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4"/>
  </p:notesMasterIdLst>
  <p:sldIdLst>
    <p:sldId id="256" r:id="rId2"/>
    <p:sldId id="257" r:id="rId3"/>
    <p:sldId id="276" r:id="rId4"/>
    <p:sldId id="258" r:id="rId5"/>
    <p:sldId id="259" r:id="rId6"/>
    <p:sldId id="260" r:id="rId7"/>
    <p:sldId id="261" r:id="rId8"/>
    <p:sldId id="262" r:id="rId9"/>
    <p:sldId id="263" r:id="rId10"/>
    <p:sldId id="264" r:id="rId11"/>
    <p:sldId id="265" r:id="rId12"/>
    <p:sldId id="278" r:id="rId13"/>
    <p:sldId id="266" r:id="rId14"/>
    <p:sldId id="277" r:id="rId15"/>
    <p:sldId id="281" r:id="rId16"/>
    <p:sldId id="280" r:id="rId17"/>
    <p:sldId id="279" r:id="rId18"/>
    <p:sldId id="267" r:id="rId19"/>
    <p:sldId id="269" r:id="rId20"/>
    <p:sldId id="270" r:id="rId21"/>
    <p:sldId id="271" r:id="rId22"/>
    <p:sldId id="282" r:id="rId23"/>
    <p:sldId id="272" r:id="rId24"/>
    <p:sldId id="274" r:id="rId25"/>
    <p:sldId id="275" r:id="rId26"/>
    <p:sldId id="283" r:id="rId27"/>
    <p:sldId id="284" r:id="rId28"/>
    <p:sldId id="285" r:id="rId29"/>
    <p:sldId id="286" r:id="rId30"/>
    <p:sldId id="287" r:id="rId31"/>
    <p:sldId id="288" r:id="rId32"/>
    <p:sldId id="292" r:id="rId33"/>
    <p:sldId id="291" r:id="rId34"/>
    <p:sldId id="296" r:id="rId35"/>
    <p:sldId id="297" r:id="rId36"/>
    <p:sldId id="293" r:id="rId37"/>
    <p:sldId id="294" r:id="rId38"/>
    <p:sldId id="295" r:id="rId39"/>
    <p:sldId id="298" r:id="rId40"/>
    <p:sldId id="299" r:id="rId41"/>
    <p:sldId id="300" r:id="rId42"/>
    <p:sldId id="301" r:id="rId43"/>
    <p:sldId id="302" r:id="rId44"/>
    <p:sldId id="317" r:id="rId45"/>
    <p:sldId id="303" r:id="rId46"/>
    <p:sldId id="304" r:id="rId47"/>
    <p:sldId id="305" r:id="rId48"/>
    <p:sldId id="306" r:id="rId49"/>
    <p:sldId id="307" r:id="rId50"/>
    <p:sldId id="318" r:id="rId51"/>
    <p:sldId id="308" r:id="rId52"/>
    <p:sldId id="309" r:id="rId53"/>
    <p:sldId id="310" r:id="rId54"/>
    <p:sldId id="311" r:id="rId55"/>
    <p:sldId id="312" r:id="rId56"/>
    <p:sldId id="313" r:id="rId57"/>
    <p:sldId id="314" r:id="rId58"/>
    <p:sldId id="315" r:id="rId59"/>
    <p:sldId id="316" r:id="rId60"/>
    <p:sldId id="332" r:id="rId61"/>
    <p:sldId id="319" r:id="rId62"/>
    <p:sldId id="320" r:id="rId63"/>
    <p:sldId id="321" r:id="rId64"/>
    <p:sldId id="333" r:id="rId65"/>
    <p:sldId id="322" r:id="rId66"/>
    <p:sldId id="324" r:id="rId67"/>
    <p:sldId id="325" r:id="rId68"/>
    <p:sldId id="326" r:id="rId69"/>
    <p:sldId id="327" r:id="rId70"/>
    <p:sldId id="328" r:id="rId71"/>
    <p:sldId id="329" r:id="rId72"/>
    <p:sldId id="330" r:id="rId73"/>
    <p:sldId id="331" r:id="rId74"/>
    <p:sldId id="334" r:id="rId75"/>
    <p:sldId id="338" r:id="rId76"/>
    <p:sldId id="335" r:id="rId77"/>
    <p:sldId id="336" r:id="rId78"/>
    <p:sldId id="337"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3" r:id="rId104"/>
    <p:sldId id="364" r:id="rId105"/>
    <p:sldId id="368" r:id="rId106"/>
    <p:sldId id="365" r:id="rId107"/>
    <p:sldId id="366" r:id="rId108"/>
    <p:sldId id="367" r:id="rId109"/>
    <p:sldId id="369" r:id="rId110"/>
    <p:sldId id="370" r:id="rId111"/>
    <p:sldId id="371" r:id="rId112"/>
    <p:sldId id="372" r:id="rId113"/>
    <p:sldId id="377" r:id="rId114"/>
    <p:sldId id="378" r:id="rId115"/>
    <p:sldId id="379" r:id="rId116"/>
    <p:sldId id="374" r:id="rId117"/>
    <p:sldId id="375" r:id="rId118"/>
    <p:sldId id="380" r:id="rId119"/>
    <p:sldId id="381" r:id="rId120"/>
    <p:sldId id="383" r:id="rId121"/>
    <p:sldId id="384" r:id="rId122"/>
    <p:sldId id="385" r:id="rId123"/>
    <p:sldId id="386" r:id="rId124"/>
    <p:sldId id="387" r:id="rId125"/>
    <p:sldId id="388" r:id="rId126"/>
    <p:sldId id="389" r:id="rId127"/>
    <p:sldId id="390" r:id="rId128"/>
    <p:sldId id="400" r:id="rId129"/>
    <p:sldId id="391" r:id="rId130"/>
    <p:sldId id="392" r:id="rId131"/>
    <p:sldId id="393" r:id="rId132"/>
    <p:sldId id="394" r:id="rId133"/>
    <p:sldId id="395" r:id="rId134"/>
    <p:sldId id="396" r:id="rId135"/>
    <p:sldId id="398" r:id="rId136"/>
    <p:sldId id="397" r:id="rId137"/>
    <p:sldId id="399" r:id="rId138"/>
    <p:sldId id="401" r:id="rId139"/>
    <p:sldId id="438" r:id="rId140"/>
    <p:sldId id="402" r:id="rId141"/>
    <p:sldId id="403" r:id="rId142"/>
    <p:sldId id="404" r:id="rId143"/>
    <p:sldId id="405" r:id="rId144"/>
    <p:sldId id="434" r:id="rId145"/>
    <p:sldId id="435" r:id="rId146"/>
    <p:sldId id="436" r:id="rId147"/>
    <p:sldId id="437" r:id="rId148"/>
    <p:sldId id="415" r:id="rId149"/>
    <p:sldId id="416" r:id="rId150"/>
    <p:sldId id="417" r:id="rId151"/>
    <p:sldId id="418" r:id="rId152"/>
    <p:sldId id="419" r:id="rId153"/>
    <p:sldId id="420" r:id="rId154"/>
    <p:sldId id="421" r:id="rId155"/>
    <p:sldId id="422" r:id="rId156"/>
    <p:sldId id="423" r:id="rId157"/>
    <p:sldId id="424" r:id="rId158"/>
    <p:sldId id="425" r:id="rId159"/>
    <p:sldId id="426" r:id="rId160"/>
    <p:sldId id="427" r:id="rId161"/>
    <p:sldId id="428" r:id="rId162"/>
    <p:sldId id="429" r:id="rId163"/>
    <p:sldId id="430" r:id="rId164"/>
    <p:sldId id="431" r:id="rId165"/>
    <p:sldId id="432" r:id="rId166"/>
    <p:sldId id="433" r:id="rId167"/>
    <p:sldId id="406" r:id="rId168"/>
    <p:sldId id="465" r:id="rId169"/>
    <p:sldId id="466" r:id="rId170"/>
    <p:sldId id="407" r:id="rId171"/>
    <p:sldId id="408" r:id="rId172"/>
    <p:sldId id="409" r:id="rId173"/>
    <p:sldId id="410" r:id="rId174"/>
    <p:sldId id="411" r:id="rId175"/>
    <p:sldId id="412" r:id="rId176"/>
    <p:sldId id="413" r:id="rId177"/>
    <p:sldId id="414" r:id="rId178"/>
    <p:sldId id="439" r:id="rId179"/>
    <p:sldId id="440" r:id="rId180"/>
    <p:sldId id="441" r:id="rId181"/>
    <p:sldId id="442" r:id="rId182"/>
    <p:sldId id="443" r:id="rId183"/>
    <p:sldId id="444" r:id="rId184"/>
    <p:sldId id="445" r:id="rId185"/>
    <p:sldId id="446" r:id="rId186"/>
    <p:sldId id="447" r:id="rId187"/>
    <p:sldId id="448" r:id="rId188"/>
    <p:sldId id="449" r:id="rId189"/>
    <p:sldId id="450" r:id="rId190"/>
    <p:sldId id="451" r:id="rId191"/>
    <p:sldId id="452" r:id="rId192"/>
    <p:sldId id="453" r:id="rId193"/>
    <p:sldId id="454" r:id="rId194"/>
    <p:sldId id="455" r:id="rId195"/>
    <p:sldId id="456" r:id="rId196"/>
    <p:sldId id="457" r:id="rId197"/>
    <p:sldId id="458" r:id="rId198"/>
    <p:sldId id="459" r:id="rId199"/>
    <p:sldId id="460" r:id="rId200"/>
    <p:sldId id="461" r:id="rId201"/>
    <p:sldId id="462" r:id="rId202"/>
    <p:sldId id="467" r:id="rId2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7558" autoAdjust="0"/>
  </p:normalViewPr>
  <p:slideViewPr>
    <p:cSldViewPr>
      <p:cViewPr>
        <p:scale>
          <a:sx n="80" d="100"/>
          <a:sy n="80" d="100"/>
        </p:scale>
        <p:origin x="-10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viewProps" Target="viewProp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121E2E-FADB-4AC8-9C54-90E791E72C31}" type="datetimeFigureOut">
              <a:rPr lang="en-US" smtClean="0"/>
              <a:t>12/12/2021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68C936-1856-4D42-B02A-E97F453EF643}" type="slidenum">
              <a:rPr lang="en-US" smtClean="0"/>
              <a:t>‹#›</a:t>
            </a:fld>
            <a:endParaRPr lang="en-US"/>
          </a:p>
        </p:txBody>
      </p:sp>
    </p:spTree>
    <p:extLst>
      <p:ext uri="{BB962C8B-B14F-4D97-AF65-F5344CB8AC3E}">
        <p14:creationId xmlns:p14="http://schemas.microsoft.com/office/powerpoint/2010/main" val="501914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6" name="Slide Image Placeholder 1048755"/>
          <p:cNvSpPr>
            <a:spLocks noGrp="1" noRot="1" noChangeAspect="1"/>
          </p:cNvSpPr>
          <p:nvPr>
            <p:ph type="sldImg"/>
          </p:nvPr>
        </p:nvSpPr>
        <p:spPr bwMode="auto">
          <a:xfrm>
            <a:off x="1143000" y="685800"/>
            <a:ext cx="4572000" cy="3429000"/>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757" name="Notes Placeholder 1048756"/>
          <p:cNvSpPr>
            <a:spLocks noGrp="1"/>
          </p:cNvSpPr>
          <p:nvPr>
            <p:ph type="body" idx="1"/>
          </p:nvPr>
        </p:nvSpPr>
        <p:spPr bwMode="auto">
          <a:xfrm>
            <a:off x="685800" y="4343400"/>
            <a:ext cx="5486400" cy="4114800"/>
          </a:xfrm>
          <a:prstGeom prst="rect">
            <a:avLst/>
          </a:prstGeom>
          <a:noFill/>
        </p:spPr>
        <p:txBody>
          <a:bodyPr lIns="91440" tIns="45720" rIns="91440" bIns="45720" anchor="t"/>
          <a:lstStyle/>
          <a:p>
            <a:pPr lvl="0" eaLnBrk="1" latinLnBrk="1" hangingPunct="1">
              <a:spcBef>
                <a:spcPct val="0"/>
              </a:spcBef>
            </a:pPr>
            <a:endParaRPr lang="en-US" altLang="en-US"/>
          </a:p>
        </p:txBody>
      </p:sp>
      <p:sp>
        <p:nvSpPr>
          <p:cNvPr id="1048758" name="TextBox 1048757"/>
          <p:cNvSpPr txBox="1"/>
          <p:nvPr/>
        </p:nvSpPr>
        <p:spPr>
          <a:xfrm>
            <a:off x="3884612" y="8685212"/>
            <a:ext cx="2971800" cy="457200"/>
          </a:xfrm>
          <a:prstGeom prst="rect">
            <a:avLst/>
          </a:prstGeom>
          <a:noFill/>
          <a:ln>
            <a:noFill/>
          </a:ln>
        </p:spPr>
        <p:txBody>
          <a:bodyPr lIns="91440" tIns="45720" rIns="91440" bIns="45720" anchor="b"/>
          <a:lstStyle/>
          <a:p>
            <a:pPr lvl="0" algn="r" eaLnBrk="1" latinLnBrk="1" hangingPunct="1"/>
            <a:fld id="{566ABCEB-ACFC-4714-9973-3DA970169C29}" type="slidenum">
              <a:rPr lang="en-US" altLang="en-US" sz="1200">
                <a:latin typeface="Calibri" pitchFamily="34" charset="0"/>
              </a:rPr>
              <a:pPr lvl="0" algn="r" eaLnBrk="1" latinLnBrk="1" hangingPunct="1"/>
              <a:t>32</a:t>
            </a:fld>
            <a:endParaRPr lang="en-US" alt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B66CCE-901E-4DDE-80A0-3F97849970D4}"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CCF4D-01B4-486D-B319-69E5B8E643B5}" type="slidenum">
              <a:rPr lang="en-US" smtClean="0"/>
              <a:t>‹#›</a:t>
            </a:fld>
            <a:endParaRPr lang="en-US"/>
          </a:p>
        </p:txBody>
      </p:sp>
    </p:spTree>
    <p:extLst>
      <p:ext uri="{BB962C8B-B14F-4D97-AF65-F5344CB8AC3E}">
        <p14:creationId xmlns:p14="http://schemas.microsoft.com/office/powerpoint/2010/main" val="717838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66CCE-901E-4DDE-80A0-3F97849970D4}"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CCF4D-01B4-486D-B319-69E5B8E643B5}" type="slidenum">
              <a:rPr lang="en-US" smtClean="0"/>
              <a:t>‹#›</a:t>
            </a:fld>
            <a:endParaRPr lang="en-US"/>
          </a:p>
        </p:txBody>
      </p:sp>
    </p:spTree>
    <p:extLst>
      <p:ext uri="{BB962C8B-B14F-4D97-AF65-F5344CB8AC3E}">
        <p14:creationId xmlns:p14="http://schemas.microsoft.com/office/powerpoint/2010/main" val="412298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66CCE-901E-4DDE-80A0-3F97849970D4}"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CCF4D-01B4-486D-B319-69E5B8E643B5}" type="slidenum">
              <a:rPr lang="en-US" smtClean="0"/>
              <a:t>‹#›</a:t>
            </a:fld>
            <a:endParaRPr lang="en-US"/>
          </a:p>
        </p:txBody>
      </p:sp>
    </p:spTree>
    <p:extLst>
      <p:ext uri="{BB962C8B-B14F-4D97-AF65-F5344CB8AC3E}">
        <p14:creationId xmlns:p14="http://schemas.microsoft.com/office/powerpoint/2010/main" val="1030890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2_1_">
    <p:bg>
      <p:bgPr>
        <a:solidFill>
          <a:schemeClr val="lt1"/>
        </a:solidFill>
        <a:effectLst/>
      </p:bgPr>
    </p:bg>
    <p:spTree>
      <p:nvGrpSpPr>
        <p:cNvPr id="1" name=""/>
        <p:cNvGrpSpPr/>
        <p:nvPr/>
      </p:nvGrpSpPr>
      <p:grpSpPr>
        <a:xfrm>
          <a:off x="0" y="0"/>
          <a:ext cx="0" cy="0"/>
          <a:chOff x="0" y="0"/>
          <a:chExt cx="0" cy="0"/>
        </a:xfrm>
      </p:grpSpPr>
      <p:sp>
        <p:nvSpPr>
          <p:cNvPr id="1048750" name="Date Placeholder 1048749"/>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Calibri"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Calibri"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Calibri"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Calibri"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Calibri" pitchFamily="34" charset="0"/>
                <a:sym typeface="Arial" pitchFamily="34" charset="0"/>
              </a:defRPr>
            </a:lvl5pPr>
          </a:lstStyle>
          <a:p>
            <a:pPr lvl="0" eaLnBrk="1" latinLnBrk="1" hangingPunct="1"/>
            <a:endParaRPr lang="en-US" altLang="en-US" sz="1200">
              <a:solidFill>
                <a:srgbClr val="898989"/>
              </a:solidFill>
              <a:latin typeface="Calibri" pitchFamily="34" charset="0"/>
            </a:endParaRPr>
          </a:p>
        </p:txBody>
      </p:sp>
      <p:sp>
        <p:nvSpPr>
          <p:cNvPr id="1048751" name="Footer Placeholder 1048750"/>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Calibri"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Calibri"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Calibri"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Calibri"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Calibri" pitchFamily="34" charset="0"/>
                <a:sym typeface="Arial" pitchFamily="34" charset="0"/>
              </a:defRPr>
            </a:lvl5pPr>
          </a:lstStyle>
          <a:p>
            <a:pPr lvl="0" algn="ctr" eaLnBrk="1" latinLnBrk="1" hangingPunct="1"/>
            <a:endParaRPr lang="en-US" altLang="en-US" sz="1200">
              <a:solidFill>
                <a:srgbClr val="898989"/>
              </a:solidFill>
              <a:latin typeface="Calibri" pitchFamily="34" charset="0"/>
            </a:endParaRPr>
          </a:p>
        </p:txBody>
      </p:sp>
      <p:sp>
        <p:nvSpPr>
          <p:cNvPr id="1048752" name="Slide Number Placeholder 1048751"/>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Calibri" pitchFamily="34" charset="0"/>
                <a:sym typeface="Arial" pitchFamily="34"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Calibri" pitchFamily="34" charset="0"/>
                <a:sym typeface="Arial" pitchFamily="34"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Calibri" pitchFamily="34" charset="0"/>
                <a:sym typeface="Arial" pitchFamily="34"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Calibri" pitchFamily="34" charset="0"/>
                <a:sym typeface="Arial" pitchFamily="34"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Calibri" pitchFamily="34" charset="0"/>
                <a:sym typeface="Arial" pitchFamily="34"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
        <p:nvSpPr>
          <p:cNvPr id="1048753" name="Table Placeholder 2"/>
          <p:cNvSpPr>
            <a:spLocks noGrp="1"/>
          </p:cNvSpPr>
          <p:nvPr>
            <p:ph type="tbl" idx="1"/>
          </p:nvPr>
        </p:nvSpPr>
        <p:spPr>
          <a:xfrm>
            <a:off x="457200" y="1600200"/>
            <a:ext cx="8229600" cy="4525963"/>
          </a:xfrm>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pPr>
            <a:endParaRPr kumimoji="0" lang="en-GB"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1048754"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66CCE-901E-4DDE-80A0-3F97849970D4}"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CCF4D-01B4-486D-B319-69E5B8E643B5}" type="slidenum">
              <a:rPr lang="en-US" smtClean="0"/>
              <a:t>‹#›</a:t>
            </a:fld>
            <a:endParaRPr lang="en-US"/>
          </a:p>
        </p:txBody>
      </p:sp>
    </p:spTree>
    <p:extLst>
      <p:ext uri="{BB962C8B-B14F-4D97-AF65-F5344CB8AC3E}">
        <p14:creationId xmlns:p14="http://schemas.microsoft.com/office/powerpoint/2010/main" val="4185908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B66CCE-901E-4DDE-80A0-3F97849970D4}"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CCF4D-01B4-486D-B319-69E5B8E643B5}" type="slidenum">
              <a:rPr lang="en-US" smtClean="0"/>
              <a:t>‹#›</a:t>
            </a:fld>
            <a:endParaRPr lang="en-US"/>
          </a:p>
        </p:txBody>
      </p:sp>
    </p:spTree>
    <p:extLst>
      <p:ext uri="{BB962C8B-B14F-4D97-AF65-F5344CB8AC3E}">
        <p14:creationId xmlns:p14="http://schemas.microsoft.com/office/powerpoint/2010/main" val="4041835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B66CCE-901E-4DDE-80A0-3F97849970D4}"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CCF4D-01B4-486D-B319-69E5B8E643B5}" type="slidenum">
              <a:rPr lang="en-US" smtClean="0"/>
              <a:t>‹#›</a:t>
            </a:fld>
            <a:endParaRPr lang="en-US"/>
          </a:p>
        </p:txBody>
      </p:sp>
    </p:spTree>
    <p:extLst>
      <p:ext uri="{BB962C8B-B14F-4D97-AF65-F5344CB8AC3E}">
        <p14:creationId xmlns:p14="http://schemas.microsoft.com/office/powerpoint/2010/main" val="1030395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B66CCE-901E-4DDE-80A0-3F97849970D4}" type="datetimeFigureOut">
              <a:rPr lang="en-US" smtClean="0"/>
              <a:t>12/12/2021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0CCF4D-01B4-486D-B319-69E5B8E643B5}" type="slidenum">
              <a:rPr lang="en-US" smtClean="0"/>
              <a:t>‹#›</a:t>
            </a:fld>
            <a:endParaRPr lang="en-US"/>
          </a:p>
        </p:txBody>
      </p:sp>
    </p:spTree>
    <p:extLst>
      <p:ext uri="{BB962C8B-B14F-4D97-AF65-F5344CB8AC3E}">
        <p14:creationId xmlns:p14="http://schemas.microsoft.com/office/powerpoint/2010/main" val="3536301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B66CCE-901E-4DDE-80A0-3F97849970D4}" type="datetimeFigureOut">
              <a:rPr lang="en-US" smtClean="0"/>
              <a:t>12/12/2021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0CCF4D-01B4-486D-B319-69E5B8E643B5}" type="slidenum">
              <a:rPr lang="en-US" smtClean="0"/>
              <a:t>‹#›</a:t>
            </a:fld>
            <a:endParaRPr lang="en-US"/>
          </a:p>
        </p:txBody>
      </p:sp>
    </p:spTree>
    <p:extLst>
      <p:ext uri="{BB962C8B-B14F-4D97-AF65-F5344CB8AC3E}">
        <p14:creationId xmlns:p14="http://schemas.microsoft.com/office/powerpoint/2010/main" val="2489966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B66CCE-901E-4DDE-80A0-3F97849970D4}" type="datetimeFigureOut">
              <a:rPr lang="en-US" smtClean="0"/>
              <a:t>12/12/2021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0CCF4D-01B4-486D-B319-69E5B8E643B5}" type="slidenum">
              <a:rPr lang="en-US" smtClean="0"/>
              <a:t>‹#›</a:t>
            </a:fld>
            <a:endParaRPr lang="en-US"/>
          </a:p>
        </p:txBody>
      </p:sp>
    </p:spTree>
    <p:extLst>
      <p:ext uri="{BB962C8B-B14F-4D97-AF65-F5344CB8AC3E}">
        <p14:creationId xmlns:p14="http://schemas.microsoft.com/office/powerpoint/2010/main" val="71454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B66CCE-901E-4DDE-80A0-3F97849970D4}"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CCF4D-01B4-486D-B319-69E5B8E643B5}" type="slidenum">
              <a:rPr lang="en-US" smtClean="0"/>
              <a:t>‹#›</a:t>
            </a:fld>
            <a:endParaRPr lang="en-US"/>
          </a:p>
        </p:txBody>
      </p:sp>
    </p:spTree>
    <p:extLst>
      <p:ext uri="{BB962C8B-B14F-4D97-AF65-F5344CB8AC3E}">
        <p14:creationId xmlns:p14="http://schemas.microsoft.com/office/powerpoint/2010/main" val="1914182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B66CCE-901E-4DDE-80A0-3F97849970D4}"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CCF4D-01B4-486D-B319-69E5B8E643B5}" type="slidenum">
              <a:rPr lang="en-US" smtClean="0"/>
              <a:t>‹#›</a:t>
            </a:fld>
            <a:endParaRPr lang="en-US"/>
          </a:p>
        </p:txBody>
      </p:sp>
    </p:spTree>
    <p:extLst>
      <p:ext uri="{BB962C8B-B14F-4D97-AF65-F5344CB8AC3E}">
        <p14:creationId xmlns:p14="http://schemas.microsoft.com/office/powerpoint/2010/main" val="3459550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66CCE-901E-4DDE-80A0-3F97849970D4}" type="datetimeFigureOut">
              <a:rPr lang="en-US" smtClean="0"/>
              <a:t>12/12/2021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CCF4D-01B4-486D-B319-69E5B8E643B5}" type="slidenum">
              <a:rPr lang="en-US" smtClean="0"/>
              <a:t>‹#›</a:t>
            </a:fld>
            <a:endParaRPr lang="en-US"/>
          </a:p>
        </p:txBody>
      </p:sp>
    </p:spTree>
    <p:extLst>
      <p:ext uri="{BB962C8B-B14F-4D97-AF65-F5344CB8AC3E}">
        <p14:creationId xmlns:p14="http://schemas.microsoft.com/office/powerpoint/2010/main" val="3254506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en.wikipedia.org/wiki/Gram-positive_bacteria" TargetMode="External"/><Relationship Id="rId2" Type="http://schemas.openxmlformats.org/officeDocument/2006/relationships/hyperlink" Target="http://en.wikipedia.org/wiki/Bacteria" TargetMode="External"/><Relationship Id="rId1" Type="http://schemas.openxmlformats.org/officeDocument/2006/relationships/slideLayout" Target="../slideLayouts/slideLayout2.xml"/><Relationship Id="rId6" Type="http://schemas.openxmlformats.org/officeDocument/2006/relationships/hyperlink" Target="http://en.wikipedia.org/wiki/Peptidoglycan" TargetMode="External"/><Relationship Id="rId5" Type="http://schemas.openxmlformats.org/officeDocument/2006/relationships/hyperlink" Target="http://en.wikipedia.org/wiki/Cell_wall" TargetMode="External"/><Relationship Id="rId4" Type="http://schemas.openxmlformats.org/officeDocument/2006/relationships/hyperlink" Target="http://en.wikipedia.org/wiki/Gram-negative_bacteri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en.wikipedia.org/wiki/Hans_Christian_Gra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en.wikipedia.org/wiki/Peptidoglycan"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en.wikipedia.org/wiki/Iodine" TargetMode="External"/><Relationship Id="rId2" Type="http://schemas.openxmlformats.org/officeDocument/2006/relationships/hyperlink" Target="http://en.wikipedia.org/wiki/Gentian_violet"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en.wikipedia.org/wiki/Acetone" TargetMode="External"/><Relationship Id="rId2" Type="http://schemas.openxmlformats.org/officeDocument/2006/relationships/hyperlink" Target="http://en.wikipedia.org/wiki/Ethanol" TargetMode="External"/><Relationship Id="rId1" Type="http://schemas.openxmlformats.org/officeDocument/2006/relationships/slideLayout" Target="../slideLayouts/slideLayout2.xml"/><Relationship Id="rId5" Type="http://schemas.openxmlformats.org/officeDocument/2006/relationships/hyperlink" Target="http://en.wikipedia.org/wiki/Carbol_fuchsin" TargetMode="External"/><Relationship Id="rId4" Type="http://schemas.openxmlformats.org/officeDocument/2006/relationships/hyperlink" Target="http://en.wikipedia.org/wiki/Safranin"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MICROBIOLOGY AND IMMUNOLOGY </a:t>
            </a:r>
            <a:endParaRPr lang="en-US" dirty="0"/>
          </a:p>
        </p:txBody>
      </p:sp>
      <p:sp>
        <p:nvSpPr>
          <p:cNvPr id="3" name="Subtitle 2"/>
          <p:cNvSpPr>
            <a:spLocks noGrp="1"/>
          </p:cNvSpPr>
          <p:nvPr>
            <p:ph type="subTitle" idx="1"/>
          </p:nvPr>
        </p:nvSpPr>
        <p:spPr/>
        <p:txBody>
          <a:bodyPr/>
          <a:lstStyle/>
          <a:p>
            <a:r>
              <a:rPr lang="en-US" dirty="0" smtClean="0"/>
              <a:t>OYOO</a:t>
            </a:r>
            <a:endParaRPr lang="en-US" dirty="0"/>
          </a:p>
        </p:txBody>
      </p:sp>
    </p:spTree>
    <p:extLst>
      <p:ext uri="{BB962C8B-B14F-4D97-AF65-F5344CB8AC3E}">
        <p14:creationId xmlns:p14="http://schemas.microsoft.com/office/powerpoint/2010/main" val="390255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Constantia" pitchFamily="18" charset="0"/>
              </a:rPr>
              <a:t>Principal Contributors to Microbiology</a:t>
            </a:r>
            <a:endParaRPr lang="en-US" sz="3200" b="1" dirty="0"/>
          </a:p>
        </p:txBody>
      </p:sp>
      <p:sp>
        <p:nvSpPr>
          <p:cNvPr id="3" name="Content Placeholder 2"/>
          <p:cNvSpPr>
            <a:spLocks noGrp="1"/>
          </p:cNvSpPr>
          <p:nvPr>
            <p:ph idx="1"/>
          </p:nvPr>
        </p:nvSpPr>
        <p:spPr/>
        <p:txBody>
          <a:bodyPr>
            <a:normAutofit fontScale="85000" lnSpcReduction="20000"/>
          </a:bodyPr>
          <a:lstStyle/>
          <a:p>
            <a:pPr marL="0" indent="0" fontAlgn="t">
              <a:buNone/>
            </a:pPr>
            <a:r>
              <a:rPr lang="en-US" dirty="0"/>
              <a:t>1674</a:t>
            </a:r>
          </a:p>
          <a:p>
            <a:pPr marL="0" indent="0" fontAlgn="t">
              <a:buNone/>
            </a:pPr>
            <a:r>
              <a:rPr lang="en-US" b="1" dirty="0"/>
              <a:t>Anton Van </a:t>
            </a:r>
            <a:r>
              <a:rPr lang="en-US" b="1" dirty="0" smtClean="0"/>
              <a:t>Leeuwenhoek</a:t>
            </a:r>
          </a:p>
          <a:p>
            <a:pPr fontAlgn="t"/>
            <a:r>
              <a:rPr lang="en-US" dirty="0" smtClean="0"/>
              <a:t>Dutch </a:t>
            </a:r>
            <a:r>
              <a:rPr lang="en-US" dirty="0"/>
              <a:t>biologist – was the first man to observe bacteria and other microorganisms using a single lens microscope of his own design and drew them and documented them, forming the basis of microbiology </a:t>
            </a:r>
          </a:p>
          <a:p>
            <a:pPr marL="0" indent="0" fontAlgn="t">
              <a:buNone/>
            </a:pPr>
            <a:r>
              <a:rPr lang="en-US" dirty="0"/>
              <a:t>1796</a:t>
            </a:r>
          </a:p>
          <a:p>
            <a:pPr marL="0" indent="0" fontAlgn="t">
              <a:buNone/>
            </a:pPr>
            <a:r>
              <a:rPr lang="en-US" b="1" dirty="0"/>
              <a:t>Edward </a:t>
            </a:r>
            <a:r>
              <a:rPr lang="en-US" b="1" dirty="0" smtClean="0"/>
              <a:t>Jenner</a:t>
            </a:r>
            <a:endParaRPr lang="en-US" dirty="0"/>
          </a:p>
          <a:p>
            <a:pPr fontAlgn="t"/>
            <a:r>
              <a:rPr lang="en-US" dirty="0" smtClean="0"/>
              <a:t>using </a:t>
            </a:r>
            <a:r>
              <a:rPr lang="en-US" dirty="0"/>
              <a:t>ancient Chinese technique for small pox vaccination developed a method of using cowpox to immunize a child against small pox. The same principles are used for developing vaccines </a:t>
            </a:r>
            <a:r>
              <a:rPr lang="en-US" dirty="0" smtClean="0"/>
              <a:t>today</a:t>
            </a:r>
            <a:endParaRPr lang="en-US" dirty="0"/>
          </a:p>
        </p:txBody>
      </p:sp>
    </p:spTree>
    <p:extLst>
      <p:ext uri="{BB962C8B-B14F-4D97-AF65-F5344CB8AC3E}">
        <p14:creationId xmlns:p14="http://schemas.microsoft.com/office/powerpoint/2010/main" val="13876203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1. </a:t>
            </a:r>
            <a:r>
              <a:rPr lang="en-US" dirty="0" err="1"/>
              <a:t>Hemopoietic</a:t>
            </a:r>
            <a:r>
              <a:rPr lang="en-US" dirty="0"/>
              <a:t> protozoa: </a:t>
            </a:r>
          </a:p>
          <a:p>
            <a:pPr lvl="1"/>
            <a:r>
              <a:rPr lang="en-US" sz="3200" i="1" dirty="0"/>
              <a:t>Plasmodium </a:t>
            </a:r>
            <a:r>
              <a:rPr lang="en-US" sz="3200" dirty="0"/>
              <a:t> species </a:t>
            </a:r>
          </a:p>
          <a:p>
            <a:pPr lvl="1"/>
            <a:r>
              <a:rPr lang="en-US" sz="3200" i="1" dirty="0" err="1"/>
              <a:t>Leishmania</a:t>
            </a:r>
            <a:r>
              <a:rPr lang="en-US" sz="3200" i="1" dirty="0"/>
              <a:t> </a:t>
            </a:r>
            <a:r>
              <a:rPr lang="en-US" sz="3200" dirty="0"/>
              <a:t>species</a:t>
            </a:r>
            <a:r>
              <a:rPr lang="en-US" sz="3200" i="1" dirty="0"/>
              <a:t> </a:t>
            </a:r>
          </a:p>
          <a:p>
            <a:pPr lvl="1"/>
            <a:r>
              <a:rPr lang="en-US" sz="3200" i="1" dirty="0" err="1"/>
              <a:t>Trypanosoma</a:t>
            </a:r>
            <a:r>
              <a:rPr lang="en-US" sz="3200" i="1" dirty="0"/>
              <a:t> </a:t>
            </a:r>
            <a:r>
              <a:rPr lang="en-US" sz="3200" dirty="0"/>
              <a:t>species </a:t>
            </a:r>
          </a:p>
          <a:p>
            <a:pPr lvl="1"/>
            <a:r>
              <a:rPr lang="en-US" sz="3200" i="1" dirty="0"/>
              <a:t>Toxoplasma </a:t>
            </a:r>
            <a:r>
              <a:rPr lang="en-US" sz="3200" dirty="0"/>
              <a:t>species</a:t>
            </a:r>
            <a:r>
              <a:rPr lang="en-US" sz="3200" i="1" dirty="0"/>
              <a:t> </a:t>
            </a:r>
          </a:p>
          <a:p>
            <a:endParaRPr lang="en-US" dirty="0"/>
          </a:p>
        </p:txBody>
      </p:sp>
    </p:spTree>
    <p:extLst>
      <p:ext uri="{BB962C8B-B14F-4D97-AF65-F5344CB8AC3E}">
        <p14:creationId xmlns:p14="http://schemas.microsoft.com/office/powerpoint/2010/main" val="12230266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2. Intestinal protozoa: </a:t>
            </a:r>
          </a:p>
          <a:p>
            <a:pPr lvl="1"/>
            <a:r>
              <a:rPr lang="en-US" sz="3200" i="1" dirty="0" err="1"/>
              <a:t>Entamoeba</a:t>
            </a:r>
            <a:r>
              <a:rPr lang="en-US" sz="3200" i="1" dirty="0"/>
              <a:t> </a:t>
            </a:r>
            <a:r>
              <a:rPr lang="en-US" sz="3200" i="1" dirty="0" err="1"/>
              <a:t>histolytica</a:t>
            </a:r>
            <a:r>
              <a:rPr lang="en-US" sz="3200" i="1" dirty="0"/>
              <a:t> </a:t>
            </a:r>
          </a:p>
          <a:p>
            <a:pPr lvl="1"/>
            <a:r>
              <a:rPr lang="en-US" sz="3200" i="1" dirty="0" err="1"/>
              <a:t>Blantidium</a:t>
            </a:r>
            <a:r>
              <a:rPr lang="en-US" sz="3200" i="1" dirty="0"/>
              <a:t> coli </a:t>
            </a:r>
          </a:p>
          <a:p>
            <a:pPr lvl="1"/>
            <a:r>
              <a:rPr lang="en-US" sz="3200" i="1" dirty="0"/>
              <a:t>Giardia </a:t>
            </a:r>
            <a:r>
              <a:rPr lang="en-US" sz="3200" i="1" dirty="0" err="1"/>
              <a:t>lamblia</a:t>
            </a:r>
            <a:r>
              <a:rPr lang="en-US" sz="3200" i="1" dirty="0"/>
              <a:t> </a:t>
            </a:r>
          </a:p>
          <a:p>
            <a:pPr lvl="1"/>
            <a:r>
              <a:rPr lang="en-US" sz="3200" i="1" dirty="0"/>
              <a:t>Cryptosporidium </a:t>
            </a:r>
            <a:r>
              <a:rPr lang="en-US" sz="3200" i="1" dirty="0" err="1"/>
              <a:t>parvum</a:t>
            </a:r>
            <a:r>
              <a:rPr lang="en-US" sz="3200" i="1" dirty="0"/>
              <a:t> </a:t>
            </a:r>
          </a:p>
          <a:p>
            <a:pPr lvl="1"/>
            <a:r>
              <a:rPr lang="en-US" sz="3200" i="1" dirty="0" err="1"/>
              <a:t>Isospora</a:t>
            </a:r>
            <a:r>
              <a:rPr lang="en-US" sz="3200" i="1" dirty="0"/>
              <a:t> belli </a:t>
            </a:r>
          </a:p>
          <a:p>
            <a:pPr marL="0" indent="0">
              <a:buNone/>
            </a:pPr>
            <a:r>
              <a:rPr lang="en-US" sz="3600" dirty="0"/>
              <a:t>3. Genitourinary: </a:t>
            </a:r>
            <a:r>
              <a:rPr lang="en-US" sz="3600" i="1" dirty="0" err="1"/>
              <a:t>Trichomonas</a:t>
            </a:r>
            <a:r>
              <a:rPr lang="en-US" sz="3600" i="1" dirty="0"/>
              <a:t> </a:t>
            </a:r>
            <a:r>
              <a:rPr lang="en-US" sz="3600" i="1" dirty="0" err="1"/>
              <a:t>vaginalis</a:t>
            </a:r>
            <a:r>
              <a:rPr lang="en-US" sz="3600" i="1" dirty="0"/>
              <a:t> </a:t>
            </a:r>
          </a:p>
          <a:p>
            <a:endParaRPr lang="en-US" dirty="0"/>
          </a:p>
        </p:txBody>
      </p:sp>
    </p:spTree>
    <p:extLst>
      <p:ext uri="{BB962C8B-B14F-4D97-AF65-F5344CB8AC3E}">
        <p14:creationId xmlns:p14="http://schemas.microsoft.com/office/powerpoint/2010/main" val="600443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Metazoa</a:t>
            </a:r>
            <a:endParaRPr lang="en-US" dirty="0"/>
          </a:p>
        </p:txBody>
      </p:sp>
      <p:sp>
        <p:nvSpPr>
          <p:cNvPr id="3" name="Content Placeholder 2"/>
          <p:cNvSpPr>
            <a:spLocks noGrp="1"/>
          </p:cNvSpPr>
          <p:nvPr>
            <p:ph idx="1"/>
          </p:nvPr>
        </p:nvSpPr>
        <p:spPr/>
        <p:txBody>
          <a:bodyPr/>
          <a:lstStyle/>
          <a:p>
            <a:r>
              <a:rPr lang="en-US" dirty="0"/>
              <a:t>Classified into nematodes, helminthes</a:t>
            </a:r>
          </a:p>
          <a:p>
            <a:r>
              <a:rPr lang="en-US" dirty="0"/>
              <a:t>Helminthes are further classified into: </a:t>
            </a:r>
          </a:p>
          <a:p>
            <a:pPr marL="971550" lvl="1" indent="-514350">
              <a:buFont typeface="+mj-lt"/>
              <a:buAutoNum type="arabicPeriod"/>
            </a:pPr>
            <a:r>
              <a:rPr lang="en-US" dirty="0" err="1"/>
              <a:t>Cestodes</a:t>
            </a:r>
            <a:r>
              <a:rPr lang="en-US" dirty="0"/>
              <a:t> </a:t>
            </a:r>
          </a:p>
          <a:p>
            <a:pPr marL="971550" lvl="1" indent="-514350">
              <a:buFont typeface="+mj-lt"/>
              <a:buAutoNum type="arabicPeriod"/>
            </a:pPr>
            <a:r>
              <a:rPr lang="en-US" dirty="0"/>
              <a:t>Nematodes </a:t>
            </a:r>
          </a:p>
          <a:p>
            <a:pPr marL="971550" lvl="1" indent="-514350">
              <a:buFont typeface="+mj-lt"/>
              <a:buAutoNum type="arabicPeriod"/>
            </a:pPr>
            <a:r>
              <a:rPr lang="en-US" dirty="0" err="1"/>
              <a:t>Trematodes</a:t>
            </a:r>
            <a:r>
              <a:rPr lang="en-US" dirty="0"/>
              <a:t> </a:t>
            </a:r>
          </a:p>
          <a:p>
            <a:endParaRPr lang="en-US" dirty="0"/>
          </a:p>
        </p:txBody>
      </p:sp>
    </p:spTree>
    <p:extLst>
      <p:ext uri="{BB962C8B-B14F-4D97-AF65-F5344CB8AC3E}">
        <p14:creationId xmlns:p14="http://schemas.microsoft.com/office/powerpoint/2010/main" val="1768970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Cestodes</a:t>
            </a:r>
            <a:r>
              <a:rPr lang="en-US" dirty="0"/>
              <a:t> (tapeworms) </a:t>
            </a:r>
          </a:p>
        </p:txBody>
      </p:sp>
      <p:sp>
        <p:nvSpPr>
          <p:cNvPr id="3" name="Content Placeholder 2"/>
          <p:cNvSpPr>
            <a:spLocks noGrp="1"/>
          </p:cNvSpPr>
          <p:nvPr>
            <p:ph idx="1"/>
          </p:nvPr>
        </p:nvSpPr>
        <p:spPr/>
        <p:txBody>
          <a:bodyPr/>
          <a:lstStyle/>
          <a:p>
            <a:pPr marL="514350" indent="-514350">
              <a:buFont typeface="+mj-lt"/>
              <a:buAutoNum type="arabicPeriod"/>
            </a:pPr>
            <a:r>
              <a:rPr lang="en-US" dirty="0" err="1"/>
              <a:t>Taenia</a:t>
            </a:r>
            <a:r>
              <a:rPr lang="en-US" dirty="0"/>
              <a:t> </a:t>
            </a:r>
            <a:r>
              <a:rPr lang="en-US" dirty="0" err="1"/>
              <a:t>saginata</a:t>
            </a:r>
            <a:r>
              <a:rPr lang="en-US" dirty="0"/>
              <a:t> and </a:t>
            </a:r>
            <a:r>
              <a:rPr lang="en-US" dirty="0" err="1"/>
              <a:t>Taenia</a:t>
            </a:r>
            <a:r>
              <a:rPr lang="en-US" dirty="0"/>
              <a:t> </a:t>
            </a:r>
            <a:r>
              <a:rPr lang="en-US" dirty="0" err="1"/>
              <a:t>solium</a:t>
            </a:r>
            <a:r>
              <a:rPr lang="en-US" dirty="0"/>
              <a:t> </a:t>
            </a:r>
          </a:p>
          <a:p>
            <a:pPr marL="514350" indent="-514350">
              <a:buFont typeface="+mj-lt"/>
              <a:buAutoNum type="arabicPeriod"/>
            </a:pPr>
            <a:r>
              <a:rPr lang="en-US" dirty="0" err="1"/>
              <a:t>Hymenolepis</a:t>
            </a:r>
            <a:r>
              <a:rPr lang="en-US" dirty="0"/>
              <a:t> nana </a:t>
            </a:r>
          </a:p>
          <a:p>
            <a:pPr marL="514350" indent="-514350">
              <a:buFont typeface="+mj-lt"/>
              <a:buAutoNum type="arabicPeriod"/>
            </a:pPr>
            <a:r>
              <a:rPr lang="en-US" dirty="0" err="1"/>
              <a:t>Diphyllobothrium</a:t>
            </a:r>
            <a:r>
              <a:rPr lang="en-US" dirty="0"/>
              <a:t> </a:t>
            </a:r>
            <a:r>
              <a:rPr lang="en-US" dirty="0" err="1"/>
              <a:t>latum</a:t>
            </a:r>
            <a:r>
              <a:rPr lang="en-US" dirty="0"/>
              <a:t> </a:t>
            </a:r>
          </a:p>
          <a:p>
            <a:pPr marL="514350" indent="-514350">
              <a:buFont typeface="+mj-lt"/>
              <a:buAutoNum type="arabicPeriod"/>
            </a:pPr>
            <a:r>
              <a:rPr lang="en-US" dirty="0" err="1"/>
              <a:t>Dipylidium</a:t>
            </a:r>
            <a:r>
              <a:rPr lang="en-US" dirty="0"/>
              <a:t> </a:t>
            </a:r>
            <a:r>
              <a:rPr lang="en-US" dirty="0" err="1"/>
              <a:t>caninum</a:t>
            </a:r>
            <a:r>
              <a:rPr lang="en-US" dirty="0"/>
              <a:t> </a:t>
            </a:r>
          </a:p>
          <a:p>
            <a:pPr marL="514350" indent="-514350">
              <a:buFont typeface="+mj-lt"/>
              <a:buAutoNum type="arabicPeriod"/>
            </a:pPr>
            <a:r>
              <a:rPr lang="en-US" dirty="0" err="1"/>
              <a:t>Echinococcus</a:t>
            </a:r>
            <a:r>
              <a:rPr lang="en-US" dirty="0"/>
              <a:t> </a:t>
            </a:r>
            <a:r>
              <a:rPr lang="en-US" dirty="0" err="1"/>
              <a:t>granulosus</a:t>
            </a:r>
            <a:r>
              <a:rPr lang="en-US" dirty="0"/>
              <a:t> </a:t>
            </a:r>
          </a:p>
          <a:p>
            <a:pPr marL="514350" indent="-514350">
              <a:buFont typeface="+mj-lt"/>
              <a:buAutoNum type="arabicPeriod"/>
            </a:pPr>
            <a:r>
              <a:rPr lang="en-US" dirty="0" err="1"/>
              <a:t>Echinococcus</a:t>
            </a:r>
            <a:r>
              <a:rPr lang="en-US" dirty="0"/>
              <a:t> </a:t>
            </a:r>
            <a:r>
              <a:rPr lang="en-US" dirty="0" err="1"/>
              <a:t>multolocularis</a:t>
            </a:r>
            <a:r>
              <a:rPr lang="en-US" dirty="0"/>
              <a:t> </a:t>
            </a:r>
          </a:p>
          <a:p>
            <a:endParaRPr lang="en-US" dirty="0"/>
          </a:p>
        </p:txBody>
      </p:sp>
    </p:spTree>
    <p:extLst>
      <p:ext uri="{BB962C8B-B14F-4D97-AF65-F5344CB8AC3E}">
        <p14:creationId xmlns:p14="http://schemas.microsoft.com/office/powerpoint/2010/main" val="13127735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0200"/>
            <a:ext cx="7772400" cy="4876799"/>
          </a:xfrm>
        </p:spPr>
      </p:pic>
    </p:spTree>
    <p:extLst>
      <p:ext uri="{BB962C8B-B14F-4D97-AF65-F5344CB8AC3E}">
        <p14:creationId xmlns:p14="http://schemas.microsoft.com/office/powerpoint/2010/main" val="40959326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Nematodes (roundworms)</a:t>
            </a:r>
          </a:p>
        </p:txBody>
      </p:sp>
      <p:sp>
        <p:nvSpPr>
          <p:cNvPr id="3" name="Content Placeholder 2"/>
          <p:cNvSpPr>
            <a:spLocks noGrp="1"/>
          </p:cNvSpPr>
          <p:nvPr>
            <p:ph idx="1"/>
          </p:nvPr>
        </p:nvSpPr>
        <p:spPr/>
        <p:txBody>
          <a:bodyPr/>
          <a:lstStyle/>
          <a:p>
            <a:r>
              <a:rPr lang="en-US" dirty="0"/>
              <a:t>Further classified into intestinal nematodes, tissue nematodes and </a:t>
            </a:r>
            <a:r>
              <a:rPr lang="en-US" dirty="0" err="1"/>
              <a:t>trematodes</a:t>
            </a:r>
            <a:r>
              <a:rPr lang="en-US" dirty="0"/>
              <a:t> </a:t>
            </a:r>
          </a:p>
          <a:p>
            <a:r>
              <a:rPr lang="en-US" dirty="0" err="1"/>
              <a:t>Ascaris</a:t>
            </a:r>
            <a:r>
              <a:rPr lang="en-US" dirty="0"/>
              <a:t> </a:t>
            </a:r>
            <a:r>
              <a:rPr lang="en-US" dirty="0" err="1"/>
              <a:t>lumbricoides</a:t>
            </a:r>
            <a:r>
              <a:rPr lang="en-US" dirty="0"/>
              <a:t> </a:t>
            </a:r>
          </a:p>
          <a:p>
            <a:r>
              <a:rPr lang="en-US" dirty="0"/>
              <a:t>Hookworms </a:t>
            </a:r>
          </a:p>
          <a:p>
            <a:r>
              <a:rPr lang="en-US" dirty="0" err="1"/>
              <a:t>Enterobius</a:t>
            </a:r>
            <a:r>
              <a:rPr lang="en-US" dirty="0"/>
              <a:t> </a:t>
            </a:r>
            <a:r>
              <a:rPr lang="en-US" dirty="0" err="1"/>
              <a:t>vermicularis</a:t>
            </a:r>
            <a:r>
              <a:rPr lang="en-US" dirty="0"/>
              <a:t> </a:t>
            </a:r>
          </a:p>
          <a:p>
            <a:r>
              <a:rPr lang="en-US" dirty="0" err="1"/>
              <a:t>Trichuris</a:t>
            </a:r>
            <a:r>
              <a:rPr lang="en-US" dirty="0"/>
              <a:t> </a:t>
            </a:r>
            <a:r>
              <a:rPr lang="en-US" dirty="0" err="1"/>
              <a:t>trichiura</a:t>
            </a:r>
            <a:r>
              <a:rPr lang="en-US" dirty="0"/>
              <a:t> </a:t>
            </a:r>
          </a:p>
          <a:p>
            <a:endParaRPr lang="en-US" dirty="0"/>
          </a:p>
        </p:txBody>
      </p:sp>
    </p:spTree>
    <p:extLst>
      <p:ext uri="{BB962C8B-B14F-4D97-AF65-F5344CB8AC3E}">
        <p14:creationId xmlns:p14="http://schemas.microsoft.com/office/powerpoint/2010/main" val="19244911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Trematodes</a:t>
            </a:r>
            <a:r>
              <a:rPr lang="en-US" dirty="0"/>
              <a:t> (flukes) </a:t>
            </a:r>
          </a:p>
        </p:txBody>
      </p:sp>
      <p:sp>
        <p:nvSpPr>
          <p:cNvPr id="3" name="Content Placeholder 2"/>
          <p:cNvSpPr>
            <a:spLocks noGrp="1"/>
          </p:cNvSpPr>
          <p:nvPr>
            <p:ph idx="1"/>
          </p:nvPr>
        </p:nvSpPr>
        <p:spPr/>
        <p:txBody>
          <a:bodyPr/>
          <a:lstStyle/>
          <a:p>
            <a:r>
              <a:rPr lang="en-US" dirty="0" err="1"/>
              <a:t>Schistosoma</a:t>
            </a:r>
            <a:r>
              <a:rPr lang="en-US" dirty="0"/>
              <a:t> </a:t>
            </a:r>
            <a:r>
              <a:rPr lang="en-US" dirty="0" err="1"/>
              <a:t>masoni</a:t>
            </a:r>
            <a:r>
              <a:rPr lang="en-US" dirty="0"/>
              <a:t> </a:t>
            </a:r>
          </a:p>
          <a:p>
            <a:r>
              <a:rPr lang="en-US" dirty="0" err="1"/>
              <a:t>Schistosoma</a:t>
            </a:r>
            <a:r>
              <a:rPr lang="en-US" dirty="0"/>
              <a:t> </a:t>
            </a:r>
            <a:r>
              <a:rPr lang="en-US" dirty="0" err="1"/>
              <a:t>haematobium</a:t>
            </a:r>
            <a:r>
              <a:rPr lang="en-US" dirty="0"/>
              <a:t> </a:t>
            </a:r>
          </a:p>
          <a:p>
            <a:r>
              <a:rPr lang="en-US" dirty="0" err="1"/>
              <a:t>Schistosoma</a:t>
            </a:r>
            <a:r>
              <a:rPr lang="en-US" dirty="0"/>
              <a:t> </a:t>
            </a:r>
            <a:r>
              <a:rPr lang="en-US" dirty="0" err="1"/>
              <a:t>japonicum</a:t>
            </a:r>
            <a:r>
              <a:rPr lang="en-US" dirty="0"/>
              <a:t> </a:t>
            </a:r>
          </a:p>
          <a:p>
            <a:r>
              <a:rPr lang="en-US" dirty="0"/>
              <a:t>Hermaphroditic flukes </a:t>
            </a:r>
          </a:p>
          <a:p>
            <a:endParaRPr lang="en-US" dirty="0"/>
          </a:p>
        </p:txBody>
      </p:sp>
    </p:spTree>
    <p:extLst>
      <p:ext uri="{BB962C8B-B14F-4D97-AF65-F5344CB8AC3E}">
        <p14:creationId xmlns:p14="http://schemas.microsoft.com/office/powerpoint/2010/main" val="33144279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Adult  </a:t>
            </a:r>
            <a:r>
              <a:rPr lang="en-US" dirty="0" err="1"/>
              <a:t>Schistosoma</a:t>
            </a:r>
            <a:r>
              <a:rPr lang="en-US" dirty="0"/>
              <a:t> (male and female)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1750" y="1862931"/>
            <a:ext cx="4000500" cy="4000500"/>
          </a:xfrm>
          <a:prstGeom prst="rect">
            <a:avLst/>
          </a:prstGeom>
        </p:spPr>
      </p:pic>
    </p:spTree>
    <p:extLst>
      <p:ext uri="{BB962C8B-B14F-4D97-AF65-F5344CB8AC3E}">
        <p14:creationId xmlns:p14="http://schemas.microsoft.com/office/powerpoint/2010/main" val="6185596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err="1" smtClean="0"/>
              <a:t>Fasciolopsis</a:t>
            </a:r>
            <a:r>
              <a:rPr lang="en-US" dirty="0" smtClean="0"/>
              <a:t> </a:t>
            </a:r>
            <a:r>
              <a:rPr lang="en-US" dirty="0" err="1"/>
              <a:t>buski</a:t>
            </a:r>
            <a:r>
              <a:rPr lang="en-US" dirty="0"/>
              <a:t> (intestinal flukes)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828800"/>
            <a:ext cx="8001000" cy="3548856"/>
          </a:xfrm>
        </p:spPr>
      </p:pic>
    </p:spTree>
    <p:extLst>
      <p:ext uri="{BB962C8B-B14F-4D97-AF65-F5344CB8AC3E}">
        <p14:creationId xmlns:p14="http://schemas.microsoft.com/office/powerpoint/2010/main" val="32618062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VIRUSES</a:t>
            </a:r>
            <a:endParaRPr lang="en-US" dirty="0"/>
          </a:p>
        </p:txBody>
      </p:sp>
      <p:sp>
        <p:nvSpPr>
          <p:cNvPr id="3" name="Content Placeholder 2"/>
          <p:cNvSpPr>
            <a:spLocks noGrp="1"/>
          </p:cNvSpPr>
          <p:nvPr>
            <p:ph idx="1"/>
          </p:nvPr>
        </p:nvSpPr>
        <p:spPr/>
        <p:txBody>
          <a:bodyPr>
            <a:normAutofit/>
          </a:bodyPr>
          <a:lstStyle/>
          <a:p>
            <a:r>
              <a:rPr lang="en-US" dirty="0"/>
              <a:t>Viruses are the smallest microorganism – smaller than bacteria. </a:t>
            </a:r>
          </a:p>
          <a:p>
            <a:r>
              <a:rPr lang="en-US" dirty="0"/>
              <a:t>The smallest viruses are about 0.02 </a:t>
            </a:r>
            <a:r>
              <a:rPr lang="en-US" dirty="0" err="1"/>
              <a:t>μm</a:t>
            </a:r>
            <a:r>
              <a:rPr lang="en-US" dirty="0"/>
              <a:t> (20 nanometers), while the large viruses measure about 0.3 </a:t>
            </a:r>
            <a:r>
              <a:rPr lang="en-US" dirty="0" err="1"/>
              <a:t>μm</a:t>
            </a:r>
            <a:r>
              <a:rPr lang="en-US" dirty="0"/>
              <a:t> (300 nanometers). Smallpox viruses are among the largest viruses; polio viruses are among the smallest</a:t>
            </a:r>
            <a:r>
              <a:rPr lang="en-US" dirty="0" smtClean="0"/>
              <a:t>.</a:t>
            </a:r>
            <a:endParaRPr lang="en-US" dirty="0"/>
          </a:p>
        </p:txBody>
      </p:sp>
    </p:spTree>
    <p:extLst>
      <p:ext uri="{BB962C8B-B14F-4D97-AF65-F5344CB8AC3E}">
        <p14:creationId xmlns:p14="http://schemas.microsoft.com/office/powerpoint/2010/main" val="378450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fontAlgn="t">
              <a:buNone/>
            </a:pPr>
            <a:r>
              <a:rPr lang="en-US" dirty="0" smtClean="0"/>
              <a:t>1840</a:t>
            </a:r>
          </a:p>
          <a:p>
            <a:pPr marL="0" indent="0" fontAlgn="t">
              <a:buNone/>
            </a:pPr>
            <a:r>
              <a:rPr lang="en-US" b="1" dirty="0" smtClean="0"/>
              <a:t>Friedrich </a:t>
            </a:r>
            <a:r>
              <a:rPr lang="en-US" b="1" dirty="0" err="1" smtClean="0"/>
              <a:t>Henle</a:t>
            </a:r>
            <a:endParaRPr lang="en-US" b="1" dirty="0" smtClean="0"/>
          </a:p>
          <a:p>
            <a:pPr fontAlgn="t"/>
            <a:r>
              <a:rPr lang="en-US" b="1" dirty="0" smtClean="0"/>
              <a:t> </a:t>
            </a:r>
            <a:r>
              <a:rPr lang="en-US" dirty="0" smtClean="0"/>
              <a:t>proposed a criteria for proving that microorganisms caused human diseases (germ theory of disease)</a:t>
            </a:r>
          </a:p>
          <a:p>
            <a:pPr marL="0" indent="0" fontAlgn="t">
              <a:buNone/>
            </a:pPr>
            <a:r>
              <a:rPr lang="en-US" dirty="0" smtClean="0"/>
              <a:t>1857</a:t>
            </a:r>
          </a:p>
          <a:p>
            <a:pPr marL="0" indent="0" fontAlgn="t">
              <a:buNone/>
            </a:pPr>
            <a:r>
              <a:rPr lang="en-US" b="1" dirty="0" smtClean="0"/>
              <a:t>Louis Pasteur</a:t>
            </a:r>
            <a:endParaRPr lang="en-US" dirty="0" smtClean="0"/>
          </a:p>
          <a:p>
            <a:pPr fontAlgn="t"/>
            <a:r>
              <a:rPr lang="en-US" dirty="0" smtClean="0"/>
              <a:t> Father of modern medicine</a:t>
            </a:r>
          </a:p>
          <a:p>
            <a:pPr algn="just">
              <a:lnSpc>
                <a:spcPct val="80000"/>
              </a:lnSpc>
            </a:pPr>
            <a:r>
              <a:rPr lang="en-US" dirty="0" smtClean="0">
                <a:latin typeface="Constantia" pitchFamily="18" charset="0"/>
              </a:rPr>
              <a:t> He was a French chemist who disapproved the theory of spontaneous  generation</a:t>
            </a:r>
          </a:p>
          <a:p>
            <a:pPr marL="609600" indent="-609600" algn="just">
              <a:lnSpc>
                <a:spcPct val="80000"/>
              </a:lnSpc>
              <a:buNone/>
            </a:pPr>
            <a:r>
              <a:rPr lang="en-US" dirty="0" smtClean="0">
                <a:latin typeface="Constantia" pitchFamily="18" charset="0"/>
              </a:rPr>
              <a:t>	</a:t>
            </a:r>
            <a:endParaRPr lang="en-US" dirty="0"/>
          </a:p>
        </p:txBody>
      </p:sp>
    </p:spTree>
    <p:extLst>
      <p:ext uri="{BB962C8B-B14F-4D97-AF65-F5344CB8AC3E}">
        <p14:creationId xmlns:p14="http://schemas.microsoft.com/office/powerpoint/2010/main" val="4005298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Viruses are </a:t>
            </a:r>
            <a:r>
              <a:rPr lang="en-US" dirty="0" err="1"/>
              <a:t>noncellular</a:t>
            </a:r>
            <a:r>
              <a:rPr lang="en-US" dirty="0"/>
              <a:t> genetic elements that use a living cell for their replication and have an extracellular state. </a:t>
            </a:r>
          </a:p>
          <a:p>
            <a:r>
              <a:rPr lang="en-US" dirty="0"/>
              <a:t>Viruses are ultramicroscopic particles containing nucleic acid surrounded by protein, and in some cases, other components such as a membrane like envelope.</a:t>
            </a:r>
          </a:p>
          <a:p>
            <a:endParaRPr lang="en-US" dirty="0"/>
          </a:p>
          <a:p>
            <a:endParaRPr lang="en-US" dirty="0"/>
          </a:p>
        </p:txBody>
      </p:sp>
    </p:spTree>
    <p:extLst>
      <p:ext uri="{BB962C8B-B14F-4D97-AF65-F5344CB8AC3E}">
        <p14:creationId xmlns:p14="http://schemas.microsoft.com/office/powerpoint/2010/main" val="21464425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Viruses are obligate intracellular parasites – depend on the host cell for replication. </a:t>
            </a:r>
          </a:p>
          <a:p>
            <a:r>
              <a:rPr lang="en-US" dirty="0"/>
              <a:t>Viruses cannot make energy, proteins or replicate their genome outside the host cell. </a:t>
            </a:r>
          </a:p>
          <a:p>
            <a:r>
              <a:rPr lang="en-US" dirty="0"/>
              <a:t>The virus therefore must adapt to the biochemical nature of the host cell to use its systems. They therefore must be infectious to survive.</a:t>
            </a:r>
          </a:p>
          <a:p>
            <a:r>
              <a:rPr lang="en-US" dirty="0"/>
              <a:t>Outside the host cell, the virus particle is also known as a </a:t>
            </a:r>
            <a:r>
              <a:rPr lang="en-US" dirty="0" err="1"/>
              <a:t>virion</a:t>
            </a:r>
            <a:r>
              <a:rPr lang="en-US" dirty="0"/>
              <a:t>. The </a:t>
            </a:r>
            <a:r>
              <a:rPr lang="en-US" dirty="0" err="1"/>
              <a:t>virion</a:t>
            </a:r>
            <a:r>
              <a:rPr lang="en-US" dirty="0"/>
              <a:t> is metabolically inert and does not grow or carry on respiratory or biosynthetic functions.</a:t>
            </a:r>
          </a:p>
          <a:p>
            <a:endParaRPr lang="en-US" dirty="0"/>
          </a:p>
          <a:p>
            <a:endParaRPr lang="en-US" dirty="0"/>
          </a:p>
        </p:txBody>
      </p:sp>
    </p:spTree>
    <p:extLst>
      <p:ext uri="{BB962C8B-B14F-4D97-AF65-F5344CB8AC3E}">
        <p14:creationId xmlns:p14="http://schemas.microsoft.com/office/powerpoint/2010/main" val="22048253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Classification of viruses</a:t>
            </a:r>
            <a:endParaRPr lang="en-US" dirty="0"/>
          </a:p>
        </p:txBody>
      </p:sp>
      <p:sp>
        <p:nvSpPr>
          <p:cNvPr id="3" name="Content Placeholder 2"/>
          <p:cNvSpPr>
            <a:spLocks noGrp="1"/>
          </p:cNvSpPr>
          <p:nvPr>
            <p:ph idx="1"/>
          </p:nvPr>
        </p:nvSpPr>
        <p:spPr/>
        <p:txBody>
          <a:bodyPr>
            <a:normAutofit fontScale="92500"/>
          </a:bodyPr>
          <a:lstStyle/>
          <a:p>
            <a:r>
              <a:rPr lang="en-US" dirty="0"/>
              <a:t>Viruses can be classified according to :</a:t>
            </a:r>
          </a:p>
          <a:p>
            <a:pPr lvl="1"/>
            <a:r>
              <a:rPr lang="en-US" sz="3200" dirty="0"/>
              <a:t>Structure – size, morphology </a:t>
            </a:r>
          </a:p>
          <a:p>
            <a:pPr lvl="1"/>
            <a:r>
              <a:rPr lang="en-US" sz="3200" dirty="0"/>
              <a:t>Genome – mode of replication – DNA or RNA</a:t>
            </a:r>
          </a:p>
          <a:p>
            <a:pPr lvl="1"/>
            <a:r>
              <a:rPr lang="en-US" sz="3200" dirty="0"/>
              <a:t>Disease they cause</a:t>
            </a:r>
          </a:p>
          <a:p>
            <a:pPr lvl="1"/>
            <a:r>
              <a:rPr lang="en-US" sz="3200" dirty="0"/>
              <a:t>Means of transmission </a:t>
            </a:r>
            <a:r>
              <a:rPr lang="en-US" sz="3200" dirty="0" err="1"/>
              <a:t>e.g</a:t>
            </a:r>
            <a:r>
              <a:rPr lang="en-US" sz="3200" dirty="0"/>
              <a:t> air, waterborne</a:t>
            </a:r>
          </a:p>
          <a:p>
            <a:pPr lvl="1"/>
            <a:r>
              <a:rPr lang="en-US" sz="3200" dirty="0"/>
              <a:t>Host cell – plants, animals and bacteria</a:t>
            </a:r>
          </a:p>
          <a:p>
            <a:pPr lvl="0"/>
            <a:r>
              <a:rPr lang="en-US" dirty="0"/>
              <a:t>For our level, viruses will be classified according to their genetic material or means of replication.</a:t>
            </a:r>
          </a:p>
          <a:p>
            <a:endParaRPr lang="en-US" dirty="0"/>
          </a:p>
          <a:p>
            <a:endParaRPr lang="en-US" dirty="0"/>
          </a:p>
        </p:txBody>
      </p:sp>
    </p:spTree>
    <p:extLst>
      <p:ext uri="{BB962C8B-B14F-4D97-AF65-F5344CB8AC3E}">
        <p14:creationId xmlns:p14="http://schemas.microsoft.com/office/powerpoint/2010/main" val="35905383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25171281"/>
              </p:ext>
            </p:extLst>
          </p:nvPr>
        </p:nvGraphicFramePr>
        <p:xfrm>
          <a:off x="152400" y="1066800"/>
          <a:ext cx="8763000" cy="2924920"/>
        </p:xfrm>
        <a:graphic>
          <a:graphicData uri="http://schemas.openxmlformats.org/drawingml/2006/table">
            <a:tbl>
              <a:tblPr firstRow="1" firstCol="1" bandRow="1">
                <a:tableStyleId>{616DA210-FB5B-4158-B5E0-FEB733F419BA}</a:tableStyleId>
              </a:tblPr>
              <a:tblGrid>
                <a:gridCol w="2209800"/>
                <a:gridCol w="2362200"/>
                <a:gridCol w="2057400"/>
                <a:gridCol w="2133600"/>
              </a:tblGrid>
              <a:tr h="0">
                <a:tc gridSpan="2">
                  <a:txBody>
                    <a:bodyPr/>
                    <a:lstStyle/>
                    <a:p>
                      <a:pPr marL="0" marR="0">
                        <a:lnSpc>
                          <a:spcPct val="115000"/>
                        </a:lnSpc>
                        <a:spcBef>
                          <a:spcPts val="0"/>
                        </a:spcBef>
                        <a:spcAft>
                          <a:spcPts val="1000"/>
                        </a:spcAft>
                      </a:pPr>
                      <a:r>
                        <a:rPr lang="en-US" sz="1600" dirty="0" smtClean="0">
                          <a:effectLst/>
                        </a:rPr>
                        <a:t>	DNA viruses</a:t>
                      </a:r>
                      <a:endParaRPr lang="en-US" sz="1600" dirty="0">
                        <a:solidFill>
                          <a:srgbClr val="00B0F0"/>
                        </a:solidFill>
                        <a:effectLst/>
                        <a:latin typeface="Calibri"/>
                        <a:ea typeface="Calibri"/>
                        <a:cs typeface="Times New Roman"/>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1000"/>
                        </a:spcAft>
                      </a:pPr>
                      <a:r>
                        <a:rPr lang="en-US" sz="1600" smtClean="0">
                          <a:effectLst/>
                        </a:rPr>
                        <a:t>RNAViruses</a:t>
                      </a:r>
                      <a:endParaRPr lang="en-US" sz="1600">
                        <a:effectLst/>
                        <a:latin typeface="Calibri"/>
                        <a:ea typeface="Calibri"/>
                        <a:cs typeface="Times New Roman"/>
                      </a:endParaRPr>
                    </a:p>
                  </a:txBody>
                  <a:tcPr marL="68580" marR="68580" marT="0" marB="0"/>
                </a:tc>
                <a:tc hMerge="1">
                  <a:txBody>
                    <a:bodyPr/>
                    <a:lstStyle/>
                    <a:p>
                      <a:endParaRPr lang="en-US"/>
                    </a:p>
                  </a:txBody>
                  <a:tcPr/>
                </a:tc>
              </a:tr>
              <a:tr h="314839">
                <a:tc>
                  <a:txBody>
                    <a:bodyPr/>
                    <a:lstStyle/>
                    <a:p>
                      <a:pPr marL="0" marR="0">
                        <a:lnSpc>
                          <a:spcPct val="115000"/>
                        </a:lnSpc>
                        <a:spcBef>
                          <a:spcPts val="0"/>
                        </a:spcBef>
                        <a:spcAft>
                          <a:spcPts val="1000"/>
                        </a:spcAft>
                      </a:pPr>
                      <a:r>
                        <a:rPr lang="en-US" sz="1600" dirty="0" smtClean="0">
                          <a:effectLst/>
                        </a:rPr>
                        <a:t>Family</a:t>
                      </a:r>
                      <a:endParaRPr lang="en-US" sz="16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smtClean="0">
                          <a:effectLst/>
                        </a:rPr>
                        <a:t>Members</a:t>
                      </a:r>
                      <a:endParaRPr lang="en-US" sz="16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smtClean="0">
                          <a:effectLst/>
                        </a:rPr>
                        <a:t>Family</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dirty="0" smtClean="0">
                          <a:effectLst/>
                        </a:rPr>
                        <a:t>Members</a:t>
                      </a:r>
                      <a:endParaRPr lang="en-US" sz="1600" dirty="0">
                        <a:effectLst/>
                        <a:latin typeface="Calibri"/>
                        <a:ea typeface="Calibri"/>
                        <a:cs typeface="Times New Roman"/>
                      </a:endParaRPr>
                    </a:p>
                  </a:txBody>
                  <a:tcPr marL="68580" marR="68580" marT="0" marB="0"/>
                </a:tc>
              </a:tr>
              <a:tr h="1979145">
                <a:tc>
                  <a:txBody>
                    <a:bodyPr/>
                    <a:lstStyle/>
                    <a:p>
                      <a:pPr marL="0" marR="0">
                        <a:lnSpc>
                          <a:spcPct val="115000"/>
                        </a:lnSpc>
                        <a:spcBef>
                          <a:spcPts val="0"/>
                        </a:spcBef>
                        <a:spcAft>
                          <a:spcPts val="1000"/>
                        </a:spcAft>
                      </a:pPr>
                      <a:r>
                        <a:rPr lang="en-US" sz="2000" dirty="0" err="1" smtClean="0">
                          <a:effectLst/>
                        </a:rPr>
                        <a:t>Poxviridae</a:t>
                      </a:r>
                      <a:endParaRPr lang="en-US" sz="20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smtClean="0">
                          <a:effectLst/>
                        </a:rPr>
                        <a:t>Smallpox,</a:t>
                      </a:r>
                    </a:p>
                    <a:p>
                      <a:pPr marL="0" marR="0">
                        <a:lnSpc>
                          <a:spcPct val="115000"/>
                        </a:lnSpc>
                        <a:spcBef>
                          <a:spcPts val="0"/>
                        </a:spcBef>
                        <a:spcAft>
                          <a:spcPts val="1000"/>
                        </a:spcAft>
                      </a:pPr>
                      <a:r>
                        <a:rPr lang="en-US" sz="2000" dirty="0" smtClean="0">
                          <a:effectLst/>
                        </a:rPr>
                        <a:t> Herpes simplex,</a:t>
                      </a:r>
                    </a:p>
                    <a:p>
                      <a:pPr marL="0" marR="0">
                        <a:lnSpc>
                          <a:spcPct val="115000"/>
                        </a:lnSpc>
                        <a:spcBef>
                          <a:spcPts val="0"/>
                        </a:spcBef>
                        <a:spcAft>
                          <a:spcPts val="1000"/>
                        </a:spcAft>
                      </a:pPr>
                      <a:r>
                        <a:rPr lang="en-US" sz="2000" dirty="0" smtClean="0">
                          <a:effectLst/>
                        </a:rPr>
                        <a:t>Varicella zoster virus</a:t>
                      </a:r>
                    </a:p>
                    <a:p>
                      <a:pPr marL="0" marR="0">
                        <a:lnSpc>
                          <a:spcPct val="115000"/>
                        </a:lnSpc>
                        <a:spcBef>
                          <a:spcPts val="0"/>
                        </a:spcBef>
                        <a:spcAft>
                          <a:spcPts val="1000"/>
                        </a:spcAft>
                      </a:pPr>
                      <a:r>
                        <a:rPr lang="en-US" sz="2000" dirty="0" smtClean="0">
                          <a:effectLst/>
                        </a:rPr>
                        <a:t>Cytomegalovirus</a:t>
                      </a:r>
                      <a:endParaRPr lang="en-US" sz="20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err="1" smtClean="0">
                          <a:effectLst/>
                        </a:rPr>
                        <a:t>paramyxoviridae</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smtClean="0">
                          <a:effectLst/>
                        </a:rPr>
                        <a:t> measles virus</a:t>
                      </a:r>
                    </a:p>
                    <a:p>
                      <a:pPr marL="0" marR="0">
                        <a:lnSpc>
                          <a:spcPct val="115000"/>
                        </a:lnSpc>
                        <a:spcBef>
                          <a:spcPts val="0"/>
                        </a:spcBef>
                        <a:spcAft>
                          <a:spcPts val="1000"/>
                        </a:spcAft>
                      </a:pPr>
                      <a:r>
                        <a:rPr lang="en-US" sz="2000" dirty="0" smtClean="0">
                          <a:effectLst/>
                        </a:rPr>
                        <a:t> mumps virus</a:t>
                      </a:r>
                      <a:endParaRPr lang="en-US" sz="2000" dirty="0">
                        <a:effectLst/>
                        <a:latin typeface="Calibri"/>
                        <a:ea typeface="Calibri"/>
                        <a:cs typeface="Times New Roman"/>
                      </a:endParaRPr>
                    </a:p>
                  </a:txBody>
                  <a:tcPr marL="68580" marR="68580" marT="0" marB="0"/>
                </a:tc>
              </a:tr>
              <a:tr h="314839">
                <a:tc>
                  <a:txBody>
                    <a:bodyPr/>
                    <a:lstStyle/>
                    <a:p>
                      <a:pPr marL="0" marR="0">
                        <a:lnSpc>
                          <a:spcPct val="115000"/>
                        </a:lnSpc>
                        <a:spcBef>
                          <a:spcPts val="0"/>
                        </a:spcBef>
                        <a:spcAft>
                          <a:spcPts val="1000"/>
                        </a:spcAft>
                      </a:pPr>
                      <a:r>
                        <a:rPr lang="en-US" sz="2000" smtClean="0">
                          <a:effectLst/>
                        </a:rPr>
                        <a:t>Adenoviridae</a:t>
                      </a:r>
                      <a:endParaRPr lang="en-US" sz="200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smtClean="0">
                          <a:effectLst/>
                        </a:rPr>
                        <a:t>Adenovirus</a:t>
                      </a:r>
                      <a:endParaRPr lang="en-US" sz="20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smtClean="0">
                          <a:effectLst/>
                        </a:rPr>
                        <a:t>Orthomyxoviridae</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smtClean="0">
                          <a:effectLst/>
                        </a:rPr>
                        <a:t>Influenza virus</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5031890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66648817"/>
              </p:ext>
            </p:extLst>
          </p:nvPr>
        </p:nvGraphicFramePr>
        <p:xfrm>
          <a:off x="228600" y="1219200"/>
          <a:ext cx="8915400" cy="4039616"/>
        </p:xfrm>
        <a:graphic>
          <a:graphicData uri="http://schemas.openxmlformats.org/drawingml/2006/table">
            <a:tbl>
              <a:tblPr firstRow="1" bandRow="1">
                <a:tableStyleId>{5940675A-B579-460E-94D1-54222C63F5DA}</a:tableStyleId>
              </a:tblPr>
              <a:tblGrid>
                <a:gridCol w="2133600"/>
                <a:gridCol w="2133600"/>
                <a:gridCol w="2133600"/>
                <a:gridCol w="2514600"/>
              </a:tblGrid>
              <a:tr h="370840">
                <a:tc>
                  <a:txBody>
                    <a:bodyPr/>
                    <a:lstStyle/>
                    <a:p>
                      <a:pPr marL="0" marR="0">
                        <a:lnSpc>
                          <a:spcPct val="115000"/>
                        </a:lnSpc>
                        <a:spcBef>
                          <a:spcPts val="0"/>
                        </a:spcBef>
                        <a:spcAft>
                          <a:spcPts val="1000"/>
                        </a:spcAft>
                      </a:pPr>
                      <a:r>
                        <a:rPr lang="en-US" sz="2400" dirty="0" err="1" smtClean="0">
                          <a:effectLst/>
                        </a:rPr>
                        <a:t>Hepadnaviridae</a:t>
                      </a:r>
                      <a:endParaRPr lang="en-US" sz="24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400" dirty="0">
                          <a:effectLst/>
                        </a:rPr>
                        <a:t>Hepatitis B virus</a:t>
                      </a:r>
                      <a:endParaRPr lang="en-US" sz="24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400" dirty="0" err="1" smtClean="0">
                          <a:effectLst/>
                        </a:rPr>
                        <a:t>Rhabdoviridae</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400" dirty="0">
                          <a:effectLst/>
                        </a:rPr>
                        <a:t>Rabies virus</a:t>
                      </a:r>
                      <a:endParaRPr lang="en-US" sz="2400" dirty="0">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1000"/>
                        </a:spcAft>
                      </a:pPr>
                      <a:r>
                        <a:rPr lang="en-US" sz="2400" dirty="0" err="1">
                          <a:effectLst/>
                        </a:rPr>
                        <a:t>Papoviridae</a:t>
                      </a:r>
                      <a:endParaRPr lang="en-US" sz="24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400" dirty="0">
                          <a:effectLst/>
                        </a:rPr>
                        <a:t>Human papilloma virus</a:t>
                      </a:r>
                      <a:endParaRPr lang="en-US" sz="24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400" dirty="0">
                          <a:effectLst/>
                        </a:rPr>
                        <a:t>Filoviridae</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400" dirty="0">
                          <a:effectLst/>
                        </a:rPr>
                        <a:t>Ebola virus</a:t>
                      </a:r>
                    </a:p>
                    <a:p>
                      <a:pPr marL="0" marR="0">
                        <a:lnSpc>
                          <a:spcPct val="115000"/>
                        </a:lnSpc>
                        <a:spcBef>
                          <a:spcPts val="0"/>
                        </a:spcBef>
                        <a:spcAft>
                          <a:spcPts val="1000"/>
                        </a:spcAft>
                      </a:pPr>
                      <a:r>
                        <a:rPr lang="en-US" sz="2400" dirty="0" err="1">
                          <a:effectLst/>
                        </a:rPr>
                        <a:t>Marbug</a:t>
                      </a:r>
                      <a:r>
                        <a:rPr lang="en-US" sz="2400" dirty="0">
                          <a:effectLst/>
                        </a:rPr>
                        <a:t> virus</a:t>
                      </a:r>
                      <a:endParaRPr lang="en-US" sz="2400" dirty="0">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1000"/>
                        </a:spcAft>
                      </a:pPr>
                      <a:r>
                        <a:rPr lang="en-US" sz="2400">
                          <a:effectLst/>
                        </a:rPr>
                        <a:t> </a:t>
                      </a:r>
                      <a:endParaRPr lang="en-US" sz="240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400" dirty="0">
                          <a:effectLst/>
                        </a:rPr>
                        <a:t> </a:t>
                      </a:r>
                      <a:endParaRPr lang="en-US" sz="24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400" dirty="0" err="1">
                          <a:effectLst/>
                        </a:rPr>
                        <a:t>Retroviridae</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400" dirty="0">
                          <a:effectLst/>
                        </a:rPr>
                        <a:t>Human immunodeficiency virus (HIV)</a:t>
                      </a:r>
                    </a:p>
                    <a:p>
                      <a:pPr marL="0" marR="0">
                        <a:lnSpc>
                          <a:spcPct val="115000"/>
                        </a:lnSpc>
                        <a:spcBef>
                          <a:spcPts val="0"/>
                        </a:spcBef>
                        <a:spcAft>
                          <a:spcPts val="1000"/>
                        </a:spcAft>
                      </a:pPr>
                      <a:r>
                        <a:rPr lang="en-US" sz="2400" dirty="0">
                          <a:effectLst/>
                        </a:rPr>
                        <a:t>Human T cell leukemia virus</a:t>
                      </a:r>
                      <a:endParaRPr lang="en-US" sz="2400" dirty="0">
                        <a:effectLst/>
                        <a:latin typeface="Calibri"/>
                        <a:ea typeface="Calibri"/>
                        <a:cs typeface="Times New Roman"/>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56196042"/>
              </p:ext>
            </p:extLst>
          </p:nvPr>
        </p:nvGraphicFramePr>
        <p:xfrm>
          <a:off x="228600" y="838200"/>
          <a:ext cx="8915400" cy="280416"/>
        </p:xfrm>
        <a:graphic>
          <a:graphicData uri="http://schemas.openxmlformats.org/drawingml/2006/table">
            <a:tbl>
              <a:tblPr firstRow="1" firstCol="1" bandRow="1">
                <a:tableStyleId>{616DA210-FB5B-4158-B5E0-FEB733F419BA}</a:tableStyleId>
              </a:tblPr>
              <a:tblGrid>
                <a:gridCol w="2151993"/>
                <a:gridCol w="2115207"/>
                <a:gridCol w="2534239"/>
                <a:gridCol w="2113961"/>
              </a:tblGrid>
              <a:tr h="204216">
                <a:tc gridSpan="2">
                  <a:txBody>
                    <a:bodyPr/>
                    <a:lstStyle/>
                    <a:p>
                      <a:pPr marL="0" marR="0">
                        <a:lnSpc>
                          <a:spcPct val="115000"/>
                        </a:lnSpc>
                        <a:spcBef>
                          <a:spcPts val="0"/>
                        </a:spcBef>
                        <a:spcAft>
                          <a:spcPts val="1000"/>
                        </a:spcAft>
                      </a:pPr>
                      <a:r>
                        <a:rPr lang="en-US" sz="1600" dirty="0" smtClean="0">
                          <a:effectLst/>
                        </a:rPr>
                        <a:t>	DNA viruses</a:t>
                      </a:r>
                      <a:endParaRPr lang="en-US" sz="1600" dirty="0">
                        <a:solidFill>
                          <a:srgbClr val="00B0F0"/>
                        </a:solidFill>
                        <a:effectLst/>
                        <a:latin typeface="Calibri"/>
                        <a:ea typeface="Calibri"/>
                        <a:cs typeface="Times New Roman"/>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1000"/>
                        </a:spcAft>
                      </a:pPr>
                      <a:r>
                        <a:rPr lang="en-US" sz="1600" dirty="0" err="1" smtClean="0">
                          <a:effectLst/>
                        </a:rPr>
                        <a:t>RNAViruses</a:t>
                      </a:r>
                      <a:endParaRPr lang="en-US" sz="1600" dirty="0">
                        <a:effectLst/>
                        <a:latin typeface="Calibri"/>
                        <a:ea typeface="Calibri"/>
                        <a:cs typeface="Times New Roman"/>
                      </a:endParaRPr>
                    </a:p>
                  </a:txBody>
                  <a:tcPr marL="68580" marR="68580" marT="0" marB="0"/>
                </a:tc>
                <a:tc hMerge="1">
                  <a:txBody>
                    <a:bodyPr/>
                    <a:lstStyle/>
                    <a:p>
                      <a:endParaRPr lang="en-US"/>
                    </a:p>
                  </a:txBody>
                  <a:tcPr/>
                </a:tc>
              </a:tr>
            </a:tbl>
          </a:graphicData>
        </a:graphic>
      </p:graphicFrame>
    </p:spTree>
    <p:extLst>
      <p:ext uri="{BB962C8B-B14F-4D97-AF65-F5344CB8AC3E}">
        <p14:creationId xmlns:p14="http://schemas.microsoft.com/office/powerpoint/2010/main" val="33628346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1200" y="381000"/>
            <a:ext cx="4572000" cy="369332"/>
          </a:xfrm>
          <a:prstGeom prst="rect">
            <a:avLst/>
          </a:prstGeom>
        </p:spPr>
        <p:txBody>
          <a:bodyPr>
            <a:spAutoFit/>
          </a:bodyPr>
          <a:lstStyle/>
          <a:p>
            <a:r>
              <a:rPr lang="en-US" dirty="0" smtClean="0"/>
              <a:t>DNA                                                                  RNA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99597287"/>
              </p:ext>
            </p:extLst>
          </p:nvPr>
        </p:nvGraphicFramePr>
        <p:xfrm>
          <a:off x="304800" y="738457"/>
          <a:ext cx="8610600" cy="3229864"/>
        </p:xfrm>
        <a:graphic>
          <a:graphicData uri="http://schemas.openxmlformats.org/drawingml/2006/table">
            <a:tbl>
              <a:tblPr firstRow="1" bandRow="1">
                <a:tableStyleId>{5940675A-B579-460E-94D1-54222C63F5DA}</a:tableStyleId>
              </a:tblPr>
              <a:tblGrid>
                <a:gridCol w="1676400"/>
                <a:gridCol w="1295400"/>
                <a:gridCol w="2743200"/>
                <a:gridCol w="2895600"/>
              </a:tblGrid>
              <a:tr h="370840">
                <a:tc>
                  <a:txBody>
                    <a:bodyPr/>
                    <a:lstStyle/>
                    <a:p>
                      <a:pPr marL="0" marR="0">
                        <a:lnSpc>
                          <a:spcPct val="115000"/>
                        </a:lnSpc>
                        <a:spcBef>
                          <a:spcPts val="0"/>
                        </a:spcBef>
                        <a:spcAft>
                          <a:spcPts val="1000"/>
                        </a:spcAft>
                      </a:pPr>
                      <a:r>
                        <a:rPr lang="en-US" sz="3600" dirty="0">
                          <a:effectLst/>
                        </a:rPr>
                        <a:t> </a:t>
                      </a:r>
                      <a:endParaRPr lang="en-US" sz="36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3600" dirty="0">
                          <a:effectLst/>
                        </a:rPr>
                        <a:t> </a:t>
                      </a:r>
                      <a:endParaRPr lang="en-US" sz="36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3600">
                          <a:effectLst/>
                        </a:rPr>
                        <a:t>Reoviridae</a:t>
                      </a:r>
                      <a:endParaRPr lang="en-US" sz="3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3600" dirty="0">
                          <a:effectLst/>
                        </a:rPr>
                        <a:t>Rotavirus</a:t>
                      </a:r>
                      <a:endParaRPr lang="en-US" sz="3600" dirty="0">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1000"/>
                        </a:spcAft>
                      </a:pPr>
                      <a:r>
                        <a:rPr lang="en-US" sz="3600">
                          <a:effectLst/>
                        </a:rPr>
                        <a:t> </a:t>
                      </a:r>
                      <a:endParaRPr lang="en-US" sz="360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3600" dirty="0">
                          <a:effectLst/>
                        </a:rPr>
                        <a:t> </a:t>
                      </a:r>
                      <a:endParaRPr lang="en-US" sz="36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3600" dirty="0" err="1">
                          <a:effectLst/>
                        </a:rPr>
                        <a:t>Picornaviridae</a:t>
                      </a:r>
                      <a:endParaRPr lang="en-US" sz="3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3600" dirty="0">
                          <a:effectLst/>
                        </a:rPr>
                        <a:t>Polio virus</a:t>
                      </a:r>
                    </a:p>
                    <a:p>
                      <a:pPr marL="0" marR="0">
                        <a:lnSpc>
                          <a:spcPct val="115000"/>
                        </a:lnSpc>
                        <a:spcBef>
                          <a:spcPts val="0"/>
                        </a:spcBef>
                        <a:spcAft>
                          <a:spcPts val="1000"/>
                        </a:spcAft>
                      </a:pPr>
                      <a:r>
                        <a:rPr lang="en-US" sz="3600" dirty="0">
                          <a:effectLst/>
                        </a:rPr>
                        <a:t>Rhinoviruses</a:t>
                      </a:r>
                      <a:endParaRPr lang="en-US" sz="3600" dirty="0">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1000"/>
                        </a:spcAft>
                      </a:pPr>
                      <a:r>
                        <a:rPr lang="en-US" sz="3600" dirty="0">
                          <a:effectLst/>
                        </a:rPr>
                        <a:t> </a:t>
                      </a:r>
                      <a:endParaRPr lang="en-US" sz="36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3600" dirty="0">
                          <a:effectLst/>
                        </a:rPr>
                        <a:t> </a:t>
                      </a:r>
                      <a:endParaRPr lang="en-US" sz="36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3600" dirty="0" err="1">
                          <a:effectLst/>
                        </a:rPr>
                        <a:t>Togaviridae</a:t>
                      </a:r>
                      <a:endParaRPr lang="en-US" sz="3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3600" dirty="0">
                          <a:effectLst/>
                        </a:rPr>
                        <a:t>Rubella virus</a:t>
                      </a:r>
                      <a:endParaRPr lang="en-US" sz="3600" dirty="0">
                        <a:effectLst/>
                        <a:latin typeface="Calibri"/>
                        <a:ea typeface="Calibri"/>
                        <a:cs typeface="Times New Roman"/>
                      </a:endParaRPr>
                    </a:p>
                  </a:txBody>
                  <a:tcPr marL="68580" marR="68580" marT="0" marB="0"/>
                </a:tc>
              </a:tr>
              <a:tr h="370840">
                <a:tc>
                  <a:txBody>
                    <a:bodyPr/>
                    <a:lstStyle/>
                    <a:p>
                      <a:endParaRPr lang="en-US"/>
                    </a:p>
                  </a:txBody>
                  <a:tcPr/>
                </a:tc>
                <a:tc>
                  <a:txBody>
                    <a:bodyPr/>
                    <a:lstStyle/>
                    <a:p>
                      <a:endParaRPr lang="en-US"/>
                    </a:p>
                  </a:txBody>
                  <a:tcPr/>
                </a:tc>
                <a:tc>
                  <a:txBody>
                    <a:bodyPr/>
                    <a:lstStyle/>
                    <a:p>
                      <a:r>
                        <a:rPr lang="en-US" sz="3200" dirty="0" err="1" smtClean="0"/>
                        <a:t>Coronaviridae</a:t>
                      </a:r>
                      <a:r>
                        <a:rPr lang="en-US" sz="3200" baseline="0" dirty="0" smtClean="0"/>
                        <a:t> </a:t>
                      </a:r>
                      <a:endParaRPr lang="en-US" sz="3200" dirty="0"/>
                    </a:p>
                  </a:txBody>
                  <a:tcPr/>
                </a:tc>
                <a:tc>
                  <a:txBody>
                    <a:bodyPr/>
                    <a:lstStyle/>
                    <a:p>
                      <a:r>
                        <a:rPr lang="en-US" sz="3200" dirty="0" smtClean="0"/>
                        <a:t>Corona Virus </a:t>
                      </a:r>
                      <a:endParaRPr lang="en-US" sz="3200" dirty="0"/>
                    </a:p>
                  </a:txBody>
                  <a:tcPr/>
                </a:tc>
              </a:tr>
            </a:tbl>
          </a:graphicData>
        </a:graphic>
      </p:graphicFrame>
    </p:spTree>
    <p:extLst>
      <p:ext uri="{BB962C8B-B14F-4D97-AF65-F5344CB8AC3E}">
        <p14:creationId xmlns:p14="http://schemas.microsoft.com/office/powerpoint/2010/main" val="16778552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Viral Structure and Replication </a:t>
            </a:r>
            <a:endParaRPr lang="en-US" dirty="0"/>
          </a:p>
        </p:txBody>
      </p:sp>
      <p:sp>
        <p:nvSpPr>
          <p:cNvPr id="3" name="Content Placeholder 2"/>
          <p:cNvSpPr>
            <a:spLocks noGrp="1"/>
          </p:cNvSpPr>
          <p:nvPr>
            <p:ph idx="1"/>
          </p:nvPr>
        </p:nvSpPr>
        <p:spPr/>
        <p:txBody>
          <a:bodyPr>
            <a:normAutofit/>
          </a:bodyPr>
          <a:lstStyle/>
          <a:p>
            <a:r>
              <a:rPr lang="en-US" dirty="0"/>
              <a:t>Certain viruses contain ribonucleic acid (RNA), while other viruses have deoxyribonucleic acid (DNA). The nucleic acid portion of the viruses is known as the </a:t>
            </a:r>
            <a:r>
              <a:rPr lang="en-US" b="1" dirty="0"/>
              <a:t>genome.</a:t>
            </a:r>
            <a:r>
              <a:rPr lang="en-US" dirty="0"/>
              <a:t> </a:t>
            </a:r>
          </a:p>
          <a:p>
            <a:r>
              <a:rPr lang="en-US" dirty="0"/>
              <a:t>The nucleic acid may be single-stranded or double-stranded; it may be linear or a closed loop; it may be continuous or occur in segments.</a:t>
            </a:r>
          </a:p>
          <a:p>
            <a:endParaRPr lang="en-US" dirty="0"/>
          </a:p>
        </p:txBody>
      </p:sp>
    </p:spTree>
    <p:extLst>
      <p:ext uri="{BB962C8B-B14F-4D97-AF65-F5344CB8AC3E}">
        <p14:creationId xmlns:p14="http://schemas.microsoft.com/office/powerpoint/2010/main" val="18378034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genome of the virus is surrounded by a protein coat known as a </a:t>
            </a:r>
            <a:r>
              <a:rPr lang="en-US" b="1" dirty="0"/>
              <a:t>capsid</a:t>
            </a:r>
            <a:r>
              <a:rPr lang="en-US" dirty="0"/>
              <a:t>, which is formed from a number of individual protein molecules called </a:t>
            </a:r>
            <a:r>
              <a:rPr lang="en-US" b="1" dirty="0" err="1"/>
              <a:t>capsomeres</a:t>
            </a:r>
            <a:r>
              <a:rPr lang="en-US" b="1" dirty="0"/>
              <a:t>.</a:t>
            </a:r>
            <a:r>
              <a:rPr lang="en-US" dirty="0"/>
              <a:t> </a:t>
            </a:r>
            <a:r>
              <a:rPr lang="en-US" dirty="0" err="1"/>
              <a:t>Capsomeres</a:t>
            </a:r>
            <a:r>
              <a:rPr lang="en-US" dirty="0"/>
              <a:t> are arranged in a precise and highly repetitive pattern around the nucleic acid. The combination of genome and capsid is called the viral </a:t>
            </a:r>
            <a:r>
              <a:rPr lang="en-US" b="1" dirty="0" err="1"/>
              <a:t>nucleocapsid</a:t>
            </a:r>
            <a:r>
              <a:rPr lang="en-US" b="1" dirty="0"/>
              <a:t>.</a:t>
            </a:r>
            <a:endParaRPr lang="en-US" dirty="0"/>
          </a:p>
          <a:p>
            <a:endParaRPr lang="en-US" dirty="0"/>
          </a:p>
        </p:txBody>
      </p:sp>
    </p:spTree>
    <p:extLst>
      <p:ext uri="{BB962C8B-B14F-4D97-AF65-F5344CB8AC3E}">
        <p14:creationId xmlns:p14="http://schemas.microsoft.com/office/powerpoint/2010/main" val="16635415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A number of kinds of viruses contain envelopes. An envelope is a membrane like structure that encloses the </a:t>
            </a:r>
            <a:r>
              <a:rPr lang="en-US" dirty="0" err="1"/>
              <a:t>nucleocapsid</a:t>
            </a:r>
            <a:r>
              <a:rPr lang="en-US" dirty="0"/>
              <a:t> and is obtained from a host cell during the replication process. </a:t>
            </a:r>
          </a:p>
          <a:p>
            <a:r>
              <a:rPr lang="en-US" dirty="0"/>
              <a:t>The envelope contains viral-specified proteins that make it unique. Among the envelope viruses are those of herpes simplex, chickenpox, and infectious mononucleosis</a:t>
            </a:r>
          </a:p>
          <a:p>
            <a:endParaRPr lang="en-US" dirty="0"/>
          </a:p>
        </p:txBody>
      </p:sp>
    </p:spTree>
    <p:extLst>
      <p:ext uri="{BB962C8B-B14F-4D97-AF65-F5344CB8AC3E}">
        <p14:creationId xmlns:p14="http://schemas.microsoft.com/office/powerpoint/2010/main" val="393238206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Viral structure</a:t>
            </a:r>
            <a:endParaRPr lang="en-US" dirty="0"/>
          </a:p>
        </p:txBody>
      </p:sp>
      <p:pic>
        <p:nvPicPr>
          <p:cNvPr id="4" name="Content Placeholder 3" descr="https://upload.wikimedia.org/wikipedia/commons/thumb/b/bb/Viral_Tegument.svg/2000px-Viral_Tegument.svg.png"/>
          <p:cNvPicPr>
            <a:picLocks noGrp="1"/>
          </p:cNvPicPr>
          <p:nvPr>
            <p:ph idx="1"/>
          </p:nvPr>
        </p:nvPicPr>
        <p:blipFill>
          <a:blip r:embed="rId2" cstate="print"/>
          <a:srcRect/>
          <a:stretch>
            <a:fillRect/>
          </a:stretch>
        </p:blipFill>
        <p:spPr bwMode="auto">
          <a:xfrm>
            <a:off x="838200" y="1676400"/>
            <a:ext cx="7315200" cy="4343400"/>
          </a:xfrm>
          <a:prstGeom prst="rect">
            <a:avLst/>
          </a:prstGeom>
          <a:noFill/>
          <a:ln w="9525">
            <a:noFill/>
            <a:miter lim="800000"/>
            <a:headEnd/>
            <a:tailEnd/>
          </a:ln>
        </p:spPr>
      </p:pic>
    </p:spTree>
    <p:extLst>
      <p:ext uri="{BB962C8B-B14F-4D97-AF65-F5344CB8AC3E}">
        <p14:creationId xmlns:p14="http://schemas.microsoft.com/office/powerpoint/2010/main" val="3980207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80000"/>
              </a:lnSpc>
            </a:pPr>
            <a:endParaRPr lang="en-US" dirty="0" smtClean="0"/>
          </a:p>
          <a:p>
            <a:pPr algn="just">
              <a:lnSpc>
                <a:spcPct val="80000"/>
              </a:lnSpc>
            </a:pPr>
            <a:r>
              <a:rPr lang="en-US" dirty="0" smtClean="0">
                <a:latin typeface="Constantia" pitchFamily="18" charset="0"/>
              </a:rPr>
              <a:t>He proved that lactic fermentation was due to living organisms and based on experiments proved that fermentation of wine was caused by bacteria</a:t>
            </a:r>
            <a:endParaRPr lang="en-US" dirty="0"/>
          </a:p>
          <a:p>
            <a:pPr algn="just">
              <a:lnSpc>
                <a:spcPct val="80000"/>
              </a:lnSpc>
            </a:pPr>
            <a:r>
              <a:rPr lang="en-US" dirty="0" smtClean="0"/>
              <a:t>designed vaccines against anthrax, cholera and rabies as well as pasteurization for food preservation.</a:t>
            </a:r>
          </a:p>
          <a:p>
            <a:pPr marL="609600" indent="-609600" algn="just">
              <a:lnSpc>
                <a:spcPct val="80000"/>
              </a:lnSpc>
              <a:buNone/>
            </a:pPr>
            <a:endParaRPr lang="en-US" dirty="0"/>
          </a:p>
        </p:txBody>
      </p:sp>
    </p:spTree>
    <p:extLst>
      <p:ext uri="{BB962C8B-B14F-4D97-AF65-F5344CB8AC3E}">
        <p14:creationId xmlns:p14="http://schemas.microsoft.com/office/powerpoint/2010/main" val="131312015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Viral replication</a:t>
            </a:r>
          </a:p>
        </p:txBody>
      </p:sp>
      <p:sp>
        <p:nvSpPr>
          <p:cNvPr id="3" name="Content Placeholder 2"/>
          <p:cNvSpPr>
            <a:spLocks noGrp="1"/>
          </p:cNvSpPr>
          <p:nvPr>
            <p:ph idx="1"/>
          </p:nvPr>
        </p:nvSpPr>
        <p:spPr/>
        <p:txBody>
          <a:bodyPr>
            <a:normAutofit fontScale="85000" lnSpcReduction="20000"/>
          </a:bodyPr>
          <a:lstStyle/>
          <a:p>
            <a:r>
              <a:rPr lang="en-US" b="1" dirty="0"/>
              <a:t>Attachment.</a:t>
            </a:r>
            <a:r>
              <a:rPr lang="en-US" dirty="0"/>
              <a:t> , the virus adsorbs to a susceptible host cell using spikes. Cell surface receptors may exist on bacterial </a:t>
            </a:r>
            <a:r>
              <a:rPr lang="en-US" dirty="0" err="1"/>
              <a:t>pili</a:t>
            </a:r>
            <a:r>
              <a:rPr lang="en-US" dirty="0"/>
              <a:t> or flagella or on the host cell membrane.</a:t>
            </a:r>
          </a:p>
          <a:p>
            <a:r>
              <a:rPr lang="en-US" b="1" dirty="0"/>
              <a:t>Penetration</a:t>
            </a:r>
            <a:r>
              <a:rPr lang="en-US" dirty="0"/>
              <a:t> of the virus or the viral genome into the cell. May occur by phagocytosis; or the envelope of the virus may blend with the cell membrane</a:t>
            </a:r>
          </a:p>
          <a:p>
            <a:r>
              <a:rPr lang="en-US" b="1" dirty="0"/>
              <a:t>Replication</a:t>
            </a:r>
            <a:r>
              <a:rPr lang="en-US" dirty="0"/>
              <a:t>;</a:t>
            </a:r>
          </a:p>
          <a:p>
            <a:pPr lvl="1"/>
            <a:r>
              <a:rPr lang="en-US" dirty="0"/>
              <a:t>The protein capsid is stripped away from the genome, and the genome is freed in the cell cytoplasm where it either act as a messenger RNA  (in RNA viruses)or synthesize messenger RNA  from DNA (in DNA viruses)that provides codes for synthesis of enzymes</a:t>
            </a:r>
          </a:p>
          <a:p>
            <a:endParaRPr lang="en-US" dirty="0"/>
          </a:p>
        </p:txBody>
      </p:sp>
    </p:spTree>
    <p:extLst>
      <p:ext uri="{BB962C8B-B14F-4D97-AF65-F5344CB8AC3E}">
        <p14:creationId xmlns:p14="http://schemas.microsoft.com/office/powerpoint/2010/main" val="42545580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Viral protein synthesis </a:t>
            </a:r>
            <a:r>
              <a:rPr lang="en-US" dirty="0"/>
              <a:t>– carried out on host cell ribosomes</a:t>
            </a:r>
          </a:p>
          <a:p>
            <a:r>
              <a:rPr lang="en-US" b="1" dirty="0"/>
              <a:t>Assembly</a:t>
            </a:r>
            <a:r>
              <a:rPr lang="en-US" dirty="0"/>
              <a:t> -  viral parts come together and enclose viral genome in a functional package</a:t>
            </a:r>
          </a:p>
          <a:p>
            <a:r>
              <a:rPr lang="en-US" dirty="0"/>
              <a:t>Release of new viral particles; </a:t>
            </a:r>
          </a:p>
          <a:p>
            <a:pPr marL="0" indent="0">
              <a:buNone/>
            </a:pPr>
            <a:r>
              <a:rPr lang="en-US" b="1" dirty="0"/>
              <a:t>NB; </a:t>
            </a:r>
            <a:r>
              <a:rPr lang="en-US" dirty="0"/>
              <a:t>The replication process in which the host cell dies is called the lytic cycle of reproduction. </a:t>
            </a:r>
          </a:p>
          <a:p>
            <a:pPr marL="0" indent="0">
              <a:buNone/>
            </a:pPr>
            <a:r>
              <a:rPr lang="en-US" dirty="0"/>
              <a:t>The viruses so produced are free to infect and replicate in other host cells in the area.</a:t>
            </a:r>
          </a:p>
          <a:p>
            <a:endParaRPr lang="en-US" dirty="0"/>
          </a:p>
        </p:txBody>
      </p:sp>
    </p:spTree>
    <p:extLst>
      <p:ext uri="{BB962C8B-B14F-4D97-AF65-F5344CB8AC3E}">
        <p14:creationId xmlns:p14="http://schemas.microsoft.com/office/powerpoint/2010/main" val="128958766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www.cliffsnotes.com/assets/8368.jpg"/>
          <p:cNvPicPr/>
          <p:nvPr/>
        </p:nvPicPr>
        <p:blipFill>
          <a:blip r:embed="rId2" cstate="print"/>
          <a:srcRect/>
          <a:stretch>
            <a:fillRect/>
          </a:stretch>
        </p:blipFill>
        <p:spPr bwMode="auto">
          <a:xfrm>
            <a:off x="228600" y="990600"/>
            <a:ext cx="8229600" cy="5181600"/>
          </a:xfrm>
          <a:prstGeom prst="rect">
            <a:avLst/>
          </a:prstGeom>
          <a:noFill/>
          <a:ln w="9525">
            <a:noFill/>
            <a:miter lim="800000"/>
            <a:headEnd/>
            <a:tailEnd/>
          </a:ln>
        </p:spPr>
      </p:pic>
    </p:spTree>
    <p:extLst>
      <p:ext uri="{BB962C8B-B14F-4D97-AF65-F5344CB8AC3E}">
        <p14:creationId xmlns:p14="http://schemas.microsoft.com/office/powerpoint/2010/main" val="773479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rc_mi" descr="http://www.intechopen.com/source/html/16788/media/image3.jpeg"/>
          <p:cNvPicPr>
            <a:picLocks noGrp="1"/>
          </p:cNvPicPr>
          <p:nvPr>
            <p:ph idx="1"/>
          </p:nvPr>
        </p:nvPicPr>
        <p:blipFill>
          <a:blip r:embed="rId2" cstate="print"/>
          <a:srcRect/>
          <a:stretch>
            <a:fillRect/>
          </a:stretch>
        </p:blipFill>
        <p:spPr bwMode="auto">
          <a:xfrm>
            <a:off x="990600" y="1676400"/>
            <a:ext cx="6781800" cy="3642201"/>
          </a:xfrm>
          <a:prstGeom prst="rect">
            <a:avLst/>
          </a:prstGeom>
          <a:noFill/>
          <a:ln w="9525">
            <a:noFill/>
            <a:miter lim="800000"/>
            <a:headEnd/>
            <a:tailEnd/>
          </a:ln>
        </p:spPr>
      </p:pic>
    </p:spTree>
    <p:extLst>
      <p:ext uri="{BB962C8B-B14F-4D97-AF65-F5344CB8AC3E}">
        <p14:creationId xmlns:p14="http://schemas.microsoft.com/office/powerpoint/2010/main" val="12015110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a:t>Lysogeny</a:t>
            </a:r>
            <a:endParaRPr lang="en-US" dirty="0"/>
          </a:p>
        </p:txBody>
      </p:sp>
      <p:sp>
        <p:nvSpPr>
          <p:cNvPr id="3" name="Content Placeholder 2"/>
          <p:cNvSpPr>
            <a:spLocks noGrp="1"/>
          </p:cNvSpPr>
          <p:nvPr>
            <p:ph idx="1"/>
          </p:nvPr>
        </p:nvSpPr>
        <p:spPr/>
        <p:txBody>
          <a:bodyPr>
            <a:normAutofit fontScale="92500" lnSpcReduction="20000"/>
          </a:bodyPr>
          <a:lstStyle/>
          <a:p>
            <a:r>
              <a:rPr lang="en-US" dirty="0"/>
              <a:t>Not all viruses multiply by the lytic cycle of reproduction.</a:t>
            </a:r>
          </a:p>
          <a:p>
            <a:r>
              <a:rPr lang="en-US" dirty="0"/>
              <a:t>Certain viruses remain active within their host cells for a long period without replicating. This cycle is called the lysogenic cycle. </a:t>
            </a:r>
          </a:p>
          <a:p>
            <a:r>
              <a:rPr lang="en-US" dirty="0"/>
              <a:t>The viruses are called temperate viruses, or proviruses, because they do not bring death to the host cell immediately.</a:t>
            </a:r>
          </a:p>
          <a:p>
            <a:r>
              <a:rPr lang="en-US" dirty="0"/>
              <a:t>The temperate virus exists in a latent form within the host cell and is usually integrated into the chromosome. </a:t>
            </a:r>
          </a:p>
        </p:txBody>
      </p:sp>
    </p:spTree>
    <p:extLst>
      <p:ext uri="{BB962C8B-B14F-4D97-AF65-F5344CB8AC3E}">
        <p14:creationId xmlns:p14="http://schemas.microsoft.com/office/powerpoint/2010/main" val="1411130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An example of </a:t>
            </a:r>
            <a:r>
              <a:rPr lang="en-US" dirty="0" err="1"/>
              <a:t>lysogeny</a:t>
            </a:r>
            <a:r>
              <a:rPr lang="en-US" dirty="0"/>
              <a:t> occurs in HIV infection. In this case, the human immunodeficiency virus remains latent within the host T-lymphocyte. An individual whose infection is at this stage will not experience the symptoms of AIDS until a later date</a:t>
            </a:r>
          </a:p>
          <a:p>
            <a:endParaRPr lang="en-US" dirty="0"/>
          </a:p>
          <a:p>
            <a:endParaRPr lang="en-US" dirty="0"/>
          </a:p>
        </p:txBody>
      </p:sp>
    </p:spTree>
    <p:extLst>
      <p:ext uri="{BB962C8B-B14F-4D97-AF65-F5344CB8AC3E}">
        <p14:creationId xmlns:p14="http://schemas.microsoft.com/office/powerpoint/2010/main" val="324628745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www.itg.be/internet/e-learning/written_lecture_eng/HIVstructure_Carlos_exe.jpg"/>
          <p:cNvPicPr>
            <a:picLocks noGrp="1"/>
          </p:cNvPicPr>
          <p:nvPr>
            <p:ph idx="1"/>
          </p:nvPr>
        </p:nvPicPr>
        <p:blipFill>
          <a:blip r:embed="rId2"/>
          <a:srcRect/>
          <a:stretch>
            <a:fillRect/>
          </a:stretch>
        </p:blipFill>
        <p:spPr bwMode="auto">
          <a:xfrm>
            <a:off x="1066800" y="1524000"/>
            <a:ext cx="7467600" cy="4724400"/>
          </a:xfrm>
          <a:prstGeom prst="rect">
            <a:avLst/>
          </a:prstGeom>
          <a:noFill/>
          <a:ln w="9525">
            <a:noFill/>
            <a:miter lim="800000"/>
            <a:headEnd/>
            <a:tailEnd/>
          </a:ln>
        </p:spPr>
      </p:pic>
    </p:spTree>
    <p:extLst>
      <p:ext uri="{BB962C8B-B14F-4D97-AF65-F5344CB8AC3E}">
        <p14:creationId xmlns:p14="http://schemas.microsoft.com/office/powerpoint/2010/main" val="5883842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corona virus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0125" y="1862931"/>
            <a:ext cx="7143750" cy="4000500"/>
          </a:xfrm>
        </p:spPr>
      </p:pic>
    </p:spTree>
    <p:extLst>
      <p:ext uri="{BB962C8B-B14F-4D97-AF65-F5344CB8AC3E}">
        <p14:creationId xmlns:p14="http://schemas.microsoft.com/office/powerpoint/2010/main" val="19557242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IMMUNOLOGY</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3104776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a:bodyPr>
          <a:lstStyle/>
          <a:p>
            <a:r>
              <a:rPr lang="en-US" dirty="0"/>
              <a:t>The word Immune if from </a:t>
            </a:r>
            <a:r>
              <a:rPr lang="en-US" dirty="0" err="1"/>
              <a:t>latin</a:t>
            </a:r>
            <a:r>
              <a:rPr lang="en-US" dirty="0"/>
              <a:t> word “</a:t>
            </a:r>
            <a:r>
              <a:rPr lang="en-US" dirty="0" err="1"/>
              <a:t>immunus</a:t>
            </a:r>
            <a:r>
              <a:rPr lang="en-US" dirty="0"/>
              <a:t>” meaning to be free</a:t>
            </a:r>
          </a:p>
          <a:p>
            <a:r>
              <a:rPr lang="en-US" dirty="0"/>
              <a:t>Immunity also refers to when people survive a calamity of epidemic diseases when faced with the same disease again </a:t>
            </a:r>
          </a:p>
          <a:p>
            <a:r>
              <a:rPr lang="en-US" dirty="0"/>
              <a:t>Immunology is the study of physiological mechanisms that humans and other animals use to defend their bodies from invading organisms </a:t>
            </a:r>
            <a:r>
              <a:rPr lang="en-US" dirty="0" err="1"/>
              <a:t>e.g</a:t>
            </a:r>
            <a:r>
              <a:rPr lang="en-US" dirty="0"/>
              <a:t> bacteria, viruses, fungi, parasites and toxins </a:t>
            </a:r>
          </a:p>
          <a:p>
            <a:endParaRPr lang="en-US" dirty="0"/>
          </a:p>
        </p:txBody>
      </p:sp>
    </p:spTree>
    <p:extLst>
      <p:ext uri="{BB962C8B-B14F-4D97-AF65-F5344CB8AC3E}">
        <p14:creationId xmlns:p14="http://schemas.microsoft.com/office/powerpoint/2010/main" val="4111726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fontAlgn="t">
              <a:buNone/>
            </a:pPr>
            <a:r>
              <a:rPr lang="en-US" dirty="0" smtClean="0"/>
              <a:t>1867</a:t>
            </a:r>
          </a:p>
          <a:p>
            <a:pPr fontAlgn="t"/>
            <a:r>
              <a:rPr lang="en-US" b="1" dirty="0" smtClean="0"/>
              <a:t>Joseph Lister</a:t>
            </a:r>
            <a:r>
              <a:rPr lang="en-US" dirty="0" smtClean="0"/>
              <a:t>; father of antiseptic surgery; first to sterilize instruments and reduce infections </a:t>
            </a:r>
          </a:p>
          <a:p>
            <a:pPr marL="0" indent="0" fontAlgn="t">
              <a:buNone/>
            </a:pPr>
            <a:r>
              <a:rPr lang="en-US" dirty="0" smtClean="0"/>
              <a:t>1884</a:t>
            </a:r>
          </a:p>
          <a:p>
            <a:pPr fontAlgn="t"/>
            <a:r>
              <a:rPr lang="en-US" b="1" dirty="0" smtClean="0"/>
              <a:t>Hans Christian Gram</a:t>
            </a:r>
            <a:r>
              <a:rPr lang="en-US" dirty="0" smtClean="0"/>
              <a:t>; developed a method of staining bacteria to make them visible under a microscope </a:t>
            </a:r>
          </a:p>
          <a:p>
            <a:endParaRPr lang="en-US" dirty="0" smtClean="0"/>
          </a:p>
          <a:p>
            <a:endParaRPr lang="en-US" dirty="0"/>
          </a:p>
        </p:txBody>
      </p:sp>
    </p:spTree>
    <p:extLst>
      <p:ext uri="{BB962C8B-B14F-4D97-AF65-F5344CB8AC3E}">
        <p14:creationId xmlns:p14="http://schemas.microsoft.com/office/powerpoint/2010/main" val="247127789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terms </a:t>
            </a: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b="1" dirty="0"/>
              <a:t>Antigen: </a:t>
            </a:r>
            <a:r>
              <a:rPr lang="en-US" dirty="0"/>
              <a:t>any molecule that binds to immunoglobulin or T cell receptor e.g. bacteria, fungi, viruses, cancer cells and toxins </a:t>
            </a:r>
          </a:p>
          <a:p>
            <a:pPr marL="514350" indent="-514350">
              <a:buFont typeface="+mj-lt"/>
              <a:buAutoNum type="arabicPeriod"/>
            </a:pPr>
            <a:r>
              <a:rPr lang="en-US" b="1" dirty="0"/>
              <a:t>Pathogen: </a:t>
            </a:r>
            <a:r>
              <a:rPr lang="en-US" dirty="0"/>
              <a:t>Microorganisms that can cause disease </a:t>
            </a:r>
          </a:p>
          <a:p>
            <a:pPr marL="514350" indent="-514350">
              <a:buFont typeface="+mj-lt"/>
              <a:buAutoNum type="arabicPeriod"/>
            </a:pPr>
            <a:r>
              <a:rPr lang="en-US" dirty="0"/>
              <a:t>Antibody: a toxin or other foreign substance that induces an immune response; produced in response to a specific antigen </a:t>
            </a:r>
          </a:p>
          <a:p>
            <a:pPr marL="514350" indent="-514350">
              <a:buFont typeface="+mj-lt"/>
              <a:buAutoNum type="arabicPeriod"/>
            </a:pPr>
            <a:r>
              <a:rPr lang="en-US" b="1" dirty="0"/>
              <a:t>Immunoglobulin (</a:t>
            </a:r>
            <a:r>
              <a:rPr lang="en-US" b="1" dirty="0" err="1"/>
              <a:t>Ig</a:t>
            </a:r>
            <a:r>
              <a:rPr lang="en-US" b="1" dirty="0"/>
              <a:t>): </a:t>
            </a:r>
            <a:r>
              <a:rPr lang="en-US" dirty="0"/>
              <a:t>antigen binding molecules of B cells </a:t>
            </a:r>
          </a:p>
          <a:p>
            <a:pPr marL="514350" indent="-514350">
              <a:buFont typeface="+mj-lt"/>
              <a:buAutoNum type="arabicPeriod"/>
            </a:pPr>
            <a:r>
              <a:rPr lang="en-US" b="1" dirty="0"/>
              <a:t>Vaccination: </a:t>
            </a:r>
            <a:r>
              <a:rPr lang="en-US" dirty="0"/>
              <a:t>deliberate induction of protective immunity to a pathogen </a:t>
            </a:r>
          </a:p>
          <a:p>
            <a:pPr marL="514350" indent="-514350">
              <a:buFont typeface="+mj-lt"/>
              <a:buAutoNum type="arabicPeriod"/>
            </a:pPr>
            <a:r>
              <a:rPr lang="en-US" b="1" dirty="0"/>
              <a:t>Immunization: </a:t>
            </a:r>
            <a:r>
              <a:rPr lang="en-US" dirty="0"/>
              <a:t>The ability to resist infection </a:t>
            </a:r>
          </a:p>
          <a:p>
            <a:endParaRPr lang="en-US" dirty="0"/>
          </a:p>
        </p:txBody>
      </p:sp>
    </p:spTree>
    <p:extLst>
      <p:ext uri="{BB962C8B-B14F-4D97-AF65-F5344CB8AC3E}">
        <p14:creationId xmlns:p14="http://schemas.microsoft.com/office/powerpoint/2010/main" val="269808798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Cells of the immune system </a:t>
            </a:r>
          </a:p>
        </p:txBody>
      </p:sp>
      <p:sp>
        <p:nvSpPr>
          <p:cNvPr id="3" name="Content Placeholder 2"/>
          <p:cNvSpPr>
            <a:spLocks noGrp="1"/>
          </p:cNvSpPr>
          <p:nvPr>
            <p:ph idx="1"/>
          </p:nvPr>
        </p:nvSpPr>
        <p:spPr/>
        <p:txBody>
          <a:bodyPr>
            <a:normAutofit/>
          </a:bodyPr>
          <a:lstStyle/>
          <a:p>
            <a:r>
              <a:rPr lang="en-US" dirty="0"/>
              <a:t>White blood cells also called leukocytes are the cells of the immune system </a:t>
            </a:r>
          </a:p>
          <a:p>
            <a:r>
              <a:rPr lang="en-US" dirty="0"/>
              <a:t>All leukocytes are produced and derived from the hematopoietic stem cell in the bone marrow</a:t>
            </a:r>
          </a:p>
          <a:p>
            <a:r>
              <a:rPr lang="en-US" dirty="0"/>
              <a:t>They are found throughout the body; in blood lymphatic system and tissues </a:t>
            </a:r>
          </a:p>
          <a:p>
            <a:endParaRPr lang="en-US" dirty="0"/>
          </a:p>
        </p:txBody>
      </p:sp>
    </p:spTree>
    <p:extLst>
      <p:ext uri="{BB962C8B-B14F-4D97-AF65-F5344CB8AC3E}">
        <p14:creationId xmlns:p14="http://schemas.microsoft.com/office/powerpoint/2010/main" val="400772519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Types of leukocytes: </a:t>
            </a:r>
          </a:p>
          <a:p>
            <a:pPr lvl="1"/>
            <a:r>
              <a:rPr lang="en-US" sz="3200" dirty="0"/>
              <a:t>Monocytes </a:t>
            </a:r>
          </a:p>
          <a:p>
            <a:pPr lvl="1"/>
            <a:r>
              <a:rPr lang="en-US" sz="3200" dirty="0"/>
              <a:t>Granulocytes: neutrophils, basophils, </a:t>
            </a:r>
            <a:r>
              <a:rPr lang="en-US" sz="3200" dirty="0" err="1"/>
              <a:t>eosinophils</a:t>
            </a:r>
            <a:endParaRPr lang="en-US" sz="3200" dirty="0"/>
          </a:p>
          <a:p>
            <a:pPr lvl="1"/>
            <a:r>
              <a:rPr lang="en-US" sz="3200" dirty="0"/>
              <a:t>Lymphocytes: B lymphocytes, T lymphocytes and natural killer cells </a:t>
            </a:r>
          </a:p>
          <a:p>
            <a:endParaRPr lang="en-US" dirty="0"/>
          </a:p>
        </p:txBody>
      </p:sp>
    </p:spTree>
    <p:extLst>
      <p:ext uri="{BB962C8B-B14F-4D97-AF65-F5344CB8AC3E}">
        <p14:creationId xmlns:p14="http://schemas.microsoft.com/office/powerpoint/2010/main" val="152531540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Organs of the immune system </a:t>
            </a:r>
          </a:p>
        </p:txBody>
      </p:sp>
      <p:sp>
        <p:nvSpPr>
          <p:cNvPr id="3" name="Content Placeholder 2"/>
          <p:cNvSpPr>
            <a:spLocks noGrp="1"/>
          </p:cNvSpPr>
          <p:nvPr>
            <p:ph idx="1"/>
          </p:nvPr>
        </p:nvSpPr>
        <p:spPr/>
        <p:txBody>
          <a:bodyPr>
            <a:normAutofit fontScale="85000" lnSpcReduction="10000"/>
          </a:bodyPr>
          <a:lstStyle/>
          <a:p>
            <a:pPr>
              <a:buFontTx/>
              <a:buNone/>
            </a:pPr>
            <a:r>
              <a:rPr lang="en-US" altLang="en-US" dirty="0"/>
              <a:t>The cells involved in the immune response are effectively organized into tissues and organs. The major lymphoid organs are classified into either primary or secondary organs</a:t>
            </a:r>
          </a:p>
          <a:p>
            <a:r>
              <a:rPr lang="en-US" altLang="en-US" dirty="0"/>
              <a:t>Primary lymphoid organs (thymus and bone marrow) are the major sites of lymphocyte development (</a:t>
            </a:r>
            <a:r>
              <a:rPr lang="en-US" altLang="en-US" dirty="0" err="1"/>
              <a:t>lymphopoiesis</a:t>
            </a:r>
            <a:r>
              <a:rPr lang="en-US" altLang="en-US" dirty="0"/>
              <a:t>). </a:t>
            </a:r>
          </a:p>
          <a:p>
            <a:r>
              <a:rPr lang="en-US" altLang="en-US" dirty="0"/>
              <a:t>Secondary lymphoid organs (spleen, lymph nodes, mucosal associated lymphoid tissue) provide the environment for the proliferation and maturation of cells involved in the adaptive immune response</a:t>
            </a:r>
          </a:p>
          <a:p>
            <a:endParaRPr lang="en-US" dirty="0"/>
          </a:p>
          <a:p>
            <a:endParaRPr lang="en-US" dirty="0"/>
          </a:p>
        </p:txBody>
      </p:sp>
    </p:spTree>
    <p:extLst>
      <p:ext uri="{BB962C8B-B14F-4D97-AF65-F5344CB8AC3E}">
        <p14:creationId xmlns:p14="http://schemas.microsoft.com/office/powerpoint/2010/main" val="31835135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www.medicine.mcgill.ca/physio/vlab/immun/images/Lymph_org500.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600200"/>
            <a:ext cx="7391400" cy="4876800"/>
          </a:xfrm>
          <a:prstGeom prst="rect">
            <a:avLst/>
          </a:prstGeom>
        </p:spPr>
      </p:pic>
    </p:spTree>
    <p:extLst>
      <p:ext uri="{BB962C8B-B14F-4D97-AF65-F5344CB8AC3E}">
        <p14:creationId xmlns:p14="http://schemas.microsoft.com/office/powerpoint/2010/main" val="313156284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Lines of defense</a:t>
            </a:r>
          </a:p>
        </p:txBody>
      </p:sp>
      <p:pic>
        <p:nvPicPr>
          <p:cNvPr id="4" name="irc_mi" descr="http://upload.wikimedia.org/wikipedia/commons/thumb/d/d1/Immunity.png/600px-Immunity.png"/>
          <p:cNvPicPr>
            <a:picLocks noGrp="1"/>
          </p:cNvPicPr>
          <p:nvPr>
            <p:ph idx="1"/>
          </p:nvPr>
        </p:nvPicPr>
        <p:blipFill>
          <a:blip r:embed="rId2" cstate="print"/>
          <a:srcRect/>
          <a:stretch>
            <a:fillRect/>
          </a:stretch>
        </p:blipFill>
        <p:spPr bwMode="auto">
          <a:xfrm>
            <a:off x="685800" y="1524000"/>
            <a:ext cx="8153400" cy="4648200"/>
          </a:xfrm>
          <a:prstGeom prst="rect">
            <a:avLst/>
          </a:prstGeom>
          <a:noFill/>
          <a:ln w="9525">
            <a:noFill/>
            <a:miter lim="800000"/>
            <a:headEnd/>
            <a:tailEnd/>
          </a:ln>
        </p:spPr>
      </p:pic>
    </p:spTree>
    <p:extLst>
      <p:ext uri="{BB962C8B-B14F-4D97-AF65-F5344CB8AC3E}">
        <p14:creationId xmlns:p14="http://schemas.microsoft.com/office/powerpoint/2010/main" val="254234160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Lines of defense</a:t>
            </a:r>
          </a:p>
        </p:txBody>
      </p:sp>
      <p:sp>
        <p:nvSpPr>
          <p:cNvPr id="3" name="Content Placeholder 2"/>
          <p:cNvSpPr>
            <a:spLocks noGrp="1"/>
          </p:cNvSpPr>
          <p:nvPr>
            <p:ph idx="1"/>
          </p:nvPr>
        </p:nvSpPr>
        <p:spPr/>
        <p:txBody>
          <a:bodyPr/>
          <a:lstStyle/>
          <a:p>
            <a:pPr>
              <a:buFontTx/>
              <a:buNone/>
            </a:pPr>
            <a:r>
              <a:rPr lang="en-US" altLang="en-US" dirty="0"/>
              <a:t>When a foreign antigen is introduced into an animal, the animal will respond immunologically to it  using either of the two lines of defense. </a:t>
            </a:r>
          </a:p>
          <a:p>
            <a:pPr marL="0" indent="0">
              <a:buNone/>
            </a:pPr>
            <a:r>
              <a:rPr lang="en-US" altLang="en-US" dirty="0"/>
              <a:t>1. Innate immunity (non specific)-first line of defense </a:t>
            </a:r>
          </a:p>
          <a:p>
            <a:pPr marL="0" indent="0">
              <a:buNone/>
            </a:pPr>
            <a:r>
              <a:rPr lang="en-US" altLang="en-US" dirty="0"/>
              <a:t>2. Adaptive immunity or Acquired immunity (Specific)- second line of defense </a:t>
            </a:r>
          </a:p>
          <a:p>
            <a:pPr marL="0" indent="0">
              <a:buNone/>
            </a:pPr>
            <a:endParaRPr lang="en-US" dirty="0"/>
          </a:p>
          <a:p>
            <a:endParaRPr lang="en-US" dirty="0"/>
          </a:p>
        </p:txBody>
      </p:sp>
    </p:spTree>
    <p:extLst>
      <p:ext uri="{BB962C8B-B14F-4D97-AF65-F5344CB8AC3E}">
        <p14:creationId xmlns:p14="http://schemas.microsoft.com/office/powerpoint/2010/main" val="857588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
            </a:r>
            <a:br>
              <a:rPr lang="en-US" altLang="en-US" dirty="0" smtClean="0"/>
            </a:br>
            <a:r>
              <a:rPr lang="en-US" altLang="en-US" b="1" dirty="0" smtClean="0"/>
              <a:t>1</a:t>
            </a:r>
            <a:r>
              <a:rPr lang="en-US" altLang="en-US" b="1" dirty="0"/>
              <a:t>. Innate immunity (non specific)-first line of defense </a:t>
            </a:r>
            <a:r>
              <a:rPr lang="en-US" altLang="en-US" dirty="0"/>
              <a:t/>
            </a:r>
            <a:br>
              <a:rPr lang="en-US" altLang="en-US" dirty="0"/>
            </a:br>
            <a:endParaRPr lang="en-US" dirty="0"/>
          </a:p>
        </p:txBody>
      </p:sp>
      <p:sp>
        <p:nvSpPr>
          <p:cNvPr id="3" name="Content Placeholder 2"/>
          <p:cNvSpPr>
            <a:spLocks noGrp="1"/>
          </p:cNvSpPr>
          <p:nvPr>
            <p:ph idx="1"/>
          </p:nvPr>
        </p:nvSpPr>
        <p:spPr/>
        <p:txBody>
          <a:bodyPr>
            <a:normAutofit/>
          </a:bodyPr>
          <a:lstStyle/>
          <a:p>
            <a:r>
              <a:rPr lang="en-US" altLang="en-US" dirty="0" smtClean="0"/>
              <a:t>It </a:t>
            </a:r>
            <a:r>
              <a:rPr lang="en-US" altLang="en-US" dirty="0"/>
              <a:t>is an antigen-independent (non-specific) defense mechanism that is used by the host immediately or within hours of encountering an antigen. </a:t>
            </a:r>
          </a:p>
          <a:p>
            <a:r>
              <a:rPr lang="en-US" altLang="en-US" dirty="0"/>
              <a:t>It has no immunologic memory and, therefore, it is unable to recognize or “memorize” the same pathogen should the body be exposed to it in the future.</a:t>
            </a:r>
          </a:p>
          <a:p>
            <a:endParaRPr lang="en-US" altLang="en-US" dirty="0"/>
          </a:p>
          <a:p>
            <a:endParaRPr lang="en-US" dirty="0"/>
          </a:p>
          <a:p>
            <a:endParaRPr lang="en-US" dirty="0"/>
          </a:p>
        </p:txBody>
      </p:sp>
    </p:spTree>
    <p:extLst>
      <p:ext uri="{BB962C8B-B14F-4D97-AF65-F5344CB8AC3E}">
        <p14:creationId xmlns:p14="http://schemas.microsoft.com/office/powerpoint/2010/main" val="181229982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Involves;  </a:t>
            </a:r>
            <a:endParaRPr lang="en-US" dirty="0"/>
          </a:p>
          <a:p>
            <a:pPr marL="0" indent="0">
              <a:buNone/>
            </a:pPr>
            <a:r>
              <a:rPr lang="en-US" sz="3600" b="1" dirty="0"/>
              <a:t>1. Barriers: </a:t>
            </a:r>
          </a:p>
          <a:p>
            <a:pPr lvl="1"/>
            <a:r>
              <a:rPr lang="en-US" sz="3200" dirty="0"/>
              <a:t>Skin (epidermis and dermis) </a:t>
            </a:r>
          </a:p>
          <a:p>
            <a:pPr lvl="1"/>
            <a:r>
              <a:rPr lang="en-US" sz="3200" dirty="0"/>
              <a:t>Mucous membranes: respiratory, GI, genitourinary tracts </a:t>
            </a:r>
          </a:p>
          <a:p>
            <a:pPr lvl="1"/>
            <a:r>
              <a:rPr lang="en-US" sz="3200" dirty="0"/>
              <a:t>Lacrimal apparatus; tears</a:t>
            </a:r>
          </a:p>
          <a:p>
            <a:pPr lvl="1"/>
            <a:r>
              <a:rPr lang="en-US" sz="3200" dirty="0"/>
              <a:t>Saliva </a:t>
            </a:r>
          </a:p>
          <a:p>
            <a:endParaRPr lang="en-US" dirty="0"/>
          </a:p>
        </p:txBody>
      </p:sp>
    </p:spTree>
    <p:extLst>
      <p:ext uri="{BB962C8B-B14F-4D97-AF65-F5344CB8AC3E}">
        <p14:creationId xmlns:p14="http://schemas.microsoft.com/office/powerpoint/2010/main" val="186533464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2. Chemical:</a:t>
            </a:r>
          </a:p>
          <a:p>
            <a:pPr lvl="1"/>
            <a:r>
              <a:rPr lang="en-US" sz="3200" dirty="0"/>
              <a:t>Sebum: acids </a:t>
            </a:r>
          </a:p>
          <a:p>
            <a:pPr lvl="1"/>
            <a:r>
              <a:rPr lang="en-US" sz="3200" dirty="0"/>
              <a:t>Perspiration; lysozyme</a:t>
            </a:r>
          </a:p>
          <a:p>
            <a:pPr lvl="1"/>
            <a:r>
              <a:rPr lang="en-US" sz="3200" dirty="0"/>
              <a:t>Gastric juice </a:t>
            </a:r>
          </a:p>
          <a:p>
            <a:pPr lvl="1"/>
            <a:r>
              <a:rPr lang="en-US" sz="3200" dirty="0"/>
              <a:t>Urine </a:t>
            </a:r>
          </a:p>
          <a:p>
            <a:endParaRPr lang="en-US" dirty="0"/>
          </a:p>
        </p:txBody>
      </p:sp>
    </p:spTree>
    <p:extLst>
      <p:ext uri="{BB962C8B-B14F-4D97-AF65-F5344CB8AC3E}">
        <p14:creationId xmlns:p14="http://schemas.microsoft.com/office/powerpoint/2010/main" val="4261868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1842-1910</a:t>
            </a:r>
          </a:p>
          <a:p>
            <a:pPr marL="0" indent="0">
              <a:buNone/>
            </a:pPr>
            <a:r>
              <a:rPr lang="en-US" b="1" dirty="0" smtClean="0"/>
              <a:t>Robert Koch</a:t>
            </a:r>
          </a:p>
          <a:p>
            <a:r>
              <a:rPr lang="en-US" dirty="0" smtClean="0"/>
              <a:t>German </a:t>
            </a:r>
            <a:r>
              <a:rPr lang="en-US" dirty="0"/>
              <a:t>physician </a:t>
            </a:r>
          </a:p>
          <a:p>
            <a:r>
              <a:rPr lang="en-US" dirty="0"/>
              <a:t>Studied the disease anthrax </a:t>
            </a:r>
          </a:p>
          <a:p>
            <a:r>
              <a:rPr lang="en-US" dirty="0"/>
              <a:t>Developed a method to identify the etiologic agent </a:t>
            </a:r>
          </a:p>
          <a:p>
            <a:r>
              <a:rPr lang="en-US" dirty="0"/>
              <a:t>First to identify Bacillus </a:t>
            </a:r>
            <a:r>
              <a:rPr lang="en-US" dirty="0" err="1"/>
              <a:t>anthracis</a:t>
            </a:r>
            <a:r>
              <a:rPr lang="en-US" dirty="0"/>
              <a:t> as etiologic agent to anthrax (1877) </a:t>
            </a:r>
          </a:p>
          <a:p>
            <a:r>
              <a:rPr lang="en-US" dirty="0"/>
              <a:t>Developed a set of </a:t>
            </a:r>
            <a:r>
              <a:rPr lang="en-US" dirty="0" smtClean="0"/>
              <a:t>postulates</a:t>
            </a:r>
            <a:endParaRPr lang="en-US" dirty="0"/>
          </a:p>
          <a:p>
            <a:endParaRPr lang="en-US" dirty="0"/>
          </a:p>
        </p:txBody>
      </p:sp>
    </p:spTree>
    <p:extLst>
      <p:ext uri="{BB962C8B-B14F-4D97-AF65-F5344CB8AC3E}">
        <p14:creationId xmlns:p14="http://schemas.microsoft.com/office/powerpoint/2010/main" val="129098151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skin </a:t>
            </a:r>
          </a:p>
        </p:txBody>
      </p:sp>
      <p:sp>
        <p:nvSpPr>
          <p:cNvPr id="3" name="Content Placeholder 2"/>
          <p:cNvSpPr>
            <a:spLocks noGrp="1"/>
          </p:cNvSpPr>
          <p:nvPr>
            <p:ph idx="1"/>
          </p:nvPr>
        </p:nvSpPr>
        <p:spPr/>
        <p:txBody>
          <a:bodyPr/>
          <a:lstStyle/>
          <a:p>
            <a:r>
              <a:rPr lang="en-US" dirty="0"/>
              <a:t>Serves both as mechanical and chemical barrier </a:t>
            </a:r>
          </a:p>
          <a:p>
            <a:r>
              <a:rPr lang="en-US" dirty="0"/>
              <a:t>Microorganisms normally associated with skin prevent potential pathogens from colonizing </a:t>
            </a:r>
          </a:p>
          <a:p>
            <a:r>
              <a:rPr lang="en-US" dirty="0"/>
              <a:t>Sebaceous glands secrete fatty acids and lactic acid which lower the skin PH (PH 4-6)</a:t>
            </a:r>
          </a:p>
          <a:p>
            <a:r>
              <a:rPr lang="en-US" dirty="0"/>
              <a:t>Unbroken skin is a contiguous barrier </a:t>
            </a:r>
          </a:p>
          <a:p>
            <a:endParaRPr lang="en-US" dirty="0"/>
          </a:p>
        </p:txBody>
      </p:sp>
    </p:spTree>
    <p:extLst>
      <p:ext uri="{BB962C8B-B14F-4D97-AF65-F5344CB8AC3E}">
        <p14:creationId xmlns:p14="http://schemas.microsoft.com/office/powerpoint/2010/main" val="33078464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Mucosal membranes </a:t>
            </a:r>
          </a:p>
        </p:txBody>
      </p:sp>
      <p:sp>
        <p:nvSpPr>
          <p:cNvPr id="3" name="Content Placeholder 2"/>
          <p:cNvSpPr>
            <a:spLocks noGrp="1"/>
          </p:cNvSpPr>
          <p:nvPr>
            <p:ph idx="1"/>
          </p:nvPr>
        </p:nvSpPr>
        <p:spPr/>
        <p:txBody>
          <a:bodyPr>
            <a:normAutofit fontScale="92500" lnSpcReduction="20000"/>
          </a:bodyPr>
          <a:lstStyle/>
          <a:p>
            <a:r>
              <a:rPr lang="en-US" dirty="0"/>
              <a:t>Consist of epithelial layers and underlying connective tissue layer </a:t>
            </a:r>
          </a:p>
          <a:p>
            <a:r>
              <a:rPr lang="en-US" dirty="0"/>
              <a:t>Mucosal membranes of respiratory tract contains hair like projections called cilia that remove microbes inhaled through the nose and mouth </a:t>
            </a:r>
          </a:p>
          <a:p>
            <a:r>
              <a:rPr lang="en-US" dirty="0"/>
              <a:t>Mucus secreted by goblet cells prevent the microbes from associating too closely with the cells </a:t>
            </a:r>
          </a:p>
          <a:p>
            <a:r>
              <a:rPr lang="en-US" dirty="0"/>
              <a:t>Mucous membrane’s microbial activity owed due to presence of lysozyme, </a:t>
            </a:r>
            <a:r>
              <a:rPr lang="en-US" dirty="0" err="1"/>
              <a:t>mucopeptide</a:t>
            </a:r>
            <a:r>
              <a:rPr lang="en-US" dirty="0"/>
              <a:t> and secretory immunoglobulin A</a:t>
            </a:r>
          </a:p>
          <a:p>
            <a:endParaRPr lang="en-US" dirty="0"/>
          </a:p>
        </p:txBody>
      </p:sp>
    </p:spTree>
    <p:extLst>
      <p:ext uri="{BB962C8B-B14F-4D97-AF65-F5344CB8AC3E}">
        <p14:creationId xmlns:p14="http://schemas.microsoft.com/office/powerpoint/2010/main" val="411708636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Lacrimal </a:t>
            </a:r>
            <a:r>
              <a:rPr lang="en-US" dirty="0" smtClean="0"/>
              <a:t>apparatus </a:t>
            </a:r>
            <a:endParaRPr lang="en-US" dirty="0"/>
          </a:p>
        </p:txBody>
      </p:sp>
      <p:sp>
        <p:nvSpPr>
          <p:cNvPr id="3" name="Content Placeholder 2"/>
          <p:cNvSpPr>
            <a:spLocks noGrp="1"/>
          </p:cNvSpPr>
          <p:nvPr>
            <p:ph idx="1"/>
          </p:nvPr>
        </p:nvSpPr>
        <p:spPr/>
        <p:txBody>
          <a:bodyPr>
            <a:normAutofit/>
          </a:bodyPr>
          <a:lstStyle/>
          <a:p>
            <a:r>
              <a:rPr lang="en-US" dirty="0"/>
              <a:t>Tear mechanically removes the foreign particles and also contains lysozyme which constantly baths surface of the eye. </a:t>
            </a:r>
          </a:p>
          <a:p>
            <a:r>
              <a:rPr lang="en-US" dirty="0"/>
              <a:t>Lysozyme breaks the peptidoglycan layer, causing bacteria to lyse </a:t>
            </a:r>
          </a:p>
          <a:p>
            <a:endParaRPr lang="en-US" dirty="0"/>
          </a:p>
        </p:txBody>
      </p:sp>
    </p:spTree>
    <p:extLst>
      <p:ext uri="{BB962C8B-B14F-4D97-AF65-F5344CB8AC3E}">
        <p14:creationId xmlns:p14="http://schemas.microsoft.com/office/powerpoint/2010/main" val="189999380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r>
            <a:br>
              <a:rPr lang="en-US" dirty="0" smtClean="0"/>
            </a:br>
            <a:r>
              <a:rPr lang="en-US" dirty="0"/>
              <a:t/>
            </a:r>
            <a:br>
              <a:rPr lang="en-US" dirty="0"/>
            </a:br>
            <a:r>
              <a:rPr lang="en-US" dirty="0" smtClean="0"/>
              <a:t>Saliva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Saliva mechanically washes pathogens off teeth and reduces the number of pathogens </a:t>
            </a:r>
          </a:p>
          <a:p>
            <a:r>
              <a:rPr lang="en-US" dirty="0"/>
              <a:t>Saliva contains an antibody called secretory immunoglobulin which coats every tooth from harmful bacteria that may cause decay </a:t>
            </a:r>
          </a:p>
          <a:p>
            <a:endParaRPr lang="en-US" dirty="0"/>
          </a:p>
        </p:txBody>
      </p:sp>
    </p:spTree>
    <p:extLst>
      <p:ext uri="{BB962C8B-B14F-4D97-AF65-F5344CB8AC3E}">
        <p14:creationId xmlns:p14="http://schemas.microsoft.com/office/powerpoint/2010/main" val="335638251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ltLang="en-US" dirty="0">
                <a:latin typeface="Calibri" panose="020F0502020204030204" pitchFamily="34" charset="0"/>
              </a:rPr>
              <a:t>The major functions of the innate immune system</a:t>
            </a:r>
            <a:endParaRPr lang="en-US" dirty="0"/>
          </a:p>
        </p:txBody>
      </p:sp>
      <p:sp>
        <p:nvSpPr>
          <p:cNvPr id="3" name="Content Placeholder 2"/>
          <p:cNvSpPr>
            <a:spLocks noGrp="1"/>
          </p:cNvSpPr>
          <p:nvPr>
            <p:ph idx="1"/>
          </p:nvPr>
        </p:nvSpPr>
        <p:spPr/>
        <p:txBody>
          <a:bodyPr>
            <a:normAutofit fontScale="85000" lnSpcReduction="10000"/>
          </a:bodyPr>
          <a:lstStyle/>
          <a:p>
            <a:pPr>
              <a:buFontTx/>
              <a:buNone/>
            </a:pPr>
            <a:r>
              <a:rPr lang="en-US" altLang="en-US" dirty="0" smtClean="0">
                <a:latin typeface="Calibri" panose="020F0502020204030204" pitchFamily="34" charset="0"/>
              </a:rPr>
              <a:t>include</a:t>
            </a:r>
            <a:r>
              <a:rPr lang="en-US" altLang="en-US" dirty="0">
                <a:latin typeface="Calibri" panose="020F0502020204030204" pitchFamily="34" charset="0"/>
              </a:rPr>
              <a:t>:</a:t>
            </a:r>
          </a:p>
          <a:p>
            <a:pPr marL="514350" indent="-514350">
              <a:buFont typeface="+mj-lt"/>
              <a:buAutoNum type="arabicPeriod"/>
            </a:pPr>
            <a:r>
              <a:rPr lang="en-US" altLang="en-US" dirty="0">
                <a:latin typeface="Calibri" panose="020F0502020204030204" pitchFamily="34" charset="0"/>
              </a:rPr>
              <a:t>Acting as a physical and chemical barrier to infectious agents.</a:t>
            </a:r>
          </a:p>
          <a:p>
            <a:pPr marL="514350" indent="-514350">
              <a:buFont typeface="+mj-lt"/>
              <a:buAutoNum type="arabicPeriod"/>
            </a:pPr>
            <a:r>
              <a:rPr lang="en-US" altLang="en-US" dirty="0">
                <a:latin typeface="Calibri" panose="020F0502020204030204" pitchFamily="34" charset="0"/>
              </a:rPr>
              <a:t>Recruiting immune cells  to sites of infection, (</a:t>
            </a:r>
            <a:r>
              <a:rPr lang="en-US" dirty="0">
                <a:latin typeface="Calibri" panose="020F0502020204030204" pitchFamily="34" charset="0"/>
                <a:cs typeface="Angsana New" panose="02020603050405020304" pitchFamily="18" charset="-34"/>
              </a:rPr>
              <a:t>such as phagocytes (macrophages and neutrophils), dendritic cells, mast cells, basophils, </a:t>
            </a:r>
            <a:r>
              <a:rPr lang="en-US" dirty="0" err="1">
                <a:latin typeface="Calibri" panose="020F0502020204030204" pitchFamily="34" charset="0"/>
                <a:cs typeface="Angsana New" panose="02020603050405020304" pitchFamily="18" charset="-34"/>
              </a:rPr>
              <a:t>eosinophils</a:t>
            </a:r>
            <a:r>
              <a:rPr lang="en-US" dirty="0">
                <a:latin typeface="Calibri" panose="020F0502020204030204" pitchFamily="34" charset="0"/>
                <a:cs typeface="Angsana New" panose="02020603050405020304" pitchFamily="18" charset="-34"/>
              </a:rPr>
              <a:t>, natural killer (NK) cells and lymphocytes) to sites of infection</a:t>
            </a:r>
            <a:r>
              <a:rPr lang="en-US" altLang="en-US" dirty="0">
                <a:latin typeface="Calibri" panose="020F0502020204030204" pitchFamily="34" charset="0"/>
              </a:rPr>
              <a:t>) through the production of chemical factors, including specialized chemical mediators, called cytokines/ </a:t>
            </a:r>
            <a:r>
              <a:rPr lang="en-US" altLang="en-US" dirty="0" err="1">
                <a:latin typeface="Calibri" panose="020F0502020204030204" pitchFamily="34" charset="0"/>
              </a:rPr>
              <a:t>chemokines</a:t>
            </a:r>
            <a:r>
              <a:rPr lang="en-US" altLang="en-US" dirty="0">
                <a:latin typeface="Calibri" panose="020F0502020204030204" pitchFamily="34" charset="0"/>
              </a:rPr>
              <a:t> (small proteins involved in cell-cell communication). </a:t>
            </a:r>
            <a:endParaRPr lang="en-US" dirty="0"/>
          </a:p>
        </p:txBody>
      </p:sp>
    </p:spTree>
    <p:extLst>
      <p:ext uri="{BB962C8B-B14F-4D97-AF65-F5344CB8AC3E}">
        <p14:creationId xmlns:p14="http://schemas.microsoft.com/office/powerpoint/2010/main" val="372959716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altLang="en-US" dirty="0">
                <a:latin typeface="Calibri" panose="020F0502020204030204" pitchFamily="34" charset="0"/>
              </a:rPr>
              <a:t>Cytokine production leads to the release of antibodies and other proteins and glycoproteins which activate the complement </a:t>
            </a:r>
            <a:r>
              <a:rPr lang="en-US" altLang="en-US" dirty="0" smtClean="0">
                <a:latin typeface="Calibri" panose="020F0502020204030204" pitchFamily="34" charset="0"/>
              </a:rPr>
              <a:t>system</a:t>
            </a:r>
          </a:p>
          <a:p>
            <a:pPr marL="0" indent="0">
              <a:buNone/>
            </a:pPr>
            <a:r>
              <a:rPr lang="en-US" altLang="en-US" dirty="0" smtClean="0"/>
              <a:t>3. </a:t>
            </a:r>
            <a:r>
              <a:rPr lang="en-US" altLang="en-US" dirty="0"/>
              <a:t>Activation of the complement cascade to identify bacteria, activate immune cells and to promote clearance of antibody complexes or dead cells </a:t>
            </a:r>
          </a:p>
          <a:p>
            <a:endParaRPr lang="en-US" dirty="0"/>
          </a:p>
        </p:txBody>
      </p:sp>
    </p:spTree>
    <p:extLst>
      <p:ext uri="{BB962C8B-B14F-4D97-AF65-F5344CB8AC3E}">
        <p14:creationId xmlns:p14="http://schemas.microsoft.com/office/powerpoint/2010/main" val="181290366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4. The identification and removal of foreign substances present in organs, tissues, the blood and lymph, by specialized white blood cells</a:t>
            </a:r>
          </a:p>
          <a:p>
            <a:pPr marL="0" indent="0">
              <a:buNone/>
            </a:pPr>
            <a:r>
              <a:rPr lang="en-US" altLang="en-US" dirty="0"/>
              <a:t>5. Activation of the adaptive immune system through a process known as antigen presentation</a:t>
            </a:r>
          </a:p>
          <a:p>
            <a:endParaRPr lang="en-US" altLang="en-US" dirty="0">
              <a:latin typeface="Calibri" panose="020F0502020204030204" pitchFamily="34" charset="0"/>
            </a:endParaRPr>
          </a:p>
          <a:p>
            <a:endParaRPr lang="en-US" dirty="0"/>
          </a:p>
        </p:txBody>
      </p:sp>
    </p:spTree>
    <p:extLst>
      <p:ext uri="{BB962C8B-B14F-4D97-AF65-F5344CB8AC3E}">
        <p14:creationId xmlns:p14="http://schemas.microsoft.com/office/powerpoint/2010/main" val="38311655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a:t>Cells of innate immunity</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dirty="0"/>
              <a:t>Cells of innate immunity are majorly leukocytes (WBC)</a:t>
            </a:r>
          </a:p>
          <a:p>
            <a:r>
              <a:rPr lang="en-US" altLang="en-US" dirty="0"/>
              <a:t> Leukocytes are able to move freely and interact with and capture cellular debris, foreign particles, or invading microorganisms. </a:t>
            </a:r>
          </a:p>
          <a:p>
            <a:r>
              <a:rPr lang="en-US" altLang="en-US" dirty="0"/>
              <a:t>Unlike many other cells in the body, most innate immune leukocytes cannot divide or reproduce on their own, but are the products of </a:t>
            </a:r>
            <a:r>
              <a:rPr lang="en-US" altLang="en-US" dirty="0" err="1"/>
              <a:t>multipotent</a:t>
            </a:r>
            <a:r>
              <a:rPr lang="en-US" altLang="en-US" dirty="0"/>
              <a:t> hematopoietic stem cells present in the bone marrow</a:t>
            </a:r>
          </a:p>
          <a:p>
            <a:endParaRPr lang="en-US" dirty="0"/>
          </a:p>
        </p:txBody>
      </p:sp>
    </p:spTree>
    <p:extLst>
      <p:ext uri="{BB962C8B-B14F-4D97-AF65-F5344CB8AC3E}">
        <p14:creationId xmlns:p14="http://schemas.microsoft.com/office/powerpoint/2010/main" val="239009966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
            </a:r>
            <a:br>
              <a:rPr lang="en-US" altLang="en-US" dirty="0" smtClean="0"/>
            </a:br>
            <a:r>
              <a:rPr lang="en-US" altLang="en-US" dirty="0" smtClean="0"/>
              <a:t>The </a:t>
            </a:r>
            <a:r>
              <a:rPr lang="en-US" altLang="en-US" dirty="0"/>
              <a:t>innate leukocytes include: </a:t>
            </a:r>
            <a:br>
              <a:rPr lang="en-US" altLang="en-US" dirty="0"/>
            </a:br>
            <a:endParaRPr lang="en-US" dirty="0"/>
          </a:p>
        </p:txBody>
      </p:sp>
      <p:sp>
        <p:nvSpPr>
          <p:cNvPr id="3" name="Content Placeholder 2"/>
          <p:cNvSpPr>
            <a:spLocks noGrp="1"/>
          </p:cNvSpPr>
          <p:nvPr>
            <p:ph idx="1"/>
          </p:nvPr>
        </p:nvSpPr>
        <p:spPr/>
        <p:txBody>
          <a:bodyPr/>
          <a:lstStyle/>
          <a:p>
            <a:r>
              <a:rPr lang="en-US" altLang="en-US" dirty="0"/>
              <a:t>Natural killer cells </a:t>
            </a:r>
          </a:p>
          <a:p>
            <a:r>
              <a:rPr lang="en-US" altLang="en-US" dirty="0"/>
              <a:t>Mast cells</a:t>
            </a:r>
          </a:p>
          <a:p>
            <a:r>
              <a:rPr lang="en-US" altLang="en-US" dirty="0" err="1"/>
              <a:t>Eosinophils</a:t>
            </a:r>
            <a:endParaRPr lang="en-US" altLang="en-US" dirty="0"/>
          </a:p>
          <a:p>
            <a:r>
              <a:rPr lang="en-US" altLang="en-US" dirty="0"/>
              <a:t>Basophils</a:t>
            </a:r>
          </a:p>
          <a:p>
            <a:r>
              <a:rPr lang="en-US" altLang="en-US" dirty="0"/>
              <a:t>Phagocytic cells includes macrophages, neutrophils, and dendritic cells</a:t>
            </a:r>
          </a:p>
          <a:p>
            <a:endParaRPr lang="en-US" dirty="0"/>
          </a:p>
        </p:txBody>
      </p:sp>
    </p:spTree>
    <p:extLst>
      <p:ext uri="{BB962C8B-B14F-4D97-AF65-F5344CB8AC3E}">
        <p14:creationId xmlns:p14="http://schemas.microsoft.com/office/powerpoint/2010/main" val="17199769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smtClean="0"/>
              <a:t>1.Mast </a:t>
            </a:r>
            <a:r>
              <a:rPr lang="en-US" altLang="en-US" dirty="0"/>
              <a:t>cells</a:t>
            </a:r>
            <a:endParaRPr lang="en-US" dirty="0"/>
          </a:p>
        </p:txBody>
      </p:sp>
      <p:sp>
        <p:nvSpPr>
          <p:cNvPr id="3" name="Content Placeholder 2"/>
          <p:cNvSpPr>
            <a:spLocks noGrp="1"/>
          </p:cNvSpPr>
          <p:nvPr>
            <p:ph idx="1"/>
          </p:nvPr>
        </p:nvSpPr>
        <p:spPr/>
        <p:txBody>
          <a:bodyPr/>
          <a:lstStyle/>
          <a:p>
            <a:r>
              <a:rPr lang="en-US" altLang="en-US" dirty="0"/>
              <a:t>These cells reside in connective tissue and in the mucous membranes. </a:t>
            </a:r>
          </a:p>
          <a:p>
            <a:r>
              <a:rPr lang="en-US" altLang="en-US" dirty="0"/>
              <a:t>They are intimately associated with wound healing and defense against pathogens, but are also often associated with allergy and anaphylaxis</a:t>
            </a:r>
          </a:p>
          <a:p>
            <a:endParaRPr lang="en-US" dirty="0"/>
          </a:p>
        </p:txBody>
      </p:sp>
    </p:spTree>
    <p:extLst>
      <p:ext uri="{BB962C8B-B14F-4D97-AF65-F5344CB8AC3E}">
        <p14:creationId xmlns:p14="http://schemas.microsoft.com/office/powerpoint/2010/main" val="1176380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germ theory of disease </a:t>
            </a:r>
            <a:endParaRPr lang="en-US" dirty="0"/>
          </a:p>
        </p:txBody>
      </p:sp>
      <p:sp>
        <p:nvSpPr>
          <p:cNvPr id="3" name="Content Placeholder 2"/>
          <p:cNvSpPr>
            <a:spLocks noGrp="1"/>
          </p:cNvSpPr>
          <p:nvPr>
            <p:ph idx="1"/>
          </p:nvPr>
        </p:nvSpPr>
        <p:spPr/>
        <p:txBody>
          <a:bodyPr/>
          <a:lstStyle/>
          <a:p>
            <a:r>
              <a:rPr lang="en-US" dirty="0"/>
              <a:t>States that micro-organisms known as pathogens or “germs” can lead to disease. These small organisms, too small to see without magnification, invade humans, other animals and other living hosts. </a:t>
            </a:r>
          </a:p>
          <a:p>
            <a:r>
              <a:rPr lang="en-US" dirty="0"/>
              <a:t>Their growth and reproduction within their hosts can cause disease. </a:t>
            </a:r>
          </a:p>
          <a:p>
            <a:endParaRPr lang="en-US" dirty="0"/>
          </a:p>
        </p:txBody>
      </p:sp>
    </p:spTree>
    <p:extLst>
      <p:ext uri="{BB962C8B-B14F-4D97-AF65-F5344CB8AC3E}">
        <p14:creationId xmlns:p14="http://schemas.microsoft.com/office/powerpoint/2010/main" val="356586085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smtClean="0"/>
              <a:t>2.Phagocytic cells</a:t>
            </a:r>
            <a:endParaRPr lang="en-US" dirty="0"/>
          </a:p>
        </p:txBody>
      </p:sp>
      <p:sp>
        <p:nvSpPr>
          <p:cNvPr id="3" name="Content Placeholder 2"/>
          <p:cNvSpPr>
            <a:spLocks noGrp="1"/>
          </p:cNvSpPr>
          <p:nvPr>
            <p:ph idx="1"/>
          </p:nvPr>
        </p:nvSpPr>
        <p:spPr/>
        <p:txBody>
          <a:bodyPr>
            <a:normAutofit/>
          </a:bodyPr>
          <a:lstStyle/>
          <a:p>
            <a:r>
              <a:rPr lang="en-US" altLang="en-US" dirty="0"/>
              <a:t>The word 'phagocyte' literally means 'eating cell'. </a:t>
            </a:r>
          </a:p>
          <a:p>
            <a:r>
              <a:rPr lang="en-US" altLang="en-US" dirty="0"/>
              <a:t>These are immune cells that engulf, i.e. </a:t>
            </a:r>
            <a:r>
              <a:rPr lang="en-US" altLang="en-US" dirty="0" err="1"/>
              <a:t>phagocytose</a:t>
            </a:r>
            <a:r>
              <a:rPr lang="en-US" altLang="en-US" dirty="0"/>
              <a:t>, pathogens or particles.  (i.e., the particle is now inside the cell). Once inside the cell, The phagocytes releases lysosome that contains enzymes and acids that kill and digest the particle or organism</a:t>
            </a:r>
          </a:p>
          <a:p>
            <a:endParaRPr lang="en-US" dirty="0"/>
          </a:p>
        </p:txBody>
      </p:sp>
    </p:spTree>
    <p:extLst>
      <p:ext uri="{BB962C8B-B14F-4D97-AF65-F5344CB8AC3E}">
        <p14:creationId xmlns:p14="http://schemas.microsoft.com/office/powerpoint/2010/main" val="282691690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ltLang="en-US" dirty="0"/>
              <a:t>They are also able to react to a group of highly specialized molecular signals produced by other cells, called cytokines. </a:t>
            </a:r>
          </a:p>
          <a:p>
            <a:r>
              <a:rPr lang="en-US" altLang="en-US" dirty="0"/>
              <a:t>They include macrophages, neutrophils, and dendritic cells  </a:t>
            </a:r>
          </a:p>
          <a:p>
            <a:r>
              <a:rPr lang="en-US" altLang="en-US" dirty="0"/>
              <a:t>Phagocytosis of the hosts’ own cells is common as part of regular tissue development and maintenance</a:t>
            </a:r>
          </a:p>
          <a:p>
            <a:endParaRPr lang="en-US" dirty="0"/>
          </a:p>
        </p:txBody>
      </p:sp>
    </p:spTree>
    <p:extLst>
      <p:ext uri="{BB962C8B-B14F-4D97-AF65-F5344CB8AC3E}">
        <p14:creationId xmlns:p14="http://schemas.microsoft.com/office/powerpoint/2010/main" val="131046204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altLang="en-US" dirty="0"/>
              <a:t>When host cells die, either internally induced by processes involving programmed cell death (also called apoptosis) or caused by cell injury due to a bacterial or viral infection, phagocytic cells are responsible for their removal from the affected site. </a:t>
            </a:r>
          </a:p>
          <a:p>
            <a:pPr lvl="1"/>
            <a:r>
              <a:rPr lang="en-US" altLang="en-US" sz="3200" dirty="0"/>
              <a:t>This helps in growth and development of new healthy cells, phagocytosis is an important part of the healing process following tissue injury.</a:t>
            </a:r>
          </a:p>
          <a:p>
            <a:endParaRPr lang="en-US" dirty="0"/>
          </a:p>
        </p:txBody>
      </p:sp>
    </p:spTree>
    <p:extLst>
      <p:ext uri="{BB962C8B-B14F-4D97-AF65-F5344CB8AC3E}">
        <p14:creationId xmlns:p14="http://schemas.microsoft.com/office/powerpoint/2010/main" val="351615352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smtClean="0"/>
              <a:t>a)Macrophages</a:t>
            </a:r>
            <a:endParaRPr lang="en-US" dirty="0"/>
          </a:p>
        </p:txBody>
      </p:sp>
      <p:sp>
        <p:nvSpPr>
          <p:cNvPr id="3" name="Content Placeholder 2"/>
          <p:cNvSpPr>
            <a:spLocks noGrp="1"/>
          </p:cNvSpPr>
          <p:nvPr>
            <p:ph idx="1"/>
          </p:nvPr>
        </p:nvSpPr>
        <p:spPr/>
        <p:txBody>
          <a:bodyPr>
            <a:normAutofit lnSpcReduction="10000"/>
          </a:bodyPr>
          <a:lstStyle/>
          <a:p>
            <a:r>
              <a:rPr lang="en-US" altLang="en-US" dirty="0"/>
              <a:t>Macrophages, from the Greek, meaning "large eaters," are large phagocytic leukocytes, which are able to move outside of the vascular system by moving across the walls of capillary vessels and entering tissues  in pursuit of invading pathogens.</a:t>
            </a:r>
          </a:p>
          <a:p>
            <a:r>
              <a:rPr lang="en-US" altLang="en-US" dirty="0"/>
              <a:t> In tissues, organ-specific macrophages are differentiated from phagocytic cells present in the blood called monocytes. </a:t>
            </a:r>
          </a:p>
        </p:txBody>
      </p:sp>
    </p:spTree>
    <p:extLst>
      <p:ext uri="{BB962C8B-B14F-4D97-AF65-F5344CB8AC3E}">
        <p14:creationId xmlns:p14="http://schemas.microsoft.com/office/powerpoint/2010/main" val="395948307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altLang="en-US" dirty="0"/>
              <a:t>Unlike neutrophils (which are short-lived cells), macrophages are long-lived cells that not only play a role in phagocytosis, but are also involved in antigen presentation to T cells.</a:t>
            </a:r>
          </a:p>
          <a:p>
            <a:r>
              <a:rPr lang="en-US" altLang="en-US" dirty="0"/>
              <a:t>Macrophages are named according to the tissue in which they reside. For example,</a:t>
            </a:r>
          </a:p>
          <a:p>
            <a:pPr lvl="1"/>
            <a:r>
              <a:rPr lang="en-US" altLang="en-US" sz="3200" dirty="0"/>
              <a:t>In blood - monocytes</a:t>
            </a:r>
          </a:p>
          <a:p>
            <a:endParaRPr lang="en-US" dirty="0"/>
          </a:p>
          <a:p>
            <a:endParaRPr lang="en-US" dirty="0"/>
          </a:p>
        </p:txBody>
      </p:sp>
    </p:spTree>
    <p:extLst>
      <p:ext uri="{BB962C8B-B14F-4D97-AF65-F5344CB8AC3E}">
        <p14:creationId xmlns:p14="http://schemas.microsoft.com/office/powerpoint/2010/main" val="32992459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lvl="1"/>
            <a:r>
              <a:rPr lang="en-US" altLang="en-US" sz="3200" dirty="0"/>
              <a:t>In the liver are called </a:t>
            </a:r>
            <a:r>
              <a:rPr lang="en-US" altLang="en-US" sz="3200" dirty="0" err="1"/>
              <a:t>Kupffer</a:t>
            </a:r>
            <a:r>
              <a:rPr lang="en-US" altLang="en-US" sz="3200" dirty="0"/>
              <a:t> cells</a:t>
            </a:r>
          </a:p>
          <a:p>
            <a:pPr lvl="1"/>
            <a:r>
              <a:rPr lang="en-US" altLang="en-US" sz="3200" dirty="0"/>
              <a:t>In the connective tissue are termed </a:t>
            </a:r>
            <a:r>
              <a:rPr lang="en-US" altLang="en-US" sz="3200" dirty="0" err="1"/>
              <a:t>histiocytes</a:t>
            </a:r>
            <a:r>
              <a:rPr lang="en-US" altLang="en-US" sz="3200" dirty="0"/>
              <a:t> </a:t>
            </a:r>
          </a:p>
          <a:p>
            <a:pPr lvl="1"/>
            <a:r>
              <a:rPr lang="en-US" altLang="en-US" sz="3200" dirty="0"/>
              <a:t>Dust cells (within pulmonary alveolus), </a:t>
            </a:r>
          </a:p>
          <a:p>
            <a:pPr lvl="1"/>
            <a:r>
              <a:rPr lang="en-US" altLang="en-US" sz="3200" dirty="0" smtClean="0"/>
              <a:t>Microglial </a:t>
            </a:r>
            <a:r>
              <a:rPr lang="en-US" altLang="en-US" sz="3200" dirty="0"/>
              <a:t>cells (neural tissue), </a:t>
            </a:r>
          </a:p>
          <a:p>
            <a:pPr lvl="1"/>
            <a:r>
              <a:rPr lang="en-US" altLang="en-US" sz="3200" dirty="0" err="1"/>
              <a:t>Epithelioid</a:t>
            </a:r>
            <a:r>
              <a:rPr lang="en-US" altLang="en-US" sz="3200" dirty="0"/>
              <a:t> cells (granulomas), </a:t>
            </a:r>
          </a:p>
          <a:p>
            <a:pPr lvl="1"/>
            <a:r>
              <a:rPr lang="en-US" altLang="en-US" sz="3200" dirty="0"/>
              <a:t>Osteoclasts (bone),</a:t>
            </a:r>
          </a:p>
          <a:p>
            <a:pPr lvl="1"/>
            <a:r>
              <a:rPr lang="en-US" altLang="en-US" sz="3200" dirty="0" err="1"/>
              <a:t>Mesangial</a:t>
            </a:r>
            <a:r>
              <a:rPr lang="en-US" altLang="en-US" sz="3200" dirty="0"/>
              <a:t> cells (kidney) </a:t>
            </a:r>
          </a:p>
          <a:p>
            <a:endParaRPr lang="en-US" altLang="en-US" dirty="0"/>
          </a:p>
          <a:p>
            <a:endParaRPr lang="en-US" dirty="0"/>
          </a:p>
        </p:txBody>
      </p:sp>
    </p:spTree>
    <p:extLst>
      <p:ext uri="{BB962C8B-B14F-4D97-AF65-F5344CB8AC3E}">
        <p14:creationId xmlns:p14="http://schemas.microsoft.com/office/powerpoint/2010/main" val="224009549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altLang="en-US" dirty="0"/>
              <a:t>Macrophages are the most efficient phagocytes, and can </a:t>
            </a:r>
            <a:r>
              <a:rPr lang="en-US" altLang="en-US" dirty="0" err="1"/>
              <a:t>phagocytose</a:t>
            </a:r>
            <a:r>
              <a:rPr lang="en-US" altLang="en-US" dirty="0"/>
              <a:t> substantial numbers of bacteria or other cells or microbes. </a:t>
            </a:r>
          </a:p>
          <a:p>
            <a:r>
              <a:rPr lang="en-US" altLang="en-US" dirty="0"/>
              <a:t>The binding of bacterial molecules to receptors on the surface of a macrophage triggers it to engulf and destroy the bacteria .</a:t>
            </a:r>
          </a:p>
          <a:p>
            <a:r>
              <a:rPr lang="en-US" altLang="en-US" dirty="0"/>
              <a:t>Pathogens also stimulate the macrophage to produce </a:t>
            </a:r>
            <a:r>
              <a:rPr lang="en-US" altLang="en-US" dirty="0" err="1"/>
              <a:t>chemokines</a:t>
            </a:r>
            <a:r>
              <a:rPr lang="en-US" altLang="en-US" dirty="0"/>
              <a:t>, which summons other cells to the site of infection</a:t>
            </a:r>
          </a:p>
          <a:p>
            <a:endParaRPr lang="en-US" dirty="0"/>
          </a:p>
        </p:txBody>
      </p:sp>
    </p:spTree>
    <p:extLst>
      <p:ext uri="{BB962C8B-B14F-4D97-AF65-F5344CB8AC3E}">
        <p14:creationId xmlns:p14="http://schemas.microsoft.com/office/powerpoint/2010/main" val="133817016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smtClean="0"/>
              <a:t>b)Neutrophils</a:t>
            </a:r>
            <a:endParaRPr lang="en-US" dirty="0"/>
          </a:p>
        </p:txBody>
      </p:sp>
      <p:sp>
        <p:nvSpPr>
          <p:cNvPr id="3" name="Content Placeholder 2"/>
          <p:cNvSpPr>
            <a:spLocks noGrp="1"/>
          </p:cNvSpPr>
          <p:nvPr>
            <p:ph idx="1"/>
          </p:nvPr>
        </p:nvSpPr>
        <p:spPr/>
        <p:txBody>
          <a:bodyPr>
            <a:normAutofit/>
          </a:bodyPr>
          <a:lstStyle/>
          <a:p>
            <a:r>
              <a:rPr lang="en-US" altLang="en-US" dirty="0"/>
              <a:t>Neutrophils, along with two other cell types; </a:t>
            </a:r>
            <a:r>
              <a:rPr lang="en-US" altLang="en-US" dirty="0" err="1"/>
              <a:t>eosinophils</a:t>
            </a:r>
            <a:r>
              <a:rPr lang="en-US" altLang="en-US" dirty="0"/>
              <a:t> and basophils are known as:</a:t>
            </a:r>
          </a:p>
          <a:p>
            <a:pPr lvl="1"/>
            <a:r>
              <a:rPr lang="en-US" altLang="en-US" sz="3200" dirty="0"/>
              <a:t>Granulocytes due to the presence of granules in their cytoplasm, or as </a:t>
            </a:r>
          </a:p>
          <a:p>
            <a:pPr lvl="1"/>
            <a:r>
              <a:rPr lang="en-US" altLang="en-US" sz="3200" dirty="0" err="1"/>
              <a:t>Polymorphonuclear</a:t>
            </a:r>
            <a:r>
              <a:rPr lang="en-US" altLang="en-US" sz="3200" dirty="0"/>
              <a:t> cells (PMNs) due to their distinctive lobed nuclei. </a:t>
            </a:r>
          </a:p>
          <a:p>
            <a:endParaRPr lang="en-US" dirty="0"/>
          </a:p>
        </p:txBody>
      </p:sp>
    </p:spTree>
    <p:extLst>
      <p:ext uri="{BB962C8B-B14F-4D97-AF65-F5344CB8AC3E}">
        <p14:creationId xmlns:p14="http://schemas.microsoft.com/office/powerpoint/2010/main" val="281579015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altLang="en-US" dirty="0"/>
              <a:t>Neutrophils are the most abundant type of phagocyte, normally representing 50 to 60% of the total circulating leukocytes, and are usually the first cells to arrive at the site of an infection</a:t>
            </a:r>
          </a:p>
          <a:p>
            <a:r>
              <a:rPr lang="en-US" altLang="en-US" dirty="0"/>
              <a:t>In addition to their phagocytic properties, neutrophils contain granules that, when released, assist in the elimination of pathogenic microbes by killing or inhibiting growth of bacteria and </a:t>
            </a:r>
            <a:r>
              <a:rPr lang="en-US" altLang="en-US" dirty="0" smtClean="0"/>
              <a:t>fungi</a:t>
            </a:r>
            <a:endParaRPr lang="en-US" altLang="en-US" dirty="0"/>
          </a:p>
        </p:txBody>
      </p:sp>
    </p:spTree>
    <p:extLst>
      <p:ext uri="{BB962C8B-B14F-4D97-AF65-F5344CB8AC3E}">
        <p14:creationId xmlns:p14="http://schemas.microsoft.com/office/powerpoint/2010/main" val="374986904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ltLang="en-US" dirty="0"/>
              <a:t>The bone marrow of a normal healthy adult produces more than 100 billion neutrophils per day, and more than 10 times the number per day during acute inflammation.</a:t>
            </a:r>
          </a:p>
          <a:p>
            <a:endParaRPr lang="en-US" altLang="en-US" dirty="0"/>
          </a:p>
          <a:p>
            <a:endParaRPr lang="en-US" dirty="0"/>
          </a:p>
          <a:p>
            <a:endParaRPr lang="en-US" dirty="0"/>
          </a:p>
        </p:txBody>
      </p:sp>
    </p:spTree>
    <p:extLst>
      <p:ext uri="{BB962C8B-B14F-4D97-AF65-F5344CB8AC3E}">
        <p14:creationId xmlns:p14="http://schemas.microsoft.com/office/powerpoint/2010/main" val="3592885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Scope and Importance of microbiology </a:t>
            </a:r>
            <a:endParaRPr lang="en-US" dirty="0"/>
          </a:p>
        </p:txBody>
      </p:sp>
      <p:sp>
        <p:nvSpPr>
          <p:cNvPr id="3" name="Content Placeholder 2"/>
          <p:cNvSpPr>
            <a:spLocks noGrp="1"/>
          </p:cNvSpPr>
          <p:nvPr>
            <p:ph idx="1"/>
          </p:nvPr>
        </p:nvSpPr>
        <p:spPr/>
        <p:txBody>
          <a:bodyPr>
            <a:normAutofit lnSpcReduction="10000"/>
          </a:bodyPr>
          <a:lstStyle/>
          <a:p>
            <a:r>
              <a:rPr lang="en-US" dirty="0"/>
              <a:t>Production of antibiotics e.g. penicillin from </a:t>
            </a:r>
            <a:r>
              <a:rPr lang="en-US" dirty="0" err="1"/>
              <a:t>penicillium</a:t>
            </a:r>
            <a:r>
              <a:rPr lang="en-US" dirty="0"/>
              <a:t> </a:t>
            </a:r>
          </a:p>
          <a:p>
            <a:r>
              <a:rPr lang="en-US" dirty="0"/>
              <a:t>Production of enzymes, vaccines, </a:t>
            </a:r>
            <a:r>
              <a:rPr lang="en-US" dirty="0" err="1"/>
              <a:t>biosurfactants</a:t>
            </a:r>
            <a:r>
              <a:rPr lang="en-US" dirty="0"/>
              <a:t>, alcoholic and other pharmaceutical products </a:t>
            </a:r>
          </a:p>
          <a:p>
            <a:r>
              <a:rPr lang="en-US" dirty="0"/>
              <a:t>Diagnosis of disease and treatment e.g. ELISA, </a:t>
            </a:r>
            <a:r>
              <a:rPr lang="en-US" dirty="0" err="1"/>
              <a:t>widal</a:t>
            </a:r>
            <a:r>
              <a:rPr lang="en-US" dirty="0"/>
              <a:t> test</a:t>
            </a:r>
          </a:p>
          <a:p>
            <a:r>
              <a:rPr lang="en-US" dirty="0"/>
              <a:t>Treatment of industrial waste material </a:t>
            </a:r>
          </a:p>
          <a:p>
            <a:r>
              <a:rPr lang="en-US" dirty="0"/>
              <a:t>Plant growth promotion </a:t>
            </a:r>
          </a:p>
        </p:txBody>
      </p:sp>
    </p:spTree>
    <p:extLst>
      <p:ext uri="{BB962C8B-B14F-4D97-AF65-F5344CB8AC3E}">
        <p14:creationId xmlns:p14="http://schemas.microsoft.com/office/powerpoint/2010/main" val="37380214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smtClean="0"/>
              <a:t>c)Dendritic cells</a:t>
            </a:r>
            <a:endParaRPr lang="en-US" dirty="0"/>
          </a:p>
        </p:txBody>
      </p:sp>
      <p:sp>
        <p:nvSpPr>
          <p:cNvPr id="3" name="Content Placeholder 2"/>
          <p:cNvSpPr>
            <a:spLocks noGrp="1"/>
          </p:cNvSpPr>
          <p:nvPr>
            <p:ph idx="1"/>
          </p:nvPr>
        </p:nvSpPr>
        <p:spPr/>
        <p:txBody>
          <a:bodyPr>
            <a:normAutofit/>
          </a:bodyPr>
          <a:lstStyle/>
          <a:p>
            <a:r>
              <a:rPr lang="en-US" altLang="en-US" dirty="0"/>
              <a:t>Dendritic cells are phagocytic cells present in tissues that are in contact with the external environment, mainly;</a:t>
            </a:r>
          </a:p>
          <a:p>
            <a:pPr lvl="1"/>
            <a:r>
              <a:rPr lang="en-US" altLang="en-US" sz="3200" dirty="0"/>
              <a:t>The skin (where they are often called Langerhans cells)</a:t>
            </a:r>
          </a:p>
          <a:p>
            <a:pPr lvl="1"/>
            <a:r>
              <a:rPr lang="en-US" altLang="en-US" sz="3200" dirty="0"/>
              <a:t>The inner mucosal lining of the nose, lungs, stomach, and intestines. </a:t>
            </a:r>
          </a:p>
          <a:p>
            <a:endParaRPr lang="en-US" dirty="0"/>
          </a:p>
        </p:txBody>
      </p:sp>
    </p:spTree>
    <p:extLst>
      <p:ext uri="{BB962C8B-B14F-4D97-AF65-F5344CB8AC3E}">
        <p14:creationId xmlns:p14="http://schemas.microsoft.com/office/powerpoint/2010/main" val="147122272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ltLang="en-US" dirty="0"/>
              <a:t>They resemble neuronal dendrites in shape but are not connected to the nervous system.</a:t>
            </a:r>
          </a:p>
          <a:p>
            <a:r>
              <a:rPr lang="en-US" altLang="en-US" dirty="0"/>
              <a:t>Dendritic cells are very important in the process of antigen presentation, and serve as a link between the innate and adaptive immune systems</a:t>
            </a:r>
          </a:p>
          <a:p>
            <a:endParaRPr lang="en-US" dirty="0"/>
          </a:p>
        </p:txBody>
      </p:sp>
    </p:spTree>
    <p:extLst>
      <p:ext uri="{BB962C8B-B14F-4D97-AF65-F5344CB8AC3E}">
        <p14:creationId xmlns:p14="http://schemas.microsoft.com/office/powerpoint/2010/main" val="56960930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smtClean="0"/>
              <a:t>3.Basophils </a:t>
            </a:r>
            <a:r>
              <a:rPr lang="en-US" altLang="en-US" dirty="0"/>
              <a:t>and </a:t>
            </a:r>
            <a:r>
              <a:rPr lang="en-US" altLang="en-US" dirty="0" err="1"/>
              <a:t>eosinophils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altLang="en-US" b="1" dirty="0"/>
              <a:t>Basophils</a:t>
            </a:r>
            <a:endParaRPr lang="en-US" altLang="en-US" b="1" dirty="0" smtClean="0"/>
          </a:p>
          <a:p>
            <a:pPr marL="0" indent="0">
              <a:buNone/>
            </a:pPr>
            <a:r>
              <a:rPr lang="en-US" altLang="en-US" dirty="0" smtClean="0"/>
              <a:t>When </a:t>
            </a:r>
            <a:r>
              <a:rPr lang="en-US" altLang="en-US" dirty="0"/>
              <a:t>activated by a pathogen encounter, basophils release histamine that plays a role in allergic reactions (such as asthma).</a:t>
            </a:r>
          </a:p>
          <a:p>
            <a:pPr lvl="2"/>
            <a:r>
              <a:rPr lang="en-US" altLang="en-US" sz="3200" dirty="0"/>
              <a:t>Unlike mast cells, which generally reside in the connective tissue surrounding blood vessels, basophils reside in the circulation.</a:t>
            </a:r>
          </a:p>
          <a:p>
            <a:pPr lvl="1"/>
            <a:r>
              <a:rPr lang="en-US" altLang="en-US" sz="3200" dirty="0"/>
              <a:t>Along with mast cells,  basophils also control mechanisms associated with allergy and asthma. </a:t>
            </a:r>
          </a:p>
          <a:p>
            <a:pPr>
              <a:buFontTx/>
              <a:buNone/>
            </a:pPr>
            <a:r>
              <a:rPr lang="en-US" altLang="en-US" dirty="0"/>
              <a:t> </a:t>
            </a:r>
          </a:p>
          <a:p>
            <a:endParaRPr lang="en-US" dirty="0"/>
          </a:p>
        </p:txBody>
      </p:sp>
    </p:spTree>
    <p:extLst>
      <p:ext uri="{BB962C8B-B14F-4D97-AF65-F5344CB8AC3E}">
        <p14:creationId xmlns:p14="http://schemas.microsoft.com/office/powerpoint/2010/main" val="265320414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err="1"/>
              <a:t>eosinophils</a:t>
            </a:r>
            <a:endParaRPr lang="en-US" dirty="0"/>
          </a:p>
        </p:txBody>
      </p:sp>
      <p:sp>
        <p:nvSpPr>
          <p:cNvPr id="3" name="Content Placeholder 2"/>
          <p:cNvSpPr>
            <a:spLocks noGrp="1"/>
          </p:cNvSpPr>
          <p:nvPr>
            <p:ph idx="1"/>
          </p:nvPr>
        </p:nvSpPr>
        <p:spPr/>
        <p:txBody>
          <a:bodyPr>
            <a:normAutofit fontScale="92500"/>
          </a:bodyPr>
          <a:lstStyle/>
          <a:p>
            <a:r>
              <a:rPr lang="en-US" altLang="en-US" dirty="0"/>
              <a:t>Play an important role in the destruction of parasites that are too large to be </a:t>
            </a:r>
            <a:r>
              <a:rPr lang="en-US" altLang="en-US" dirty="0" err="1"/>
              <a:t>phagocytosed</a:t>
            </a:r>
            <a:r>
              <a:rPr lang="en-US" altLang="en-US" dirty="0"/>
              <a:t>.</a:t>
            </a:r>
          </a:p>
          <a:p>
            <a:r>
              <a:rPr lang="en-US" altLang="en-US" dirty="0"/>
              <a:t>Upon activation, </a:t>
            </a:r>
            <a:r>
              <a:rPr lang="en-US" altLang="en-US" dirty="0" err="1"/>
              <a:t>eosinophils</a:t>
            </a:r>
            <a:r>
              <a:rPr lang="en-US" altLang="en-US" dirty="0"/>
              <a:t> secrete a range of highly toxic proteins and free radicals that are highly effective in killing bacteria and parasites, but are also responsible for tissue damage occurring during allergic reactions. </a:t>
            </a:r>
          </a:p>
          <a:p>
            <a:r>
              <a:rPr lang="en-US" altLang="en-US" dirty="0"/>
              <a:t>This process is tightly regulated to prevent any inappropriate tissue destruction.</a:t>
            </a:r>
          </a:p>
          <a:p>
            <a:endParaRPr lang="en-US" dirty="0"/>
          </a:p>
        </p:txBody>
      </p:sp>
    </p:spTree>
    <p:extLst>
      <p:ext uri="{BB962C8B-B14F-4D97-AF65-F5344CB8AC3E}">
        <p14:creationId xmlns:p14="http://schemas.microsoft.com/office/powerpoint/2010/main" val="328785453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smtClean="0"/>
              <a:t>4.Natural </a:t>
            </a:r>
            <a:r>
              <a:rPr lang="en-US" altLang="en-US" dirty="0"/>
              <a:t>killer cells</a:t>
            </a:r>
            <a:endParaRPr lang="en-US" dirty="0"/>
          </a:p>
        </p:txBody>
      </p:sp>
      <p:sp>
        <p:nvSpPr>
          <p:cNvPr id="3" name="Content Placeholder 2"/>
          <p:cNvSpPr>
            <a:spLocks noGrp="1"/>
          </p:cNvSpPr>
          <p:nvPr>
            <p:ph idx="1"/>
          </p:nvPr>
        </p:nvSpPr>
        <p:spPr/>
        <p:txBody>
          <a:bodyPr>
            <a:normAutofit/>
          </a:bodyPr>
          <a:lstStyle/>
          <a:p>
            <a:r>
              <a:rPr lang="en-US" altLang="en-US" dirty="0"/>
              <a:t>Natural killer cells, or NK (also known as large granular lymphocytes (LGLs) cells, are a component of the innate immune system that does not directly attack invading microbes. </a:t>
            </a:r>
          </a:p>
          <a:p>
            <a:r>
              <a:rPr lang="en-US" altLang="en-US" dirty="0"/>
              <a:t>Rather, NK cells destroy compromised host cells, such as tumor cells or virus-infected cells, recognizing such cells by a condition known as "missing self." </a:t>
            </a:r>
          </a:p>
        </p:txBody>
      </p:sp>
    </p:spTree>
    <p:extLst>
      <p:ext uri="{BB962C8B-B14F-4D97-AF65-F5344CB8AC3E}">
        <p14:creationId xmlns:p14="http://schemas.microsoft.com/office/powerpoint/2010/main" val="88136693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altLang="en-US" dirty="0"/>
              <a:t>This term describes cells with low levels of a cell-surface marker called MHC I (major histocompatibility complex) - a situation that can arise in viral infections of host cells. </a:t>
            </a:r>
            <a:endParaRPr lang="en-US" altLang="en-US" dirty="0" smtClean="0"/>
          </a:p>
          <a:p>
            <a:r>
              <a:rPr lang="en-US" altLang="en-US" dirty="0"/>
              <a:t>NK cells play a major role in the rejection of </a:t>
            </a:r>
            <a:r>
              <a:rPr lang="en-US" altLang="en-US" dirty="0" err="1"/>
              <a:t>tumours</a:t>
            </a:r>
            <a:r>
              <a:rPr lang="en-US" altLang="en-US" dirty="0"/>
              <a:t> and the destruction of cells infected by viruses. </a:t>
            </a:r>
          </a:p>
          <a:p>
            <a:r>
              <a:rPr lang="en-US" altLang="en-US" dirty="0"/>
              <a:t>Destruction of infected cells is achieved through the release of </a:t>
            </a:r>
            <a:r>
              <a:rPr lang="en-US" altLang="en-US" dirty="0" err="1"/>
              <a:t>perforins</a:t>
            </a:r>
            <a:r>
              <a:rPr lang="en-US" altLang="en-US" dirty="0"/>
              <a:t> and </a:t>
            </a:r>
            <a:r>
              <a:rPr lang="en-US" altLang="en-US" dirty="0" err="1"/>
              <a:t>granzymes</a:t>
            </a:r>
            <a:r>
              <a:rPr lang="en-US" altLang="en-US" dirty="0"/>
              <a:t> from NK-cell granules which induce apoptosis (programmed cell death) </a:t>
            </a:r>
          </a:p>
          <a:p>
            <a:endParaRPr lang="en-US" dirty="0"/>
          </a:p>
        </p:txBody>
      </p:sp>
    </p:spTree>
    <p:extLst>
      <p:ext uri="{BB962C8B-B14F-4D97-AF65-F5344CB8AC3E}">
        <p14:creationId xmlns:p14="http://schemas.microsoft.com/office/powerpoint/2010/main" val="400876544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ltLang="en-US" dirty="0"/>
              <a:t>They were named "natural killer" because of the initial notion that they do not require activation in order to kill cells that are "missing self.”</a:t>
            </a:r>
          </a:p>
          <a:p>
            <a:endParaRPr lang="en-US" altLang="en-US" dirty="0"/>
          </a:p>
          <a:p>
            <a:endParaRPr lang="en-US" dirty="0"/>
          </a:p>
          <a:p>
            <a:endParaRPr lang="en-US" dirty="0"/>
          </a:p>
        </p:txBody>
      </p:sp>
    </p:spTree>
    <p:extLst>
      <p:ext uri="{BB962C8B-B14F-4D97-AF65-F5344CB8AC3E}">
        <p14:creationId xmlns:p14="http://schemas.microsoft.com/office/powerpoint/2010/main" val="4775893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dirty="0" smtClean="0"/>
              <a:t/>
            </a:r>
            <a:br>
              <a:rPr lang="en-US" altLang="en-US" sz="3200" dirty="0" smtClean="0"/>
            </a:br>
            <a:r>
              <a:rPr lang="en-US" altLang="en-US" sz="3200" dirty="0" smtClean="0"/>
              <a:t>2.</a:t>
            </a:r>
            <a:r>
              <a:rPr lang="en-US" altLang="en-US" sz="3200" b="1" dirty="0" smtClean="0"/>
              <a:t>Adaptive </a:t>
            </a:r>
            <a:r>
              <a:rPr lang="en-US" altLang="en-US" sz="3200" b="1" dirty="0"/>
              <a:t>immunity or Acquired immunity (Specific)- second line of defense </a:t>
            </a:r>
            <a:r>
              <a:rPr lang="en-US" sz="3200" b="1" dirty="0"/>
              <a:t/>
            </a:r>
            <a:br>
              <a:rPr lang="en-US" sz="3200" b="1" dirty="0"/>
            </a:br>
            <a:endParaRPr lang="en-US" sz="3200" b="1" dirty="0"/>
          </a:p>
        </p:txBody>
      </p:sp>
      <p:sp>
        <p:nvSpPr>
          <p:cNvPr id="3" name="Content Placeholder 2"/>
          <p:cNvSpPr>
            <a:spLocks noGrp="1"/>
          </p:cNvSpPr>
          <p:nvPr>
            <p:ph idx="1"/>
          </p:nvPr>
        </p:nvSpPr>
        <p:spPr/>
        <p:txBody>
          <a:bodyPr>
            <a:normAutofit/>
          </a:bodyPr>
          <a:lstStyle/>
          <a:p>
            <a:r>
              <a:rPr lang="en-US" altLang="en-US" dirty="0"/>
              <a:t>Is antigen-dependent and antigen-specific; </a:t>
            </a:r>
          </a:p>
          <a:p>
            <a:r>
              <a:rPr lang="en-US" altLang="en-US" dirty="0"/>
              <a:t>It has the capacity for memory, which enables the host to mount a more rapid and efficient immune response upon subsequent exposure to the antigen.  This is its hallmark</a:t>
            </a:r>
          </a:p>
          <a:p>
            <a:r>
              <a:rPr lang="en-US" altLang="en-US" dirty="0"/>
              <a:t>It takes a longer time to </a:t>
            </a:r>
            <a:r>
              <a:rPr lang="en-US" altLang="en-US" dirty="0" smtClean="0"/>
              <a:t>build</a:t>
            </a:r>
            <a:endParaRPr lang="en-US" altLang="en-US" dirty="0"/>
          </a:p>
        </p:txBody>
      </p:sp>
    </p:spTree>
    <p:extLst>
      <p:ext uri="{BB962C8B-B14F-4D97-AF65-F5344CB8AC3E}">
        <p14:creationId xmlns:p14="http://schemas.microsoft.com/office/powerpoint/2010/main" val="372920297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Involves the T and B cells </a:t>
            </a:r>
          </a:p>
          <a:p>
            <a:r>
              <a:rPr lang="en-US" dirty="0" err="1" smtClean="0"/>
              <a:t>Humoral</a:t>
            </a:r>
            <a:r>
              <a:rPr lang="en-US" dirty="0" smtClean="0"/>
              <a:t> immunity (mediated by B cells) </a:t>
            </a:r>
            <a:r>
              <a:rPr lang="en-US" dirty="0"/>
              <a:t>and cell mediated immunity </a:t>
            </a:r>
            <a:r>
              <a:rPr lang="en-US" dirty="0" smtClean="0"/>
              <a:t>(mediated by T cells)</a:t>
            </a:r>
            <a:endParaRPr lang="en-US" dirty="0" smtClean="0"/>
          </a:p>
          <a:p>
            <a:r>
              <a:rPr lang="en-US" dirty="0"/>
              <a:t>It has the ability to distinguish between self and non-self </a:t>
            </a:r>
          </a:p>
          <a:p>
            <a:endParaRPr lang="en-US" dirty="0"/>
          </a:p>
          <a:p>
            <a:endParaRPr lang="en-US" dirty="0"/>
          </a:p>
        </p:txBody>
      </p:sp>
    </p:spTree>
    <p:extLst>
      <p:ext uri="{BB962C8B-B14F-4D97-AF65-F5344CB8AC3E}">
        <p14:creationId xmlns:p14="http://schemas.microsoft.com/office/powerpoint/2010/main" val="412924434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Second line of </a:t>
            </a:r>
            <a:r>
              <a:rPr lang="en-US" b="1" dirty="0" smtClean="0"/>
              <a:t>defense;</a:t>
            </a:r>
            <a:endParaRPr lang="en-US" altLang="en-US" b="1" dirty="0"/>
          </a:p>
          <a:p>
            <a:r>
              <a:rPr lang="en-US" dirty="0"/>
              <a:t>Phagocytosis </a:t>
            </a:r>
          </a:p>
          <a:p>
            <a:r>
              <a:rPr lang="en-US" dirty="0"/>
              <a:t>Inflammation </a:t>
            </a:r>
          </a:p>
          <a:p>
            <a:r>
              <a:rPr lang="en-US" dirty="0"/>
              <a:t>Complement </a:t>
            </a:r>
          </a:p>
          <a:p>
            <a:r>
              <a:rPr lang="en-US" dirty="0"/>
              <a:t>Interferon </a:t>
            </a:r>
          </a:p>
          <a:p>
            <a:endParaRPr lang="en-US" dirty="0"/>
          </a:p>
        </p:txBody>
      </p:sp>
    </p:spTree>
    <p:extLst>
      <p:ext uri="{BB962C8B-B14F-4D97-AF65-F5344CB8AC3E}">
        <p14:creationId xmlns:p14="http://schemas.microsoft.com/office/powerpoint/2010/main" val="3864699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Sterile product preparation and Sterilization(process of killing microorganisms) </a:t>
            </a:r>
          </a:p>
          <a:p>
            <a:r>
              <a:rPr lang="en-US" dirty="0" smtClean="0"/>
              <a:t>Identification of microorganisms e.g. morphological, cultural or microscopic study </a:t>
            </a:r>
          </a:p>
          <a:p>
            <a:r>
              <a:rPr lang="en-US" dirty="0" smtClean="0"/>
              <a:t>Testing of pharmaceutical products and raw materials </a:t>
            </a:r>
          </a:p>
          <a:p>
            <a:endParaRPr lang="en-US" dirty="0" smtClean="0"/>
          </a:p>
          <a:p>
            <a:endParaRPr lang="en-US" dirty="0"/>
          </a:p>
        </p:txBody>
      </p:sp>
    </p:spTree>
    <p:extLst>
      <p:ext uri="{BB962C8B-B14F-4D97-AF65-F5344CB8AC3E}">
        <p14:creationId xmlns:p14="http://schemas.microsoft.com/office/powerpoint/2010/main" val="323699156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phagocytosis</a:t>
            </a:r>
          </a:p>
        </p:txBody>
      </p:sp>
      <p:sp>
        <p:nvSpPr>
          <p:cNvPr id="3" name="Content Placeholder 2"/>
          <p:cNvSpPr>
            <a:spLocks noGrp="1"/>
          </p:cNvSpPr>
          <p:nvPr>
            <p:ph idx="1"/>
          </p:nvPr>
        </p:nvSpPr>
        <p:spPr/>
        <p:txBody>
          <a:bodyPr>
            <a:normAutofit lnSpcReduction="10000"/>
          </a:bodyPr>
          <a:lstStyle/>
          <a:p>
            <a:pPr marL="0" indent="0">
              <a:buNone/>
            </a:pPr>
            <a:r>
              <a:rPr lang="en-US" dirty="0"/>
              <a:t>Process of phagocytosis involves: </a:t>
            </a:r>
          </a:p>
          <a:p>
            <a:r>
              <a:rPr lang="en-US" dirty="0"/>
              <a:t>Phagocytosis of enemy cell (antigen) </a:t>
            </a:r>
          </a:p>
          <a:p>
            <a:r>
              <a:rPr lang="en-US" dirty="0"/>
              <a:t>Fusion of lysosome and </a:t>
            </a:r>
            <a:r>
              <a:rPr lang="en-US" dirty="0" err="1"/>
              <a:t>phagosome</a:t>
            </a:r>
            <a:r>
              <a:rPr lang="en-US" dirty="0"/>
              <a:t> </a:t>
            </a:r>
          </a:p>
          <a:p>
            <a:r>
              <a:rPr lang="en-US" dirty="0"/>
              <a:t>Enzymes start to degrade enemy cell </a:t>
            </a:r>
          </a:p>
          <a:p>
            <a:r>
              <a:rPr lang="en-US" dirty="0"/>
              <a:t>Enemy cell broken into small fragments </a:t>
            </a:r>
          </a:p>
          <a:p>
            <a:r>
              <a:rPr lang="en-US" dirty="0"/>
              <a:t>Fragments of antigen presented on APC surface </a:t>
            </a:r>
          </a:p>
          <a:p>
            <a:r>
              <a:rPr lang="en-US" dirty="0"/>
              <a:t>Leftover fragments released by exocytosis </a:t>
            </a:r>
          </a:p>
          <a:p>
            <a:endParaRPr lang="en-US" dirty="0"/>
          </a:p>
        </p:txBody>
      </p:sp>
    </p:spTree>
    <p:extLst>
      <p:ext uri="{BB962C8B-B14F-4D97-AF65-F5344CB8AC3E}">
        <p14:creationId xmlns:p14="http://schemas.microsoft.com/office/powerpoint/2010/main" val="31291834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6735" t="27171" r="4773" b="5981"/>
          <a:stretch/>
        </p:blipFill>
        <p:spPr>
          <a:xfrm>
            <a:off x="1371600" y="1600200"/>
            <a:ext cx="6324600" cy="4525963"/>
          </a:xfrm>
        </p:spPr>
      </p:pic>
    </p:spTree>
    <p:extLst>
      <p:ext uri="{BB962C8B-B14F-4D97-AF65-F5344CB8AC3E}">
        <p14:creationId xmlns:p14="http://schemas.microsoft.com/office/powerpoint/2010/main" val="69131878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Interferon </a:t>
            </a:r>
            <a:r>
              <a:rPr lang="en-US" dirty="0"/>
              <a:t>(INF) </a:t>
            </a:r>
          </a:p>
        </p:txBody>
      </p:sp>
      <p:sp>
        <p:nvSpPr>
          <p:cNvPr id="3" name="Content Placeholder 2"/>
          <p:cNvSpPr>
            <a:spLocks noGrp="1"/>
          </p:cNvSpPr>
          <p:nvPr>
            <p:ph idx="1"/>
          </p:nvPr>
        </p:nvSpPr>
        <p:spPr/>
        <p:txBody>
          <a:bodyPr>
            <a:normAutofit/>
          </a:bodyPr>
          <a:lstStyle/>
          <a:p>
            <a:r>
              <a:rPr lang="en-US" dirty="0" smtClean="0"/>
              <a:t>Interferon </a:t>
            </a:r>
            <a:r>
              <a:rPr lang="en-US" dirty="0"/>
              <a:t>are proteins released by virus infected cells and which react with uninfected cells so as to render them resistant to infection by viruses </a:t>
            </a:r>
          </a:p>
          <a:p>
            <a:r>
              <a:rPr lang="en-US" dirty="0"/>
              <a:t>The name originates from the fact that they interfere with viral infection </a:t>
            </a:r>
          </a:p>
          <a:p>
            <a:r>
              <a:rPr lang="en-US" dirty="0"/>
              <a:t>Produced by fibroblast, macrophages, </a:t>
            </a:r>
            <a:r>
              <a:rPr lang="en-US" dirty="0" err="1"/>
              <a:t>plasmacytoid</a:t>
            </a:r>
            <a:r>
              <a:rPr lang="en-US" dirty="0"/>
              <a:t> cells </a:t>
            </a:r>
          </a:p>
        </p:txBody>
      </p:sp>
    </p:spTree>
    <p:extLst>
      <p:ext uri="{BB962C8B-B14F-4D97-AF65-F5344CB8AC3E}">
        <p14:creationId xmlns:p14="http://schemas.microsoft.com/office/powerpoint/2010/main" val="257092716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Are of three types, alpha, beta and gamma </a:t>
            </a:r>
            <a:r>
              <a:rPr lang="en-US" dirty="0" err="1"/>
              <a:t>interferons</a:t>
            </a:r>
            <a:r>
              <a:rPr lang="en-US" dirty="0"/>
              <a:t>: </a:t>
            </a:r>
          </a:p>
          <a:p>
            <a:pPr lvl="1"/>
            <a:r>
              <a:rPr lang="en-US" dirty="0"/>
              <a:t>ᾳ </a:t>
            </a:r>
            <a:r>
              <a:rPr lang="en-US" dirty="0" err="1"/>
              <a:t>interferons</a:t>
            </a:r>
            <a:r>
              <a:rPr lang="en-US" dirty="0"/>
              <a:t> are produced by B lymphocytes and Monocytes</a:t>
            </a:r>
          </a:p>
          <a:p>
            <a:pPr lvl="1"/>
            <a:r>
              <a:rPr lang="el-GR" dirty="0"/>
              <a:t>β</a:t>
            </a:r>
            <a:r>
              <a:rPr lang="en-US" dirty="0"/>
              <a:t> </a:t>
            </a:r>
            <a:r>
              <a:rPr lang="en-US" dirty="0" err="1"/>
              <a:t>interferons</a:t>
            </a:r>
            <a:r>
              <a:rPr lang="en-US" dirty="0"/>
              <a:t> are produced from fibroblasts and epithelial cells </a:t>
            </a:r>
          </a:p>
          <a:p>
            <a:pPr lvl="1"/>
            <a:r>
              <a:rPr lang="el-GR" dirty="0"/>
              <a:t>ϒ</a:t>
            </a:r>
            <a:r>
              <a:rPr lang="en-US" dirty="0"/>
              <a:t> </a:t>
            </a:r>
            <a:r>
              <a:rPr lang="en-US" dirty="0" err="1"/>
              <a:t>interferons</a:t>
            </a:r>
            <a:r>
              <a:rPr lang="en-US" dirty="0"/>
              <a:t> are produced by t cells </a:t>
            </a:r>
          </a:p>
          <a:p>
            <a:endParaRPr lang="en-US" dirty="0"/>
          </a:p>
          <a:p>
            <a:endParaRPr lang="en-US" dirty="0"/>
          </a:p>
        </p:txBody>
      </p:sp>
    </p:spTree>
    <p:extLst>
      <p:ext uri="{BB962C8B-B14F-4D97-AF65-F5344CB8AC3E}">
        <p14:creationId xmlns:p14="http://schemas.microsoft.com/office/powerpoint/2010/main" val="22935823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a:t>Complement system</a:t>
            </a:r>
            <a:endParaRPr lang="en-US" dirty="0"/>
          </a:p>
        </p:txBody>
      </p:sp>
      <p:sp>
        <p:nvSpPr>
          <p:cNvPr id="3" name="Content Placeholder 2"/>
          <p:cNvSpPr>
            <a:spLocks noGrp="1"/>
          </p:cNvSpPr>
          <p:nvPr>
            <p:ph idx="1"/>
          </p:nvPr>
        </p:nvSpPr>
        <p:spPr/>
        <p:txBody>
          <a:bodyPr/>
          <a:lstStyle/>
          <a:p>
            <a:pPr>
              <a:buFontTx/>
              <a:buNone/>
            </a:pPr>
            <a:r>
              <a:rPr lang="en-US" altLang="en-US" dirty="0"/>
              <a:t>Is a biochemical reaction of the immune system that helps, or “complements”, the ability of antibodies to clear pathogens or marks pathogens for destruction by other cells (phagocytes). </a:t>
            </a:r>
          </a:p>
          <a:p>
            <a:pPr>
              <a:buFontTx/>
              <a:buNone/>
            </a:pPr>
            <a:r>
              <a:rPr lang="en-US" altLang="en-US" dirty="0"/>
              <a:t>The cascade is composed of many plasma proteins, synthesized in the liver</a:t>
            </a:r>
          </a:p>
          <a:p>
            <a:pPr>
              <a:buFontTx/>
              <a:buNone/>
            </a:pPr>
            <a:endParaRPr lang="en-US" altLang="en-US" dirty="0"/>
          </a:p>
          <a:p>
            <a:endParaRPr lang="en-US" dirty="0"/>
          </a:p>
        </p:txBody>
      </p:sp>
    </p:spTree>
    <p:extLst>
      <p:ext uri="{BB962C8B-B14F-4D97-AF65-F5344CB8AC3E}">
        <p14:creationId xmlns:p14="http://schemas.microsoft.com/office/powerpoint/2010/main" val="359526029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ltLang="en-US" dirty="0"/>
              <a:t>Basic functions of the complement system</a:t>
            </a:r>
            <a:endParaRPr lang="en-US" dirty="0"/>
          </a:p>
        </p:txBody>
      </p:sp>
      <p:sp>
        <p:nvSpPr>
          <p:cNvPr id="3" name="Content Placeholder 2"/>
          <p:cNvSpPr>
            <a:spLocks noGrp="1"/>
          </p:cNvSpPr>
          <p:nvPr>
            <p:ph idx="1"/>
          </p:nvPr>
        </p:nvSpPr>
        <p:spPr/>
        <p:txBody>
          <a:bodyPr>
            <a:normAutofit fontScale="85000" lnSpcReduction="10000"/>
          </a:bodyPr>
          <a:lstStyle/>
          <a:p>
            <a:pPr lvl="1"/>
            <a:r>
              <a:rPr lang="en-US" altLang="en-US" sz="3200" b="1" dirty="0" err="1"/>
              <a:t>Opsonization</a:t>
            </a:r>
            <a:r>
              <a:rPr lang="en-US" altLang="en-US" sz="3200" dirty="0"/>
              <a:t> – coats pathogens ‘tagging’ them for destruction and this enhances phagocytosis of the antigens</a:t>
            </a:r>
          </a:p>
          <a:p>
            <a:pPr lvl="1"/>
            <a:r>
              <a:rPr lang="en-US" altLang="en-US" sz="3200" b="1" dirty="0" err="1"/>
              <a:t>Chemotaxis</a:t>
            </a:r>
            <a:r>
              <a:rPr lang="en-US" altLang="en-US" sz="3200" dirty="0"/>
              <a:t> – attracting macrophages and neutrophils (trigger recruitment of inflammatory cells)</a:t>
            </a:r>
          </a:p>
          <a:p>
            <a:pPr lvl="1"/>
            <a:r>
              <a:rPr lang="en-US" altLang="en-US" sz="3200" b="1" dirty="0"/>
              <a:t>Cell </a:t>
            </a:r>
            <a:r>
              <a:rPr lang="en-US" altLang="en-US" sz="3200" b="1" dirty="0" err="1"/>
              <a:t>lysis</a:t>
            </a:r>
            <a:r>
              <a:rPr lang="en-US" altLang="en-US" sz="3200" b="1" dirty="0"/>
              <a:t> </a:t>
            </a:r>
            <a:r>
              <a:rPr lang="en-US" altLang="en-US" sz="3200" dirty="0"/>
              <a:t>– rupturing membranes of foreign cells</a:t>
            </a:r>
          </a:p>
          <a:p>
            <a:pPr lvl="1"/>
            <a:r>
              <a:rPr lang="en-US" altLang="en-US" sz="3200" b="1" dirty="0"/>
              <a:t>Agglutination</a:t>
            </a:r>
            <a:r>
              <a:rPr lang="en-US" altLang="en-US" sz="3200" dirty="0"/>
              <a:t> – clustering and binding pathogens together</a:t>
            </a:r>
          </a:p>
          <a:p>
            <a:pPr lvl="1"/>
            <a:r>
              <a:rPr lang="en-US" altLang="en-US" sz="3200" dirty="0"/>
              <a:t>Clearing antigen/ antibody complexes and dead cells</a:t>
            </a:r>
          </a:p>
          <a:p>
            <a:endParaRPr lang="en-US" dirty="0"/>
          </a:p>
        </p:txBody>
      </p:sp>
    </p:spTree>
    <p:extLst>
      <p:ext uri="{BB962C8B-B14F-4D97-AF65-F5344CB8AC3E}">
        <p14:creationId xmlns:p14="http://schemas.microsoft.com/office/powerpoint/2010/main" val="244391819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a:t>Inflammation</a:t>
            </a:r>
            <a:endParaRPr lang="en-US" dirty="0"/>
          </a:p>
        </p:txBody>
      </p:sp>
      <p:sp>
        <p:nvSpPr>
          <p:cNvPr id="3" name="Content Placeholder 2"/>
          <p:cNvSpPr>
            <a:spLocks noGrp="1"/>
          </p:cNvSpPr>
          <p:nvPr>
            <p:ph idx="1"/>
          </p:nvPr>
        </p:nvSpPr>
        <p:spPr/>
        <p:txBody>
          <a:bodyPr>
            <a:normAutofit lnSpcReduction="10000"/>
          </a:bodyPr>
          <a:lstStyle/>
          <a:p>
            <a:r>
              <a:rPr lang="en-US" altLang="en-US" dirty="0"/>
              <a:t>It is defined as a programmed local tissue response to local injury or tissue damage </a:t>
            </a:r>
          </a:p>
          <a:p>
            <a:r>
              <a:rPr lang="en-US" altLang="en-US" dirty="0"/>
              <a:t>Inflammation is one of the first protective responses to infection or irritation. </a:t>
            </a:r>
          </a:p>
          <a:p>
            <a:r>
              <a:rPr lang="en-US" altLang="en-US" dirty="0"/>
              <a:t>It is stimulated by chemical factors released by injured cells and serves to establish a physical barrier against the spread of infection, and to promote healing of any damaged tissue following the clearance of pathogens</a:t>
            </a:r>
          </a:p>
          <a:p>
            <a:endParaRPr lang="en-US" dirty="0"/>
          </a:p>
        </p:txBody>
      </p:sp>
    </p:spTree>
    <p:extLst>
      <p:ext uri="{BB962C8B-B14F-4D97-AF65-F5344CB8AC3E}">
        <p14:creationId xmlns:p14="http://schemas.microsoft.com/office/powerpoint/2010/main" val="102445058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Signs of inflammation </a:t>
            </a:r>
          </a:p>
        </p:txBody>
      </p:sp>
      <p:sp>
        <p:nvSpPr>
          <p:cNvPr id="3" name="Content Placeholder 2"/>
          <p:cNvSpPr>
            <a:spLocks noGrp="1"/>
          </p:cNvSpPr>
          <p:nvPr>
            <p:ph idx="1"/>
          </p:nvPr>
        </p:nvSpPr>
        <p:spPr/>
        <p:txBody>
          <a:bodyPr>
            <a:normAutofit lnSpcReduction="10000"/>
          </a:bodyPr>
          <a:lstStyle/>
          <a:p>
            <a:r>
              <a:rPr lang="en-US" dirty="0" err="1"/>
              <a:t>Rubor</a:t>
            </a:r>
            <a:r>
              <a:rPr lang="en-US" dirty="0"/>
              <a:t> (redness) </a:t>
            </a:r>
          </a:p>
          <a:p>
            <a:r>
              <a:rPr lang="en-US" dirty="0"/>
              <a:t>Tumor (swelling) </a:t>
            </a:r>
          </a:p>
          <a:p>
            <a:r>
              <a:rPr lang="en-US" dirty="0" err="1"/>
              <a:t>Calor</a:t>
            </a:r>
            <a:r>
              <a:rPr lang="en-US" dirty="0"/>
              <a:t> (heat) </a:t>
            </a:r>
          </a:p>
          <a:p>
            <a:r>
              <a:rPr lang="en-US" dirty="0"/>
              <a:t>Dolor (pain) </a:t>
            </a:r>
          </a:p>
          <a:p>
            <a:r>
              <a:rPr lang="en-US" dirty="0" err="1"/>
              <a:t>Functiolaesa</a:t>
            </a:r>
            <a:r>
              <a:rPr lang="en-US" dirty="0"/>
              <a:t> (loss of function)</a:t>
            </a:r>
          </a:p>
          <a:p>
            <a:endParaRPr lang="en-US" dirty="0"/>
          </a:p>
          <a:p>
            <a:pPr marL="0" indent="0">
              <a:buNone/>
            </a:pPr>
            <a:r>
              <a:rPr lang="en-US" dirty="0"/>
              <a:t>NB: the first four are referred to as the four cardinal signs  </a:t>
            </a:r>
          </a:p>
          <a:p>
            <a:endParaRPr lang="en-US" dirty="0"/>
          </a:p>
        </p:txBody>
      </p:sp>
    </p:spTree>
    <p:extLst>
      <p:ext uri="{BB962C8B-B14F-4D97-AF65-F5344CB8AC3E}">
        <p14:creationId xmlns:p14="http://schemas.microsoft.com/office/powerpoint/2010/main" val="409174081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Types of inflammation </a:t>
            </a:r>
          </a:p>
        </p:txBody>
      </p:sp>
      <p:sp>
        <p:nvSpPr>
          <p:cNvPr id="3" name="Content Placeholder 2"/>
          <p:cNvSpPr>
            <a:spLocks noGrp="1"/>
          </p:cNvSpPr>
          <p:nvPr>
            <p:ph idx="1"/>
          </p:nvPr>
        </p:nvSpPr>
        <p:spPr/>
        <p:txBody>
          <a:bodyPr/>
          <a:lstStyle/>
          <a:p>
            <a:r>
              <a:rPr lang="en-US" dirty="0"/>
              <a:t>Acute inflammation </a:t>
            </a:r>
          </a:p>
          <a:p>
            <a:r>
              <a:rPr lang="en-US" dirty="0"/>
              <a:t>Chronic inflammation </a:t>
            </a:r>
          </a:p>
          <a:p>
            <a:r>
              <a:rPr lang="en-US" dirty="0"/>
              <a:t>Chronic active inflammation </a:t>
            </a:r>
          </a:p>
          <a:p>
            <a:endParaRPr lang="en-US" dirty="0"/>
          </a:p>
        </p:txBody>
      </p:sp>
    </p:spTree>
    <p:extLst>
      <p:ext uri="{BB962C8B-B14F-4D97-AF65-F5344CB8AC3E}">
        <p14:creationId xmlns:p14="http://schemas.microsoft.com/office/powerpoint/2010/main" val="202978986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ltLang="en-US" dirty="0"/>
              <a:t>The process of acute inflammation is initiated by cells already present in all tissues, mainly resident macrophages, (</a:t>
            </a:r>
            <a:r>
              <a:rPr lang="en-US" altLang="en-US" dirty="0">
                <a:cs typeface="Angsana New" panose="02020603050405020304" pitchFamily="18" charset="-34"/>
              </a:rPr>
              <a:t>dendritic cells, </a:t>
            </a:r>
            <a:r>
              <a:rPr lang="en-US" altLang="en-US" dirty="0" err="1">
                <a:cs typeface="Angsana New" panose="02020603050405020304" pitchFamily="18" charset="-34"/>
              </a:rPr>
              <a:t>histiocytes</a:t>
            </a:r>
            <a:r>
              <a:rPr lang="en-US" altLang="en-US" dirty="0">
                <a:cs typeface="Angsana New" panose="02020603050405020304" pitchFamily="18" charset="-34"/>
              </a:rPr>
              <a:t>, </a:t>
            </a:r>
            <a:r>
              <a:rPr lang="en-US" altLang="en-US" dirty="0" err="1">
                <a:cs typeface="Angsana New" panose="02020603050405020304" pitchFamily="18" charset="-34"/>
              </a:rPr>
              <a:t>Kupffer</a:t>
            </a:r>
            <a:r>
              <a:rPr lang="en-US" altLang="en-US" dirty="0">
                <a:cs typeface="Angsana New" panose="02020603050405020304" pitchFamily="18" charset="-34"/>
              </a:rPr>
              <a:t> cells, and </a:t>
            </a:r>
            <a:r>
              <a:rPr lang="en-US" altLang="en-US" dirty="0" err="1">
                <a:cs typeface="Angsana New" panose="02020603050405020304" pitchFamily="18" charset="-34"/>
              </a:rPr>
              <a:t>mastocytes</a:t>
            </a:r>
            <a:r>
              <a:rPr lang="en-US" altLang="en-US" dirty="0"/>
              <a:t>). </a:t>
            </a:r>
          </a:p>
          <a:p>
            <a:r>
              <a:rPr lang="en-US" altLang="en-US" dirty="0"/>
              <a:t>At the onset of an infection, burn, or other injuries, these cells undergo activation  and release inflammatory mediators responsible for the clinical signs of inflammation.</a:t>
            </a:r>
          </a:p>
          <a:p>
            <a:endParaRPr lang="en-US" altLang="en-US" dirty="0"/>
          </a:p>
          <a:p>
            <a:endParaRPr lang="en-US" dirty="0"/>
          </a:p>
        </p:txBody>
      </p:sp>
    </p:spTree>
    <p:extLst>
      <p:ext uri="{BB962C8B-B14F-4D97-AF65-F5344CB8AC3E}">
        <p14:creationId xmlns:p14="http://schemas.microsoft.com/office/powerpoint/2010/main" val="1156543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Constantia" pitchFamily="18" charset="0"/>
              </a:rPr>
              <a:t>I</a:t>
            </a:r>
            <a:r>
              <a:rPr lang="en-US" sz="3200" b="1" dirty="0" smtClean="0">
                <a:latin typeface="Constantia" pitchFamily="18" charset="0"/>
              </a:rPr>
              <a:t>mportance of microbiology in nursing</a:t>
            </a:r>
            <a:endParaRPr lang="en-US" sz="3200" dirty="0"/>
          </a:p>
        </p:txBody>
      </p:sp>
      <p:sp>
        <p:nvSpPr>
          <p:cNvPr id="3" name="Content Placeholder 2"/>
          <p:cNvSpPr>
            <a:spLocks noGrp="1"/>
          </p:cNvSpPr>
          <p:nvPr>
            <p:ph idx="1"/>
          </p:nvPr>
        </p:nvSpPr>
        <p:spPr/>
        <p:txBody>
          <a:bodyPr>
            <a:normAutofit fontScale="92500" lnSpcReduction="10000"/>
          </a:bodyPr>
          <a:lstStyle/>
          <a:p>
            <a:pPr algn="just">
              <a:lnSpc>
                <a:spcPct val="80000"/>
              </a:lnSpc>
            </a:pPr>
            <a:r>
              <a:rPr lang="en-US" dirty="0" smtClean="0">
                <a:latin typeface="Constantia" pitchFamily="18" charset="0"/>
              </a:rPr>
              <a:t>Helps the nurse to know pathogens, their sources and composition</a:t>
            </a:r>
          </a:p>
          <a:p>
            <a:pPr algn="just">
              <a:lnSpc>
                <a:spcPct val="80000"/>
              </a:lnSpc>
            </a:pPr>
            <a:r>
              <a:rPr lang="en-US" dirty="0" smtClean="0">
                <a:latin typeface="Constantia" pitchFamily="18" charset="0"/>
              </a:rPr>
              <a:t>Helps to know how these micro organisms are transmitted and how they spread diseases</a:t>
            </a:r>
          </a:p>
          <a:p>
            <a:pPr algn="just">
              <a:lnSpc>
                <a:spcPct val="80000"/>
              </a:lnSpc>
            </a:pPr>
            <a:r>
              <a:rPr lang="en-US" dirty="0" smtClean="0">
                <a:latin typeface="Constantia" pitchFamily="18" charset="0"/>
              </a:rPr>
              <a:t>It is a step in prevention and cure of many diseases</a:t>
            </a:r>
          </a:p>
          <a:p>
            <a:pPr algn="just">
              <a:lnSpc>
                <a:spcPct val="80000"/>
              </a:lnSpc>
            </a:pPr>
            <a:r>
              <a:rPr lang="en-US" dirty="0" smtClean="0">
                <a:latin typeface="Constantia" pitchFamily="18" charset="0"/>
              </a:rPr>
              <a:t>Helps the nurse to take universal precautions when in the hospital environment</a:t>
            </a:r>
          </a:p>
          <a:p>
            <a:pPr algn="just">
              <a:lnSpc>
                <a:spcPct val="80000"/>
              </a:lnSpc>
            </a:pPr>
            <a:r>
              <a:rPr lang="en-US" dirty="0" smtClean="0">
                <a:latin typeface="Constantia" pitchFamily="18" charset="0"/>
              </a:rPr>
              <a:t>It an important aspect in infection control</a:t>
            </a:r>
          </a:p>
          <a:p>
            <a:pPr algn="just">
              <a:lnSpc>
                <a:spcPct val="80000"/>
              </a:lnSpc>
            </a:pPr>
            <a:r>
              <a:rPr lang="en-US" dirty="0" smtClean="0">
                <a:latin typeface="Constantia" pitchFamily="18" charset="0"/>
              </a:rPr>
              <a:t>Forms a rich source in health education, immunization and surveillance</a:t>
            </a:r>
          </a:p>
          <a:p>
            <a:endParaRPr lang="en-US" dirty="0" smtClean="0"/>
          </a:p>
        </p:txBody>
      </p:sp>
    </p:spTree>
    <p:extLst>
      <p:ext uri="{BB962C8B-B14F-4D97-AF65-F5344CB8AC3E}">
        <p14:creationId xmlns:p14="http://schemas.microsoft.com/office/powerpoint/2010/main" val="168280212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ltLang="en-US" dirty="0"/>
              <a:t>Chemical factors are produced during inflammation </a:t>
            </a:r>
            <a:r>
              <a:rPr lang="en-US" altLang="en-US" dirty="0">
                <a:cs typeface="Angsana New" panose="02020603050405020304" pitchFamily="18" charset="-34"/>
              </a:rPr>
              <a:t>(histamine, </a:t>
            </a:r>
            <a:r>
              <a:rPr lang="en-US" altLang="en-US" dirty="0" err="1">
                <a:cs typeface="Angsana New" panose="02020603050405020304" pitchFamily="18" charset="-34"/>
              </a:rPr>
              <a:t>bradykinin</a:t>
            </a:r>
            <a:r>
              <a:rPr lang="en-US" altLang="en-US" dirty="0">
                <a:cs typeface="Angsana New" panose="02020603050405020304" pitchFamily="18" charset="-34"/>
              </a:rPr>
              <a:t>, serotonin, </a:t>
            </a:r>
            <a:r>
              <a:rPr lang="en-US" altLang="en-US" dirty="0" err="1">
                <a:cs typeface="Angsana New" panose="02020603050405020304" pitchFamily="18" charset="-34"/>
              </a:rPr>
              <a:t>leukotrienes</a:t>
            </a:r>
            <a:r>
              <a:rPr lang="en-US" altLang="en-US" dirty="0">
                <a:cs typeface="Angsana New" panose="02020603050405020304" pitchFamily="18" charset="-34"/>
              </a:rPr>
              <a:t>, and prostaglandins</a:t>
            </a:r>
            <a:r>
              <a:rPr lang="en-US" altLang="en-US" dirty="0"/>
              <a:t>) sensitize pain receptors, cause vasodilation of the blood vessels at the scene, and attract phagocytes, especially neutrophils.</a:t>
            </a:r>
          </a:p>
          <a:p>
            <a:endParaRPr lang="en-US" dirty="0"/>
          </a:p>
        </p:txBody>
      </p:sp>
    </p:spTree>
    <p:extLst>
      <p:ext uri="{BB962C8B-B14F-4D97-AF65-F5344CB8AC3E}">
        <p14:creationId xmlns:p14="http://schemas.microsoft.com/office/powerpoint/2010/main" val="16632184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Type 1 hypersensitivity</a:t>
            </a:r>
          </a:p>
        </p:txBody>
      </p:sp>
      <p:sp>
        <p:nvSpPr>
          <p:cNvPr id="3" name="Content Placeholder 2"/>
          <p:cNvSpPr>
            <a:spLocks noGrp="1"/>
          </p:cNvSpPr>
          <p:nvPr>
            <p:ph idx="1"/>
          </p:nvPr>
        </p:nvSpPr>
        <p:spPr/>
        <p:txBody>
          <a:bodyPr/>
          <a:lstStyle/>
          <a:p>
            <a:r>
              <a:rPr lang="en-US" dirty="0"/>
              <a:t>Type 1 hypersensitivity reaction is commonly called allergic or immediate hypersensitivity reaction </a:t>
            </a:r>
          </a:p>
          <a:p>
            <a:r>
              <a:rPr lang="en-US" dirty="0"/>
              <a:t>Type 1 reaction is always rapid, occurring within minutes of exposure to an antigen, and always involves </a:t>
            </a:r>
            <a:r>
              <a:rPr lang="en-US" dirty="0" err="1"/>
              <a:t>IgE</a:t>
            </a:r>
            <a:r>
              <a:rPr lang="en-US" dirty="0"/>
              <a:t>-mediated degranulation of basophils or mast cells </a:t>
            </a:r>
          </a:p>
          <a:p>
            <a:endParaRPr lang="en-US" dirty="0"/>
          </a:p>
        </p:txBody>
      </p:sp>
    </p:spTree>
    <p:extLst>
      <p:ext uri="{BB962C8B-B14F-4D97-AF65-F5344CB8AC3E}">
        <p14:creationId xmlns:p14="http://schemas.microsoft.com/office/powerpoint/2010/main" val="136642324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Type 1 reactions are also known as </a:t>
            </a:r>
            <a:r>
              <a:rPr lang="en-US" dirty="0" err="1"/>
              <a:t>IgE</a:t>
            </a:r>
            <a:r>
              <a:rPr lang="en-US" dirty="0"/>
              <a:t>-mediated hypersensitivity reaction </a:t>
            </a:r>
          </a:p>
          <a:p>
            <a:r>
              <a:rPr lang="en-US" dirty="0" err="1"/>
              <a:t>IgE</a:t>
            </a:r>
            <a:r>
              <a:rPr lang="en-US" dirty="0"/>
              <a:t> is responsible for sensitizing mast cells and providing recognition of antigen for immediate hypersensitivity reactions </a:t>
            </a:r>
          </a:p>
          <a:p>
            <a:r>
              <a:rPr lang="en-US" dirty="0" err="1"/>
              <a:t>Normaly</a:t>
            </a:r>
            <a:r>
              <a:rPr lang="en-US" dirty="0"/>
              <a:t> occur in two forms: </a:t>
            </a:r>
            <a:r>
              <a:rPr lang="en-US" b="1" dirty="0"/>
              <a:t>anaphylaxis </a:t>
            </a:r>
            <a:r>
              <a:rPr lang="en-US" dirty="0"/>
              <a:t>and </a:t>
            </a:r>
            <a:r>
              <a:rPr lang="en-US" b="1" dirty="0" err="1"/>
              <a:t>atopy</a:t>
            </a:r>
            <a:r>
              <a:rPr lang="en-US" dirty="0"/>
              <a:t> </a:t>
            </a:r>
          </a:p>
          <a:p>
            <a:endParaRPr lang="en-US" dirty="0"/>
          </a:p>
          <a:p>
            <a:endParaRPr lang="en-US" dirty="0"/>
          </a:p>
        </p:txBody>
      </p:sp>
    </p:spTree>
    <p:extLst>
      <p:ext uri="{BB962C8B-B14F-4D97-AF65-F5344CB8AC3E}">
        <p14:creationId xmlns:p14="http://schemas.microsoft.com/office/powerpoint/2010/main" val="138598653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Anaphylaxis: </a:t>
            </a:r>
          </a:p>
        </p:txBody>
      </p:sp>
      <p:sp>
        <p:nvSpPr>
          <p:cNvPr id="3" name="Content Placeholder 2"/>
          <p:cNvSpPr>
            <a:spLocks noGrp="1"/>
          </p:cNvSpPr>
          <p:nvPr>
            <p:ph idx="1"/>
          </p:nvPr>
        </p:nvSpPr>
        <p:spPr/>
        <p:txBody>
          <a:bodyPr>
            <a:normAutofit fontScale="92500"/>
          </a:bodyPr>
          <a:lstStyle/>
          <a:p>
            <a:r>
              <a:rPr lang="en-US" dirty="0"/>
              <a:t>acute potentially fatal and systemic manifestation of immediate hypersensitivity reaction </a:t>
            </a:r>
          </a:p>
          <a:p>
            <a:r>
              <a:rPr lang="en-US" dirty="0"/>
              <a:t>It occurs when an antigen (allergen) binds to </a:t>
            </a:r>
            <a:r>
              <a:rPr lang="en-US" dirty="0" err="1"/>
              <a:t>IgE</a:t>
            </a:r>
            <a:r>
              <a:rPr lang="en-US" dirty="0"/>
              <a:t> on the surface of mast cells with the consequent release of several mediators of anaphylaxis </a:t>
            </a:r>
          </a:p>
          <a:p>
            <a:r>
              <a:rPr lang="en-US" dirty="0"/>
              <a:t>Binding of </a:t>
            </a:r>
            <a:r>
              <a:rPr lang="en-US" dirty="0" err="1"/>
              <a:t>IgE</a:t>
            </a:r>
            <a:r>
              <a:rPr lang="en-US" dirty="0"/>
              <a:t> to the mast cells is also known as sensitization, because </a:t>
            </a:r>
            <a:r>
              <a:rPr lang="en-US" dirty="0" err="1"/>
              <a:t>IgE</a:t>
            </a:r>
            <a:r>
              <a:rPr lang="en-US" dirty="0"/>
              <a:t> –coated mast cells are ready to be activated on repeat antigen encounter </a:t>
            </a:r>
          </a:p>
          <a:p>
            <a:endParaRPr lang="en-US" dirty="0"/>
          </a:p>
        </p:txBody>
      </p:sp>
    </p:spTree>
    <p:extLst>
      <p:ext uri="{BB962C8B-B14F-4D97-AF65-F5344CB8AC3E}">
        <p14:creationId xmlns:p14="http://schemas.microsoft.com/office/powerpoint/2010/main" val="248883464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a:t>
            </a:r>
            <a:r>
              <a:rPr lang="en-US" dirty="0" err="1"/>
              <a:t>initiater</a:t>
            </a:r>
            <a:r>
              <a:rPr lang="en-US" dirty="0"/>
              <a:t> of type 1 reaction is otherwise known as an allergen </a:t>
            </a:r>
          </a:p>
          <a:p>
            <a:r>
              <a:rPr lang="en-US" dirty="0"/>
              <a:t>Examples or allergens: plant pollen, proteins, certain food items (eggs, milk, seafood), nuts, drugs (e.g. penicillin, </a:t>
            </a:r>
            <a:r>
              <a:rPr lang="en-US" dirty="0" err="1"/>
              <a:t>sulphonamides</a:t>
            </a:r>
            <a:r>
              <a:rPr lang="en-US" dirty="0"/>
              <a:t>,  aspirin, local anesthetics, animal hair </a:t>
            </a:r>
            <a:r>
              <a:rPr lang="en-US" dirty="0" err="1"/>
              <a:t>e.t.c</a:t>
            </a:r>
            <a:r>
              <a:rPr lang="en-US" dirty="0"/>
              <a:t>. </a:t>
            </a:r>
          </a:p>
          <a:p>
            <a:endParaRPr lang="en-US" dirty="0"/>
          </a:p>
          <a:p>
            <a:endParaRPr lang="en-US" dirty="0"/>
          </a:p>
        </p:txBody>
      </p:sp>
    </p:spTree>
    <p:extLst>
      <p:ext uri="{BB962C8B-B14F-4D97-AF65-F5344CB8AC3E}">
        <p14:creationId xmlns:p14="http://schemas.microsoft.com/office/powerpoint/2010/main" val="20714525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Mediators of anaphylaxis</a:t>
            </a:r>
          </a:p>
        </p:txBody>
      </p:sp>
      <p:sp>
        <p:nvSpPr>
          <p:cNvPr id="3" name="Content Placeholder 2"/>
          <p:cNvSpPr>
            <a:spLocks noGrp="1"/>
          </p:cNvSpPr>
          <p:nvPr>
            <p:ph idx="1"/>
          </p:nvPr>
        </p:nvSpPr>
        <p:spPr/>
        <p:txBody>
          <a:bodyPr/>
          <a:lstStyle/>
          <a:p>
            <a:r>
              <a:rPr lang="en-US" dirty="0"/>
              <a:t>Histamine </a:t>
            </a:r>
          </a:p>
          <a:p>
            <a:r>
              <a:rPr lang="en-US" dirty="0"/>
              <a:t>Slow reacting substances of anaphylaxis (SRS-A) i.e. </a:t>
            </a:r>
            <a:r>
              <a:rPr lang="en-US" dirty="0" err="1"/>
              <a:t>leukotrienes</a:t>
            </a:r>
            <a:endParaRPr lang="en-US" dirty="0"/>
          </a:p>
          <a:p>
            <a:r>
              <a:rPr lang="en-US" dirty="0"/>
              <a:t>Serotonin </a:t>
            </a:r>
          </a:p>
          <a:p>
            <a:r>
              <a:rPr lang="en-US" dirty="0" err="1"/>
              <a:t>Eosinophilic</a:t>
            </a:r>
            <a:r>
              <a:rPr lang="en-US" dirty="0"/>
              <a:t> Chemotactic Factors of Anaphylaxis </a:t>
            </a:r>
          </a:p>
          <a:p>
            <a:r>
              <a:rPr lang="en-US" dirty="0"/>
              <a:t>Prostaglandins and </a:t>
            </a:r>
            <a:r>
              <a:rPr lang="en-US" dirty="0" err="1"/>
              <a:t>Thromboxanes</a:t>
            </a:r>
            <a:r>
              <a:rPr lang="en-US" dirty="0"/>
              <a:t> </a:t>
            </a:r>
          </a:p>
          <a:p>
            <a:endParaRPr lang="en-US" dirty="0"/>
          </a:p>
        </p:txBody>
      </p:sp>
    </p:spTree>
    <p:extLst>
      <p:ext uri="{BB962C8B-B14F-4D97-AF65-F5344CB8AC3E}">
        <p14:creationId xmlns:p14="http://schemas.microsoft.com/office/powerpoint/2010/main" val="121110893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histamine</a:t>
            </a:r>
            <a:endParaRPr lang="en-US" dirty="0"/>
          </a:p>
        </p:txBody>
      </p:sp>
      <p:sp>
        <p:nvSpPr>
          <p:cNvPr id="3" name="Content Placeholder 2"/>
          <p:cNvSpPr>
            <a:spLocks noGrp="1"/>
          </p:cNvSpPr>
          <p:nvPr>
            <p:ph idx="1"/>
          </p:nvPr>
        </p:nvSpPr>
        <p:spPr/>
        <p:txBody>
          <a:bodyPr/>
          <a:lstStyle/>
          <a:p>
            <a:r>
              <a:rPr lang="en-US" dirty="0"/>
              <a:t>It is the most important mediators of anaphylaxis </a:t>
            </a:r>
          </a:p>
          <a:p>
            <a:r>
              <a:rPr lang="en-US" dirty="0"/>
              <a:t>It is found in a preformed state in granules of mast cells and basophils </a:t>
            </a:r>
          </a:p>
          <a:p>
            <a:r>
              <a:rPr lang="en-US" dirty="0"/>
              <a:t>Causes vasodilatation, increased capillary permeability and smooth muscle contraction </a:t>
            </a:r>
          </a:p>
          <a:p>
            <a:r>
              <a:rPr lang="en-US" dirty="0"/>
              <a:t>It is the principal mediator of allergic rhinitis, </a:t>
            </a:r>
            <a:r>
              <a:rPr lang="en-US" dirty="0" err="1"/>
              <a:t>urticaria</a:t>
            </a:r>
            <a:r>
              <a:rPr lang="en-US" dirty="0"/>
              <a:t>, and angioedema </a:t>
            </a:r>
          </a:p>
          <a:p>
            <a:endParaRPr lang="en-US" dirty="0"/>
          </a:p>
        </p:txBody>
      </p:sp>
    </p:spTree>
    <p:extLst>
      <p:ext uri="{BB962C8B-B14F-4D97-AF65-F5344CB8AC3E}">
        <p14:creationId xmlns:p14="http://schemas.microsoft.com/office/powerpoint/2010/main" val="204795068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manifestations of anaphylaxis </a:t>
            </a:r>
          </a:p>
        </p:txBody>
      </p:sp>
      <p:sp>
        <p:nvSpPr>
          <p:cNvPr id="3" name="Content Placeholder 2"/>
          <p:cNvSpPr>
            <a:spLocks noGrp="1"/>
          </p:cNvSpPr>
          <p:nvPr>
            <p:ph idx="1"/>
          </p:nvPr>
        </p:nvSpPr>
        <p:spPr/>
        <p:txBody>
          <a:bodyPr>
            <a:normAutofit fontScale="85000" lnSpcReduction="10000"/>
          </a:bodyPr>
          <a:lstStyle/>
          <a:p>
            <a:r>
              <a:rPr lang="en-US" dirty="0"/>
              <a:t>Anaphylaxis is an acute, life-threatening reaction usually affecting multiple organs </a:t>
            </a:r>
          </a:p>
          <a:p>
            <a:r>
              <a:rPr lang="en-US" dirty="0"/>
              <a:t>The time of onset of symptoms depends on the level of hypersensitivity and amount, </a:t>
            </a:r>
            <a:r>
              <a:rPr lang="en-US" dirty="0" err="1"/>
              <a:t>diffusibility</a:t>
            </a:r>
            <a:r>
              <a:rPr lang="en-US" dirty="0"/>
              <a:t> and site of exposure to the antigen </a:t>
            </a:r>
          </a:p>
          <a:p>
            <a:pPr marL="0" indent="0">
              <a:buNone/>
            </a:pPr>
            <a:r>
              <a:rPr lang="en-US" b="1" dirty="0"/>
              <a:t>Organs involved: </a:t>
            </a:r>
          </a:p>
          <a:p>
            <a:r>
              <a:rPr lang="en-US" dirty="0"/>
              <a:t>Skin: pruritus, flushing, urticarial, angioedema</a:t>
            </a:r>
          </a:p>
          <a:p>
            <a:r>
              <a:rPr lang="en-US" dirty="0"/>
              <a:t>Respiratory tract: bronchospasm and laryngeal edema </a:t>
            </a:r>
          </a:p>
          <a:p>
            <a:r>
              <a:rPr lang="en-US" dirty="0"/>
              <a:t>Cardiovascular system: hypotension an cardiac arrhythmias </a:t>
            </a:r>
          </a:p>
          <a:p>
            <a:endParaRPr lang="en-US" dirty="0"/>
          </a:p>
          <a:p>
            <a:endParaRPr lang="en-US" dirty="0"/>
          </a:p>
        </p:txBody>
      </p:sp>
    </p:spTree>
    <p:extLst>
      <p:ext uri="{BB962C8B-B14F-4D97-AF65-F5344CB8AC3E}">
        <p14:creationId xmlns:p14="http://schemas.microsoft.com/office/powerpoint/2010/main" val="378196303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a:t>Atopy</a:t>
            </a:r>
            <a:endParaRPr lang="en-US" dirty="0"/>
          </a:p>
        </p:txBody>
      </p:sp>
      <p:sp>
        <p:nvSpPr>
          <p:cNvPr id="3" name="Content Placeholder 2"/>
          <p:cNvSpPr>
            <a:spLocks noGrp="1"/>
          </p:cNvSpPr>
          <p:nvPr>
            <p:ph idx="1"/>
          </p:nvPr>
        </p:nvSpPr>
        <p:spPr/>
        <p:txBody>
          <a:bodyPr>
            <a:normAutofit fontScale="92500"/>
          </a:bodyPr>
          <a:lstStyle/>
          <a:p>
            <a:r>
              <a:rPr lang="en-US" dirty="0"/>
              <a:t>Recurrent non-fatal and local manifestation of immediate hypersensitivity reaction </a:t>
            </a:r>
          </a:p>
          <a:p>
            <a:r>
              <a:rPr lang="en-US" dirty="0"/>
              <a:t>Localized to a specific tissue, often involving epithelial surfaces at the site of antigen entry </a:t>
            </a:r>
          </a:p>
          <a:p>
            <a:r>
              <a:rPr lang="en-US" dirty="0"/>
              <a:t>Mediated by </a:t>
            </a:r>
            <a:r>
              <a:rPr lang="en-US" dirty="0" err="1"/>
              <a:t>IgE</a:t>
            </a:r>
            <a:r>
              <a:rPr lang="en-US" dirty="0"/>
              <a:t> antibodies; atopic individuals produce high levels of </a:t>
            </a:r>
            <a:r>
              <a:rPr lang="en-US" dirty="0" err="1"/>
              <a:t>IgE</a:t>
            </a:r>
            <a:r>
              <a:rPr lang="en-US" dirty="0"/>
              <a:t> in response to allergens as against the normal individuals who do not </a:t>
            </a:r>
          </a:p>
          <a:p>
            <a:r>
              <a:rPr lang="en-US" dirty="0"/>
              <a:t>Common manifestations are: asthma, rhinitis, urticarial and atopic dermatitis</a:t>
            </a:r>
          </a:p>
          <a:p>
            <a:endParaRPr lang="en-US" dirty="0"/>
          </a:p>
        </p:txBody>
      </p:sp>
    </p:spTree>
    <p:extLst>
      <p:ext uri="{BB962C8B-B14F-4D97-AF65-F5344CB8AC3E}">
        <p14:creationId xmlns:p14="http://schemas.microsoft.com/office/powerpoint/2010/main" val="16654968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II(cytotoxic) hypersensitivity </a:t>
            </a:r>
          </a:p>
        </p:txBody>
      </p:sp>
      <p:sp>
        <p:nvSpPr>
          <p:cNvPr id="3" name="Content Placeholder 2"/>
          <p:cNvSpPr>
            <a:spLocks noGrp="1"/>
          </p:cNvSpPr>
          <p:nvPr>
            <p:ph idx="1"/>
          </p:nvPr>
        </p:nvSpPr>
        <p:spPr/>
        <p:txBody>
          <a:bodyPr>
            <a:normAutofit fontScale="92500" lnSpcReduction="20000"/>
          </a:bodyPr>
          <a:lstStyle/>
          <a:p>
            <a:r>
              <a:rPr lang="en-US" dirty="0"/>
              <a:t>Mediated by antibodies directed against antigens on the cell membrane that activates complement thereby causing antibody mediated destruction of cells </a:t>
            </a:r>
          </a:p>
          <a:p>
            <a:r>
              <a:rPr lang="en-US" dirty="0"/>
              <a:t>The cell membrane is damaged by a membrane attack complex during activation of the complement </a:t>
            </a:r>
          </a:p>
          <a:p>
            <a:r>
              <a:rPr lang="en-US" dirty="0"/>
              <a:t>The reactions involve combination of </a:t>
            </a:r>
            <a:r>
              <a:rPr lang="en-US" dirty="0" err="1"/>
              <a:t>IgG</a:t>
            </a:r>
            <a:r>
              <a:rPr lang="en-US" dirty="0"/>
              <a:t> or </a:t>
            </a:r>
            <a:r>
              <a:rPr lang="en-US" dirty="0" err="1"/>
              <a:t>IgM</a:t>
            </a:r>
            <a:r>
              <a:rPr lang="en-US" dirty="0"/>
              <a:t> antibodies with the cell-fixed antigens or alternatively circulating antigens absorbed into cells </a:t>
            </a:r>
          </a:p>
          <a:p>
            <a:endParaRPr lang="en-US" dirty="0"/>
          </a:p>
        </p:txBody>
      </p:sp>
    </p:spTree>
    <p:extLst>
      <p:ext uri="{BB962C8B-B14F-4D97-AF65-F5344CB8AC3E}">
        <p14:creationId xmlns:p14="http://schemas.microsoft.com/office/powerpoint/2010/main" val="1394763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of term</a:t>
            </a:r>
            <a:endParaRPr lang="en-US" dirty="0"/>
          </a:p>
        </p:txBody>
      </p:sp>
      <p:sp>
        <p:nvSpPr>
          <p:cNvPr id="3" name="Content Placeholder 2"/>
          <p:cNvSpPr>
            <a:spLocks noGrp="1"/>
          </p:cNvSpPr>
          <p:nvPr>
            <p:ph idx="1"/>
          </p:nvPr>
        </p:nvSpPr>
        <p:spPr/>
        <p:txBody>
          <a:bodyPr>
            <a:normAutofit/>
          </a:bodyPr>
          <a:lstStyle/>
          <a:p>
            <a:r>
              <a:rPr lang="en-US" b="1" dirty="0"/>
              <a:t>Ecology – </a:t>
            </a:r>
            <a:r>
              <a:rPr lang="en-US" dirty="0"/>
              <a:t>relations of microorganisms to one another and to their physical surroundings</a:t>
            </a:r>
          </a:p>
          <a:p>
            <a:r>
              <a:rPr lang="en-US" b="1" i="1" dirty="0"/>
              <a:t>Saprophytes</a:t>
            </a:r>
            <a:r>
              <a:rPr lang="en-US" dirty="0"/>
              <a:t> – a term used for plants, fungi or bacteria which obtain nutrients from dead organic matter </a:t>
            </a:r>
          </a:p>
          <a:p>
            <a:r>
              <a:rPr lang="en-US" b="1" i="1" dirty="0"/>
              <a:t>Symbiosis</a:t>
            </a:r>
            <a:r>
              <a:rPr lang="en-US" dirty="0"/>
              <a:t> – the relationship between 2 different kinds of organisms living in close physical association to the advantage of </a:t>
            </a:r>
            <a:r>
              <a:rPr lang="en-US" dirty="0" smtClean="0"/>
              <a:t>both</a:t>
            </a:r>
          </a:p>
          <a:p>
            <a:endParaRPr lang="en-US" dirty="0"/>
          </a:p>
        </p:txBody>
      </p:sp>
    </p:spTree>
    <p:extLst>
      <p:ext uri="{BB962C8B-B14F-4D97-AF65-F5344CB8AC3E}">
        <p14:creationId xmlns:p14="http://schemas.microsoft.com/office/powerpoint/2010/main" val="327826881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Antigen antibody reaction leads to complement activation resulting to formation of membrane attack complex </a:t>
            </a:r>
          </a:p>
          <a:p>
            <a:r>
              <a:rPr lang="en-US" dirty="0"/>
              <a:t>Antibody-dependent cell-mediated cytotoxicity (ADCC) is another mechanism which involves the binding of cytotoxic cells with Fc receptors in the Fc binding part of the antibodies coating the target cells</a:t>
            </a:r>
          </a:p>
          <a:p>
            <a:endParaRPr lang="en-US" dirty="0"/>
          </a:p>
        </p:txBody>
      </p:sp>
    </p:spTree>
    <p:extLst>
      <p:ext uri="{BB962C8B-B14F-4D97-AF65-F5344CB8AC3E}">
        <p14:creationId xmlns:p14="http://schemas.microsoft.com/office/powerpoint/2010/main" val="54508549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type II reactions, the antigens may be blood platelets, red or white blood cells with drugs attached to their surface and the immune response may thus cause thrombocytopenia, hemolytic anemia or </a:t>
            </a:r>
            <a:r>
              <a:rPr lang="en-US" dirty="0" err="1"/>
              <a:t>agranulocytosis</a:t>
            </a:r>
            <a:r>
              <a:rPr lang="en-US" dirty="0"/>
              <a:t>  </a:t>
            </a:r>
          </a:p>
          <a:p>
            <a:endParaRPr lang="en-US" dirty="0"/>
          </a:p>
        </p:txBody>
      </p:sp>
    </p:spTree>
    <p:extLst>
      <p:ext uri="{BB962C8B-B14F-4D97-AF65-F5344CB8AC3E}">
        <p14:creationId xmlns:p14="http://schemas.microsoft.com/office/powerpoint/2010/main" val="175771409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Examples of type II </a:t>
            </a:r>
          </a:p>
        </p:txBody>
      </p:sp>
      <p:sp>
        <p:nvSpPr>
          <p:cNvPr id="3" name="Content Placeholder 2"/>
          <p:cNvSpPr>
            <a:spLocks noGrp="1"/>
          </p:cNvSpPr>
          <p:nvPr>
            <p:ph idx="1"/>
          </p:nvPr>
        </p:nvSpPr>
        <p:spPr/>
        <p:txBody>
          <a:bodyPr>
            <a:normAutofit fontScale="85000" lnSpcReduction="20000"/>
          </a:bodyPr>
          <a:lstStyle/>
          <a:p>
            <a:r>
              <a:rPr lang="en-US" dirty="0"/>
              <a:t>AB and Rh blood group reactions:  </a:t>
            </a:r>
          </a:p>
          <a:p>
            <a:pPr lvl="1">
              <a:buFont typeface="Wingdings" panose="05000000000000000000" pitchFamily="2" charset="2"/>
              <a:buChar char="ü"/>
            </a:pPr>
            <a:r>
              <a:rPr lang="en-US" sz="3200" dirty="0"/>
              <a:t>Transfusion reactions</a:t>
            </a:r>
          </a:p>
          <a:p>
            <a:pPr lvl="1">
              <a:buFont typeface="Wingdings" panose="05000000000000000000" pitchFamily="2" charset="2"/>
              <a:buChar char="ü"/>
            </a:pPr>
            <a:r>
              <a:rPr lang="en-US" sz="3200" dirty="0" err="1"/>
              <a:t>Erythroblastosis</a:t>
            </a:r>
            <a:r>
              <a:rPr lang="en-US" sz="3200" dirty="0"/>
              <a:t> </a:t>
            </a:r>
            <a:r>
              <a:rPr lang="en-US" sz="3200" dirty="0" err="1"/>
              <a:t>fetalis</a:t>
            </a:r>
            <a:r>
              <a:rPr lang="en-US" sz="3200" dirty="0"/>
              <a:t> (hemolytic disease of newborns  </a:t>
            </a:r>
          </a:p>
          <a:p>
            <a:r>
              <a:rPr lang="en-US" dirty="0"/>
              <a:t>Autoimmune disease such as: </a:t>
            </a:r>
          </a:p>
          <a:p>
            <a:pPr lvl="1">
              <a:buFont typeface="Wingdings" panose="05000000000000000000" pitchFamily="2" charset="2"/>
              <a:buChar char="ü"/>
            </a:pPr>
            <a:r>
              <a:rPr lang="en-US" sz="3200" dirty="0"/>
              <a:t>Rheumatic fever where antibodies result in joint and heart valve damage </a:t>
            </a:r>
          </a:p>
          <a:p>
            <a:pPr lvl="1">
              <a:buFont typeface="Wingdings" panose="05000000000000000000" pitchFamily="2" charset="2"/>
              <a:buChar char="ü"/>
            </a:pPr>
            <a:r>
              <a:rPr lang="en-US" sz="3200" dirty="0"/>
              <a:t>Idiopathic thrombocytopenic </a:t>
            </a:r>
            <a:r>
              <a:rPr lang="en-US" sz="3200" dirty="0" err="1"/>
              <a:t>purpura</a:t>
            </a:r>
            <a:r>
              <a:rPr lang="en-US" sz="3200" dirty="0"/>
              <a:t> where antibodies result in the destruction of platelets </a:t>
            </a:r>
          </a:p>
          <a:p>
            <a:r>
              <a:rPr lang="en-US" dirty="0"/>
              <a:t>Transplant rejection </a:t>
            </a:r>
          </a:p>
          <a:p>
            <a:r>
              <a:rPr lang="en-US" dirty="0"/>
              <a:t>Drug induced hemolysis </a:t>
            </a:r>
          </a:p>
          <a:p>
            <a:endParaRPr lang="en-US" dirty="0"/>
          </a:p>
        </p:txBody>
      </p:sp>
    </p:spTree>
    <p:extLst>
      <p:ext uri="{BB962C8B-B14F-4D97-AF65-F5344CB8AC3E}">
        <p14:creationId xmlns:p14="http://schemas.microsoft.com/office/powerpoint/2010/main" val="8466666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30433256"/>
              </p:ext>
            </p:extLst>
          </p:nvPr>
        </p:nvGraphicFramePr>
        <p:xfrm>
          <a:off x="457200" y="1600200"/>
          <a:ext cx="10515600" cy="4620895"/>
        </p:xfrm>
        <a:graphic>
          <a:graphicData uri="http://schemas.openxmlformats.org/drawingml/2006/table">
            <a:tbl>
              <a:tblPr firstRow="1" bandRow="1">
                <a:tableStyleId>{5940675A-B579-460E-94D1-54222C63F5DA}</a:tableStyleId>
              </a:tblPr>
              <a:tblGrid>
                <a:gridCol w="1859280"/>
                <a:gridCol w="5151120"/>
                <a:gridCol w="3505200"/>
              </a:tblGrid>
              <a:tr h="640854">
                <a:tc>
                  <a:txBody>
                    <a:bodyPr/>
                    <a:lstStyle/>
                    <a:p>
                      <a:endParaRPr lang="en-US" sz="2400" dirty="0"/>
                    </a:p>
                  </a:txBody>
                  <a:tcPr/>
                </a:tc>
                <a:tc>
                  <a:txBody>
                    <a:bodyPr/>
                    <a:lstStyle/>
                    <a:p>
                      <a:r>
                        <a:rPr lang="en-US" sz="2400" dirty="0" smtClean="0"/>
                        <a:t>Innate </a:t>
                      </a:r>
                      <a:endParaRPr lang="en-US" sz="2400" dirty="0"/>
                    </a:p>
                  </a:txBody>
                  <a:tcPr/>
                </a:tc>
                <a:tc>
                  <a:txBody>
                    <a:bodyPr/>
                    <a:lstStyle/>
                    <a:p>
                      <a:r>
                        <a:rPr lang="en-US" sz="2400" dirty="0" smtClean="0"/>
                        <a:t>Adaptive </a:t>
                      </a:r>
                      <a:endParaRPr lang="en-US" sz="2400" dirty="0"/>
                    </a:p>
                  </a:txBody>
                  <a:tcPr/>
                </a:tc>
              </a:tr>
              <a:tr h="2259854">
                <a:tc>
                  <a:txBody>
                    <a:bodyPr/>
                    <a:lstStyle/>
                    <a:p>
                      <a:r>
                        <a:rPr lang="en-US" sz="2400" dirty="0" smtClean="0"/>
                        <a:t>Definition </a:t>
                      </a:r>
                      <a:endParaRPr lang="en-US" sz="2400" dirty="0"/>
                    </a:p>
                  </a:txBody>
                  <a:tcPr/>
                </a:tc>
                <a:tc>
                  <a:txBody>
                    <a:bodyPr/>
                    <a:lstStyle/>
                    <a:p>
                      <a:r>
                        <a:rPr lang="en-US" sz="2400" dirty="0" smtClean="0"/>
                        <a:t>Immediate</a:t>
                      </a:r>
                      <a:r>
                        <a:rPr lang="en-US" sz="2400" baseline="0" dirty="0" smtClean="0"/>
                        <a:t> protective response that does not require previous exposure to antigen </a:t>
                      </a:r>
                      <a:endParaRPr lang="en-US" sz="2400" dirty="0"/>
                    </a:p>
                  </a:txBody>
                  <a:tcPr/>
                </a:tc>
                <a:tc>
                  <a:txBody>
                    <a:bodyPr/>
                    <a:lstStyle/>
                    <a:p>
                      <a:r>
                        <a:rPr lang="en-US" sz="2400" dirty="0" smtClean="0"/>
                        <a:t>Immune response</a:t>
                      </a:r>
                      <a:r>
                        <a:rPr lang="en-US" sz="2400" baseline="0" dirty="0" smtClean="0"/>
                        <a:t> against a specific antigen </a:t>
                      </a:r>
                      <a:endParaRPr lang="en-US" sz="2400" dirty="0"/>
                    </a:p>
                  </a:txBody>
                  <a:tcPr/>
                </a:tc>
              </a:tr>
              <a:tr h="1720187">
                <a:tc>
                  <a:txBody>
                    <a:bodyPr/>
                    <a:lstStyle/>
                    <a:p>
                      <a:r>
                        <a:rPr lang="en-US" sz="2400" dirty="0" smtClean="0"/>
                        <a:t>Type of defense </a:t>
                      </a:r>
                      <a:endParaRPr lang="en-US" sz="2400" dirty="0"/>
                    </a:p>
                  </a:txBody>
                  <a:tcPr/>
                </a:tc>
                <a:tc>
                  <a:txBody>
                    <a:bodyPr/>
                    <a:lstStyle/>
                    <a:p>
                      <a:r>
                        <a:rPr lang="en-US" sz="2400" dirty="0" smtClean="0"/>
                        <a:t>Nonspecific</a:t>
                      </a:r>
                      <a:r>
                        <a:rPr lang="en-US" sz="2400" baseline="0" dirty="0" smtClean="0"/>
                        <a:t> immune response; can be first line or second line of defense </a:t>
                      </a:r>
                      <a:endParaRPr lang="en-US" sz="2400" dirty="0"/>
                    </a:p>
                  </a:txBody>
                  <a:tcPr/>
                </a:tc>
                <a:tc>
                  <a:txBody>
                    <a:bodyPr/>
                    <a:lstStyle/>
                    <a:p>
                      <a:r>
                        <a:rPr lang="en-US" sz="2400" dirty="0" smtClean="0"/>
                        <a:t>specific: Second</a:t>
                      </a:r>
                      <a:r>
                        <a:rPr lang="en-US" sz="2400" baseline="0" dirty="0" smtClean="0"/>
                        <a:t> line of defense </a:t>
                      </a:r>
                      <a:endParaRPr lang="en-US" sz="2400" dirty="0"/>
                    </a:p>
                  </a:txBody>
                  <a:tcPr/>
                </a:tc>
              </a:tr>
            </a:tbl>
          </a:graphicData>
        </a:graphic>
      </p:graphicFrame>
      <p:sp>
        <p:nvSpPr>
          <p:cNvPr id="4" name="Title 1"/>
          <p:cNvSpPr>
            <a:spLocks noGrp="1"/>
          </p:cNvSpPr>
          <p:nvPr>
            <p:ph type="title"/>
          </p:nvPr>
        </p:nvSpPr>
        <p:spPr/>
        <p:txBody>
          <a:bodyPr>
            <a:normAutofit fontScale="90000"/>
          </a:bodyPr>
          <a:lstStyle/>
          <a:p>
            <a:r>
              <a:rPr lang="en-US" dirty="0" smtClean="0"/>
              <a:t>Differences between Innate and adaptive immunity </a:t>
            </a:r>
            <a:endParaRPr lang="en-US" dirty="0"/>
          </a:p>
        </p:txBody>
      </p:sp>
    </p:spTree>
    <p:extLst>
      <p:ext uri="{BB962C8B-B14F-4D97-AF65-F5344CB8AC3E}">
        <p14:creationId xmlns:p14="http://schemas.microsoft.com/office/powerpoint/2010/main" val="226609417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2792077"/>
              </p:ext>
            </p:extLst>
          </p:nvPr>
        </p:nvGraphicFramePr>
        <p:xfrm>
          <a:off x="-1600200" y="659342"/>
          <a:ext cx="13196249" cy="5512858"/>
        </p:xfrm>
        <a:graphic>
          <a:graphicData uri="http://schemas.openxmlformats.org/drawingml/2006/table">
            <a:tbl>
              <a:tblPr firstRow="1" bandRow="1">
                <a:tableStyleId>{5940675A-B579-460E-94D1-54222C63F5DA}</a:tableStyleId>
              </a:tblPr>
              <a:tblGrid>
                <a:gridCol w="1300727"/>
                <a:gridCol w="3728756"/>
                <a:gridCol w="8166766"/>
              </a:tblGrid>
              <a:tr h="483658">
                <a:tc>
                  <a:txBody>
                    <a:bodyPr/>
                    <a:lstStyle/>
                    <a:p>
                      <a:endParaRPr lang="en-US" sz="2400" dirty="0"/>
                    </a:p>
                  </a:txBody>
                  <a:tcPr/>
                </a:tc>
                <a:tc>
                  <a:txBody>
                    <a:bodyPr/>
                    <a:lstStyle/>
                    <a:p>
                      <a:r>
                        <a:rPr lang="en-US" sz="2400" dirty="0" smtClean="0">
                          <a:solidFill>
                            <a:srgbClr val="00B0F0"/>
                          </a:solidFill>
                        </a:rPr>
                        <a:t>Innate</a:t>
                      </a:r>
                      <a:r>
                        <a:rPr lang="en-US" sz="2400" baseline="0" dirty="0" smtClean="0">
                          <a:solidFill>
                            <a:srgbClr val="00B0F0"/>
                          </a:solidFill>
                        </a:rPr>
                        <a:t> immunity </a:t>
                      </a:r>
                      <a:endParaRPr lang="en-US" sz="2400" dirty="0">
                        <a:solidFill>
                          <a:srgbClr val="00B0F0"/>
                        </a:solidFill>
                      </a:endParaRPr>
                    </a:p>
                  </a:txBody>
                  <a:tcPr/>
                </a:tc>
                <a:tc>
                  <a:txBody>
                    <a:bodyPr/>
                    <a:lstStyle/>
                    <a:p>
                      <a:r>
                        <a:rPr lang="en-US" sz="2400" dirty="0" smtClean="0">
                          <a:solidFill>
                            <a:srgbClr val="00B0F0"/>
                          </a:solidFill>
                        </a:rPr>
                        <a:t>Adaptive immunity </a:t>
                      </a:r>
                      <a:endParaRPr lang="en-US" sz="2400" dirty="0">
                        <a:solidFill>
                          <a:srgbClr val="00B0F0"/>
                        </a:solidFill>
                      </a:endParaRPr>
                    </a:p>
                  </a:txBody>
                  <a:tcPr/>
                </a:tc>
              </a:tr>
              <a:tr h="1878542">
                <a:tc>
                  <a:txBody>
                    <a:bodyPr/>
                    <a:lstStyle/>
                    <a:p>
                      <a:r>
                        <a:rPr lang="en-US" sz="2400" dirty="0" smtClean="0"/>
                        <a:t>Components</a:t>
                      </a:r>
                      <a:r>
                        <a:rPr lang="en-US" sz="2400" baseline="0" dirty="0" smtClean="0"/>
                        <a:t> </a:t>
                      </a:r>
                      <a:endParaRPr lang="en-US" sz="2400" dirty="0"/>
                    </a:p>
                  </a:txBody>
                  <a:tcPr/>
                </a:tc>
                <a:tc>
                  <a:txBody>
                    <a:bodyPr/>
                    <a:lstStyle/>
                    <a:p>
                      <a:r>
                        <a:rPr lang="en-US" sz="2400" dirty="0" smtClean="0"/>
                        <a:t>Normal</a:t>
                      </a:r>
                      <a:r>
                        <a:rPr lang="en-US" sz="2400" baseline="0" dirty="0" smtClean="0"/>
                        <a:t> </a:t>
                      </a:r>
                      <a:r>
                        <a:rPr lang="en-US" sz="2400" dirty="0" smtClean="0"/>
                        <a:t>flora, physical barriers,</a:t>
                      </a:r>
                      <a:r>
                        <a:rPr lang="en-US" sz="2400" baseline="0" dirty="0" smtClean="0"/>
                        <a:t> chemical barriers, phagocytes, histamine, inflammation, fever, complement proteins</a:t>
                      </a:r>
                      <a:endParaRPr lang="en-US" sz="2400" dirty="0"/>
                    </a:p>
                  </a:txBody>
                  <a:tcPr/>
                </a:tc>
                <a:tc>
                  <a:txBody>
                    <a:bodyPr/>
                    <a:lstStyle/>
                    <a:p>
                      <a:r>
                        <a:rPr lang="en-US" sz="2400" dirty="0" smtClean="0"/>
                        <a:t>Humoral and cell mediated immunity </a:t>
                      </a:r>
                      <a:endParaRPr lang="en-US" sz="2400" dirty="0"/>
                    </a:p>
                  </a:txBody>
                  <a:tcPr/>
                </a:tc>
              </a:tr>
              <a:tr h="1787102">
                <a:tc>
                  <a:txBody>
                    <a:bodyPr/>
                    <a:lstStyle/>
                    <a:p>
                      <a:r>
                        <a:rPr lang="en-US" sz="2400" dirty="0" smtClean="0"/>
                        <a:t>Cells </a:t>
                      </a:r>
                      <a:endParaRPr lang="en-US" sz="2400" dirty="0"/>
                    </a:p>
                  </a:txBody>
                  <a:tcPr/>
                </a:tc>
                <a:tc>
                  <a:txBody>
                    <a:bodyPr/>
                    <a:lstStyle/>
                    <a:p>
                      <a:r>
                        <a:rPr lang="en-US" sz="2400" dirty="0" smtClean="0"/>
                        <a:t>Phagocytes</a:t>
                      </a:r>
                      <a:r>
                        <a:rPr lang="en-US" sz="2400" baseline="0" dirty="0" smtClean="0"/>
                        <a:t> such as macrophages, neutrophils, natural killer cells, monocytes, mast cells and dendritic cells </a:t>
                      </a:r>
                      <a:endParaRPr lang="en-US" sz="2400" dirty="0"/>
                    </a:p>
                  </a:txBody>
                  <a:tcPr/>
                </a:tc>
                <a:tc>
                  <a:txBody>
                    <a:bodyPr/>
                    <a:lstStyle/>
                    <a:p>
                      <a:r>
                        <a:rPr lang="en-US" sz="2400" dirty="0" smtClean="0"/>
                        <a:t>Lymphocytes and antigen presenting</a:t>
                      </a:r>
                      <a:r>
                        <a:rPr lang="en-US" sz="2400" baseline="0" dirty="0" smtClean="0"/>
                        <a:t> cells </a:t>
                      </a:r>
                      <a:endParaRPr lang="en-US" sz="2400" dirty="0"/>
                    </a:p>
                  </a:txBody>
                  <a:tcPr/>
                </a:tc>
              </a:tr>
              <a:tr h="851958">
                <a:tc>
                  <a:txBody>
                    <a:bodyPr/>
                    <a:lstStyle/>
                    <a:p>
                      <a:r>
                        <a:rPr lang="en-US" sz="2400" dirty="0" smtClean="0"/>
                        <a:t>Immunologic memory </a:t>
                      </a:r>
                      <a:endParaRPr lang="en-US" sz="2400" dirty="0"/>
                    </a:p>
                  </a:txBody>
                  <a:tcPr/>
                </a:tc>
                <a:tc>
                  <a:txBody>
                    <a:bodyPr/>
                    <a:lstStyle/>
                    <a:p>
                      <a:r>
                        <a:rPr lang="en-US" sz="2400" dirty="0" smtClean="0"/>
                        <a:t>They don’t have memory because</a:t>
                      </a:r>
                      <a:r>
                        <a:rPr lang="en-US" sz="2400" baseline="0" dirty="0" smtClean="0"/>
                        <a:t> they don’t generate immunological memory </a:t>
                      </a:r>
                      <a:endParaRPr lang="en-US" sz="2400" dirty="0"/>
                    </a:p>
                  </a:txBody>
                  <a:tcPr/>
                </a:tc>
                <a:tc>
                  <a:txBody>
                    <a:bodyPr/>
                    <a:lstStyle/>
                    <a:p>
                      <a:r>
                        <a:rPr lang="en-US" sz="2400" dirty="0" smtClean="0"/>
                        <a:t>They have long term memory because they generate</a:t>
                      </a:r>
                      <a:r>
                        <a:rPr lang="en-US" sz="2400" baseline="0" dirty="0" smtClean="0"/>
                        <a:t> immunological memory </a:t>
                      </a:r>
                      <a:endParaRPr lang="en-US" sz="2400" dirty="0"/>
                    </a:p>
                  </a:txBody>
                  <a:tcPr/>
                </a:tc>
              </a:tr>
            </a:tbl>
          </a:graphicData>
        </a:graphic>
      </p:graphicFrame>
    </p:spTree>
    <p:extLst>
      <p:ext uri="{BB962C8B-B14F-4D97-AF65-F5344CB8AC3E}">
        <p14:creationId xmlns:p14="http://schemas.microsoft.com/office/powerpoint/2010/main" val="156976921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93504888"/>
              </p:ext>
            </p:extLst>
          </p:nvPr>
        </p:nvGraphicFramePr>
        <p:xfrm>
          <a:off x="457200" y="1600200"/>
          <a:ext cx="10515600" cy="3505200"/>
        </p:xfrm>
        <a:graphic>
          <a:graphicData uri="http://schemas.openxmlformats.org/drawingml/2006/table">
            <a:tbl>
              <a:tblPr firstRow="1" bandRow="1">
                <a:tableStyleId>{5940675A-B579-460E-94D1-54222C63F5DA}</a:tableStyleId>
              </a:tblPr>
              <a:tblGrid>
                <a:gridCol w="3505200"/>
                <a:gridCol w="3505200"/>
                <a:gridCol w="3505200"/>
              </a:tblGrid>
              <a:tr h="370840">
                <a:tc>
                  <a:txBody>
                    <a:bodyPr/>
                    <a:lstStyle/>
                    <a:p>
                      <a:endParaRPr lang="en-US" sz="3200" dirty="0"/>
                    </a:p>
                  </a:txBody>
                  <a:tcPr/>
                </a:tc>
                <a:tc>
                  <a:txBody>
                    <a:bodyPr/>
                    <a:lstStyle/>
                    <a:p>
                      <a:r>
                        <a:rPr lang="en-US" sz="3200" dirty="0" smtClean="0">
                          <a:solidFill>
                            <a:srgbClr val="00B0F0"/>
                          </a:solidFill>
                        </a:rPr>
                        <a:t>Innate </a:t>
                      </a:r>
                      <a:endParaRPr lang="en-US" sz="3200" dirty="0">
                        <a:solidFill>
                          <a:srgbClr val="00B0F0"/>
                        </a:solidFill>
                      </a:endParaRPr>
                    </a:p>
                  </a:txBody>
                  <a:tcPr/>
                </a:tc>
                <a:tc>
                  <a:txBody>
                    <a:bodyPr/>
                    <a:lstStyle/>
                    <a:p>
                      <a:r>
                        <a:rPr lang="en-US" sz="3200" dirty="0" smtClean="0">
                          <a:solidFill>
                            <a:srgbClr val="00B0F0"/>
                          </a:solidFill>
                        </a:rPr>
                        <a:t>Adaptive</a:t>
                      </a:r>
                      <a:endParaRPr lang="en-US" sz="3200" dirty="0">
                        <a:solidFill>
                          <a:srgbClr val="00B0F0"/>
                        </a:solidFill>
                      </a:endParaRPr>
                    </a:p>
                  </a:txBody>
                  <a:tcPr/>
                </a:tc>
              </a:tr>
              <a:tr h="370840">
                <a:tc>
                  <a:txBody>
                    <a:bodyPr/>
                    <a:lstStyle/>
                    <a:p>
                      <a:r>
                        <a:rPr lang="en-US" sz="2400" dirty="0" smtClean="0"/>
                        <a:t>Effectiveness</a:t>
                      </a:r>
                      <a:r>
                        <a:rPr lang="en-US" sz="2400" baseline="0" dirty="0" smtClean="0"/>
                        <a:t> </a:t>
                      </a:r>
                      <a:endParaRPr lang="en-US" sz="2400" dirty="0"/>
                    </a:p>
                  </a:txBody>
                  <a:tcPr/>
                </a:tc>
                <a:tc>
                  <a:txBody>
                    <a:bodyPr/>
                    <a:lstStyle/>
                    <a:p>
                      <a:r>
                        <a:rPr lang="en-US" sz="2400" dirty="0" smtClean="0"/>
                        <a:t>Less effective</a:t>
                      </a:r>
                      <a:r>
                        <a:rPr lang="en-US" sz="2400" baseline="0" dirty="0" smtClean="0"/>
                        <a:t> than adaptive </a:t>
                      </a:r>
                      <a:endParaRPr lang="en-US" sz="2400" dirty="0"/>
                    </a:p>
                  </a:txBody>
                  <a:tcPr/>
                </a:tc>
                <a:tc>
                  <a:txBody>
                    <a:bodyPr/>
                    <a:lstStyle/>
                    <a:p>
                      <a:r>
                        <a:rPr lang="en-US" sz="2400" dirty="0" smtClean="0"/>
                        <a:t>More effective</a:t>
                      </a:r>
                      <a:r>
                        <a:rPr lang="en-US" sz="2400" baseline="0" dirty="0" smtClean="0"/>
                        <a:t> </a:t>
                      </a:r>
                      <a:endParaRPr lang="en-US" sz="2400" dirty="0"/>
                    </a:p>
                  </a:txBody>
                  <a:tcPr/>
                </a:tc>
              </a:tr>
              <a:tr h="370840">
                <a:tc>
                  <a:txBody>
                    <a:bodyPr/>
                    <a:lstStyle/>
                    <a:p>
                      <a:r>
                        <a:rPr lang="en-US" sz="2400" dirty="0" smtClean="0"/>
                        <a:t>Presence</a:t>
                      </a:r>
                      <a:r>
                        <a:rPr lang="en-US" sz="2400" baseline="0" dirty="0" smtClean="0"/>
                        <a:t> </a:t>
                      </a:r>
                      <a:endParaRPr lang="en-US" sz="2400" dirty="0"/>
                    </a:p>
                  </a:txBody>
                  <a:tcPr/>
                </a:tc>
                <a:tc>
                  <a:txBody>
                    <a:bodyPr/>
                    <a:lstStyle/>
                    <a:p>
                      <a:r>
                        <a:rPr lang="en-US" sz="2400" dirty="0" smtClean="0"/>
                        <a:t>Present at birth </a:t>
                      </a:r>
                      <a:endParaRPr lang="en-US" sz="2400" dirty="0"/>
                    </a:p>
                  </a:txBody>
                  <a:tcPr/>
                </a:tc>
                <a:tc>
                  <a:txBody>
                    <a:bodyPr/>
                    <a:lstStyle/>
                    <a:p>
                      <a:r>
                        <a:rPr lang="en-US" sz="2400" dirty="0" smtClean="0"/>
                        <a:t>Created in response to foreign</a:t>
                      </a:r>
                      <a:r>
                        <a:rPr lang="en-US" sz="2400" baseline="0" dirty="0" smtClean="0"/>
                        <a:t> substance </a:t>
                      </a:r>
                      <a:endParaRPr lang="en-US" sz="2400" dirty="0"/>
                    </a:p>
                  </a:txBody>
                  <a:tcPr/>
                </a:tc>
              </a:tr>
              <a:tr h="370840">
                <a:tc>
                  <a:txBody>
                    <a:bodyPr/>
                    <a:lstStyle/>
                    <a:p>
                      <a:r>
                        <a:rPr lang="en-US" sz="2400" dirty="0" smtClean="0"/>
                        <a:t>Response </a:t>
                      </a:r>
                      <a:endParaRPr lang="en-US" sz="2400" dirty="0"/>
                    </a:p>
                  </a:txBody>
                  <a:tcPr/>
                </a:tc>
                <a:tc>
                  <a:txBody>
                    <a:bodyPr/>
                    <a:lstStyle/>
                    <a:p>
                      <a:r>
                        <a:rPr lang="en-US" sz="2400" dirty="0" smtClean="0"/>
                        <a:t>Rapid</a:t>
                      </a:r>
                      <a:r>
                        <a:rPr lang="en-US" sz="2400" baseline="0" dirty="0" smtClean="0"/>
                        <a:t> or quick response </a:t>
                      </a:r>
                      <a:endParaRPr lang="en-US" sz="2400" dirty="0"/>
                    </a:p>
                  </a:txBody>
                  <a:tcPr/>
                </a:tc>
                <a:tc>
                  <a:txBody>
                    <a:bodyPr/>
                    <a:lstStyle/>
                    <a:p>
                      <a:r>
                        <a:rPr lang="en-US" sz="2400" dirty="0" smtClean="0"/>
                        <a:t>Slow response (1-2 weeks) </a:t>
                      </a:r>
                      <a:endParaRPr lang="en-US" sz="2400" dirty="0"/>
                    </a:p>
                  </a:txBody>
                  <a:tcPr/>
                </a:tc>
              </a:tr>
              <a:tr h="370840">
                <a:tc>
                  <a:txBody>
                    <a:bodyPr/>
                    <a:lstStyle/>
                    <a:p>
                      <a:r>
                        <a:rPr lang="en-US" sz="2400" dirty="0" smtClean="0"/>
                        <a:t>Inheritance </a:t>
                      </a:r>
                      <a:endParaRPr lang="en-US" sz="2400" dirty="0"/>
                    </a:p>
                  </a:txBody>
                  <a:tcPr/>
                </a:tc>
                <a:tc>
                  <a:txBody>
                    <a:bodyPr/>
                    <a:lstStyle/>
                    <a:p>
                      <a:r>
                        <a:rPr lang="en-US" sz="2400" dirty="0" smtClean="0"/>
                        <a:t>Inherited from parents and passed to </a:t>
                      </a:r>
                      <a:r>
                        <a:rPr lang="en-US" sz="2400" dirty="0" err="1" smtClean="0"/>
                        <a:t>offsprings</a:t>
                      </a:r>
                      <a:r>
                        <a:rPr lang="en-US" sz="2400" dirty="0" smtClean="0"/>
                        <a:t> </a:t>
                      </a:r>
                      <a:endParaRPr lang="en-US" sz="2400" dirty="0"/>
                    </a:p>
                  </a:txBody>
                  <a:tcPr/>
                </a:tc>
                <a:tc>
                  <a:txBody>
                    <a:bodyPr/>
                    <a:lstStyle/>
                    <a:p>
                      <a:r>
                        <a:rPr lang="en-US" sz="2400" dirty="0" smtClean="0"/>
                        <a:t>Cannot be inherited </a:t>
                      </a:r>
                      <a:endParaRPr lang="en-US" sz="2400" dirty="0"/>
                    </a:p>
                  </a:txBody>
                  <a:tcPr/>
                </a:tc>
              </a:tr>
            </a:tbl>
          </a:graphicData>
        </a:graphic>
      </p:graphicFrame>
    </p:spTree>
    <p:extLst>
      <p:ext uri="{BB962C8B-B14F-4D97-AF65-F5344CB8AC3E}">
        <p14:creationId xmlns:p14="http://schemas.microsoft.com/office/powerpoint/2010/main" val="309907111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7956295"/>
              </p:ext>
            </p:extLst>
          </p:nvPr>
        </p:nvGraphicFramePr>
        <p:xfrm>
          <a:off x="-1752600" y="609600"/>
          <a:ext cx="13060681" cy="4754589"/>
        </p:xfrm>
        <a:graphic>
          <a:graphicData uri="http://schemas.openxmlformats.org/drawingml/2006/table">
            <a:tbl>
              <a:tblPr firstRow="1" bandRow="1">
                <a:tableStyleId>{5940675A-B579-460E-94D1-54222C63F5DA}</a:tableStyleId>
              </a:tblPr>
              <a:tblGrid>
                <a:gridCol w="5166361"/>
                <a:gridCol w="3665220"/>
                <a:gridCol w="4229100"/>
              </a:tblGrid>
              <a:tr h="556518">
                <a:tc>
                  <a:txBody>
                    <a:bodyPr/>
                    <a:lstStyle/>
                    <a:p>
                      <a:endParaRPr lang="en-US" sz="3200" dirty="0"/>
                    </a:p>
                  </a:txBody>
                  <a:tcPr/>
                </a:tc>
                <a:tc>
                  <a:txBody>
                    <a:bodyPr/>
                    <a:lstStyle/>
                    <a:p>
                      <a:r>
                        <a:rPr lang="en-US" sz="3200" dirty="0" smtClean="0">
                          <a:solidFill>
                            <a:srgbClr val="00B0F0"/>
                          </a:solidFill>
                        </a:rPr>
                        <a:t>Innate immunity </a:t>
                      </a:r>
                      <a:endParaRPr lang="en-US" sz="3200" dirty="0">
                        <a:solidFill>
                          <a:srgbClr val="00B0F0"/>
                        </a:solidFill>
                      </a:endParaRPr>
                    </a:p>
                  </a:txBody>
                  <a:tcPr/>
                </a:tc>
                <a:tc>
                  <a:txBody>
                    <a:bodyPr/>
                    <a:lstStyle/>
                    <a:p>
                      <a:r>
                        <a:rPr lang="en-US" sz="3200" dirty="0" smtClean="0">
                          <a:solidFill>
                            <a:srgbClr val="00B0F0"/>
                          </a:solidFill>
                        </a:rPr>
                        <a:t>Adaptive immunity </a:t>
                      </a:r>
                      <a:endParaRPr lang="en-US" sz="3200" dirty="0">
                        <a:solidFill>
                          <a:srgbClr val="00B0F0"/>
                        </a:solidFill>
                      </a:endParaRPr>
                    </a:p>
                  </a:txBody>
                  <a:tcPr/>
                </a:tc>
              </a:tr>
              <a:tr h="1025164">
                <a:tc>
                  <a:txBody>
                    <a:bodyPr/>
                    <a:lstStyle/>
                    <a:p>
                      <a:r>
                        <a:rPr lang="en-US" sz="2400" dirty="0" smtClean="0"/>
                        <a:t>Complement</a:t>
                      </a:r>
                      <a:r>
                        <a:rPr lang="en-US" sz="2400" baseline="0" dirty="0" smtClean="0"/>
                        <a:t> system involvement </a:t>
                      </a:r>
                      <a:endParaRPr lang="en-US" sz="2400" dirty="0"/>
                    </a:p>
                  </a:txBody>
                  <a:tcPr/>
                </a:tc>
                <a:tc>
                  <a:txBody>
                    <a:bodyPr/>
                    <a:lstStyle/>
                    <a:p>
                      <a:r>
                        <a:rPr lang="en-US" sz="2400" dirty="0" smtClean="0"/>
                        <a:t>Alternative and lectin pathways </a:t>
                      </a:r>
                      <a:endParaRPr lang="en-US" sz="2400" dirty="0"/>
                    </a:p>
                  </a:txBody>
                  <a:tcPr/>
                </a:tc>
                <a:tc>
                  <a:txBody>
                    <a:bodyPr/>
                    <a:lstStyle/>
                    <a:p>
                      <a:r>
                        <a:rPr lang="en-US" sz="2400" dirty="0" smtClean="0"/>
                        <a:t>Classical pathways </a:t>
                      </a:r>
                      <a:endParaRPr lang="en-US" sz="2400" dirty="0"/>
                    </a:p>
                  </a:txBody>
                  <a:tcPr/>
                </a:tc>
              </a:tr>
              <a:tr h="1291316">
                <a:tc>
                  <a:txBody>
                    <a:bodyPr/>
                    <a:lstStyle/>
                    <a:p>
                      <a:r>
                        <a:rPr lang="en-US" sz="2400" dirty="0" smtClean="0"/>
                        <a:t>Exposure to antigen </a:t>
                      </a:r>
                      <a:endParaRPr lang="en-US" sz="2400" dirty="0"/>
                    </a:p>
                  </a:txBody>
                  <a:tcPr/>
                </a:tc>
                <a:tc>
                  <a:txBody>
                    <a:bodyPr/>
                    <a:lstStyle/>
                    <a:p>
                      <a:r>
                        <a:rPr lang="en-US" sz="2400" dirty="0" smtClean="0"/>
                        <a:t>Genetically</a:t>
                      </a:r>
                      <a:r>
                        <a:rPr lang="en-US" sz="2400" baseline="0" dirty="0" smtClean="0"/>
                        <a:t> determined, no prior exposure or antibody production </a:t>
                      </a:r>
                      <a:endParaRPr lang="en-US" sz="2400" dirty="0"/>
                    </a:p>
                  </a:txBody>
                  <a:tcPr/>
                </a:tc>
                <a:tc>
                  <a:txBody>
                    <a:bodyPr/>
                    <a:lstStyle/>
                    <a:p>
                      <a:r>
                        <a:rPr lang="en-US" sz="2400" dirty="0" smtClean="0"/>
                        <a:t>Produced by prior exposure</a:t>
                      </a:r>
                      <a:r>
                        <a:rPr lang="en-US" sz="2400" baseline="0" dirty="0" smtClean="0"/>
                        <a:t> or antibody production </a:t>
                      </a:r>
                      <a:endParaRPr lang="en-US" sz="2400" dirty="0"/>
                    </a:p>
                  </a:txBody>
                  <a:tcPr/>
                </a:tc>
              </a:tr>
              <a:tr h="990600">
                <a:tc>
                  <a:txBody>
                    <a:bodyPr/>
                    <a:lstStyle/>
                    <a:p>
                      <a:r>
                        <a:rPr lang="en-US" sz="2400" dirty="0" smtClean="0"/>
                        <a:t>Allergic reaction </a:t>
                      </a:r>
                      <a:endParaRPr lang="en-US" sz="2400" dirty="0"/>
                    </a:p>
                  </a:txBody>
                  <a:tcPr/>
                </a:tc>
                <a:tc>
                  <a:txBody>
                    <a:bodyPr/>
                    <a:lstStyle/>
                    <a:p>
                      <a:r>
                        <a:rPr lang="en-US" sz="2400" dirty="0" smtClean="0"/>
                        <a:t>None </a:t>
                      </a:r>
                      <a:endParaRPr lang="en-US" sz="2400" dirty="0"/>
                    </a:p>
                  </a:txBody>
                  <a:tcPr/>
                </a:tc>
                <a:tc>
                  <a:txBody>
                    <a:bodyPr/>
                    <a:lstStyle/>
                    <a:p>
                      <a:r>
                        <a:rPr lang="en-US" sz="2400" dirty="0" smtClean="0"/>
                        <a:t>Immediate and delayed hypersensitivity </a:t>
                      </a:r>
                      <a:endParaRPr lang="en-US" sz="2400" dirty="0"/>
                    </a:p>
                  </a:txBody>
                  <a:tcPr/>
                </a:tc>
              </a:tr>
              <a:tr h="868389">
                <a:tc>
                  <a:txBody>
                    <a:bodyPr/>
                    <a:lstStyle/>
                    <a:p>
                      <a:r>
                        <a:rPr lang="en-US" sz="2400" dirty="0" smtClean="0"/>
                        <a:t>Used against </a:t>
                      </a:r>
                      <a:endParaRPr lang="en-US" sz="2400" dirty="0"/>
                    </a:p>
                  </a:txBody>
                  <a:tcPr/>
                </a:tc>
                <a:tc>
                  <a:txBody>
                    <a:bodyPr/>
                    <a:lstStyle/>
                    <a:p>
                      <a:r>
                        <a:rPr lang="en-US" sz="2400" dirty="0" smtClean="0"/>
                        <a:t>Microbes </a:t>
                      </a:r>
                      <a:endParaRPr lang="en-US" sz="2400" dirty="0"/>
                    </a:p>
                  </a:txBody>
                  <a:tcPr/>
                </a:tc>
                <a:tc>
                  <a:txBody>
                    <a:bodyPr/>
                    <a:lstStyle/>
                    <a:p>
                      <a:r>
                        <a:rPr lang="en-US" sz="2400" dirty="0" smtClean="0"/>
                        <a:t>Microbes and non-microbial agents (antigens) </a:t>
                      </a:r>
                      <a:endParaRPr lang="en-US" sz="2400" dirty="0"/>
                    </a:p>
                  </a:txBody>
                  <a:tcPr/>
                </a:tc>
              </a:tr>
            </a:tbl>
          </a:graphicData>
        </a:graphic>
      </p:graphicFrame>
    </p:spTree>
    <p:extLst>
      <p:ext uri="{BB962C8B-B14F-4D97-AF65-F5344CB8AC3E}">
        <p14:creationId xmlns:p14="http://schemas.microsoft.com/office/powerpoint/2010/main" val="241715660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and active immunity </a:t>
            </a:r>
          </a:p>
        </p:txBody>
      </p:sp>
      <p:sp>
        <p:nvSpPr>
          <p:cNvPr id="3" name="Content Placeholder 2"/>
          <p:cNvSpPr>
            <a:spLocks noGrp="1"/>
          </p:cNvSpPr>
          <p:nvPr>
            <p:ph idx="1"/>
          </p:nvPr>
        </p:nvSpPr>
        <p:spPr/>
        <p:txBody>
          <a:bodyPr/>
          <a:lstStyle/>
          <a:p>
            <a:r>
              <a:rPr lang="en-US" dirty="0"/>
              <a:t>Active immunity: </a:t>
            </a:r>
          </a:p>
          <a:p>
            <a:pPr lvl="1">
              <a:buFont typeface="Wingdings" panose="05000000000000000000" pitchFamily="2" charset="2"/>
              <a:buChar char="Ø"/>
            </a:pPr>
            <a:r>
              <a:rPr lang="en-US" sz="3200" dirty="0"/>
              <a:t>Naturally acquired active immunity </a:t>
            </a:r>
          </a:p>
          <a:p>
            <a:pPr lvl="1">
              <a:buFont typeface="Wingdings" panose="05000000000000000000" pitchFamily="2" charset="2"/>
              <a:buChar char="Ø"/>
            </a:pPr>
            <a:r>
              <a:rPr lang="en-US" sz="3200" dirty="0"/>
              <a:t>Artificially acquired active immunity </a:t>
            </a:r>
          </a:p>
          <a:p>
            <a:r>
              <a:rPr lang="en-US" dirty="0"/>
              <a:t>Passive immunity: </a:t>
            </a:r>
          </a:p>
          <a:p>
            <a:pPr lvl="1">
              <a:buFont typeface="Wingdings" panose="05000000000000000000" pitchFamily="2" charset="2"/>
              <a:buChar char="Ø"/>
            </a:pPr>
            <a:r>
              <a:rPr lang="en-US" sz="3200" dirty="0"/>
              <a:t>Naturally acquired passive immunity </a:t>
            </a:r>
          </a:p>
          <a:p>
            <a:pPr lvl="1">
              <a:buFont typeface="Wingdings" panose="05000000000000000000" pitchFamily="2" charset="2"/>
              <a:buChar char="Ø"/>
            </a:pPr>
            <a:r>
              <a:rPr lang="en-US" sz="3200" dirty="0"/>
              <a:t>Artificially acquired passive immunity </a:t>
            </a:r>
          </a:p>
          <a:p>
            <a:endParaRPr lang="en-US" dirty="0"/>
          </a:p>
        </p:txBody>
      </p:sp>
    </p:spTree>
    <p:extLst>
      <p:ext uri="{BB962C8B-B14F-4D97-AF65-F5344CB8AC3E}">
        <p14:creationId xmlns:p14="http://schemas.microsoft.com/office/powerpoint/2010/main" val="356572718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Active immunity </a:t>
            </a:r>
          </a:p>
        </p:txBody>
      </p:sp>
      <p:sp>
        <p:nvSpPr>
          <p:cNvPr id="3" name="Content Placeholder 2"/>
          <p:cNvSpPr>
            <a:spLocks noGrp="1"/>
          </p:cNvSpPr>
          <p:nvPr>
            <p:ph idx="1"/>
          </p:nvPr>
        </p:nvSpPr>
        <p:spPr/>
        <p:txBody>
          <a:bodyPr/>
          <a:lstStyle/>
          <a:p>
            <a:r>
              <a:rPr lang="en-US" dirty="0"/>
              <a:t>Naturally acquired: </a:t>
            </a:r>
          </a:p>
          <a:p>
            <a:pPr lvl="1"/>
            <a:r>
              <a:rPr lang="en-US" sz="3200" dirty="0"/>
              <a:t>Infection after contact with pathogens </a:t>
            </a:r>
          </a:p>
          <a:p>
            <a:r>
              <a:rPr lang="en-US" dirty="0"/>
              <a:t>Artificially acquired: </a:t>
            </a:r>
          </a:p>
          <a:p>
            <a:pPr lvl="1"/>
            <a:r>
              <a:rPr lang="en-US" sz="3200" dirty="0"/>
              <a:t>Vaccine; dead or attenuated pathogens </a:t>
            </a:r>
          </a:p>
          <a:p>
            <a:endParaRPr lang="en-US" dirty="0"/>
          </a:p>
        </p:txBody>
      </p:sp>
    </p:spTree>
    <p:extLst>
      <p:ext uri="{BB962C8B-B14F-4D97-AF65-F5344CB8AC3E}">
        <p14:creationId xmlns:p14="http://schemas.microsoft.com/office/powerpoint/2010/main" val="59950899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Passive immunity </a:t>
            </a:r>
          </a:p>
        </p:txBody>
      </p:sp>
      <p:sp>
        <p:nvSpPr>
          <p:cNvPr id="3" name="Content Placeholder 2"/>
          <p:cNvSpPr>
            <a:spLocks noGrp="1"/>
          </p:cNvSpPr>
          <p:nvPr>
            <p:ph idx="1"/>
          </p:nvPr>
        </p:nvSpPr>
        <p:spPr/>
        <p:txBody>
          <a:bodyPr/>
          <a:lstStyle/>
          <a:p>
            <a:r>
              <a:rPr lang="en-US" dirty="0"/>
              <a:t>Naturally acquired: </a:t>
            </a:r>
          </a:p>
          <a:p>
            <a:pPr lvl="1">
              <a:buFont typeface="Wingdings" panose="05000000000000000000" pitchFamily="2" charset="2"/>
              <a:buChar char="Ø"/>
            </a:pPr>
            <a:r>
              <a:rPr lang="en-US" sz="3200" dirty="0"/>
              <a:t>Antibodies passed from mother to fetus via placenta, or infant in milk </a:t>
            </a:r>
          </a:p>
          <a:p>
            <a:r>
              <a:rPr lang="en-US" dirty="0"/>
              <a:t>Artificially acquired: </a:t>
            </a:r>
          </a:p>
          <a:p>
            <a:pPr lvl="1">
              <a:buFont typeface="Wingdings" panose="05000000000000000000" pitchFamily="2" charset="2"/>
              <a:buChar char="Ø"/>
            </a:pPr>
            <a:r>
              <a:rPr lang="en-US" sz="3200" dirty="0"/>
              <a:t>Injection of immune serum (gamma globulin) </a:t>
            </a:r>
          </a:p>
          <a:p>
            <a:endParaRPr lang="en-US" dirty="0"/>
          </a:p>
        </p:txBody>
      </p:sp>
    </p:spTree>
    <p:extLst>
      <p:ext uri="{BB962C8B-B14F-4D97-AF65-F5344CB8AC3E}">
        <p14:creationId xmlns:p14="http://schemas.microsoft.com/office/powerpoint/2010/main" val="316869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outline </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Microbiology</a:t>
            </a:r>
          </a:p>
          <a:p>
            <a:r>
              <a:rPr lang="en-US" dirty="0"/>
              <a:t>Historical background </a:t>
            </a:r>
          </a:p>
          <a:p>
            <a:r>
              <a:rPr lang="en-US" dirty="0"/>
              <a:t>Classification </a:t>
            </a:r>
            <a:r>
              <a:rPr lang="en-US" dirty="0" smtClean="0"/>
              <a:t>&amp; properties of </a:t>
            </a:r>
            <a:r>
              <a:rPr lang="en-US" dirty="0"/>
              <a:t>microorganisms </a:t>
            </a:r>
          </a:p>
          <a:p>
            <a:r>
              <a:rPr lang="en-US" dirty="0" smtClean="0"/>
              <a:t>Clinical </a:t>
            </a:r>
            <a:r>
              <a:rPr lang="en-US" dirty="0"/>
              <a:t>importance of micro-organisms </a:t>
            </a:r>
          </a:p>
          <a:p>
            <a:r>
              <a:rPr lang="en-US" dirty="0"/>
              <a:t>Sources of </a:t>
            </a:r>
            <a:r>
              <a:rPr lang="en-US" dirty="0" smtClean="0"/>
              <a:t>micro-organisms</a:t>
            </a:r>
            <a:endParaRPr lang="en-US" dirty="0"/>
          </a:p>
        </p:txBody>
      </p:sp>
    </p:spTree>
    <p:extLst>
      <p:ext uri="{BB962C8B-B14F-4D97-AF65-F5344CB8AC3E}">
        <p14:creationId xmlns:p14="http://schemas.microsoft.com/office/powerpoint/2010/main" val="2844357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0" indent="0">
              <a:buNone/>
            </a:pPr>
            <a:r>
              <a:rPr lang="en-US" dirty="0" smtClean="0"/>
              <a:t>sometimes referred to as mutualism e.g. gut protozoa in herbivores – receive nutrients, help animals digest, nitrogen fixing bacteria that live in the roots of legumes, lactobacillus in stomach</a:t>
            </a:r>
          </a:p>
          <a:p>
            <a:r>
              <a:rPr lang="en-US" b="1" i="1" dirty="0"/>
              <a:t>Commensal</a:t>
            </a:r>
            <a:r>
              <a:rPr lang="en-US" dirty="0"/>
              <a:t> -  an organism  living with, on or in another without causing injury. Refers to a relationship in which one organism derives food and other benefits from another without hurting or helping it </a:t>
            </a:r>
            <a:r>
              <a:rPr lang="en-US" dirty="0" err="1"/>
              <a:t>e.g</a:t>
            </a:r>
            <a:r>
              <a:rPr lang="en-US" dirty="0"/>
              <a:t> normal flora in the mouth</a:t>
            </a:r>
          </a:p>
          <a:p>
            <a:endParaRPr lang="en-US" dirty="0"/>
          </a:p>
        </p:txBody>
      </p:sp>
    </p:spTree>
    <p:extLst>
      <p:ext uri="{BB962C8B-B14F-4D97-AF65-F5344CB8AC3E}">
        <p14:creationId xmlns:p14="http://schemas.microsoft.com/office/powerpoint/2010/main" val="146389659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Herd immunity </a:t>
            </a:r>
          </a:p>
        </p:txBody>
      </p:sp>
      <p:sp>
        <p:nvSpPr>
          <p:cNvPr id="3" name="Content Placeholder 2"/>
          <p:cNvSpPr>
            <a:spLocks noGrp="1"/>
          </p:cNvSpPr>
          <p:nvPr>
            <p:ph idx="1"/>
          </p:nvPr>
        </p:nvSpPr>
        <p:spPr/>
        <p:txBody>
          <a:bodyPr>
            <a:normAutofit fontScale="92500" lnSpcReduction="10000"/>
          </a:bodyPr>
          <a:lstStyle/>
          <a:p>
            <a:r>
              <a:rPr lang="en-US" dirty="0"/>
              <a:t>Also referred to as Herd effect, community immunity, population immunity or social immunity </a:t>
            </a:r>
          </a:p>
          <a:p>
            <a:r>
              <a:rPr lang="en-US" dirty="0"/>
              <a:t>Protection from disease in a group, due to a large enough proportion of the population having immunity to prevent the disease from spreading from person to person </a:t>
            </a:r>
          </a:p>
          <a:p>
            <a:r>
              <a:rPr lang="en-US" dirty="0"/>
              <a:t>It is the reduced probability of an individual becoming infected when part of a vaccinated population </a:t>
            </a:r>
          </a:p>
          <a:p>
            <a:endParaRPr lang="en-US" dirty="0"/>
          </a:p>
        </p:txBody>
      </p:sp>
    </p:spTree>
    <p:extLst>
      <p:ext uri="{BB962C8B-B14F-4D97-AF65-F5344CB8AC3E}">
        <p14:creationId xmlns:p14="http://schemas.microsoft.com/office/powerpoint/2010/main" val="243408948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Protection by herd immunity applies to vaccinated as well as unvaccinated individuals </a:t>
            </a:r>
          </a:p>
          <a:p>
            <a:r>
              <a:rPr lang="en-US" dirty="0"/>
              <a:t>The chance of becoming infected in a population decreases with increasing density of individuals being vaccinated </a:t>
            </a:r>
          </a:p>
          <a:p>
            <a:r>
              <a:rPr lang="en-US" dirty="0"/>
              <a:t>Individuals who are immune to a disease act as a barrier in the spread of disease </a:t>
            </a:r>
          </a:p>
          <a:p>
            <a:endParaRPr lang="en-US" dirty="0"/>
          </a:p>
        </p:txBody>
      </p:sp>
    </p:spTree>
    <p:extLst>
      <p:ext uri="{BB962C8B-B14F-4D97-AF65-F5344CB8AC3E}">
        <p14:creationId xmlns:p14="http://schemas.microsoft.com/office/powerpoint/2010/main" val="236581999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THE END</a:t>
            </a:r>
            <a:endParaRPr lang="en-US" dirty="0"/>
          </a:p>
        </p:txBody>
      </p:sp>
    </p:spTree>
    <p:extLst>
      <p:ext uri="{BB962C8B-B14F-4D97-AF65-F5344CB8AC3E}">
        <p14:creationId xmlns:p14="http://schemas.microsoft.com/office/powerpoint/2010/main" val="3876470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b="1" i="1" dirty="0" smtClean="0"/>
              <a:t>Parasit</a:t>
            </a:r>
            <a:r>
              <a:rPr lang="en-US" b="1" dirty="0" smtClean="0"/>
              <a:t>e </a:t>
            </a:r>
            <a:endParaRPr lang="en-US" dirty="0"/>
          </a:p>
          <a:p>
            <a:r>
              <a:rPr lang="en-US" dirty="0" smtClean="0"/>
              <a:t>an organism that obtains shelter and nourishment on another organisms (host).  It is a non mutual  relationship where one species benefits at the expense of the other</a:t>
            </a:r>
          </a:p>
          <a:p>
            <a:r>
              <a:rPr lang="en-US" dirty="0" smtClean="0"/>
              <a:t>They are capable of causing harm and disease to their host and are generally much smaller than their host </a:t>
            </a:r>
            <a:r>
              <a:rPr lang="en-US" dirty="0" err="1" smtClean="0"/>
              <a:t>e.g</a:t>
            </a:r>
            <a:r>
              <a:rPr lang="en-US" dirty="0" smtClean="0"/>
              <a:t> </a:t>
            </a:r>
            <a:r>
              <a:rPr lang="en-US" dirty="0" err="1" smtClean="0"/>
              <a:t>Macroparasites</a:t>
            </a:r>
            <a:r>
              <a:rPr lang="en-US" dirty="0" smtClean="0"/>
              <a:t> -ticks, lice, tapeworm or </a:t>
            </a:r>
            <a:r>
              <a:rPr lang="en-US" dirty="0" err="1" smtClean="0"/>
              <a:t>microparasites</a:t>
            </a:r>
            <a:r>
              <a:rPr lang="en-US" dirty="0" smtClean="0"/>
              <a:t>- bacteria, viruses, fungi</a:t>
            </a:r>
          </a:p>
          <a:p>
            <a:endParaRPr lang="en-US" dirty="0"/>
          </a:p>
        </p:txBody>
      </p:sp>
    </p:spTree>
    <p:extLst>
      <p:ext uri="{BB962C8B-B14F-4D97-AF65-F5344CB8AC3E}">
        <p14:creationId xmlns:p14="http://schemas.microsoft.com/office/powerpoint/2010/main" val="2051292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dirty="0"/>
              <a:t>Pathogen</a:t>
            </a:r>
            <a:r>
              <a:rPr lang="en-US" i="1" dirty="0"/>
              <a:t> </a:t>
            </a:r>
            <a:r>
              <a:rPr lang="en-US" dirty="0"/>
              <a:t>– microorganism capable of causing disease</a:t>
            </a:r>
          </a:p>
          <a:p>
            <a:r>
              <a:rPr lang="en-US" b="1" i="1" dirty="0"/>
              <a:t>Virulence </a:t>
            </a:r>
            <a:r>
              <a:rPr lang="en-US" dirty="0"/>
              <a:t>– the degree of pathogenicity of an organism or measure of the ability of an organism to cause </a:t>
            </a:r>
            <a:r>
              <a:rPr lang="en-US" dirty="0" smtClean="0"/>
              <a:t>disease</a:t>
            </a:r>
          </a:p>
          <a:p>
            <a:pPr lvl="0"/>
            <a:r>
              <a:rPr lang="en-US" altLang="en-US" b="1" dirty="0" smtClean="0"/>
              <a:t>Pathogens/causative agent:</a:t>
            </a:r>
            <a:r>
              <a:rPr lang="en-US" altLang="en-US" dirty="0" smtClean="0"/>
              <a:t> Microbes that are capable of causing disease are called pathogenic.</a:t>
            </a:r>
          </a:p>
          <a:p>
            <a:endParaRPr lang="en-US" dirty="0"/>
          </a:p>
          <a:p>
            <a:endParaRPr lang="en-US" dirty="0" smtClean="0"/>
          </a:p>
          <a:p>
            <a:endParaRPr lang="en-US" dirty="0"/>
          </a:p>
        </p:txBody>
      </p:sp>
    </p:spTree>
    <p:extLst>
      <p:ext uri="{BB962C8B-B14F-4D97-AF65-F5344CB8AC3E}">
        <p14:creationId xmlns:p14="http://schemas.microsoft.com/office/powerpoint/2010/main" val="3863114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latinLnBrk="1"/>
            <a:r>
              <a:rPr lang="en-US" altLang="en-US" b="1" dirty="0" smtClean="0"/>
              <a:t>Infectious disease process: </a:t>
            </a:r>
            <a:r>
              <a:rPr lang="en-US" altLang="en-US" dirty="0" smtClean="0"/>
              <a:t>The interaction between the pathogen microorganism, the environment and the host</a:t>
            </a:r>
          </a:p>
          <a:p>
            <a:pPr lvl="0" latinLnBrk="1"/>
            <a:r>
              <a:rPr lang="en-US" altLang="en-US" b="1" dirty="0" smtClean="0"/>
              <a:t>An infection: </a:t>
            </a:r>
            <a:r>
              <a:rPr lang="en-US" altLang="en-US" dirty="0" smtClean="0"/>
              <a:t>when</a:t>
            </a:r>
            <a:r>
              <a:rPr lang="en-US" altLang="en-US" b="1" dirty="0" smtClean="0"/>
              <a:t> </a:t>
            </a:r>
            <a:r>
              <a:rPr lang="en-US" altLang="en-US" dirty="0" smtClean="0"/>
              <a:t>pathogen invades the body and the conditions are favorable for it to multiply and cause injurious effects or disease.</a:t>
            </a:r>
          </a:p>
          <a:p>
            <a:endParaRPr lang="en-US" dirty="0"/>
          </a:p>
        </p:txBody>
      </p:sp>
    </p:spTree>
    <p:extLst>
      <p:ext uri="{BB962C8B-B14F-4D97-AF65-F5344CB8AC3E}">
        <p14:creationId xmlns:p14="http://schemas.microsoft.com/office/powerpoint/2010/main" val="3086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latinLnBrk="1">
              <a:lnSpc>
                <a:spcPct val="90000"/>
              </a:lnSpc>
            </a:pPr>
            <a:r>
              <a:rPr lang="en-US" altLang="en-US" b="1" dirty="0" smtClean="0"/>
              <a:t>Vaccine:</a:t>
            </a:r>
            <a:r>
              <a:rPr lang="en-US" altLang="en-US" dirty="0" smtClean="0"/>
              <a:t> an antigenic substance prepared from the causative agent of a disease or a synthetic substitute, used to provide immunity against one or several diseases</a:t>
            </a:r>
            <a:r>
              <a:rPr lang="en-US" altLang="en-US" b="1" dirty="0" smtClean="0"/>
              <a:t> </a:t>
            </a:r>
          </a:p>
          <a:p>
            <a:pPr lvl="0" latinLnBrk="1">
              <a:lnSpc>
                <a:spcPct val="90000"/>
              </a:lnSpc>
            </a:pPr>
            <a:r>
              <a:rPr lang="zh-CN" altLang="en-US" b="1" dirty="0"/>
              <a:t>Incubation period</a:t>
            </a:r>
            <a:r>
              <a:rPr lang="zh-CN" altLang="en-US" dirty="0"/>
              <a:t> –</a:t>
            </a:r>
            <a:r>
              <a:rPr lang="en-US" altLang="en-US" dirty="0" smtClean="0"/>
              <a:t> the</a:t>
            </a:r>
            <a:r>
              <a:rPr lang="zh-CN" altLang="en-US" dirty="0"/>
              <a:t> time</a:t>
            </a:r>
            <a:r>
              <a:rPr lang="en-US" altLang="en-US" dirty="0" smtClean="0"/>
              <a:t> between exposure to a</a:t>
            </a:r>
            <a:r>
              <a:rPr lang="zh-CN" altLang="en-US" dirty="0"/>
              <a:t> pathogenic organism and</a:t>
            </a:r>
            <a:r>
              <a:rPr lang="en-US" altLang="en-US" dirty="0" smtClean="0"/>
              <a:t> </a:t>
            </a:r>
            <a:r>
              <a:rPr lang="zh-CN" altLang="en-US" dirty="0"/>
              <a:t>when first symptoms</a:t>
            </a:r>
            <a:r>
              <a:rPr lang="en-US" altLang="en-US" dirty="0" smtClean="0"/>
              <a:t> apparent</a:t>
            </a:r>
          </a:p>
          <a:p>
            <a:endParaRPr lang="en-US" dirty="0"/>
          </a:p>
        </p:txBody>
      </p:sp>
    </p:spTree>
    <p:extLst>
      <p:ext uri="{BB962C8B-B14F-4D97-AF65-F5344CB8AC3E}">
        <p14:creationId xmlns:p14="http://schemas.microsoft.com/office/powerpoint/2010/main" val="551075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Modes of transmission of microorganisms </a:t>
            </a:r>
            <a:endParaRPr lang="en-US" dirty="0"/>
          </a:p>
        </p:txBody>
      </p:sp>
      <p:sp>
        <p:nvSpPr>
          <p:cNvPr id="3" name="Content Placeholder 2"/>
          <p:cNvSpPr>
            <a:spLocks noGrp="1"/>
          </p:cNvSpPr>
          <p:nvPr>
            <p:ph idx="1"/>
          </p:nvPr>
        </p:nvSpPr>
        <p:spPr/>
        <p:txBody>
          <a:bodyPr>
            <a:normAutofit/>
          </a:bodyPr>
          <a:lstStyle/>
          <a:p>
            <a:pPr marL="0" indent="0">
              <a:buNone/>
            </a:pPr>
            <a:r>
              <a:rPr lang="en-US" b="1" dirty="0"/>
              <a:t>Direct transmission: </a:t>
            </a:r>
          </a:p>
          <a:p>
            <a:r>
              <a:rPr lang="en-US" dirty="0"/>
              <a:t>Direct contact </a:t>
            </a:r>
          </a:p>
          <a:p>
            <a:r>
              <a:rPr lang="en-US" dirty="0"/>
              <a:t>Droplet infection </a:t>
            </a:r>
          </a:p>
          <a:p>
            <a:r>
              <a:rPr lang="en-US" dirty="0" err="1"/>
              <a:t>Innoculation</a:t>
            </a:r>
            <a:r>
              <a:rPr lang="en-US" dirty="0"/>
              <a:t> into skin or mucosa </a:t>
            </a:r>
          </a:p>
          <a:p>
            <a:r>
              <a:rPr lang="en-US" dirty="0" err="1"/>
              <a:t>Transplacental</a:t>
            </a:r>
            <a:r>
              <a:rPr lang="en-US" dirty="0"/>
              <a:t> (vertical </a:t>
            </a:r>
          </a:p>
          <a:p>
            <a:endParaRPr lang="en-US" dirty="0"/>
          </a:p>
          <a:p>
            <a:endParaRPr lang="en-US" dirty="0"/>
          </a:p>
          <a:p>
            <a:endParaRPr lang="en-US" dirty="0"/>
          </a:p>
        </p:txBody>
      </p:sp>
    </p:spTree>
    <p:extLst>
      <p:ext uri="{BB962C8B-B14F-4D97-AF65-F5344CB8AC3E}">
        <p14:creationId xmlns:p14="http://schemas.microsoft.com/office/powerpoint/2010/main" val="904137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Indirect transmission: </a:t>
            </a:r>
          </a:p>
          <a:p>
            <a:r>
              <a:rPr lang="en-US" dirty="0" smtClean="0"/>
              <a:t>Vehicle borne (water/ blood) </a:t>
            </a:r>
          </a:p>
          <a:p>
            <a:r>
              <a:rPr lang="en-US" dirty="0" smtClean="0"/>
              <a:t>Vector borne </a:t>
            </a:r>
          </a:p>
          <a:p>
            <a:r>
              <a:rPr lang="en-US" dirty="0" smtClean="0"/>
              <a:t>Air borne </a:t>
            </a:r>
          </a:p>
          <a:p>
            <a:r>
              <a:rPr lang="en-US" dirty="0" smtClean="0"/>
              <a:t>Fomite borne</a:t>
            </a:r>
          </a:p>
          <a:p>
            <a:endParaRPr lang="en-US" dirty="0"/>
          </a:p>
        </p:txBody>
      </p:sp>
    </p:spTree>
    <p:extLst>
      <p:ext uri="{BB962C8B-B14F-4D97-AF65-F5344CB8AC3E}">
        <p14:creationId xmlns:p14="http://schemas.microsoft.com/office/powerpoint/2010/main" val="253210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Nosocomial infections</a:t>
            </a:r>
            <a:endParaRPr lang="en-US" dirty="0"/>
          </a:p>
        </p:txBody>
      </p:sp>
      <p:sp>
        <p:nvSpPr>
          <p:cNvPr id="3" name="Content Placeholder 2"/>
          <p:cNvSpPr>
            <a:spLocks noGrp="1"/>
          </p:cNvSpPr>
          <p:nvPr>
            <p:ph idx="1"/>
          </p:nvPr>
        </p:nvSpPr>
        <p:spPr/>
        <p:txBody>
          <a:bodyPr/>
          <a:lstStyle/>
          <a:p>
            <a:r>
              <a:rPr lang="en-US" dirty="0"/>
              <a:t>Nosocomial infections are also referred to as hospital acquired infections </a:t>
            </a:r>
          </a:p>
          <a:p>
            <a:r>
              <a:rPr lang="en-US" dirty="0"/>
              <a:t>Infections are considered nosocomial if they first appear 48hours or more after hospital admission or within 30 days after discharge </a:t>
            </a:r>
          </a:p>
          <a:p>
            <a:endParaRPr lang="en-US" dirty="0"/>
          </a:p>
        </p:txBody>
      </p:sp>
    </p:spTree>
    <p:extLst>
      <p:ext uri="{BB962C8B-B14F-4D97-AF65-F5344CB8AC3E}">
        <p14:creationId xmlns:p14="http://schemas.microsoft.com/office/powerpoint/2010/main" val="1772487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of rise in nosocomial infections</a:t>
            </a:r>
            <a:endParaRPr lang="en-US" dirty="0"/>
          </a:p>
        </p:txBody>
      </p:sp>
      <p:sp>
        <p:nvSpPr>
          <p:cNvPr id="3" name="Content Placeholder 2"/>
          <p:cNvSpPr>
            <a:spLocks noGrp="1"/>
          </p:cNvSpPr>
          <p:nvPr>
            <p:ph idx="1"/>
          </p:nvPr>
        </p:nvSpPr>
        <p:spPr/>
        <p:txBody>
          <a:bodyPr/>
          <a:lstStyle/>
          <a:p>
            <a:r>
              <a:rPr lang="en-US" dirty="0"/>
              <a:t>Crowded hospital conditions </a:t>
            </a:r>
          </a:p>
          <a:p>
            <a:r>
              <a:rPr lang="en-US" dirty="0"/>
              <a:t>New microorganisms </a:t>
            </a:r>
          </a:p>
          <a:p>
            <a:r>
              <a:rPr lang="en-US" dirty="0"/>
              <a:t>Increasing number of people with compromised immune system </a:t>
            </a:r>
          </a:p>
          <a:p>
            <a:r>
              <a:rPr lang="en-US" dirty="0"/>
              <a:t>Increasing bacterial resistance </a:t>
            </a:r>
          </a:p>
          <a:p>
            <a:endParaRPr lang="en-US" dirty="0"/>
          </a:p>
        </p:txBody>
      </p:sp>
    </p:spTree>
    <p:extLst>
      <p:ext uri="{BB962C8B-B14F-4D97-AF65-F5344CB8AC3E}">
        <p14:creationId xmlns:p14="http://schemas.microsoft.com/office/powerpoint/2010/main" val="4018931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Contaminated hospital environment</a:t>
            </a:r>
          </a:p>
          <a:p>
            <a:r>
              <a:rPr lang="en-US" dirty="0"/>
              <a:t>Contaminated instruments (invasive devices) </a:t>
            </a:r>
          </a:p>
          <a:p>
            <a:r>
              <a:rPr lang="en-US" dirty="0"/>
              <a:t>Medical </a:t>
            </a:r>
            <a:r>
              <a:rPr lang="en-US" dirty="0" err="1"/>
              <a:t>personel</a:t>
            </a:r>
            <a:r>
              <a:rPr lang="en-US" dirty="0"/>
              <a:t>; colonized infected transient carriers </a:t>
            </a:r>
          </a:p>
          <a:p>
            <a:r>
              <a:rPr lang="en-US" dirty="0"/>
              <a:t>Patient flora: cutaneous, gastrointestinal, respiratory, genitourinary </a:t>
            </a:r>
          </a:p>
          <a:p>
            <a:endParaRPr lang="en-US" dirty="0"/>
          </a:p>
        </p:txBody>
      </p:sp>
    </p:spTree>
    <p:extLst>
      <p:ext uri="{BB962C8B-B14F-4D97-AF65-F5344CB8AC3E}">
        <p14:creationId xmlns:p14="http://schemas.microsoft.com/office/powerpoint/2010/main" val="972295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Modes of transmission of infections </a:t>
            </a:r>
          </a:p>
          <a:p>
            <a:r>
              <a:rPr lang="en-US" dirty="0" smtClean="0"/>
              <a:t>Concept of infection (definition of terms related to infection; stages of development of infection; common nosocomial infections)  </a:t>
            </a:r>
          </a:p>
          <a:p>
            <a:endParaRPr lang="en-US" dirty="0" smtClean="0"/>
          </a:p>
          <a:p>
            <a:endParaRPr lang="en-US" dirty="0"/>
          </a:p>
        </p:txBody>
      </p:sp>
    </p:spTree>
    <p:extLst>
      <p:ext uri="{BB962C8B-B14F-4D97-AF65-F5344CB8AC3E}">
        <p14:creationId xmlns:p14="http://schemas.microsoft.com/office/powerpoint/2010/main" val="1786562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sites of infection </a:t>
            </a:r>
            <a:endParaRPr lang="en-US" dirty="0"/>
          </a:p>
        </p:txBody>
      </p:sp>
      <p:sp>
        <p:nvSpPr>
          <p:cNvPr id="3" name="Content Placeholder 2"/>
          <p:cNvSpPr>
            <a:spLocks noGrp="1"/>
          </p:cNvSpPr>
          <p:nvPr>
            <p:ph idx="1"/>
          </p:nvPr>
        </p:nvSpPr>
        <p:spPr/>
        <p:txBody>
          <a:bodyPr/>
          <a:lstStyle/>
          <a:p>
            <a:r>
              <a:rPr lang="en-US" dirty="0"/>
              <a:t>Surgical wounds </a:t>
            </a:r>
          </a:p>
          <a:p>
            <a:r>
              <a:rPr lang="en-US" dirty="0"/>
              <a:t>Urinary tract </a:t>
            </a:r>
          </a:p>
          <a:p>
            <a:r>
              <a:rPr lang="en-US" dirty="0"/>
              <a:t>Skin </a:t>
            </a:r>
          </a:p>
          <a:p>
            <a:r>
              <a:rPr lang="en-US" dirty="0"/>
              <a:t>Respiratory tract </a:t>
            </a:r>
          </a:p>
          <a:p>
            <a:endParaRPr lang="en-US" dirty="0"/>
          </a:p>
        </p:txBody>
      </p:sp>
    </p:spTree>
    <p:extLst>
      <p:ext uri="{BB962C8B-B14F-4D97-AF65-F5344CB8AC3E}">
        <p14:creationId xmlns:p14="http://schemas.microsoft.com/office/powerpoint/2010/main" val="9814476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nosocomial infections</a:t>
            </a:r>
            <a:endParaRPr lang="en-US" dirty="0"/>
          </a:p>
        </p:txBody>
      </p:sp>
      <p:sp>
        <p:nvSpPr>
          <p:cNvPr id="3" name="Content Placeholder 2"/>
          <p:cNvSpPr>
            <a:spLocks noGrp="1"/>
          </p:cNvSpPr>
          <p:nvPr>
            <p:ph idx="1"/>
          </p:nvPr>
        </p:nvSpPr>
        <p:spPr/>
        <p:txBody>
          <a:bodyPr/>
          <a:lstStyle/>
          <a:p>
            <a:r>
              <a:rPr lang="en-US" dirty="0"/>
              <a:t>Prolonged hospital stay</a:t>
            </a:r>
          </a:p>
          <a:p>
            <a:r>
              <a:rPr lang="en-US" dirty="0"/>
              <a:t>Additional morbidity </a:t>
            </a:r>
          </a:p>
          <a:p>
            <a:r>
              <a:rPr lang="en-US" dirty="0"/>
              <a:t>Increased mortality </a:t>
            </a:r>
          </a:p>
          <a:p>
            <a:r>
              <a:rPr lang="en-US" dirty="0"/>
              <a:t>Long-term physical and psychological consequences   </a:t>
            </a:r>
          </a:p>
          <a:p>
            <a:r>
              <a:rPr lang="en-US" dirty="0"/>
              <a:t>Increased cost of care </a:t>
            </a:r>
          </a:p>
          <a:p>
            <a:endParaRPr lang="en-US" dirty="0"/>
          </a:p>
        </p:txBody>
      </p:sp>
    </p:spTree>
    <p:extLst>
      <p:ext uri="{BB962C8B-B14F-4D97-AF65-F5344CB8AC3E}">
        <p14:creationId xmlns:p14="http://schemas.microsoft.com/office/powerpoint/2010/main" val="10908480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5" name="Title 1048754"/>
          <p:cNvSpPr>
            <a:spLocks noGrp="1"/>
          </p:cNvSpPr>
          <p:nvPr>
            <p:ph type="title"/>
          </p:nvPr>
        </p:nvSpPr>
        <p:spPr>
          <a:xfrm>
            <a:off x="457200" y="274637"/>
            <a:ext cx="8229600" cy="1143000"/>
          </a:xfrm>
          <a:prstGeom prst="rect">
            <a:avLst/>
          </a:prstGeom>
          <a:noFill/>
          <a:ln>
            <a:noFill/>
          </a:ln>
        </p:spPr>
        <p:txBody>
          <a:bodyPr lIns="91440" tIns="45720" rIns="91440" bIns="45720" anchor="ctr"/>
          <a:lstStyle>
            <a:lvl1pPr marL="0" indent="0" algn="ctr" rtl="0" fontAlgn="base" latinLnBrk="1">
              <a:lnSpc>
                <a:spcPct val="100000"/>
              </a:lnSpc>
              <a:spcBef>
                <a:spcPct val="0"/>
              </a:spcBef>
              <a:spcAft>
                <a:spcPct val="0"/>
              </a:spcAft>
              <a:buFontTx/>
              <a:buNone/>
              <a:defRPr sz="4400" b="0" i="0" baseline="0">
                <a:solidFill>
                  <a:schemeClr val="dk1"/>
                </a:solidFill>
                <a:latin typeface="Calibri" pitchFamily="34" charset="0"/>
                <a:sym typeface="Arial" pitchFamily="34" charset="0"/>
              </a:defRPr>
            </a:lvl1pPr>
          </a:lstStyle>
          <a:p>
            <a:pPr lvl="0" eaLnBrk="1" latinLnBrk="1" hangingPunct="1"/>
            <a:r>
              <a:rPr lang="en-US" altLang="en-US" sz="4000">
                <a:solidFill>
                  <a:srgbClr val="FF6699"/>
                </a:solidFill>
              </a:rPr>
              <a:t>SOURCES AND SPREAD OF INFECTION</a:t>
            </a:r>
          </a:p>
        </p:txBody>
      </p:sp>
      <p:graphicFrame>
        <p:nvGraphicFramePr>
          <p:cNvPr id="4194304" name="Table 4194303"/>
          <p:cNvGraphicFramePr>
            <a:graphicFrameLocks/>
          </p:cNvGraphicFramePr>
          <p:nvPr>
            <p:extLst>
              <p:ext uri="{D42A27DB-BD31-4B8C-83A1-F6EECF244321}">
                <p14:modId xmlns:p14="http://schemas.microsoft.com/office/powerpoint/2010/main" val="1437588063"/>
              </p:ext>
            </p:extLst>
          </p:nvPr>
        </p:nvGraphicFramePr>
        <p:xfrm>
          <a:off x="457200" y="1600200"/>
          <a:ext cx="8229599" cy="4608510"/>
        </p:xfrm>
        <a:graphic>
          <a:graphicData uri="http://schemas.openxmlformats.org/drawingml/2006/table">
            <a:tbl>
              <a:tblPr/>
              <a:tblGrid>
                <a:gridCol w="1974850"/>
                <a:gridCol w="2139950"/>
                <a:gridCol w="2633662"/>
                <a:gridCol w="1481137"/>
              </a:tblGrid>
              <a:tr h="468312">
                <a:tc gridSpan="4">
                  <a:txBody>
                    <a:bodyPr/>
                    <a:lstStyle/>
                    <a:p>
                      <a:pPr marL="342900" lvl="0" indent="-342900" algn="just" eaLnBrk="1" latinLnBrk="1" hangingPunct="1"/>
                      <a:r>
                        <a:rPr lang="en-US" altLang="en-US" sz="2000" b="1" dirty="0">
                          <a:solidFill>
                            <a:schemeClr val="dk1"/>
                          </a:solidFill>
                          <a:latin typeface="Times New Roman" pitchFamily="18" charset="0"/>
                          <a:ea typeface="Times New Roman" pitchFamily="18" charset="0"/>
                        </a:rPr>
                        <a:t>Sources of infection</a:t>
                      </a:r>
                    </a:p>
                  </a:txBody>
                  <a:tcPr>
                    <a:lnL w="25400" cap="flat" cmpd="sng">
                      <a:solidFill>
                        <a:srgbClr val="000000">
                          <a:alpha val="100000"/>
                        </a:srgbClr>
                      </a:solidFill>
                      <a:prstDash val="solid"/>
                      <a:round/>
                    </a:lnL>
                    <a:lnR w="25400" cap="flat" cmpd="sng">
                      <a:solidFill>
                        <a:srgbClr val="000000">
                          <a:alpha val="100000"/>
                        </a:srgbClr>
                      </a:solidFill>
                      <a:prstDash val="solid"/>
                      <a:round/>
                    </a:lnR>
                    <a:lnT w="25400" cap="flat" cmpd="sng">
                      <a:solidFill>
                        <a:srgbClr val="000000">
                          <a:alpha val="100000"/>
                        </a:srgbClr>
                      </a:solidFill>
                      <a:prstDash val="solid"/>
                      <a:round/>
                    </a:lnT>
                    <a:lnB w="25400" cap="flat" cmpd="sng">
                      <a:solidFill>
                        <a:srgbClr val="000000">
                          <a:alpha val="100000"/>
                        </a:srgbClr>
                      </a:solidFill>
                      <a:prstDash val="solid"/>
                      <a:round/>
                    </a:lnB>
                    <a:solidFill>
                      <a:srgbClr val="808080"/>
                    </a:solidFill>
                  </a:tcPr>
                </a:tc>
                <a:tc hMerge="1">
                  <a:txBody>
                    <a:bodyPr/>
                    <a:lstStyle/>
                    <a:p>
                      <a:endParaRPr sz="2800"/>
                    </a:p>
                  </a:txBody>
                  <a:tcPr/>
                </a:tc>
                <a:tc hMerge="1">
                  <a:txBody>
                    <a:bodyPr/>
                    <a:lstStyle/>
                    <a:p>
                      <a:endParaRPr sz="2800"/>
                    </a:p>
                  </a:txBody>
                  <a:tcPr/>
                </a:tc>
                <a:tc hMerge="1">
                  <a:txBody>
                    <a:bodyPr/>
                    <a:lstStyle/>
                    <a:p>
                      <a:endParaRPr sz="2800"/>
                    </a:p>
                  </a:txBody>
                  <a:tcPr/>
                </a:tc>
              </a:tr>
              <a:tr h="727074">
                <a:tc>
                  <a:txBody>
                    <a:bodyPr/>
                    <a:lstStyle/>
                    <a:p>
                      <a:pPr marL="342900" lvl="0" indent="-342900" algn="l" eaLnBrk="1" latinLnBrk="1" hangingPunct="1"/>
                      <a:r>
                        <a:rPr lang="en-US" altLang="en-US" sz="1800" b="0" dirty="0">
                          <a:solidFill>
                            <a:schemeClr val="dk1"/>
                          </a:solidFill>
                          <a:latin typeface="Times New Roman" pitchFamily="18" charset="0"/>
                          <a:ea typeface="Times New Roman" pitchFamily="18" charset="0"/>
                        </a:rPr>
                        <a:t>Environmental sources</a:t>
                      </a:r>
                    </a:p>
                  </a:txBody>
                  <a:tcPr>
                    <a:lnL w="25400" cap="flat" cmpd="sng">
                      <a:solidFill>
                        <a:srgbClr val="000000">
                          <a:alpha val="100000"/>
                        </a:srgbClr>
                      </a:solidFill>
                      <a:prstDash val="solid"/>
                      <a:round/>
                    </a:lnL>
                    <a:lnR w="9525" cap="flat" cmpd="sng">
                      <a:solidFill>
                        <a:srgbClr val="000000">
                          <a:alpha val="100000"/>
                        </a:srgbClr>
                      </a:solidFill>
                      <a:prstDash val="solid"/>
                      <a:round/>
                    </a:lnR>
                    <a:lnT w="254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342900" lvl="0" indent="-342900" algn="l" eaLnBrk="1" latinLnBrk="1" hangingPunct="1"/>
                      <a:r>
                        <a:rPr lang="en-US" altLang="en-US" sz="1800" b="0" dirty="0">
                          <a:solidFill>
                            <a:schemeClr val="dk1"/>
                          </a:solidFill>
                          <a:latin typeface="Times New Roman" pitchFamily="18" charset="0"/>
                          <a:ea typeface="Times New Roman" pitchFamily="18" charset="0"/>
                        </a:rPr>
                        <a:t>Person- to-person</a:t>
                      </a:r>
                    </a:p>
                  </a:txBody>
                  <a:tcPr>
                    <a:lnL w="9525" cap="flat" cmpd="sng">
                      <a:solidFill>
                        <a:srgbClr val="000000">
                          <a:alpha val="100000"/>
                        </a:srgbClr>
                      </a:solidFill>
                      <a:prstDash val="solid"/>
                      <a:round/>
                    </a:lnL>
                    <a:lnR w="9525" cap="flat" cmpd="sng">
                      <a:solidFill>
                        <a:srgbClr val="000000">
                          <a:alpha val="100000"/>
                        </a:srgbClr>
                      </a:solidFill>
                      <a:prstDash val="solid"/>
                      <a:round/>
                    </a:lnR>
                    <a:lnT w="254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342900" lvl="0" indent="-342900" algn="l" eaLnBrk="1" latinLnBrk="1" hangingPunct="1"/>
                      <a:r>
                        <a:rPr lang="en-US" altLang="en-US" sz="1800" b="0" dirty="0">
                          <a:solidFill>
                            <a:schemeClr val="dk1"/>
                          </a:solidFill>
                          <a:latin typeface="Times New Roman" pitchFamily="18" charset="0"/>
                          <a:ea typeface="Times New Roman" pitchFamily="18" charset="0"/>
                        </a:rPr>
                        <a:t>Medical or surgical procedures</a:t>
                      </a:r>
                    </a:p>
                  </a:txBody>
                  <a:tcPr>
                    <a:lnL w="9525" cap="flat" cmpd="sng">
                      <a:solidFill>
                        <a:srgbClr val="000000">
                          <a:alpha val="100000"/>
                        </a:srgbClr>
                      </a:solidFill>
                      <a:prstDash val="solid"/>
                      <a:round/>
                    </a:lnL>
                    <a:lnR w="9525" cap="flat" cmpd="sng">
                      <a:solidFill>
                        <a:srgbClr val="000000">
                          <a:alpha val="100000"/>
                        </a:srgbClr>
                      </a:solidFill>
                      <a:prstDash val="solid"/>
                      <a:round/>
                    </a:lnR>
                    <a:lnT w="254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342900" lvl="0" indent="-342900" algn="just" eaLnBrk="1" latinLnBrk="1" hangingPunct="1"/>
                      <a:r>
                        <a:rPr lang="en-US" altLang="en-US" sz="1800" b="0">
                          <a:solidFill>
                            <a:schemeClr val="dk1"/>
                          </a:solidFill>
                          <a:latin typeface="Times New Roman" pitchFamily="18" charset="0"/>
                          <a:ea typeface="Times New Roman" pitchFamily="18" charset="0"/>
                        </a:rPr>
                        <a:t>Self-infection</a:t>
                      </a:r>
                    </a:p>
                  </a:txBody>
                  <a:tcPr>
                    <a:lnL w="9525" cap="flat" cmpd="sng">
                      <a:solidFill>
                        <a:srgbClr val="000000">
                          <a:alpha val="100000"/>
                        </a:srgbClr>
                      </a:solidFill>
                      <a:prstDash val="solid"/>
                      <a:round/>
                    </a:lnL>
                    <a:lnR w="25400" cap="flat" cmpd="sng">
                      <a:solidFill>
                        <a:srgbClr val="000000">
                          <a:alpha val="100000"/>
                        </a:srgbClr>
                      </a:solidFill>
                      <a:prstDash val="solid"/>
                      <a:round/>
                    </a:lnR>
                    <a:lnT w="25400" cap="flat" cmpd="sng">
                      <a:solidFill>
                        <a:srgbClr val="000000">
                          <a:alpha val="100000"/>
                        </a:srgbClr>
                      </a:solidFill>
                      <a:prstDash val="solid"/>
                      <a:round/>
                    </a:lnT>
                    <a:lnB w="12700" cap="flat" cmpd="sng">
                      <a:solidFill>
                        <a:srgbClr val="000000">
                          <a:alpha val="100000"/>
                        </a:srgbClr>
                      </a:solidFill>
                      <a:prstDash val="solid"/>
                      <a:round/>
                    </a:lnB>
                    <a:noFill/>
                  </a:tcPr>
                </a:tc>
              </a:tr>
              <a:tr h="2560637">
                <a:tc>
                  <a:txBody>
                    <a:bodyPr/>
                    <a:lstStyle/>
                    <a:p>
                      <a:pPr marL="342900" lvl="0" indent="-342900" algn="l" eaLnBrk="1" latinLnBrk="1" hangingPunct="1"/>
                      <a:r>
                        <a:rPr lang="en-US" altLang="en-US" sz="1800" b="0" dirty="0" smtClean="0">
                          <a:solidFill>
                            <a:schemeClr val="dk1"/>
                          </a:solidFill>
                          <a:latin typeface="Times New Roman" pitchFamily="18" charset="0"/>
                          <a:ea typeface="Times New Roman" pitchFamily="18" charset="0"/>
                        </a:rPr>
                        <a:t>Inanimate/nonliving </a:t>
                      </a:r>
                      <a:r>
                        <a:rPr lang="en-US" altLang="en-US" sz="1800" b="0" dirty="0">
                          <a:solidFill>
                            <a:schemeClr val="dk1"/>
                          </a:solidFill>
                          <a:latin typeface="Times New Roman" pitchFamily="18" charset="0"/>
                          <a:ea typeface="Times New Roman" pitchFamily="18" charset="0"/>
                        </a:rPr>
                        <a:t>objects</a:t>
                      </a:r>
                    </a:p>
                    <a:p>
                      <a:pPr marL="342900" lvl="0" indent="-342900" algn="l"/>
                      <a:r>
                        <a:rPr lang="en-US" altLang="en-US" sz="1800" b="0" dirty="0">
                          <a:solidFill>
                            <a:schemeClr val="dk1"/>
                          </a:solidFill>
                          <a:latin typeface="Times New Roman" pitchFamily="18" charset="0"/>
                          <a:ea typeface="Times New Roman" pitchFamily="18" charset="0"/>
                        </a:rPr>
                        <a:t>Water, food, soil, etc.</a:t>
                      </a:r>
                    </a:p>
                    <a:p>
                      <a:pPr marL="342900" lvl="0" indent="-342900" algn="l"/>
                      <a:r>
                        <a:rPr lang="en-US" altLang="en-US" sz="1800" b="0" dirty="0">
                          <a:solidFill>
                            <a:schemeClr val="dk1"/>
                          </a:solidFill>
                          <a:latin typeface="Times New Roman" pitchFamily="18" charset="0"/>
                          <a:ea typeface="Times New Roman" pitchFamily="18" charset="0"/>
                        </a:rPr>
                        <a:t>Animals (bites and scratches; </a:t>
                      </a:r>
                      <a:r>
                        <a:rPr lang="en-US" altLang="en-US" sz="1800" b="0" dirty="0" err="1">
                          <a:solidFill>
                            <a:schemeClr val="dk1"/>
                          </a:solidFill>
                          <a:latin typeface="Times New Roman" pitchFamily="18" charset="0"/>
                          <a:ea typeface="Times New Roman" pitchFamily="18" charset="0"/>
                        </a:rPr>
                        <a:t>zoonoses</a:t>
                      </a:r>
                      <a:r>
                        <a:rPr lang="en-US" altLang="en-US" sz="1800" b="0" dirty="0">
                          <a:solidFill>
                            <a:schemeClr val="dk1"/>
                          </a:solidFill>
                          <a:latin typeface="Times New Roman" pitchFamily="18" charset="0"/>
                          <a:ea typeface="Times New Roman" pitchFamily="18" charset="0"/>
                        </a:rPr>
                        <a:t>) </a:t>
                      </a:r>
                    </a:p>
                    <a:p>
                      <a:pPr marL="342900" lvl="0" indent="-342900" algn="l"/>
                      <a:r>
                        <a:rPr lang="en-US" altLang="en-US" sz="1800" b="0" dirty="0">
                          <a:solidFill>
                            <a:schemeClr val="dk1"/>
                          </a:solidFill>
                          <a:latin typeface="Times New Roman" pitchFamily="18" charset="0"/>
                          <a:ea typeface="Times New Roman" pitchFamily="18" charset="0"/>
                        </a:rPr>
                        <a:t>Arthropod vectors</a:t>
                      </a:r>
                    </a:p>
                  </a:txBody>
                  <a:tcPr>
                    <a:lnL w="25400" cap="flat" cmpd="sng">
                      <a:solidFill>
                        <a:srgbClr val="000000">
                          <a:alpha val="100000"/>
                        </a:srgbClr>
                      </a:solidFill>
                      <a:prstDash val="solid"/>
                      <a:round/>
                    </a:lnL>
                    <a:lnR w="9525"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342900" lvl="0" indent="-342900" algn="l" eaLnBrk="1" latinLnBrk="1" hangingPunct="1"/>
                      <a:r>
                        <a:rPr lang="en-US" altLang="en-US" sz="1800" b="0" dirty="0">
                          <a:solidFill>
                            <a:schemeClr val="dk1"/>
                          </a:solidFill>
                          <a:latin typeface="Times New Roman" pitchFamily="18" charset="0"/>
                          <a:ea typeface="Times New Roman" pitchFamily="18" charset="0"/>
                        </a:rPr>
                        <a:t>Airborne infection</a:t>
                      </a:r>
                    </a:p>
                    <a:p>
                      <a:pPr marL="342900" lvl="0" indent="-342900" algn="l"/>
                      <a:r>
                        <a:rPr lang="en-US" altLang="en-US" sz="1800" b="0" dirty="0">
                          <a:solidFill>
                            <a:schemeClr val="dk1"/>
                          </a:solidFill>
                          <a:latin typeface="Times New Roman" pitchFamily="18" charset="0"/>
                          <a:ea typeface="Times New Roman" pitchFamily="18" charset="0"/>
                        </a:rPr>
                        <a:t>Direct contact (touching, kissing, etc.)</a:t>
                      </a:r>
                    </a:p>
                    <a:p>
                      <a:pPr marL="342900" lvl="0" indent="-342900" algn="l"/>
                      <a:r>
                        <a:rPr lang="en-US" altLang="en-US" sz="1800" b="0" dirty="0">
                          <a:solidFill>
                            <a:schemeClr val="dk1"/>
                          </a:solidFill>
                          <a:latin typeface="Times New Roman" pitchFamily="18" charset="0"/>
                          <a:ea typeface="Times New Roman" pitchFamily="18" charset="0"/>
                        </a:rPr>
                        <a:t>Maternal transmission (intrauterine, </a:t>
                      </a:r>
                      <a:r>
                        <a:rPr lang="en-US" altLang="en-US" sz="1800" b="0" dirty="0" err="1">
                          <a:solidFill>
                            <a:schemeClr val="dk1"/>
                          </a:solidFill>
                          <a:latin typeface="Times New Roman" pitchFamily="18" charset="0"/>
                          <a:ea typeface="Times New Roman" pitchFamily="18" charset="0"/>
                        </a:rPr>
                        <a:t>transplacental</a:t>
                      </a:r>
                      <a:r>
                        <a:rPr lang="en-US" altLang="en-US" sz="1800" b="0" dirty="0">
                          <a:solidFill>
                            <a:schemeClr val="dk1"/>
                          </a:solidFill>
                          <a:latin typeface="Times New Roman" pitchFamily="18" charset="0"/>
                          <a:ea typeface="Times New Roman" pitchFamily="18" charset="0"/>
                        </a:rPr>
                        <a:t>)</a:t>
                      </a:r>
                    </a:p>
                    <a:p>
                      <a:pPr marL="342900" lvl="0" indent="-342900" algn="l"/>
                      <a:r>
                        <a:rPr lang="en-US" altLang="en-US" sz="1800" b="0" dirty="0">
                          <a:solidFill>
                            <a:schemeClr val="dk1"/>
                          </a:solidFill>
                          <a:latin typeface="Times New Roman" pitchFamily="18" charset="0"/>
                          <a:ea typeface="Times New Roman" pitchFamily="18" charset="0"/>
                        </a:rPr>
                        <a:t>Sexual transmission</a:t>
                      </a:r>
                    </a:p>
                  </a:txBody>
                  <a:tcPr>
                    <a:lnL w="9525" cap="flat" cmpd="sng">
                      <a:solidFill>
                        <a:srgbClr val="000000">
                          <a:alpha val="100000"/>
                        </a:srgbClr>
                      </a:solidFill>
                      <a:prstDash val="solid"/>
                      <a:round/>
                    </a:lnL>
                    <a:lnR w="9525"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342900" lvl="0" indent="-342900" algn="l" eaLnBrk="1" latinLnBrk="1" hangingPunct="1"/>
                      <a:r>
                        <a:rPr lang="en-US" altLang="en-US" sz="1800" b="0" dirty="0">
                          <a:solidFill>
                            <a:schemeClr val="dk1"/>
                          </a:solidFill>
                          <a:latin typeface="Times New Roman" pitchFamily="18" charset="0"/>
                          <a:ea typeface="Times New Roman" pitchFamily="18" charset="0"/>
                        </a:rPr>
                        <a:t>Instrumentation, operations</a:t>
                      </a:r>
                    </a:p>
                    <a:p>
                      <a:pPr marL="342900" lvl="0" indent="-342900" algn="l"/>
                      <a:r>
                        <a:rPr lang="en-US" altLang="en-US" sz="1800" b="0" dirty="0">
                          <a:solidFill>
                            <a:schemeClr val="dk1"/>
                          </a:solidFill>
                          <a:latin typeface="Times New Roman" pitchFamily="18" charset="0"/>
                          <a:ea typeface="Times New Roman" pitchFamily="18" charset="0"/>
                        </a:rPr>
                        <a:t>Transfusion (blood and blood products)</a:t>
                      </a:r>
                    </a:p>
                    <a:p>
                      <a:pPr marL="342900" lvl="0" indent="-342900" algn="l"/>
                      <a:r>
                        <a:rPr lang="en-US" altLang="en-US" sz="1800" b="0" dirty="0">
                          <a:solidFill>
                            <a:schemeClr val="dk1"/>
                          </a:solidFill>
                          <a:latin typeface="Times New Roman" pitchFamily="18" charset="0"/>
                          <a:ea typeface="Times New Roman" pitchFamily="18" charset="0"/>
                        </a:rPr>
                        <a:t>Transplants (tissues, organs)</a:t>
                      </a:r>
                    </a:p>
                  </a:txBody>
                  <a:tcPr>
                    <a:lnL w="9525" cap="flat" cmpd="sng">
                      <a:solidFill>
                        <a:srgbClr val="000000">
                          <a:alpha val="100000"/>
                        </a:srgbClr>
                      </a:solidFill>
                      <a:prstDash val="solid"/>
                      <a:round/>
                    </a:lnL>
                    <a:lnR w="9525"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342900" lvl="0" indent="-342900" algn="l" eaLnBrk="1" latinLnBrk="1" hangingPunct="1"/>
                      <a:r>
                        <a:rPr lang="en-US" altLang="en-US" sz="1800" b="0">
                          <a:solidFill>
                            <a:schemeClr val="dk1"/>
                          </a:solidFill>
                          <a:latin typeface="Times New Roman" pitchFamily="18" charset="0"/>
                          <a:ea typeface="Times New Roman" pitchFamily="18" charset="0"/>
                        </a:rPr>
                        <a:t>Endogenous sources (normal flora) </a:t>
                      </a:r>
                    </a:p>
                    <a:p>
                      <a:pPr marL="342900" lvl="0" indent="-342900" algn="l"/>
                      <a:r>
                        <a:rPr lang="en-US" altLang="en-US" sz="1800" b="0">
                          <a:solidFill>
                            <a:schemeClr val="dk1"/>
                          </a:solidFill>
                          <a:latin typeface="Times New Roman" pitchFamily="18" charset="0"/>
                          <a:ea typeface="Times New Roman" pitchFamily="18" charset="0"/>
                        </a:rPr>
                        <a:t>Shared needles</a:t>
                      </a:r>
                    </a:p>
                    <a:p>
                      <a:pPr marL="342900" lvl="0" indent="-342900" algn="l"/>
                      <a:r>
                        <a:rPr lang="en-US" altLang="en-US" sz="1800" b="0">
                          <a:solidFill>
                            <a:schemeClr val="dk1"/>
                          </a:solidFill>
                          <a:latin typeface="Times New Roman" pitchFamily="18" charset="0"/>
                          <a:ea typeface="Times New Roman" pitchFamily="18" charset="0"/>
                        </a:rPr>
                        <a:t>Needlestick injuries</a:t>
                      </a:r>
                    </a:p>
                  </a:txBody>
                  <a:tcPr>
                    <a:lnL w="9525" cap="flat" cmpd="sng">
                      <a:solidFill>
                        <a:srgbClr val="000000">
                          <a:alpha val="100000"/>
                        </a:srgbClr>
                      </a:solidFill>
                      <a:prstDash val="solid"/>
                      <a:round/>
                    </a:lnL>
                    <a:lnR w="254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r>
              <a:tr h="852487">
                <a:tc>
                  <a:txBody>
                    <a:bodyPr/>
                    <a:lstStyle/>
                    <a:p>
                      <a:pPr marL="342900" lvl="0" indent="-342900" algn="just" eaLnBrk="1" latinLnBrk="1" hangingPunct="1"/>
                      <a:endParaRPr lang="en-US" altLang="en-US"/>
                    </a:p>
                  </a:txBody>
                  <a:tcPr>
                    <a:lnL w="25400" cap="flat" cmpd="sng">
                      <a:solidFill>
                        <a:srgbClr val="000000">
                          <a:alpha val="100000"/>
                        </a:srgbClr>
                      </a:solidFill>
                      <a:prstDash val="solid"/>
                      <a:round/>
                    </a:lnL>
                    <a:lnR w="9525" cap="flat" cmpd="sng">
                      <a:solidFill>
                        <a:srgbClr val="000000">
                          <a:alpha val="100000"/>
                        </a:srgbClr>
                      </a:solidFill>
                      <a:prstDash val="solid"/>
                      <a:round/>
                    </a:lnR>
                    <a:lnT w="12700" cap="flat" cmpd="sng">
                      <a:solidFill>
                        <a:srgbClr val="000000">
                          <a:alpha val="100000"/>
                        </a:srgbClr>
                      </a:solidFill>
                      <a:prstDash val="solid"/>
                      <a:round/>
                    </a:lnT>
                    <a:lnB w="25400" cap="flat" cmpd="sng">
                      <a:solidFill>
                        <a:srgbClr val="000000">
                          <a:alpha val="100000"/>
                        </a:srgbClr>
                      </a:solidFill>
                      <a:prstDash val="solid"/>
                      <a:round/>
                    </a:lnB>
                    <a:noFill/>
                  </a:tcPr>
                </a:tc>
                <a:tc>
                  <a:txBody>
                    <a:bodyPr/>
                    <a:lstStyle/>
                    <a:p>
                      <a:pPr lvl="0" algn="l" eaLnBrk="1" latinLnBrk="1" hangingPunct="1">
                        <a:spcBef>
                          <a:spcPct val="20000"/>
                        </a:spcBef>
                      </a:pPr>
                      <a:r>
                        <a:rPr lang="en-US" altLang="en-US" sz="1800" b="0">
                          <a:solidFill>
                            <a:schemeClr val="dk1"/>
                          </a:solidFill>
                          <a:latin typeface="Times New Roman" pitchFamily="18" charset="0"/>
                          <a:ea typeface="Times New Roman" pitchFamily="18" charset="0"/>
                        </a:rPr>
                        <a:t>Infected person or healthy carriers</a:t>
                      </a:r>
                    </a:p>
                  </a:txBody>
                  <a:tcPr>
                    <a:lnL w="9525" cap="flat" cmpd="sng">
                      <a:solidFill>
                        <a:srgbClr val="000000">
                          <a:alpha val="100000"/>
                        </a:srgbClr>
                      </a:solidFill>
                      <a:prstDash val="solid"/>
                      <a:round/>
                    </a:lnL>
                    <a:lnR w="9525" cap="flat" cmpd="sng">
                      <a:solidFill>
                        <a:srgbClr val="000000">
                          <a:alpha val="100000"/>
                        </a:srgbClr>
                      </a:solidFill>
                      <a:prstDash val="solid"/>
                      <a:round/>
                    </a:lnR>
                    <a:lnT w="12700" cap="flat" cmpd="sng">
                      <a:solidFill>
                        <a:srgbClr val="000000">
                          <a:alpha val="100000"/>
                        </a:srgbClr>
                      </a:solidFill>
                      <a:prstDash val="solid"/>
                      <a:round/>
                    </a:lnT>
                    <a:lnB w="25400" cap="flat" cmpd="sng">
                      <a:solidFill>
                        <a:srgbClr val="000000">
                          <a:alpha val="100000"/>
                        </a:srgbClr>
                      </a:solidFill>
                      <a:prstDash val="solid"/>
                      <a:round/>
                    </a:lnB>
                    <a:noFill/>
                  </a:tcPr>
                </a:tc>
                <a:tc>
                  <a:txBody>
                    <a:bodyPr/>
                    <a:lstStyle/>
                    <a:p>
                      <a:pPr lvl="0" algn="l" eaLnBrk="1" latinLnBrk="1" hangingPunct="1">
                        <a:spcBef>
                          <a:spcPct val="20000"/>
                        </a:spcBef>
                      </a:pPr>
                      <a:endParaRPr lang="en-US" altLang="en-US" sz="2800" dirty="0"/>
                    </a:p>
                  </a:txBody>
                  <a:tcPr>
                    <a:lnL w="9525" cap="flat" cmpd="sng">
                      <a:solidFill>
                        <a:srgbClr val="000000">
                          <a:alpha val="100000"/>
                        </a:srgbClr>
                      </a:solidFill>
                      <a:prstDash val="solid"/>
                      <a:round/>
                    </a:lnL>
                    <a:lnR w="9525" cap="flat" cmpd="sng">
                      <a:solidFill>
                        <a:srgbClr val="000000">
                          <a:alpha val="100000"/>
                        </a:srgbClr>
                      </a:solidFill>
                      <a:prstDash val="solid"/>
                      <a:round/>
                    </a:lnR>
                    <a:lnT w="12700" cap="flat" cmpd="sng">
                      <a:solidFill>
                        <a:srgbClr val="000000">
                          <a:alpha val="100000"/>
                        </a:srgbClr>
                      </a:solidFill>
                      <a:prstDash val="solid"/>
                      <a:round/>
                    </a:lnT>
                    <a:lnB w="25400" cap="flat" cmpd="sng">
                      <a:solidFill>
                        <a:srgbClr val="000000">
                          <a:alpha val="100000"/>
                        </a:srgbClr>
                      </a:solidFill>
                      <a:prstDash val="solid"/>
                      <a:round/>
                    </a:lnB>
                    <a:noFill/>
                  </a:tcPr>
                </a:tc>
                <a:tc>
                  <a:txBody>
                    <a:bodyPr/>
                    <a:lstStyle/>
                    <a:p>
                      <a:pPr lvl="0" algn="l" eaLnBrk="1" latinLnBrk="1" hangingPunct="1">
                        <a:spcBef>
                          <a:spcPct val="20000"/>
                        </a:spcBef>
                      </a:pPr>
                      <a:endParaRPr lang="en-US" altLang="en-US" sz="2800" dirty="0"/>
                    </a:p>
                  </a:txBody>
                  <a:tcPr>
                    <a:lnL w="9525" cap="flat" cmpd="sng">
                      <a:solidFill>
                        <a:srgbClr val="000000">
                          <a:alpha val="100000"/>
                        </a:srgbClr>
                      </a:solidFill>
                      <a:prstDash val="solid"/>
                      <a:round/>
                    </a:lnL>
                    <a:lnR w="25400" cap="flat" cmpd="sng">
                      <a:solidFill>
                        <a:srgbClr val="000000">
                          <a:alpha val="100000"/>
                        </a:srgbClr>
                      </a:solidFill>
                      <a:prstDash val="solid"/>
                      <a:round/>
                    </a:lnR>
                    <a:lnT w="12700" cap="flat" cmpd="sng">
                      <a:solidFill>
                        <a:srgbClr val="000000">
                          <a:alpha val="100000"/>
                        </a:srgbClr>
                      </a:solidFill>
                      <a:prstDash val="solid"/>
                      <a:round/>
                    </a:lnT>
                    <a:lnB w="25400" cap="flat" cmpd="sng">
                      <a:solidFill>
                        <a:srgbClr val="000000">
                          <a:alpha val="100000"/>
                        </a:srgbClr>
                      </a:solidFill>
                      <a:prstDash val="solid"/>
                      <a:round/>
                    </a:lnB>
                    <a:noFill/>
                  </a:tcPr>
                </a:tc>
              </a:tr>
            </a:tbl>
          </a:graphicData>
        </a:graphic>
      </p:graphicFrame>
    </p:spTree>
    <p:extLst>
      <p:ext uri="{BB962C8B-B14F-4D97-AF65-F5344CB8AC3E}">
        <p14:creationId xmlns:p14="http://schemas.microsoft.com/office/powerpoint/2010/main" val="3942650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classifications of microorganisms </a:t>
            </a:r>
          </a:p>
        </p:txBody>
      </p:sp>
      <p:sp>
        <p:nvSpPr>
          <p:cNvPr id="3" name="Content Placeholder 2"/>
          <p:cNvSpPr>
            <a:spLocks noGrp="1"/>
          </p:cNvSpPr>
          <p:nvPr>
            <p:ph idx="1"/>
          </p:nvPr>
        </p:nvSpPr>
        <p:spPr/>
        <p:txBody>
          <a:bodyPr>
            <a:normAutofit lnSpcReduction="10000"/>
          </a:bodyPr>
          <a:lstStyle/>
          <a:p>
            <a:pPr lvl="1"/>
            <a:r>
              <a:rPr lang="en-US" sz="3200" b="1" dirty="0"/>
              <a:t>Eukaryotic microorganisms </a:t>
            </a:r>
            <a:r>
              <a:rPr lang="en-US" sz="3200" dirty="0"/>
              <a:t>– organisms whose cells contain a nucleus and other structures enclosed within membranes e.g. fungi, protozoa, slime </a:t>
            </a:r>
            <a:r>
              <a:rPr lang="en-US" sz="3200" dirty="0" err="1"/>
              <a:t>moulds</a:t>
            </a:r>
            <a:r>
              <a:rPr lang="en-US" sz="3200" dirty="0"/>
              <a:t>, algae </a:t>
            </a:r>
          </a:p>
          <a:p>
            <a:pPr lvl="1"/>
            <a:endParaRPr lang="en-US" sz="3200" dirty="0"/>
          </a:p>
          <a:p>
            <a:pPr lvl="1"/>
            <a:r>
              <a:rPr lang="en-US" sz="3200" b="1" dirty="0"/>
              <a:t>Prokaryotic microorganisms </a:t>
            </a:r>
            <a:r>
              <a:rPr lang="en-US" sz="3200" dirty="0"/>
              <a:t>– is a single-celled organism that lacks a membrane-bound nucleus , mitochondria, or any other membrane-bound organelle e.g. bacteria </a:t>
            </a:r>
          </a:p>
          <a:p>
            <a:endParaRPr lang="en-US" dirty="0"/>
          </a:p>
          <a:p>
            <a:endParaRPr lang="en-US" dirty="0"/>
          </a:p>
        </p:txBody>
      </p:sp>
    </p:spTree>
    <p:extLst>
      <p:ext uri="{BB962C8B-B14F-4D97-AF65-F5344CB8AC3E}">
        <p14:creationId xmlns:p14="http://schemas.microsoft.com/office/powerpoint/2010/main" val="4687699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9020908" cy="838200"/>
          </a:xfrm>
        </p:spPr>
        <p:txBody>
          <a:bodyPr>
            <a:normAutofit/>
          </a:bodyPr>
          <a:lstStyle/>
          <a:p>
            <a:r>
              <a:rPr lang="en-US" sz="2800" dirty="0" smtClean="0"/>
              <a:t>Differences between prokaryote and eukaryote cells </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2449544"/>
              </p:ext>
            </p:extLst>
          </p:nvPr>
        </p:nvGraphicFramePr>
        <p:xfrm>
          <a:off x="1" y="990600"/>
          <a:ext cx="9144001" cy="4798067"/>
        </p:xfrm>
        <a:graphic>
          <a:graphicData uri="http://schemas.openxmlformats.org/drawingml/2006/table">
            <a:tbl>
              <a:tblPr firstRow="1" bandRow="1">
                <a:tableStyleId>{5940675A-B579-460E-94D1-54222C63F5DA}</a:tableStyleId>
              </a:tblPr>
              <a:tblGrid>
                <a:gridCol w="773723"/>
                <a:gridCol w="4185138"/>
                <a:gridCol w="4185140"/>
              </a:tblGrid>
              <a:tr h="337813">
                <a:tc>
                  <a:txBody>
                    <a:bodyPr/>
                    <a:lstStyle/>
                    <a:p>
                      <a:endParaRPr lang="en-US" sz="2400" dirty="0"/>
                    </a:p>
                  </a:txBody>
                  <a:tcPr marL="68580" marR="68580"/>
                </a:tc>
                <a:tc>
                  <a:txBody>
                    <a:bodyPr/>
                    <a:lstStyle/>
                    <a:p>
                      <a:r>
                        <a:rPr lang="en-US" sz="2400" b="1" dirty="0" smtClean="0"/>
                        <a:t>Prokaryotic cells </a:t>
                      </a:r>
                      <a:endParaRPr lang="en-US" sz="2400" b="1" dirty="0"/>
                    </a:p>
                  </a:txBody>
                  <a:tcPr marL="68580" marR="68580"/>
                </a:tc>
                <a:tc>
                  <a:txBody>
                    <a:bodyPr/>
                    <a:lstStyle/>
                    <a:p>
                      <a:r>
                        <a:rPr lang="en-US" sz="2400" b="1" dirty="0" smtClean="0"/>
                        <a:t>Eukaryote cells </a:t>
                      </a:r>
                      <a:endParaRPr lang="en-US" sz="2400" b="1" dirty="0"/>
                    </a:p>
                  </a:txBody>
                  <a:tcPr marL="68580" marR="68580"/>
                </a:tc>
              </a:tr>
              <a:tr h="637142">
                <a:tc>
                  <a:txBody>
                    <a:bodyPr/>
                    <a:lstStyle/>
                    <a:p>
                      <a:r>
                        <a:rPr lang="en-US" sz="2400" dirty="0" smtClean="0"/>
                        <a:t>1.</a:t>
                      </a:r>
                      <a:r>
                        <a:rPr lang="en-US" sz="2400" baseline="0" dirty="0" smtClean="0"/>
                        <a:t> </a:t>
                      </a:r>
                      <a:endParaRPr lang="en-US" sz="2400" dirty="0"/>
                    </a:p>
                  </a:txBody>
                  <a:tcPr marL="68580" marR="68580"/>
                </a:tc>
                <a:tc>
                  <a:txBody>
                    <a:bodyPr/>
                    <a:lstStyle/>
                    <a:p>
                      <a:r>
                        <a:rPr lang="en-US" sz="2400" dirty="0" smtClean="0"/>
                        <a:t>Small cell (&lt;5µm)</a:t>
                      </a:r>
                      <a:endParaRPr lang="en-US" sz="2400" dirty="0"/>
                    </a:p>
                  </a:txBody>
                  <a:tcPr marL="68580" marR="68580"/>
                </a:tc>
                <a:tc>
                  <a:txBody>
                    <a:bodyPr/>
                    <a:lstStyle/>
                    <a:p>
                      <a:r>
                        <a:rPr lang="en-US" sz="2400" dirty="0" smtClean="0"/>
                        <a:t>Larger (&gt;10µm)</a:t>
                      </a:r>
                      <a:endParaRPr lang="en-US" sz="2400" dirty="0"/>
                    </a:p>
                  </a:txBody>
                  <a:tcPr marL="68580" marR="68580"/>
                </a:tc>
              </a:tr>
              <a:tr h="637142">
                <a:tc>
                  <a:txBody>
                    <a:bodyPr/>
                    <a:lstStyle/>
                    <a:p>
                      <a:r>
                        <a:rPr lang="en-US" sz="2400" dirty="0" smtClean="0"/>
                        <a:t>2.</a:t>
                      </a:r>
                      <a:endParaRPr lang="en-US" sz="2400" dirty="0"/>
                    </a:p>
                  </a:txBody>
                  <a:tcPr marL="68580" marR="68580"/>
                </a:tc>
                <a:tc>
                  <a:txBody>
                    <a:bodyPr/>
                    <a:lstStyle/>
                    <a:p>
                      <a:r>
                        <a:rPr lang="en-US" sz="2400" dirty="0" smtClean="0"/>
                        <a:t>Always</a:t>
                      </a:r>
                      <a:r>
                        <a:rPr lang="en-US" sz="2400" baseline="0" dirty="0" smtClean="0"/>
                        <a:t> unicellular </a:t>
                      </a:r>
                      <a:endParaRPr lang="en-US" sz="2400" dirty="0"/>
                    </a:p>
                  </a:txBody>
                  <a:tcPr marL="68580" marR="68580"/>
                </a:tc>
                <a:tc>
                  <a:txBody>
                    <a:bodyPr/>
                    <a:lstStyle/>
                    <a:p>
                      <a:r>
                        <a:rPr lang="en-US" sz="2400" dirty="0" smtClean="0"/>
                        <a:t>Often multicellular </a:t>
                      </a:r>
                      <a:endParaRPr lang="en-US" sz="2400" dirty="0"/>
                    </a:p>
                  </a:txBody>
                  <a:tcPr marL="68580" marR="68580"/>
                </a:tc>
              </a:tr>
              <a:tr h="1173683">
                <a:tc>
                  <a:txBody>
                    <a:bodyPr/>
                    <a:lstStyle/>
                    <a:p>
                      <a:r>
                        <a:rPr lang="en-US" sz="2400" dirty="0" smtClean="0"/>
                        <a:t>3.</a:t>
                      </a:r>
                      <a:endParaRPr lang="en-US" sz="2400" dirty="0"/>
                    </a:p>
                  </a:txBody>
                  <a:tcPr marL="68580" marR="68580"/>
                </a:tc>
                <a:tc>
                  <a:txBody>
                    <a:bodyPr/>
                    <a:lstStyle/>
                    <a:p>
                      <a:r>
                        <a:rPr lang="en-US" sz="2400" dirty="0" smtClean="0"/>
                        <a:t>No nucleus or any membrane bound organelles</a:t>
                      </a:r>
                      <a:r>
                        <a:rPr lang="en-US" sz="2400" baseline="0" dirty="0" smtClean="0"/>
                        <a:t> </a:t>
                      </a:r>
                      <a:endParaRPr lang="en-US" sz="2400" dirty="0"/>
                    </a:p>
                  </a:txBody>
                  <a:tcPr marL="68580" marR="68580"/>
                </a:tc>
                <a:tc>
                  <a:txBody>
                    <a:bodyPr/>
                    <a:lstStyle/>
                    <a:p>
                      <a:r>
                        <a:rPr lang="en-US" sz="2400" dirty="0" smtClean="0"/>
                        <a:t>Always have nucleus and membranes</a:t>
                      </a:r>
                      <a:r>
                        <a:rPr lang="en-US" sz="2400" baseline="0" dirty="0" smtClean="0"/>
                        <a:t> bound organelles </a:t>
                      </a:r>
                      <a:endParaRPr lang="en-US" sz="2400" dirty="0"/>
                    </a:p>
                  </a:txBody>
                  <a:tcPr marL="68580" marR="68580"/>
                </a:tc>
              </a:tr>
              <a:tr h="1069940">
                <a:tc>
                  <a:txBody>
                    <a:bodyPr/>
                    <a:lstStyle/>
                    <a:p>
                      <a:r>
                        <a:rPr lang="en-US" sz="2400" dirty="0" smtClean="0"/>
                        <a:t>4.</a:t>
                      </a:r>
                      <a:endParaRPr lang="en-US" sz="2400" dirty="0"/>
                    </a:p>
                  </a:txBody>
                  <a:tcPr marL="68580" marR="68580"/>
                </a:tc>
                <a:tc>
                  <a:txBody>
                    <a:bodyPr/>
                    <a:lstStyle/>
                    <a:p>
                      <a:r>
                        <a:rPr lang="en-US" sz="2400" dirty="0" smtClean="0"/>
                        <a:t>DNA circular, without proteins </a:t>
                      </a:r>
                      <a:endParaRPr lang="en-US" sz="2400" dirty="0"/>
                    </a:p>
                  </a:txBody>
                  <a:tcPr marL="68580" marR="68580"/>
                </a:tc>
                <a:tc>
                  <a:txBody>
                    <a:bodyPr/>
                    <a:lstStyle/>
                    <a:p>
                      <a:r>
                        <a:rPr lang="en-US" sz="2400" dirty="0" smtClean="0"/>
                        <a:t>DNA is linear and associated</a:t>
                      </a:r>
                      <a:r>
                        <a:rPr lang="en-US" sz="2400" baseline="0" dirty="0" smtClean="0"/>
                        <a:t> with proteins to form chromatin </a:t>
                      </a:r>
                      <a:endParaRPr lang="en-US" sz="2400" dirty="0"/>
                    </a:p>
                  </a:txBody>
                  <a:tcPr marL="68580" marR="68580"/>
                </a:tc>
              </a:tr>
              <a:tr h="762000">
                <a:tc>
                  <a:txBody>
                    <a:bodyPr/>
                    <a:lstStyle/>
                    <a:p>
                      <a:r>
                        <a:rPr lang="en-US" sz="2400" dirty="0" smtClean="0"/>
                        <a:t>5.  </a:t>
                      </a:r>
                      <a:endParaRPr lang="en-US" sz="2400" dirty="0"/>
                    </a:p>
                  </a:txBody>
                  <a:tcPr marL="68580" marR="68580"/>
                </a:tc>
                <a:tc>
                  <a:txBody>
                    <a:bodyPr/>
                    <a:lstStyle/>
                    <a:p>
                      <a:r>
                        <a:rPr lang="en-US" sz="2400" dirty="0" smtClean="0"/>
                        <a:t>Cell division is by binary fission </a:t>
                      </a:r>
                      <a:endParaRPr lang="en-US" sz="2400" dirty="0"/>
                    </a:p>
                  </a:txBody>
                  <a:tcPr marL="68580" marR="68580">
                    <a:lnR w="12700" cap="flat" cmpd="sng" algn="ctr">
                      <a:solidFill>
                        <a:schemeClr val="tx1"/>
                      </a:solidFill>
                      <a:prstDash val="solid"/>
                      <a:round/>
                      <a:headEnd type="none" w="med" len="med"/>
                      <a:tailEnd type="none" w="med" len="med"/>
                    </a:lnR>
                  </a:tcPr>
                </a:tc>
                <a:tc>
                  <a:txBody>
                    <a:bodyPr/>
                    <a:lstStyle/>
                    <a:p>
                      <a:r>
                        <a:rPr lang="en-US" sz="2400" dirty="0" smtClean="0"/>
                        <a:t>Cell division</a:t>
                      </a:r>
                      <a:r>
                        <a:rPr lang="en-US" sz="2400" baseline="0" dirty="0" smtClean="0"/>
                        <a:t> is by meiosis and mitosis </a:t>
                      </a:r>
                      <a:endParaRPr lang="en-US" sz="2400" dirty="0"/>
                    </a:p>
                  </a:txBody>
                  <a:tcPr marL="68580" marR="68580">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33465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85861105"/>
              </p:ext>
            </p:extLst>
          </p:nvPr>
        </p:nvGraphicFramePr>
        <p:xfrm>
          <a:off x="628650" y="656493"/>
          <a:ext cx="7886700" cy="6192454"/>
        </p:xfrm>
        <a:graphic>
          <a:graphicData uri="http://schemas.openxmlformats.org/drawingml/2006/table">
            <a:tbl>
              <a:tblPr firstRow="1" bandRow="1">
                <a:tableStyleId>{5940675A-B579-460E-94D1-54222C63F5DA}</a:tableStyleId>
              </a:tblPr>
              <a:tblGrid>
                <a:gridCol w="461597"/>
                <a:gridCol w="3587261"/>
                <a:gridCol w="3837842"/>
              </a:tblGrid>
              <a:tr h="734459">
                <a:tc>
                  <a:txBody>
                    <a:bodyPr/>
                    <a:lstStyle/>
                    <a:p>
                      <a:r>
                        <a:rPr lang="en-US" sz="3200" dirty="0" smtClean="0"/>
                        <a:t>6 .</a:t>
                      </a:r>
                      <a:r>
                        <a:rPr lang="en-US" sz="3200" baseline="0" dirty="0" smtClean="0"/>
                        <a:t> </a:t>
                      </a:r>
                      <a:endParaRPr lang="en-US" sz="3200" dirty="0"/>
                    </a:p>
                  </a:txBody>
                  <a:tcPr marL="68580" marR="68580"/>
                </a:tc>
                <a:tc>
                  <a:txBody>
                    <a:bodyPr/>
                    <a:lstStyle/>
                    <a:p>
                      <a:r>
                        <a:rPr lang="en-US" sz="3200" dirty="0" err="1" smtClean="0"/>
                        <a:t>Ribosmes</a:t>
                      </a:r>
                      <a:r>
                        <a:rPr lang="en-US" sz="3200" baseline="0" dirty="0" smtClean="0"/>
                        <a:t> are small </a:t>
                      </a:r>
                      <a:endParaRPr lang="en-US" sz="3200" dirty="0"/>
                    </a:p>
                  </a:txBody>
                  <a:tcPr marL="68580" marR="68580"/>
                </a:tc>
                <a:tc>
                  <a:txBody>
                    <a:bodyPr/>
                    <a:lstStyle/>
                    <a:p>
                      <a:r>
                        <a:rPr lang="en-US" sz="3200" dirty="0" smtClean="0"/>
                        <a:t>Ribosomes are large </a:t>
                      </a:r>
                      <a:endParaRPr lang="en-US" sz="3200" dirty="0"/>
                    </a:p>
                  </a:txBody>
                  <a:tcPr marL="68580" marR="68580"/>
                </a:tc>
              </a:tr>
              <a:tr h="734459">
                <a:tc>
                  <a:txBody>
                    <a:bodyPr/>
                    <a:lstStyle/>
                    <a:p>
                      <a:r>
                        <a:rPr lang="en-US" sz="3200" dirty="0" smtClean="0"/>
                        <a:t>7. </a:t>
                      </a:r>
                      <a:endParaRPr lang="en-US" sz="3200" dirty="0"/>
                    </a:p>
                  </a:txBody>
                  <a:tcPr marL="68580" marR="68580"/>
                </a:tc>
                <a:tc>
                  <a:txBody>
                    <a:bodyPr/>
                    <a:lstStyle/>
                    <a:p>
                      <a:r>
                        <a:rPr lang="en-US" sz="3200" dirty="0" smtClean="0"/>
                        <a:t>No cytoskeleton </a:t>
                      </a:r>
                      <a:endParaRPr lang="en-US" sz="3200" dirty="0"/>
                    </a:p>
                  </a:txBody>
                  <a:tcPr marL="68580" marR="68580"/>
                </a:tc>
                <a:tc>
                  <a:txBody>
                    <a:bodyPr/>
                    <a:lstStyle/>
                    <a:p>
                      <a:r>
                        <a:rPr lang="en-US" sz="3200" dirty="0" smtClean="0"/>
                        <a:t>Always have cytoskeleton </a:t>
                      </a:r>
                      <a:endParaRPr lang="en-US" sz="3200" dirty="0"/>
                    </a:p>
                  </a:txBody>
                  <a:tcPr marL="68580" marR="68580"/>
                </a:tc>
              </a:tr>
              <a:tr h="1971444">
                <a:tc>
                  <a:txBody>
                    <a:bodyPr/>
                    <a:lstStyle/>
                    <a:p>
                      <a:r>
                        <a:rPr lang="en-US" sz="3200" dirty="0" smtClean="0"/>
                        <a:t>8. </a:t>
                      </a:r>
                      <a:endParaRPr lang="en-US" sz="3200" dirty="0"/>
                    </a:p>
                  </a:txBody>
                  <a:tcPr marL="68580" marR="68580"/>
                </a:tc>
                <a:tc>
                  <a:txBody>
                    <a:bodyPr/>
                    <a:lstStyle/>
                    <a:p>
                      <a:r>
                        <a:rPr lang="en-US" sz="3200" dirty="0" smtClean="0"/>
                        <a:t>Motility by rigid rotating flagellum made</a:t>
                      </a:r>
                      <a:r>
                        <a:rPr lang="en-US" sz="3200" baseline="0" dirty="0" smtClean="0"/>
                        <a:t> from </a:t>
                      </a:r>
                      <a:r>
                        <a:rPr lang="en-US" sz="3200" baseline="0" dirty="0" err="1" smtClean="0"/>
                        <a:t>flagellin</a:t>
                      </a:r>
                      <a:r>
                        <a:rPr lang="en-US" sz="3200" baseline="0" dirty="0" smtClean="0"/>
                        <a:t> </a:t>
                      </a:r>
                      <a:endParaRPr lang="en-US" sz="3200" dirty="0"/>
                    </a:p>
                  </a:txBody>
                  <a:tcPr marL="68580" marR="68580"/>
                </a:tc>
                <a:tc>
                  <a:txBody>
                    <a:bodyPr/>
                    <a:lstStyle/>
                    <a:p>
                      <a:r>
                        <a:rPr lang="en-US" sz="3200" dirty="0" smtClean="0"/>
                        <a:t>Motility by flexible waving cilia or flagella made from tubulins </a:t>
                      </a:r>
                      <a:endParaRPr lang="en-US" sz="3200" dirty="0"/>
                    </a:p>
                  </a:txBody>
                  <a:tcPr marL="68580" marR="68580"/>
                </a:tc>
              </a:tr>
              <a:tr h="1352951">
                <a:tc>
                  <a:txBody>
                    <a:bodyPr/>
                    <a:lstStyle/>
                    <a:p>
                      <a:r>
                        <a:rPr lang="en-US" sz="3200" smtClean="0"/>
                        <a:t>9. </a:t>
                      </a:r>
                      <a:endParaRPr lang="en-US" sz="3200" dirty="0"/>
                    </a:p>
                  </a:txBody>
                  <a:tcPr marL="68580" marR="68580"/>
                </a:tc>
                <a:tc>
                  <a:txBody>
                    <a:bodyPr/>
                    <a:lstStyle/>
                    <a:p>
                      <a:r>
                        <a:rPr lang="en-US" sz="3200" dirty="0" smtClean="0"/>
                        <a:t>Reproduction</a:t>
                      </a:r>
                      <a:r>
                        <a:rPr lang="en-US" sz="3200" baseline="0" dirty="0" smtClean="0"/>
                        <a:t> is always asexual </a:t>
                      </a:r>
                      <a:endParaRPr lang="en-US" sz="3200" dirty="0"/>
                    </a:p>
                  </a:txBody>
                  <a:tcPr marL="68580" marR="68580"/>
                </a:tc>
                <a:tc>
                  <a:txBody>
                    <a:bodyPr/>
                    <a:lstStyle/>
                    <a:p>
                      <a:r>
                        <a:rPr lang="en-US" sz="3200" dirty="0" smtClean="0"/>
                        <a:t>Reproduction is sexual or asexual</a:t>
                      </a:r>
                      <a:r>
                        <a:rPr lang="en-US" sz="3200" baseline="0" dirty="0" smtClean="0"/>
                        <a:t> </a:t>
                      </a:r>
                      <a:endParaRPr lang="en-US" sz="3200" dirty="0"/>
                    </a:p>
                  </a:txBody>
                  <a:tcPr marL="68580" marR="68580"/>
                </a:tc>
              </a:tr>
              <a:tr h="734459">
                <a:tc>
                  <a:txBody>
                    <a:bodyPr/>
                    <a:lstStyle/>
                    <a:p>
                      <a:endParaRPr lang="en-US" sz="3200"/>
                    </a:p>
                  </a:txBody>
                  <a:tcPr marL="68580" marR="68580"/>
                </a:tc>
                <a:tc>
                  <a:txBody>
                    <a:bodyPr/>
                    <a:lstStyle/>
                    <a:p>
                      <a:endParaRPr lang="en-US" sz="3200" dirty="0"/>
                    </a:p>
                  </a:txBody>
                  <a:tcPr marL="68580" marR="68580"/>
                </a:tc>
                <a:tc>
                  <a:txBody>
                    <a:bodyPr/>
                    <a:lstStyle/>
                    <a:p>
                      <a:endParaRPr lang="en-US" sz="3200" dirty="0"/>
                    </a:p>
                  </a:txBody>
                  <a:tcPr marL="68580" marR="68580"/>
                </a:tc>
              </a:tr>
            </a:tbl>
          </a:graphicData>
        </a:graphic>
      </p:graphicFrame>
    </p:spTree>
    <p:extLst>
      <p:ext uri="{BB962C8B-B14F-4D97-AF65-F5344CB8AC3E}">
        <p14:creationId xmlns:p14="http://schemas.microsoft.com/office/powerpoint/2010/main" val="4267940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promoting Growth and Development of Micro-organisms </a:t>
            </a:r>
          </a:p>
        </p:txBody>
      </p:sp>
      <p:sp>
        <p:nvSpPr>
          <p:cNvPr id="3" name="Content Placeholder 2"/>
          <p:cNvSpPr>
            <a:spLocks noGrp="1"/>
          </p:cNvSpPr>
          <p:nvPr>
            <p:ph idx="1"/>
          </p:nvPr>
        </p:nvSpPr>
        <p:spPr/>
        <p:txBody>
          <a:bodyPr>
            <a:normAutofit lnSpcReduction="10000"/>
          </a:bodyPr>
          <a:lstStyle/>
          <a:p>
            <a:pPr marL="0" indent="0">
              <a:buNone/>
            </a:pPr>
            <a:r>
              <a:rPr lang="en-US" dirty="0"/>
              <a:t>1. Temperature: </a:t>
            </a:r>
          </a:p>
          <a:p>
            <a:r>
              <a:rPr lang="en-US" dirty="0"/>
              <a:t>Determines the rate of growth, multiplication, survival and death of all living organisms. </a:t>
            </a:r>
          </a:p>
          <a:p>
            <a:r>
              <a:rPr lang="en-US" dirty="0"/>
              <a:t>High temperatures damage microbes by denaturing enzymes, transport carriers, and other proteins; Microbial membranes are disrupted by temperature extremes; At very low temperatures, membranes also solidify and enzymes also do not function properly </a:t>
            </a:r>
          </a:p>
          <a:p>
            <a:endParaRPr lang="en-US" dirty="0"/>
          </a:p>
        </p:txBody>
      </p:sp>
    </p:spTree>
    <p:extLst>
      <p:ext uri="{BB962C8B-B14F-4D97-AF65-F5344CB8AC3E}">
        <p14:creationId xmlns:p14="http://schemas.microsoft.com/office/powerpoint/2010/main" val="11889604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Can be divided into:</a:t>
            </a:r>
          </a:p>
          <a:p>
            <a:pPr lvl="2"/>
            <a:r>
              <a:rPr lang="en-US" sz="3200" b="1" dirty="0" err="1"/>
              <a:t>Psychrophilles</a:t>
            </a:r>
            <a:r>
              <a:rPr lang="en-US" sz="3200" b="1" dirty="0"/>
              <a:t> – </a:t>
            </a:r>
            <a:r>
              <a:rPr lang="en-US" sz="3200" dirty="0"/>
              <a:t>prefer temperature of  0-5 degrees</a:t>
            </a:r>
          </a:p>
          <a:p>
            <a:pPr lvl="2"/>
            <a:r>
              <a:rPr lang="en-US" sz="3200" b="1" dirty="0" err="1"/>
              <a:t>Mesophilles</a:t>
            </a:r>
            <a:r>
              <a:rPr lang="en-US" sz="3200" b="1" dirty="0"/>
              <a:t> -  </a:t>
            </a:r>
            <a:r>
              <a:rPr lang="en-US" sz="3200" dirty="0"/>
              <a:t>prefer temperature of 20-45 degrees</a:t>
            </a:r>
          </a:p>
          <a:p>
            <a:pPr lvl="2"/>
            <a:r>
              <a:rPr lang="en-US" sz="3200" b="1" dirty="0"/>
              <a:t> </a:t>
            </a:r>
            <a:r>
              <a:rPr lang="en-US" sz="3200" b="1" dirty="0" err="1"/>
              <a:t>Thermophilles</a:t>
            </a:r>
            <a:r>
              <a:rPr lang="en-US" sz="3200" b="1" dirty="0"/>
              <a:t> </a:t>
            </a:r>
            <a:r>
              <a:rPr lang="en-US" sz="3200" dirty="0"/>
              <a:t>– prefer temperature of above 55 degrees</a:t>
            </a:r>
          </a:p>
          <a:p>
            <a:endParaRPr lang="en-US" dirty="0"/>
          </a:p>
        </p:txBody>
      </p:sp>
    </p:spTree>
    <p:extLst>
      <p:ext uri="{BB962C8B-B14F-4D97-AF65-F5344CB8AC3E}">
        <p14:creationId xmlns:p14="http://schemas.microsoft.com/office/powerpoint/2010/main" val="38235522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2</a:t>
            </a:r>
            <a:r>
              <a:rPr lang="en-US" b="1" dirty="0"/>
              <a:t>. PH Levels: </a:t>
            </a:r>
          </a:p>
          <a:p>
            <a:r>
              <a:rPr lang="en-US" dirty="0"/>
              <a:t>Refers to negative logarithm of hydrogen ion concentration </a:t>
            </a:r>
          </a:p>
          <a:p>
            <a:r>
              <a:rPr lang="en-US" dirty="0"/>
              <a:t>Microbial growth is strongly affected by the PH of the medium </a:t>
            </a:r>
          </a:p>
          <a:p>
            <a:r>
              <a:rPr lang="en-US" dirty="0"/>
              <a:t>Drastic variations in cytoplasmic PH disrupt the plasma membrane or inhibit the activity of enzymes and membrane transport proteins</a:t>
            </a:r>
          </a:p>
          <a:p>
            <a:r>
              <a:rPr lang="en-US" dirty="0" err="1"/>
              <a:t>Acidophiles</a:t>
            </a:r>
            <a:r>
              <a:rPr lang="en-US" dirty="0"/>
              <a:t>, </a:t>
            </a:r>
            <a:r>
              <a:rPr lang="en-US" dirty="0" err="1"/>
              <a:t>alkalophiles</a:t>
            </a:r>
            <a:r>
              <a:rPr lang="en-US" dirty="0"/>
              <a:t>, </a:t>
            </a:r>
            <a:r>
              <a:rPr lang="en-US" dirty="0" err="1"/>
              <a:t>neutrophiles</a:t>
            </a:r>
            <a:r>
              <a:rPr lang="en-US" dirty="0"/>
              <a:t>; </a:t>
            </a:r>
          </a:p>
          <a:p>
            <a:pPr marL="0" indent="0">
              <a:buNone/>
            </a:pPr>
            <a:r>
              <a:rPr lang="en-US" dirty="0"/>
              <a:t>Most prefer neutral PH </a:t>
            </a:r>
          </a:p>
          <a:p>
            <a:endParaRPr lang="en-US" dirty="0"/>
          </a:p>
        </p:txBody>
      </p:sp>
    </p:spTree>
    <p:extLst>
      <p:ext uri="{BB962C8B-B14F-4D97-AF65-F5344CB8AC3E}">
        <p14:creationId xmlns:p14="http://schemas.microsoft.com/office/powerpoint/2010/main" val="30555214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0" lvl="0" indent="0">
              <a:buNone/>
            </a:pPr>
            <a:r>
              <a:rPr lang="en-US" dirty="0"/>
              <a:t>3. </a:t>
            </a:r>
            <a:r>
              <a:rPr lang="en-US" b="1" dirty="0"/>
              <a:t>Moisture</a:t>
            </a:r>
            <a:r>
              <a:rPr lang="en-US" dirty="0"/>
              <a:t> – free flow of water is important to microorganisms for their cells to exchange nutrients and for metabolic processes. All microorganisms require water, some less. The more moisture, the more microorganisms will be found</a:t>
            </a:r>
          </a:p>
          <a:p>
            <a:pPr marL="0" lvl="0" indent="0">
              <a:buNone/>
            </a:pPr>
            <a:r>
              <a:rPr lang="en-US" b="1" dirty="0"/>
              <a:t>4. Oxygen and nitrogen</a:t>
            </a:r>
            <a:r>
              <a:rPr lang="en-US" dirty="0"/>
              <a:t>–Many</a:t>
            </a:r>
            <a:r>
              <a:rPr lang="en-US" b="1" dirty="0"/>
              <a:t> </a:t>
            </a:r>
            <a:r>
              <a:rPr lang="en-US" dirty="0"/>
              <a:t>microorganism require an oxygen rich environment (aerobic) but others flourish in low oxygen surroundings (anaerobic) or some can survive in either</a:t>
            </a:r>
          </a:p>
          <a:p>
            <a:endParaRPr lang="en-US" dirty="0"/>
          </a:p>
        </p:txBody>
      </p:sp>
    </p:spTree>
    <p:extLst>
      <p:ext uri="{BB962C8B-B14F-4D97-AF65-F5344CB8AC3E}">
        <p14:creationId xmlns:p14="http://schemas.microsoft.com/office/powerpoint/2010/main" val="2421720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r>
            <a:br>
              <a:rPr lang="en-US" dirty="0" smtClean="0"/>
            </a:br>
            <a:r>
              <a:rPr lang="en-US" dirty="0"/>
              <a:t/>
            </a:r>
            <a:br>
              <a:rPr lang="en-US" dirty="0"/>
            </a:br>
            <a:r>
              <a:rPr lang="en-US" b="1" dirty="0" smtClean="0"/>
              <a:t>Immunology </a:t>
            </a:r>
            <a:r>
              <a:rPr lang="en-US" u="sng" dirty="0" smtClean="0"/>
              <a:t/>
            </a:r>
            <a:br>
              <a:rPr lang="en-US" u="sng"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Types </a:t>
            </a:r>
            <a:r>
              <a:rPr lang="en-US" dirty="0"/>
              <a:t>of immunity</a:t>
            </a:r>
            <a:r>
              <a:rPr lang="en-US" dirty="0" smtClean="0"/>
              <a:t>;</a:t>
            </a:r>
          </a:p>
          <a:p>
            <a:pPr>
              <a:buFont typeface="Wingdings" pitchFamily="2" charset="2"/>
              <a:buChar char="ü"/>
            </a:pPr>
            <a:r>
              <a:rPr lang="en-US" dirty="0" smtClean="0"/>
              <a:t> </a:t>
            </a:r>
            <a:r>
              <a:rPr lang="en-US" dirty="0" err="1" smtClean="0"/>
              <a:t>humoral</a:t>
            </a:r>
            <a:endParaRPr lang="en-US" dirty="0" smtClean="0"/>
          </a:p>
          <a:p>
            <a:pPr>
              <a:buFont typeface="Wingdings" pitchFamily="2" charset="2"/>
              <a:buChar char="ü"/>
            </a:pPr>
            <a:r>
              <a:rPr lang="en-US" dirty="0" smtClean="0"/>
              <a:t>cell mediated</a:t>
            </a:r>
          </a:p>
          <a:p>
            <a:pPr>
              <a:buFont typeface="Wingdings" pitchFamily="2" charset="2"/>
              <a:buChar char="ü"/>
            </a:pPr>
            <a:r>
              <a:rPr lang="en-US" dirty="0" smtClean="0"/>
              <a:t>Passive</a:t>
            </a:r>
          </a:p>
          <a:p>
            <a:pPr>
              <a:buFont typeface="Wingdings" pitchFamily="2" charset="2"/>
              <a:buChar char="ü"/>
            </a:pPr>
            <a:r>
              <a:rPr lang="en-US" dirty="0" smtClean="0"/>
              <a:t>active  </a:t>
            </a:r>
          </a:p>
          <a:p>
            <a:pPr>
              <a:buFont typeface="Wingdings" pitchFamily="2" charset="2"/>
              <a:buChar char="ü"/>
            </a:pPr>
            <a:r>
              <a:rPr lang="en-US" dirty="0" smtClean="0"/>
              <a:t>herd immunity </a:t>
            </a:r>
            <a:endParaRPr lang="en-US" dirty="0"/>
          </a:p>
        </p:txBody>
      </p:sp>
    </p:spTree>
    <p:extLst>
      <p:ext uri="{BB962C8B-B14F-4D97-AF65-F5344CB8AC3E}">
        <p14:creationId xmlns:p14="http://schemas.microsoft.com/office/powerpoint/2010/main" val="4148784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micro-organism</a:t>
            </a:r>
            <a:endParaRPr lang="en-US" dirty="0"/>
          </a:p>
        </p:txBody>
      </p:sp>
      <p:sp>
        <p:nvSpPr>
          <p:cNvPr id="3" name="Content Placeholder 2"/>
          <p:cNvSpPr>
            <a:spLocks noGrp="1"/>
          </p:cNvSpPr>
          <p:nvPr>
            <p:ph idx="1"/>
          </p:nvPr>
        </p:nvSpPr>
        <p:spPr/>
        <p:txBody>
          <a:bodyPr/>
          <a:lstStyle/>
          <a:p>
            <a:r>
              <a:rPr lang="en-US" dirty="0" smtClean="0"/>
              <a:t>Bacteria</a:t>
            </a:r>
          </a:p>
          <a:p>
            <a:r>
              <a:rPr lang="en-US" dirty="0" smtClean="0"/>
              <a:t>Viruses</a:t>
            </a:r>
          </a:p>
          <a:p>
            <a:r>
              <a:rPr lang="en-US" dirty="0" smtClean="0"/>
              <a:t>Fungi</a:t>
            </a:r>
          </a:p>
          <a:p>
            <a:r>
              <a:rPr lang="en-US" dirty="0" smtClean="0"/>
              <a:t>Parasites</a:t>
            </a:r>
          </a:p>
          <a:p>
            <a:endParaRPr lang="en-US" dirty="0"/>
          </a:p>
        </p:txBody>
      </p:sp>
    </p:spTree>
    <p:extLst>
      <p:ext uri="{BB962C8B-B14F-4D97-AF65-F5344CB8AC3E}">
        <p14:creationId xmlns:p14="http://schemas.microsoft.com/office/powerpoint/2010/main" val="25383783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a:t>
            </a:r>
            <a:endParaRPr lang="en-US" dirty="0"/>
          </a:p>
        </p:txBody>
      </p:sp>
      <p:sp>
        <p:nvSpPr>
          <p:cNvPr id="3" name="Content Placeholder 2"/>
          <p:cNvSpPr>
            <a:spLocks noGrp="1"/>
          </p:cNvSpPr>
          <p:nvPr>
            <p:ph idx="1"/>
          </p:nvPr>
        </p:nvSpPr>
        <p:spPr/>
        <p:txBody>
          <a:bodyPr>
            <a:normAutofit/>
          </a:bodyPr>
          <a:lstStyle/>
          <a:p>
            <a:pPr algn="just">
              <a:lnSpc>
                <a:spcPct val="80000"/>
              </a:lnSpc>
            </a:pPr>
            <a:r>
              <a:rPr lang="en-US" dirty="0"/>
              <a:t>Are </a:t>
            </a:r>
            <a:r>
              <a:rPr lang="en-US" dirty="0" smtClean="0"/>
              <a:t>unicellular </a:t>
            </a:r>
            <a:r>
              <a:rPr lang="en-US" dirty="0" err="1" smtClean="0"/>
              <a:t>prokaryocytes</a:t>
            </a:r>
            <a:r>
              <a:rPr lang="en-US" dirty="0" smtClean="0"/>
              <a:t>, </a:t>
            </a:r>
            <a:r>
              <a:rPr lang="en-US" dirty="0"/>
              <a:t>have neither a well defined nucleus nor a nucleus membrane</a:t>
            </a:r>
          </a:p>
          <a:p>
            <a:pPr algn="just">
              <a:lnSpc>
                <a:spcPct val="80000"/>
              </a:lnSpc>
            </a:pPr>
            <a:r>
              <a:rPr lang="en-US" dirty="0"/>
              <a:t>It consists of a unique cell wall, cytoplasmic membrane enclosing the cytoplasm, </a:t>
            </a:r>
            <a:r>
              <a:rPr lang="en-US" dirty="0" err="1"/>
              <a:t>mesosomes</a:t>
            </a:r>
            <a:r>
              <a:rPr lang="en-US" dirty="0"/>
              <a:t>, a nucleus apparatus, ribosomes and cytoplasmic granules. Some have flagella, </a:t>
            </a:r>
            <a:r>
              <a:rPr lang="en-US" dirty="0" err="1"/>
              <a:t>pili</a:t>
            </a:r>
            <a:r>
              <a:rPr lang="en-US" dirty="0"/>
              <a:t> and can produce spores</a:t>
            </a:r>
          </a:p>
          <a:p>
            <a:pPr algn="just">
              <a:lnSpc>
                <a:spcPct val="80000"/>
              </a:lnSpc>
            </a:pPr>
            <a:r>
              <a:rPr lang="en-US" dirty="0"/>
              <a:t>They have a large surface area to volume ratio and can gain food rapidly from their environment by diffusion and active transport</a:t>
            </a:r>
          </a:p>
          <a:p>
            <a:endParaRPr lang="en-US" dirty="0"/>
          </a:p>
        </p:txBody>
      </p:sp>
    </p:spTree>
    <p:extLst>
      <p:ext uri="{BB962C8B-B14F-4D97-AF65-F5344CB8AC3E}">
        <p14:creationId xmlns:p14="http://schemas.microsoft.com/office/powerpoint/2010/main" val="7088728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Unlike </a:t>
            </a:r>
            <a:r>
              <a:rPr lang="en-US" dirty="0"/>
              <a:t>most other organisms, bacteria have few morphological differences that can be used to classify them </a:t>
            </a:r>
          </a:p>
          <a:p>
            <a:r>
              <a:rPr lang="en-US" dirty="0"/>
              <a:t>Bacteria do not vary in size and shape to the extent that other types of organisms do </a:t>
            </a:r>
            <a:endParaRPr lang="en-US" dirty="0" smtClean="0"/>
          </a:p>
          <a:p>
            <a:r>
              <a:rPr lang="en-US" dirty="0">
                <a:latin typeface="Constantia" pitchFamily="18" charset="0"/>
              </a:rPr>
              <a:t>They reproduce by binary fission (asexually) and branching (budding)</a:t>
            </a:r>
          </a:p>
          <a:p>
            <a:endParaRPr lang="en-US" dirty="0"/>
          </a:p>
          <a:p>
            <a:endParaRPr lang="en-US" dirty="0"/>
          </a:p>
        </p:txBody>
      </p:sp>
    </p:spTree>
    <p:extLst>
      <p:ext uri="{BB962C8B-B14F-4D97-AF65-F5344CB8AC3E}">
        <p14:creationId xmlns:p14="http://schemas.microsoft.com/office/powerpoint/2010/main" val="28210534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Classically</a:t>
            </a:r>
            <a:r>
              <a:rPr lang="en-US" dirty="0"/>
              <a:t>, bacteria have been grouped and based on structure, physiology, molecular composition and reaction to specific stains (gram stain) </a:t>
            </a:r>
          </a:p>
          <a:p>
            <a:r>
              <a:rPr lang="en-US" dirty="0"/>
              <a:t>The three common types of bacterial morphology are </a:t>
            </a:r>
            <a:endParaRPr lang="en-US" dirty="0" smtClean="0"/>
          </a:p>
          <a:p>
            <a:pPr>
              <a:buFont typeface="Wingdings" pitchFamily="2" charset="2"/>
              <a:buChar char="ü"/>
            </a:pPr>
            <a:r>
              <a:rPr lang="en-US" dirty="0" err="1" smtClean="0"/>
              <a:t>cocci</a:t>
            </a:r>
            <a:r>
              <a:rPr lang="en-US" dirty="0"/>
              <a:t>/ </a:t>
            </a:r>
            <a:r>
              <a:rPr lang="en-US" dirty="0" err="1" smtClean="0"/>
              <a:t>coccus</a:t>
            </a:r>
            <a:endParaRPr lang="en-US" dirty="0" smtClean="0"/>
          </a:p>
          <a:p>
            <a:pPr>
              <a:buFont typeface="Wingdings" pitchFamily="2" charset="2"/>
              <a:buChar char="ü"/>
            </a:pPr>
            <a:r>
              <a:rPr lang="en-US" dirty="0" smtClean="0"/>
              <a:t>bacilli</a:t>
            </a:r>
            <a:r>
              <a:rPr lang="en-US" dirty="0"/>
              <a:t>/ </a:t>
            </a:r>
            <a:r>
              <a:rPr lang="en-US" dirty="0" smtClean="0"/>
              <a:t>bacillus</a:t>
            </a:r>
          </a:p>
          <a:p>
            <a:pPr>
              <a:buFont typeface="Wingdings" pitchFamily="2" charset="2"/>
              <a:buChar char="ü"/>
            </a:pPr>
            <a:r>
              <a:rPr lang="en-US" dirty="0" err="1" smtClean="0"/>
              <a:t>spirillum</a:t>
            </a:r>
            <a:r>
              <a:rPr lang="en-US" dirty="0" smtClean="0"/>
              <a:t>/spirochetes </a:t>
            </a:r>
            <a:endParaRPr lang="en-US" dirty="0"/>
          </a:p>
          <a:p>
            <a:endParaRPr lang="en-US" dirty="0">
              <a:latin typeface="Constantia" pitchFamily="18" charset="0"/>
            </a:endParaRPr>
          </a:p>
          <a:p>
            <a:endParaRPr lang="en-US" dirty="0"/>
          </a:p>
        </p:txBody>
      </p:sp>
    </p:spTree>
    <p:extLst>
      <p:ext uri="{BB962C8B-B14F-4D97-AF65-F5344CB8AC3E}">
        <p14:creationId xmlns:p14="http://schemas.microsoft.com/office/powerpoint/2010/main" val="25146393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3768" t="1767" r="14477" b="3658"/>
          <a:stretch/>
        </p:blipFill>
        <p:spPr>
          <a:xfrm>
            <a:off x="457200" y="533400"/>
            <a:ext cx="8305800" cy="5592763"/>
          </a:xfrm>
          <a:prstGeom prst="rect">
            <a:avLst/>
          </a:prstGeom>
        </p:spPr>
      </p:pic>
    </p:spTree>
    <p:extLst>
      <p:ext uri="{BB962C8B-B14F-4D97-AF65-F5344CB8AC3E}">
        <p14:creationId xmlns:p14="http://schemas.microsoft.com/office/powerpoint/2010/main" val="13821171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lgn="just">
              <a:lnSpc>
                <a:spcPct val="80000"/>
              </a:lnSpc>
            </a:pPr>
            <a:r>
              <a:rPr lang="en-US" dirty="0"/>
              <a:t>Bacteria are classified according to their cell wall characteristics as either </a:t>
            </a:r>
            <a:r>
              <a:rPr lang="en-US" b="1" dirty="0"/>
              <a:t>gram positive</a:t>
            </a:r>
            <a:r>
              <a:rPr lang="en-US" dirty="0"/>
              <a:t> or </a:t>
            </a:r>
            <a:r>
              <a:rPr lang="en-US" b="1" dirty="0"/>
              <a:t>gram negative.</a:t>
            </a:r>
          </a:p>
          <a:p>
            <a:pPr algn="just">
              <a:lnSpc>
                <a:spcPct val="80000"/>
              </a:lnSpc>
            </a:pPr>
            <a:r>
              <a:rPr lang="en-US" dirty="0"/>
              <a:t>Differences in the cell wall account for the differences in their functional properties as well as their susceptibility to antimicrobial agents.</a:t>
            </a:r>
          </a:p>
          <a:p>
            <a:pPr algn="just">
              <a:lnSpc>
                <a:spcPct val="80000"/>
              </a:lnSpc>
            </a:pPr>
            <a:r>
              <a:rPr lang="en-US" dirty="0"/>
              <a:t>In gram positive bacteria the cell wall called </a:t>
            </a:r>
            <a:r>
              <a:rPr lang="en-US" b="1" dirty="0"/>
              <a:t>peptidoglycan</a:t>
            </a:r>
            <a:r>
              <a:rPr lang="en-US" dirty="0"/>
              <a:t> forms a thick layer to the cell membrane and may contain other macromolecules. </a:t>
            </a:r>
          </a:p>
          <a:p>
            <a:pPr algn="just">
              <a:lnSpc>
                <a:spcPct val="80000"/>
              </a:lnSpc>
            </a:pPr>
            <a:endParaRPr lang="en-US" dirty="0"/>
          </a:p>
          <a:p>
            <a:endParaRPr lang="en-US" dirty="0"/>
          </a:p>
        </p:txBody>
      </p:sp>
    </p:spTree>
    <p:extLst>
      <p:ext uri="{BB962C8B-B14F-4D97-AF65-F5344CB8AC3E}">
        <p14:creationId xmlns:p14="http://schemas.microsoft.com/office/powerpoint/2010/main" val="18753870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lnSpc>
                <a:spcPct val="80000"/>
              </a:lnSpc>
            </a:pPr>
            <a:r>
              <a:rPr lang="en-US" dirty="0">
                <a:latin typeface="Constantia" pitchFamily="18" charset="0"/>
              </a:rPr>
              <a:t>In gram negative bacteria the peptidoglycan is thin and is overlaid by an outer membrane, anchored to lipoprotein molecules.</a:t>
            </a:r>
          </a:p>
          <a:p>
            <a:pPr algn="just">
              <a:lnSpc>
                <a:spcPct val="80000"/>
              </a:lnSpc>
            </a:pPr>
            <a:r>
              <a:rPr lang="en-US" dirty="0">
                <a:latin typeface="Constantia" pitchFamily="18" charset="0"/>
              </a:rPr>
              <a:t>Many bacteria species are less demanding nutritionally and may require a single organic compound to meet all of their biosynthetic needs</a:t>
            </a:r>
          </a:p>
          <a:p>
            <a:pPr algn="just">
              <a:lnSpc>
                <a:spcPct val="80000"/>
              </a:lnSpc>
            </a:pPr>
            <a:r>
              <a:rPr lang="en-US" dirty="0">
                <a:latin typeface="Constantia" pitchFamily="18" charset="0"/>
              </a:rPr>
              <a:t>The cell must encounter acceptable conditions of temperature, oxygen, PH, moisture and ionic strength</a:t>
            </a:r>
          </a:p>
          <a:p>
            <a:pPr algn="just">
              <a:lnSpc>
                <a:spcPct val="80000"/>
              </a:lnSpc>
            </a:pPr>
            <a:r>
              <a:rPr lang="en-US" dirty="0">
                <a:latin typeface="Constantia" pitchFamily="18" charset="0"/>
              </a:rPr>
              <a:t>Some bacteria are </a:t>
            </a:r>
            <a:r>
              <a:rPr lang="en-US" b="1" dirty="0">
                <a:latin typeface="Constantia" pitchFamily="18" charset="0"/>
              </a:rPr>
              <a:t>obligate aerobes </a:t>
            </a:r>
            <a:r>
              <a:rPr lang="en-US" dirty="0">
                <a:latin typeface="Constantia" pitchFamily="18" charset="0"/>
              </a:rPr>
              <a:t>i.e.  Require oxygen while others are </a:t>
            </a:r>
            <a:r>
              <a:rPr lang="en-US" b="1" dirty="0">
                <a:latin typeface="Constantia" pitchFamily="18" charset="0"/>
              </a:rPr>
              <a:t>anaerobes</a:t>
            </a:r>
          </a:p>
          <a:p>
            <a:endParaRPr lang="en-US" dirty="0"/>
          </a:p>
        </p:txBody>
      </p:sp>
    </p:spTree>
    <p:extLst>
      <p:ext uri="{BB962C8B-B14F-4D97-AF65-F5344CB8AC3E}">
        <p14:creationId xmlns:p14="http://schemas.microsoft.com/office/powerpoint/2010/main" val="20346186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just">
              <a:lnSpc>
                <a:spcPct val="80000"/>
              </a:lnSpc>
            </a:pPr>
            <a:r>
              <a:rPr lang="en-US" b="1" dirty="0">
                <a:latin typeface="Constantia" pitchFamily="18" charset="0"/>
              </a:rPr>
              <a:t>Facultative  bacteria</a:t>
            </a:r>
            <a:r>
              <a:rPr lang="en-US" dirty="0">
                <a:latin typeface="Constantia" pitchFamily="18" charset="0"/>
              </a:rPr>
              <a:t> is one that can survive in both aerobic and anaerobic conditions.</a:t>
            </a:r>
          </a:p>
          <a:p>
            <a:pPr algn="just">
              <a:lnSpc>
                <a:spcPct val="80000"/>
              </a:lnSpc>
            </a:pPr>
            <a:r>
              <a:rPr lang="en-US" dirty="0">
                <a:latin typeface="Constantia" pitchFamily="18" charset="0"/>
              </a:rPr>
              <a:t>Bacteria obtain nutrients mainly by taking up small molecules across the cell wall.</a:t>
            </a:r>
          </a:p>
          <a:p>
            <a:pPr algn="just">
              <a:lnSpc>
                <a:spcPct val="80000"/>
              </a:lnSpc>
            </a:pPr>
            <a:endParaRPr lang="en-US" dirty="0">
              <a:latin typeface="Constantia" pitchFamily="18" charset="0"/>
            </a:endParaRPr>
          </a:p>
          <a:p>
            <a:pPr algn="just">
              <a:lnSpc>
                <a:spcPct val="80000"/>
              </a:lnSpc>
            </a:pPr>
            <a:r>
              <a:rPr lang="en-US" dirty="0">
                <a:latin typeface="Constantia" pitchFamily="18" charset="0"/>
              </a:rPr>
              <a:t>In human beings the optimum PH for bacterial growth is between 7.2- 7.6.</a:t>
            </a:r>
          </a:p>
          <a:p>
            <a:pPr algn="just">
              <a:lnSpc>
                <a:spcPct val="80000"/>
              </a:lnSpc>
            </a:pPr>
            <a:endParaRPr lang="en-US" dirty="0">
              <a:latin typeface="Constantia" pitchFamily="18" charset="0"/>
            </a:endParaRPr>
          </a:p>
        </p:txBody>
      </p:sp>
    </p:spTree>
    <p:extLst>
      <p:ext uri="{BB962C8B-B14F-4D97-AF65-F5344CB8AC3E}">
        <p14:creationId xmlns:p14="http://schemas.microsoft.com/office/powerpoint/2010/main" val="28674876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141" t="21626" r="50756" b="9705"/>
          <a:stretch/>
        </p:blipFill>
        <p:spPr>
          <a:xfrm>
            <a:off x="457200" y="1600200"/>
            <a:ext cx="8229599" cy="4525963"/>
          </a:xfrm>
        </p:spPr>
      </p:pic>
    </p:spTree>
    <p:extLst>
      <p:ext uri="{BB962C8B-B14F-4D97-AF65-F5344CB8AC3E}">
        <p14:creationId xmlns:p14="http://schemas.microsoft.com/office/powerpoint/2010/main" val="18043869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onstantia" pitchFamily="18" charset="0"/>
              </a:rPr>
              <a:t>Gram </a:t>
            </a:r>
            <a:r>
              <a:rPr lang="en-US" b="1" dirty="0" smtClean="0">
                <a:latin typeface="Constantia" pitchFamily="18" charset="0"/>
              </a:rPr>
              <a:t>staining</a:t>
            </a:r>
            <a:r>
              <a:rPr lang="en-US" dirty="0">
                <a:latin typeface="Constantia" pitchFamily="18" charset="0"/>
              </a:rPr>
              <a:t> (or </a:t>
            </a:r>
            <a:r>
              <a:rPr lang="en-US" b="1" dirty="0">
                <a:latin typeface="Constantia" pitchFamily="18" charset="0"/>
              </a:rPr>
              <a:t>Gram's method</a:t>
            </a:r>
            <a:r>
              <a:rPr lang="en-US" dirty="0">
                <a:latin typeface="Constantia" pitchFamily="18" charset="0"/>
              </a:rPr>
              <a:t>) </a:t>
            </a:r>
            <a:endParaRPr lang="en-US" dirty="0"/>
          </a:p>
        </p:txBody>
      </p:sp>
      <p:sp>
        <p:nvSpPr>
          <p:cNvPr id="3" name="Content Placeholder 2"/>
          <p:cNvSpPr>
            <a:spLocks noGrp="1"/>
          </p:cNvSpPr>
          <p:nvPr>
            <p:ph idx="1"/>
          </p:nvPr>
        </p:nvSpPr>
        <p:spPr/>
        <p:txBody>
          <a:bodyPr>
            <a:normAutofit lnSpcReduction="10000"/>
          </a:bodyPr>
          <a:lstStyle/>
          <a:p>
            <a:pPr algn="just">
              <a:buFontTx/>
              <a:buNone/>
            </a:pPr>
            <a:r>
              <a:rPr lang="en-US" dirty="0" smtClean="0">
                <a:latin typeface="Constantia" pitchFamily="18" charset="0"/>
              </a:rPr>
              <a:t>is </a:t>
            </a:r>
            <a:r>
              <a:rPr lang="en-US" dirty="0">
                <a:latin typeface="Constantia" pitchFamily="18" charset="0"/>
              </a:rPr>
              <a:t>a method of differentiating </a:t>
            </a:r>
            <a:r>
              <a:rPr lang="en-US" dirty="0">
                <a:latin typeface="Constantia" pitchFamily="18" charset="0"/>
                <a:hlinkClick r:id="rId2" tooltip="Bacteria"/>
              </a:rPr>
              <a:t>bacterial</a:t>
            </a:r>
            <a:r>
              <a:rPr lang="en-US" dirty="0">
                <a:latin typeface="Constantia" pitchFamily="18" charset="0"/>
              </a:rPr>
              <a:t> species into two large groups (</a:t>
            </a:r>
            <a:r>
              <a:rPr lang="en-US" dirty="0">
                <a:latin typeface="Constantia" pitchFamily="18" charset="0"/>
                <a:hlinkClick r:id="rId3" tooltip="Gram-positive bacteria"/>
              </a:rPr>
              <a:t>Gram-positive</a:t>
            </a:r>
            <a:r>
              <a:rPr lang="en-US" dirty="0">
                <a:latin typeface="Constantia" pitchFamily="18" charset="0"/>
              </a:rPr>
              <a:t> and </a:t>
            </a:r>
            <a:r>
              <a:rPr lang="en-US" dirty="0">
                <a:latin typeface="Constantia" pitchFamily="18" charset="0"/>
                <a:hlinkClick r:id="rId4" tooltip="Gram-negative bacteria"/>
              </a:rPr>
              <a:t>Gram-negative</a:t>
            </a:r>
            <a:r>
              <a:rPr lang="en-US" dirty="0">
                <a:latin typeface="Constantia" pitchFamily="18" charset="0"/>
              </a:rPr>
              <a:t>).</a:t>
            </a:r>
          </a:p>
          <a:p>
            <a:pPr algn="just">
              <a:buFontTx/>
              <a:buNone/>
            </a:pPr>
            <a:r>
              <a:rPr lang="en-US" dirty="0">
                <a:latin typeface="Constantia" pitchFamily="18" charset="0"/>
              </a:rPr>
              <a:t>	It is based on the chemical and physical properties of their </a:t>
            </a:r>
            <a:r>
              <a:rPr lang="en-US" dirty="0">
                <a:latin typeface="Constantia" pitchFamily="18" charset="0"/>
                <a:hlinkClick r:id="rId5" tooltip="Cell wall"/>
              </a:rPr>
              <a:t>cell walls</a:t>
            </a:r>
            <a:r>
              <a:rPr lang="en-US" dirty="0">
                <a:latin typeface="Constantia" pitchFamily="18" charset="0"/>
              </a:rPr>
              <a:t>. Primarily, it detects </a:t>
            </a:r>
            <a:r>
              <a:rPr lang="en-US" dirty="0">
                <a:latin typeface="Constantia" pitchFamily="18" charset="0"/>
                <a:hlinkClick r:id="rId6" tooltip="Peptidoglycan"/>
              </a:rPr>
              <a:t>peptidoglycan</a:t>
            </a:r>
            <a:r>
              <a:rPr lang="en-US" dirty="0">
                <a:latin typeface="Constantia" pitchFamily="18" charset="0"/>
              </a:rPr>
              <a:t>, which is present in a thick layer in Gram positive bacteria. A Gram +</a:t>
            </a:r>
            <a:r>
              <a:rPr lang="en-US" dirty="0" err="1">
                <a:latin typeface="Constantia" pitchFamily="18" charset="0"/>
              </a:rPr>
              <a:t>ve</a:t>
            </a:r>
            <a:r>
              <a:rPr lang="en-US" dirty="0">
                <a:latin typeface="Constantia" pitchFamily="18" charset="0"/>
              </a:rPr>
              <a:t> results in a purple/blue color while a Gram -</a:t>
            </a:r>
            <a:r>
              <a:rPr lang="en-US" dirty="0" err="1">
                <a:latin typeface="Constantia" pitchFamily="18" charset="0"/>
              </a:rPr>
              <a:t>ve</a:t>
            </a:r>
            <a:r>
              <a:rPr lang="en-US" dirty="0">
                <a:latin typeface="Constantia" pitchFamily="18" charset="0"/>
              </a:rPr>
              <a:t> results in a pink/red color.</a:t>
            </a:r>
          </a:p>
          <a:p>
            <a:pPr algn="just"/>
            <a:endParaRPr lang="en-US" dirty="0">
              <a:latin typeface="Constantia" pitchFamily="18" charset="0"/>
            </a:endParaRPr>
          </a:p>
        </p:txBody>
      </p:sp>
    </p:spTree>
    <p:extLst>
      <p:ext uri="{BB962C8B-B14F-4D97-AF65-F5344CB8AC3E}">
        <p14:creationId xmlns:p14="http://schemas.microsoft.com/office/powerpoint/2010/main" val="2543798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Antigen-antibody reaction </a:t>
            </a:r>
          </a:p>
          <a:p>
            <a:r>
              <a:rPr lang="en-US" dirty="0" smtClean="0"/>
              <a:t>Types of antibodies </a:t>
            </a:r>
          </a:p>
          <a:p>
            <a:r>
              <a:rPr lang="en-US" dirty="0" smtClean="0"/>
              <a:t>Modes of action of antibodies </a:t>
            </a:r>
          </a:p>
          <a:p>
            <a:r>
              <a:rPr lang="en-US" dirty="0" smtClean="0"/>
              <a:t>Complement system of immunity</a:t>
            </a:r>
          </a:p>
        </p:txBody>
      </p:sp>
    </p:spTree>
    <p:extLst>
      <p:ext uri="{BB962C8B-B14F-4D97-AF65-F5344CB8AC3E}">
        <p14:creationId xmlns:p14="http://schemas.microsoft.com/office/powerpoint/2010/main" val="39707779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Constantia" pitchFamily="18" charset="0"/>
              </a:rPr>
              <a:t>Gram stain is almost always the first step in the identification of a bacterial organism, and is the default stain performed by laboratories over a sample when no specific culture is referred.</a:t>
            </a:r>
            <a:endParaRPr lang="en-US" dirty="0"/>
          </a:p>
          <a:p>
            <a:endParaRPr lang="en-US" dirty="0"/>
          </a:p>
        </p:txBody>
      </p:sp>
    </p:spTree>
    <p:extLst>
      <p:ext uri="{BB962C8B-B14F-4D97-AF65-F5344CB8AC3E}">
        <p14:creationId xmlns:p14="http://schemas.microsoft.com/office/powerpoint/2010/main" val="31444361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buFontTx/>
              <a:buNone/>
            </a:pPr>
            <a:r>
              <a:rPr lang="en-US" dirty="0">
                <a:latin typeface="Constantia" pitchFamily="18" charset="0"/>
              </a:rPr>
              <a:t>While Gram staining is a valuable diagnostic tool in both clinical and research settings, not all bacteria can be definitively classified by this technique, thus forming </a:t>
            </a:r>
            <a:r>
              <a:rPr lang="en-US" i="1" dirty="0">
                <a:latin typeface="Constantia" pitchFamily="18" charset="0"/>
              </a:rPr>
              <a:t>Gram-variable</a:t>
            </a:r>
            <a:r>
              <a:rPr lang="en-US" dirty="0">
                <a:latin typeface="Constantia" pitchFamily="18" charset="0"/>
              </a:rPr>
              <a:t> and </a:t>
            </a:r>
            <a:r>
              <a:rPr lang="en-US" i="1" dirty="0">
                <a:latin typeface="Constantia" pitchFamily="18" charset="0"/>
              </a:rPr>
              <a:t>Gram-indeterminate</a:t>
            </a:r>
            <a:r>
              <a:rPr lang="en-US" dirty="0">
                <a:latin typeface="Constantia" pitchFamily="18" charset="0"/>
              </a:rPr>
              <a:t> groups as well.</a:t>
            </a:r>
          </a:p>
          <a:p>
            <a:pPr algn="just"/>
            <a:endParaRPr lang="en-US" dirty="0">
              <a:latin typeface="Constantia" pitchFamily="18" charset="0"/>
            </a:endParaRPr>
          </a:p>
          <a:p>
            <a:pPr algn="just">
              <a:buFontTx/>
              <a:buNone/>
            </a:pPr>
            <a:r>
              <a:rPr lang="en-US" dirty="0">
                <a:latin typeface="Constantia" pitchFamily="18" charset="0"/>
              </a:rPr>
              <a:t>	The word Gram is always spelled with a capital, referring to </a:t>
            </a:r>
            <a:r>
              <a:rPr lang="en-US" dirty="0">
                <a:latin typeface="Constantia" pitchFamily="18" charset="0"/>
                <a:hlinkClick r:id="rId2" tooltip="Hans Christian Gram"/>
              </a:rPr>
              <a:t>Hans Christian Gram</a:t>
            </a:r>
            <a:r>
              <a:rPr lang="en-US" dirty="0">
                <a:latin typeface="Constantia" pitchFamily="18" charset="0"/>
              </a:rPr>
              <a:t>, the inventor of Gram staining.</a:t>
            </a:r>
          </a:p>
          <a:p>
            <a:endParaRPr lang="en-US" dirty="0"/>
          </a:p>
        </p:txBody>
      </p:sp>
    </p:spTree>
    <p:extLst>
      <p:ext uri="{BB962C8B-B14F-4D97-AF65-F5344CB8AC3E}">
        <p14:creationId xmlns:p14="http://schemas.microsoft.com/office/powerpoint/2010/main" val="8884530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FontTx/>
              <a:buNone/>
            </a:pPr>
            <a:r>
              <a:rPr lang="en-US" dirty="0">
                <a:latin typeface="Constantia" pitchFamily="18" charset="0"/>
              </a:rPr>
              <a:t>Gram-positive bacteria have a thick mesh-like cell wall made of </a:t>
            </a:r>
            <a:r>
              <a:rPr lang="en-US" b="1" i="1" dirty="0">
                <a:latin typeface="Constantia" pitchFamily="18" charset="0"/>
                <a:hlinkClick r:id="rId2" tooltip="Peptidoglycan"/>
              </a:rPr>
              <a:t>peptidoglycan</a:t>
            </a:r>
            <a:r>
              <a:rPr lang="en-US" dirty="0">
                <a:latin typeface="Constantia" pitchFamily="18" charset="0"/>
              </a:rPr>
              <a:t> (50-90% of cell envelope), which are stained purple by crystal violet.</a:t>
            </a:r>
          </a:p>
          <a:p>
            <a:pPr algn="just">
              <a:buFontTx/>
              <a:buNone/>
            </a:pPr>
            <a:endParaRPr lang="en-US" dirty="0">
              <a:latin typeface="Constantia" pitchFamily="18" charset="0"/>
            </a:endParaRPr>
          </a:p>
          <a:p>
            <a:pPr algn="just">
              <a:buFontTx/>
              <a:buNone/>
            </a:pPr>
            <a:r>
              <a:rPr lang="en-US" dirty="0">
                <a:latin typeface="Constantia" pitchFamily="18" charset="0"/>
              </a:rPr>
              <a:t>	Gram-negative bacteria, on the other hand, have a thinner layer (10% of cell envelope), which are stained pink by the counter-stain. </a:t>
            </a:r>
          </a:p>
          <a:p>
            <a:endParaRPr lang="en-US" dirty="0"/>
          </a:p>
        </p:txBody>
      </p:sp>
    </p:spTree>
    <p:extLst>
      <p:ext uri="{BB962C8B-B14F-4D97-AF65-F5344CB8AC3E}">
        <p14:creationId xmlns:p14="http://schemas.microsoft.com/office/powerpoint/2010/main" val="38525672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gn="just">
              <a:buFontTx/>
              <a:buNone/>
              <a:defRPr/>
            </a:pPr>
            <a:r>
              <a:rPr lang="en-US" dirty="0">
                <a:latin typeface="Constantia" pitchFamily="18" charset="0"/>
              </a:rPr>
              <a:t>There are four basic steps of the Gram stain:</a:t>
            </a:r>
          </a:p>
          <a:p>
            <a:pPr algn="just">
              <a:buFontTx/>
              <a:buNone/>
              <a:defRPr/>
            </a:pPr>
            <a:endParaRPr lang="en-US" dirty="0">
              <a:latin typeface="Constantia" pitchFamily="18" charset="0"/>
            </a:endParaRPr>
          </a:p>
          <a:p>
            <a:pPr marL="571500" indent="-571500" algn="just">
              <a:buFontTx/>
              <a:buAutoNum type="romanLcParenBoth"/>
              <a:defRPr/>
            </a:pPr>
            <a:r>
              <a:rPr lang="en-US" b="1" i="1" dirty="0">
                <a:latin typeface="Constantia" pitchFamily="18" charset="0"/>
              </a:rPr>
              <a:t>Applying a primary stain (</a:t>
            </a:r>
            <a:r>
              <a:rPr lang="en-US" b="1" i="1" dirty="0">
                <a:latin typeface="Constantia" pitchFamily="18" charset="0"/>
                <a:hlinkClick r:id="rId2" tooltip="Gentian violet"/>
              </a:rPr>
              <a:t>crystal violet</a:t>
            </a:r>
            <a:r>
              <a:rPr lang="en-US" b="1" i="1" dirty="0">
                <a:latin typeface="Constantia" pitchFamily="18" charset="0"/>
              </a:rPr>
              <a:t>)</a:t>
            </a:r>
            <a:r>
              <a:rPr lang="en-US" dirty="0">
                <a:latin typeface="Constantia" pitchFamily="18" charset="0"/>
              </a:rPr>
              <a:t> to a heat-fixed smear of a bacterial culture. Heat fixing kills some bacteria but is mostly used to affix the bacteria to the slide so that they don't rinse out during the staining procedure.</a:t>
            </a:r>
          </a:p>
          <a:p>
            <a:pPr marL="571500" indent="-571500" algn="just">
              <a:buFontTx/>
              <a:buAutoNum type="romanLcParenBoth"/>
              <a:defRPr/>
            </a:pPr>
            <a:endParaRPr lang="en-US" dirty="0">
              <a:latin typeface="Constantia" pitchFamily="18" charset="0"/>
            </a:endParaRPr>
          </a:p>
          <a:p>
            <a:pPr marL="571500" indent="-571500" algn="just">
              <a:buFontTx/>
              <a:buAutoNum type="romanLcParenBoth"/>
              <a:defRPr/>
            </a:pPr>
            <a:r>
              <a:rPr lang="en-US" b="1" i="1" dirty="0">
                <a:latin typeface="Constantia" pitchFamily="18" charset="0"/>
              </a:rPr>
              <a:t>The addition of a mordant</a:t>
            </a:r>
            <a:r>
              <a:rPr lang="en-US" dirty="0">
                <a:latin typeface="Constantia" pitchFamily="18" charset="0"/>
              </a:rPr>
              <a:t>, which binds to crystal violet and traps it in the cell (</a:t>
            </a:r>
            <a:r>
              <a:rPr lang="en-US" b="1" i="1" dirty="0">
                <a:latin typeface="Constantia" pitchFamily="18" charset="0"/>
              </a:rPr>
              <a:t>Gram's </a:t>
            </a:r>
            <a:r>
              <a:rPr lang="en-US" b="1" i="1" dirty="0">
                <a:latin typeface="Constantia" pitchFamily="18" charset="0"/>
                <a:hlinkClick r:id="rId3" tooltip="Iodine"/>
              </a:rPr>
              <a:t>iodine</a:t>
            </a:r>
            <a:r>
              <a:rPr lang="en-US" b="1" i="1" dirty="0">
                <a:latin typeface="Constantia" pitchFamily="18" charset="0"/>
              </a:rPr>
              <a:t>)</a:t>
            </a:r>
            <a:endParaRPr lang="en-US" dirty="0"/>
          </a:p>
        </p:txBody>
      </p:sp>
    </p:spTree>
    <p:extLst>
      <p:ext uri="{BB962C8B-B14F-4D97-AF65-F5344CB8AC3E}">
        <p14:creationId xmlns:p14="http://schemas.microsoft.com/office/powerpoint/2010/main" val="1113101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FontTx/>
              <a:buNone/>
            </a:pPr>
            <a:r>
              <a:rPr lang="en-US" b="1" i="1" dirty="0">
                <a:solidFill>
                  <a:srgbClr val="0303F7"/>
                </a:solidFill>
                <a:latin typeface="Constantia" pitchFamily="18" charset="0"/>
              </a:rPr>
              <a:t>iii) </a:t>
            </a:r>
            <a:r>
              <a:rPr lang="en-US" b="1" i="1" dirty="0">
                <a:latin typeface="Constantia" pitchFamily="18" charset="0"/>
              </a:rPr>
              <a:t>Rapid </a:t>
            </a:r>
            <a:r>
              <a:rPr lang="en-US" b="1" i="1" dirty="0" err="1">
                <a:latin typeface="Constantia" pitchFamily="18" charset="0"/>
              </a:rPr>
              <a:t>decolorization</a:t>
            </a:r>
            <a:r>
              <a:rPr lang="en-US" dirty="0">
                <a:latin typeface="Constantia" pitchFamily="18" charset="0"/>
              </a:rPr>
              <a:t> with </a:t>
            </a:r>
            <a:r>
              <a:rPr lang="en-US" b="1" dirty="0">
                <a:latin typeface="Constantia" pitchFamily="18" charset="0"/>
                <a:hlinkClick r:id="rId2" tooltip="Ethanol"/>
              </a:rPr>
              <a:t>alcohol</a:t>
            </a:r>
            <a:r>
              <a:rPr lang="en-US" dirty="0">
                <a:latin typeface="Constantia" pitchFamily="18" charset="0"/>
              </a:rPr>
              <a:t> or </a:t>
            </a:r>
            <a:r>
              <a:rPr lang="en-US" b="1" dirty="0">
                <a:latin typeface="Constantia" pitchFamily="18" charset="0"/>
                <a:hlinkClick r:id="rId3" tooltip="Acetone"/>
              </a:rPr>
              <a:t>acetone</a:t>
            </a:r>
            <a:r>
              <a:rPr lang="en-US" dirty="0">
                <a:latin typeface="Constantia" pitchFamily="18" charset="0"/>
              </a:rPr>
              <a:t>, and</a:t>
            </a:r>
          </a:p>
          <a:p>
            <a:pPr algn="just">
              <a:buFontTx/>
              <a:buNone/>
            </a:pPr>
            <a:endParaRPr lang="en-US" b="1" i="1" dirty="0">
              <a:latin typeface="Constantia" pitchFamily="18" charset="0"/>
            </a:endParaRPr>
          </a:p>
          <a:p>
            <a:pPr algn="just">
              <a:buFontTx/>
              <a:buNone/>
            </a:pPr>
            <a:r>
              <a:rPr lang="en-US" b="1" i="1" dirty="0">
                <a:latin typeface="Constantia" pitchFamily="18" charset="0"/>
              </a:rPr>
              <a:t>(iv) Counterstaining</a:t>
            </a:r>
            <a:r>
              <a:rPr lang="en-US" dirty="0">
                <a:latin typeface="Constantia" pitchFamily="18" charset="0"/>
              </a:rPr>
              <a:t> with </a:t>
            </a:r>
            <a:r>
              <a:rPr lang="en-US" b="1" dirty="0" err="1">
                <a:latin typeface="Constantia" pitchFamily="18" charset="0"/>
                <a:hlinkClick r:id="rId4" tooltip="Safranin"/>
              </a:rPr>
              <a:t>safranin</a:t>
            </a:r>
            <a:r>
              <a:rPr lang="en-US" b="1" dirty="0">
                <a:latin typeface="Constantia" pitchFamily="18" charset="0"/>
              </a:rPr>
              <a:t>. </a:t>
            </a:r>
            <a:r>
              <a:rPr lang="en-US" b="1" dirty="0" err="1">
                <a:latin typeface="Constantia" pitchFamily="18" charset="0"/>
                <a:hlinkClick r:id="rId5" tooltip="Carbol fuchsin"/>
              </a:rPr>
              <a:t>Carbol</a:t>
            </a:r>
            <a:r>
              <a:rPr lang="en-US" b="1" dirty="0">
                <a:latin typeface="Constantia" pitchFamily="18" charset="0"/>
                <a:hlinkClick r:id="rId5" tooltip="Carbol fuchsin"/>
              </a:rPr>
              <a:t> </a:t>
            </a:r>
            <a:r>
              <a:rPr lang="en-US" b="1" dirty="0" err="1">
                <a:latin typeface="Constantia" pitchFamily="18" charset="0"/>
                <a:hlinkClick r:id="rId5" tooltip="Carbol fuchsin"/>
              </a:rPr>
              <a:t>fuchsin</a:t>
            </a:r>
            <a:r>
              <a:rPr lang="en-US" dirty="0">
                <a:latin typeface="Constantia" pitchFamily="18" charset="0"/>
              </a:rPr>
              <a:t> is sometimes substituted for </a:t>
            </a:r>
            <a:r>
              <a:rPr lang="en-US" dirty="0" err="1">
                <a:latin typeface="Constantia" pitchFamily="18" charset="0"/>
              </a:rPr>
              <a:t>safranin</a:t>
            </a:r>
            <a:r>
              <a:rPr lang="en-US" dirty="0">
                <a:latin typeface="Constantia" pitchFamily="18" charset="0"/>
              </a:rPr>
              <a:t> since it will more intensely stain anaerobic bacteria but it is much less commonly employed as a counterstain.</a:t>
            </a:r>
          </a:p>
          <a:p>
            <a:endParaRPr lang="en-US" dirty="0"/>
          </a:p>
        </p:txBody>
      </p:sp>
    </p:spTree>
    <p:extLst>
      <p:ext uri="{BB962C8B-B14F-4D97-AF65-F5344CB8AC3E}">
        <p14:creationId xmlns:p14="http://schemas.microsoft.com/office/powerpoint/2010/main" val="13705034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C:\Users\KAJWANG SAMSON\Pictures\thCA6RZYPF.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457200"/>
            <a:ext cx="8763000" cy="6172200"/>
          </a:xfrm>
          <a:noFill/>
        </p:spPr>
      </p:pic>
    </p:spTree>
    <p:extLst>
      <p:ext uri="{BB962C8B-B14F-4D97-AF65-F5344CB8AC3E}">
        <p14:creationId xmlns:p14="http://schemas.microsoft.com/office/powerpoint/2010/main" val="9162276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228600"/>
            <a:ext cx="8763000" cy="5897563"/>
          </a:xfrm>
        </p:spPr>
        <p:txBody>
          <a:bodyPr/>
          <a:lstStyle/>
          <a:p>
            <a:endParaRPr lang="en-US" dirty="0"/>
          </a:p>
        </p:txBody>
      </p:sp>
      <p:pic>
        <p:nvPicPr>
          <p:cNvPr id="4" name="Picture 2" descr="C:\Users\KAJWANG SAMSON\Pictures\gram-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 y="228600"/>
            <a:ext cx="8229600" cy="6400800"/>
          </a:xfrm>
          <a:prstGeom prst="rect">
            <a:avLst/>
          </a:prstGeom>
          <a:noFill/>
        </p:spPr>
      </p:pic>
    </p:spTree>
    <p:extLst>
      <p:ext uri="{BB962C8B-B14F-4D97-AF65-F5344CB8AC3E}">
        <p14:creationId xmlns:p14="http://schemas.microsoft.com/office/powerpoint/2010/main" val="30274958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KAJWANG SAMSON\Pictures\thCAWO43F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381000"/>
            <a:ext cx="8534400" cy="6096000"/>
          </a:xfrm>
          <a:noFill/>
        </p:spPr>
      </p:pic>
    </p:spTree>
    <p:extLst>
      <p:ext uri="{BB962C8B-B14F-4D97-AF65-F5344CB8AC3E}">
        <p14:creationId xmlns:p14="http://schemas.microsoft.com/office/powerpoint/2010/main" val="30448400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Bacterial cell division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 </a:t>
            </a:r>
            <a:r>
              <a:rPr lang="en-US" dirty="0"/>
              <a:t>Bacteria reproduce </a:t>
            </a:r>
            <a:r>
              <a:rPr lang="en-US" b="1" dirty="0"/>
              <a:t>asexually via binary fusion</a:t>
            </a:r>
          </a:p>
          <a:p>
            <a:pPr lvl="0"/>
            <a:r>
              <a:rPr lang="en-US" dirty="0"/>
              <a:t>Replication of bacterial chromosome triggers initiation of cell division</a:t>
            </a:r>
          </a:p>
          <a:p>
            <a:pPr lvl="0"/>
            <a:r>
              <a:rPr lang="en-US" dirty="0"/>
              <a:t>Cell wall extends, septum is formed</a:t>
            </a:r>
          </a:p>
          <a:p>
            <a:pPr lvl="0"/>
            <a:r>
              <a:rPr lang="en-US" dirty="0"/>
              <a:t>Septum grows and cleaves the daughter cell. </a:t>
            </a:r>
          </a:p>
          <a:p>
            <a:pPr lvl="0"/>
            <a:r>
              <a:rPr lang="en-US" dirty="0"/>
              <a:t>Incomplete cleavage  of the septum can cause bacteria to remain linked forming chains – streptococcus or clusters – Staphylococcus</a:t>
            </a:r>
          </a:p>
          <a:p>
            <a:endParaRPr lang="en-US" dirty="0"/>
          </a:p>
          <a:p>
            <a:endParaRPr lang="en-US" dirty="0"/>
          </a:p>
        </p:txBody>
      </p:sp>
    </p:spTree>
    <p:extLst>
      <p:ext uri="{BB962C8B-B14F-4D97-AF65-F5344CB8AC3E}">
        <p14:creationId xmlns:p14="http://schemas.microsoft.com/office/powerpoint/2010/main" val="15421296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img.bhs4.com/c8/d/c8d02b1866e0a8632e85f27896fae400bf76906a_large.jpg"/>
          <p:cNvPicPr>
            <a:picLocks noGrp="1"/>
          </p:cNvPicPr>
          <p:nvPr>
            <p:ph idx="1"/>
          </p:nvPr>
        </p:nvPicPr>
        <p:blipFill>
          <a:blip r:embed="rId2"/>
          <a:srcRect/>
          <a:stretch>
            <a:fillRect/>
          </a:stretch>
        </p:blipFill>
        <p:spPr bwMode="auto">
          <a:xfrm>
            <a:off x="533400" y="1600200"/>
            <a:ext cx="8458200" cy="4525963"/>
          </a:xfrm>
          <a:prstGeom prst="rect">
            <a:avLst/>
          </a:prstGeom>
          <a:noFill/>
          <a:ln w="9525">
            <a:noFill/>
            <a:miter lim="800000"/>
            <a:headEnd/>
            <a:tailEnd/>
          </a:ln>
        </p:spPr>
      </p:pic>
    </p:spTree>
    <p:extLst>
      <p:ext uri="{BB962C8B-B14F-4D97-AF65-F5344CB8AC3E}">
        <p14:creationId xmlns:p14="http://schemas.microsoft.com/office/powerpoint/2010/main" val="209335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MICROBIOLOGY</a:t>
            </a:r>
            <a:endParaRPr lang="en-US" dirty="0"/>
          </a:p>
        </p:txBody>
      </p:sp>
      <p:sp>
        <p:nvSpPr>
          <p:cNvPr id="3" name="Content Placeholder 2"/>
          <p:cNvSpPr>
            <a:spLocks noGrp="1"/>
          </p:cNvSpPr>
          <p:nvPr>
            <p:ph idx="1"/>
          </p:nvPr>
        </p:nvSpPr>
        <p:spPr/>
        <p:txBody>
          <a:bodyPr>
            <a:normAutofit/>
          </a:bodyPr>
          <a:lstStyle/>
          <a:p>
            <a:r>
              <a:rPr lang="en-US" b="1" dirty="0"/>
              <a:t>Microbiology</a:t>
            </a:r>
            <a:r>
              <a:rPr lang="en-US" dirty="0"/>
              <a:t> is the study of organisms too small to be seen by the naked </a:t>
            </a:r>
            <a:r>
              <a:rPr lang="en-US" dirty="0" smtClean="0"/>
              <a:t>eye</a:t>
            </a:r>
          </a:p>
          <a:p>
            <a:r>
              <a:rPr lang="en-US" dirty="0"/>
              <a:t>Microbiology is the branch of science that deals with the study of micro </a:t>
            </a:r>
            <a:r>
              <a:rPr lang="en-US" dirty="0" smtClean="0"/>
              <a:t>organisms</a:t>
            </a:r>
          </a:p>
          <a:p>
            <a:r>
              <a:rPr lang="en-US" dirty="0" smtClean="0"/>
              <a:t>these </a:t>
            </a:r>
            <a:r>
              <a:rPr lang="en-US" dirty="0"/>
              <a:t>organisms include viruses, bacteria</a:t>
            </a:r>
            <a:r>
              <a:rPr lang="en-US" dirty="0" smtClean="0"/>
              <a:t>, </a:t>
            </a:r>
            <a:r>
              <a:rPr lang="en-US" dirty="0"/>
              <a:t>fungi and </a:t>
            </a:r>
            <a:r>
              <a:rPr lang="en-US" dirty="0" smtClean="0"/>
              <a:t>protozoa</a:t>
            </a:r>
          </a:p>
          <a:p>
            <a:endParaRPr lang="en-US" dirty="0" smtClean="0"/>
          </a:p>
        </p:txBody>
      </p:sp>
    </p:spTree>
    <p:extLst>
      <p:ext uri="{BB962C8B-B14F-4D97-AF65-F5344CB8AC3E}">
        <p14:creationId xmlns:p14="http://schemas.microsoft.com/office/powerpoint/2010/main" val="375165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b="1" dirty="0"/>
              <a:t>2. spore formation</a:t>
            </a:r>
          </a:p>
          <a:p>
            <a:r>
              <a:rPr lang="en-US" dirty="0"/>
              <a:t>Some gram +</a:t>
            </a:r>
            <a:r>
              <a:rPr lang="en-US" dirty="0" err="1"/>
              <a:t>ve</a:t>
            </a:r>
            <a:r>
              <a:rPr lang="en-US" dirty="0"/>
              <a:t> bacteria species form spores </a:t>
            </a:r>
            <a:r>
              <a:rPr lang="en-US" dirty="0" err="1"/>
              <a:t>e.g</a:t>
            </a:r>
            <a:r>
              <a:rPr lang="en-US" dirty="0"/>
              <a:t> Bacillus sp. and Clostridia Sp. </a:t>
            </a:r>
            <a:r>
              <a:rPr lang="en-US" dirty="0" err="1"/>
              <a:t>Esp</a:t>
            </a:r>
            <a:r>
              <a:rPr lang="en-US" dirty="0"/>
              <a:t> in harsh environment such as lack of nutrients</a:t>
            </a:r>
          </a:p>
          <a:p>
            <a:r>
              <a:rPr lang="en-US" dirty="0"/>
              <a:t>Gram –</a:t>
            </a:r>
            <a:r>
              <a:rPr lang="en-US" dirty="0" err="1"/>
              <a:t>ve</a:t>
            </a:r>
            <a:r>
              <a:rPr lang="en-US" dirty="0"/>
              <a:t> bacteria do not form spores</a:t>
            </a:r>
          </a:p>
          <a:p>
            <a:r>
              <a:rPr lang="en-US" dirty="0"/>
              <a:t>The spore has a copy of the chromosome, ribosomes and essential proteins, outer membrane, </a:t>
            </a:r>
            <a:r>
              <a:rPr lang="en-US" b="1" dirty="0"/>
              <a:t>2 peptidoglycan layers and an outer keratin like protein layer.</a:t>
            </a:r>
          </a:p>
          <a:p>
            <a:endParaRPr lang="en-US" dirty="0"/>
          </a:p>
        </p:txBody>
      </p:sp>
    </p:spTree>
    <p:extLst>
      <p:ext uri="{BB962C8B-B14F-4D97-AF65-F5344CB8AC3E}">
        <p14:creationId xmlns:p14="http://schemas.microsoft.com/office/powerpoint/2010/main" val="24363478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The spore protects bacterial DNA from desiccation, intense heat, radiation and attack by enzymes and chemicals</a:t>
            </a:r>
          </a:p>
          <a:p>
            <a:pPr lvl="0"/>
            <a:r>
              <a:rPr lang="en-US" dirty="0"/>
              <a:t>Are so resistant that they can remain viable for centuries</a:t>
            </a:r>
          </a:p>
          <a:p>
            <a:pPr lvl="0"/>
            <a:r>
              <a:rPr lang="en-US" dirty="0"/>
              <a:t>They are difficult to decontaminate with standard disinfectants.</a:t>
            </a:r>
          </a:p>
          <a:p>
            <a:endParaRPr lang="en-US" dirty="0"/>
          </a:p>
          <a:p>
            <a:endParaRPr lang="en-US" dirty="0"/>
          </a:p>
        </p:txBody>
      </p:sp>
    </p:spTree>
    <p:extLst>
      <p:ext uri="{BB962C8B-B14F-4D97-AF65-F5344CB8AC3E}">
        <p14:creationId xmlns:p14="http://schemas.microsoft.com/office/powerpoint/2010/main" val="11963523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micro.cornell.edu/sites/micro.cornell.edu/files/shared/images/endospore.jpg"/>
          <p:cNvPicPr>
            <a:picLocks noGrp="1"/>
          </p:cNvPicPr>
          <p:nvPr>
            <p:ph idx="1"/>
          </p:nvPr>
        </p:nvPicPr>
        <p:blipFill>
          <a:blip r:embed="rId2" cstate="print"/>
          <a:srcRect/>
          <a:stretch>
            <a:fillRect/>
          </a:stretch>
        </p:blipFill>
        <p:spPr bwMode="auto">
          <a:xfrm>
            <a:off x="533400" y="2057400"/>
            <a:ext cx="3276600" cy="4191000"/>
          </a:xfrm>
          <a:prstGeom prst="rect">
            <a:avLst/>
          </a:prstGeom>
          <a:noFill/>
          <a:ln w="9525">
            <a:noFill/>
            <a:miter lim="800000"/>
            <a:headEnd/>
            <a:tailEnd/>
          </a:ln>
        </p:spPr>
      </p:pic>
      <p:pic>
        <p:nvPicPr>
          <p:cNvPr id="5" name="Picture 4" descr="http://ferrarosmc.weebly.com/uploads/3/7/0/1/37017793/6858073_orig.jpg"/>
          <p:cNvPicPr/>
          <p:nvPr/>
        </p:nvPicPr>
        <p:blipFill>
          <a:blip r:embed="rId3"/>
          <a:srcRect/>
          <a:stretch>
            <a:fillRect/>
          </a:stretch>
        </p:blipFill>
        <p:spPr bwMode="auto">
          <a:xfrm>
            <a:off x="3960124" y="1752600"/>
            <a:ext cx="4650475" cy="4495800"/>
          </a:xfrm>
          <a:prstGeom prst="rect">
            <a:avLst/>
          </a:prstGeom>
          <a:noFill/>
          <a:ln w="9525">
            <a:noFill/>
            <a:miter lim="800000"/>
            <a:headEnd/>
            <a:tailEnd/>
          </a:ln>
        </p:spPr>
      </p:pic>
    </p:spTree>
    <p:extLst>
      <p:ext uri="{BB962C8B-B14F-4D97-AF65-F5344CB8AC3E}">
        <p14:creationId xmlns:p14="http://schemas.microsoft.com/office/powerpoint/2010/main" val="10360973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Bacterial metabolism</a:t>
            </a:r>
            <a:endParaRPr lang="en-US" dirty="0"/>
          </a:p>
        </p:txBody>
      </p:sp>
      <p:sp>
        <p:nvSpPr>
          <p:cNvPr id="3" name="Content Placeholder 2"/>
          <p:cNvSpPr>
            <a:spLocks noGrp="1"/>
          </p:cNvSpPr>
          <p:nvPr>
            <p:ph idx="1"/>
          </p:nvPr>
        </p:nvSpPr>
        <p:spPr/>
        <p:txBody>
          <a:bodyPr>
            <a:normAutofit/>
          </a:bodyPr>
          <a:lstStyle/>
          <a:p>
            <a:r>
              <a:rPr lang="en-US" dirty="0"/>
              <a:t>In general, bacteria require a source of carbon, nitrogen, an energy source, water and various ions for growth. Pathogenic bacteria derive energy from metabolizing sugars, fats and proteins</a:t>
            </a:r>
            <a:r>
              <a:rPr lang="en-US" dirty="0" smtClean="0"/>
              <a:t>.</a:t>
            </a:r>
            <a:endParaRPr lang="en-US" dirty="0"/>
          </a:p>
        </p:txBody>
      </p:sp>
    </p:spTree>
    <p:extLst>
      <p:ext uri="{BB962C8B-B14F-4D97-AF65-F5344CB8AC3E}">
        <p14:creationId xmlns:p14="http://schemas.microsoft.com/office/powerpoint/2010/main" val="11446985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Not all bacteria require oxygen for growth:</a:t>
            </a:r>
          </a:p>
          <a:p>
            <a:pPr lvl="1"/>
            <a:r>
              <a:rPr lang="en-US" sz="3200" b="1" dirty="0"/>
              <a:t>Obligate anaerobes </a:t>
            </a:r>
            <a:r>
              <a:rPr lang="en-US" sz="3200" dirty="0"/>
              <a:t>– cannot grow in the presence of oxygen </a:t>
            </a:r>
            <a:r>
              <a:rPr lang="en-US" sz="3200" dirty="0" err="1"/>
              <a:t>e.g</a:t>
            </a:r>
            <a:r>
              <a:rPr lang="en-US" sz="3200" dirty="0"/>
              <a:t> </a:t>
            </a:r>
            <a:r>
              <a:rPr lang="en-US" sz="3200" i="1" dirty="0"/>
              <a:t>clostridium </a:t>
            </a:r>
            <a:r>
              <a:rPr lang="en-US" sz="3200" i="1" dirty="0" err="1"/>
              <a:t>perfringes</a:t>
            </a:r>
            <a:endParaRPr lang="en-US" sz="3200" dirty="0"/>
          </a:p>
          <a:p>
            <a:pPr lvl="1"/>
            <a:r>
              <a:rPr lang="en-US" sz="3200" b="1" dirty="0"/>
              <a:t>Obligate aerobes </a:t>
            </a:r>
            <a:r>
              <a:rPr lang="en-US" sz="3200" dirty="0"/>
              <a:t>– require oxygen for growth </a:t>
            </a:r>
            <a:r>
              <a:rPr lang="en-US" sz="3200" dirty="0" err="1"/>
              <a:t>e.g</a:t>
            </a:r>
            <a:r>
              <a:rPr lang="en-US" sz="3200" dirty="0"/>
              <a:t> </a:t>
            </a:r>
            <a:r>
              <a:rPr lang="en-US" sz="3200" i="1" dirty="0"/>
              <a:t>Mycobacterium tuberculosis</a:t>
            </a:r>
            <a:endParaRPr lang="en-US" sz="3200" dirty="0"/>
          </a:p>
          <a:p>
            <a:pPr lvl="1"/>
            <a:r>
              <a:rPr lang="en-US" sz="3200" b="1" dirty="0"/>
              <a:t>Facultative anaerobes </a:t>
            </a:r>
            <a:r>
              <a:rPr lang="en-US" sz="3200" dirty="0"/>
              <a:t>– grow in either the presence or absence of oxygen</a:t>
            </a:r>
          </a:p>
          <a:p>
            <a:endParaRPr lang="en-US" dirty="0"/>
          </a:p>
          <a:p>
            <a:endParaRPr lang="en-US" dirty="0"/>
          </a:p>
        </p:txBody>
      </p:sp>
    </p:spTree>
    <p:extLst>
      <p:ext uri="{BB962C8B-B14F-4D97-AF65-F5344CB8AC3E}">
        <p14:creationId xmlns:p14="http://schemas.microsoft.com/office/powerpoint/2010/main" val="385095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Bacterial growth</a:t>
            </a:r>
          </a:p>
        </p:txBody>
      </p:sp>
      <p:sp>
        <p:nvSpPr>
          <p:cNvPr id="3" name="Content Placeholder 2"/>
          <p:cNvSpPr>
            <a:spLocks noGrp="1"/>
          </p:cNvSpPr>
          <p:nvPr>
            <p:ph idx="1"/>
          </p:nvPr>
        </p:nvSpPr>
        <p:spPr/>
        <p:txBody>
          <a:bodyPr>
            <a:normAutofit fontScale="92500" lnSpcReduction="20000"/>
          </a:bodyPr>
          <a:lstStyle/>
          <a:p>
            <a:r>
              <a:rPr lang="en-US" dirty="0"/>
              <a:t>For bacterial growth to occur, there must be sufficient metabolites to support synthesis of bacterial components.</a:t>
            </a:r>
          </a:p>
          <a:p>
            <a:pPr lvl="1"/>
            <a:r>
              <a:rPr lang="en-US" sz="3200" dirty="0"/>
              <a:t>When bacteria are added to a medium, they require time to adapt to the new environment before they start dividing. This is the lag phase</a:t>
            </a:r>
          </a:p>
          <a:p>
            <a:pPr lvl="1"/>
            <a:r>
              <a:rPr lang="en-US" sz="3200" dirty="0"/>
              <a:t>They then grow and divide during the log or exponential phase</a:t>
            </a:r>
          </a:p>
          <a:p>
            <a:pPr lvl="1"/>
            <a:r>
              <a:rPr lang="en-US" sz="3200" dirty="0"/>
              <a:t>Eventually the culture runs out of metabolites and toxins build up . the bacteria stop growing and enter the stationary phase.</a:t>
            </a:r>
          </a:p>
          <a:p>
            <a:endParaRPr lang="en-US" dirty="0"/>
          </a:p>
        </p:txBody>
      </p:sp>
    </p:spTree>
    <p:extLst>
      <p:ext uri="{BB962C8B-B14F-4D97-AF65-F5344CB8AC3E}">
        <p14:creationId xmlns:p14="http://schemas.microsoft.com/office/powerpoint/2010/main" val="27964806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3868203"/>
              </p:ext>
            </p:extLst>
          </p:nvPr>
        </p:nvGraphicFramePr>
        <p:xfrm>
          <a:off x="533400" y="533400"/>
          <a:ext cx="8153400" cy="6309360"/>
        </p:xfrm>
        <a:graphic>
          <a:graphicData uri="http://schemas.openxmlformats.org/drawingml/2006/table">
            <a:tbl>
              <a:tblPr firstRow="1" firstCol="1" bandRow="1">
                <a:tableStyleId>{5C22544A-7EE6-4342-B048-85BDC9FD1C3A}</a:tableStyleId>
              </a:tblPr>
              <a:tblGrid>
                <a:gridCol w="3639069"/>
                <a:gridCol w="4514331"/>
              </a:tblGrid>
              <a:tr h="0">
                <a:tc>
                  <a:txBody>
                    <a:bodyPr/>
                    <a:lstStyle/>
                    <a:p>
                      <a:pPr marL="0" marR="0">
                        <a:lnSpc>
                          <a:spcPct val="115000"/>
                        </a:lnSpc>
                        <a:spcBef>
                          <a:spcPts val="0"/>
                        </a:spcBef>
                        <a:spcAft>
                          <a:spcPts val="0"/>
                        </a:spcAft>
                      </a:pPr>
                      <a:r>
                        <a:rPr lang="en-US" sz="1800" dirty="0">
                          <a:effectLst/>
                        </a:rPr>
                        <a:t>GRAM –</a:t>
                      </a:r>
                      <a:r>
                        <a:rPr lang="en-US" sz="1800" dirty="0" err="1">
                          <a:effectLst/>
                        </a:rPr>
                        <a:t>ve</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rPr>
                        <a:t>GRAM +</a:t>
                      </a:r>
                      <a:r>
                        <a:rPr lang="en-US" sz="1800" b="1" dirty="0" err="1">
                          <a:effectLst/>
                        </a:rPr>
                        <a:t>ve</a:t>
                      </a:r>
                      <a:endParaRPr lang="en-US" sz="1800" b="1" dirty="0">
                        <a:effectLst/>
                        <a:latin typeface="Calibri"/>
                        <a:ea typeface="Calibri"/>
                        <a:cs typeface="Times New Roman"/>
                      </a:endParaRPr>
                    </a:p>
                  </a:txBody>
                  <a:tcPr marL="68580" marR="68580" marT="0" marB="0"/>
                </a:tc>
              </a:tr>
              <a:tr h="270510">
                <a:tc>
                  <a:txBody>
                    <a:bodyPr/>
                    <a:lstStyle/>
                    <a:p>
                      <a:pPr marL="0" marR="0">
                        <a:lnSpc>
                          <a:spcPct val="115000"/>
                        </a:lnSpc>
                        <a:spcBef>
                          <a:spcPts val="0"/>
                        </a:spcBef>
                        <a:spcAft>
                          <a:spcPts val="0"/>
                        </a:spcAft>
                      </a:pPr>
                      <a:r>
                        <a:rPr lang="en-US" sz="1800" dirty="0" err="1">
                          <a:effectLst/>
                        </a:rPr>
                        <a:t>Borellia</a:t>
                      </a:r>
                      <a:r>
                        <a:rPr lang="en-US" sz="1800" dirty="0">
                          <a:effectLst/>
                        </a:rPr>
                        <a:t> – spirochete</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Streptomyces</a:t>
                      </a:r>
                      <a:endParaRPr lang="en-US" sz="1800" dirty="0">
                        <a:effectLst/>
                        <a:latin typeface="Calibri"/>
                        <a:ea typeface="Calibri"/>
                        <a:cs typeface="Times New Roman"/>
                      </a:endParaRPr>
                    </a:p>
                  </a:txBody>
                  <a:tcPr marL="68580" marR="68580" marT="0" marB="0"/>
                </a:tc>
              </a:tr>
              <a:tr h="270510">
                <a:tc>
                  <a:txBody>
                    <a:bodyPr/>
                    <a:lstStyle/>
                    <a:p>
                      <a:pPr marL="0" marR="0">
                        <a:lnSpc>
                          <a:spcPct val="115000"/>
                        </a:lnSpc>
                        <a:spcBef>
                          <a:spcPts val="0"/>
                        </a:spcBef>
                        <a:spcAft>
                          <a:spcPts val="0"/>
                        </a:spcAft>
                      </a:pPr>
                      <a:r>
                        <a:rPr lang="en-US" sz="1800" dirty="0" err="1">
                          <a:effectLst/>
                        </a:rPr>
                        <a:t>Bordatella</a:t>
                      </a:r>
                      <a:r>
                        <a:rPr lang="en-US" sz="1800" dirty="0">
                          <a:effectLst/>
                        </a:rPr>
                        <a:t> – Rod</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Streptococcus – </a:t>
                      </a:r>
                      <a:r>
                        <a:rPr lang="en-US" sz="1800" dirty="0" err="1">
                          <a:effectLst/>
                        </a:rPr>
                        <a:t>cocci</a:t>
                      </a:r>
                      <a:r>
                        <a:rPr lang="en-US" sz="1800" dirty="0">
                          <a:effectLst/>
                        </a:rPr>
                        <a:t> in chains</a:t>
                      </a:r>
                      <a:endParaRPr lang="en-US" sz="1800" dirty="0">
                        <a:effectLst/>
                        <a:latin typeface="Calibri"/>
                        <a:ea typeface="Calibri"/>
                        <a:cs typeface="Times New Roman"/>
                      </a:endParaRPr>
                    </a:p>
                  </a:txBody>
                  <a:tcPr marL="68580" marR="68580" marT="0" marB="0"/>
                </a:tc>
              </a:tr>
              <a:tr h="270510">
                <a:tc>
                  <a:txBody>
                    <a:bodyPr/>
                    <a:lstStyle/>
                    <a:p>
                      <a:pPr marL="0" marR="0">
                        <a:lnSpc>
                          <a:spcPct val="115000"/>
                        </a:lnSpc>
                        <a:spcBef>
                          <a:spcPts val="0"/>
                        </a:spcBef>
                        <a:spcAft>
                          <a:spcPts val="0"/>
                        </a:spcAft>
                      </a:pPr>
                      <a:r>
                        <a:rPr lang="en-US" sz="1800" dirty="0">
                          <a:effectLst/>
                        </a:rPr>
                        <a:t>Campylobacter – curved rod</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Staphylococcus – </a:t>
                      </a:r>
                      <a:r>
                        <a:rPr lang="en-US" sz="1800" dirty="0" err="1">
                          <a:effectLst/>
                        </a:rPr>
                        <a:t>cocci</a:t>
                      </a:r>
                      <a:r>
                        <a:rPr lang="en-US" sz="1800" dirty="0">
                          <a:effectLst/>
                        </a:rPr>
                        <a:t> in clusters</a:t>
                      </a:r>
                      <a:endParaRPr lang="en-US" sz="1800" dirty="0">
                        <a:effectLst/>
                        <a:latin typeface="Calibri"/>
                        <a:ea typeface="Calibri"/>
                        <a:cs typeface="Times New Roman"/>
                      </a:endParaRPr>
                    </a:p>
                  </a:txBody>
                  <a:tcPr marL="68580" marR="68580" marT="0" marB="0"/>
                </a:tc>
              </a:tr>
              <a:tr h="270510">
                <a:tc>
                  <a:txBody>
                    <a:bodyPr/>
                    <a:lstStyle/>
                    <a:p>
                      <a:pPr marL="0" marR="0">
                        <a:lnSpc>
                          <a:spcPct val="115000"/>
                        </a:lnSpc>
                        <a:spcBef>
                          <a:spcPts val="0"/>
                        </a:spcBef>
                        <a:spcAft>
                          <a:spcPts val="0"/>
                        </a:spcAft>
                      </a:pPr>
                      <a:r>
                        <a:rPr lang="en-US" sz="1800" dirty="0">
                          <a:effectLst/>
                        </a:rPr>
                        <a:t>Treponema - spirochete</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err="1">
                          <a:effectLst/>
                        </a:rPr>
                        <a:t>Nocardia</a:t>
                      </a:r>
                      <a:endParaRPr lang="en-US" sz="1800" dirty="0">
                        <a:effectLst/>
                        <a:latin typeface="Calibri"/>
                        <a:ea typeface="Calibri"/>
                        <a:cs typeface="Times New Roman"/>
                      </a:endParaRPr>
                    </a:p>
                  </a:txBody>
                  <a:tcPr marL="68580" marR="68580" marT="0" marB="0"/>
                </a:tc>
              </a:tr>
              <a:tr h="270510">
                <a:tc>
                  <a:txBody>
                    <a:bodyPr/>
                    <a:lstStyle/>
                    <a:p>
                      <a:pPr marL="0" marR="0">
                        <a:lnSpc>
                          <a:spcPct val="115000"/>
                        </a:lnSpc>
                        <a:spcBef>
                          <a:spcPts val="0"/>
                        </a:spcBef>
                        <a:spcAft>
                          <a:spcPts val="0"/>
                        </a:spcAft>
                      </a:pPr>
                      <a:r>
                        <a:rPr lang="en-US" sz="1800" dirty="0">
                          <a:effectLst/>
                        </a:rPr>
                        <a:t>Vibrio – rod</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Listeria - rods</a:t>
                      </a:r>
                      <a:endParaRPr lang="en-US" sz="1800">
                        <a:effectLst/>
                        <a:latin typeface="Calibri"/>
                        <a:ea typeface="Calibri"/>
                        <a:cs typeface="Times New Roman"/>
                      </a:endParaRPr>
                    </a:p>
                  </a:txBody>
                  <a:tcPr marL="68580" marR="68580" marT="0" marB="0"/>
                </a:tc>
              </a:tr>
              <a:tr h="270510">
                <a:tc>
                  <a:txBody>
                    <a:bodyPr/>
                    <a:lstStyle/>
                    <a:p>
                      <a:pPr marL="0" marR="0">
                        <a:lnSpc>
                          <a:spcPct val="115000"/>
                        </a:lnSpc>
                        <a:spcBef>
                          <a:spcPts val="0"/>
                        </a:spcBef>
                        <a:spcAft>
                          <a:spcPts val="0"/>
                        </a:spcAft>
                      </a:pPr>
                      <a:r>
                        <a:rPr lang="en-US" sz="1800" dirty="0">
                          <a:effectLst/>
                        </a:rPr>
                        <a:t>Yersinia – rod</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Lactobacillus</a:t>
                      </a:r>
                      <a:endParaRPr lang="en-US" sz="1800" dirty="0">
                        <a:effectLst/>
                        <a:latin typeface="Calibri"/>
                        <a:ea typeface="Calibri"/>
                        <a:cs typeface="Times New Roman"/>
                      </a:endParaRPr>
                    </a:p>
                  </a:txBody>
                  <a:tcPr marL="68580" marR="68580" marT="0" marB="0"/>
                </a:tc>
              </a:tr>
              <a:tr h="270510">
                <a:tc>
                  <a:txBody>
                    <a:bodyPr/>
                    <a:lstStyle/>
                    <a:p>
                      <a:pPr marL="0" marR="0">
                        <a:lnSpc>
                          <a:spcPct val="115000"/>
                        </a:lnSpc>
                        <a:spcBef>
                          <a:spcPts val="0"/>
                        </a:spcBef>
                        <a:spcAft>
                          <a:spcPts val="0"/>
                        </a:spcAft>
                      </a:pPr>
                      <a:r>
                        <a:rPr lang="en-US" sz="1800" dirty="0">
                          <a:effectLst/>
                        </a:rPr>
                        <a:t>Chlamydia</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Gardnerella - rods</a:t>
                      </a:r>
                      <a:endParaRPr lang="en-US" sz="1800">
                        <a:effectLst/>
                        <a:latin typeface="Calibri"/>
                        <a:ea typeface="Calibri"/>
                        <a:cs typeface="Times New Roman"/>
                      </a:endParaRPr>
                    </a:p>
                  </a:txBody>
                  <a:tcPr marL="68580" marR="68580" marT="0" marB="0"/>
                </a:tc>
              </a:tr>
              <a:tr h="270510">
                <a:tc>
                  <a:txBody>
                    <a:bodyPr/>
                    <a:lstStyle/>
                    <a:p>
                      <a:pPr marL="0" marR="0">
                        <a:lnSpc>
                          <a:spcPct val="115000"/>
                        </a:lnSpc>
                        <a:spcBef>
                          <a:spcPts val="0"/>
                        </a:spcBef>
                        <a:spcAft>
                          <a:spcPts val="0"/>
                        </a:spcAft>
                      </a:pPr>
                      <a:r>
                        <a:rPr lang="en-US" sz="1800" dirty="0">
                          <a:effectLst/>
                        </a:rPr>
                        <a:t>Enterobacter</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Enterococcus</a:t>
                      </a:r>
                      <a:endParaRPr lang="en-US" sz="1800" dirty="0">
                        <a:effectLst/>
                        <a:latin typeface="Calibri"/>
                        <a:ea typeface="Calibri"/>
                        <a:cs typeface="Times New Roman"/>
                      </a:endParaRPr>
                    </a:p>
                  </a:txBody>
                  <a:tcPr marL="68580" marR="68580" marT="0" marB="0"/>
                </a:tc>
              </a:tr>
              <a:tr h="270510">
                <a:tc>
                  <a:txBody>
                    <a:bodyPr/>
                    <a:lstStyle/>
                    <a:p>
                      <a:pPr marL="0" marR="0">
                        <a:lnSpc>
                          <a:spcPct val="115000"/>
                        </a:lnSpc>
                        <a:spcBef>
                          <a:spcPts val="0"/>
                        </a:spcBef>
                        <a:spcAft>
                          <a:spcPts val="0"/>
                        </a:spcAft>
                      </a:pPr>
                      <a:r>
                        <a:rPr lang="en-US" sz="1800">
                          <a:effectLst/>
                        </a:rPr>
                        <a:t>Escherichia – Rods</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err="1">
                          <a:effectLst/>
                        </a:rPr>
                        <a:t>Corynebacteria</a:t>
                      </a:r>
                      <a:endParaRPr lang="en-US" sz="1800" dirty="0">
                        <a:effectLst/>
                        <a:latin typeface="Calibri"/>
                        <a:ea typeface="Calibri"/>
                        <a:cs typeface="Times New Roman"/>
                      </a:endParaRPr>
                    </a:p>
                  </a:txBody>
                  <a:tcPr marL="68580" marR="68580" marT="0" marB="0"/>
                </a:tc>
              </a:tr>
              <a:tr h="270510">
                <a:tc>
                  <a:txBody>
                    <a:bodyPr/>
                    <a:lstStyle/>
                    <a:p>
                      <a:pPr marL="0" marR="0">
                        <a:lnSpc>
                          <a:spcPct val="115000"/>
                        </a:lnSpc>
                        <a:spcBef>
                          <a:spcPts val="0"/>
                        </a:spcBef>
                        <a:spcAft>
                          <a:spcPts val="0"/>
                        </a:spcAft>
                      </a:pPr>
                      <a:r>
                        <a:rPr lang="en-US" sz="1800">
                          <a:effectLst/>
                        </a:rPr>
                        <a:t>Helicobacter – curved Rods</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rPr>
                        <a:t>Clostridium- spore forming</a:t>
                      </a:r>
                      <a:endParaRPr lang="en-US" sz="1800" dirty="0">
                        <a:effectLst/>
                        <a:latin typeface="Calibri"/>
                        <a:ea typeface="Calibri"/>
                        <a:cs typeface="Times New Roman"/>
                      </a:endParaRPr>
                    </a:p>
                  </a:txBody>
                  <a:tcPr marL="68580" marR="68580" marT="0" marB="0"/>
                </a:tc>
              </a:tr>
              <a:tr h="270510">
                <a:tc>
                  <a:txBody>
                    <a:bodyPr/>
                    <a:lstStyle/>
                    <a:p>
                      <a:pPr marL="0" marR="0">
                        <a:lnSpc>
                          <a:spcPct val="115000"/>
                        </a:lnSpc>
                        <a:spcBef>
                          <a:spcPts val="0"/>
                        </a:spcBef>
                        <a:spcAft>
                          <a:spcPts val="0"/>
                        </a:spcAft>
                      </a:pPr>
                      <a:r>
                        <a:rPr lang="en-US" sz="1800">
                          <a:effectLst/>
                        </a:rPr>
                        <a:t>Hemophillus - Rods</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Bacillus </a:t>
                      </a:r>
                      <a:r>
                        <a:rPr lang="en-US" sz="1800" dirty="0" smtClean="0">
                          <a:effectLst/>
                        </a:rPr>
                        <a:t>– rods,</a:t>
                      </a:r>
                      <a:r>
                        <a:rPr lang="en-US" sz="1800" baseline="0" dirty="0" smtClean="0">
                          <a:effectLst/>
                        </a:rPr>
                        <a:t> some spore forming</a:t>
                      </a:r>
                      <a:endParaRPr lang="en-US" sz="1800" dirty="0">
                        <a:effectLst/>
                        <a:latin typeface="Calibri"/>
                        <a:ea typeface="Calibri"/>
                        <a:cs typeface="Times New Roman"/>
                      </a:endParaRPr>
                    </a:p>
                  </a:txBody>
                  <a:tcPr marL="68580" marR="68580" marT="0" marB="0"/>
                </a:tc>
              </a:tr>
              <a:tr h="270510">
                <a:tc>
                  <a:txBody>
                    <a:bodyPr/>
                    <a:lstStyle/>
                    <a:p>
                      <a:pPr marL="0" marR="0">
                        <a:lnSpc>
                          <a:spcPct val="115000"/>
                        </a:lnSpc>
                        <a:spcBef>
                          <a:spcPts val="0"/>
                        </a:spcBef>
                        <a:spcAft>
                          <a:spcPts val="0"/>
                        </a:spcAft>
                      </a:pPr>
                      <a:r>
                        <a:rPr lang="en-US" sz="1800">
                          <a:effectLst/>
                        </a:rPr>
                        <a:t>Klebsiella – rods</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err="1">
                          <a:effectLst/>
                        </a:rPr>
                        <a:t>Actinomyces</a:t>
                      </a:r>
                      <a:endParaRPr lang="en-US" sz="1800" dirty="0">
                        <a:effectLst/>
                        <a:latin typeface="Calibri"/>
                        <a:ea typeface="Calibri"/>
                        <a:cs typeface="Times New Roman"/>
                      </a:endParaRPr>
                    </a:p>
                  </a:txBody>
                  <a:tcPr marL="68580" marR="68580" marT="0" marB="0"/>
                </a:tc>
              </a:tr>
              <a:tr h="270510">
                <a:tc>
                  <a:txBody>
                    <a:bodyPr/>
                    <a:lstStyle/>
                    <a:p>
                      <a:pPr marL="0" marR="0">
                        <a:lnSpc>
                          <a:spcPct val="115000"/>
                        </a:lnSpc>
                        <a:spcBef>
                          <a:spcPts val="0"/>
                        </a:spcBef>
                        <a:spcAft>
                          <a:spcPts val="0"/>
                        </a:spcAft>
                      </a:pPr>
                      <a:r>
                        <a:rPr lang="en-US" sz="1800">
                          <a:effectLst/>
                        </a:rPr>
                        <a:t>Legionella – rods</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r>
              <a:tr h="270510">
                <a:tc>
                  <a:txBody>
                    <a:bodyPr/>
                    <a:lstStyle/>
                    <a:p>
                      <a:pPr marL="0" marR="0">
                        <a:lnSpc>
                          <a:spcPct val="115000"/>
                        </a:lnSpc>
                        <a:spcBef>
                          <a:spcPts val="0"/>
                        </a:spcBef>
                        <a:spcAft>
                          <a:spcPts val="0"/>
                        </a:spcAft>
                      </a:pPr>
                      <a:r>
                        <a:rPr lang="en-US" sz="1800">
                          <a:effectLst/>
                        </a:rPr>
                        <a:t>Leptospira - spirochete</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rPr>
                        <a:t>EXCEPTIONS</a:t>
                      </a:r>
                      <a:endParaRPr lang="en-US" sz="1800" b="1" dirty="0">
                        <a:effectLst/>
                        <a:latin typeface="Calibri"/>
                        <a:ea typeface="Calibri"/>
                        <a:cs typeface="Times New Roman"/>
                      </a:endParaRPr>
                    </a:p>
                  </a:txBody>
                  <a:tcPr marL="68580" marR="68580" marT="0" marB="0"/>
                </a:tc>
              </a:tr>
              <a:tr h="270510">
                <a:tc>
                  <a:txBody>
                    <a:bodyPr/>
                    <a:lstStyle/>
                    <a:p>
                      <a:pPr marL="0" marR="0">
                        <a:lnSpc>
                          <a:spcPct val="115000"/>
                        </a:lnSpc>
                        <a:spcBef>
                          <a:spcPts val="0"/>
                        </a:spcBef>
                        <a:spcAft>
                          <a:spcPts val="0"/>
                        </a:spcAft>
                      </a:pPr>
                      <a:r>
                        <a:rPr lang="en-US" sz="1800">
                          <a:effectLst/>
                        </a:rPr>
                        <a:t>Nesseria – diplococcus</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Mycoplasma – No cell wall</a:t>
                      </a:r>
                      <a:endParaRPr lang="en-US" sz="1800" dirty="0">
                        <a:effectLst/>
                        <a:latin typeface="Calibri"/>
                        <a:ea typeface="Calibri"/>
                        <a:cs typeface="Times New Roman"/>
                      </a:endParaRPr>
                    </a:p>
                  </a:txBody>
                  <a:tcPr marL="68580" marR="68580" marT="0" marB="0"/>
                </a:tc>
              </a:tr>
              <a:tr h="270510">
                <a:tc>
                  <a:txBody>
                    <a:bodyPr/>
                    <a:lstStyle/>
                    <a:p>
                      <a:pPr marL="0" marR="0">
                        <a:lnSpc>
                          <a:spcPct val="115000"/>
                        </a:lnSpc>
                        <a:spcBef>
                          <a:spcPts val="0"/>
                        </a:spcBef>
                        <a:spcAft>
                          <a:spcPts val="0"/>
                        </a:spcAft>
                      </a:pPr>
                      <a:r>
                        <a:rPr lang="en-US" sz="1800">
                          <a:effectLst/>
                        </a:rPr>
                        <a:t>Pseudomonas - rod</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Mycobacteria – Acid fast bacilli</a:t>
                      </a:r>
                      <a:endParaRPr lang="en-US" sz="1800" dirty="0">
                        <a:effectLst/>
                        <a:latin typeface="Calibri"/>
                        <a:ea typeface="Calibri"/>
                        <a:cs typeface="Times New Roman"/>
                      </a:endParaRPr>
                    </a:p>
                  </a:txBody>
                  <a:tcPr marL="68580" marR="68580" marT="0" marB="0"/>
                </a:tc>
              </a:tr>
              <a:tr h="270510">
                <a:tc>
                  <a:txBody>
                    <a:bodyPr/>
                    <a:lstStyle/>
                    <a:p>
                      <a:pPr marL="0" marR="0">
                        <a:lnSpc>
                          <a:spcPct val="115000"/>
                        </a:lnSpc>
                        <a:spcBef>
                          <a:spcPts val="0"/>
                        </a:spcBef>
                        <a:spcAft>
                          <a:spcPts val="0"/>
                        </a:spcAft>
                      </a:pPr>
                      <a:r>
                        <a:rPr lang="en-US" sz="1800">
                          <a:effectLst/>
                        </a:rPr>
                        <a:t>Ricketssia</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r>
              <a:tr h="270510">
                <a:tc>
                  <a:txBody>
                    <a:bodyPr/>
                    <a:lstStyle/>
                    <a:p>
                      <a:pPr marL="0" marR="0">
                        <a:lnSpc>
                          <a:spcPct val="115000"/>
                        </a:lnSpc>
                        <a:spcBef>
                          <a:spcPts val="0"/>
                        </a:spcBef>
                        <a:spcAft>
                          <a:spcPts val="0"/>
                        </a:spcAft>
                      </a:pPr>
                      <a:r>
                        <a:rPr lang="en-US" sz="1800">
                          <a:effectLst/>
                        </a:rPr>
                        <a:t>Salmonella – rod</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r>
              <a:tr h="270510">
                <a:tc>
                  <a:txBody>
                    <a:bodyPr/>
                    <a:lstStyle/>
                    <a:p>
                      <a:pPr marL="0" marR="0">
                        <a:lnSpc>
                          <a:spcPct val="115000"/>
                        </a:lnSpc>
                        <a:spcBef>
                          <a:spcPts val="0"/>
                        </a:spcBef>
                        <a:spcAft>
                          <a:spcPts val="0"/>
                        </a:spcAft>
                      </a:pPr>
                      <a:r>
                        <a:rPr lang="en-US" sz="1800">
                          <a:effectLst/>
                        </a:rPr>
                        <a:t>Shigella – rod</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4491415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FUNGI</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Study of fungi is referred to as mycology</a:t>
            </a:r>
          </a:p>
          <a:p>
            <a:pPr lvl="1"/>
            <a:r>
              <a:rPr lang="en-US" sz="3200" dirty="0"/>
              <a:t>Fungi cause diseases in humans</a:t>
            </a:r>
          </a:p>
          <a:p>
            <a:pPr lvl="1"/>
            <a:r>
              <a:rPr lang="en-US" sz="3200" dirty="0"/>
              <a:t>They also contribute to food spoilage, are a major cause of plant disease and destroy timber, textiles and several synthetic materials</a:t>
            </a:r>
          </a:p>
          <a:p>
            <a:pPr lvl="1"/>
            <a:r>
              <a:rPr lang="en-US" sz="3200" dirty="0"/>
              <a:t>They play a role in the decay of plant and animal remains in the soil</a:t>
            </a:r>
          </a:p>
          <a:p>
            <a:pPr lvl="1"/>
            <a:r>
              <a:rPr lang="en-US" sz="3200" dirty="0"/>
              <a:t>Fungi are also beneficial to humans in that they are used in production of antibiotics, steroids, products of fermentation – alcohol, cheese, wine, bread making</a:t>
            </a:r>
          </a:p>
          <a:p>
            <a:endParaRPr lang="en-US" dirty="0"/>
          </a:p>
        </p:txBody>
      </p:sp>
    </p:spTree>
    <p:extLst>
      <p:ext uri="{BB962C8B-B14F-4D97-AF65-F5344CB8AC3E}">
        <p14:creationId xmlns:p14="http://schemas.microsoft.com/office/powerpoint/2010/main" val="4273620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They occupy many niches in the environment</a:t>
            </a:r>
          </a:p>
          <a:p>
            <a:r>
              <a:rPr lang="en-US" dirty="0"/>
              <a:t>They are free living and abundant in nature, only few exist as normal flora in humans</a:t>
            </a:r>
          </a:p>
          <a:p>
            <a:r>
              <a:rPr lang="en-US" dirty="0"/>
              <a:t>Fewer of them are associated with human disease</a:t>
            </a:r>
          </a:p>
          <a:p>
            <a:r>
              <a:rPr lang="en-US" dirty="0"/>
              <a:t>Fungi do not need to </a:t>
            </a:r>
            <a:r>
              <a:rPr lang="en-US" dirty="0" err="1"/>
              <a:t>colonise</a:t>
            </a:r>
            <a:r>
              <a:rPr lang="en-US" dirty="0"/>
              <a:t> or infect tissues of animals or man to perpetuate or preserve the species ( with the exception of candidiasis and </a:t>
            </a:r>
            <a:r>
              <a:rPr lang="en-US" dirty="0" err="1"/>
              <a:t>tinea</a:t>
            </a:r>
            <a:r>
              <a:rPr lang="en-US" dirty="0"/>
              <a:t> </a:t>
            </a:r>
            <a:r>
              <a:rPr lang="en-US" dirty="0" err="1"/>
              <a:t>versicolor</a:t>
            </a:r>
            <a:r>
              <a:rPr lang="en-US" dirty="0"/>
              <a:t>)</a:t>
            </a:r>
          </a:p>
          <a:p>
            <a:endParaRPr lang="en-US" dirty="0"/>
          </a:p>
          <a:p>
            <a:endParaRPr lang="en-US" dirty="0"/>
          </a:p>
        </p:txBody>
      </p:sp>
    </p:spTree>
    <p:extLst>
      <p:ext uri="{BB962C8B-B14F-4D97-AF65-F5344CB8AC3E}">
        <p14:creationId xmlns:p14="http://schemas.microsoft.com/office/powerpoint/2010/main" val="28817509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a:t>
            </a:r>
            <a:endParaRPr lang="en-US" dirty="0"/>
          </a:p>
        </p:txBody>
      </p:sp>
      <p:sp>
        <p:nvSpPr>
          <p:cNvPr id="3" name="Content Placeholder 2"/>
          <p:cNvSpPr>
            <a:spLocks noGrp="1"/>
          </p:cNvSpPr>
          <p:nvPr>
            <p:ph idx="1"/>
          </p:nvPr>
        </p:nvSpPr>
        <p:spPr/>
        <p:txBody>
          <a:bodyPr>
            <a:normAutofit fontScale="92500" lnSpcReduction="10000"/>
          </a:bodyPr>
          <a:lstStyle/>
          <a:p>
            <a:r>
              <a:rPr lang="en-US" dirty="0"/>
              <a:t>Have a typical </a:t>
            </a:r>
            <a:r>
              <a:rPr lang="en-US" b="1" dirty="0"/>
              <a:t>eukaryotic cell</a:t>
            </a:r>
          </a:p>
          <a:p>
            <a:r>
              <a:rPr lang="en-US" dirty="0"/>
              <a:t>They have a cell wall made of </a:t>
            </a:r>
            <a:r>
              <a:rPr lang="en-US" b="1" dirty="0"/>
              <a:t>chitin</a:t>
            </a:r>
          </a:p>
          <a:p>
            <a:r>
              <a:rPr lang="en-US" dirty="0"/>
              <a:t>Some fungi have a </a:t>
            </a:r>
            <a:r>
              <a:rPr lang="en-US" b="1" dirty="0"/>
              <a:t>polysaccharide capsule </a:t>
            </a:r>
            <a:r>
              <a:rPr lang="en-US" dirty="0"/>
              <a:t>around the cell wall to isolate it from the environment. This helps in virulence if the fungi are pathogenic</a:t>
            </a:r>
          </a:p>
          <a:p>
            <a:r>
              <a:rPr lang="en-US" b="1" dirty="0"/>
              <a:t>Most fungi respire aerobically</a:t>
            </a:r>
            <a:r>
              <a:rPr lang="en-US" dirty="0"/>
              <a:t>, others are strict anaerobes and others are facultative anaerobes</a:t>
            </a:r>
          </a:p>
          <a:p>
            <a:r>
              <a:rPr lang="en-US" dirty="0"/>
              <a:t>They have special staining to identify them</a:t>
            </a:r>
          </a:p>
          <a:p>
            <a:endParaRPr lang="en-US" dirty="0"/>
          </a:p>
          <a:p>
            <a:endParaRPr lang="en-US" dirty="0"/>
          </a:p>
          <a:p>
            <a:endParaRPr lang="en-US" dirty="0"/>
          </a:p>
        </p:txBody>
      </p:sp>
    </p:spTree>
    <p:extLst>
      <p:ext uri="{BB962C8B-B14F-4D97-AF65-F5344CB8AC3E}">
        <p14:creationId xmlns:p14="http://schemas.microsoft.com/office/powerpoint/2010/main" val="1873924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Medical microbiology </a:t>
            </a:r>
            <a:r>
              <a:rPr lang="en-US" dirty="0" smtClean="0"/>
              <a:t>is the study of causative agents of infectious diseases of humans and their reaction to such infections</a:t>
            </a:r>
          </a:p>
          <a:p>
            <a:r>
              <a:rPr lang="en-US" dirty="0" smtClean="0"/>
              <a:t>it deals with etiology, pathogenesis, laboratory diagnosis, specific treatment and control of infection (immunization) </a:t>
            </a:r>
          </a:p>
          <a:p>
            <a:pPr marL="609600" indent="-609600">
              <a:lnSpc>
                <a:spcPct val="80000"/>
              </a:lnSpc>
            </a:pPr>
            <a:r>
              <a:rPr lang="en-US" dirty="0" smtClean="0"/>
              <a:t>It deals with microbes-the causative agent of infectious diseases</a:t>
            </a:r>
          </a:p>
          <a:p>
            <a:pPr marL="609600" indent="-609600">
              <a:lnSpc>
                <a:spcPct val="80000"/>
              </a:lnSpc>
            </a:pPr>
            <a:endParaRPr lang="en-US" dirty="0" smtClean="0"/>
          </a:p>
          <a:p>
            <a:pPr marL="609600" indent="-609600">
              <a:lnSpc>
                <a:spcPct val="80000"/>
              </a:lnSpc>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733586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fungi are </a:t>
            </a:r>
            <a:r>
              <a:rPr lang="en-US" b="1" dirty="0"/>
              <a:t>heterotrophic </a:t>
            </a:r>
            <a:r>
              <a:rPr lang="en-US" dirty="0"/>
              <a:t>( “other feeding,” must feed on preformed organic material), not autotrophic ( “self feeding,” make their own food by photosynthesis).</a:t>
            </a:r>
          </a:p>
          <a:p>
            <a:r>
              <a:rPr lang="en-US" dirty="0"/>
              <a:t>- Unlike animals (also heterotrophic), which ingest then digest, fungi digest then ingest: they produce </a:t>
            </a:r>
            <a:r>
              <a:rPr lang="en-US" dirty="0" err="1"/>
              <a:t>exoenzymes</a:t>
            </a:r>
            <a:r>
              <a:rPr lang="en-US" dirty="0"/>
              <a:t> to accomplish this</a:t>
            </a:r>
          </a:p>
          <a:p>
            <a:r>
              <a:rPr lang="en-US" dirty="0"/>
              <a:t>Most fungi store their food as </a:t>
            </a:r>
            <a:r>
              <a:rPr lang="en-US" b="1" dirty="0"/>
              <a:t>glycogen </a:t>
            </a:r>
            <a:r>
              <a:rPr lang="en-US" dirty="0"/>
              <a:t>(like animals). Plants store food as starch.</a:t>
            </a:r>
          </a:p>
          <a:p>
            <a:endParaRPr lang="en-US" dirty="0"/>
          </a:p>
        </p:txBody>
      </p:sp>
    </p:spTree>
    <p:extLst>
      <p:ext uri="{BB962C8B-B14F-4D97-AF65-F5344CB8AC3E}">
        <p14:creationId xmlns:p14="http://schemas.microsoft.com/office/powerpoint/2010/main" val="21441358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Fungal cell membranes have a unique sterol, </a:t>
            </a:r>
            <a:r>
              <a:rPr lang="en-US" b="1" dirty="0" err="1"/>
              <a:t>ergosterol</a:t>
            </a:r>
            <a:r>
              <a:rPr lang="en-US" dirty="0"/>
              <a:t>, which replaces cholesterol found in mammalian cell membranes</a:t>
            </a:r>
          </a:p>
          <a:p>
            <a:r>
              <a:rPr lang="en-US" dirty="0"/>
              <a:t>The body of fungi is termed </a:t>
            </a:r>
            <a:r>
              <a:rPr lang="en-US" b="1" dirty="0" err="1"/>
              <a:t>thallus</a:t>
            </a:r>
            <a:r>
              <a:rPr lang="en-US" b="1" dirty="0"/>
              <a:t> </a:t>
            </a:r>
            <a:r>
              <a:rPr lang="en-US" dirty="0"/>
              <a:t>(</a:t>
            </a:r>
            <a:r>
              <a:rPr lang="en-US" dirty="0" err="1"/>
              <a:t>nonreproductive</a:t>
            </a:r>
            <a:r>
              <a:rPr lang="en-US" dirty="0"/>
              <a:t>)</a:t>
            </a:r>
          </a:p>
          <a:p>
            <a:pPr lvl="1"/>
            <a:r>
              <a:rPr lang="en-US" sz="3200" dirty="0"/>
              <a:t>The </a:t>
            </a:r>
            <a:r>
              <a:rPr lang="en-US" sz="3200" dirty="0" err="1"/>
              <a:t>thalli</a:t>
            </a:r>
            <a:r>
              <a:rPr lang="en-US" sz="3200" dirty="0"/>
              <a:t> of </a:t>
            </a:r>
            <a:r>
              <a:rPr lang="en-US" sz="3200" b="1" dirty="0"/>
              <a:t>yeast</a:t>
            </a:r>
            <a:r>
              <a:rPr lang="en-US" sz="3200" dirty="0"/>
              <a:t> are small, globular and are single celled</a:t>
            </a:r>
          </a:p>
          <a:p>
            <a:pPr lvl="1"/>
            <a:r>
              <a:rPr lang="en-US" sz="3200" dirty="0"/>
              <a:t>The </a:t>
            </a:r>
            <a:r>
              <a:rPr lang="en-US" sz="3200" dirty="0" err="1"/>
              <a:t>thalli</a:t>
            </a:r>
            <a:r>
              <a:rPr lang="en-US" sz="3200" dirty="0"/>
              <a:t> of </a:t>
            </a:r>
            <a:r>
              <a:rPr lang="en-US" sz="3200" b="1" dirty="0"/>
              <a:t>mold</a:t>
            </a:r>
            <a:r>
              <a:rPr lang="en-US" sz="3200" dirty="0"/>
              <a:t> are composed of long, branched tubular filaments called </a:t>
            </a:r>
            <a:r>
              <a:rPr lang="en-US" sz="3200" b="1" dirty="0"/>
              <a:t>hyphae.</a:t>
            </a:r>
            <a:endParaRPr lang="en-US" sz="3200" dirty="0"/>
          </a:p>
          <a:p>
            <a:endParaRPr lang="en-US" dirty="0"/>
          </a:p>
        </p:txBody>
      </p:sp>
    </p:spTree>
    <p:extLst>
      <p:ext uri="{BB962C8B-B14F-4D97-AF65-F5344CB8AC3E}">
        <p14:creationId xmlns:p14="http://schemas.microsoft.com/office/powerpoint/2010/main" val="17173507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2296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9799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normAutofit fontScale="92500" lnSpcReduction="10000"/>
          </a:bodyPr>
          <a:lstStyle/>
          <a:p>
            <a:r>
              <a:rPr lang="en-US" sz="3500" dirty="0"/>
              <a:t>Fungi can be divided into </a:t>
            </a:r>
            <a:r>
              <a:rPr lang="en-US" sz="3500" b="1" dirty="0"/>
              <a:t>2  basic morphological forms</a:t>
            </a:r>
            <a:r>
              <a:rPr lang="en-US" sz="3500" dirty="0"/>
              <a:t>:</a:t>
            </a:r>
          </a:p>
          <a:p>
            <a:pPr lvl="1"/>
            <a:r>
              <a:rPr lang="en-US" sz="3500" b="1" dirty="0"/>
              <a:t>Yeast</a:t>
            </a:r>
            <a:r>
              <a:rPr lang="en-US" sz="3500" dirty="0"/>
              <a:t> – unicellular, reproduce asexually by budding or fission</a:t>
            </a:r>
          </a:p>
          <a:p>
            <a:pPr lvl="1"/>
            <a:r>
              <a:rPr lang="en-US" sz="3500" b="1" dirty="0"/>
              <a:t>Molds (Hyphae)</a:t>
            </a:r>
            <a:r>
              <a:rPr lang="en-US" sz="3500" dirty="0"/>
              <a:t> – branching, thread like, tubular </a:t>
            </a:r>
            <a:r>
              <a:rPr lang="en-US" sz="3500" dirty="0" err="1"/>
              <a:t>filaments.they</a:t>
            </a:r>
            <a:r>
              <a:rPr lang="en-US" sz="3500" dirty="0"/>
              <a:t> elongate at their tips by a process called apical extension. </a:t>
            </a:r>
            <a:r>
              <a:rPr lang="en-US" sz="3500" b="1" u="sng" dirty="0"/>
              <a:t>A mass of hyphae forms a mycelium </a:t>
            </a:r>
            <a:r>
              <a:rPr lang="en-US" sz="3500" u="sng" dirty="0"/>
              <a:t>( commonly known as mold</a:t>
            </a:r>
            <a:r>
              <a:rPr lang="en-US" sz="3500" dirty="0"/>
              <a:t>)</a:t>
            </a:r>
          </a:p>
          <a:p>
            <a:endParaRPr lang="en-US" dirty="0"/>
          </a:p>
        </p:txBody>
      </p:sp>
    </p:spTree>
    <p:extLst>
      <p:ext uri="{BB962C8B-B14F-4D97-AF65-F5344CB8AC3E}">
        <p14:creationId xmlns:p14="http://schemas.microsoft.com/office/powerpoint/2010/main" val="8726499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sz="3500" dirty="0"/>
              <a:t>The morphology of fungi is not fixed.  Some can exist in hyphae or yeast form (</a:t>
            </a:r>
            <a:r>
              <a:rPr lang="en-US" sz="3500" b="1" dirty="0"/>
              <a:t>dimorphic) </a:t>
            </a:r>
            <a:r>
              <a:rPr lang="en-US" sz="3500" dirty="0"/>
              <a:t>depending on the environment (</a:t>
            </a:r>
            <a:r>
              <a:rPr lang="en-US" sz="3500" dirty="0" err="1"/>
              <a:t>i.e</a:t>
            </a:r>
            <a:r>
              <a:rPr lang="en-US" sz="3500" dirty="0"/>
              <a:t> in soil, decaying tissue or in host tissue)</a:t>
            </a:r>
          </a:p>
          <a:p>
            <a:r>
              <a:rPr lang="en-US" sz="3500" b="1" dirty="0"/>
              <a:t>Most pathogenic fungi are dimorphic fungi</a:t>
            </a:r>
          </a:p>
          <a:p>
            <a:pPr lvl="1"/>
            <a:r>
              <a:rPr lang="en-US" sz="3500" dirty="0"/>
              <a:t>At 37</a:t>
            </a:r>
            <a:r>
              <a:rPr lang="en-US" sz="3500" b="1" dirty="0"/>
              <a:t>° </a:t>
            </a:r>
            <a:r>
              <a:rPr lang="en-US" sz="3500" dirty="0"/>
              <a:t>C;  yeast-like</a:t>
            </a:r>
          </a:p>
          <a:p>
            <a:pPr lvl="1"/>
            <a:r>
              <a:rPr lang="en-US" sz="3500" dirty="0"/>
              <a:t>At 25</a:t>
            </a:r>
            <a:r>
              <a:rPr lang="en-US" sz="3500" b="1" dirty="0"/>
              <a:t>° </a:t>
            </a:r>
            <a:r>
              <a:rPr lang="en-US" sz="3500" dirty="0"/>
              <a:t>C:  mold-like</a:t>
            </a:r>
          </a:p>
          <a:p>
            <a:pPr lvl="1"/>
            <a:r>
              <a:rPr lang="en-US" sz="3500" dirty="0"/>
              <a:t>Can also occur with changes in CO2</a:t>
            </a:r>
          </a:p>
          <a:p>
            <a:endParaRPr lang="en-US" dirty="0"/>
          </a:p>
          <a:p>
            <a:endParaRPr lang="en-US" dirty="0"/>
          </a:p>
        </p:txBody>
      </p:sp>
    </p:spTree>
    <p:extLst>
      <p:ext uri="{BB962C8B-B14F-4D97-AF65-F5344CB8AC3E}">
        <p14:creationId xmlns:p14="http://schemas.microsoft.com/office/powerpoint/2010/main" val="12068366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hyphae</a:t>
            </a:r>
            <a:endParaRPr lang="en-US" dirty="0"/>
          </a:p>
        </p:txBody>
      </p:sp>
      <p:pic>
        <p:nvPicPr>
          <p:cNvPr id="4" name="Content Placeholder 3" descr="http://www.medical-labs.net/wp-content/uploads/2014/04/Forms-of-hyphae-Septate-and-Coenocytic-Hyphae.jpg"/>
          <p:cNvPicPr>
            <a:picLocks noGrp="1"/>
          </p:cNvPicPr>
          <p:nvPr>
            <p:ph idx="1"/>
          </p:nvPr>
        </p:nvPicPr>
        <p:blipFill>
          <a:blip r:embed="rId2" cstate="print"/>
          <a:srcRect/>
          <a:stretch>
            <a:fillRect/>
          </a:stretch>
        </p:blipFill>
        <p:spPr bwMode="auto">
          <a:xfrm>
            <a:off x="838201" y="1752599"/>
            <a:ext cx="3505200" cy="2619737"/>
          </a:xfrm>
          <a:prstGeom prst="rect">
            <a:avLst/>
          </a:prstGeom>
          <a:noFill/>
          <a:ln w="9525">
            <a:noFill/>
            <a:miter lim="800000"/>
            <a:headEnd/>
            <a:tailEnd/>
          </a:ln>
        </p:spPr>
      </p:pic>
      <p:pic>
        <p:nvPicPr>
          <p:cNvPr id="5" name="Picture 4" descr="http://www.fungionline.org.uk/images/1intro/hyphae1.JPG"/>
          <p:cNvPicPr/>
          <p:nvPr/>
        </p:nvPicPr>
        <p:blipFill>
          <a:blip r:embed="rId3"/>
          <a:srcRect/>
          <a:stretch>
            <a:fillRect/>
          </a:stretch>
        </p:blipFill>
        <p:spPr bwMode="auto">
          <a:xfrm>
            <a:off x="4724400" y="1530985"/>
            <a:ext cx="3886200" cy="1898015"/>
          </a:xfrm>
          <a:prstGeom prst="rect">
            <a:avLst/>
          </a:prstGeom>
          <a:noFill/>
          <a:ln w="9525">
            <a:noFill/>
            <a:miter lim="800000"/>
            <a:headEnd/>
            <a:tailEnd/>
          </a:ln>
        </p:spPr>
      </p:pic>
      <p:pic>
        <p:nvPicPr>
          <p:cNvPr id="6" name="Picture 5" descr="http://www.randform.org/blog/wp-content/2006/10/hyphae.jpg"/>
          <p:cNvPicPr/>
          <p:nvPr/>
        </p:nvPicPr>
        <p:blipFill>
          <a:blip r:embed="rId4"/>
          <a:srcRect/>
          <a:stretch>
            <a:fillRect/>
          </a:stretch>
        </p:blipFill>
        <p:spPr bwMode="auto">
          <a:xfrm>
            <a:off x="4618355" y="3810001"/>
            <a:ext cx="2955290" cy="2837815"/>
          </a:xfrm>
          <a:prstGeom prst="rect">
            <a:avLst/>
          </a:prstGeom>
          <a:noFill/>
          <a:ln w="9525">
            <a:noFill/>
            <a:miter lim="800000"/>
            <a:headEnd/>
            <a:tailEnd/>
          </a:ln>
        </p:spPr>
      </p:pic>
    </p:spTree>
    <p:extLst>
      <p:ext uri="{BB962C8B-B14F-4D97-AF65-F5344CB8AC3E}">
        <p14:creationId xmlns:p14="http://schemas.microsoft.com/office/powerpoint/2010/main" val="13409896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reproduce by budding</a:t>
            </a:r>
          </a:p>
        </p:txBody>
      </p:sp>
      <p:pic>
        <p:nvPicPr>
          <p:cNvPr id="4" name="Content Placeholder 3" descr="http://mpf.biol.vt.edu/research/budding_yeast_model/gif_files/cell_cycle.gif"/>
          <p:cNvPicPr>
            <a:picLocks noGrp="1"/>
          </p:cNvPicPr>
          <p:nvPr>
            <p:ph idx="1"/>
          </p:nvPr>
        </p:nvPicPr>
        <p:blipFill>
          <a:blip r:embed="rId2"/>
          <a:srcRect/>
          <a:stretch>
            <a:fillRect/>
          </a:stretch>
        </p:blipFill>
        <p:spPr bwMode="auto">
          <a:xfrm>
            <a:off x="152400" y="1828800"/>
            <a:ext cx="3238500" cy="2819400"/>
          </a:xfrm>
          <a:prstGeom prst="rect">
            <a:avLst/>
          </a:prstGeom>
          <a:noFill/>
          <a:ln w="9525">
            <a:noFill/>
            <a:miter lim="800000"/>
            <a:headEnd/>
            <a:tailEnd/>
          </a:ln>
        </p:spPr>
      </p:pic>
      <p:pic>
        <p:nvPicPr>
          <p:cNvPr id="5" name="Picture 4" descr="http://www.onlinetest.radicesolutions.com/Solved_Problems/Biology/Organism/Images/Qn_60_Organism1.png"/>
          <p:cNvPicPr/>
          <p:nvPr/>
        </p:nvPicPr>
        <p:blipFill>
          <a:blip r:embed="rId3"/>
          <a:srcRect/>
          <a:stretch>
            <a:fillRect/>
          </a:stretch>
        </p:blipFill>
        <p:spPr bwMode="auto">
          <a:xfrm>
            <a:off x="3733801" y="4495800"/>
            <a:ext cx="4270375" cy="2133600"/>
          </a:xfrm>
          <a:prstGeom prst="rect">
            <a:avLst/>
          </a:prstGeom>
          <a:noFill/>
          <a:ln w="9525">
            <a:noFill/>
            <a:miter lim="800000"/>
            <a:headEnd/>
            <a:tailEnd/>
          </a:ln>
        </p:spPr>
      </p:pic>
    </p:spTree>
    <p:extLst>
      <p:ext uri="{BB962C8B-B14F-4D97-AF65-F5344CB8AC3E}">
        <p14:creationId xmlns:p14="http://schemas.microsoft.com/office/powerpoint/2010/main" val="25870641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fontScale="92500" lnSpcReduction="20000"/>
          </a:bodyPr>
          <a:lstStyle/>
          <a:p>
            <a:r>
              <a:rPr lang="en-US" b="1" i="1" dirty="0"/>
              <a:t>Candida </a:t>
            </a:r>
            <a:r>
              <a:rPr lang="en-US" b="1" i="1" dirty="0" err="1"/>
              <a:t>albicans</a:t>
            </a:r>
            <a:r>
              <a:rPr lang="en-US" b="1" dirty="0"/>
              <a:t> </a:t>
            </a:r>
            <a:r>
              <a:rPr lang="en-US" dirty="0"/>
              <a:t>– part of the normal flora of mouth, GIT and vaginal wall</a:t>
            </a:r>
          </a:p>
          <a:p>
            <a:r>
              <a:rPr lang="en-US" i="1" dirty="0" err="1"/>
              <a:t>Malassezia</a:t>
            </a:r>
            <a:r>
              <a:rPr lang="en-US" i="1" dirty="0"/>
              <a:t> furfur – </a:t>
            </a:r>
            <a:r>
              <a:rPr lang="en-US" dirty="0"/>
              <a:t>causes skin infection</a:t>
            </a:r>
          </a:p>
          <a:p>
            <a:r>
              <a:rPr lang="en-US" i="1" dirty="0" err="1"/>
              <a:t>HIstoplasma</a:t>
            </a:r>
            <a:r>
              <a:rPr lang="en-US" i="1" dirty="0"/>
              <a:t> </a:t>
            </a:r>
            <a:r>
              <a:rPr lang="en-US" i="1" dirty="0" err="1"/>
              <a:t>capsulatum</a:t>
            </a:r>
            <a:endParaRPr lang="en-US" dirty="0"/>
          </a:p>
          <a:p>
            <a:r>
              <a:rPr lang="en-US" i="1" dirty="0" err="1"/>
              <a:t>Blastomyces</a:t>
            </a:r>
            <a:r>
              <a:rPr lang="en-US" i="1" dirty="0"/>
              <a:t> </a:t>
            </a:r>
            <a:r>
              <a:rPr lang="en-US" i="1" dirty="0" err="1"/>
              <a:t>dermatitidis</a:t>
            </a:r>
            <a:endParaRPr lang="en-US" dirty="0"/>
          </a:p>
          <a:p>
            <a:r>
              <a:rPr lang="en-US" i="1" dirty="0" err="1"/>
              <a:t>Coccidiodes</a:t>
            </a:r>
            <a:r>
              <a:rPr lang="en-US" i="1" dirty="0"/>
              <a:t> </a:t>
            </a:r>
            <a:r>
              <a:rPr lang="en-US" i="1" dirty="0" err="1"/>
              <a:t>immitis</a:t>
            </a:r>
            <a:endParaRPr lang="en-US" dirty="0"/>
          </a:p>
          <a:p>
            <a:r>
              <a:rPr lang="en-US" b="1" i="1" dirty="0" err="1"/>
              <a:t>Trichophyton</a:t>
            </a:r>
            <a:r>
              <a:rPr lang="en-US" b="1" i="1" dirty="0"/>
              <a:t> and </a:t>
            </a:r>
            <a:r>
              <a:rPr lang="en-US" b="1" i="1" dirty="0" err="1"/>
              <a:t>Microsporum</a:t>
            </a:r>
            <a:r>
              <a:rPr lang="en-US" b="1" i="1" dirty="0"/>
              <a:t> sp. – </a:t>
            </a:r>
            <a:r>
              <a:rPr lang="en-US" b="1" dirty="0"/>
              <a:t>cause ring worm</a:t>
            </a:r>
          </a:p>
          <a:p>
            <a:r>
              <a:rPr lang="en-US" b="1" i="1" dirty="0"/>
              <a:t>Cryptococcus </a:t>
            </a:r>
            <a:r>
              <a:rPr lang="en-US" b="1" i="1" dirty="0" err="1"/>
              <a:t>neoformans</a:t>
            </a:r>
            <a:r>
              <a:rPr lang="en-US" b="1" i="1" dirty="0"/>
              <a:t> –</a:t>
            </a:r>
            <a:r>
              <a:rPr lang="en-US" b="1" dirty="0"/>
              <a:t> </a:t>
            </a:r>
            <a:r>
              <a:rPr lang="en-US" b="1" dirty="0" err="1"/>
              <a:t>cryptococcal</a:t>
            </a:r>
            <a:r>
              <a:rPr lang="en-US" b="1" dirty="0"/>
              <a:t> meningitis in ISS</a:t>
            </a:r>
          </a:p>
          <a:p>
            <a:endParaRPr lang="en-US" dirty="0"/>
          </a:p>
          <a:p>
            <a:endParaRPr lang="en-US" dirty="0"/>
          </a:p>
        </p:txBody>
      </p:sp>
    </p:spTree>
    <p:extLst>
      <p:ext uri="{BB962C8B-B14F-4D97-AF65-F5344CB8AC3E}">
        <p14:creationId xmlns:p14="http://schemas.microsoft.com/office/powerpoint/2010/main" val="31566264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rc_mi" descr="http://www.jaypeejournals.com/eJournals/_eJournals%5C36%5C2009%5CSeptember-December%5Cimages/ENT-3-table2.jpg"/>
          <p:cNvPicPr>
            <a:picLocks noGrp="1"/>
          </p:cNvPicPr>
          <p:nvPr>
            <p:ph idx="1"/>
          </p:nvPr>
        </p:nvPicPr>
        <p:blipFill>
          <a:blip r:embed="rId2" cstate="print"/>
          <a:srcRect/>
          <a:stretch>
            <a:fillRect/>
          </a:stretch>
        </p:blipFill>
        <p:spPr bwMode="auto">
          <a:xfrm>
            <a:off x="914400" y="1524000"/>
            <a:ext cx="7620000" cy="4495800"/>
          </a:xfrm>
          <a:prstGeom prst="rect">
            <a:avLst/>
          </a:prstGeom>
          <a:noFill/>
          <a:ln w="9525">
            <a:noFill/>
            <a:miter lim="800000"/>
            <a:headEnd/>
            <a:tailEnd/>
          </a:ln>
        </p:spPr>
      </p:pic>
    </p:spTree>
    <p:extLst>
      <p:ext uri="{BB962C8B-B14F-4D97-AF65-F5344CB8AC3E}">
        <p14:creationId xmlns:p14="http://schemas.microsoft.com/office/powerpoint/2010/main" val="22682719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pathological fungi</a:t>
            </a:r>
          </a:p>
        </p:txBody>
      </p:sp>
      <p:sp>
        <p:nvSpPr>
          <p:cNvPr id="3" name="Content Placeholder 2"/>
          <p:cNvSpPr>
            <a:spLocks noGrp="1"/>
          </p:cNvSpPr>
          <p:nvPr>
            <p:ph idx="1"/>
          </p:nvPr>
        </p:nvSpPr>
        <p:spPr/>
        <p:txBody>
          <a:bodyPr/>
          <a:lstStyle/>
          <a:p>
            <a:r>
              <a:rPr lang="en-US" dirty="0"/>
              <a:t>The majority of most human pathogenic fungi appear to be soil inhabiting species where they live as saprobes</a:t>
            </a:r>
          </a:p>
          <a:p>
            <a:r>
              <a:rPr lang="en-US" dirty="0"/>
              <a:t>Given the appropriate conditions, i.e. if the person is not healthy, an open wound is present, direct injection of fungus into the system, a particular life-style, AIDS, etc., they will aggressively attack people</a:t>
            </a:r>
            <a:endParaRPr lang="en-US" b="1" dirty="0"/>
          </a:p>
          <a:p>
            <a:endParaRPr lang="en-US" dirty="0"/>
          </a:p>
        </p:txBody>
      </p:sp>
    </p:spTree>
    <p:extLst>
      <p:ext uri="{BB962C8B-B14F-4D97-AF65-F5344CB8AC3E}">
        <p14:creationId xmlns:p14="http://schemas.microsoft.com/office/powerpoint/2010/main" val="1316458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background </a:t>
            </a:r>
            <a:endParaRPr lang="en-US" dirty="0"/>
          </a:p>
        </p:txBody>
      </p:sp>
      <p:sp>
        <p:nvSpPr>
          <p:cNvPr id="3" name="Content Placeholder 2"/>
          <p:cNvSpPr>
            <a:spLocks noGrp="1"/>
          </p:cNvSpPr>
          <p:nvPr>
            <p:ph idx="1"/>
          </p:nvPr>
        </p:nvSpPr>
        <p:spPr/>
        <p:txBody>
          <a:bodyPr>
            <a:normAutofit fontScale="92500" lnSpcReduction="10000"/>
          </a:bodyPr>
          <a:lstStyle/>
          <a:p>
            <a:pPr marL="609600" indent="-609600">
              <a:lnSpc>
                <a:spcPct val="80000"/>
              </a:lnSpc>
              <a:buNone/>
            </a:pPr>
            <a:r>
              <a:rPr lang="en-US" dirty="0" smtClean="0"/>
              <a:t>Microbiology had its beginning in the ancient times with an awareness in sanitation ( Hippocrates)</a:t>
            </a:r>
          </a:p>
          <a:p>
            <a:pPr marL="609600" indent="-609600">
              <a:lnSpc>
                <a:spcPct val="80000"/>
              </a:lnSpc>
            </a:pPr>
            <a:endParaRPr lang="en-US" dirty="0" smtClean="0"/>
          </a:p>
          <a:p>
            <a:pPr marL="609600" indent="-609600">
              <a:lnSpc>
                <a:spcPct val="80000"/>
              </a:lnSpc>
              <a:buNone/>
            </a:pPr>
            <a:r>
              <a:rPr lang="en-US" b="1" dirty="0"/>
              <a:t>H</a:t>
            </a:r>
            <a:r>
              <a:rPr lang="en-US" b="1" dirty="0" smtClean="0"/>
              <a:t>istorical eras of microbiology</a:t>
            </a:r>
          </a:p>
          <a:p>
            <a:pPr marL="609600" indent="-609600">
              <a:lnSpc>
                <a:spcPct val="80000"/>
              </a:lnSpc>
              <a:buFontTx/>
              <a:buAutoNum type="arabicPeriod"/>
            </a:pPr>
            <a:r>
              <a:rPr lang="en-US" dirty="0" smtClean="0"/>
              <a:t>Biblical times- 1500 BC</a:t>
            </a:r>
          </a:p>
          <a:p>
            <a:pPr marL="609600" indent="-609600">
              <a:lnSpc>
                <a:spcPct val="80000"/>
              </a:lnSpc>
              <a:buNone/>
            </a:pPr>
            <a:r>
              <a:rPr lang="en-US" dirty="0" smtClean="0"/>
              <a:t>    </a:t>
            </a:r>
            <a:r>
              <a:rPr lang="en-US" dirty="0" err="1" smtClean="0"/>
              <a:t>Levitical</a:t>
            </a:r>
            <a:r>
              <a:rPr lang="en-US" dirty="0" smtClean="0"/>
              <a:t> law with strict laws concerning sanitation, an diseases like leprosy</a:t>
            </a:r>
          </a:p>
          <a:p>
            <a:pPr marL="609600" indent="-609600">
              <a:lnSpc>
                <a:spcPct val="80000"/>
              </a:lnSpc>
              <a:buFontTx/>
              <a:buAutoNum type="arabicPeriod" startAt="2"/>
            </a:pPr>
            <a:r>
              <a:rPr lang="en-US" dirty="0" smtClean="0"/>
              <a:t>Ancient times of the Greeks and Romans – 146-476 AD</a:t>
            </a:r>
          </a:p>
          <a:p>
            <a:pPr marL="609600" indent="-609600">
              <a:lnSpc>
                <a:spcPct val="80000"/>
              </a:lnSpc>
              <a:buNone/>
            </a:pPr>
            <a:r>
              <a:rPr lang="en-US" dirty="0" smtClean="0"/>
              <a:t>      They insisted on sewage systems, clean water, regular bathing, latrines and </a:t>
            </a:r>
            <a:r>
              <a:rPr lang="en-US" dirty="0" err="1" smtClean="0"/>
              <a:t>ventiltion</a:t>
            </a:r>
            <a:endParaRPr lang="en-US" dirty="0" smtClean="0"/>
          </a:p>
          <a:p>
            <a:endParaRPr lang="en-US" dirty="0"/>
          </a:p>
        </p:txBody>
      </p:sp>
    </p:spTree>
    <p:extLst>
      <p:ext uri="{BB962C8B-B14F-4D97-AF65-F5344CB8AC3E}">
        <p14:creationId xmlns:p14="http://schemas.microsoft.com/office/powerpoint/2010/main" val="1238526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Superficial infections/ cutaneous</a:t>
            </a:r>
            <a:endParaRPr lang="en-US" dirty="0"/>
          </a:p>
        </p:txBody>
      </p:sp>
      <p:sp>
        <p:nvSpPr>
          <p:cNvPr id="3" name="Content Placeholder 2"/>
          <p:cNvSpPr>
            <a:spLocks noGrp="1"/>
          </p:cNvSpPr>
          <p:nvPr>
            <p:ph idx="1"/>
          </p:nvPr>
        </p:nvSpPr>
        <p:spPr/>
        <p:txBody>
          <a:bodyPr>
            <a:normAutofit/>
          </a:bodyPr>
          <a:lstStyle/>
          <a:p>
            <a:r>
              <a:rPr lang="en-US" dirty="0"/>
              <a:t>Are caused by fungi that attack the skin or its appendages (nail, feathers and hair</a:t>
            </a:r>
            <a:r>
              <a:rPr lang="en-US" dirty="0" smtClean="0"/>
              <a:t>).</a:t>
            </a:r>
          </a:p>
          <a:p>
            <a:r>
              <a:rPr lang="en-US" dirty="0" smtClean="0"/>
              <a:t>Some </a:t>
            </a:r>
            <a:r>
              <a:rPr lang="en-US" dirty="0"/>
              <a:t>examples of these infection include ringworms,</a:t>
            </a:r>
            <a:r>
              <a:rPr lang="en-US" b="1" dirty="0"/>
              <a:t> </a:t>
            </a:r>
            <a:r>
              <a:rPr lang="en-US" dirty="0"/>
              <a:t>jock-itch(</a:t>
            </a:r>
            <a:r>
              <a:rPr lang="en-US" dirty="0" err="1"/>
              <a:t>tinea</a:t>
            </a:r>
            <a:r>
              <a:rPr lang="en-US" dirty="0"/>
              <a:t> </a:t>
            </a:r>
            <a:r>
              <a:rPr lang="en-US" dirty="0" err="1"/>
              <a:t>cruris</a:t>
            </a:r>
            <a:r>
              <a:rPr lang="en-US" dirty="0"/>
              <a:t>)</a:t>
            </a:r>
            <a:r>
              <a:rPr lang="en-US" b="1" dirty="0"/>
              <a:t> </a:t>
            </a:r>
            <a:r>
              <a:rPr lang="en-US" dirty="0"/>
              <a:t>and</a:t>
            </a:r>
            <a:r>
              <a:rPr lang="en-US" b="1" dirty="0"/>
              <a:t> </a:t>
            </a:r>
            <a:r>
              <a:rPr lang="en-US" dirty="0"/>
              <a:t>athlete's </a:t>
            </a:r>
            <a:r>
              <a:rPr lang="en-US" dirty="0" smtClean="0"/>
              <a:t>foot.</a:t>
            </a:r>
          </a:p>
          <a:p>
            <a:r>
              <a:rPr lang="en-US" dirty="0" smtClean="0"/>
              <a:t>These </a:t>
            </a:r>
            <a:r>
              <a:rPr lang="en-US" dirty="0"/>
              <a:t>fungi are known as </a:t>
            </a:r>
            <a:r>
              <a:rPr lang="en-US" b="1" dirty="0" err="1"/>
              <a:t>dermatophytes</a:t>
            </a:r>
            <a:endParaRPr lang="en-US" dirty="0"/>
          </a:p>
          <a:p>
            <a:endParaRPr lang="en-US" dirty="0"/>
          </a:p>
          <a:p>
            <a:endParaRPr lang="en-US" dirty="0"/>
          </a:p>
        </p:txBody>
      </p:sp>
    </p:spTree>
    <p:extLst>
      <p:ext uri="{BB962C8B-B14F-4D97-AF65-F5344CB8AC3E}">
        <p14:creationId xmlns:p14="http://schemas.microsoft.com/office/powerpoint/2010/main" val="15469508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Ringworm </a:t>
            </a:r>
            <a:r>
              <a:rPr lang="en-US" b="1" dirty="0"/>
              <a:t>and Related </a:t>
            </a:r>
            <a:r>
              <a:rPr lang="en-US" b="1" dirty="0" err="1"/>
              <a:t>Dermatophytes</a:t>
            </a:r>
            <a:r>
              <a:rPr lang="en-US" dirty="0"/>
              <a:t> </a:t>
            </a:r>
            <a:br>
              <a:rPr lang="en-US" dirty="0"/>
            </a:br>
            <a:endParaRPr lang="en-US" dirty="0"/>
          </a:p>
        </p:txBody>
      </p:sp>
      <p:sp>
        <p:nvSpPr>
          <p:cNvPr id="3" name="Content Placeholder 2"/>
          <p:cNvSpPr>
            <a:spLocks noGrp="1"/>
          </p:cNvSpPr>
          <p:nvPr>
            <p:ph idx="1"/>
          </p:nvPr>
        </p:nvSpPr>
        <p:spPr/>
        <p:txBody>
          <a:bodyPr/>
          <a:lstStyle/>
          <a:p>
            <a:r>
              <a:rPr lang="en-US" dirty="0" smtClean="0"/>
              <a:t>Ringworm </a:t>
            </a:r>
            <a:r>
              <a:rPr lang="en-US" dirty="0"/>
              <a:t>usually occurs on the exposed parts of the body, </a:t>
            </a:r>
            <a:r>
              <a:rPr lang="en-US" u="sng" dirty="0"/>
              <a:t>forming circular growths that may appear darker or lighter than the normal skin color</a:t>
            </a:r>
            <a:r>
              <a:rPr lang="en-US" dirty="0"/>
              <a:t>, with symptoms that include skin lesion, rash and itching of the infected area</a:t>
            </a:r>
          </a:p>
          <a:p>
            <a:r>
              <a:rPr lang="en-US" b="1" dirty="0"/>
              <a:t>Caused by </a:t>
            </a:r>
            <a:r>
              <a:rPr lang="en-US" b="1" i="1" dirty="0" err="1"/>
              <a:t>Trichophyton</a:t>
            </a:r>
            <a:r>
              <a:rPr lang="en-US" b="1" dirty="0"/>
              <a:t> and </a:t>
            </a:r>
            <a:r>
              <a:rPr lang="en-US" b="1" i="1" dirty="0" err="1"/>
              <a:t>Microsporum</a:t>
            </a:r>
            <a:r>
              <a:rPr lang="en-US" b="1" i="1" dirty="0"/>
              <a:t> </a:t>
            </a:r>
          </a:p>
          <a:p>
            <a:endParaRPr lang="en-US" dirty="0"/>
          </a:p>
        </p:txBody>
      </p:sp>
    </p:spTree>
    <p:extLst>
      <p:ext uri="{BB962C8B-B14F-4D97-AF65-F5344CB8AC3E}">
        <p14:creationId xmlns:p14="http://schemas.microsoft.com/office/powerpoint/2010/main" val="15501943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i="1" dirty="0"/>
              <a:t>They include;</a:t>
            </a:r>
          </a:p>
          <a:p>
            <a:pPr lvl="1"/>
            <a:r>
              <a:rPr lang="en-US" sz="3200" b="1" dirty="0" err="1"/>
              <a:t>Tinea</a:t>
            </a:r>
            <a:r>
              <a:rPr lang="en-US" sz="3200" b="1" dirty="0"/>
              <a:t> </a:t>
            </a:r>
            <a:r>
              <a:rPr lang="en-US" sz="3200" b="1" dirty="0" err="1"/>
              <a:t>capitis</a:t>
            </a:r>
            <a:r>
              <a:rPr lang="en-US" sz="3200" dirty="0"/>
              <a:t>: Ringworm of the scalp, eyebrow and lashes.</a:t>
            </a:r>
          </a:p>
          <a:p>
            <a:pPr lvl="1"/>
            <a:r>
              <a:rPr lang="en-US" sz="3200" b="1" dirty="0" err="1"/>
              <a:t>Tinea</a:t>
            </a:r>
            <a:r>
              <a:rPr lang="en-US" sz="3200" b="1" dirty="0"/>
              <a:t> </a:t>
            </a:r>
            <a:r>
              <a:rPr lang="en-US" sz="3200" b="1" dirty="0" err="1"/>
              <a:t>corporis</a:t>
            </a:r>
            <a:r>
              <a:rPr lang="en-US" sz="3200" dirty="0"/>
              <a:t>: Ringworm of the body.</a:t>
            </a:r>
          </a:p>
          <a:p>
            <a:pPr lvl="1"/>
            <a:r>
              <a:rPr lang="en-US" sz="3200" b="1" dirty="0" err="1"/>
              <a:t>Tinea</a:t>
            </a:r>
            <a:r>
              <a:rPr lang="en-US" sz="3200" b="1" dirty="0"/>
              <a:t> </a:t>
            </a:r>
            <a:r>
              <a:rPr lang="en-US" sz="3200" b="1" dirty="0" err="1"/>
              <a:t>cruris</a:t>
            </a:r>
            <a:r>
              <a:rPr lang="en-US" sz="3200" dirty="0"/>
              <a:t>: Ringworm of the groin, perineum and perianal region. Infections are commonly referred to as "</a:t>
            </a:r>
            <a:r>
              <a:rPr lang="en-US" sz="3200" b="1" dirty="0"/>
              <a:t>jock itch</a:t>
            </a:r>
            <a:r>
              <a:rPr lang="en-US" sz="3200" dirty="0"/>
              <a:t>".</a:t>
            </a:r>
          </a:p>
          <a:p>
            <a:pPr lvl="1"/>
            <a:r>
              <a:rPr lang="en-US" sz="3200" b="1" dirty="0" err="1"/>
              <a:t>Tinea</a:t>
            </a:r>
            <a:r>
              <a:rPr lang="en-US" sz="3200" b="1" dirty="0"/>
              <a:t> </a:t>
            </a:r>
            <a:r>
              <a:rPr lang="en-US" sz="3200" b="1" dirty="0" err="1"/>
              <a:t>unguium</a:t>
            </a:r>
            <a:r>
              <a:rPr lang="en-US" sz="3200" dirty="0"/>
              <a:t>: Ringworm of the nail.</a:t>
            </a:r>
          </a:p>
          <a:p>
            <a:pPr lvl="1"/>
            <a:r>
              <a:rPr lang="en-US" sz="3200" b="1" dirty="0" err="1"/>
              <a:t>Tinea</a:t>
            </a:r>
            <a:r>
              <a:rPr lang="en-US" sz="3200" b="1" dirty="0"/>
              <a:t> </a:t>
            </a:r>
            <a:r>
              <a:rPr lang="en-US" sz="3200" b="1" dirty="0" err="1"/>
              <a:t>barbae</a:t>
            </a:r>
            <a:r>
              <a:rPr lang="en-US" sz="3200" dirty="0"/>
              <a:t>: Ringworm of the beard.</a:t>
            </a:r>
          </a:p>
          <a:p>
            <a:pPr lvl="1"/>
            <a:r>
              <a:rPr lang="en-US" sz="3200" b="1" dirty="0" err="1"/>
              <a:t>Tinea</a:t>
            </a:r>
            <a:r>
              <a:rPr lang="en-US" sz="3200" b="1" dirty="0"/>
              <a:t> </a:t>
            </a:r>
            <a:r>
              <a:rPr lang="en-US" sz="3200" b="1" dirty="0" err="1"/>
              <a:t>pedis</a:t>
            </a:r>
            <a:r>
              <a:rPr lang="en-US" sz="3200" dirty="0"/>
              <a:t>: Ringworm of the feet. Infections are commonly referred to as </a:t>
            </a:r>
            <a:r>
              <a:rPr lang="en-US" sz="3200" b="1" dirty="0"/>
              <a:t>athlete's foot</a:t>
            </a:r>
            <a:r>
              <a:rPr lang="en-US" sz="3200" dirty="0"/>
              <a:t>.</a:t>
            </a:r>
          </a:p>
          <a:p>
            <a:pPr lvl="1"/>
            <a:r>
              <a:rPr lang="en-US" sz="3200" b="1" dirty="0" err="1"/>
              <a:t>Tinea</a:t>
            </a:r>
            <a:r>
              <a:rPr lang="en-US" sz="3200" b="1" dirty="0"/>
              <a:t> </a:t>
            </a:r>
            <a:r>
              <a:rPr lang="en-US" sz="3200" b="1" dirty="0" err="1"/>
              <a:t>manuum</a:t>
            </a:r>
            <a:r>
              <a:rPr lang="en-US" sz="3200" dirty="0"/>
              <a:t>: Ringworm of the hand.</a:t>
            </a:r>
          </a:p>
          <a:p>
            <a:endParaRPr lang="en-US" dirty="0"/>
          </a:p>
          <a:p>
            <a:endParaRPr lang="en-US" dirty="0"/>
          </a:p>
        </p:txBody>
      </p:sp>
    </p:spTree>
    <p:extLst>
      <p:ext uri="{BB962C8B-B14F-4D97-AF65-F5344CB8AC3E}">
        <p14:creationId xmlns:p14="http://schemas.microsoft.com/office/powerpoint/2010/main" val="33471517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Systemic or Deep-Seated Mycoses</a:t>
            </a:r>
            <a:r>
              <a:rPr lang="en-US" dirty="0"/>
              <a:t> </a:t>
            </a:r>
          </a:p>
        </p:txBody>
      </p:sp>
      <p:sp>
        <p:nvSpPr>
          <p:cNvPr id="3" name="Content Placeholder 2"/>
          <p:cNvSpPr>
            <a:spLocks noGrp="1"/>
          </p:cNvSpPr>
          <p:nvPr>
            <p:ph idx="1"/>
          </p:nvPr>
        </p:nvSpPr>
        <p:spPr/>
        <p:txBody>
          <a:bodyPr>
            <a:normAutofit/>
          </a:bodyPr>
          <a:lstStyle/>
          <a:p>
            <a:pPr marL="0" indent="0">
              <a:buNone/>
            </a:pPr>
            <a:r>
              <a:rPr lang="en-US" b="1" i="1" dirty="0" err="1"/>
              <a:t>Coccidioides</a:t>
            </a:r>
            <a:r>
              <a:rPr lang="en-US" b="1" i="1" dirty="0"/>
              <a:t> </a:t>
            </a:r>
            <a:r>
              <a:rPr lang="en-US" b="1" i="1" dirty="0" err="1"/>
              <a:t>immitis</a:t>
            </a:r>
            <a:r>
              <a:rPr lang="en-US" b="1" dirty="0"/>
              <a:t> </a:t>
            </a:r>
            <a:endParaRPr lang="en-US" dirty="0" smtClean="0"/>
          </a:p>
          <a:p>
            <a:r>
              <a:rPr lang="en-US" dirty="0" smtClean="0"/>
              <a:t>The </a:t>
            </a:r>
            <a:r>
              <a:rPr lang="en-US" dirty="0"/>
              <a:t>cause of </a:t>
            </a:r>
            <a:r>
              <a:rPr lang="en-US" dirty="0" err="1"/>
              <a:t>Coccidioidomycosis</a:t>
            </a:r>
            <a:r>
              <a:rPr lang="en-US" dirty="0"/>
              <a:t> (Valley Fever) </a:t>
            </a:r>
          </a:p>
          <a:p>
            <a:pPr lvl="1"/>
            <a:r>
              <a:rPr lang="en-US" sz="3200" i="1" dirty="0" err="1"/>
              <a:t>Coccidioides</a:t>
            </a:r>
            <a:r>
              <a:rPr lang="en-US" sz="3200" i="1" dirty="0"/>
              <a:t> </a:t>
            </a:r>
            <a:r>
              <a:rPr lang="en-US" sz="3200" i="1" dirty="0" err="1"/>
              <a:t>immitis</a:t>
            </a:r>
            <a:r>
              <a:rPr lang="en-US" sz="3200" dirty="0"/>
              <a:t> is contracted by inhalation of spores and primarily causes a respiratory disease in animals and people, but from the lungs it may spread throughout the body by way of the bloodstream </a:t>
            </a:r>
          </a:p>
          <a:p>
            <a:endParaRPr lang="en-US" dirty="0"/>
          </a:p>
        </p:txBody>
      </p:sp>
    </p:spTree>
    <p:extLst>
      <p:ext uri="{BB962C8B-B14F-4D97-AF65-F5344CB8AC3E}">
        <p14:creationId xmlns:p14="http://schemas.microsoft.com/office/powerpoint/2010/main" val="35971076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dirty="0" err="1"/>
              <a:t>Histoplasma</a:t>
            </a:r>
            <a:r>
              <a:rPr lang="en-US" b="1" i="1" dirty="0"/>
              <a:t> </a:t>
            </a:r>
            <a:r>
              <a:rPr lang="en-US" b="1" i="1" dirty="0" err="1"/>
              <a:t>capsulatum</a:t>
            </a:r>
            <a:r>
              <a:rPr lang="en-US" b="1" dirty="0"/>
              <a:t> and </a:t>
            </a:r>
            <a:r>
              <a:rPr lang="en-US" b="1" dirty="0" err="1"/>
              <a:t>Histoplasmosis</a:t>
            </a:r>
            <a:r>
              <a:rPr lang="en-US" dirty="0"/>
              <a:t> </a:t>
            </a:r>
          </a:p>
          <a:p>
            <a:pPr lvl="1"/>
            <a:r>
              <a:rPr lang="en-US" sz="3200" dirty="0" err="1"/>
              <a:t>Histoplasmosis</a:t>
            </a:r>
            <a:r>
              <a:rPr lang="en-US" sz="3200" dirty="0"/>
              <a:t> occurs in people and dogs, rarely has it occurred in other domestic or wild </a:t>
            </a:r>
            <a:r>
              <a:rPr lang="en-US" sz="3200" dirty="0" smtClean="0"/>
              <a:t>animals.</a:t>
            </a:r>
          </a:p>
          <a:p>
            <a:pPr lvl="1"/>
            <a:r>
              <a:rPr lang="en-US" sz="3200" dirty="0" smtClean="0"/>
              <a:t>Infection </a:t>
            </a:r>
            <a:r>
              <a:rPr lang="en-US" sz="3200" dirty="0"/>
              <a:t>occurs through inhalation of spores from this fungus. </a:t>
            </a:r>
          </a:p>
          <a:p>
            <a:endParaRPr lang="en-US" dirty="0"/>
          </a:p>
        </p:txBody>
      </p:sp>
    </p:spTree>
    <p:extLst>
      <p:ext uri="{BB962C8B-B14F-4D97-AF65-F5344CB8AC3E}">
        <p14:creationId xmlns:p14="http://schemas.microsoft.com/office/powerpoint/2010/main" val="31169819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i="1" dirty="0" err="1"/>
              <a:t>Blastomyces</a:t>
            </a:r>
            <a:r>
              <a:rPr lang="en-US" b="1" dirty="0"/>
              <a:t> and </a:t>
            </a:r>
            <a:r>
              <a:rPr lang="en-US" b="1" dirty="0" err="1"/>
              <a:t>Blastomycosis</a:t>
            </a:r>
            <a:r>
              <a:rPr lang="en-US" dirty="0"/>
              <a:t> </a:t>
            </a:r>
          </a:p>
          <a:p>
            <a:pPr lvl="1"/>
            <a:r>
              <a:rPr lang="en-US" sz="3200" dirty="0"/>
              <a:t>There are two species of this genus, </a:t>
            </a:r>
            <a:r>
              <a:rPr lang="en-US" sz="3200" i="1" dirty="0" err="1"/>
              <a:t>Blastomyces</a:t>
            </a:r>
            <a:r>
              <a:rPr lang="en-US" sz="3200" i="1" dirty="0"/>
              <a:t> </a:t>
            </a:r>
            <a:r>
              <a:rPr lang="en-US" sz="3200" i="1" dirty="0" err="1"/>
              <a:t>dermatitidis</a:t>
            </a:r>
            <a:r>
              <a:rPr lang="en-US" sz="3200" dirty="0"/>
              <a:t> and </a:t>
            </a:r>
            <a:r>
              <a:rPr lang="en-US" sz="3200" i="1" dirty="0"/>
              <a:t>B. </a:t>
            </a:r>
            <a:r>
              <a:rPr lang="en-US" sz="3200" i="1" dirty="0" err="1"/>
              <a:t>brasiliensis</a:t>
            </a:r>
            <a:r>
              <a:rPr lang="en-US" sz="3200" dirty="0"/>
              <a:t> Infection apparently comes from spores or mycelium in the soil and any part of the body may be </a:t>
            </a:r>
            <a:r>
              <a:rPr lang="en-US" sz="3200" dirty="0" smtClean="0"/>
              <a:t>invaded.</a:t>
            </a:r>
          </a:p>
          <a:p>
            <a:pPr lvl="1"/>
            <a:r>
              <a:rPr lang="en-US" sz="3200" dirty="0" smtClean="0"/>
              <a:t>Infections </a:t>
            </a:r>
            <a:r>
              <a:rPr lang="en-US" sz="3200" dirty="0"/>
              <a:t>usually are first detected as skin lesions; the lesions may remain localized or may gradually enlarge. In some case the fungus can spread throughout the whole body, resulting in extensive ulceration.</a:t>
            </a:r>
          </a:p>
          <a:p>
            <a:endParaRPr lang="en-US" dirty="0"/>
          </a:p>
        </p:txBody>
      </p:sp>
    </p:spTree>
    <p:extLst>
      <p:ext uri="{BB962C8B-B14F-4D97-AF65-F5344CB8AC3E}">
        <p14:creationId xmlns:p14="http://schemas.microsoft.com/office/powerpoint/2010/main" val="34146803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Intermediate Infections (subcutaneous</a:t>
            </a:r>
            <a:endParaRPr lang="en-US" dirty="0"/>
          </a:p>
        </p:txBody>
      </p:sp>
      <p:sp>
        <p:nvSpPr>
          <p:cNvPr id="3" name="Content Placeholder 2"/>
          <p:cNvSpPr>
            <a:spLocks noGrp="1"/>
          </p:cNvSpPr>
          <p:nvPr>
            <p:ph idx="1"/>
          </p:nvPr>
        </p:nvSpPr>
        <p:spPr/>
        <p:txBody>
          <a:bodyPr/>
          <a:lstStyle/>
          <a:p>
            <a:r>
              <a:rPr lang="en-US" dirty="0"/>
              <a:t>These are diseases that are intermediate between the first two categories. </a:t>
            </a:r>
          </a:p>
          <a:p>
            <a:r>
              <a:rPr lang="en-US" dirty="0"/>
              <a:t>These fungal infections may extend to a considerable depth within the tissue, but unlike the systemic diseases will not be distributed to the rest of the body. </a:t>
            </a:r>
          </a:p>
          <a:p>
            <a:r>
              <a:rPr lang="en-US" dirty="0"/>
              <a:t>One of the most common intermediate infection is </a:t>
            </a:r>
            <a:r>
              <a:rPr lang="en-US" i="1" dirty="0"/>
              <a:t>Candida </a:t>
            </a:r>
            <a:r>
              <a:rPr lang="en-US" i="1" dirty="0" err="1"/>
              <a:t>albicans</a:t>
            </a:r>
            <a:r>
              <a:rPr lang="en-US" dirty="0"/>
              <a:t>. </a:t>
            </a:r>
          </a:p>
          <a:p>
            <a:endParaRPr lang="en-US" dirty="0"/>
          </a:p>
        </p:txBody>
      </p:sp>
    </p:spTree>
    <p:extLst>
      <p:ext uri="{BB962C8B-B14F-4D97-AF65-F5344CB8AC3E}">
        <p14:creationId xmlns:p14="http://schemas.microsoft.com/office/powerpoint/2010/main" val="38640192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
            </a:r>
            <a:br>
              <a:rPr lang="en-US" b="1" i="1" dirty="0" smtClean="0"/>
            </a:br>
            <a:r>
              <a:rPr lang="en-US" b="1" i="1" dirty="0" smtClean="0"/>
              <a:t>Candida </a:t>
            </a:r>
            <a:r>
              <a:rPr lang="en-US" b="1" i="1" dirty="0" err="1"/>
              <a:t>albicans</a:t>
            </a:r>
            <a:r>
              <a:rPr lang="en-US" b="1" dirty="0"/>
              <a:t> and Candidiasis</a:t>
            </a:r>
            <a:r>
              <a:rPr lang="en-US" dirty="0"/>
              <a:t>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lvl="1"/>
            <a:r>
              <a:rPr lang="en-US" sz="3200" i="1" dirty="0" smtClean="0"/>
              <a:t>Candida </a:t>
            </a:r>
            <a:r>
              <a:rPr lang="en-US" sz="3200" i="1" dirty="0" err="1"/>
              <a:t>albicans</a:t>
            </a:r>
            <a:r>
              <a:rPr lang="en-US" sz="3200" dirty="0"/>
              <a:t> is a dimorphic fungus. That is, it grows as both mycelium and yeasts.. </a:t>
            </a:r>
          </a:p>
          <a:p>
            <a:pPr lvl="1"/>
            <a:r>
              <a:rPr lang="en-US" sz="3200" dirty="0"/>
              <a:t>This fungus normally occurs in the mouth, digestive tract, and vagina of perfectly healthy people, but under some circumstances, and for reasons unknown, it may cause severe and even fatal infections, with lesions and eruptions of the skin, nails, mouth, bronchial tubes and lungs. </a:t>
            </a:r>
          </a:p>
          <a:p>
            <a:pPr lvl="1"/>
            <a:r>
              <a:rPr lang="en-US" sz="3200" dirty="0"/>
              <a:t>Oral infections known as thrush is relatively common.. </a:t>
            </a:r>
            <a:endParaRPr lang="en-US" sz="3200" b="1" i="1" dirty="0"/>
          </a:p>
          <a:p>
            <a:endParaRPr lang="en-US" dirty="0"/>
          </a:p>
          <a:p>
            <a:endParaRPr lang="en-US" dirty="0"/>
          </a:p>
        </p:txBody>
      </p:sp>
    </p:spTree>
    <p:extLst>
      <p:ext uri="{BB962C8B-B14F-4D97-AF65-F5344CB8AC3E}">
        <p14:creationId xmlns:p14="http://schemas.microsoft.com/office/powerpoint/2010/main" val="5746957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
            </a:r>
            <a:br>
              <a:rPr lang="en-US" b="1" i="1" dirty="0" smtClean="0"/>
            </a:br>
            <a:r>
              <a:rPr lang="en-US" b="1" i="1" dirty="0" err="1" smtClean="0"/>
              <a:t>Aspergillus</a:t>
            </a:r>
            <a:r>
              <a:rPr lang="en-US" b="1" i="1" dirty="0" smtClean="0"/>
              <a:t> </a:t>
            </a:r>
            <a:r>
              <a:rPr lang="en-US" b="1" i="1" dirty="0" err="1"/>
              <a:t>fumigatus</a:t>
            </a:r>
            <a:r>
              <a:rPr lang="en-US" b="1" dirty="0"/>
              <a:t> and </a:t>
            </a:r>
            <a:r>
              <a:rPr lang="en-US" b="1" dirty="0" err="1"/>
              <a:t>Aspergillosis</a:t>
            </a:r>
            <a:r>
              <a:rPr lang="en-US" b="1" dirty="0"/>
              <a:t> </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pPr lvl="1"/>
            <a:r>
              <a:rPr lang="en-US" sz="3200" i="1" dirty="0" err="1" smtClean="0"/>
              <a:t>Aspergillus</a:t>
            </a:r>
            <a:r>
              <a:rPr lang="en-US" sz="3200" i="1" dirty="0" smtClean="0"/>
              <a:t> </a:t>
            </a:r>
            <a:r>
              <a:rPr lang="en-US" sz="3200" i="1" dirty="0" err="1"/>
              <a:t>fumigatus</a:t>
            </a:r>
            <a:r>
              <a:rPr lang="en-US" sz="3200" dirty="0"/>
              <a:t> sometimes parasitizes animals, especially birds, infecting mainly lungs and causing heavy mortality in birds.</a:t>
            </a:r>
          </a:p>
          <a:p>
            <a:pPr lvl="1"/>
            <a:r>
              <a:rPr lang="en-US" sz="3200" dirty="0"/>
              <a:t>In people, the disease can </a:t>
            </a:r>
            <a:r>
              <a:rPr lang="en-US" sz="3200" u="sng" dirty="0"/>
              <a:t>lead to a chronic lung infection which is apparently very contagious.</a:t>
            </a:r>
            <a:r>
              <a:rPr lang="en-US" sz="3200" dirty="0"/>
              <a:t> The fungus is thought to cause death, but that is not certain. In patients that have died and </a:t>
            </a:r>
            <a:r>
              <a:rPr lang="en-US" sz="3200" i="1" dirty="0"/>
              <a:t>A. </a:t>
            </a:r>
            <a:r>
              <a:rPr lang="en-US" sz="3200" i="1" dirty="0" err="1"/>
              <a:t>fumigatus</a:t>
            </a:r>
            <a:r>
              <a:rPr lang="en-US" sz="3200" dirty="0"/>
              <a:t> has been isolated, many have also had underlying disease that possibly lowered their resistance to the fungus.</a:t>
            </a:r>
          </a:p>
          <a:p>
            <a:endParaRPr lang="en-US" dirty="0"/>
          </a:p>
          <a:p>
            <a:endParaRPr lang="en-US" dirty="0"/>
          </a:p>
        </p:txBody>
      </p:sp>
    </p:spTree>
    <p:extLst>
      <p:ext uri="{BB962C8B-B14F-4D97-AF65-F5344CB8AC3E}">
        <p14:creationId xmlns:p14="http://schemas.microsoft.com/office/powerpoint/2010/main" val="38623067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PARASITES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600" b="1" dirty="0"/>
              <a:t>Types of parasites according to living environment: </a:t>
            </a:r>
          </a:p>
          <a:p>
            <a:r>
              <a:rPr lang="en-US" b="1" dirty="0" err="1"/>
              <a:t>Ectoparasite</a:t>
            </a:r>
            <a:r>
              <a:rPr lang="en-US" dirty="0"/>
              <a:t>: Living on the surface of other organisms lice, ticks, mites, etc.  </a:t>
            </a:r>
          </a:p>
          <a:p>
            <a:r>
              <a:rPr lang="en-US" b="1" dirty="0" err="1"/>
              <a:t>Endoparasites</a:t>
            </a:r>
            <a:r>
              <a:rPr lang="en-US" dirty="0"/>
              <a:t>: Live inside the body of other organism, e.g. </a:t>
            </a:r>
            <a:r>
              <a:rPr lang="en-US" dirty="0" err="1"/>
              <a:t>Entamoeba</a:t>
            </a:r>
            <a:r>
              <a:rPr lang="en-US" dirty="0"/>
              <a:t> </a:t>
            </a:r>
            <a:r>
              <a:rPr lang="en-US" dirty="0" err="1"/>
              <a:t>histolytica</a:t>
            </a:r>
            <a:r>
              <a:rPr lang="en-US" dirty="0"/>
              <a:t>, </a:t>
            </a:r>
            <a:r>
              <a:rPr lang="en-US" dirty="0" err="1"/>
              <a:t>Ascaris</a:t>
            </a:r>
            <a:r>
              <a:rPr lang="en-US" dirty="0"/>
              <a:t> </a:t>
            </a:r>
            <a:r>
              <a:rPr lang="en-US" dirty="0" err="1"/>
              <a:t>lumbricoides</a:t>
            </a:r>
            <a:r>
              <a:rPr lang="en-US" dirty="0"/>
              <a:t>, etc.</a:t>
            </a:r>
          </a:p>
          <a:p>
            <a:r>
              <a:rPr lang="en-US" b="1" dirty="0"/>
              <a:t>Obligate parasites</a:t>
            </a:r>
            <a:r>
              <a:rPr lang="en-US" dirty="0"/>
              <a:t>: spend some part of their life cycle in or on host, e.g. plasmodium. </a:t>
            </a:r>
          </a:p>
          <a:p>
            <a:endParaRPr lang="en-US" dirty="0"/>
          </a:p>
        </p:txBody>
      </p:sp>
    </p:spTree>
    <p:extLst>
      <p:ext uri="{BB962C8B-B14F-4D97-AF65-F5344CB8AC3E}">
        <p14:creationId xmlns:p14="http://schemas.microsoft.com/office/powerpoint/2010/main" val="2141370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533400" indent="-533400">
              <a:lnSpc>
                <a:spcPct val="80000"/>
              </a:lnSpc>
              <a:buNone/>
            </a:pPr>
            <a:r>
              <a:rPr lang="en-US" dirty="0" smtClean="0"/>
              <a:t>Dark ages ( 400 AD- 1100 AD)</a:t>
            </a:r>
          </a:p>
          <a:p>
            <a:pPr marL="533400" indent="-533400">
              <a:lnSpc>
                <a:spcPct val="80000"/>
              </a:lnSpc>
              <a:buNone/>
            </a:pPr>
            <a:r>
              <a:rPr lang="en-US" dirty="0" smtClean="0"/>
              <a:t> This was a period of loss of knowledge and practice was based on superstition and forces</a:t>
            </a:r>
          </a:p>
          <a:p>
            <a:pPr marL="533400" indent="-533400">
              <a:lnSpc>
                <a:spcPct val="80000"/>
              </a:lnSpc>
              <a:buNone/>
            </a:pPr>
            <a:endParaRPr lang="en-US" dirty="0" smtClean="0"/>
          </a:p>
          <a:p>
            <a:pPr marL="533400" indent="-533400">
              <a:lnSpc>
                <a:spcPct val="80000"/>
              </a:lnSpc>
              <a:buNone/>
            </a:pPr>
            <a:r>
              <a:rPr lang="en-US" dirty="0" smtClean="0"/>
              <a:t>4.  Renaissance/ </a:t>
            </a:r>
            <a:r>
              <a:rPr lang="en-US" dirty="0" err="1" smtClean="0"/>
              <a:t>Enlightment</a:t>
            </a:r>
            <a:r>
              <a:rPr lang="en-US" dirty="0" smtClean="0"/>
              <a:t> age-1200 AD-1700AD</a:t>
            </a:r>
          </a:p>
          <a:p>
            <a:pPr marL="533400" indent="-533400">
              <a:lnSpc>
                <a:spcPct val="80000"/>
              </a:lnSpc>
              <a:buNone/>
            </a:pPr>
            <a:r>
              <a:rPr lang="en-US" dirty="0" smtClean="0"/>
              <a:t> There was a hunger for knowledge and reasons and facts became the basis for actions and procedures</a:t>
            </a:r>
          </a:p>
          <a:p>
            <a:pPr marL="533400" indent="-533400">
              <a:lnSpc>
                <a:spcPct val="80000"/>
              </a:lnSpc>
              <a:buNone/>
            </a:pPr>
            <a:endParaRPr lang="en-US" dirty="0" smtClean="0"/>
          </a:p>
          <a:p>
            <a:pPr marL="533400" indent="-533400">
              <a:lnSpc>
                <a:spcPct val="80000"/>
              </a:lnSpc>
              <a:buFontTx/>
              <a:buAutoNum type="arabicPeriod" startAt="5"/>
            </a:pPr>
            <a:r>
              <a:rPr lang="en-US" dirty="0" smtClean="0"/>
              <a:t>Golden Age- 1800 AD</a:t>
            </a:r>
          </a:p>
          <a:p>
            <a:pPr marL="533400" indent="-533400">
              <a:lnSpc>
                <a:spcPct val="80000"/>
              </a:lnSpc>
              <a:buNone/>
            </a:pPr>
            <a:r>
              <a:rPr lang="en-US" dirty="0" smtClean="0"/>
              <a:t>    This was the advent of microbiology and microscopy</a:t>
            </a:r>
          </a:p>
          <a:p>
            <a:pPr marL="533400" indent="-533400">
              <a:lnSpc>
                <a:spcPct val="80000"/>
              </a:lnSpc>
              <a:buNone/>
            </a:pPr>
            <a:endParaRPr lang="en-US" dirty="0" smtClean="0"/>
          </a:p>
          <a:p>
            <a:endParaRPr lang="en-US" dirty="0"/>
          </a:p>
        </p:txBody>
      </p:sp>
    </p:spTree>
    <p:extLst>
      <p:ext uri="{BB962C8B-B14F-4D97-AF65-F5344CB8AC3E}">
        <p14:creationId xmlns:p14="http://schemas.microsoft.com/office/powerpoint/2010/main" val="29732497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Facultative parasites</a:t>
            </a:r>
            <a:r>
              <a:rPr lang="en-US" dirty="0"/>
              <a:t>: may be free living but can obtain the nutrition from hosts too. </a:t>
            </a:r>
          </a:p>
          <a:p>
            <a:r>
              <a:rPr lang="en-US" b="1" dirty="0"/>
              <a:t>Accidental parasites</a:t>
            </a:r>
            <a:r>
              <a:rPr lang="en-US" dirty="0"/>
              <a:t>: when parasite attacks unnatural host.</a:t>
            </a:r>
          </a:p>
          <a:p>
            <a:r>
              <a:rPr lang="en-US" b="1" dirty="0"/>
              <a:t>Aberrant parasite</a:t>
            </a:r>
            <a:r>
              <a:rPr lang="en-US" dirty="0"/>
              <a:t>: when the parasite comes to a site, during migration where it cannot live or develop further </a:t>
            </a:r>
          </a:p>
          <a:p>
            <a:endParaRPr lang="en-US" dirty="0"/>
          </a:p>
        </p:txBody>
      </p:sp>
    </p:spTree>
    <p:extLst>
      <p:ext uri="{BB962C8B-B14F-4D97-AF65-F5344CB8AC3E}">
        <p14:creationId xmlns:p14="http://schemas.microsoft.com/office/powerpoint/2010/main" val="29227101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host</a:t>
            </a:r>
            <a:endParaRPr lang="en-US" dirty="0"/>
          </a:p>
        </p:txBody>
      </p:sp>
      <p:sp>
        <p:nvSpPr>
          <p:cNvPr id="3" name="Content Placeholder 2"/>
          <p:cNvSpPr>
            <a:spLocks noGrp="1"/>
          </p:cNvSpPr>
          <p:nvPr>
            <p:ph idx="1"/>
          </p:nvPr>
        </p:nvSpPr>
        <p:spPr/>
        <p:txBody>
          <a:bodyPr>
            <a:normAutofit/>
          </a:bodyPr>
          <a:lstStyle/>
          <a:p>
            <a:r>
              <a:rPr lang="en-US" dirty="0"/>
              <a:t>Definitive host: when it harbors parasite in adult form or where parasite utilizes sexual method of reproduction). </a:t>
            </a:r>
          </a:p>
          <a:p>
            <a:r>
              <a:rPr lang="en-US" dirty="0"/>
              <a:t>Intermediate host: harbor’s larval stages of parasite). </a:t>
            </a:r>
          </a:p>
          <a:p>
            <a:r>
              <a:rPr lang="en-US" dirty="0" err="1"/>
              <a:t>Paratenic</a:t>
            </a:r>
            <a:r>
              <a:rPr lang="en-US" dirty="0"/>
              <a:t> host: when host harbors parasite exhibiting no development but this parasite remains viable). </a:t>
            </a:r>
          </a:p>
        </p:txBody>
      </p:sp>
    </p:spTree>
    <p:extLst>
      <p:ext uri="{BB962C8B-B14F-4D97-AF65-F5344CB8AC3E}">
        <p14:creationId xmlns:p14="http://schemas.microsoft.com/office/powerpoint/2010/main" val="37374433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Reservoir host: which make parasites available for transmission to other hosts. </a:t>
            </a:r>
          </a:p>
          <a:p>
            <a:r>
              <a:rPr lang="en-US" dirty="0"/>
              <a:t>Natural host: which is naturally infected with certain species of parasite. </a:t>
            </a:r>
          </a:p>
          <a:p>
            <a:r>
              <a:rPr lang="en-US" dirty="0"/>
              <a:t>Accidental host: one who is not usually infected with parasite.</a:t>
            </a:r>
          </a:p>
          <a:p>
            <a:endParaRPr lang="en-US" dirty="0"/>
          </a:p>
          <a:p>
            <a:endParaRPr lang="en-US" dirty="0"/>
          </a:p>
        </p:txBody>
      </p:sp>
    </p:spTree>
    <p:extLst>
      <p:ext uri="{BB962C8B-B14F-4D97-AF65-F5344CB8AC3E}">
        <p14:creationId xmlns:p14="http://schemas.microsoft.com/office/powerpoint/2010/main" val="42037554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Effect of Parasites on their Host </a:t>
            </a:r>
          </a:p>
        </p:txBody>
      </p:sp>
      <p:sp>
        <p:nvSpPr>
          <p:cNvPr id="3" name="Content Placeholder 2"/>
          <p:cNvSpPr>
            <a:spLocks noGrp="1"/>
          </p:cNvSpPr>
          <p:nvPr>
            <p:ph idx="1"/>
          </p:nvPr>
        </p:nvSpPr>
        <p:spPr/>
        <p:txBody>
          <a:bodyPr>
            <a:normAutofit/>
          </a:bodyPr>
          <a:lstStyle/>
          <a:p>
            <a:pPr marL="0" indent="0">
              <a:buNone/>
            </a:pPr>
            <a:r>
              <a:rPr lang="en-US" dirty="0"/>
              <a:t>1. Mechanical Injury: </a:t>
            </a:r>
          </a:p>
          <a:p>
            <a:pPr lvl="1"/>
            <a:r>
              <a:rPr lang="en-US" sz="3200" dirty="0"/>
              <a:t>Pressure created in tissues as it grows larger, e.g. </a:t>
            </a:r>
            <a:r>
              <a:rPr lang="en-US" sz="3200" dirty="0" err="1"/>
              <a:t>hydatid</a:t>
            </a:r>
            <a:r>
              <a:rPr lang="en-US" sz="3200" dirty="0"/>
              <a:t> cyst </a:t>
            </a:r>
          </a:p>
          <a:p>
            <a:pPr lvl="1"/>
            <a:r>
              <a:rPr lang="en-US" sz="3200" dirty="0"/>
              <a:t>Blockage of ducts such as </a:t>
            </a:r>
          </a:p>
          <a:p>
            <a:pPr lvl="2"/>
            <a:r>
              <a:rPr lang="en-US" sz="3200" dirty="0"/>
              <a:t>Blood vessels producing infarction, e.g. </a:t>
            </a:r>
            <a:r>
              <a:rPr lang="en-US" sz="3200" dirty="0" err="1"/>
              <a:t>strongyloides</a:t>
            </a:r>
            <a:r>
              <a:rPr lang="en-US" sz="3200" dirty="0"/>
              <a:t> </a:t>
            </a:r>
          </a:p>
          <a:p>
            <a:pPr lvl="2"/>
            <a:r>
              <a:rPr lang="en-US" sz="3200" dirty="0"/>
              <a:t>Lymphatic vessels to produce edema and elephantiasis, e.g. </a:t>
            </a:r>
            <a:r>
              <a:rPr lang="en-US" sz="3200" dirty="0" err="1"/>
              <a:t>filariasis</a:t>
            </a:r>
            <a:r>
              <a:rPr lang="en-US" sz="3200" dirty="0"/>
              <a:t>  </a:t>
            </a:r>
          </a:p>
        </p:txBody>
      </p:sp>
    </p:spTree>
    <p:extLst>
      <p:ext uri="{BB962C8B-B14F-4D97-AF65-F5344CB8AC3E}">
        <p14:creationId xmlns:p14="http://schemas.microsoft.com/office/powerpoint/2010/main" val="9028046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2"/>
            <a:r>
              <a:rPr lang="en-US" sz="3200" dirty="0"/>
              <a:t>The intestinal tract to produce obstruction, perforation and necrosis, e.g. </a:t>
            </a:r>
            <a:r>
              <a:rPr lang="en-US" sz="3200" dirty="0" err="1"/>
              <a:t>Ascaris</a:t>
            </a:r>
            <a:r>
              <a:rPr lang="en-US" sz="3200" dirty="0"/>
              <a:t> </a:t>
            </a:r>
            <a:r>
              <a:rPr lang="en-US" sz="3200" dirty="0" err="1"/>
              <a:t>lumbricoides</a:t>
            </a:r>
            <a:r>
              <a:rPr lang="en-US" sz="3200" dirty="0"/>
              <a:t>  </a:t>
            </a:r>
          </a:p>
          <a:p>
            <a:pPr lvl="1"/>
            <a:r>
              <a:rPr lang="en-US" sz="3200" dirty="0"/>
              <a:t>Destruction of architecture of the human red blood cells by Plasmodium falciparum.</a:t>
            </a:r>
          </a:p>
          <a:p>
            <a:endParaRPr lang="en-US" dirty="0"/>
          </a:p>
          <a:p>
            <a:endParaRPr lang="en-US" dirty="0"/>
          </a:p>
          <a:p>
            <a:endParaRPr lang="en-US" dirty="0"/>
          </a:p>
        </p:txBody>
      </p:sp>
    </p:spTree>
    <p:extLst>
      <p:ext uri="{BB962C8B-B14F-4D97-AF65-F5344CB8AC3E}">
        <p14:creationId xmlns:p14="http://schemas.microsoft.com/office/powerpoint/2010/main" val="29673489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2. Producing toxic substances</a:t>
            </a:r>
          </a:p>
          <a:p>
            <a:pPr lvl="1"/>
            <a:r>
              <a:rPr lang="en-US" sz="3200" dirty="0"/>
              <a:t>Plasmodium falciparum, produce toxic substances may cause rigors and other symptoms characteristic of clinical malaria. </a:t>
            </a:r>
          </a:p>
          <a:p>
            <a:pPr lvl="1"/>
            <a:r>
              <a:rPr lang="en-US" sz="3200" dirty="0" err="1"/>
              <a:t>Entamoeba</a:t>
            </a:r>
            <a:r>
              <a:rPr lang="en-US" sz="3200" dirty="0"/>
              <a:t> </a:t>
            </a:r>
            <a:r>
              <a:rPr lang="en-US" sz="3200" dirty="0" err="1"/>
              <a:t>histolytica</a:t>
            </a:r>
            <a:r>
              <a:rPr lang="en-US" sz="3200" dirty="0"/>
              <a:t> lesions in human gut may be due to the production of histolytic enzyme (tissue dissolving).</a:t>
            </a:r>
          </a:p>
          <a:p>
            <a:endParaRPr lang="en-US" dirty="0"/>
          </a:p>
          <a:p>
            <a:endParaRPr lang="en-US" dirty="0"/>
          </a:p>
        </p:txBody>
      </p:sp>
    </p:spTree>
    <p:extLst>
      <p:ext uri="{BB962C8B-B14F-4D97-AF65-F5344CB8AC3E}">
        <p14:creationId xmlns:p14="http://schemas.microsoft.com/office/powerpoint/2010/main" val="5623233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0" indent="0">
              <a:buNone/>
            </a:pPr>
            <a:r>
              <a:rPr lang="en-US" dirty="0"/>
              <a:t>3. Deprivation of Nutrients, Fluids and Metabolites</a:t>
            </a:r>
          </a:p>
          <a:p>
            <a:pPr lvl="1"/>
            <a:r>
              <a:rPr lang="en-US" sz="3200" dirty="0" err="1"/>
              <a:t>Diphylobothrium</a:t>
            </a:r>
            <a:r>
              <a:rPr lang="en-US" sz="3200" dirty="0"/>
              <a:t> </a:t>
            </a:r>
            <a:r>
              <a:rPr lang="en-US" sz="3200" dirty="0" err="1"/>
              <a:t>latum</a:t>
            </a:r>
            <a:r>
              <a:rPr lang="en-US" sz="3200" dirty="0"/>
              <a:t> (fish tapeworm) is known to deprive its host of vitamin B12 thus causing </a:t>
            </a:r>
            <a:r>
              <a:rPr lang="en-US" sz="3200" dirty="0" err="1"/>
              <a:t>megaloblastic</a:t>
            </a:r>
            <a:r>
              <a:rPr lang="en-US" sz="3200" dirty="0"/>
              <a:t> anemia. </a:t>
            </a:r>
          </a:p>
          <a:p>
            <a:pPr lvl="1"/>
            <a:r>
              <a:rPr lang="en-US" sz="3200" dirty="0" err="1"/>
              <a:t>Ancylostoma</a:t>
            </a:r>
            <a:r>
              <a:rPr lang="en-US" sz="3200" dirty="0"/>
              <a:t> </a:t>
            </a:r>
            <a:r>
              <a:rPr lang="en-US" sz="3200" dirty="0" err="1"/>
              <a:t>duodenale</a:t>
            </a:r>
            <a:r>
              <a:rPr lang="en-US" sz="3200" dirty="0"/>
              <a:t> and some other blood sucking arthropod parasites quickly lead to severe iron deficiency anemia in patients infested by large numbers of these parasites</a:t>
            </a:r>
          </a:p>
          <a:p>
            <a:endParaRPr lang="en-US" dirty="0"/>
          </a:p>
        </p:txBody>
      </p:sp>
    </p:spTree>
    <p:extLst>
      <p:ext uri="{BB962C8B-B14F-4D97-AF65-F5344CB8AC3E}">
        <p14:creationId xmlns:p14="http://schemas.microsoft.com/office/powerpoint/2010/main" val="24071964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0" indent="0">
              <a:buNone/>
            </a:pPr>
            <a:r>
              <a:rPr lang="en-US" dirty="0"/>
              <a:t>4. Introduction of Pathogenic Microorganisms </a:t>
            </a:r>
          </a:p>
          <a:p>
            <a:pPr lvl="1"/>
            <a:r>
              <a:rPr lang="en-US" sz="3200" dirty="0"/>
              <a:t>Bacterial infection of lesions produced initially by a parasite may occur and in some cases may prove lethal, e.g. tetanus is a well-known complication of </a:t>
            </a:r>
            <a:r>
              <a:rPr lang="en-US" sz="3200" dirty="0" err="1"/>
              <a:t>Dracunculus</a:t>
            </a:r>
            <a:r>
              <a:rPr lang="en-US" sz="3200" dirty="0"/>
              <a:t> </a:t>
            </a:r>
            <a:r>
              <a:rPr lang="en-US" sz="3200" dirty="0" err="1"/>
              <a:t>medinensis</a:t>
            </a:r>
            <a:r>
              <a:rPr lang="en-US" sz="3200" dirty="0"/>
              <a:t> infection. </a:t>
            </a:r>
          </a:p>
          <a:p>
            <a:pPr lvl="1"/>
            <a:r>
              <a:rPr lang="en-US" sz="3200" dirty="0"/>
              <a:t>This is the result of the spores of Clostridium </a:t>
            </a:r>
            <a:r>
              <a:rPr lang="en-US" sz="3200" dirty="0" err="1"/>
              <a:t>tetani</a:t>
            </a:r>
            <a:r>
              <a:rPr lang="en-US" sz="3200" dirty="0"/>
              <a:t> contaminating the ulcers of the foot and digit, produced by </a:t>
            </a:r>
            <a:r>
              <a:rPr lang="en-US" sz="3200" dirty="0" err="1"/>
              <a:t>Dracunculus</a:t>
            </a:r>
            <a:r>
              <a:rPr lang="en-US" sz="3200" dirty="0"/>
              <a:t> </a:t>
            </a:r>
            <a:r>
              <a:rPr lang="en-US" sz="3200" dirty="0" err="1"/>
              <a:t>medinensis</a:t>
            </a:r>
            <a:r>
              <a:rPr lang="en-US" sz="3200" dirty="0"/>
              <a:t>. </a:t>
            </a:r>
          </a:p>
          <a:p>
            <a:endParaRPr lang="en-US" dirty="0"/>
          </a:p>
        </p:txBody>
      </p:sp>
    </p:spTree>
    <p:extLst>
      <p:ext uri="{BB962C8B-B14F-4D97-AF65-F5344CB8AC3E}">
        <p14:creationId xmlns:p14="http://schemas.microsoft.com/office/powerpoint/2010/main" val="31790712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parasites </a:t>
            </a:r>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dirty="0"/>
              <a:t>According to their anatomical habitat in humans, they are classified into two groups </a:t>
            </a:r>
          </a:p>
          <a:p>
            <a:pPr marL="971550" lvl="1" indent="-514350">
              <a:buFont typeface="+mj-lt"/>
              <a:buAutoNum type="alphaLcParenR"/>
            </a:pPr>
            <a:r>
              <a:rPr lang="en-US" sz="3200" dirty="0" err="1"/>
              <a:t>ectoparasites</a:t>
            </a:r>
            <a:r>
              <a:rPr lang="en-US" sz="3200" dirty="0"/>
              <a:t> (parasitizing the skin surface </a:t>
            </a:r>
          </a:p>
          <a:p>
            <a:pPr marL="971550" lvl="1" indent="-514350">
              <a:buFont typeface="+mj-lt"/>
              <a:buAutoNum type="alphaLcParenR"/>
            </a:pPr>
            <a:r>
              <a:rPr lang="en-US" sz="3200" dirty="0" err="1"/>
              <a:t>Endoparasites</a:t>
            </a:r>
            <a:r>
              <a:rPr lang="en-US" sz="3200" dirty="0"/>
              <a:t>: parasitizing the internal tissues </a:t>
            </a:r>
          </a:p>
          <a:p>
            <a:pPr marL="514350" indent="-514350">
              <a:buFont typeface="+mj-lt"/>
              <a:buAutoNum type="arabicPeriod"/>
            </a:pPr>
            <a:r>
              <a:rPr lang="en-US" dirty="0"/>
              <a:t>According to their cellular structure, they are classified into two groups: </a:t>
            </a:r>
          </a:p>
          <a:p>
            <a:pPr marL="914400" lvl="1" indent="-457200">
              <a:buAutoNum type="alphaLcParenR"/>
            </a:pPr>
            <a:r>
              <a:rPr lang="en-US" sz="3200" dirty="0"/>
              <a:t>Protozoa (each is unicellular </a:t>
            </a:r>
          </a:p>
          <a:p>
            <a:pPr marL="914400" lvl="1" indent="-457200">
              <a:buAutoNum type="alphaLcParenR"/>
            </a:pPr>
            <a:r>
              <a:rPr lang="en-US" sz="3200" dirty="0" err="1"/>
              <a:t>Metazoa</a:t>
            </a:r>
            <a:r>
              <a:rPr lang="en-US" sz="3200" dirty="0"/>
              <a:t> (multicellular) </a:t>
            </a:r>
          </a:p>
          <a:p>
            <a:endParaRPr lang="en-US" dirty="0"/>
          </a:p>
        </p:txBody>
      </p:sp>
    </p:spTree>
    <p:extLst>
      <p:ext uri="{BB962C8B-B14F-4D97-AF65-F5344CB8AC3E}">
        <p14:creationId xmlns:p14="http://schemas.microsoft.com/office/powerpoint/2010/main" val="26812936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PROTOZOA</a:t>
            </a:r>
            <a:endParaRPr lang="en-US" dirty="0"/>
          </a:p>
        </p:txBody>
      </p:sp>
      <p:sp>
        <p:nvSpPr>
          <p:cNvPr id="3" name="Content Placeholder 2"/>
          <p:cNvSpPr>
            <a:spLocks noGrp="1"/>
          </p:cNvSpPr>
          <p:nvPr>
            <p:ph idx="1"/>
          </p:nvPr>
        </p:nvSpPr>
        <p:spPr/>
        <p:txBody>
          <a:bodyPr/>
          <a:lstStyle/>
          <a:p>
            <a:pPr marL="0" indent="0">
              <a:buNone/>
            </a:pPr>
            <a:r>
              <a:rPr lang="en-US" dirty="0"/>
              <a:t>According to the body systems they are classified into : </a:t>
            </a:r>
          </a:p>
          <a:p>
            <a:pPr marL="914400" lvl="1" indent="-457200">
              <a:buAutoNum type="alphaLcParenR"/>
            </a:pPr>
            <a:r>
              <a:rPr lang="en-US" sz="3200" dirty="0" err="1"/>
              <a:t>Hemopoietic</a:t>
            </a:r>
            <a:r>
              <a:rPr lang="en-US" sz="3200" dirty="0"/>
              <a:t> </a:t>
            </a:r>
          </a:p>
          <a:p>
            <a:pPr marL="914400" lvl="1" indent="-457200">
              <a:buAutoNum type="alphaLcParenR"/>
            </a:pPr>
            <a:r>
              <a:rPr lang="en-US" sz="3200" dirty="0"/>
              <a:t>Intestinal </a:t>
            </a:r>
          </a:p>
          <a:p>
            <a:pPr marL="914400" lvl="1" indent="-457200">
              <a:buAutoNum type="alphaLcParenR"/>
            </a:pPr>
            <a:r>
              <a:rPr lang="en-US" sz="3200" dirty="0"/>
              <a:t>Genitourinary </a:t>
            </a:r>
          </a:p>
          <a:p>
            <a:pPr marL="914400" lvl="1" indent="-457200">
              <a:buAutoNum type="alphaLcParenR"/>
            </a:pPr>
            <a:r>
              <a:rPr lang="en-US" sz="3200" dirty="0"/>
              <a:t>Cutaneous </a:t>
            </a:r>
          </a:p>
          <a:p>
            <a:pPr marL="914400" lvl="1" indent="-457200">
              <a:buAutoNum type="alphaLcParenR"/>
            </a:pPr>
            <a:r>
              <a:rPr lang="en-US" sz="3200" dirty="0"/>
              <a:t>Others </a:t>
            </a:r>
          </a:p>
          <a:p>
            <a:endParaRPr lang="en-US" dirty="0"/>
          </a:p>
        </p:txBody>
      </p:sp>
    </p:spTree>
    <p:extLst>
      <p:ext uri="{BB962C8B-B14F-4D97-AF65-F5344CB8AC3E}">
        <p14:creationId xmlns:p14="http://schemas.microsoft.com/office/powerpoint/2010/main" val="4287810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1321</TotalTime>
  <Words>8092</Words>
  <Application>Microsoft Office PowerPoint</Application>
  <PresentationFormat>On-screen Show (4:3)</PresentationFormat>
  <Paragraphs>904</Paragraphs>
  <Slides>202</Slides>
  <Notes>1</Notes>
  <HiddenSlides>0</HiddenSlides>
  <MMClips>0</MMClips>
  <ScaleCrop>false</ScaleCrop>
  <HeadingPairs>
    <vt:vector size="4" baseType="variant">
      <vt:variant>
        <vt:lpstr>Theme</vt:lpstr>
      </vt:variant>
      <vt:variant>
        <vt:i4>1</vt:i4>
      </vt:variant>
      <vt:variant>
        <vt:lpstr>Slide Titles</vt:lpstr>
      </vt:variant>
      <vt:variant>
        <vt:i4>202</vt:i4>
      </vt:variant>
    </vt:vector>
  </HeadingPairs>
  <TitlesOfParts>
    <vt:vector size="203" baseType="lpstr">
      <vt:lpstr>Office Theme</vt:lpstr>
      <vt:lpstr>MICROBIOLOGY AND IMMUNOLOGY </vt:lpstr>
      <vt:lpstr>Course outline </vt:lpstr>
      <vt:lpstr>PowerPoint Presentation</vt:lpstr>
      <vt:lpstr>  Immunology  </vt:lpstr>
      <vt:lpstr>PowerPoint Presentation</vt:lpstr>
      <vt:lpstr>MICROBIOLOGY</vt:lpstr>
      <vt:lpstr>PowerPoint Presentation</vt:lpstr>
      <vt:lpstr>Historical background </vt:lpstr>
      <vt:lpstr>PowerPoint Presentation</vt:lpstr>
      <vt:lpstr>Principal Contributors to Microbiology</vt:lpstr>
      <vt:lpstr>PowerPoint Presentation</vt:lpstr>
      <vt:lpstr>PowerPoint Presentation</vt:lpstr>
      <vt:lpstr>PowerPoint Presentation</vt:lpstr>
      <vt:lpstr>PowerPoint Presentation</vt:lpstr>
      <vt:lpstr>The germ theory of disease </vt:lpstr>
      <vt:lpstr>Scope and Importance of microbiology </vt:lpstr>
      <vt:lpstr>PowerPoint Presentation</vt:lpstr>
      <vt:lpstr>Importance of microbiology in nursing</vt:lpstr>
      <vt:lpstr>Definitions of term</vt:lpstr>
      <vt:lpstr>PowerPoint Presentation</vt:lpstr>
      <vt:lpstr>PowerPoint Presentation</vt:lpstr>
      <vt:lpstr>PowerPoint Presentation</vt:lpstr>
      <vt:lpstr>PowerPoint Presentation</vt:lpstr>
      <vt:lpstr>PowerPoint Presentation</vt:lpstr>
      <vt:lpstr>Modes of transmission of microorganisms </vt:lpstr>
      <vt:lpstr>PowerPoint Presentation</vt:lpstr>
      <vt:lpstr>Nosocomial infections</vt:lpstr>
      <vt:lpstr>Causes of rise in nosocomial infections</vt:lpstr>
      <vt:lpstr>PowerPoint Presentation</vt:lpstr>
      <vt:lpstr>Common sites of infection </vt:lpstr>
      <vt:lpstr>Impact of nosocomial infections</vt:lpstr>
      <vt:lpstr>SOURCES AND SPREAD OF INFECTION</vt:lpstr>
      <vt:lpstr>Basic classifications of microorganisms </vt:lpstr>
      <vt:lpstr>Differences between prokaryote and eukaryote cells </vt:lpstr>
      <vt:lpstr>PowerPoint Presentation</vt:lpstr>
      <vt:lpstr>Factors promoting Growth and Development of Micro-organisms </vt:lpstr>
      <vt:lpstr>PowerPoint Presentation</vt:lpstr>
      <vt:lpstr>PowerPoint Presentation</vt:lpstr>
      <vt:lpstr>PowerPoint Presentation</vt:lpstr>
      <vt:lpstr>Classification of micro-organism</vt:lpstr>
      <vt:lpstr>BACTERIA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Gram staining (or Gram's method)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Bacterial cell division</vt:lpstr>
      <vt:lpstr>PowerPoint Presentation</vt:lpstr>
      <vt:lpstr>PowerPoint Presentation</vt:lpstr>
      <vt:lpstr>PowerPoint Presentation</vt:lpstr>
      <vt:lpstr>PowerPoint Presentation</vt:lpstr>
      <vt:lpstr>Bacterial metabolism</vt:lpstr>
      <vt:lpstr>PowerPoint Presentation</vt:lpstr>
      <vt:lpstr>Bacterial growth</vt:lpstr>
      <vt:lpstr>PowerPoint Presentation</vt:lpstr>
      <vt:lpstr>FUNGI</vt:lpstr>
      <vt:lpstr>PowerPoint Presentation</vt:lpstr>
      <vt:lpstr>Structure</vt:lpstr>
      <vt:lpstr>PowerPoint Presentation</vt:lpstr>
      <vt:lpstr>PowerPoint Presentation</vt:lpstr>
      <vt:lpstr>PowerPoint Presentation</vt:lpstr>
      <vt:lpstr>classification</vt:lpstr>
      <vt:lpstr>PowerPoint Presentation</vt:lpstr>
      <vt:lpstr>hyphae</vt:lpstr>
      <vt:lpstr>Most reproduce by budding</vt:lpstr>
      <vt:lpstr>examples</vt:lpstr>
      <vt:lpstr>PowerPoint Presentation</vt:lpstr>
      <vt:lpstr>Human pathological fungi</vt:lpstr>
      <vt:lpstr>Superficial infections/ cutaneous</vt:lpstr>
      <vt:lpstr> Ringworm and Related Dermatophytes  </vt:lpstr>
      <vt:lpstr>PowerPoint Presentation</vt:lpstr>
      <vt:lpstr>Systemic or Deep-Seated Mycoses </vt:lpstr>
      <vt:lpstr>PowerPoint Presentation</vt:lpstr>
      <vt:lpstr>PowerPoint Presentation</vt:lpstr>
      <vt:lpstr>Intermediate Infections (subcutaneous</vt:lpstr>
      <vt:lpstr> Candida albicans and Candidiasis  </vt:lpstr>
      <vt:lpstr> Aspergillus fumigatus and Aspergillosis  </vt:lpstr>
      <vt:lpstr>PARASITES</vt:lpstr>
      <vt:lpstr>PowerPoint Presentation</vt:lpstr>
      <vt:lpstr>Types of host</vt:lpstr>
      <vt:lpstr>PowerPoint Presentation</vt:lpstr>
      <vt:lpstr>The Effect of Parasites on their Host </vt:lpstr>
      <vt:lpstr>PowerPoint Presentation</vt:lpstr>
      <vt:lpstr>PowerPoint Presentation</vt:lpstr>
      <vt:lpstr>PowerPoint Presentation</vt:lpstr>
      <vt:lpstr>PowerPoint Presentation</vt:lpstr>
      <vt:lpstr>Classification of parasites </vt:lpstr>
      <vt:lpstr>PROTOZOA</vt:lpstr>
      <vt:lpstr>PowerPoint Presentation</vt:lpstr>
      <vt:lpstr>PowerPoint Presentation</vt:lpstr>
      <vt:lpstr>Metazoa</vt:lpstr>
      <vt:lpstr>Cestodes (tapeworms) </vt:lpstr>
      <vt:lpstr>PowerPoint Presentation</vt:lpstr>
      <vt:lpstr>Nematodes (roundworms)</vt:lpstr>
      <vt:lpstr>Trematodes (flukes) </vt:lpstr>
      <vt:lpstr>Adult  Schistosoma (male and female) </vt:lpstr>
      <vt:lpstr> Fasciolopsis buski (intestinal flukes)  </vt:lpstr>
      <vt:lpstr>VIRUSES</vt:lpstr>
      <vt:lpstr>PowerPoint Presentation</vt:lpstr>
      <vt:lpstr>PowerPoint Presentation</vt:lpstr>
      <vt:lpstr>Classification of viruses</vt:lpstr>
      <vt:lpstr>PowerPoint Presentation</vt:lpstr>
      <vt:lpstr>PowerPoint Presentation</vt:lpstr>
      <vt:lpstr>PowerPoint Presentation</vt:lpstr>
      <vt:lpstr>Viral Structure and Replication </vt:lpstr>
      <vt:lpstr>PowerPoint Presentation</vt:lpstr>
      <vt:lpstr>PowerPoint Presentation</vt:lpstr>
      <vt:lpstr>Viral structure</vt:lpstr>
      <vt:lpstr>Viral replication</vt:lpstr>
      <vt:lpstr>PowerPoint Presentation</vt:lpstr>
      <vt:lpstr>PowerPoint Presentation</vt:lpstr>
      <vt:lpstr>PowerPoint Presentation</vt:lpstr>
      <vt:lpstr>Lysogeny</vt:lpstr>
      <vt:lpstr>PowerPoint Presentation</vt:lpstr>
      <vt:lpstr>PowerPoint Presentation</vt:lpstr>
      <vt:lpstr>Anatomy of corona virus </vt:lpstr>
      <vt:lpstr>IMMUNOLOGY</vt:lpstr>
      <vt:lpstr>Introduction</vt:lpstr>
      <vt:lpstr>Definition of terms </vt:lpstr>
      <vt:lpstr>Cells of the immune system </vt:lpstr>
      <vt:lpstr>PowerPoint Presentation</vt:lpstr>
      <vt:lpstr>Organs of the immune system </vt:lpstr>
      <vt:lpstr>PowerPoint Presentation</vt:lpstr>
      <vt:lpstr>Lines of defense</vt:lpstr>
      <vt:lpstr>Ct. Lines of defense</vt:lpstr>
      <vt:lpstr> 1. Innate immunity (non specific)-first line of defense  </vt:lpstr>
      <vt:lpstr>PowerPoint Presentation</vt:lpstr>
      <vt:lpstr>PowerPoint Presentation</vt:lpstr>
      <vt:lpstr>The skin </vt:lpstr>
      <vt:lpstr>Mucosal membranes </vt:lpstr>
      <vt:lpstr>Lacrimal apparatus </vt:lpstr>
      <vt:lpstr>  Saliva  </vt:lpstr>
      <vt:lpstr>The major functions of the innate immune system</vt:lpstr>
      <vt:lpstr>PowerPoint Presentation</vt:lpstr>
      <vt:lpstr>PowerPoint Presentation</vt:lpstr>
      <vt:lpstr>Cells of innate immunity</vt:lpstr>
      <vt:lpstr> The innate leukocytes include:  </vt:lpstr>
      <vt:lpstr>1.Mast cells</vt:lpstr>
      <vt:lpstr>2.Phagocytic cells</vt:lpstr>
      <vt:lpstr>PowerPoint Presentation</vt:lpstr>
      <vt:lpstr>PowerPoint Presentation</vt:lpstr>
      <vt:lpstr>a)Macrophages</vt:lpstr>
      <vt:lpstr>PowerPoint Presentation</vt:lpstr>
      <vt:lpstr>PowerPoint Presentation</vt:lpstr>
      <vt:lpstr>PowerPoint Presentation</vt:lpstr>
      <vt:lpstr>b)Neutrophils</vt:lpstr>
      <vt:lpstr>PowerPoint Presentation</vt:lpstr>
      <vt:lpstr>PowerPoint Presentation</vt:lpstr>
      <vt:lpstr>c)Dendritic cells</vt:lpstr>
      <vt:lpstr>PowerPoint Presentation</vt:lpstr>
      <vt:lpstr>3.Basophils and eosinophils</vt:lpstr>
      <vt:lpstr>eosinophils</vt:lpstr>
      <vt:lpstr>4.Natural killer cells</vt:lpstr>
      <vt:lpstr>PowerPoint Presentation</vt:lpstr>
      <vt:lpstr>PowerPoint Presentation</vt:lpstr>
      <vt:lpstr> 2.Adaptive immunity or Acquired immunity (Specific)- second line of defense  </vt:lpstr>
      <vt:lpstr>PowerPoint Presentation</vt:lpstr>
      <vt:lpstr>PowerPoint Presentation</vt:lpstr>
      <vt:lpstr>phagocytosis</vt:lpstr>
      <vt:lpstr>PowerPoint Presentation</vt:lpstr>
      <vt:lpstr>Interferon (INF) </vt:lpstr>
      <vt:lpstr>PowerPoint Presentation</vt:lpstr>
      <vt:lpstr>Complement system</vt:lpstr>
      <vt:lpstr>Basic functions of the complement system</vt:lpstr>
      <vt:lpstr>Inflammation</vt:lpstr>
      <vt:lpstr>Signs of inflammation </vt:lpstr>
      <vt:lpstr>Types of inflammation </vt:lpstr>
      <vt:lpstr>PowerPoint Presentation</vt:lpstr>
      <vt:lpstr>PowerPoint Presentation</vt:lpstr>
      <vt:lpstr>Type 1 hypersensitivity</vt:lpstr>
      <vt:lpstr>PowerPoint Presentation</vt:lpstr>
      <vt:lpstr>Anaphylaxis: </vt:lpstr>
      <vt:lpstr>PowerPoint Presentation</vt:lpstr>
      <vt:lpstr>Mediators of anaphylaxis</vt:lpstr>
      <vt:lpstr>histamine</vt:lpstr>
      <vt:lpstr>Clinical manifestations of anaphylaxis </vt:lpstr>
      <vt:lpstr>Atopy</vt:lpstr>
      <vt:lpstr>Type II(cytotoxic) hypersensitivity </vt:lpstr>
      <vt:lpstr>PowerPoint Presentation</vt:lpstr>
      <vt:lpstr>PowerPoint Presentation</vt:lpstr>
      <vt:lpstr>Examples of type II </vt:lpstr>
      <vt:lpstr>Differences between Innate and adaptive immunity </vt:lpstr>
      <vt:lpstr>PowerPoint Presentation</vt:lpstr>
      <vt:lpstr>PowerPoint Presentation</vt:lpstr>
      <vt:lpstr>PowerPoint Presentation</vt:lpstr>
      <vt:lpstr>Passive and active immunity </vt:lpstr>
      <vt:lpstr>Active immunity </vt:lpstr>
      <vt:lpstr>Passive immunity </vt:lpstr>
      <vt:lpstr>Herd immunity </vt:lpstr>
      <vt:lpstr>PowerPoint Presentation</vt:lpstr>
      <vt:lpstr>PowerPoint Presentation</vt:lpstr>
    </vt:vector>
  </TitlesOfParts>
  <Company>HEAVEN KILLERS RELEASE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 &amp; IMMUNOLOGY</dc:title>
  <dc:creator>CATE</dc:creator>
  <cp:lastModifiedBy>CATE</cp:lastModifiedBy>
  <cp:revision>57</cp:revision>
  <dcterms:created xsi:type="dcterms:W3CDTF">2021-11-16T05:44:04Z</dcterms:created>
  <dcterms:modified xsi:type="dcterms:W3CDTF">2021-12-12T19:20:39Z</dcterms:modified>
</cp:coreProperties>
</file>