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2"/>
  </p:notesMasterIdLst>
  <p:sldIdLst>
    <p:sldId id="256" r:id="rId2"/>
    <p:sldId id="536" r:id="rId3"/>
    <p:sldId id="537" r:id="rId4"/>
    <p:sldId id="538" r:id="rId5"/>
    <p:sldId id="539" r:id="rId6"/>
    <p:sldId id="272" r:id="rId7"/>
    <p:sldId id="273" r:id="rId8"/>
    <p:sldId id="274" r:id="rId9"/>
    <p:sldId id="540" r:id="rId10"/>
    <p:sldId id="541" r:id="rId11"/>
    <p:sldId id="542"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394" r:id="rId25"/>
    <p:sldId id="395" r:id="rId26"/>
    <p:sldId id="396" r:id="rId27"/>
    <p:sldId id="397" r:id="rId28"/>
    <p:sldId id="398" r:id="rId29"/>
    <p:sldId id="543"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300"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308" r:id="rId90"/>
    <p:sldId id="457" r:id="rId91"/>
    <p:sldId id="458" r:id="rId92"/>
    <p:sldId id="310" r:id="rId93"/>
    <p:sldId id="459" r:id="rId94"/>
    <p:sldId id="460" r:id="rId95"/>
    <p:sldId id="461" r:id="rId96"/>
    <p:sldId id="462" r:id="rId97"/>
    <p:sldId id="463" r:id="rId98"/>
    <p:sldId id="464" r:id="rId99"/>
    <p:sldId id="465" r:id="rId100"/>
    <p:sldId id="466" r:id="rId101"/>
    <p:sldId id="467" r:id="rId102"/>
    <p:sldId id="468" r:id="rId103"/>
    <p:sldId id="324" r:id="rId104"/>
    <p:sldId id="469" r:id="rId105"/>
    <p:sldId id="329" r:id="rId106"/>
    <p:sldId id="338" r:id="rId107"/>
    <p:sldId id="470" r:id="rId108"/>
    <p:sldId id="471" r:id="rId109"/>
    <p:sldId id="472" r:id="rId110"/>
    <p:sldId id="473" r:id="rId111"/>
    <p:sldId id="474" r:id="rId112"/>
    <p:sldId id="475" r:id="rId113"/>
    <p:sldId id="476" r:id="rId114"/>
    <p:sldId id="477" r:id="rId115"/>
    <p:sldId id="478" r:id="rId116"/>
    <p:sldId id="479" r:id="rId117"/>
    <p:sldId id="480" r:id="rId118"/>
    <p:sldId id="481" r:id="rId119"/>
    <p:sldId id="482" r:id="rId120"/>
    <p:sldId id="483" r:id="rId121"/>
    <p:sldId id="345" r:id="rId122"/>
    <p:sldId id="484" r:id="rId123"/>
    <p:sldId id="348" r:id="rId124"/>
    <p:sldId id="485" r:id="rId125"/>
    <p:sldId id="486" r:id="rId126"/>
    <p:sldId id="487" r:id="rId127"/>
    <p:sldId id="488" r:id="rId128"/>
    <p:sldId id="489" r:id="rId129"/>
    <p:sldId id="490" r:id="rId130"/>
    <p:sldId id="491" r:id="rId131"/>
    <p:sldId id="492" r:id="rId132"/>
    <p:sldId id="493" r:id="rId133"/>
    <p:sldId id="494" r:id="rId134"/>
    <p:sldId id="495" r:id="rId135"/>
    <p:sldId id="271" r:id="rId136"/>
    <p:sldId id="257" r:id="rId137"/>
    <p:sldId id="258" r:id="rId138"/>
    <p:sldId id="259" r:id="rId139"/>
    <p:sldId id="260" r:id="rId140"/>
    <p:sldId id="261" r:id="rId141"/>
    <p:sldId id="263" r:id="rId142"/>
    <p:sldId id="265" r:id="rId143"/>
    <p:sldId id="264" r:id="rId144"/>
    <p:sldId id="266" r:id="rId145"/>
    <p:sldId id="267" r:id="rId146"/>
    <p:sldId id="268" r:id="rId147"/>
    <p:sldId id="269" r:id="rId148"/>
    <p:sldId id="270" r:id="rId149"/>
    <p:sldId id="287" r:id="rId150"/>
    <p:sldId id="288" r:id="rId151"/>
    <p:sldId id="289" r:id="rId152"/>
    <p:sldId id="369" r:id="rId153"/>
    <p:sldId id="370" r:id="rId154"/>
    <p:sldId id="501" r:id="rId155"/>
    <p:sldId id="533" r:id="rId156"/>
    <p:sldId id="534" r:id="rId157"/>
    <p:sldId id="535" r:id="rId158"/>
    <p:sldId id="371" r:id="rId159"/>
    <p:sldId id="373" r:id="rId160"/>
    <p:sldId id="262" r:id="rId161"/>
    <p:sldId id="374" r:id="rId162"/>
    <p:sldId id="375" r:id="rId163"/>
    <p:sldId id="363" r:id="rId164"/>
    <p:sldId id="376" r:id="rId165"/>
    <p:sldId id="377" r:id="rId166"/>
    <p:sldId id="378" r:id="rId167"/>
    <p:sldId id="379" r:id="rId168"/>
    <p:sldId id="497" r:id="rId169"/>
    <p:sldId id="498" r:id="rId170"/>
    <p:sldId id="499" r:id="rId171"/>
    <p:sldId id="500" r:id="rId172"/>
    <p:sldId id="380" r:id="rId173"/>
    <p:sldId id="381" r:id="rId174"/>
    <p:sldId id="382" r:id="rId175"/>
    <p:sldId id="383" r:id="rId176"/>
    <p:sldId id="384" r:id="rId177"/>
    <p:sldId id="336" r:id="rId178"/>
    <p:sldId id="385" r:id="rId179"/>
    <p:sldId id="386" r:id="rId180"/>
    <p:sldId id="291" r:id="rId181"/>
    <p:sldId id="333" r:id="rId182"/>
    <p:sldId id="331" r:id="rId183"/>
    <p:sldId id="295" r:id="rId184"/>
    <p:sldId id="509" r:id="rId185"/>
    <p:sldId id="510" r:id="rId186"/>
    <p:sldId id="511" r:id="rId187"/>
    <p:sldId id="296" r:id="rId188"/>
    <p:sldId id="297" r:id="rId189"/>
    <p:sldId id="298" r:id="rId190"/>
    <p:sldId id="502" r:id="rId191"/>
    <p:sldId id="503" r:id="rId192"/>
    <p:sldId id="504" r:id="rId193"/>
    <p:sldId id="505" r:id="rId194"/>
    <p:sldId id="506" r:id="rId195"/>
    <p:sldId id="364" r:id="rId196"/>
    <p:sldId id="507" r:id="rId197"/>
    <p:sldId id="508" r:id="rId198"/>
    <p:sldId id="512" r:id="rId199"/>
    <p:sldId id="513" r:id="rId200"/>
    <p:sldId id="514" r:id="rId201"/>
    <p:sldId id="515" r:id="rId202"/>
    <p:sldId id="516" r:id="rId203"/>
    <p:sldId id="517" r:id="rId204"/>
    <p:sldId id="518" r:id="rId205"/>
    <p:sldId id="519" r:id="rId206"/>
    <p:sldId id="520" r:id="rId207"/>
    <p:sldId id="521" r:id="rId208"/>
    <p:sldId id="522" r:id="rId209"/>
    <p:sldId id="523" r:id="rId210"/>
    <p:sldId id="524" r:id="rId211"/>
    <p:sldId id="525" r:id="rId212"/>
    <p:sldId id="526" r:id="rId213"/>
    <p:sldId id="299" r:id="rId214"/>
    <p:sldId id="365" r:id="rId215"/>
    <p:sldId id="332" r:id="rId216"/>
    <p:sldId id="301" r:id="rId217"/>
    <p:sldId id="334" r:id="rId218"/>
    <p:sldId id="527" r:id="rId219"/>
    <p:sldId id="302" r:id="rId220"/>
    <p:sldId id="335" r:id="rId221"/>
    <p:sldId id="366" r:id="rId222"/>
    <p:sldId id="303" r:id="rId223"/>
    <p:sldId id="367" r:id="rId224"/>
    <p:sldId id="368" r:id="rId225"/>
    <p:sldId id="528" r:id="rId226"/>
    <p:sldId id="529" r:id="rId227"/>
    <p:sldId id="530" r:id="rId228"/>
    <p:sldId id="531" r:id="rId229"/>
    <p:sldId id="532" r:id="rId230"/>
    <p:sldId id="337" r:id="rId231"/>
    <p:sldId id="340" r:id="rId232"/>
    <p:sldId id="346" r:id="rId233"/>
    <p:sldId id="347" r:id="rId234"/>
    <p:sldId id="349" r:id="rId235"/>
    <p:sldId id="350" r:id="rId236"/>
    <p:sldId id="496" r:id="rId237"/>
    <p:sldId id="304" r:id="rId238"/>
    <p:sldId id="305" r:id="rId239"/>
    <p:sldId id="341" r:id="rId240"/>
    <p:sldId id="306" r:id="rId241"/>
    <p:sldId id="307" r:id="rId242"/>
    <p:sldId id="342" r:id="rId243"/>
    <p:sldId id="343" r:id="rId244"/>
    <p:sldId id="309" r:id="rId245"/>
    <p:sldId id="311" r:id="rId246"/>
    <p:sldId id="312" r:id="rId247"/>
    <p:sldId id="313" r:id="rId248"/>
    <p:sldId id="387" r:id="rId249"/>
    <p:sldId id="316" r:id="rId250"/>
    <p:sldId id="314" r:id="rId251"/>
    <p:sldId id="388" r:id="rId252"/>
    <p:sldId id="317" r:id="rId253"/>
    <p:sldId id="389" r:id="rId254"/>
    <p:sldId id="318" r:id="rId255"/>
    <p:sldId id="390" r:id="rId256"/>
    <p:sldId id="319" r:id="rId257"/>
    <p:sldId id="351" r:id="rId258"/>
    <p:sldId id="320" r:id="rId259"/>
    <p:sldId id="391" r:id="rId260"/>
    <p:sldId id="321" r:id="rId261"/>
    <p:sldId id="322" r:id="rId262"/>
    <p:sldId id="323" r:id="rId263"/>
    <p:sldId id="325" r:id="rId264"/>
    <p:sldId id="392" r:id="rId265"/>
    <p:sldId id="327" r:id="rId266"/>
    <p:sldId id="328" r:id="rId267"/>
    <p:sldId id="352" r:id="rId268"/>
    <p:sldId id="344" r:id="rId269"/>
    <p:sldId id="353" r:id="rId270"/>
    <p:sldId id="354" r:id="rId271"/>
    <p:sldId id="355" r:id="rId272"/>
    <p:sldId id="356" r:id="rId273"/>
    <p:sldId id="357" r:id="rId274"/>
    <p:sldId id="393" r:id="rId275"/>
    <p:sldId id="358" r:id="rId276"/>
    <p:sldId id="359" r:id="rId277"/>
    <p:sldId id="360" r:id="rId278"/>
    <p:sldId id="361" r:id="rId279"/>
    <p:sldId id="362" r:id="rId280"/>
    <p:sldId id="290" r:id="rId2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8773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D00A4-1C22-492A-871D-D0AAF21F0D22}"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41975-2AFB-4CA8-A11A-0BBF0AF3EFB7}" type="slidenum">
              <a:rPr lang="en-US" smtClean="0"/>
              <a:t>‹#›</a:t>
            </a:fld>
            <a:endParaRPr lang="en-US"/>
          </a:p>
        </p:txBody>
      </p:sp>
    </p:spTree>
    <p:extLst>
      <p:ext uri="{BB962C8B-B14F-4D97-AF65-F5344CB8AC3E}">
        <p14:creationId xmlns:p14="http://schemas.microsoft.com/office/powerpoint/2010/main" val="403593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30</a:t>
            </a:fld>
            <a:endParaRPr lang="en-US" dirty="0"/>
          </a:p>
        </p:txBody>
      </p:sp>
    </p:spTree>
    <p:extLst>
      <p:ext uri="{BB962C8B-B14F-4D97-AF65-F5344CB8AC3E}">
        <p14:creationId xmlns:p14="http://schemas.microsoft.com/office/powerpoint/2010/main" val="2385824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contain calcium </a:t>
            </a:r>
            <a:r>
              <a:rPr lang="en-US" dirty="0" err="1"/>
              <a:t>dipicolinate</a:t>
            </a:r>
            <a:r>
              <a:rPr lang="en-US" dirty="0"/>
              <a:t>, which aids in heat resistance in the core.</a:t>
            </a:r>
          </a:p>
          <a:p>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99</a:t>
            </a:fld>
            <a:endParaRPr lang="en-US" dirty="0"/>
          </a:p>
        </p:txBody>
      </p:sp>
    </p:spTree>
    <p:extLst>
      <p:ext uri="{BB962C8B-B14F-4D97-AF65-F5344CB8AC3E}">
        <p14:creationId xmlns:p14="http://schemas.microsoft.com/office/powerpoint/2010/main" val="124794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 lactam drugs such as </a:t>
            </a:r>
            <a:r>
              <a:rPr lang="en-US" dirty="0" err="1"/>
              <a:t>penicillins</a:t>
            </a:r>
            <a:r>
              <a:rPr lang="en-US" dirty="0"/>
              <a:t> act during log phase because these drugs  </a:t>
            </a:r>
            <a:r>
              <a:rPr lang="en-US" baseline="0" dirty="0"/>
              <a:t>are effective when cells are making peptidoglycan</a:t>
            </a:r>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107</a:t>
            </a:fld>
            <a:endParaRPr lang="en-US" dirty="0"/>
          </a:p>
        </p:txBody>
      </p:sp>
    </p:spTree>
    <p:extLst>
      <p:ext uri="{BB962C8B-B14F-4D97-AF65-F5344CB8AC3E}">
        <p14:creationId xmlns:p14="http://schemas.microsoft.com/office/powerpoint/2010/main" val="374803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non pathogenic resident occupy attachment sites on skin or mucosa that can interfere with pathogenic bacteria</a:t>
            </a:r>
          </a:p>
          <a:p>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124</a:t>
            </a:fld>
            <a:endParaRPr lang="en-US" dirty="0"/>
          </a:p>
        </p:txBody>
      </p:sp>
    </p:spTree>
    <p:extLst>
      <p:ext uri="{BB962C8B-B14F-4D97-AF65-F5344CB8AC3E}">
        <p14:creationId xmlns:p14="http://schemas.microsoft.com/office/powerpoint/2010/main" val="329558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virulence factors of the bacteria;</a:t>
            </a:r>
            <a:r>
              <a:rPr lang="en-US" baseline="0" dirty="0"/>
              <a:t> pili, capsule, endotoxin, exotoxin, ability to survive host defenses e.g. stomach acid</a:t>
            </a:r>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127</a:t>
            </a:fld>
            <a:endParaRPr lang="en-US" dirty="0"/>
          </a:p>
        </p:txBody>
      </p:sp>
    </p:spTree>
    <p:extLst>
      <p:ext uri="{BB962C8B-B14F-4D97-AF65-F5344CB8AC3E}">
        <p14:creationId xmlns:p14="http://schemas.microsoft.com/office/powerpoint/2010/main" val="151879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exotoxins</a:t>
            </a:r>
          </a:p>
        </p:txBody>
      </p:sp>
      <p:sp>
        <p:nvSpPr>
          <p:cNvPr id="4" name="Slide Number Placeholder 3"/>
          <p:cNvSpPr>
            <a:spLocks noGrp="1"/>
          </p:cNvSpPr>
          <p:nvPr>
            <p:ph type="sldNum" sz="quarter" idx="10"/>
          </p:nvPr>
        </p:nvSpPr>
        <p:spPr/>
        <p:txBody>
          <a:bodyPr/>
          <a:lstStyle/>
          <a:p>
            <a:fld id="{5E8020C6-F062-4138-B488-C39272083FCF}" type="slidenum">
              <a:rPr lang="en-US" smtClean="0"/>
              <a:t>128</a:t>
            </a:fld>
            <a:endParaRPr lang="en-US" dirty="0"/>
          </a:p>
        </p:txBody>
      </p:sp>
    </p:spTree>
    <p:extLst>
      <p:ext uri="{BB962C8B-B14F-4D97-AF65-F5344CB8AC3E}">
        <p14:creationId xmlns:p14="http://schemas.microsoft.com/office/powerpoint/2010/main" val="112242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Immnue</a:t>
            </a:r>
            <a:r>
              <a:rPr lang="en-US" baseline="0" dirty="0"/>
              <a:t> complexes -</a:t>
            </a:r>
            <a:r>
              <a:rPr lang="en-US" dirty="0"/>
              <a:t>an antigen and antibody bound together) </a:t>
            </a:r>
          </a:p>
        </p:txBody>
      </p:sp>
      <p:sp>
        <p:nvSpPr>
          <p:cNvPr id="4" name="Slide Number Placeholder 3"/>
          <p:cNvSpPr>
            <a:spLocks noGrp="1"/>
          </p:cNvSpPr>
          <p:nvPr>
            <p:ph type="sldNum" sz="quarter" idx="10"/>
          </p:nvPr>
        </p:nvSpPr>
        <p:spPr/>
        <p:txBody>
          <a:bodyPr/>
          <a:lstStyle/>
          <a:p>
            <a:fld id="{07557D99-28BB-4AF6-8D1F-BA021E83C8EA}" type="slidenum">
              <a:rPr lang="en-US" smtClean="0"/>
              <a:t>167</a:t>
            </a:fld>
            <a:endParaRPr lang="en-US"/>
          </a:p>
        </p:txBody>
      </p:sp>
    </p:spTree>
    <p:extLst>
      <p:ext uri="{BB962C8B-B14F-4D97-AF65-F5344CB8AC3E}">
        <p14:creationId xmlns:p14="http://schemas.microsoft.com/office/powerpoint/2010/main" val="196192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Cells that have been infected with a virus, or mutated cells that might become malignant, frequently display unusual markers on their cell membranes, which are </a:t>
            </a:r>
            <a:r>
              <a:rPr lang="en-US" dirty="0" err="1"/>
              <a:t>recognised</a:t>
            </a:r>
            <a:r>
              <a:rPr lang="en-US" dirty="0"/>
              <a:t> by NK cells. </a:t>
            </a:r>
          </a:p>
        </p:txBody>
      </p:sp>
      <p:sp>
        <p:nvSpPr>
          <p:cNvPr id="4" name="Slide Number Placeholder 3"/>
          <p:cNvSpPr>
            <a:spLocks noGrp="1"/>
          </p:cNvSpPr>
          <p:nvPr>
            <p:ph type="sldNum" sz="quarter" idx="10"/>
          </p:nvPr>
        </p:nvSpPr>
        <p:spPr/>
        <p:txBody>
          <a:bodyPr/>
          <a:lstStyle/>
          <a:p>
            <a:fld id="{07557D99-28BB-4AF6-8D1F-BA021E83C8EA}" type="slidenum">
              <a:rPr lang="en-US" smtClean="0"/>
              <a:t>178</a:t>
            </a:fld>
            <a:endParaRPr lang="en-US"/>
          </a:p>
        </p:txBody>
      </p:sp>
    </p:spTree>
    <p:extLst>
      <p:ext uri="{BB962C8B-B14F-4D97-AF65-F5344CB8AC3E}">
        <p14:creationId xmlns:p14="http://schemas.microsoft.com/office/powerpoint/2010/main" val="165720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hormone </a:t>
            </a:r>
            <a:r>
              <a:rPr lang="en-US" sz="1200" b="0" i="0" u="none" strike="noStrike" kern="1200" baseline="0" dirty="0" err="1">
                <a:solidFill>
                  <a:schemeClr val="tx1"/>
                </a:solidFill>
                <a:latin typeface="+mn-lt"/>
                <a:ea typeface="+mn-ea"/>
                <a:cs typeface="+mn-cs"/>
              </a:rPr>
              <a:t>thymosin</a:t>
            </a:r>
            <a:r>
              <a:rPr lang="en-US" sz="1200" b="0" i="0" u="none" strike="noStrike" kern="1200" baseline="0" dirty="0">
                <a:solidFill>
                  <a:schemeClr val="tx1"/>
                </a:solidFill>
                <a:latin typeface="+mn-lt"/>
                <a:ea typeface="+mn-ea"/>
                <a:cs typeface="+mn-cs"/>
              </a:rPr>
              <a:t>, produced by the thymus,</a:t>
            </a:r>
            <a:endParaRPr lang="en-US" dirty="0"/>
          </a:p>
        </p:txBody>
      </p:sp>
      <p:sp>
        <p:nvSpPr>
          <p:cNvPr id="4" name="Slide Number Placeholder 3"/>
          <p:cNvSpPr>
            <a:spLocks noGrp="1"/>
          </p:cNvSpPr>
          <p:nvPr>
            <p:ph type="sldNum" sz="quarter" idx="10"/>
          </p:nvPr>
        </p:nvSpPr>
        <p:spPr/>
        <p:txBody>
          <a:bodyPr/>
          <a:lstStyle/>
          <a:p>
            <a:fld id="{07557D99-28BB-4AF6-8D1F-BA021E83C8EA}" type="slidenum">
              <a:rPr lang="en-US" smtClean="0"/>
              <a:t>183</a:t>
            </a:fld>
            <a:endParaRPr lang="en-US"/>
          </a:p>
        </p:txBody>
      </p:sp>
    </p:spTree>
    <p:extLst>
      <p:ext uri="{BB962C8B-B14F-4D97-AF65-F5344CB8AC3E}">
        <p14:creationId xmlns:p14="http://schemas.microsoft.com/office/powerpoint/2010/main" val="54361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cell between initial non-specific </a:t>
            </a:r>
            <a:r>
              <a:rPr lang="en-US" dirty="0" err="1"/>
              <a:t>defences</a:t>
            </a:r>
            <a:r>
              <a:rPr lang="en-US" dirty="0"/>
              <a:t> and the immune system. After digesting the</a:t>
            </a:r>
          </a:p>
          <a:p>
            <a:r>
              <a:rPr lang="en-US" dirty="0"/>
              <a:t>antigen they transport the most antigenic fragment to their own cell membrane and display</a:t>
            </a:r>
          </a:p>
          <a:p>
            <a:r>
              <a:rPr lang="en-US" dirty="0"/>
              <a:t>it on their surface </a:t>
            </a:r>
          </a:p>
        </p:txBody>
      </p:sp>
      <p:sp>
        <p:nvSpPr>
          <p:cNvPr id="4" name="Slide Number Placeholder 3"/>
          <p:cNvSpPr>
            <a:spLocks noGrp="1"/>
          </p:cNvSpPr>
          <p:nvPr>
            <p:ph type="sldNum" sz="quarter" idx="10"/>
          </p:nvPr>
        </p:nvSpPr>
        <p:spPr/>
        <p:txBody>
          <a:bodyPr/>
          <a:lstStyle/>
          <a:p>
            <a:fld id="{07557D99-28BB-4AF6-8D1F-BA021E83C8EA}" type="slidenum">
              <a:rPr lang="en-US" smtClean="0"/>
              <a:t>189</a:t>
            </a:fld>
            <a:endParaRPr lang="en-US"/>
          </a:p>
        </p:txBody>
      </p:sp>
    </p:spTree>
    <p:extLst>
      <p:ext uri="{BB962C8B-B14F-4D97-AF65-F5344CB8AC3E}">
        <p14:creationId xmlns:p14="http://schemas.microsoft.com/office/powerpoint/2010/main" val="67443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B-lymphocytes are responsible for antibody manufacture, they require to be stimulated by a helper </a:t>
            </a:r>
            <a:r>
              <a:rPr lang="en-US" dirty="0" err="1"/>
              <a:t>Tlymphocyte</a:t>
            </a:r>
            <a:r>
              <a:rPr lang="en-US" dirty="0"/>
              <a:t> first</a:t>
            </a:r>
          </a:p>
        </p:txBody>
      </p:sp>
      <p:sp>
        <p:nvSpPr>
          <p:cNvPr id="4" name="Slide Number Placeholder 3"/>
          <p:cNvSpPr>
            <a:spLocks noGrp="1"/>
          </p:cNvSpPr>
          <p:nvPr>
            <p:ph type="sldNum" sz="quarter" idx="10"/>
          </p:nvPr>
        </p:nvSpPr>
        <p:spPr/>
        <p:txBody>
          <a:bodyPr/>
          <a:lstStyle/>
          <a:p>
            <a:fld id="{07557D99-28BB-4AF6-8D1F-BA021E83C8EA}" type="slidenum">
              <a:rPr lang="en-US" smtClean="0"/>
              <a:t>215</a:t>
            </a:fld>
            <a:endParaRPr lang="en-US"/>
          </a:p>
        </p:txBody>
      </p:sp>
    </p:spTree>
    <p:extLst>
      <p:ext uri="{BB962C8B-B14F-4D97-AF65-F5344CB8AC3E}">
        <p14:creationId xmlns:p14="http://schemas.microsoft.com/office/powerpoint/2010/main" val="59632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Prion-is a self propagating misfolded conformer of a protein that is responsible for a number of diseases that affect the brain and other neural tissue</a:t>
            </a:r>
          </a:p>
        </p:txBody>
      </p:sp>
      <p:sp>
        <p:nvSpPr>
          <p:cNvPr id="4" name="Slide Number Placeholder 3"/>
          <p:cNvSpPr>
            <a:spLocks noGrp="1"/>
          </p:cNvSpPr>
          <p:nvPr>
            <p:ph type="sldNum" sz="quarter" idx="5"/>
          </p:nvPr>
        </p:nvSpPr>
        <p:spPr/>
        <p:txBody>
          <a:bodyPr/>
          <a:lstStyle/>
          <a:p>
            <a:fld id="{5E8020C6-F062-4138-B488-C39272083FCF}" type="slidenum">
              <a:rPr lang="en-US" smtClean="0"/>
              <a:t>62</a:t>
            </a:fld>
            <a:endParaRPr lang="en-US" dirty="0"/>
          </a:p>
        </p:txBody>
      </p:sp>
    </p:spTree>
    <p:extLst>
      <p:ext uri="{BB962C8B-B14F-4D97-AF65-F5344CB8AC3E}">
        <p14:creationId xmlns:p14="http://schemas.microsoft.com/office/powerpoint/2010/main" val="325634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Sometimes the infection is not sufficiently severe to cause clinical disease but stimulates sufficient memory B-cells to establish immunity. </a:t>
            </a:r>
          </a:p>
          <a:p>
            <a:endParaRPr lang="en-US" dirty="0"/>
          </a:p>
        </p:txBody>
      </p:sp>
      <p:sp>
        <p:nvSpPr>
          <p:cNvPr id="4" name="Slide Number Placeholder 3"/>
          <p:cNvSpPr>
            <a:spLocks noGrp="1"/>
          </p:cNvSpPr>
          <p:nvPr>
            <p:ph type="sldNum" sz="quarter" idx="10"/>
          </p:nvPr>
        </p:nvSpPr>
        <p:spPr/>
        <p:txBody>
          <a:bodyPr/>
          <a:lstStyle/>
          <a:p>
            <a:fld id="{07557D99-28BB-4AF6-8D1F-BA021E83C8EA}" type="slidenum">
              <a:rPr lang="en-US" smtClean="0"/>
              <a:t>244</a:t>
            </a:fld>
            <a:endParaRPr lang="en-US"/>
          </a:p>
        </p:txBody>
      </p:sp>
    </p:spTree>
    <p:extLst>
      <p:ext uri="{BB962C8B-B14F-4D97-AF65-F5344CB8AC3E}">
        <p14:creationId xmlns:p14="http://schemas.microsoft.com/office/powerpoint/2010/main" val="27446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72</a:t>
            </a:fld>
            <a:endParaRPr lang="en-US" dirty="0"/>
          </a:p>
        </p:txBody>
      </p:sp>
    </p:spTree>
    <p:extLst>
      <p:ext uri="{BB962C8B-B14F-4D97-AF65-F5344CB8AC3E}">
        <p14:creationId xmlns:p14="http://schemas.microsoft.com/office/powerpoint/2010/main" val="397901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a:t>
            </a:r>
            <a:r>
              <a:rPr lang="en-US" baseline="0" dirty="0"/>
              <a:t> of measurement is the Svedberg unit, a measure of the rate of sedimentation in centrifugation rather than size. This accounts for why fragments names do not add up. For example prokaryotic cells has 70S ribosomes made up of 50S and 30S subunits. </a:t>
            </a:r>
          </a:p>
        </p:txBody>
      </p:sp>
      <p:sp>
        <p:nvSpPr>
          <p:cNvPr id="4" name="Slide Number Placeholder 3"/>
          <p:cNvSpPr>
            <a:spLocks noGrp="1"/>
          </p:cNvSpPr>
          <p:nvPr>
            <p:ph type="sldNum" sz="quarter" idx="10"/>
          </p:nvPr>
        </p:nvSpPr>
        <p:spPr/>
        <p:txBody>
          <a:bodyPr/>
          <a:lstStyle/>
          <a:p>
            <a:fld id="{5E8020C6-F062-4138-B488-C39272083FCF}" type="slidenum">
              <a:rPr lang="en-US" smtClean="0"/>
              <a:t>77</a:t>
            </a:fld>
            <a:endParaRPr lang="en-US" dirty="0"/>
          </a:p>
        </p:txBody>
      </p:sp>
    </p:spTree>
    <p:extLst>
      <p:ext uri="{BB962C8B-B14F-4D97-AF65-F5344CB8AC3E}">
        <p14:creationId xmlns:p14="http://schemas.microsoft.com/office/powerpoint/2010/main" val="415380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78</a:t>
            </a:fld>
            <a:endParaRPr lang="en-US" dirty="0"/>
          </a:p>
        </p:txBody>
      </p:sp>
    </p:spTree>
    <p:extLst>
      <p:ext uri="{BB962C8B-B14F-4D97-AF65-F5344CB8AC3E}">
        <p14:creationId xmlns:p14="http://schemas.microsoft.com/office/powerpoint/2010/main" val="184446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a:t>
            </a:r>
            <a:r>
              <a:rPr lang="en-US" baseline="0" dirty="0"/>
              <a:t> nicknamed jumping genes due to their ability to move </a:t>
            </a:r>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81</a:t>
            </a:fld>
            <a:endParaRPr lang="en-US" dirty="0"/>
          </a:p>
        </p:txBody>
      </p:sp>
    </p:spTree>
    <p:extLst>
      <p:ext uri="{BB962C8B-B14F-4D97-AF65-F5344CB8AC3E}">
        <p14:creationId xmlns:p14="http://schemas.microsoft.com/office/powerpoint/2010/main" val="242953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Peptidoglycan</a:t>
            </a:r>
            <a:r>
              <a:rPr lang="en-US" baseline="0" dirty="0"/>
              <a:t> layer has sugar backbone with peptide side chains that are cross linked.  </a:t>
            </a:r>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84</a:t>
            </a:fld>
            <a:endParaRPr lang="en-US" dirty="0"/>
          </a:p>
        </p:txBody>
      </p:sp>
    </p:spTree>
    <p:extLst>
      <p:ext uri="{BB962C8B-B14F-4D97-AF65-F5344CB8AC3E}">
        <p14:creationId xmlns:p14="http://schemas.microsoft.com/office/powerpoint/2010/main" val="400259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Endotoxin –</a:t>
            </a:r>
            <a:r>
              <a:rPr lang="en-US" baseline="0" dirty="0"/>
              <a:t> integral part of the cell wall, compare with exotoxins, freely released from bacteria </a:t>
            </a:r>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93</a:t>
            </a:fld>
            <a:endParaRPr lang="en-US" dirty="0"/>
          </a:p>
        </p:txBody>
      </p:sp>
    </p:spTree>
    <p:extLst>
      <p:ext uri="{BB962C8B-B14F-4D97-AF65-F5344CB8AC3E}">
        <p14:creationId xmlns:p14="http://schemas.microsoft.com/office/powerpoint/2010/main" val="280356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020C6-F062-4138-B488-C39272083FCF}" type="slidenum">
              <a:rPr lang="en-US" smtClean="0"/>
              <a:t>96</a:t>
            </a:fld>
            <a:endParaRPr lang="en-US" dirty="0"/>
          </a:p>
        </p:txBody>
      </p:sp>
    </p:spTree>
    <p:extLst>
      <p:ext uri="{BB962C8B-B14F-4D97-AF65-F5344CB8AC3E}">
        <p14:creationId xmlns:p14="http://schemas.microsoft.com/office/powerpoint/2010/main" val="293746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FC740-9B69-4F83-AE89-67B2E8ECE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CA9A63F-C35E-46AB-8572-84A02AB55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83B7A5C-AC1A-4DC8-A9FC-05F740E98838}"/>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5" name="Footer Placeholder 4">
            <a:extLst>
              <a:ext uri="{FF2B5EF4-FFF2-40B4-BE49-F238E27FC236}">
                <a16:creationId xmlns:a16="http://schemas.microsoft.com/office/drawing/2014/main" xmlns="" id="{0D041451-5D1C-4D7B-A415-2C2C62DE7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059B4B-523A-48B5-B0EE-98C6EFB0D519}"/>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420013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E3B485-C3F4-4EEB-A165-BA3DDD592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71B5F11-11FA-4E7C-81CD-419CE928E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28E98C-A762-4307-973C-7A1E42B37AE8}"/>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5" name="Footer Placeholder 4">
            <a:extLst>
              <a:ext uri="{FF2B5EF4-FFF2-40B4-BE49-F238E27FC236}">
                <a16:creationId xmlns:a16="http://schemas.microsoft.com/office/drawing/2014/main" xmlns="" id="{4CB4E042-FEDA-4A38-93F2-5C19FAEEA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BE8332-787E-4C84-A5F6-FA508992EEF4}"/>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141719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7BDAF1-0313-4F9C-88FA-B1A82F4824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7183B4-2413-4852-BA39-C6F7173AEB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37230A-AD50-4C65-8951-79CDB0CF047F}"/>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5" name="Footer Placeholder 4">
            <a:extLst>
              <a:ext uri="{FF2B5EF4-FFF2-40B4-BE49-F238E27FC236}">
                <a16:creationId xmlns:a16="http://schemas.microsoft.com/office/drawing/2014/main" xmlns="" id="{51FB0F10-C52A-4AD1-8155-2711B6AE9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E17A0D-119F-47B9-9B76-34C4915CC9FB}"/>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37378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FF4B-4814-46BB-A655-4E0718EDE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443CF4-2BB4-40EF-B6A9-321DBA71F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282DF9-E389-4176-9384-DDD105513B06}"/>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5" name="Footer Placeholder 4">
            <a:extLst>
              <a:ext uri="{FF2B5EF4-FFF2-40B4-BE49-F238E27FC236}">
                <a16:creationId xmlns:a16="http://schemas.microsoft.com/office/drawing/2014/main" xmlns="" id="{D60A8463-639E-4EF5-B5BF-CC5C669DD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9A6D8C-FFEA-4F6B-8384-C00153A0CB35}"/>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411740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345D7-20D1-4E6F-9BF0-5D9E6B8AE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79C7F17-1524-4593-A0B2-836DEC12B1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BAD36C-31DC-4FB9-9EA3-54179F3623A4}"/>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5" name="Footer Placeholder 4">
            <a:extLst>
              <a:ext uri="{FF2B5EF4-FFF2-40B4-BE49-F238E27FC236}">
                <a16:creationId xmlns:a16="http://schemas.microsoft.com/office/drawing/2014/main" xmlns="" id="{E69FEE4D-EEC2-4937-A04A-04C9D32A7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E2697A-6470-41AB-B391-A0ADA9D61DF6}"/>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341265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9D4D8-C6B3-4764-B833-F9F88B51A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2E5FE4-24DC-410D-A855-9AE3861B7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1ED928-2189-4928-99ED-CB04C6382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283B1E-BF2F-42DC-BCFE-628CA4D62296}"/>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6" name="Footer Placeholder 5">
            <a:extLst>
              <a:ext uri="{FF2B5EF4-FFF2-40B4-BE49-F238E27FC236}">
                <a16:creationId xmlns:a16="http://schemas.microsoft.com/office/drawing/2014/main" xmlns="" id="{F556F398-6EAB-4FF6-ADAC-319BBB3DC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9081A4-EF42-4F53-9C9B-5F7DA89D61D4}"/>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151386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A6423-DD55-48F0-9E04-621BCD336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7EFB57-4552-4A9F-AD80-3CBC7ED4EF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F03B880-79EC-46BE-AC54-F0561400DD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C2ACC27-6120-4F85-A3B3-6297D174D6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B67605B-FEB2-49DB-8720-F53119A6C6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5A8ED2E-30A0-436F-83BC-5A11AA014C9C}"/>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8" name="Footer Placeholder 7">
            <a:extLst>
              <a:ext uri="{FF2B5EF4-FFF2-40B4-BE49-F238E27FC236}">
                <a16:creationId xmlns:a16="http://schemas.microsoft.com/office/drawing/2014/main" xmlns="" id="{D0291D1B-F908-4CC0-BB2A-74D246239E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29E593-7A4F-498F-8783-34855B55985B}"/>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2153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FC476-06F9-4A3A-BF70-9B276C3E1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46C3A21-99D5-48A4-925C-B9E51170029A}"/>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4" name="Footer Placeholder 3">
            <a:extLst>
              <a:ext uri="{FF2B5EF4-FFF2-40B4-BE49-F238E27FC236}">
                <a16:creationId xmlns:a16="http://schemas.microsoft.com/office/drawing/2014/main" xmlns="" id="{9B7BE4ED-F1DA-40BF-B8BB-0958683262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46F35F0-0C12-4E80-8642-F7538FEB7A93}"/>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199176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7525B6-AB8A-42E1-94BB-6E57A72F7EB7}"/>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3" name="Footer Placeholder 2">
            <a:extLst>
              <a:ext uri="{FF2B5EF4-FFF2-40B4-BE49-F238E27FC236}">
                <a16:creationId xmlns:a16="http://schemas.microsoft.com/office/drawing/2014/main" xmlns="" id="{CA28A8A3-ACE4-446D-B455-5DDB7EF6D6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4709722-FF5B-41DD-BB9A-55E170E34FEE}"/>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321555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29958-870B-4571-B5C8-15DF02365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63258B9-F917-4A9D-B59C-93284EE1A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E30D5BC-5459-4BCF-BF80-451DD2B36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175119-9A41-433B-9EBE-1DB3CC954011}"/>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6" name="Footer Placeholder 5">
            <a:extLst>
              <a:ext uri="{FF2B5EF4-FFF2-40B4-BE49-F238E27FC236}">
                <a16:creationId xmlns:a16="http://schemas.microsoft.com/office/drawing/2014/main" xmlns="" id="{B734A6BB-76FC-4B11-8CF7-C20AED16D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7F579F-2EE2-4E76-AF28-6325E1AAE5DD}"/>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212867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8CD6F-9149-4B68-8112-92785B9D1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2E26DFB-E2BA-4B45-8BC3-B91651876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B99F4D-8BC6-4D2C-962B-4175EF547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EE4C0B-FCC3-45E7-8D12-E590F1954D0C}"/>
              </a:ext>
            </a:extLst>
          </p:cNvPr>
          <p:cNvSpPr>
            <a:spLocks noGrp="1"/>
          </p:cNvSpPr>
          <p:nvPr>
            <p:ph type="dt" sz="half" idx="10"/>
          </p:nvPr>
        </p:nvSpPr>
        <p:spPr/>
        <p:txBody>
          <a:bodyPr/>
          <a:lstStyle/>
          <a:p>
            <a:fld id="{516D3DEE-B60D-4A88-BD04-DEB36A11E511}" type="datetimeFigureOut">
              <a:rPr lang="en-US" smtClean="0"/>
              <a:t>10/5/2021</a:t>
            </a:fld>
            <a:endParaRPr lang="en-US"/>
          </a:p>
        </p:txBody>
      </p:sp>
      <p:sp>
        <p:nvSpPr>
          <p:cNvPr id="6" name="Footer Placeholder 5">
            <a:extLst>
              <a:ext uri="{FF2B5EF4-FFF2-40B4-BE49-F238E27FC236}">
                <a16:creationId xmlns:a16="http://schemas.microsoft.com/office/drawing/2014/main" xmlns="" id="{FF57B096-ECCA-4D81-B3AE-73684A08A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0FE4C9-012E-49BA-AAE5-70A0C791162A}"/>
              </a:ext>
            </a:extLst>
          </p:cNvPr>
          <p:cNvSpPr>
            <a:spLocks noGrp="1"/>
          </p:cNvSpPr>
          <p:nvPr>
            <p:ph type="sldNum" sz="quarter" idx="12"/>
          </p:nvPr>
        </p:nvSpPr>
        <p:spPr/>
        <p:txBody>
          <a:bodyPr/>
          <a:lstStyle/>
          <a:p>
            <a:fld id="{6F00F3F4-4CCB-4E6F-A436-F25E22CD7767}" type="slidenum">
              <a:rPr lang="en-US" smtClean="0"/>
              <a:t>‹#›</a:t>
            </a:fld>
            <a:endParaRPr lang="en-US"/>
          </a:p>
        </p:txBody>
      </p:sp>
    </p:spTree>
    <p:extLst>
      <p:ext uri="{BB962C8B-B14F-4D97-AF65-F5344CB8AC3E}">
        <p14:creationId xmlns:p14="http://schemas.microsoft.com/office/powerpoint/2010/main" val="199079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A3FD39-E347-460E-AA1F-D5F395327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6F407E0-ABD3-4F93-BD56-09BF44969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022CEF-DBB8-411C-B6E1-98E515640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3DEE-B60D-4A88-BD04-DEB36A11E511}" type="datetimeFigureOut">
              <a:rPr lang="en-US" smtClean="0"/>
              <a:t>10/5/2021</a:t>
            </a:fld>
            <a:endParaRPr lang="en-US"/>
          </a:p>
        </p:txBody>
      </p:sp>
      <p:sp>
        <p:nvSpPr>
          <p:cNvPr id="5" name="Footer Placeholder 4">
            <a:extLst>
              <a:ext uri="{FF2B5EF4-FFF2-40B4-BE49-F238E27FC236}">
                <a16:creationId xmlns:a16="http://schemas.microsoft.com/office/drawing/2014/main" xmlns="" id="{7F39214D-9B20-4409-9EAC-9D11E43C7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04377CF-7205-4328-982C-D3652777E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0F3F4-4CCB-4E6F-A436-F25E22CD7767}" type="slidenum">
              <a:rPr lang="en-US" smtClean="0"/>
              <a:t>‹#›</a:t>
            </a:fld>
            <a:endParaRPr lang="en-US"/>
          </a:p>
        </p:txBody>
      </p:sp>
    </p:spTree>
    <p:extLst>
      <p:ext uri="{BB962C8B-B14F-4D97-AF65-F5344CB8AC3E}">
        <p14:creationId xmlns:p14="http://schemas.microsoft.com/office/powerpoint/2010/main" val="90480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hyperlink" Target="https://www.britannica.com/science/protein" TargetMode="External"/><Relationship Id="rId7" Type="http://schemas.openxmlformats.org/officeDocument/2006/relationships/hyperlink" Target="https://www.britannica.com/science/human-leukocyte-antigen" TargetMode="External"/><Relationship Id="rId2" Type="http://schemas.openxmlformats.org/officeDocument/2006/relationships/hyperlink" Target="https://www.britannica.com/science/gene" TargetMode="External"/><Relationship Id="rId1" Type="http://schemas.openxmlformats.org/officeDocument/2006/relationships/slideLayout" Target="../slideLayouts/slideLayout2.xml"/><Relationship Id="rId6" Type="http://schemas.openxmlformats.org/officeDocument/2006/relationships/hyperlink" Target="https://www.britannica.com/animal/vertebrate" TargetMode="External"/><Relationship Id="rId5" Type="http://schemas.openxmlformats.org/officeDocument/2006/relationships/hyperlink" Target="https://www.britannica.com/science/immune-system" TargetMode="External"/><Relationship Id="rId4" Type="http://schemas.openxmlformats.org/officeDocument/2006/relationships/hyperlink" Target="https://www.britannica.com/science/cell-biology" TargetMode="External"/></Relationships>
</file>

<file path=ppt/slides/_rels/slide193.xml.rels><?xml version="1.0" encoding="UTF-8" standalone="yes"?>
<Relationships xmlns="http://schemas.openxmlformats.org/package/2006/relationships"><Relationship Id="rId8" Type="http://schemas.openxmlformats.org/officeDocument/2006/relationships/hyperlink" Target="https://www.britannica.com/science/tissue-typing" TargetMode="External"/><Relationship Id="rId3" Type="http://schemas.openxmlformats.org/officeDocument/2006/relationships/hyperlink" Target="https://www.britannica.com/science/cell-biology" TargetMode="External"/><Relationship Id="rId7" Type="http://schemas.openxmlformats.org/officeDocument/2006/relationships/hyperlink" Target="https://www.britannica.com/science/allele" TargetMode="External"/><Relationship Id="rId2" Type="http://schemas.openxmlformats.org/officeDocument/2006/relationships/hyperlink" Target="https://www.britannica.com/science/membrane-biology" TargetMode="External"/><Relationship Id="rId1" Type="http://schemas.openxmlformats.org/officeDocument/2006/relationships/slideLayout" Target="../slideLayouts/slideLayout2.xml"/><Relationship Id="rId6" Type="http://schemas.openxmlformats.org/officeDocument/2006/relationships/hyperlink" Target="https://www.britannica.com/science/gene" TargetMode="External"/><Relationship Id="rId5" Type="http://schemas.openxmlformats.org/officeDocument/2006/relationships/hyperlink" Target="https://www.britannica.com/science/chromosome" TargetMode="External"/><Relationship Id="rId4" Type="http://schemas.openxmlformats.org/officeDocument/2006/relationships/hyperlink" Target="https://www.britannica.com/science/lymphocyte" TargetMode="External"/></Relationships>
</file>

<file path=ppt/slides/_rels/slide194.xml.rels><?xml version="1.0" encoding="UTF-8" standalone="yes"?>
<Relationships xmlns="http://schemas.openxmlformats.org/package/2006/relationships"><Relationship Id="rId3" Type="http://schemas.openxmlformats.org/officeDocument/2006/relationships/hyperlink" Target="https://www.britannica.com/science/peptide" TargetMode="External"/><Relationship Id="rId2" Type="http://schemas.openxmlformats.org/officeDocument/2006/relationships/hyperlink" Target="https://www.britannica.com/science/T-cell"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image.slidesharecdn.com/microbiologyintro-161120144030/95/microbiology-introduction-for-nursing-students-4-638.jpg?cb=1479652912" TargetMode="External"/><Relationship Id="rId2" Type="http://schemas.openxmlformats.org/officeDocument/2006/relationships/hyperlink" Target="https://image.slidesharecdn.com/microbiologyintro-161120144030/95/microbiology-introduction-for-nursing-students-3-638.jpg?cb=14796529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lidesharecdn.com/microbiologyunit1-161023053621/95/microbiology-unit-1-7-638.jpg?cb=1477201130" TargetMode="External"/><Relationship Id="rId2" Type="http://schemas.openxmlformats.org/officeDocument/2006/relationships/hyperlink" Target="https://image.slidesharecdn.com/microbiologyunit1-161023053621/95/microbiology-unit-1-6-638.jpg?cb=147720113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436BA-00BD-47A4-B6AA-86732ED8FBE1}"/>
              </a:ext>
            </a:extLst>
          </p:cNvPr>
          <p:cNvSpPr>
            <a:spLocks noGrp="1"/>
          </p:cNvSpPr>
          <p:nvPr>
            <p:ph type="ctrTitle"/>
          </p:nvPr>
        </p:nvSpPr>
        <p:spPr/>
        <p:txBody>
          <a:bodyPr/>
          <a:lstStyle/>
          <a:p>
            <a:r>
              <a:rPr lang="en-US" dirty="0">
                <a:solidFill>
                  <a:srgbClr val="FF0000"/>
                </a:solidFill>
              </a:rPr>
              <a:t>MICROBIOLOGY &amp; IMMUNOLOGY</a:t>
            </a:r>
          </a:p>
        </p:txBody>
      </p:sp>
      <p:sp>
        <p:nvSpPr>
          <p:cNvPr id="3" name="Subtitle 2">
            <a:extLst>
              <a:ext uri="{FF2B5EF4-FFF2-40B4-BE49-F238E27FC236}">
                <a16:creationId xmlns:a16="http://schemas.microsoft.com/office/drawing/2014/main" xmlns="" id="{3B064D45-695F-40E9-92A4-C47E6748222A}"/>
              </a:ext>
            </a:extLst>
          </p:cNvPr>
          <p:cNvSpPr>
            <a:spLocks noGrp="1"/>
          </p:cNvSpPr>
          <p:nvPr>
            <p:ph type="subTitle" idx="1"/>
          </p:nvPr>
        </p:nvSpPr>
        <p:spPr/>
        <p:txBody>
          <a:bodyPr/>
          <a:lstStyle/>
          <a:p>
            <a:r>
              <a:rPr lang="en-US" dirty="0" smtClean="0"/>
              <a:t>DORRINE TITANY</a:t>
            </a:r>
          </a:p>
          <a:p>
            <a:endParaRPr lang="en-US" dirty="0"/>
          </a:p>
        </p:txBody>
      </p:sp>
    </p:spTree>
    <p:extLst>
      <p:ext uri="{BB962C8B-B14F-4D97-AF65-F5344CB8AC3E}">
        <p14:creationId xmlns:p14="http://schemas.microsoft.com/office/powerpoint/2010/main" val="317443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Beginning with Pasteur’s work, discoveries included relationship between microbes and disease, immunity, and antimicrobial drugs  Robert Koch Identified a bacterium as cause of anthrax Introduced “Koch’s Postulates” and the concept that a disease is caused by a single organism.</a:t>
            </a:r>
          </a:p>
          <a:p>
            <a:r>
              <a:rPr lang="en-US" dirty="0" smtClean="0"/>
              <a:t>Beginning with Pasteur’s work, discoveries included relationship between microbes and disease, immunity, and antimicrobial drugs </a:t>
            </a:r>
          </a:p>
          <a:p>
            <a:r>
              <a:rPr lang="en-US" dirty="0" smtClean="0"/>
              <a:t> Robert Koch Identified a bacterium as cause of anthrax Introduced “Koch’s Postulates” and the concept that a disease is caused by a single organism. </a:t>
            </a:r>
          </a:p>
          <a:p>
            <a:r>
              <a:rPr lang="en-US" dirty="0" smtClean="0"/>
              <a:t> Joseph Lister Introduced the “antiseptic technique”. Use of phenol (carbolic acid) as disinfectant</a:t>
            </a:r>
            <a:r>
              <a:rPr lang="en-US" smtClean="0"/>
              <a:t>.  </a:t>
            </a:r>
            <a:r>
              <a:rPr lang="en-US" dirty="0" err="1" smtClean="0"/>
              <a:t>Martinus</a:t>
            </a:r>
            <a:r>
              <a:rPr lang="en-US" dirty="0" smtClean="0"/>
              <a:t> </a:t>
            </a:r>
            <a:r>
              <a:rPr lang="en-US" dirty="0" err="1" smtClean="0"/>
              <a:t>Beijerinck</a:t>
            </a:r>
            <a:r>
              <a:rPr lang="en-US" dirty="0" smtClean="0"/>
              <a:t> Discovered “viruses” (toxins, poisons). Infectious agents in tobacco plant fluids.</a:t>
            </a:r>
            <a:endParaRPr lang="en-US" dirty="0"/>
          </a:p>
        </p:txBody>
      </p:sp>
    </p:spTree>
    <p:extLst>
      <p:ext uri="{BB962C8B-B14F-4D97-AF65-F5344CB8AC3E}">
        <p14:creationId xmlns:p14="http://schemas.microsoft.com/office/powerpoint/2010/main" val="387939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Endospores</a:t>
            </a:r>
          </a:p>
        </p:txBody>
      </p:sp>
      <p:sp>
        <p:nvSpPr>
          <p:cNvPr id="3" name="Content Placeholder 2"/>
          <p:cNvSpPr>
            <a:spLocks noGrp="1"/>
          </p:cNvSpPr>
          <p:nvPr>
            <p:ph idx="1"/>
          </p:nvPr>
        </p:nvSpPr>
        <p:spPr/>
        <p:txBody>
          <a:bodyPr>
            <a:normAutofit/>
          </a:bodyPr>
          <a:lstStyle/>
          <a:p>
            <a:r>
              <a:rPr lang="en-US" sz="3600" dirty="0"/>
              <a:t>possess a core that contains bacterial DNA, a small amount of cytoplasm, cell membrane, very little water, peptidoglycan, a thick keratin like coat responsible for the resistance</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4464285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Endospores</a:t>
            </a:r>
            <a:br>
              <a:rPr lang="en-US" dirty="0"/>
            </a:br>
            <a:endParaRPr lang="en-US" dirty="0"/>
          </a:p>
        </p:txBody>
      </p:sp>
      <p:sp>
        <p:nvSpPr>
          <p:cNvPr id="3" name="Content Placeholder 2"/>
          <p:cNvSpPr>
            <a:spLocks noGrp="1"/>
          </p:cNvSpPr>
          <p:nvPr>
            <p:ph idx="1"/>
          </p:nvPr>
        </p:nvSpPr>
        <p:spPr/>
        <p:txBody>
          <a:bodyPr/>
          <a:lstStyle/>
          <a:p>
            <a:r>
              <a:rPr lang="en-US" dirty="0"/>
              <a:t>germinate under favorable nutritional conditions after an activation process that involves damage to the spore coat.</a:t>
            </a:r>
          </a:p>
          <a:p>
            <a:r>
              <a:rPr lang="en-US" dirty="0"/>
              <a:t>Produced by members of only 2 genera of bacteria of medical importance; Bacillus and Clostridium, both Gram-positive</a:t>
            </a:r>
          </a:p>
          <a:p>
            <a:r>
              <a:rPr lang="en-US" dirty="0"/>
              <a:t>are not reproductive structures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3761817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Cell walls of gram positive and gram negative bacteria </a:t>
            </a:r>
          </a:p>
        </p:txBody>
      </p:sp>
      <p:sp>
        <p:nvSpPr>
          <p:cNvPr id="3" name="Text Placeholder 2"/>
          <p:cNvSpPr>
            <a:spLocks noGrp="1"/>
          </p:cNvSpPr>
          <p:nvPr>
            <p:ph type="body" idx="1"/>
          </p:nvPr>
        </p:nvSpPr>
        <p:spPr/>
        <p:txBody>
          <a:bodyPr>
            <a:no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Gram positive bacteria 		</a:t>
            </a:r>
          </a:p>
        </p:txBody>
      </p:sp>
      <p:sp>
        <p:nvSpPr>
          <p:cNvPr id="4" name="Content Placeholder 3"/>
          <p:cNvSpPr>
            <a:spLocks noGrp="1"/>
          </p:cNvSpPr>
          <p:nvPr>
            <p:ph sz="half" idx="2"/>
          </p:nvPr>
        </p:nvSpPr>
        <p:spPr/>
        <p:txBody>
          <a:bodyPr>
            <a:normAutofit/>
          </a:bodyPr>
          <a:lstStyle/>
          <a:p>
            <a:r>
              <a:rPr lang="en-US" sz="3200" dirty="0">
                <a:latin typeface="Arial" panose="020B0604020202020204" pitchFamily="34" charset="0"/>
                <a:cs typeface="Arial" panose="020B0604020202020204" pitchFamily="34" charset="0"/>
              </a:rPr>
              <a:t>Thicker; multilayer peptidoglycan layer</a:t>
            </a:r>
          </a:p>
          <a:p>
            <a:r>
              <a:rPr lang="en-US" sz="3200" dirty="0">
                <a:latin typeface="Arial" panose="020B0604020202020204" pitchFamily="34" charset="0"/>
                <a:cs typeface="Arial" panose="020B0604020202020204" pitchFamily="34" charset="0"/>
              </a:rPr>
              <a:t>Have teichoic acids</a:t>
            </a:r>
          </a:p>
          <a:p>
            <a:r>
              <a:rPr lang="en-US" sz="3200" dirty="0">
                <a:latin typeface="Arial" panose="020B0604020202020204" pitchFamily="34" charset="0"/>
                <a:cs typeface="Arial" panose="020B0604020202020204" pitchFamily="34" charset="0"/>
              </a:rPr>
              <a:t>Do not have lipopolysaccharide (endotoxin)</a:t>
            </a:r>
          </a:p>
        </p:txBody>
      </p:sp>
      <p:sp>
        <p:nvSpPr>
          <p:cNvPr id="5" name="Text Placeholder 4"/>
          <p:cNvSpPr>
            <a:spLocks noGrp="1"/>
          </p:cNvSpPr>
          <p:nvPr>
            <p:ph type="body" sz="quarter" idx="3"/>
          </p:nvPr>
        </p:nvSpPr>
        <p:spPr/>
        <p:txBody>
          <a:bodyPr>
            <a:noAutofit/>
          </a:bodyPr>
          <a:lstStyle/>
          <a:p>
            <a:r>
              <a:rPr lang="en-US" sz="2800" dirty="0">
                <a:latin typeface="Arial" panose="020B0604020202020204" pitchFamily="34" charset="0"/>
                <a:cs typeface="Arial" panose="020B0604020202020204" pitchFamily="34" charset="0"/>
              </a:rPr>
              <a:t>Gram negative bacteria</a:t>
            </a:r>
          </a:p>
        </p:txBody>
      </p:sp>
      <p:sp>
        <p:nvSpPr>
          <p:cNvPr id="6" name="Content Placeholder 5"/>
          <p:cNvSpPr>
            <a:spLocks noGrp="1"/>
          </p:cNvSpPr>
          <p:nvPr>
            <p:ph sz="quarter" idx="4"/>
          </p:nvPr>
        </p:nvSpPr>
        <p:spPr/>
        <p:txBody>
          <a:bodyPr>
            <a:normAutofit/>
          </a:bodyPr>
          <a:lstStyle/>
          <a:p>
            <a:r>
              <a:rPr lang="en-US" sz="3200" dirty="0">
                <a:latin typeface="Arial" panose="020B0604020202020204" pitchFamily="34" charset="0"/>
                <a:cs typeface="Arial" panose="020B0604020202020204" pitchFamily="34" charset="0"/>
              </a:rPr>
              <a:t>Thinner; single layer peptidoglycan layer</a:t>
            </a:r>
          </a:p>
          <a:p>
            <a:r>
              <a:rPr lang="en-US" sz="3200" dirty="0">
                <a:latin typeface="Arial" panose="020B0604020202020204" pitchFamily="34" charset="0"/>
                <a:cs typeface="Arial" panose="020B0604020202020204" pitchFamily="34" charset="0"/>
              </a:rPr>
              <a:t>Have no teichoic acids</a:t>
            </a:r>
          </a:p>
          <a:p>
            <a:r>
              <a:rPr lang="en-US" sz="3200" dirty="0">
                <a:latin typeface="Arial" panose="020B0604020202020204" pitchFamily="34" charset="0"/>
                <a:cs typeface="Arial" panose="020B0604020202020204" pitchFamily="34" charset="0"/>
              </a:rPr>
              <a:t>Have lipopolysaccharide (endotoxin)</a:t>
            </a:r>
          </a:p>
          <a:p>
            <a:endParaRPr lang="en-US" sz="3200" dirty="0">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9A3596BE-4BE5-4A5A-A8B6-D3E0FFFABDE0}" type="datetime1">
              <a:rPr lang="en-US" smtClean="0"/>
              <a:t>10/5/2021</a:t>
            </a:fld>
            <a:endParaRPr lang="en-US" dirty="0"/>
          </a:p>
        </p:txBody>
      </p:sp>
      <p:sp>
        <p:nvSpPr>
          <p:cNvPr id="8" name="Footer Placeholder 7"/>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451344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 walls of acid-fast bacteria</a:t>
            </a:r>
          </a:p>
        </p:txBody>
      </p:sp>
      <p:sp>
        <p:nvSpPr>
          <p:cNvPr id="3" name="Content Placeholder 2"/>
          <p:cNvSpPr>
            <a:spLocks noGrp="1"/>
          </p:cNvSpPr>
          <p:nvPr>
            <p:ph idx="1"/>
          </p:nvPr>
        </p:nvSpPr>
        <p:spPr/>
        <p:txBody>
          <a:bodyPr/>
          <a:lstStyle/>
          <a:p>
            <a:r>
              <a:rPr lang="en-US" dirty="0"/>
              <a:t>Mycobacteria e.g. Mycobacterium tuberculosis, have an unusual cell wall, resulting in their inability to be Gram –stained. </a:t>
            </a:r>
          </a:p>
          <a:p>
            <a:r>
              <a:rPr lang="en-US" dirty="0"/>
              <a:t>These bacteria are said to be acid-fast, because they resist decolorization with acid-alcohol after being stained with </a:t>
            </a:r>
            <a:r>
              <a:rPr lang="en-US" dirty="0" err="1"/>
              <a:t>carbolfuschin</a:t>
            </a:r>
            <a:r>
              <a:rPr lang="en-US" dirty="0"/>
              <a:t>.</a:t>
            </a:r>
          </a:p>
          <a:p>
            <a:r>
              <a:rPr lang="en-US" dirty="0"/>
              <a:t>This property is related to the high concentration of lipids called mycolic acids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842105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growth</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625771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Bacterial Growth</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General characteristics of bacterial growth</a:t>
            </a:r>
          </a:p>
          <a:p>
            <a:r>
              <a:rPr lang="en-US" dirty="0"/>
              <a:t>refers to an increase in bacterial cell numbers (multiplication)</a:t>
            </a:r>
          </a:p>
          <a:p>
            <a:r>
              <a:rPr lang="en-US" dirty="0"/>
              <a:t>Bacteria reproduce binary fission; one parent cell gives rise to 2 daughter cells i.e. exponential growth</a:t>
            </a:r>
          </a:p>
          <a:p>
            <a:r>
              <a:rPr lang="en-US" dirty="0"/>
              <a:t>Number of cells:  1 2 4 8 16 32 64 </a:t>
            </a:r>
            <a:r>
              <a:rPr lang="en-US" dirty="0" err="1"/>
              <a:t>etc</a:t>
            </a:r>
            <a:r>
              <a:rPr lang="en-US" dirty="0"/>
              <a:t> </a:t>
            </a:r>
          </a:p>
          <a:p>
            <a:r>
              <a:rPr lang="en-US" dirty="0"/>
              <a:t>Exponential growth: 2</a:t>
            </a:r>
            <a:r>
              <a:rPr lang="en-US" baseline="30000" dirty="0"/>
              <a:t>0</a:t>
            </a:r>
            <a:r>
              <a:rPr lang="en-US" dirty="0"/>
              <a:t> 2</a:t>
            </a:r>
            <a:r>
              <a:rPr lang="en-US" baseline="30000" dirty="0"/>
              <a:t>1</a:t>
            </a:r>
            <a:r>
              <a:rPr lang="en-US" dirty="0"/>
              <a:t> 2</a:t>
            </a:r>
            <a:r>
              <a:rPr lang="en-US" baseline="30000" dirty="0"/>
              <a:t>2</a:t>
            </a:r>
            <a:r>
              <a:rPr lang="en-US" dirty="0"/>
              <a:t> 2</a:t>
            </a:r>
            <a:r>
              <a:rPr lang="en-US" baseline="30000" dirty="0"/>
              <a:t>3</a:t>
            </a:r>
            <a:r>
              <a:rPr lang="en-US" dirty="0"/>
              <a:t> 2</a:t>
            </a:r>
            <a:r>
              <a:rPr lang="en-US" baseline="30000" dirty="0"/>
              <a:t>4</a:t>
            </a:r>
            <a:r>
              <a:rPr lang="en-US" dirty="0"/>
              <a:t> 2</a:t>
            </a:r>
            <a:r>
              <a:rPr lang="en-US" baseline="30000" dirty="0"/>
              <a:t>5</a:t>
            </a:r>
            <a:r>
              <a:rPr lang="en-US" dirty="0"/>
              <a:t> 2</a:t>
            </a:r>
            <a:r>
              <a:rPr lang="en-US" baseline="30000" dirty="0"/>
              <a:t>6</a:t>
            </a:r>
            <a:r>
              <a:rPr lang="en-US" dirty="0"/>
              <a:t> </a:t>
            </a:r>
            <a:r>
              <a:rPr lang="en-US" dirty="0" err="1"/>
              <a:t>etc</a:t>
            </a:r>
            <a:r>
              <a:rPr lang="en-US" dirty="0"/>
              <a:t>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28971614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growth</a:t>
            </a:r>
          </a:p>
        </p:txBody>
      </p:sp>
      <p:sp>
        <p:nvSpPr>
          <p:cNvPr id="3" name="Content Placeholder 2"/>
          <p:cNvSpPr>
            <a:spLocks noGrp="1"/>
          </p:cNvSpPr>
          <p:nvPr>
            <p:ph idx="1"/>
          </p:nvPr>
        </p:nvSpPr>
        <p:spPr/>
        <p:txBody>
          <a:bodyPr/>
          <a:lstStyle/>
          <a:p>
            <a:r>
              <a:rPr lang="en-US" dirty="0"/>
              <a:t>Doubling (generation) time of bacteria ranges from as little as 20 </a:t>
            </a:r>
            <a:r>
              <a:rPr lang="en-US" dirty="0" err="1"/>
              <a:t>mins</a:t>
            </a:r>
            <a:r>
              <a:rPr lang="en-US" dirty="0"/>
              <a:t> for </a:t>
            </a:r>
            <a:r>
              <a:rPr lang="en-US" i="1" dirty="0"/>
              <a:t>Escherichia coli</a:t>
            </a:r>
            <a:r>
              <a:rPr lang="en-US" dirty="0"/>
              <a:t> to more than 24 hours for </a:t>
            </a:r>
            <a:r>
              <a:rPr lang="en-US" i="1" dirty="0"/>
              <a:t>Mycobacterium tuberculosis</a:t>
            </a:r>
          </a:p>
          <a:p>
            <a:r>
              <a:rPr lang="en-US" dirty="0"/>
              <a:t>Exponential growth and short doubling time result in very large number of bacteria</a:t>
            </a:r>
          </a:p>
          <a:p>
            <a:r>
              <a:rPr lang="en-US" dirty="0"/>
              <a:t>Doubling time varies with species, amount of nutrients, temperature, pH</a:t>
            </a:r>
          </a:p>
          <a:p>
            <a:r>
              <a:rPr lang="en-US" dirty="0"/>
              <a:t>usually occurs asynchronously (i.e., all cells do not divide at precisely the same moment).</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792235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bacterial growth</a:t>
            </a:r>
          </a:p>
        </p:txBody>
      </p:sp>
      <p:sp>
        <p:nvSpPr>
          <p:cNvPr id="3" name="Content Placeholder 2"/>
          <p:cNvSpPr>
            <a:spLocks noGrp="1"/>
          </p:cNvSpPr>
          <p:nvPr>
            <p:ph idx="1"/>
          </p:nvPr>
        </p:nvSpPr>
        <p:spPr/>
        <p:txBody>
          <a:bodyPr>
            <a:normAutofit/>
          </a:bodyPr>
          <a:lstStyle/>
          <a:p>
            <a:r>
              <a:rPr lang="en-US" dirty="0"/>
              <a:t>consists of four phases:</a:t>
            </a:r>
          </a:p>
          <a:p>
            <a:r>
              <a:rPr lang="en-US" dirty="0"/>
              <a:t>Lag phase; there’s is vigorous metabolic activity but cells do not divide as cells are adapting to new environment.</a:t>
            </a:r>
          </a:p>
          <a:p>
            <a:r>
              <a:rPr lang="en-US" dirty="0"/>
              <a:t>Exponential or log phase</a:t>
            </a:r>
          </a:p>
          <a:p>
            <a:pPr lvl="1"/>
            <a:r>
              <a:rPr lang="en-US" dirty="0"/>
              <a:t>Rapid cell  division occurs.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1405552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growth </a:t>
            </a:r>
            <a:r>
              <a:rPr lang="en-US" dirty="0" err="1"/>
              <a:t>contd</a:t>
            </a:r>
            <a:endParaRPr lang="en-US" dirty="0"/>
          </a:p>
        </p:txBody>
      </p:sp>
      <p:sp>
        <p:nvSpPr>
          <p:cNvPr id="3" name="Content Placeholder 2"/>
          <p:cNvSpPr>
            <a:spLocks noGrp="1"/>
          </p:cNvSpPr>
          <p:nvPr>
            <p:ph idx="1"/>
          </p:nvPr>
        </p:nvSpPr>
        <p:spPr/>
        <p:txBody>
          <a:bodyPr/>
          <a:lstStyle/>
          <a:p>
            <a:r>
              <a:rPr lang="en-US" dirty="0"/>
              <a:t>Stationary phase; </a:t>
            </a:r>
          </a:p>
          <a:p>
            <a:pPr lvl="1"/>
            <a:r>
              <a:rPr lang="en-US" dirty="0"/>
              <a:t>cells exhaust essential nutrients or accumulate toxic products.</a:t>
            </a:r>
          </a:p>
          <a:p>
            <a:pPr lvl="1"/>
            <a:r>
              <a:rPr lang="en-US" dirty="0"/>
              <a:t>The number of new cells balance number of dying cells</a:t>
            </a:r>
          </a:p>
          <a:p>
            <a:r>
              <a:rPr lang="en-US" dirty="0"/>
              <a:t>Death or decline phase;</a:t>
            </a:r>
          </a:p>
          <a:p>
            <a:pPr lvl="1"/>
            <a:r>
              <a:rPr lang="en-US" dirty="0"/>
              <a:t>cells may die due to toxic products leading to a reduction of number of viable bacteria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8959013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growth curve</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46504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30388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8545-711D-468F-AFDF-471FD84602A1}" type="datetime1">
              <a:rPr lang="en-US" smtClean="0"/>
              <a:t>10/5/2021</a:t>
            </a:fld>
            <a:endParaRPr lang="en-US" dirty="0"/>
          </a:p>
        </p:txBody>
      </p:sp>
      <p:sp>
        <p:nvSpPr>
          <p:cNvPr id="3" name="Footer Placeholder 2"/>
          <p:cNvSpPr>
            <a:spLocks noGrp="1"/>
          </p:cNvSpPr>
          <p:nvPr>
            <p:ph type="ftr" sz="quarter" idx="11"/>
          </p:nvPr>
        </p:nvSpPr>
        <p:spPr/>
        <p:txBody>
          <a:bodyPr/>
          <a:lstStyle/>
          <a:p>
            <a:r>
              <a:rPr lang="en-US"/>
              <a:t>MICROBIOLOGY INTRO BLOCK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1" y="513037"/>
            <a:ext cx="7686674" cy="5684016"/>
          </a:xfrm>
          <a:prstGeom prst="rect">
            <a:avLst/>
          </a:prstGeom>
        </p:spPr>
      </p:pic>
    </p:spTree>
    <p:extLst>
      <p:ext uri="{BB962C8B-B14F-4D97-AF65-F5344CB8AC3E}">
        <p14:creationId xmlns:p14="http://schemas.microsoft.com/office/powerpoint/2010/main" val="18560632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Oxygen requirements</a:t>
            </a:r>
            <a:br>
              <a:rPr lang="en-US" dirty="0"/>
            </a:br>
            <a:endParaRPr lang="en-US" dirty="0"/>
          </a:p>
        </p:txBody>
      </p:sp>
      <p:sp>
        <p:nvSpPr>
          <p:cNvPr id="3" name="Content Placeholder 2"/>
          <p:cNvSpPr>
            <a:spLocks noGrp="1"/>
          </p:cNvSpPr>
          <p:nvPr>
            <p:ph idx="1"/>
          </p:nvPr>
        </p:nvSpPr>
        <p:spPr/>
        <p:txBody>
          <a:bodyPr>
            <a:normAutofit/>
          </a:bodyPr>
          <a:lstStyle/>
          <a:p>
            <a:r>
              <a:rPr lang="en-US" sz="3200" dirty="0"/>
              <a:t>Obligate aerobes</a:t>
            </a:r>
          </a:p>
          <a:p>
            <a:pPr lvl="1"/>
            <a:r>
              <a:rPr lang="en-US" sz="2800" dirty="0"/>
              <a:t>refer to bacteria that require oxygen for growth.</a:t>
            </a:r>
          </a:p>
          <a:p>
            <a:pPr lvl="1"/>
            <a:r>
              <a:rPr lang="en-US" sz="2800" dirty="0"/>
              <a:t>contain the enzyme superoxide dismutase, which protects them from the toxic O</a:t>
            </a:r>
            <a:r>
              <a:rPr lang="en-US" sz="2800" baseline="-25000" dirty="0"/>
              <a:t>2</a:t>
            </a:r>
            <a:r>
              <a:rPr lang="en-US" sz="2800" baseline="30000" dirty="0"/>
              <a:t>-</a:t>
            </a:r>
            <a:r>
              <a:rPr lang="en-US" sz="2800" dirty="0"/>
              <a:t>.</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1640853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Obligate anaerobes</a:t>
            </a:r>
          </a:p>
          <a:p>
            <a:pPr lvl="1"/>
            <a:r>
              <a:rPr lang="en-US" sz="2800" dirty="0"/>
              <a:t>Cannot grow in presence of oxygen;</a:t>
            </a:r>
          </a:p>
          <a:p>
            <a:pPr lvl="1"/>
            <a:r>
              <a:rPr lang="en-US" sz="2800" dirty="0"/>
              <a:t>lack superoxide dismutase, catalase, or both</a:t>
            </a:r>
          </a:p>
          <a:p>
            <a:pPr lvl="1"/>
            <a:r>
              <a:rPr lang="en-US" sz="2800" dirty="0"/>
              <a:t>require a substance other than oxygen as a hydrogen acceptor during the generation of metabolic energy.</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9442168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Obligate anaerobes</a:t>
            </a:r>
            <a:br>
              <a:rPr lang="en-US" dirty="0"/>
            </a:br>
            <a:endParaRPr lang="en-US" dirty="0"/>
          </a:p>
        </p:txBody>
      </p:sp>
      <p:sp>
        <p:nvSpPr>
          <p:cNvPr id="3" name="Content Placeholder 2"/>
          <p:cNvSpPr>
            <a:spLocks noGrp="1"/>
          </p:cNvSpPr>
          <p:nvPr>
            <p:ph idx="1"/>
          </p:nvPr>
        </p:nvSpPr>
        <p:spPr/>
        <p:txBody>
          <a:bodyPr/>
          <a:lstStyle/>
          <a:p>
            <a:r>
              <a:rPr lang="en-US" dirty="0"/>
              <a:t>use fermentation pathways with distinctive metabolic products.</a:t>
            </a:r>
          </a:p>
          <a:p>
            <a:r>
              <a:rPr lang="en-US" dirty="0"/>
              <a:t>outnumber aerobes 1000:1 in the gut and 100:1 in the mouth.</a:t>
            </a:r>
          </a:p>
          <a:p>
            <a:r>
              <a:rPr lang="en-US" dirty="0"/>
              <a:t>comprise 99% of the total fecal flora</a:t>
            </a:r>
          </a:p>
          <a:p>
            <a:r>
              <a:rPr lang="en-US" dirty="0"/>
              <a:t>usually cause </a:t>
            </a:r>
            <a:r>
              <a:rPr lang="en-US" dirty="0" err="1"/>
              <a:t>polymicrobial</a:t>
            </a:r>
            <a:r>
              <a:rPr lang="en-US" dirty="0"/>
              <a:t> infections (i.e., infections involving more than one genus or species).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5406972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Facultative anaerobes</a:t>
            </a:r>
            <a:br>
              <a:rPr lang="en-US" dirty="0"/>
            </a:br>
            <a:endParaRPr lang="en-US" dirty="0"/>
          </a:p>
        </p:txBody>
      </p:sp>
      <p:sp>
        <p:nvSpPr>
          <p:cNvPr id="3" name="Content Placeholder 2"/>
          <p:cNvSpPr>
            <a:spLocks noGrp="1"/>
          </p:cNvSpPr>
          <p:nvPr>
            <p:ph idx="1"/>
          </p:nvPr>
        </p:nvSpPr>
        <p:spPr/>
        <p:txBody>
          <a:bodyPr>
            <a:normAutofit/>
          </a:bodyPr>
          <a:lstStyle/>
          <a:p>
            <a:r>
              <a:rPr lang="en-US" dirty="0"/>
              <a:t>grow in the presence or absence of oxygen.</a:t>
            </a:r>
          </a:p>
          <a:p>
            <a:r>
              <a:rPr lang="en-US" dirty="0"/>
              <a:t>shift from a fermentative to a respiratory metabolism in the presence of air.</a:t>
            </a:r>
          </a:p>
          <a:p>
            <a:r>
              <a:rPr lang="en-US" dirty="0"/>
              <a:t>display the Pasteur effect, in which the energy needs of the cell are met by consuming less glucose under a respiratory metabolism than under a fermentative metabolism.</a:t>
            </a:r>
          </a:p>
          <a:p>
            <a:r>
              <a:rPr lang="en-US" dirty="0"/>
              <a:t>include most pathogenic bacteria.</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1515491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bacteria</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4062591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Current classification of bacteria is based primarily on morphologic and biochemical </a:t>
            </a:r>
            <a:r>
              <a:rPr lang="en-US" dirty="0" err="1"/>
              <a:t>xtics</a:t>
            </a:r>
            <a:endParaRPr lang="en-US" dirty="0"/>
          </a:p>
          <a:p>
            <a:r>
              <a:rPr lang="en-US" dirty="0"/>
              <a:t>These are; </a:t>
            </a:r>
          </a:p>
          <a:p>
            <a:r>
              <a:rPr lang="en-US" dirty="0"/>
              <a:t>Nature of cell wall, </a:t>
            </a:r>
          </a:p>
          <a:p>
            <a:r>
              <a:rPr lang="en-US" dirty="0"/>
              <a:t>Staining </a:t>
            </a:r>
            <a:r>
              <a:rPr lang="en-US" dirty="0" err="1"/>
              <a:t>xtics</a:t>
            </a:r>
            <a:endParaRPr lang="en-US" dirty="0"/>
          </a:p>
          <a:p>
            <a:r>
              <a:rPr lang="en-US" dirty="0"/>
              <a:t>Ability to grow in presence of absence of oxygen and</a:t>
            </a:r>
          </a:p>
          <a:p>
            <a:r>
              <a:rPr lang="en-US" dirty="0"/>
              <a:t>Ability to form spores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2627067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wall</a:t>
            </a:r>
          </a:p>
        </p:txBody>
      </p:sp>
      <p:sp>
        <p:nvSpPr>
          <p:cNvPr id="3" name="Content Placeholder 2"/>
          <p:cNvSpPr>
            <a:spLocks noGrp="1"/>
          </p:cNvSpPr>
          <p:nvPr>
            <p:ph idx="1"/>
          </p:nvPr>
        </p:nvSpPr>
        <p:spPr/>
        <p:txBody>
          <a:bodyPr/>
          <a:lstStyle/>
          <a:p>
            <a:r>
              <a:rPr lang="en-US" dirty="0"/>
              <a:t>i.e. rigid, flexible or absent</a:t>
            </a:r>
          </a:p>
          <a:p>
            <a:r>
              <a:rPr lang="en-US" dirty="0"/>
              <a:t>Bacteria with rigid thick walls can be subdivided into free-living bacteria which are capable of growing on lab medium in absence of human or other animal cells</a:t>
            </a:r>
          </a:p>
          <a:p>
            <a:r>
              <a:rPr lang="en-US" dirty="0"/>
              <a:t>Non free living bacteria which are obligate intracellular parasites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9736412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Staining and shape</a:t>
            </a:r>
          </a:p>
        </p:txBody>
      </p:sp>
      <p:sp>
        <p:nvSpPr>
          <p:cNvPr id="3" name="Content Placeholder 2"/>
          <p:cNvSpPr>
            <a:spLocks noGrp="1"/>
          </p:cNvSpPr>
          <p:nvPr>
            <p:ph idx="1"/>
          </p:nvPr>
        </p:nvSpPr>
        <p:spPr/>
        <p:txBody>
          <a:bodyPr/>
          <a:lstStyle/>
          <a:p>
            <a:r>
              <a:rPr lang="en-US" dirty="0"/>
              <a:t>Gram –positive and Gram negative </a:t>
            </a:r>
            <a:r>
              <a:rPr lang="en-US" dirty="0" err="1"/>
              <a:t>cocci</a:t>
            </a:r>
            <a:r>
              <a:rPr lang="en-US" dirty="0"/>
              <a:t> and rods with different oxygen requirements and spore forming abilities</a:t>
            </a:r>
          </a:p>
          <a:p>
            <a:endParaRPr lang="en-US" dirty="0"/>
          </a:p>
          <a:p>
            <a:r>
              <a:rPr lang="en-US" dirty="0"/>
              <a:t>Others;</a:t>
            </a:r>
          </a:p>
          <a:p>
            <a:r>
              <a:rPr lang="en-US" dirty="0"/>
              <a:t>Bacteria with flexible thin walls</a:t>
            </a:r>
          </a:p>
          <a:p>
            <a:r>
              <a:rPr lang="en-US" dirty="0"/>
              <a:t>Bacteria without cell walls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4959399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flora</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87223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5F4A2-C6CB-4F72-8E8E-3413610BB9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FDB0382-C14F-4FB7-BF9C-AD0CBFD471A1}"/>
              </a:ext>
            </a:extLst>
          </p:cNvPr>
          <p:cNvSpPr>
            <a:spLocks noGrp="1"/>
          </p:cNvSpPr>
          <p:nvPr>
            <p:ph idx="1"/>
          </p:nvPr>
        </p:nvSpPr>
        <p:spPr/>
        <p:txBody>
          <a:bodyPr>
            <a:normAutofit/>
          </a:bodyPr>
          <a:lstStyle/>
          <a:p>
            <a:r>
              <a:rPr lang="en-US" sz="3600" dirty="0">
                <a:solidFill>
                  <a:srgbClr val="FF0000"/>
                </a:solidFill>
              </a:rPr>
              <a:t>John Tyndall (1820-1893</a:t>
            </a:r>
            <a:r>
              <a:rPr lang="en-US" sz="3600" dirty="0"/>
              <a:t>).  Explained the need for prolonged heating to eliminate microbial life from infusions. </a:t>
            </a:r>
          </a:p>
          <a:p>
            <a:r>
              <a:rPr lang="en-US" sz="3600" dirty="0"/>
              <a:t>He concluded, by exposing infusions to heat for varying times, that bacteria existed in two forms- a heat stable form and a heat sensitive form. Intermittent heating now called </a:t>
            </a:r>
            <a:r>
              <a:rPr lang="en-US" sz="3600" dirty="0">
                <a:solidFill>
                  <a:srgbClr val="FF0000"/>
                </a:solidFill>
              </a:rPr>
              <a:t>tyndallization</a:t>
            </a:r>
            <a:r>
              <a:rPr lang="en-US" sz="3600" dirty="0"/>
              <a:t>, killed both forms</a:t>
            </a:r>
          </a:p>
        </p:txBody>
      </p:sp>
    </p:spTree>
    <p:extLst>
      <p:ext uri="{BB962C8B-B14F-4D97-AF65-F5344CB8AC3E}">
        <p14:creationId xmlns:p14="http://schemas.microsoft.com/office/powerpoint/2010/main" val="28281352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normAutofit/>
          </a:bodyPr>
          <a:lstStyle/>
          <a:p>
            <a:r>
              <a:rPr lang="en-US" dirty="0"/>
              <a:t>It is a term used to describe various bacteria and fungi that are permanent residents of certain body sites especially skin, oropharynx, colon and vagina</a:t>
            </a:r>
          </a:p>
          <a:p>
            <a:r>
              <a:rPr lang="en-US" dirty="0"/>
              <a:t>Viruses and parasites are not considered members</a:t>
            </a:r>
          </a:p>
          <a:p>
            <a:r>
              <a:rPr lang="en-US" dirty="0"/>
              <a:t>They inhabit surfaces exposed to the environment: skin, oropharynx, intestinal tract, vagina</a:t>
            </a:r>
          </a:p>
          <a:p>
            <a:endParaRPr lang="en-US" dirty="0"/>
          </a:p>
          <a:p>
            <a:r>
              <a:rPr lang="en-US" dirty="0"/>
              <a:t>They differ in the number and type at various anatomic sites.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627812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state and normal flora</a:t>
            </a:r>
          </a:p>
        </p:txBody>
      </p:sp>
      <p:sp>
        <p:nvSpPr>
          <p:cNvPr id="3" name="Content Placeholder 2"/>
          <p:cNvSpPr>
            <a:spLocks noGrp="1"/>
          </p:cNvSpPr>
          <p:nvPr>
            <p:ph idx="1"/>
          </p:nvPr>
        </p:nvSpPr>
        <p:spPr/>
        <p:txBody>
          <a:bodyPr/>
          <a:lstStyle/>
          <a:p>
            <a:r>
              <a:rPr lang="en-US" dirty="0"/>
              <a:t>Carrier state refers to a situation in which individuals in whom pathogenic organisms are present in significant numbers and therefore are a source of infection for others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5269803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important members of the normal flora</a:t>
            </a:r>
          </a:p>
        </p:txBody>
      </p:sp>
      <p:sp>
        <p:nvSpPr>
          <p:cNvPr id="3" name="Content Placeholder 2"/>
          <p:cNvSpPr>
            <a:spLocks noGrp="1"/>
          </p:cNvSpPr>
          <p:nvPr>
            <p:ph idx="1"/>
          </p:nvPr>
        </p:nvSpPr>
        <p:spPr/>
        <p:txBody>
          <a:bodyPr>
            <a:normAutofit fontScale="92500" lnSpcReduction="20000"/>
          </a:bodyPr>
          <a:lstStyle/>
          <a:p>
            <a:r>
              <a:rPr lang="en-US" dirty="0"/>
              <a:t>Skin</a:t>
            </a:r>
          </a:p>
          <a:p>
            <a:pPr lvl="1"/>
            <a:r>
              <a:rPr lang="en-US" dirty="0"/>
              <a:t>Staph. </a:t>
            </a:r>
            <a:r>
              <a:rPr lang="en-US" dirty="0" err="1"/>
              <a:t>Epidermidis</a:t>
            </a:r>
            <a:endParaRPr lang="en-US" dirty="0"/>
          </a:p>
          <a:p>
            <a:pPr lvl="1"/>
            <a:r>
              <a:rPr lang="en-US" dirty="0"/>
              <a:t>Staph </a:t>
            </a:r>
            <a:r>
              <a:rPr lang="en-US" dirty="0" err="1"/>
              <a:t>aureus</a:t>
            </a:r>
            <a:endParaRPr lang="en-US" dirty="0"/>
          </a:p>
          <a:p>
            <a:pPr lvl="1"/>
            <a:r>
              <a:rPr lang="en-US" dirty="0"/>
              <a:t>Yeasts </a:t>
            </a:r>
            <a:r>
              <a:rPr lang="en-US" dirty="0" err="1"/>
              <a:t>e.g</a:t>
            </a:r>
            <a:r>
              <a:rPr lang="en-US" dirty="0"/>
              <a:t> candida </a:t>
            </a:r>
            <a:r>
              <a:rPr lang="en-US" dirty="0" err="1"/>
              <a:t>albicans</a:t>
            </a:r>
            <a:endParaRPr lang="en-US" dirty="0"/>
          </a:p>
          <a:p>
            <a:r>
              <a:rPr lang="en-US" dirty="0"/>
              <a:t>Nose </a:t>
            </a:r>
          </a:p>
          <a:p>
            <a:pPr lvl="1"/>
            <a:r>
              <a:rPr lang="en-US" dirty="0"/>
              <a:t>Staph </a:t>
            </a:r>
            <a:r>
              <a:rPr lang="en-US" dirty="0" err="1"/>
              <a:t>aureus</a:t>
            </a:r>
            <a:endParaRPr lang="en-US" dirty="0"/>
          </a:p>
          <a:p>
            <a:r>
              <a:rPr lang="en-US" dirty="0"/>
              <a:t>Mouth</a:t>
            </a:r>
          </a:p>
          <a:p>
            <a:pPr lvl="1"/>
            <a:r>
              <a:rPr lang="en-US" dirty="0"/>
              <a:t>Strep </a:t>
            </a:r>
            <a:r>
              <a:rPr lang="en-US" dirty="0" err="1"/>
              <a:t>viridans</a:t>
            </a:r>
            <a:r>
              <a:rPr lang="en-US" dirty="0"/>
              <a:t> </a:t>
            </a:r>
          </a:p>
          <a:p>
            <a:r>
              <a:rPr lang="en-US" dirty="0"/>
              <a:t>Dental plaque</a:t>
            </a:r>
          </a:p>
          <a:p>
            <a:pPr lvl="1"/>
            <a:r>
              <a:rPr lang="en-US" dirty="0"/>
              <a:t>Strep </a:t>
            </a:r>
            <a:r>
              <a:rPr lang="en-US" dirty="0" err="1"/>
              <a:t>mutans</a:t>
            </a:r>
            <a:endParaRPr lang="en-US" dirty="0"/>
          </a:p>
          <a:p>
            <a:r>
              <a:rPr lang="en-US" dirty="0"/>
              <a:t>Gingival crevices</a:t>
            </a:r>
          </a:p>
          <a:p>
            <a:pPr lvl="1"/>
            <a:r>
              <a:rPr lang="en-US" dirty="0"/>
              <a:t>Various anaerobes e.g. </a:t>
            </a:r>
            <a:r>
              <a:rPr lang="en-US" dirty="0" err="1"/>
              <a:t>bacterodes</a:t>
            </a:r>
            <a:r>
              <a:rPr lang="en-US" dirty="0"/>
              <a:t>, </a:t>
            </a:r>
            <a:r>
              <a:rPr lang="en-US" dirty="0" err="1"/>
              <a:t>fusobacterium</a:t>
            </a:r>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4533456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Throat </a:t>
            </a:r>
          </a:p>
          <a:p>
            <a:pPr lvl="1"/>
            <a:r>
              <a:rPr lang="en-US" dirty="0" err="1"/>
              <a:t>Viridans</a:t>
            </a:r>
            <a:r>
              <a:rPr lang="en-US" dirty="0"/>
              <a:t> streptococcus</a:t>
            </a:r>
          </a:p>
          <a:p>
            <a:r>
              <a:rPr lang="en-US" dirty="0"/>
              <a:t>Colon</a:t>
            </a:r>
          </a:p>
          <a:p>
            <a:pPr lvl="1"/>
            <a:r>
              <a:rPr lang="en-US" dirty="0" err="1"/>
              <a:t>Bacteroides</a:t>
            </a:r>
            <a:r>
              <a:rPr lang="en-US" dirty="0"/>
              <a:t> </a:t>
            </a:r>
            <a:r>
              <a:rPr lang="en-US" dirty="0" err="1"/>
              <a:t>fragilis</a:t>
            </a:r>
            <a:r>
              <a:rPr lang="en-US" dirty="0"/>
              <a:t>, Escherichia coli</a:t>
            </a:r>
          </a:p>
          <a:p>
            <a:r>
              <a:rPr lang="en-US" dirty="0"/>
              <a:t>Vagina</a:t>
            </a:r>
          </a:p>
          <a:p>
            <a:pPr lvl="1"/>
            <a:r>
              <a:rPr lang="en-US" dirty="0"/>
              <a:t>Lactobacillus</a:t>
            </a:r>
          </a:p>
          <a:p>
            <a:pPr lvl="1"/>
            <a:r>
              <a:rPr lang="en-US" dirty="0"/>
              <a:t>Candida </a:t>
            </a:r>
            <a:r>
              <a:rPr lang="en-US" dirty="0" err="1"/>
              <a:t>ablicans</a:t>
            </a:r>
            <a:r>
              <a:rPr lang="en-US" dirty="0"/>
              <a:t> </a:t>
            </a:r>
          </a:p>
          <a:p>
            <a:r>
              <a:rPr lang="en-US" dirty="0"/>
              <a:t>Urethra</a:t>
            </a:r>
          </a:p>
          <a:p>
            <a:pPr lvl="1"/>
            <a:r>
              <a:rPr lang="en-US" dirty="0"/>
              <a:t>Staph </a:t>
            </a:r>
            <a:r>
              <a:rPr lang="en-US" dirty="0" err="1"/>
              <a:t>epidermidis</a:t>
            </a:r>
            <a:endParaRPr lang="en-US" dirty="0"/>
          </a:p>
          <a:p>
            <a:pPr lvl="1"/>
            <a:r>
              <a:rPr lang="en-US" dirty="0"/>
              <a:t>Various gram negative rods e.g. </a:t>
            </a:r>
            <a:r>
              <a:rPr lang="en-US" dirty="0" err="1"/>
              <a:t>Esherichia</a:t>
            </a:r>
            <a:r>
              <a:rPr lang="en-US" dirty="0"/>
              <a:t> coli</a:t>
            </a:r>
          </a:p>
          <a:p>
            <a:pPr lvl="1"/>
            <a:r>
              <a:rPr lang="en-US" dirty="0"/>
              <a:t>Various streptococci</a:t>
            </a:r>
          </a:p>
          <a:p>
            <a:pPr lvl="1"/>
            <a:r>
              <a:rPr lang="en-US" dirty="0" err="1"/>
              <a:t>Corynebacteria</a:t>
            </a:r>
            <a:r>
              <a:rPr lang="en-US" dirty="0"/>
              <a:t> (</a:t>
            </a:r>
            <a:r>
              <a:rPr lang="en-US" dirty="0" err="1"/>
              <a:t>dipheroids</a:t>
            </a:r>
            <a:r>
              <a:rPr lang="en-US" dirty="0"/>
              <a:t>)</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0832872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normal flora</a:t>
            </a:r>
          </a:p>
        </p:txBody>
      </p:sp>
      <p:sp>
        <p:nvSpPr>
          <p:cNvPr id="3" name="Content Placeholder 2"/>
          <p:cNvSpPr>
            <a:spLocks noGrp="1"/>
          </p:cNvSpPr>
          <p:nvPr>
            <p:ph idx="1"/>
          </p:nvPr>
        </p:nvSpPr>
        <p:spPr/>
        <p:txBody>
          <a:bodyPr/>
          <a:lstStyle/>
          <a:p>
            <a:r>
              <a:rPr lang="en-US" dirty="0" smtClean="0"/>
              <a:t> </a:t>
            </a:r>
            <a:r>
              <a:rPr lang="en-US" dirty="0" smtClean="0">
                <a:solidFill>
                  <a:srgbClr val="FF0000"/>
                </a:solidFill>
              </a:rPr>
              <a:t>note </a:t>
            </a:r>
            <a:r>
              <a:rPr lang="en-US" dirty="0" smtClean="0"/>
              <a:t>They </a:t>
            </a:r>
            <a:r>
              <a:rPr lang="en-US" dirty="0"/>
              <a:t>can cause disease especially in immune compromised individuals</a:t>
            </a:r>
          </a:p>
          <a:p>
            <a:r>
              <a:rPr lang="en-US" dirty="0"/>
              <a:t>They constitute protective host defense mechanism.</a:t>
            </a:r>
          </a:p>
          <a:p>
            <a:r>
              <a:rPr lang="en-US" dirty="0"/>
              <a:t> Serve a nutritional function. Intestinal bacteria produce several B vitamins and </a:t>
            </a:r>
            <a:r>
              <a:rPr lang="en-US" dirty="0" err="1"/>
              <a:t>Vit</a:t>
            </a:r>
            <a:r>
              <a:rPr lang="en-US" dirty="0"/>
              <a:t> K</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5479182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7941084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normAutofit/>
          </a:bodyPr>
          <a:lstStyle/>
          <a:p>
            <a:r>
              <a:rPr lang="en-US" dirty="0"/>
              <a:t>Pathogen; microbe that can cause disease</a:t>
            </a:r>
          </a:p>
          <a:p>
            <a:r>
              <a:rPr lang="en-US" dirty="0"/>
              <a:t>Opportunistic pathogen; can cause disease only in immunocompromised people</a:t>
            </a:r>
          </a:p>
          <a:p>
            <a:r>
              <a:rPr lang="en-US" dirty="0"/>
              <a:t>Virulence; a measure of microbes ability to cause disease i.e. a highly virulent organisms need fewer organisms to cause disease (i.e. infectious dose is smaller in highly virulent organisms)</a:t>
            </a:r>
          </a:p>
          <a:p>
            <a:r>
              <a:rPr lang="en-US" dirty="0"/>
              <a:t>Infection; the organism has entered the body of a host. It may or may not lead to s/s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9070436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people get infectious diseases?</a:t>
            </a:r>
          </a:p>
        </p:txBody>
      </p:sp>
      <p:sp>
        <p:nvSpPr>
          <p:cNvPr id="3" name="Content Placeholder 2"/>
          <p:cNvSpPr>
            <a:spLocks noGrp="1"/>
          </p:cNvSpPr>
          <p:nvPr>
            <p:ph idx="1"/>
          </p:nvPr>
        </p:nvSpPr>
        <p:spPr/>
        <p:txBody>
          <a:bodyPr>
            <a:normAutofit/>
          </a:bodyPr>
          <a:lstStyle/>
          <a:p>
            <a:r>
              <a:rPr lang="en-US" dirty="0"/>
              <a:t>Occurs when microbes overpower host defense mechanism; which depend on;</a:t>
            </a:r>
          </a:p>
          <a:p>
            <a:pPr lvl="1"/>
            <a:r>
              <a:rPr lang="en-US" dirty="0"/>
              <a:t>Number of organisms a host is exposed to</a:t>
            </a:r>
          </a:p>
          <a:p>
            <a:pPr lvl="1"/>
            <a:r>
              <a:rPr lang="en-US" dirty="0"/>
              <a:t>Virulence of the organism (dependent on virulence factors)</a:t>
            </a:r>
          </a:p>
          <a:p>
            <a:pPr lvl="1"/>
            <a:r>
              <a:rPr lang="en-US" dirty="0"/>
              <a:t>Reduction in the host defense mechanism (innate and acquired)</a:t>
            </a:r>
          </a:p>
          <a:p>
            <a:pPr lvl="2"/>
            <a:r>
              <a:rPr lang="en-US" dirty="0"/>
              <a:t>AIDS</a:t>
            </a:r>
          </a:p>
          <a:p>
            <a:pPr lvl="2"/>
            <a:r>
              <a:rPr lang="en-US" dirty="0"/>
              <a:t>Drug induced  immunosuppression </a:t>
            </a:r>
          </a:p>
          <a:p>
            <a:pPr lvl="2"/>
            <a:r>
              <a:rPr lang="en-US" dirty="0"/>
              <a:t>Autoimmune diseases</a:t>
            </a:r>
          </a:p>
          <a:p>
            <a:pPr lvl="2"/>
            <a:r>
              <a:rPr lang="en-US" dirty="0"/>
              <a:t>Cancer pts on chemotherapy</a:t>
            </a:r>
          </a:p>
          <a:p>
            <a:r>
              <a:rPr lang="en-US" dirty="0"/>
              <a:t>Some infections are asymptomatic, a person acquires an organism but no s/s.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8867992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a:t>
            </a:r>
          </a:p>
        </p:txBody>
      </p:sp>
      <p:sp>
        <p:nvSpPr>
          <p:cNvPr id="3" name="Content Placeholder 2"/>
          <p:cNvSpPr>
            <a:spLocks noGrp="1"/>
          </p:cNvSpPr>
          <p:nvPr>
            <p:ph idx="1"/>
          </p:nvPr>
        </p:nvSpPr>
        <p:spPr/>
        <p:txBody>
          <a:bodyPr/>
          <a:lstStyle/>
          <a:p>
            <a:r>
              <a:rPr lang="en-US" dirty="0"/>
              <a:t>Bacteria cause symptoms of disease by 2 main mechanisms;</a:t>
            </a:r>
          </a:p>
          <a:p>
            <a:pPr lvl="1"/>
            <a:r>
              <a:rPr lang="en-US" dirty="0"/>
              <a:t>Production of toxins (exotoxins and endotoxins)</a:t>
            </a:r>
          </a:p>
          <a:p>
            <a:pPr lvl="1"/>
            <a:r>
              <a:rPr lang="en-US" dirty="0"/>
              <a:t>Induction of inflammation </a:t>
            </a:r>
          </a:p>
          <a:p>
            <a:r>
              <a:rPr lang="en-US" dirty="0"/>
              <a:t>Exotoxins are polypeptides released by the cell</a:t>
            </a:r>
          </a:p>
          <a:p>
            <a:r>
              <a:rPr lang="en-US" dirty="0"/>
              <a:t>Endotoxins are lipopolysaccharides which form an integral part of the cell.</a:t>
            </a:r>
          </a:p>
          <a:p>
            <a:r>
              <a:rPr lang="en-US" dirty="0"/>
              <a:t>Both toxins can produce s/s presence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13431716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bacterial pathogenesis </a:t>
            </a:r>
          </a:p>
        </p:txBody>
      </p:sp>
      <p:sp>
        <p:nvSpPr>
          <p:cNvPr id="3" name="Content Placeholder 2"/>
          <p:cNvSpPr>
            <a:spLocks noGrp="1"/>
          </p:cNvSpPr>
          <p:nvPr>
            <p:ph idx="1"/>
          </p:nvPr>
        </p:nvSpPr>
        <p:spPr/>
        <p:txBody>
          <a:bodyPr/>
          <a:lstStyle/>
          <a:p>
            <a:r>
              <a:rPr lang="en-US" dirty="0"/>
              <a:t>Transmission </a:t>
            </a:r>
          </a:p>
          <a:p>
            <a:pPr lvl="1"/>
            <a:r>
              <a:rPr lang="en-US" dirty="0"/>
              <a:t>Direct contact</a:t>
            </a:r>
          </a:p>
          <a:p>
            <a:pPr lvl="1"/>
            <a:r>
              <a:rPr lang="en-US" dirty="0"/>
              <a:t>Indirect contact</a:t>
            </a:r>
          </a:p>
          <a:p>
            <a:r>
              <a:rPr lang="en-US" dirty="0"/>
              <a:t>Main portal of entry into the body are;</a:t>
            </a:r>
          </a:p>
          <a:p>
            <a:pPr lvl="1"/>
            <a:r>
              <a:rPr lang="en-US" dirty="0"/>
              <a:t>Respiratory tract</a:t>
            </a:r>
          </a:p>
          <a:p>
            <a:pPr lvl="1"/>
            <a:r>
              <a:rPr lang="en-US" dirty="0"/>
              <a:t>The GIT</a:t>
            </a:r>
          </a:p>
          <a:p>
            <a:pPr lvl="1"/>
            <a:r>
              <a:rPr lang="en-US" dirty="0"/>
              <a:t>The skin</a:t>
            </a:r>
          </a:p>
          <a:p>
            <a:pPr lvl="1"/>
            <a:r>
              <a:rPr lang="en-US" dirty="0"/>
              <a:t>The genital tract</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60273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2DB78-34DA-4949-97EC-0806B5AF6A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BA12052-C698-4A01-A12E-367EC240F545}"/>
              </a:ext>
            </a:extLst>
          </p:cNvPr>
          <p:cNvSpPr>
            <a:spLocks noGrp="1"/>
          </p:cNvSpPr>
          <p:nvPr>
            <p:ph idx="1"/>
          </p:nvPr>
        </p:nvSpPr>
        <p:spPr/>
        <p:txBody>
          <a:bodyPr>
            <a:normAutofit/>
          </a:bodyPr>
          <a:lstStyle/>
          <a:p>
            <a:r>
              <a:rPr lang="en-US" sz="4000" dirty="0">
                <a:solidFill>
                  <a:srgbClr val="FF0000"/>
                </a:solidFill>
              </a:rPr>
              <a:t>Ferdinand Cohn (1828-1898) </a:t>
            </a:r>
            <a:r>
              <a:rPr lang="en-US" sz="4000" dirty="0"/>
              <a:t>described heat stable forms as </a:t>
            </a:r>
            <a:r>
              <a:rPr lang="en-US" sz="4000" dirty="0">
                <a:solidFill>
                  <a:srgbClr val="FF0000"/>
                </a:solidFill>
              </a:rPr>
              <a:t>spores</a:t>
            </a:r>
            <a:r>
              <a:rPr lang="en-US" sz="4000" dirty="0"/>
              <a:t>. Spores as well as vegetative forms were responsible for the appearance of microbial life in inadequately heated infusions</a:t>
            </a:r>
          </a:p>
        </p:txBody>
      </p:sp>
    </p:spTree>
    <p:extLst>
      <p:ext uri="{BB962C8B-B14F-4D97-AF65-F5344CB8AC3E}">
        <p14:creationId xmlns:p14="http://schemas.microsoft.com/office/powerpoint/2010/main" val="24415189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Adherence to cell surfaces; </a:t>
            </a:r>
          </a:p>
          <a:p>
            <a:r>
              <a:rPr lang="en-US" dirty="0" err="1"/>
              <a:t>Pili</a:t>
            </a:r>
            <a:r>
              <a:rPr lang="en-US" dirty="0"/>
              <a:t> – main mechanism by which bacteria adhere to human cells</a:t>
            </a:r>
          </a:p>
          <a:p>
            <a:r>
              <a:rPr lang="en-US" dirty="0" err="1"/>
              <a:t>Glycocalyx</a:t>
            </a:r>
            <a:r>
              <a:rPr lang="en-US" dirty="0"/>
              <a:t> ; a polysaccharide secreted by some strains of bacteria. it mediates strong </a:t>
            </a:r>
            <a:r>
              <a:rPr lang="en-US" dirty="0" err="1"/>
              <a:t>attacchement</a:t>
            </a:r>
            <a:r>
              <a:rPr lang="en-US" dirty="0"/>
              <a:t> to specific structures e.g. heart valves, catheters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404640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Invasion, inflammation and intracellular survival </a:t>
            </a:r>
          </a:p>
          <a:p>
            <a:r>
              <a:rPr lang="en-US" dirty="0"/>
              <a:t>Invasion of tissue is enhanced by enzymes secreted by bacteria e.g. </a:t>
            </a:r>
          </a:p>
          <a:p>
            <a:pPr lvl="1"/>
            <a:r>
              <a:rPr lang="en-US" dirty="0" err="1"/>
              <a:t>hyaluronidase</a:t>
            </a:r>
            <a:r>
              <a:rPr lang="en-US" dirty="0"/>
              <a:t> produced by </a:t>
            </a:r>
            <a:r>
              <a:rPr lang="en-US" i="1" dirty="0"/>
              <a:t>Streptococcus </a:t>
            </a:r>
            <a:r>
              <a:rPr lang="en-US" i="1" dirty="0" err="1"/>
              <a:t>pyogenes</a:t>
            </a:r>
            <a:r>
              <a:rPr lang="en-US" dirty="0"/>
              <a:t> degrades the hyaluronic acid in the subcutaneous tissue</a:t>
            </a:r>
            <a:endParaRPr lang="en-US" i="1" dirty="0"/>
          </a:p>
          <a:p>
            <a:r>
              <a:rPr lang="en-US" dirty="0"/>
              <a:t>IGA protease destroy secretory IgA</a:t>
            </a:r>
          </a:p>
          <a:p>
            <a:r>
              <a:rPr lang="en-US" dirty="0"/>
              <a:t>Capsule; </a:t>
            </a:r>
            <a:r>
              <a:rPr lang="en-US" dirty="0" err="1"/>
              <a:t>antiphagocytic</a:t>
            </a:r>
            <a:endParaRPr lang="en-US" dirty="0"/>
          </a:p>
          <a:p>
            <a:r>
              <a:rPr lang="en-US" dirty="0"/>
              <a:t>Inflammation; host defense against induced by presence of bacteria in the body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5709053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Two types of inflammation</a:t>
            </a:r>
          </a:p>
          <a:p>
            <a:pPr marL="0" indent="0">
              <a:buNone/>
            </a:pPr>
            <a:r>
              <a:rPr lang="en-US" dirty="0"/>
              <a:t>Granulomatous</a:t>
            </a:r>
          </a:p>
          <a:p>
            <a:pPr marL="0" indent="0">
              <a:buNone/>
            </a:pPr>
            <a:r>
              <a:rPr lang="en-US" dirty="0"/>
              <a:t>Pyogenic</a:t>
            </a:r>
          </a:p>
          <a:p>
            <a:r>
              <a:rPr lang="en-US" dirty="0"/>
              <a:t>Pyogenic inflammation is against pus producing bacteria e.g. strep </a:t>
            </a:r>
            <a:r>
              <a:rPr lang="en-US" dirty="0" err="1"/>
              <a:t>pyogenes</a:t>
            </a:r>
            <a:endParaRPr lang="en-US" dirty="0"/>
          </a:p>
          <a:p>
            <a:r>
              <a:rPr lang="en-US" dirty="0"/>
              <a:t>Granulomatous inflammation; done against intracellular granuloma producing bacteria e.g. </a:t>
            </a:r>
            <a:r>
              <a:rPr lang="en-US" dirty="0" err="1"/>
              <a:t>M.tb</a:t>
            </a:r>
            <a:endParaRPr lang="en-US" dirty="0"/>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2840358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Evasion</a:t>
            </a:r>
          </a:p>
          <a:p>
            <a:r>
              <a:rPr lang="en-US" dirty="0"/>
              <a:t>Bacteria can survive host defenses by a process called intracellular survival using different mechanisms e.g. inhibition of fusion of the </a:t>
            </a:r>
            <a:r>
              <a:rPr lang="en-US" dirty="0" err="1"/>
              <a:t>phagosome</a:t>
            </a:r>
            <a:r>
              <a:rPr lang="en-US" dirty="0"/>
              <a:t> with the lysosome which allows organisms avoid </a:t>
            </a:r>
            <a:r>
              <a:rPr lang="en-US" dirty="0" err="1"/>
              <a:t>degraditive</a:t>
            </a:r>
            <a:r>
              <a:rPr lang="en-US" dirty="0"/>
              <a:t> enzymes in the lysosome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1065827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bacterial infection</a:t>
            </a:r>
          </a:p>
        </p:txBody>
      </p:sp>
      <p:sp>
        <p:nvSpPr>
          <p:cNvPr id="3" name="Content Placeholder 2"/>
          <p:cNvSpPr>
            <a:spLocks noGrp="1"/>
          </p:cNvSpPr>
          <p:nvPr>
            <p:ph idx="1"/>
          </p:nvPr>
        </p:nvSpPr>
        <p:spPr/>
        <p:txBody>
          <a:bodyPr>
            <a:normAutofit lnSpcReduction="10000"/>
          </a:bodyPr>
          <a:lstStyle/>
          <a:p>
            <a:pPr marL="0" indent="0">
              <a:buNone/>
            </a:pPr>
            <a:r>
              <a:rPr lang="en-US" dirty="0"/>
              <a:t>A generalized sequence of stages is;</a:t>
            </a:r>
          </a:p>
          <a:p>
            <a:pPr marL="514350" indent="-514350">
              <a:buFont typeface="+mj-lt"/>
              <a:buAutoNum type="arabicPeriod"/>
            </a:pPr>
            <a:r>
              <a:rPr lang="en-US" dirty="0"/>
              <a:t>Transmission from external source into portal of entry</a:t>
            </a:r>
          </a:p>
          <a:p>
            <a:pPr marL="514350" indent="-514350">
              <a:buFont typeface="+mj-lt"/>
              <a:buAutoNum type="arabicPeriod"/>
            </a:pPr>
            <a:r>
              <a:rPr lang="en-US" dirty="0"/>
              <a:t>Evasion of primary host defenses e.g. skin or stomach acid</a:t>
            </a:r>
          </a:p>
          <a:p>
            <a:pPr marL="514350" indent="-514350">
              <a:buFont typeface="+mj-lt"/>
              <a:buAutoNum type="arabicPeriod"/>
            </a:pPr>
            <a:r>
              <a:rPr lang="en-US" dirty="0"/>
              <a:t>Adherence to mucus membranes e.g. by use of </a:t>
            </a:r>
            <a:r>
              <a:rPr lang="en-US" dirty="0" err="1"/>
              <a:t>pili</a:t>
            </a:r>
            <a:endParaRPr lang="en-US" dirty="0"/>
          </a:p>
          <a:p>
            <a:pPr marL="514350" indent="-514350">
              <a:buFont typeface="+mj-lt"/>
              <a:buAutoNum type="arabicPeriod"/>
            </a:pPr>
            <a:r>
              <a:rPr lang="en-US" dirty="0"/>
              <a:t>Colonization by growth of bacteria at the site of adherence</a:t>
            </a:r>
          </a:p>
          <a:p>
            <a:pPr marL="514350" indent="-514350">
              <a:buFont typeface="+mj-lt"/>
              <a:buAutoNum type="arabicPeriod"/>
            </a:pPr>
            <a:r>
              <a:rPr lang="en-US" dirty="0"/>
              <a:t>Disease symptoms caused by toxin production or invasion accompanied by inflammation </a:t>
            </a:r>
          </a:p>
          <a:p>
            <a:pPr marL="514350" indent="-514350">
              <a:buFont typeface="+mj-lt"/>
              <a:buAutoNum type="arabicPeriod"/>
            </a:pPr>
            <a:r>
              <a:rPr lang="en-US" dirty="0"/>
              <a:t>Host responses</a:t>
            </a:r>
          </a:p>
          <a:p>
            <a:pPr marL="514350" indent="-514350">
              <a:buFont typeface="+mj-lt"/>
              <a:buAutoNum type="arabicPeriod"/>
            </a:pPr>
            <a:r>
              <a:rPr lang="en-US" dirty="0"/>
              <a:t>Progression or resolution of the disease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6089678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1534F-A294-4BE5-9023-3BBB2DBB8973}"/>
              </a:ext>
            </a:extLst>
          </p:cNvPr>
          <p:cNvSpPr>
            <a:spLocks noGrp="1"/>
          </p:cNvSpPr>
          <p:nvPr>
            <p:ph type="ctrTitle"/>
          </p:nvPr>
        </p:nvSpPr>
        <p:spPr/>
        <p:txBody>
          <a:bodyPr/>
          <a:lstStyle/>
          <a:p>
            <a:r>
              <a:rPr lang="en-US" dirty="0">
                <a:solidFill>
                  <a:srgbClr val="FF0000"/>
                </a:solidFill>
              </a:rPr>
              <a:t>NOSOCOMIAL INFECTIONS</a:t>
            </a:r>
            <a:endParaRPr lang="en-US" dirty="0"/>
          </a:p>
        </p:txBody>
      </p:sp>
      <p:sp>
        <p:nvSpPr>
          <p:cNvPr id="3" name="Subtitle 2">
            <a:extLst>
              <a:ext uri="{FF2B5EF4-FFF2-40B4-BE49-F238E27FC236}">
                <a16:creationId xmlns:a16="http://schemas.microsoft.com/office/drawing/2014/main" xmlns="" id="{CDC8BDDE-4627-4274-BFB5-4F97E371D1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89917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94775-D7D0-42F1-B789-144483D1C9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45431B4-2D6D-46A5-A42A-A0A75134BBF1}"/>
              </a:ext>
            </a:extLst>
          </p:cNvPr>
          <p:cNvSpPr>
            <a:spLocks noGrp="1"/>
          </p:cNvSpPr>
          <p:nvPr>
            <p:ph idx="1"/>
          </p:nvPr>
        </p:nvSpPr>
        <p:spPr/>
        <p:txBody>
          <a:bodyPr>
            <a:normAutofit/>
          </a:bodyPr>
          <a:lstStyle/>
          <a:p>
            <a:r>
              <a:rPr lang="en-US" sz="4000" dirty="0"/>
              <a:t>Is defined as infection developing in a patient after admission to the hospital, which was neither present nor in its incubation period when the subject entered the hospital</a:t>
            </a:r>
          </a:p>
          <a:p>
            <a:r>
              <a:rPr lang="en-US" sz="4000" dirty="0"/>
              <a:t>For most bacterial infections, an onset of symptoms more than 48 hours after admission is evidence of nosocomial acquisition</a:t>
            </a:r>
          </a:p>
        </p:txBody>
      </p:sp>
    </p:spTree>
    <p:extLst>
      <p:ext uri="{BB962C8B-B14F-4D97-AF65-F5344CB8AC3E}">
        <p14:creationId xmlns:p14="http://schemas.microsoft.com/office/powerpoint/2010/main" val="7537667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C3CCC-2CBB-475A-8AA4-D522F43A0DB1}"/>
              </a:ext>
            </a:extLst>
          </p:cNvPr>
          <p:cNvSpPr>
            <a:spLocks noGrp="1"/>
          </p:cNvSpPr>
          <p:nvPr>
            <p:ph type="title"/>
          </p:nvPr>
        </p:nvSpPr>
        <p:spPr/>
        <p:txBody>
          <a:bodyPr/>
          <a:lstStyle/>
          <a:p>
            <a:r>
              <a:rPr lang="en-US" dirty="0">
                <a:solidFill>
                  <a:srgbClr val="FF0000"/>
                </a:solidFill>
              </a:rPr>
              <a:t>Factors influencing nosocomial infections</a:t>
            </a:r>
          </a:p>
        </p:txBody>
      </p:sp>
      <p:sp>
        <p:nvSpPr>
          <p:cNvPr id="3" name="Content Placeholder 2">
            <a:extLst>
              <a:ext uri="{FF2B5EF4-FFF2-40B4-BE49-F238E27FC236}">
                <a16:creationId xmlns:a16="http://schemas.microsoft.com/office/drawing/2014/main" xmlns="" id="{1321FC38-747A-458F-8ED7-0417AE9496A0}"/>
              </a:ext>
            </a:extLst>
          </p:cNvPr>
          <p:cNvSpPr>
            <a:spLocks noGrp="1"/>
          </p:cNvSpPr>
          <p:nvPr>
            <p:ph idx="1"/>
          </p:nvPr>
        </p:nvSpPr>
        <p:spPr/>
        <p:txBody>
          <a:bodyPr>
            <a:normAutofit/>
          </a:bodyPr>
          <a:lstStyle/>
          <a:p>
            <a:pPr marL="742950" indent="-742950">
              <a:buFont typeface="+mj-lt"/>
              <a:buAutoNum type="arabicPeriod"/>
            </a:pPr>
            <a:r>
              <a:rPr lang="en-US" sz="3600" dirty="0"/>
              <a:t>The hospital environment is heavily laden with a wide variety of pathogens</a:t>
            </a:r>
          </a:p>
          <a:p>
            <a:pPr marL="742950" indent="-742950">
              <a:buFont typeface="+mj-lt"/>
              <a:buAutoNum type="arabicPeriod"/>
            </a:pPr>
            <a:r>
              <a:rPr lang="en-US" sz="3600" dirty="0"/>
              <a:t>Due to injudicious use of antibiotics, the hospital microbial flora is usually multidrug resistant</a:t>
            </a:r>
          </a:p>
          <a:p>
            <a:pPr marL="742950" indent="-742950">
              <a:buFont typeface="+mj-lt"/>
              <a:buAutoNum type="arabicPeriod"/>
            </a:pPr>
            <a:r>
              <a:rPr lang="en-US" sz="3600" dirty="0"/>
              <a:t>Hospitalized patients with pre existing conditions such as DM, immunosuppression are more susceptible to nosocomial infection</a:t>
            </a:r>
          </a:p>
        </p:txBody>
      </p:sp>
    </p:spTree>
    <p:extLst>
      <p:ext uri="{BB962C8B-B14F-4D97-AF65-F5344CB8AC3E}">
        <p14:creationId xmlns:p14="http://schemas.microsoft.com/office/powerpoint/2010/main" val="35827108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37D96-6F7E-45FD-851C-4222A79E78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5210935-2EDB-46E6-876E-8EA1BAF582E8}"/>
              </a:ext>
            </a:extLst>
          </p:cNvPr>
          <p:cNvSpPr>
            <a:spLocks noGrp="1"/>
          </p:cNvSpPr>
          <p:nvPr>
            <p:ph idx="1"/>
          </p:nvPr>
        </p:nvSpPr>
        <p:spPr/>
        <p:txBody>
          <a:bodyPr>
            <a:normAutofit/>
          </a:bodyPr>
          <a:lstStyle/>
          <a:p>
            <a:pPr marL="0" indent="0">
              <a:buNone/>
            </a:pPr>
            <a:r>
              <a:rPr lang="en-US" sz="4400" dirty="0"/>
              <a:t>4. Diagnostic or therapeutic interventions such as catheter insertion may introduce the infections</a:t>
            </a:r>
          </a:p>
          <a:p>
            <a:pPr marL="0" indent="0">
              <a:buNone/>
            </a:pPr>
            <a:r>
              <a:rPr lang="en-US" sz="4400" dirty="0"/>
              <a:t>5. Blood and blood products used for transfusion if not properly screened can transmit many infections </a:t>
            </a:r>
          </a:p>
        </p:txBody>
      </p:sp>
    </p:spTree>
    <p:extLst>
      <p:ext uri="{BB962C8B-B14F-4D97-AF65-F5344CB8AC3E}">
        <p14:creationId xmlns:p14="http://schemas.microsoft.com/office/powerpoint/2010/main" val="42870438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F9680-7448-4366-A4A4-347F9986B622}"/>
              </a:ext>
            </a:extLst>
          </p:cNvPr>
          <p:cNvSpPr>
            <a:spLocks noGrp="1"/>
          </p:cNvSpPr>
          <p:nvPr>
            <p:ph type="title"/>
          </p:nvPr>
        </p:nvSpPr>
        <p:spPr/>
        <p:txBody>
          <a:bodyPr/>
          <a:lstStyle/>
          <a:p>
            <a:r>
              <a:rPr lang="en-US" dirty="0">
                <a:solidFill>
                  <a:srgbClr val="FF0000"/>
                </a:solidFill>
              </a:rPr>
              <a:t>Nosocomial infection sites</a:t>
            </a:r>
          </a:p>
        </p:txBody>
      </p:sp>
      <p:sp>
        <p:nvSpPr>
          <p:cNvPr id="3" name="Content Placeholder 2">
            <a:extLst>
              <a:ext uri="{FF2B5EF4-FFF2-40B4-BE49-F238E27FC236}">
                <a16:creationId xmlns:a16="http://schemas.microsoft.com/office/drawing/2014/main" xmlns="" id="{9C722366-44B4-470C-9638-3C487DFBC6DE}"/>
              </a:ext>
            </a:extLst>
          </p:cNvPr>
          <p:cNvSpPr>
            <a:spLocks noGrp="1"/>
          </p:cNvSpPr>
          <p:nvPr>
            <p:ph idx="1"/>
          </p:nvPr>
        </p:nvSpPr>
        <p:spPr/>
        <p:txBody>
          <a:bodyPr/>
          <a:lstStyle/>
          <a:p>
            <a:pPr>
              <a:buFont typeface="Wingdings" panose="05000000000000000000" pitchFamily="2" charset="2"/>
              <a:buChar char="v"/>
            </a:pPr>
            <a:r>
              <a:rPr lang="en-US" dirty="0"/>
              <a:t>Urinary infection</a:t>
            </a:r>
          </a:p>
          <a:p>
            <a:pPr>
              <a:buFont typeface="Wingdings" panose="05000000000000000000" pitchFamily="2" charset="2"/>
              <a:buChar char="v"/>
            </a:pPr>
            <a:r>
              <a:rPr lang="en-US" dirty="0"/>
              <a:t>Surgical site infection</a:t>
            </a:r>
          </a:p>
          <a:p>
            <a:pPr>
              <a:buFont typeface="Wingdings" panose="05000000000000000000" pitchFamily="2" charset="2"/>
              <a:buChar char="v"/>
            </a:pPr>
            <a:r>
              <a:rPr lang="en-US" dirty="0"/>
              <a:t>Nosocomial pneumonia</a:t>
            </a:r>
          </a:p>
          <a:p>
            <a:pPr>
              <a:buFont typeface="Wingdings" panose="05000000000000000000" pitchFamily="2" charset="2"/>
              <a:buChar char="v"/>
            </a:pPr>
            <a:r>
              <a:rPr lang="en-US" dirty="0"/>
              <a:t>Nosocomial bacteremia</a:t>
            </a:r>
          </a:p>
          <a:p>
            <a:pPr>
              <a:buFont typeface="Wingdings" panose="05000000000000000000" pitchFamily="2" charset="2"/>
              <a:buChar char="v"/>
            </a:pPr>
            <a:r>
              <a:rPr lang="en-US" dirty="0"/>
              <a:t>Skin &amp; soft tissue infections</a:t>
            </a:r>
          </a:p>
          <a:p>
            <a:pPr>
              <a:buFont typeface="Wingdings" panose="05000000000000000000" pitchFamily="2" charset="2"/>
              <a:buChar char="v"/>
            </a:pPr>
            <a:r>
              <a:rPr lang="en-US" dirty="0"/>
              <a:t>Gastroenteritis</a:t>
            </a:r>
          </a:p>
          <a:p>
            <a:pPr>
              <a:buFont typeface="Wingdings" panose="05000000000000000000" pitchFamily="2" charset="2"/>
              <a:buChar char="v"/>
            </a:pPr>
            <a:r>
              <a:rPr lang="en-US" dirty="0"/>
              <a:t>endometritis</a:t>
            </a:r>
          </a:p>
        </p:txBody>
      </p:sp>
    </p:spTree>
    <p:extLst>
      <p:ext uri="{BB962C8B-B14F-4D97-AF65-F5344CB8AC3E}">
        <p14:creationId xmlns:p14="http://schemas.microsoft.com/office/powerpoint/2010/main" val="317897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72618-FB78-4D34-9561-E75513F3F2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22104D0-B898-46F0-8D31-0B13266150F9}"/>
              </a:ext>
            </a:extLst>
          </p:cNvPr>
          <p:cNvSpPr>
            <a:spLocks noGrp="1"/>
          </p:cNvSpPr>
          <p:nvPr>
            <p:ph idx="1"/>
          </p:nvPr>
        </p:nvSpPr>
        <p:spPr/>
        <p:txBody>
          <a:bodyPr>
            <a:normAutofit/>
          </a:bodyPr>
          <a:lstStyle/>
          <a:p>
            <a:r>
              <a:rPr lang="en-US" sz="4000" dirty="0"/>
              <a:t>Joseph Lister (1827-1912) introduced antiseptics in surgery</a:t>
            </a:r>
          </a:p>
          <a:p>
            <a:r>
              <a:rPr lang="en-US" sz="4000" dirty="0"/>
              <a:t>For this work he is known as “ father of antiseptic surgery”</a:t>
            </a:r>
          </a:p>
        </p:txBody>
      </p:sp>
    </p:spTree>
    <p:extLst>
      <p:ext uri="{BB962C8B-B14F-4D97-AF65-F5344CB8AC3E}">
        <p14:creationId xmlns:p14="http://schemas.microsoft.com/office/powerpoint/2010/main" val="29309863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18347-3352-4ABB-B0E8-B28403FF96F2}"/>
              </a:ext>
            </a:extLst>
          </p:cNvPr>
          <p:cNvSpPr>
            <a:spLocks noGrp="1"/>
          </p:cNvSpPr>
          <p:nvPr>
            <p:ph type="title"/>
          </p:nvPr>
        </p:nvSpPr>
        <p:spPr/>
        <p:txBody>
          <a:bodyPr/>
          <a:lstStyle/>
          <a:p>
            <a:r>
              <a:rPr lang="en-US" dirty="0"/>
              <a:t>Microorganisms causing nosocomial infection</a:t>
            </a:r>
          </a:p>
        </p:txBody>
      </p:sp>
      <p:sp>
        <p:nvSpPr>
          <p:cNvPr id="3" name="Content Placeholder 2">
            <a:extLst>
              <a:ext uri="{FF2B5EF4-FFF2-40B4-BE49-F238E27FC236}">
                <a16:creationId xmlns:a16="http://schemas.microsoft.com/office/drawing/2014/main" xmlns="" id="{BA7EFB9D-5FC4-409A-984B-5DBE22DB9128}"/>
              </a:ext>
            </a:extLst>
          </p:cNvPr>
          <p:cNvSpPr>
            <a:spLocks noGrp="1"/>
          </p:cNvSpPr>
          <p:nvPr>
            <p:ph idx="1"/>
          </p:nvPr>
        </p:nvSpPr>
        <p:spPr/>
        <p:txBody>
          <a:bodyPr>
            <a:normAutofit/>
          </a:bodyPr>
          <a:lstStyle/>
          <a:p>
            <a:r>
              <a:rPr lang="en-US" sz="4400" dirty="0"/>
              <a:t>60% cases caused by aerobic Gram-negative rods</a:t>
            </a:r>
          </a:p>
          <a:p>
            <a:r>
              <a:rPr lang="en-US" sz="4400" dirty="0"/>
              <a:t>30% by Gram-positive cocci</a:t>
            </a:r>
          </a:p>
          <a:p>
            <a:r>
              <a:rPr lang="en-US" sz="4400" dirty="0"/>
              <a:t>10% by viruses &amp; fungi</a:t>
            </a:r>
          </a:p>
        </p:txBody>
      </p:sp>
    </p:spTree>
    <p:extLst>
      <p:ext uri="{BB962C8B-B14F-4D97-AF65-F5344CB8AC3E}">
        <p14:creationId xmlns:p14="http://schemas.microsoft.com/office/powerpoint/2010/main" val="17771066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023D8-F6A3-4AD9-A17E-D5B95F00356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1C4FFD05-2E7B-4F27-97C2-E16B2F2397A0}"/>
              </a:ext>
            </a:extLst>
          </p:cNvPr>
          <p:cNvSpPr>
            <a:spLocks noGrp="1"/>
          </p:cNvSpPr>
          <p:nvPr>
            <p:ph type="body" idx="1"/>
          </p:nvPr>
        </p:nvSpPr>
        <p:spPr/>
        <p:txBody>
          <a:bodyPr>
            <a:normAutofit/>
          </a:bodyPr>
          <a:lstStyle/>
          <a:p>
            <a:r>
              <a:rPr lang="en-US" sz="4000" dirty="0"/>
              <a:t>Hospital infection</a:t>
            </a:r>
          </a:p>
        </p:txBody>
      </p:sp>
      <p:sp>
        <p:nvSpPr>
          <p:cNvPr id="4" name="Content Placeholder 3">
            <a:extLst>
              <a:ext uri="{FF2B5EF4-FFF2-40B4-BE49-F238E27FC236}">
                <a16:creationId xmlns:a16="http://schemas.microsoft.com/office/drawing/2014/main" xmlns="" id="{E8579D61-8337-4F43-8C5D-8275D06C8411}"/>
              </a:ext>
            </a:extLst>
          </p:cNvPr>
          <p:cNvSpPr>
            <a:spLocks noGrp="1"/>
          </p:cNvSpPr>
          <p:nvPr>
            <p:ph sz="half" idx="2"/>
          </p:nvPr>
        </p:nvSpPr>
        <p:spPr/>
        <p:txBody>
          <a:bodyPr>
            <a:normAutofit/>
          </a:bodyPr>
          <a:lstStyle/>
          <a:p>
            <a:r>
              <a:rPr lang="en-US" sz="4000" dirty="0"/>
              <a:t>Urinary tract infections</a:t>
            </a:r>
          </a:p>
          <a:p>
            <a:endParaRPr lang="en-US" sz="4000" dirty="0"/>
          </a:p>
          <a:p>
            <a:endParaRPr lang="en-US" sz="4000" dirty="0"/>
          </a:p>
        </p:txBody>
      </p:sp>
      <p:sp>
        <p:nvSpPr>
          <p:cNvPr id="5" name="Text Placeholder 4">
            <a:extLst>
              <a:ext uri="{FF2B5EF4-FFF2-40B4-BE49-F238E27FC236}">
                <a16:creationId xmlns:a16="http://schemas.microsoft.com/office/drawing/2014/main" xmlns="" id="{0F890453-4E53-4E5D-AA47-4021C78E6C47}"/>
              </a:ext>
            </a:extLst>
          </p:cNvPr>
          <p:cNvSpPr>
            <a:spLocks noGrp="1"/>
          </p:cNvSpPr>
          <p:nvPr>
            <p:ph type="body" sz="quarter" idx="3"/>
          </p:nvPr>
        </p:nvSpPr>
        <p:spPr/>
        <p:txBody>
          <a:bodyPr>
            <a:normAutofit/>
          </a:bodyPr>
          <a:lstStyle/>
          <a:p>
            <a:r>
              <a:rPr lang="en-US" sz="4000" dirty="0"/>
              <a:t>Causative agent</a:t>
            </a:r>
          </a:p>
        </p:txBody>
      </p:sp>
      <p:sp>
        <p:nvSpPr>
          <p:cNvPr id="6" name="Content Placeholder 5">
            <a:extLst>
              <a:ext uri="{FF2B5EF4-FFF2-40B4-BE49-F238E27FC236}">
                <a16:creationId xmlns:a16="http://schemas.microsoft.com/office/drawing/2014/main" xmlns="" id="{4DB9E716-730B-4280-BC87-93DE56FEE826}"/>
              </a:ext>
            </a:extLst>
          </p:cNvPr>
          <p:cNvSpPr>
            <a:spLocks noGrp="1"/>
          </p:cNvSpPr>
          <p:nvPr>
            <p:ph sz="quarter" idx="4"/>
          </p:nvPr>
        </p:nvSpPr>
        <p:spPr/>
        <p:txBody>
          <a:bodyPr>
            <a:normAutofit/>
          </a:bodyPr>
          <a:lstStyle/>
          <a:p>
            <a:r>
              <a:rPr lang="en-US" sz="4000" dirty="0"/>
              <a:t>Escherichia coli, Klebsiella, Proteus, Pseudomonas, coagulase-negative  Staphylococci, Candida albicans</a:t>
            </a:r>
          </a:p>
          <a:p>
            <a:endParaRPr lang="en-US" sz="4000" dirty="0"/>
          </a:p>
        </p:txBody>
      </p:sp>
    </p:spTree>
    <p:extLst>
      <p:ext uri="{BB962C8B-B14F-4D97-AF65-F5344CB8AC3E}">
        <p14:creationId xmlns:p14="http://schemas.microsoft.com/office/powerpoint/2010/main" val="33384443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23A43-9EE4-4208-9E87-5BA77F6477C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18C6D83D-7543-4F22-A83C-495507585826}"/>
              </a:ext>
            </a:extLst>
          </p:cNvPr>
          <p:cNvSpPr>
            <a:spLocks noGrp="1"/>
          </p:cNvSpPr>
          <p:nvPr>
            <p:ph type="body" idx="1"/>
          </p:nvPr>
        </p:nvSpPr>
        <p:spPr/>
        <p:txBody>
          <a:bodyPr>
            <a:noAutofit/>
          </a:bodyPr>
          <a:lstStyle/>
          <a:p>
            <a:endParaRPr lang="en-US" sz="4000" dirty="0"/>
          </a:p>
          <a:p>
            <a:r>
              <a:rPr lang="en-US" sz="4000" dirty="0"/>
              <a:t>Hospital infections</a:t>
            </a:r>
          </a:p>
        </p:txBody>
      </p:sp>
      <p:sp>
        <p:nvSpPr>
          <p:cNvPr id="4" name="Content Placeholder 3">
            <a:extLst>
              <a:ext uri="{FF2B5EF4-FFF2-40B4-BE49-F238E27FC236}">
                <a16:creationId xmlns:a16="http://schemas.microsoft.com/office/drawing/2014/main" xmlns="" id="{F634F38A-2C88-49A0-A8A1-B63D96171D8E}"/>
              </a:ext>
            </a:extLst>
          </p:cNvPr>
          <p:cNvSpPr>
            <a:spLocks noGrp="1"/>
          </p:cNvSpPr>
          <p:nvPr>
            <p:ph sz="half" idx="2"/>
          </p:nvPr>
        </p:nvSpPr>
        <p:spPr/>
        <p:txBody>
          <a:bodyPr>
            <a:normAutofit/>
          </a:bodyPr>
          <a:lstStyle/>
          <a:p>
            <a:r>
              <a:rPr lang="en-US" sz="4000" dirty="0"/>
              <a:t>Respiratory infections</a:t>
            </a:r>
          </a:p>
          <a:p>
            <a:endParaRPr lang="en-US" sz="4000" dirty="0"/>
          </a:p>
        </p:txBody>
      </p:sp>
      <p:sp>
        <p:nvSpPr>
          <p:cNvPr id="5" name="Text Placeholder 4">
            <a:extLst>
              <a:ext uri="{FF2B5EF4-FFF2-40B4-BE49-F238E27FC236}">
                <a16:creationId xmlns:a16="http://schemas.microsoft.com/office/drawing/2014/main" xmlns="" id="{4771774B-BDB4-4DDA-98BB-7A58B379F1DC}"/>
              </a:ext>
            </a:extLst>
          </p:cNvPr>
          <p:cNvSpPr>
            <a:spLocks noGrp="1"/>
          </p:cNvSpPr>
          <p:nvPr>
            <p:ph type="body" sz="quarter" idx="3"/>
          </p:nvPr>
        </p:nvSpPr>
        <p:spPr/>
        <p:txBody>
          <a:bodyPr>
            <a:noAutofit/>
          </a:bodyPr>
          <a:lstStyle/>
          <a:p>
            <a:r>
              <a:rPr lang="en-US" sz="4000" dirty="0"/>
              <a:t>Causative agents</a:t>
            </a:r>
          </a:p>
        </p:txBody>
      </p:sp>
      <p:sp>
        <p:nvSpPr>
          <p:cNvPr id="6" name="Content Placeholder 5">
            <a:extLst>
              <a:ext uri="{FF2B5EF4-FFF2-40B4-BE49-F238E27FC236}">
                <a16:creationId xmlns:a16="http://schemas.microsoft.com/office/drawing/2014/main" xmlns="" id="{A519991D-E988-4C8C-B3BB-11F535129E31}"/>
              </a:ext>
            </a:extLst>
          </p:cNvPr>
          <p:cNvSpPr>
            <a:spLocks noGrp="1"/>
          </p:cNvSpPr>
          <p:nvPr>
            <p:ph sz="quarter" idx="4"/>
          </p:nvPr>
        </p:nvSpPr>
        <p:spPr/>
        <p:txBody>
          <a:bodyPr>
            <a:normAutofit/>
          </a:bodyPr>
          <a:lstStyle/>
          <a:p>
            <a:r>
              <a:rPr lang="en-US" sz="4000" dirty="0"/>
              <a:t>Haemophilus influenzae, Strep. Pneumoniae, Staph. aureus, Klebsiella, Enterobacter, Serratia, Proteus, Escherichia</a:t>
            </a:r>
          </a:p>
          <a:p>
            <a:endParaRPr lang="en-US" sz="4000" dirty="0"/>
          </a:p>
        </p:txBody>
      </p:sp>
    </p:spTree>
    <p:extLst>
      <p:ext uri="{BB962C8B-B14F-4D97-AF65-F5344CB8AC3E}">
        <p14:creationId xmlns:p14="http://schemas.microsoft.com/office/powerpoint/2010/main" val="25119588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E7558-1789-4D7D-B650-E88A035520E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B77727E5-16EE-4A14-A966-BE84D5BF9A50}"/>
              </a:ext>
            </a:extLst>
          </p:cNvPr>
          <p:cNvSpPr>
            <a:spLocks noGrp="1"/>
          </p:cNvSpPr>
          <p:nvPr>
            <p:ph type="body" idx="1"/>
          </p:nvPr>
        </p:nvSpPr>
        <p:spPr/>
        <p:txBody>
          <a:bodyPr>
            <a:normAutofit/>
          </a:bodyPr>
          <a:lstStyle/>
          <a:p>
            <a:r>
              <a:rPr lang="en-US" sz="4000" dirty="0"/>
              <a:t>Hospital infection</a:t>
            </a:r>
          </a:p>
        </p:txBody>
      </p:sp>
      <p:sp>
        <p:nvSpPr>
          <p:cNvPr id="4" name="Content Placeholder 3">
            <a:extLst>
              <a:ext uri="{FF2B5EF4-FFF2-40B4-BE49-F238E27FC236}">
                <a16:creationId xmlns:a16="http://schemas.microsoft.com/office/drawing/2014/main" xmlns="" id="{DB8A1316-94F1-4E35-8491-08887FB64654}"/>
              </a:ext>
            </a:extLst>
          </p:cNvPr>
          <p:cNvSpPr>
            <a:spLocks noGrp="1"/>
          </p:cNvSpPr>
          <p:nvPr>
            <p:ph sz="half" idx="2"/>
          </p:nvPr>
        </p:nvSpPr>
        <p:spPr/>
        <p:txBody>
          <a:bodyPr>
            <a:normAutofit/>
          </a:bodyPr>
          <a:lstStyle/>
          <a:p>
            <a:r>
              <a:rPr lang="en-US" sz="4000" dirty="0"/>
              <a:t>Wound and skin sepsis</a:t>
            </a:r>
          </a:p>
        </p:txBody>
      </p:sp>
      <p:sp>
        <p:nvSpPr>
          <p:cNvPr id="5" name="Text Placeholder 4">
            <a:extLst>
              <a:ext uri="{FF2B5EF4-FFF2-40B4-BE49-F238E27FC236}">
                <a16:creationId xmlns:a16="http://schemas.microsoft.com/office/drawing/2014/main" xmlns="" id="{DD3044AB-F982-48B7-84FE-B7BA6B0C1211}"/>
              </a:ext>
            </a:extLst>
          </p:cNvPr>
          <p:cNvSpPr>
            <a:spLocks noGrp="1"/>
          </p:cNvSpPr>
          <p:nvPr>
            <p:ph type="body" sz="quarter" idx="3"/>
          </p:nvPr>
        </p:nvSpPr>
        <p:spPr/>
        <p:txBody>
          <a:bodyPr>
            <a:normAutofit/>
          </a:bodyPr>
          <a:lstStyle/>
          <a:p>
            <a:r>
              <a:rPr lang="en-US" sz="4000" dirty="0"/>
              <a:t>Causative agents</a:t>
            </a:r>
          </a:p>
        </p:txBody>
      </p:sp>
      <p:sp>
        <p:nvSpPr>
          <p:cNvPr id="6" name="Content Placeholder 5">
            <a:extLst>
              <a:ext uri="{FF2B5EF4-FFF2-40B4-BE49-F238E27FC236}">
                <a16:creationId xmlns:a16="http://schemas.microsoft.com/office/drawing/2014/main" xmlns="" id="{C24A7F2E-F10E-43A2-9FD6-B47A891C4921}"/>
              </a:ext>
            </a:extLst>
          </p:cNvPr>
          <p:cNvSpPr>
            <a:spLocks noGrp="1"/>
          </p:cNvSpPr>
          <p:nvPr>
            <p:ph sz="quarter" idx="4"/>
          </p:nvPr>
        </p:nvSpPr>
        <p:spPr/>
        <p:txBody>
          <a:bodyPr>
            <a:normAutofit/>
          </a:bodyPr>
          <a:lstStyle/>
          <a:p>
            <a:r>
              <a:rPr lang="en-US" sz="4000" dirty="0"/>
              <a:t>Staph. aureus, E. coli, Proteus, Bacteroides, Enterococci, Coagulase-negative staphylococci</a:t>
            </a:r>
          </a:p>
        </p:txBody>
      </p:sp>
    </p:spTree>
    <p:extLst>
      <p:ext uri="{BB962C8B-B14F-4D97-AF65-F5344CB8AC3E}">
        <p14:creationId xmlns:p14="http://schemas.microsoft.com/office/powerpoint/2010/main" val="8031129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C34D5-8C16-4C26-A52E-D167207FD52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6C9A95D9-CEEC-4C67-A619-F039B206E555}"/>
              </a:ext>
            </a:extLst>
          </p:cNvPr>
          <p:cNvSpPr>
            <a:spLocks noGrp="1"/>
          </p:cNvSpPr>
          <p:nvPr>
            <p:ph type="body" idx="1"/>
          </p:nvPr>
        </p:nvSpPr>
        <p:spPr/>
        <p:txBody>
          <a:bodyPr>
            <a:normAutofit/>
          </a:bodyPr>
          <a:lstStyle/>
          <a:p>
            <a:r>
              <a:rPr lang="en-US" sz="4000" dirty="0"/>
              <a:t>Hospital infection</a:t>
            </a:r>
          </a:p>
        </p:txBody>
      </p:sp>
      <p:sp>
        <p:nvSpPr>
          <p:cNvPr id="4" name="Content Placeholder 3">
            <a:extLst>
              <a:ext uri="{FF2B5EF4-FFF2-40B4-BE49-F238E27FC236}">
                <a16:creationId xmlns:a16="http://schemas.microsoft.com/office/drawing/2014/main" xmlns="" id="{453C0417-1234-45A3-B1B1-41183FF7E3E1}"/>
              </a:ext>
            </a:extLst>
          </p:cNvPr>
          <p:cNvSpPr>
            <a:spLocks noGrp="1"/>
          </p:cNvSpPr>
          <p:nvPr>
            <p:ph sz="half" idx="2"/>
          </p:nvPr>
        </p:nvSpPr>
        <p:spPr/>
        <p:txBody>
          <a:bodyPr>
            <a:normAutofit/>
          </a:bodyPr>
          <a:lstStyle/>
          <a:p>
            <a:r>
              <a:rPr lang="en-US" sz="4000" dirty="0"/>
              <a:t>Burn infections</a:t>
            </a:r>
          </a:p>
        </p:txBody>
      </p:sp>
      <p:sp>
        <p:nvSpPr>
          <p:cNvPr id="5" name="Text Placeholder 4">
            <a:extLst>
              <a:ext uri="{FF2B5EF4-FFF2-40B4-BE49-F238E27FC236}">
                <a16:creationId xmlns:a16="http://schemas.microsoft.com/office/drawing/2014/main" xmlns="" id="{76F39686-E10E-4D51-9A00-3B4C53789FCF}"/>
              </a:ext>
            </a:extLst>
          </p:cNvPr>
          <p:cNvSpPr>
            <a:spLocks noGrp="1"/>
          </p:cNvSpPr>
          <p:nvPr>
            <p:ph type="body" sz="quarter" idx="3"/>
          </p:nvPr>
        </p:nvSpPr>
        <p:spPr/>
        <p:txBody>
          <a:bodyPr>
            <a:normAutofit/>
          </a:bodyPr>
          <a:lstStyle/>
          <a:p>
            <a:r>
              <a:rPr lang="en-US" sz="4000" dirty="0"/>
              <a:t>Causative agent</a:t>
            </a:r>
          </a:p>
        </p:txBody>
      </p:sp>
      <p:sp>
        <p:nvSpPr>
          <p:cNvPr id="6" name="Content Placeholder 5">
            <a:extLst>
              <a:ext uri="{FF2B5EF4-FFF2-40B4-BE49-F238E27FC236}">
                <a16:creationId xmlns:a16="http://schemas.microsoft.com/office/drawing/2014/main" xmlns="" id="{A173A212-96FF-41DF-A5B2-144A15666F02}"/>
              </a:ext>
            </a:extLst>
          </p:cNvPr>
          <p:cNvSpPr>
            <a:spLocks noGrp="1"/>
          </p:cNvSpPr>
          <p:nvPr>
            <p:ph sz="quarter" idx="4"/>
          </p:nvPr>
        </p:nvSpPr>
        <p:spPr/>
        <p:txBody>
          <a:bodyPr>
            <a:normAutofit/>
          </a:bodyPr>
          <a:lstStyle/>
          <a:p>
            <a:r>
              <a:rPr lang="en-US" sz="4000" dirty="0"/>
              <a:t>Staph. aureus, P. aeruginosa, Acinetobacter, Strep. pyogenes</a:t>
            </a:r>
          </a:p>
        </p:txBody>
      </p:sp>
    </p:spTree>
    <p:extLst>
      <p:ext uri="{BB962C8B-B14F-4D97-AF65-F5344CB8AC3E}">
        <p14:creationId xmlns:p14="http://schemas.microsoft.com/office/powerpoint/2010/main" val="15085307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6EFB4-73A1-4DF7-8DD9-2CE6898EACF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36D26E57-1FE5-483F-9D38-F8DDF75A286A}"/>
              </a:ext>
            </a:extLst>
          </p:cNvPr>
          <p:cNvSpPr>
            <a:spLocks noGrp="1"/>
          </p:cNvSpPr>
          <p:nvPr>
            <p:ph type="body" idx="1"/>
          </p:nvPr>
        </p:nvSpPr>
        <p:spPr/>
        <p:txBody>
          <a:bodyPr>
            <a:normAutofit/>
          </a:bodyPr>
          <a:lstStyle/>
          <a:p>
            <a:r>
              <a:rPr lang="en-US" sz="4000" dirty="0"/>
              <a:t>Hospital infection</a:t>
            </a:r>
          </a:p>
        </p:txBody>
      </p:sp>
      <p:sp>
        <p:nvSpPr>
          <p:cNvPr id="4" name="Content Placeholder 3">
            <a:extLst>
              <a:ext uri="{FF2B5EF4-FFF2-40B4-BE49-F238E27FC236}">
                <a16:creationId xmlns:a16="http://schemas.microsoft.com/office/drawing/2014/main" xmlns="" id="{B10AF1D2-C8E9-47B7-A574-B1E66FE49277}"/>
              </a:ext>
            </a:extLst>
          </p:cNvPr>
          <p:cNvSpPr>
            <a:spLocks noGrp="1"/>
          </p:cNvSpPr>
          <p:nvPr>
            <p:ph sz="half" idx="2"/>
          </p:nvPr>
        </p:nvSpPr>
        <p:spPr/>
        <p:txBody>
          <a:bodyPr>
            <a:normAutofit/>
          </a:bodyPr>
          <a:lstStyle/>
          <a:p>
            <a:r>
              <a:rPr lang="en-US" sz="3200" dirty="0"/>
              <a:t>Gastrointestinal infections</a:t>
            </a:r>
          </a:p>
          <a:p>
            <a:endParaRPr lang="en-US" sz="3200" dirty="0"/>
          </a:p>
          <a:p>
            <a:r>
              <a:rPr lang="en-US" sz="3200" dirty="0"/>
              <a:t>Eye infections</a:t>
            </a:r>
          </a:p>
          <a:p>
            <a:endParaRPr lang="en-US" sz="3200" dirty="0"/>
          </a:p>
          <a:p>
            <a:r>
              <a:rPr lang="en-US" sz="3200" dirty="0"/>
              <a:t>miscellaneous</a:t>
            </a:r>
          </a:p>
        </p:txBody>
      </p:sp>
      <p:sp>
        <p:nvSpPr>
          <p:cNvPr id="5" name="Text Placeholder 4">
            <a:extLst>
              <a:ext uri="{FF2B5EF4-FFF2-40B4-BE49-F238E27FC236}">
                <a16:creationId xmlns:a16="http://schemas.microsoft.com/office/drawing/2014/main" xmlns="" id="{3DBA661F-DE06-44F7-A370-410FBDD34E0D}"/>
              </a:ext>
            </a:extLst>
          </p:cNvPr>
          <p:cNvSpPr>
            <a:spLocks noGrp="1"/>
          </p:cNvSpPr>
          <p:nvPr>
            <p:ph type="body" sz="quarter" idx="3"/>
          </p:nvPr>
        </p:nvSpPr>
        <p:spPr/>
        <p:txBody>
          <a:bodyPr>
            <a:normAutofit/>
          </a:bodyPr>
          <a:lstStyle/>
          <a:p>
            <a:r>
              <a:rPr lang="en-US" sz="4000" dirty="0"/>
              <a:t>Causative agents</a:t>
            </a:r>
          </a:p>
        </p:txBody>
      </p:sp>
      <p:sp>
        <p:nvSpPr>
          <p:cNvPr id="6" name="Content Placeholder 5">
            <a:extLst>
              <a:ext uri="{FF2B5EF4-FFF2-40B4-BE49-F238E27FC236}">
                <a16:creationId xmlns:a16="http://schemas.microsoft.com/office/drawing/2014/main" xmlns="" id="{C3EC420D-53EF-43E4-9FC2-63DC2D01AC1C}"/>
              </a:ext>
            </a:extLst>
          </p:cNvPr>
          <p:cNvSpPr>
            <a:spLocks noGrp="1"/>
          </p:cNvSpPr>
          <p:nvPr>
            <p:ph sz="quarter" idx="4"/>
          </p:nvPr>
        </p:nvSpPr>
        <p:spPr/>
        <p:txBody>
          <a:bodyPr>
            <a:normAutofit/>
          </a:bodyPr>
          <a:lstStyle/>
          <a:p>
            <a:r>
              <a:rPr lang="en-US" sz="3600" dirty="0"/>
              <a:t>Salmonella </a:t>
            </a:r>
            <a:r>
              <a:rPr lang="en-US" sz="3600" dirty="0" err="1"/>
              <a:t>spp</a:t>
            </a:r>
            <a:r>
              <a:rPr lang="en-US" sz="3600" dirty="0"/>
              <a:t>, Shigella </a:t>
            </a:r>
            <a:r>
              <a:rPr lang="en-US" sz="3600" dirty="0" err="1"/>
              <a:t>sonnei</a:t>
            </a:r>
            <a:r>
              <a:rPr lang="en-US" sz="3600" dirty="0"/>
              <a:t>, viruses</a:t>
            </a:r>
          </a:p>
          <a:p>
            <a:r>
              <a:rPr lang="en-US" sz="3600" dirty="0"/>
              <a:t>Staph. aureus, Pseudomonas aeruginosa</a:t>
            </a:r>
          </a:p>
          <a:p>
            <a:r>
              <a:rPr lang="en-US" sz="3600" dirty="0"/>
              <a:t>Hepatitis B virus, HIV</a:t>
            </a:r>
          </a:p>
        </p:txBody>
      </p:sp>
    </p:spTree>
    <p:extLst>
      <p:ext uri="{BB962C8B-B14F-4D97-AF65-F5344CB8AC3E}">
        <p14:creationId xmlns:p14="http://schemas.microsoft.com/office/powerpoint/2010/main" val="20712513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06128-F699-4DA6-B331-C8AD0EC930FD}"/>
              </a:ext>
            </a:extLst>
          </p:cNvPr>
          <p:cNvSpPr>
            <a:spLocks noGrp="1"/>
          </p:cNvSpPr>
          <p:nvPr>
            <p:ph type="title"/>
          </p:nvPr>
        </p:nvSpPr>
        <p:spPr/>
        <p:txBody>
          <a:bodyPr/>
          <a:lstStyle/>
          <a:p>
            <a:r>
              <a:rPr lang="en-US" dirty="0">
                <a:solidFill>
                  <a:srgbClr val="FF0000"/>
                </a:solidFill>
              </a:rPr>
              <a:t>Routes of transmission of infections in hospitals</a:t>
            </a:r>
          </a:p>
        </p:txBody>
      </p:sp>
      <p:sp>
        <p:nvSpPr>
          <p:cNvPr id="3" name="Content Placeholder 2">
            <a:extLst>
              <a:ext uri="{FF2B5EF4-FFF2-40B4-BE49-F238E27FC236}">
                <a16:creationId xmlns:a16="http://schemas.microsoft.com/office/drawing/2014/main" xmlns="" id="{E1AC7A17-6F23-4D54-BA4A-DB048B085248}"/>
              </a:ext>
            </a:extLst>
          </p:cNvPr>
          <p:cNvSpPr>
            <a:spLocks noGrp="1"/>
          </p:cNvSpPr>
          <p:nvPr>
            <p:ph idx="1"/>
          </p:nvPr>
        </p:nvSpPr>
        <p:spPr/>
        <p:txBody>
          <a:bodyPr>
            <a:noAutofit/>
          </a:bodyPr>
          <a:lstStyle/>
          <a:p>
            <a:pPr marL="742950" indent="-742950">
              <a:buFont typeface="+mj-lt"/>
              <a:buAutoNum type="arabicPeriod"/>
            </a:pPr>
            <a:r>
              <a:rPr lang="en-US" sz="4000" dirty="0"/>
              <a:t>Contact spread</a:t>
            </a:r>
          </a:p>
          <a:p>
            <a:pPr marL="742950" indent="-742950">
              <a:buFont typeface="+mj-lt"/>
              <a:buAutoNum type="arabicPeriod"/>
            </a:pPr>
            <a:r>
              <a:rPr lang="en-US" sz="4000" dirty="0"/>
              <a:t>Airborne</a:t>
            </a:r>
          </a:p>
          <a:p>
            <a:pPr marL="742950" indent="-742950">
              <a:buFont typeface="+mj-lt"/>
              <a:buAutoNum type="arabicPeriod"/>
            </a:pPr>
            <a:r>
              <a:rPr lang="en-US" sz="4000" dirty="0"/>
              <a:t>Oral route</a:t>
            </a:r>
          </a:p>
          <a:p>
            <a:pPr marL="742950" indent="-742950">
              <a:buFont typeface="+mj-lt"/>
              <a:buAutoNum type="arabicPeriod"/>
            </a:pPr>
            <a:r>
              <a:rPr lang="en-US" sz="4000" dirty="0"/>
              <a:t>Parenteral route (inoculation)</a:t>
            </a:r>
          </a:p>
          <a:p>
            <a:pPr marL="742950" indent="-742950">
              <a:buFont typeface="+mj-lt"/>
              <a:buAutoNum type="arabicPeriod"/>
            </a:pPr>
            <a:r>
              <a:rPr lang="en-US" sz="4000" dirty="0"/>
              <a:t>Self infection( transfer into wounds from one part of the patient </a:t>
            </a:r>
            <a:r>
              <a:rPr lang="en-US" sz="4000" dirty="0" err="1"/>
              <a:t>e.g</a:t>
            </a:r>
            <a:r>
              <a:rPr lang="en-US" sz="4000" dirty="0"/>
              <a:t> from skin or nose to the wound)</a:t>
            </a:r>
          </a:p>
        </p:txBody>
      </p:sp>
    </p:spTree>
    <p:extLst>
      <p:ext uri="{BB962C8B-B14F-4D97-AF65-F5344CB8AC3E}">
        <p14:creationId xmlns:p14="http://schemas.microsoft.com/office/powerpoint/2010/main" val="27965079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E82E0-6D7D-427C-A2BB-391F4035FD47}"/>
              </a:ext>
            </a:extLst>
          </p:cNvPr>
          <p:cNvSpPr>
            <a:spLocks noGrp="1"/>
          </p:cNvSpPr>
          <p:nvPr>
            <p:ph type="title"/>
          </p:nvPr>
        </p:nvSpPr>
        <p:spPr/>
        <p:txBody>
          <a:bodyPr/>
          <a:lstStyle/>
          <a:p>
            <a:r>
              <a:rPr lang="en-US" dirty="0">
                <a:solidFill>
                  <a:srgbClr val="FF0000"/>
                </a:solidFill>
              </a:rPr>
              <a:t>Prevention of nosocomial infections</a:t>
            </a:r>
          </a:p>
        </p:txBody>
      </p:sp>
      <p:sp>
        <p:nvSpPr>
          <p:cNvPr id="3" name="Content Placeholder 2">
            <a:extLst>
              <a:ext uri="{FF2B5EF4-FFF2-40B4-BE49-F238E27FC236}">
                <a16:creationId xmlns:a16="http://schemas.microsoft.com/office/drawing/2014/main" xmlns="" id="{B27441BD-F926-4C0C-A8EF-961CD211A3E8}"/>
              </a:ext>
            </a:extLst>
          </p:cNvPr>
          <p:cNvSpPr>
            <a:spLocks noGrp="1"/>
          </p:cNvSpPr>
          <p:nvPr>
            <p:ph idx="1"/>
          </p:nvPr>
        </p:nvSpPr>
        <p:spPr/>
        <p:txBody>
          <a:bodyPr>
            <a:noAutofit/>
          </a:bodyPr>
          <a:lstStyle/>
          <a:p>
            <a:pPr>
              <a:buFont typeface="Wingdings" panose="05000000000000000000" pitchFamily="2" charset="2"/>
              <a:buChar char="ü"/>
            </a:pPr>
            <a:r>
              <a:rPr lang="en-US" sz="3600" dirty="0"/>
              <a:t>Provision of sterile equipment, dressings and surgical equipment</a:t>
            </a:r>
          </a:p>
          <a:p>
            <a:pPr>
              <a:buFont typeface="Wingdings" panose="05000000000000000000" pitchFamily="2" charset="2"/>
              <a:buChar char="ü"/>
            </a:pPr>
            <a:r>
              <a:rPr lang="en-US" sz="3600" dirty="0"/>
              <a:t>Handwashing after every procedure</a:t>
            </a:r>
          </a:p>
          <a:p>
            <a:pPr>
              <a:buFont typeface="Wingdings" panose="05000000000000000000" pitchFamily="2" charset="2"/>
              <a:buChar char="ü"/>
            </a:pPr>
            <a:r>
              <a:rPr lang="en-US" sz="3600" dirty="0"/>
              <a:t>Preoperative disinfection of patient’s skin</a:t>
            </a:r>
          </a:p>
          <a:p>
            <a:pPr>
              <a:buFont typeface="Wingdings" panose="05000000000000000000" pitchFamily="2" charset="2"/>
              <a:buChar char="ü"/>
            </a:pPr>
            <a:r>
              <a:rPr lang="en-US" sz="3600" dirty="0"/>
              <a:t>Use of antiseptics for irrigation of the wound site at operation or for mucosal surfaces such as the bladder after urological surgery and peritoneum during dialysis</a:t>
            </a:r>
          </a:p>
        </p:txBody>
      </p:sp>
    </p:spTree>
    <p:extLst>
      <p:ext uri="{BB962C8B-B14F-4D97-AF65-F5344CB8AC3E}">
        <p14:creationId xmlns:p14="http://schemas.microsoft.com/office/powerpoint/2010/main" val="12751776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56099-B6F0-46C5-94B8-790098987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7159E48-AC54-4E58-9F00-0722558B7490}"/>
              </a:ext>
            </a:extLst>
          </p:cNvPr>
          <p:cNvSpPr>
            <a:spLocks noGrp="1"/>
          </p:cNvSpPr>
          <p:nvPr>
            <p:ph idx="1"/>
          </p:nvPr>
        </p:nvSpPr>
        <p:spPr/>
        <p:txBody>
          <a:bodyPr>
            <a:normAutofit/>
          </a:bodyPr>
          <a:lstStyle/>
          <a:p>
            <a:pPr>
              <a:buFont typeface="Wingdings" panose="05000000000000000000" pitchFamily="2" charset="2"/>
              <a:buChar char="ü"/>
            </a:pPr>
            <a:r>
              <a:rPr lang="en-US" sz="4000" dirty="0"/>
              <a:t>Rational antibiotic prophylaxis</a:t>
            </a:r>
          </a:p>
          <a:p>
            <a:pPr>
              <a:buFont typeface="Wingdings" panose="05000000000000000000" pitchFamily="2" charset="2"/>
              <a:buChar char="ü"/>
            </a:pPr>
            <a:r>
              <a:rPr lang="en-US" sz="4000" dirty="0"/>
              <a:t>Proper investigation of nosocomial infections and the treatment of       the patients and the carriers</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37624442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1214438"/>
            <a:ext cx="7772400" cy="2387600"/>
          </a:xfrm>
        </p:spPr>
        <p:txBody>
          <a:bodyPr/>
          <a:lstStyle/>
          <a:p>
            <a:r>
              <a:rPr lang="en-US" dirty="0">
                <a:solidFill>
                  <a:srgbClr val="FF0000"/>
                </a:solidFill>
              </a:rPr>
              <a:t>IMMUNOLOGY </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20795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400BA-CC68-44B4-9088-6672593F8AD1}"/>
              </a:ext>
            </a:extLst>
          </p:cNvPr>
          <p:cNvSpPr>
            <a:spLocks noGrp="1"/>
          </p:cNvSpPr>
          <p:nvPr>
            <p:ph type="title"/>
          </p:nvPr>
        </p:nvSpPr>
        <p:spPr/>
        <p:txBody>
          <a:bodyPr/>
          <a:lstStyle/>
          <a:p>
            <a:r>
              <a:rPr lang="en-US" dirty="0"/>
              <a:t>THE DEVELOPING SCIENCE OF MICROBIOLOGY</a:t>
            </a:r>
          </a:p>
        </p:txBody>
      </p:sp>
      <p:sp>
        <p:nvSpPr>
          <p:cNvPr id="3" name="Content Placeholder 2">
            <a:extLst>
              <a:ext uri="{FF2B5EF4-FFF2-40B4-BE49-F238E27FC236}">
                <a16:creationId xmlns:a16="http://schemas.microsoft.com/office/drawing/2014/main" xmlns="" id="{B15A029C-8D40-4C88-856C-4D21494F7B7C}"/>
              </a:ext>
            </a:extLst>
          </p:cNvPr>
          <p:cNvSpPr>
            <a:spLocks noGrp="1"/>
          </p:cNvSpPr>
          <p:nvPr>
            <p:ph idx="1"/>
          </p:nvPr>
        </p:nvSpPr>
        <p:spPr/>
        <p:txBody>
          <a:bodyPr>
            <a:normAutofit/>
          </a:bodyPr>
          <a:lstStyle/>
          <a:p>
            <a:r>
              <a:rPr lang="en-US" sz="3600" dirty="0"/>
              <a:t>Pasteur introduced the techniques of sterilization and developed steam sterilizer, hot air oven and autoclave</a:t>
            </a:r>
          </a:p>
          <a:p>
            <a:r>
              <a:rPr lang="en-US" sz="3600" dirty="0"/>
              <a:t>Robert Koch (1843-1910) perfected the bacteriological techniques, staining procedures and methods of obtaining bacteria in pure culture using solid media during his studies on the culture and characteristics of anthrax bacillus</a:t>
            </a:r>
          </a:p>
        </p:txBody>
      </p:sp>
    </p:spTree>
    <p:extLst>
      <p:ext uri="{BB962C8B-B14F-4D97-AF65-F5344CB8AC3E}">
        <p14:creationId xmlns:p14="http://schemas.microsoft.com/office/powerpoint/2010/main" val="12035903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Immunological processes and clinical importance;</a:t>
            </a:r>
          </a:p>
          <a:p>
            <a:pPr>
              <a:buFont typeface="Wingdings" panose="05000000000000000000" pitchFamily="2" charset="2"/>
              <a:buChar char="ü"/>
            </a:pPr>
            <a:r>
              <a:rPr lang="en-US" dirty="0"/>
              <a:t>Body defense mechanisms</a:t>
            </a:r>
          </a:p>
          <a:p>
            <a:pPr>
              <a:buFont typeface="Wingdings" panose="05000000000000000000" pitchFamily="2" charset="2"/>
              <a:buChar char="ü"/>
            </a:pPr>
            <a:r>
              <a:rPr lang="en-US" dirty="0"/>
              <a:t>innate immunity </a:t>
            </a:r>
          </a:p>
          <a:p>
            <a:pPr>
              <a:buFont typeface="Wingdings" panose="05000000000000000000" pitchFamily="2" charset="2"/>
              <a:buChar char="ü"/>
            </a:pPr>
            <a:r>
              <a:rPr lang="en-US" dirty="0"/>
              <a:t>cellular immunity </a:t>
            </a:r>
          </a:p>
          <a:p>
            <a:pPr>
              <a:buFont typeface="Wingdings" panose="05000000000000000000" pitchFamily="2" charset="2"/>
              <a:buChar char="ü"/>
            </a:pPr>
            <a:r>
              <a:rPr lang="en-US" dirty="0" err="1"/>
              <a:t>Humoral</a:t>
            </a:r>
            <a:r>
              <a:rPr lang="en-US" dirty="0"/>
              <a:t> immunity</a:t>
            </a:r>
          </a:p>
          <a:p>
            <a:pPr>
              <a:buFont typeface="Wingdings" panose="05000000000000000000" pitchFamily="2" charset="2"/>
              <a:buChar char="ü"/>
            </a:pPr>
            <a:r>
              <a:rPr lang="en-US" dirty="0"/>
              <a:t>Complement systems</a:t>
            </a:r>
          </a:p>
          <a:p>
            <a:pPr>
              <a:buFont typeface="Wingdings" panose="05000000000000000000" pitchFamily="2" charset="2"/>
              <a:buChar char="ü"/>
            </a:pPr>
            <a:r>
              <a:rPr lang="en-US" dirty="0"/>
              <a:t>Cell mediated immunity</a:t>
            </a:r>
          </a:p>
          <a:p>
            <a:pPr>
              <a:buFont typeface="Wingdings" panose="05000000000000000000" pitchFamily="2" charset="2"/>
              <a:buChar char="ü"/>
            </a:pPr>
            <a:r>
              <a:rPr lang="en-US" dirty="0"/>
              <a:t>Hypersensitivity states</a:t>
            </a:r>
          </a:p>
          <a:p>
            <a:pPr>
              <a:buFont typeface="Wingdings" panose="05000000000000000000" pitchFamily="2" charset="2"/>
              <a:buChar char="ü"/>
            </a:pPr>
            <a:r>
              <a:rPr lang="en-US" dirty="0"/>
              <a:t>Anaphylactic shock</a:t>
            </a:r>
          </a:p>
          <a:p>
            <a:pPr>
              <a:buFont typeface="Wingdings" panose="05000000000000000000" pitchFamily="2" charset="2"/>
              <a:buChar char="ü"/>
            </a:pPr>
            <a:r>
              <a:rPr lang="en-US" dirty="0"/>
              <a:t>Cytotoxic immune complex</a:t>
            </a:r>
          </a:p>
          <a:p>
            <a:pPr>
              <a:buFont typeface="Wingdings" panose="05000000000000000000" pitchFamily="2" charset="2"/>
              <a:buChar char="ü"/>
            </a:pPr>
            <a:r>
              <a:rPr lang="en-US" dirty="0"/>
              <a:t>Delayed hypersensitivity</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9462017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Immunological tolerance:</a:t>
            </a:r>
          </a:p>
          <a:p>
            <a:pPr>
              <a:buFont typeface="Wingdings" panose="05000000000000000000" pitchFamily="2" charset="2"/>
              <a:buChar char="ü"/>
            </a:pPr>
            <a:r>
              <a:rPr lang="en-US" dirty="0"/>
              <a:t>Definition and types</a:t>
            </a:r>
          </a:p>
          <a:p>
            <a:pPr>
              <a:buFont typeface="Wingdings" panose="05000000000000000000" pitchFamily="2" charset="2"/>
              <a:buChar char="ü"/>
            </a:pPr>
            <a:r>
              <a:rPr lang="en-US" dirty="0"/>
              <a:t> Autoimmune diseases:</a:t>
            </a:r>
          </a:p>
          <a:p>
            <a:pPr>
              <a:buFont typeface="Wingdings" panose="05000000000000000000" pitchFamily="2" charset="2"/>
              <a:buChar char="ü"/>
            </a:pPr>
            <a:r>
              <a:rPr lang="en-US" dirty="0"/>
              <a:t>Definition and classification</a:t>
            </a:r>
          </a:p>
          <a:p>
            <a:pPr>
              <a:buFont typeface="Wingdings" panose="05000000000000000000" pitchFamily="2" charset="2"/>
              <a:buChar char="ü"/>
            </a:pPr>
            <a:r>
              <a:rPr lang="en-US" dirty="0"/>
              <a:t>Transplantation-immunity:</a:t>
            </a:r>
          </a:p>
          <a:p>
            <a:pPr>
              <a:buFont typeface="Wingdings" panose="05000000000000000000" pitchFamily="2" charset="2"/>
              <a:buChar char="ü"/>
            </a:pPr>
            <a:r>
              <a:rPr lang="en-US" dirty="0"/>
              <a:t>Definition and classification</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8374403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4000" dirty="0"/>
              <a:t>The main function of the immune system is to prevent or limit infections by microorganisms </a:t>
            </a:r>
            <a:r>
              <a:rPr lang="en-US" sz="4000" dirty="0" err="1"/>
              <a:t>e.g</a:t>
            </a:r>
            <a:r>
              <a:rPr lang="en-US" sz="4000" dirty="0"/>
              <a:t> bacteria, fungi, viruses</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9253756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3" name="Content Placeholder 2"/>
          <p:cNvSpPr>
            <a:spLocks noGrp="1"/>
          </p:cNvSpPr>
          <p:nvPr>
            <p:ph idx="1"/>
          </p:nvPr>
        </p:nvSpPr>
        <p:spPr>
          <a:xfrm>
            <a:off x="838200" y="318655"/>
            <a:ext cx="10515600" cy="5858308"/>
          </a:xfrm>
        </p:spPr>
        <p:txBody>
          <a:bodyPr>
            <a:normAutofit/>
          </a:bodyPr>
          <a:lstStyle/>
          <a:p>
            <a:r>
              <a:rPr lang="en-US" sz="4400" dirty="0"/>
              <a:t>Without our body's innate defense and specific resistance we would not be able to ward off damage or disease or to defend ourselves against pathogens </a:t>
            </a:r>
          </a:p>
          <a:p>
            <a:endParaRPr lang="en-US" sz="4400" dirty="0"/>
          </a:p>
          <a:p>
            <a:pPr lvl="1"/>
            <a:endParaRPr lang="en-US" sz="4400" dirty="0"/>
          </a:p>
        </p:txBody>
      </p:sp>
      <p:sp>
        <p:nvSpPr>
          <p:cNvPr id="4" name="Footer Placeholder 3"/>
          <p:cNvSpPr>
            <a:spLocks noGrp="1"/>
          </p:cNvSpPr>
          <p:nvPr>
            <p:ph type="ftr" sz="quarter" idx="11"/>
          </p:nvPr>
        </p:nvSpPr>
        <p:spPr/>
        <p:txBody>
          <a:bodyPr/>
          <a:lstStyle/>
          <a:p>
            <a:r>
              <a:rPr lang="en-US">
                <a:noFill/>
              </a:rPr>
              <a:t>INTRO BLOCK IMMUNOLOGY</a:t>
            </a:r>
          </a:p>
        </p:txBody>
      </p:sp>
    </p:spTree>
    <p:extLst>
      <p:ext uri="{BB962C8B-B14F-4D97-AF65-F5344CB8AC3E}">
        <p14:creationId xmlns:p14="http://schemas.microsoft.com/office/powerpoint/2010/main" val="39570716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79550"/>
            <a:ext cx="11861442" cy="5679582"/>
          </a:xfrm>
        </p:spPr>
      </p:pic>
    </p:spTree>
    <p:extLst>
      <p:ext uri="{BB962C8B-B14F-4D97-AF65-F5344CB8AC3E}">
        <p14:creationId xmlns:p14="http://schemas.microsoft.com/office/powerpoint/2010/main" val="27552703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4" y="365125"/>
            <a:ext cx="11874320" cy="5811838"/>
          </a:xfrm>
        </p:spPr>
      </p:pic>
    </p:spTree>
    <p:extLst>
      <p:ext uri="{BB962C8B-B14F-4D97-AF65-F5344CB8AC3E}">
        <p14:creationId xmlns:p14="http://schemas.microsoft.com/office/powerpoint/2010/main" val="2170517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365125"/>
            <a:ext cx="10444766" cy="5997038"/>
          </a:xfrm>
        </p:spPr>
      </p:pic>
    </p:spTree>
    <p:extLst>
      <p:ext uri="{BB962C8B-B14F-4D97-AF65-F5344CB8AC3E}">
        <p14:creationId xmlns:p14="http://schemas.microsoft.com/office/powerpoint/2010/main" val="18279490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578" y="463639"/>
            <a:ext cx="11578108" cy="6091707"/>
          </a:xfrm>
        </p:spPr>
      </p:pic>
    </p:spTree>
    <p:extLst>
      <p:ext uri="{BB962C8B-B14F-4D97-AF65-F5344CB8AC3E}">
        <p14:creationId xmlns:p14="http://schemas.microsoft.com/office/powerpoint/2010/main" val="7293382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Definitions</a:t>
            </a:r>
          </a:p>
        </p:txBody>
      </p:sp>
      <p:sp>
        <p:nvSpPr>
          <p:cNvPr id="3" name="Content Placeholder 2"/>
          <p:cNvSpPr>
            <a:spLocks noGrp="1"/>
          </p:cNvSpPr>
          <p:nvPr>
            <p:ph idx="1"/>
          </p:nvPr>
        </p:nvSpPr>
        <p:spPr/>
        <p:txBody>
          <a:bodyPr>
            <a:normAutofit/>
          </a:bodyPr>
          <a:lstStyle/>
          <a:p>
            <a:pPr algn="just"/>
            <a:r>
              <a:rPr lang="en-US" sz="4000" b="1" dirty="0"/>
              <a:t>An antigen </a:t>
            </a:r>
            <a:r>
              <a:rPr lang="en-US" sz="4000" dirty="0"/>
              <a:t>is anything that stimulates an immune response</a:t>
            </a:r>
          </a:p>
          <a:p>
            <a:pPr algn="just"/>
            <a:r>
              <a:rPr lang="en-US" sz="4000" b="1" dirty="0"/>
              <a:t>Epitope </a:t>
            </a:r>
            <a:r>
              <a:rPr lang="en-US" sz="4000" dirty="0"/>
              <a:t>; it is the part of an antigen that is recognized by specific antibodies </a:t>
            </a:r>
          </a:p>
          <a:p>
            <a:pPr algn="just"/>
            <a:r>
              <a:rPr lang="en-US" sz="4000" b="1" dirty="0"/>
              <a:t>Antibody</a:t>
            </a:r>
            <a:r>
              <a:rPr lang="en-US" sz="4000" dirty="0"/>
              <a:t>; these are protein complexes (</a:t>
            </a:r>
            <a:r>
              <a:rPr lang="en-US" sz="4000" dirty="0" err="1"/>
              <a:t>immunologlobulins</a:t>
            </a:r>
            <a:r>
              <a:rPr lang="en-US" sz="4000" dirty="0"/>
              <a:t>) produced against specific antigens</a:t>
            </a:r>
          </a:p>
          <a:p>
            <a:pPr algn="just"/>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11541563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Non specific immune system</a:t>
            </a:r>
          </a:p>
        </p:txBody>
      </p:sp>
      <p:sp>
        <p:nvSpPr>
          <p:cNvPr id="3" name="Content Placeholder 2"/>
          <p:cNvSpPr>
            <a:spLocks noGrp="1"/>
          </p:cNvSpPr>
          <p:nvPr>
            <p:ph idx="1"/>
          </p:nvPr>
        </p:nvSpPr>
        <p:spPr/>
        <p:txBody>
          <a:bodyPr>
            <a:normAutofit/>
          </a:bodyPr>
          <a:lstStyle/>
          <a:p>
            <a:r>
              <a:rPr lang="en-US" dirty="0"/>
              <a:t>Present at birth </a:t>
            </a:r>
          </a:p>
          <a:p>
            <a:r>
              <a:rPr lang="en-US" dirty="0"/>
              <a:t>Provide immediate but general protection against invading microbes</a:t>
            </a:r>
          </a:p>
          <a:p>
            <a:r>
              <a:rPr lang="en-US" dirty="0"/>
              <a:t>These are the first lines of general defense.</a:t>
            </a:r>
          </a:p>
          <a:p>
            <a:r>
              <a:rPr lang="en-US" dirty="0"/>
              <a:t>There are five main non-specific defense mechanisms:</a:t>
            </a:r>
          </a:p>
          <a:p>
            <a:pPr lvl="1">
              <a:buFont typeface="Wingdings" panose="05000000000000000000" pitchFamily="2" charset="2"/>
              <a:buChar char="q"/>
            </a:pPr>
            <a:r>
              <a:rPr lang="en-US" dirty="0"/>
              <a:t>defense at body surfaces</a:t>
            </a:r>
          </a:p>
          <a:p>
            <a:pPr lvl="1">
              <a:buFont typeface="Wingdings" panose="05000000000000000000" pitchFamily="2" charset="2"/>
              <a:buChar char="q"/>
            </a:pPr>
            <a:r>
              <a:rPr lang="en-US" dirty="0"/>
              <a:t>phagocytosis</a:t>
            </a:r>
          </a:p>
          <a:p>
            <a:pPr lvl="1">
              <a:buFont typeface="Wingdings" panose="05000000000000000000" pitchFamily="2" charset="2"/>
              <a:buChar char="q"/>
            </a:pPr>
            <a:r>
              <a:rPr lang="en-US" dirty="0"/>
              <a:t>natural antimicrobial substances</a:t>
            </a:r>
          </a:p>
          <a:p>
            <a:pPr lvl="1">
              <a:buFont typeface="Wingdings" panose="05000000000000000000" pitchFamily="2" charset="2"/>
              <a:buChar char="q"/>
            </a:pPr>
            <a:r>
              <a:rPr lang="en-US" dirty="0"/>
              <a:t>the inflammatory response</a:t>
            </a:r>
          </a:p>
          <a:p>
            <a:pPr lvl="1">
              <a:buFont typeface="Wingdings" panose="05000000000000000000" pitchFamily="2" charset="2"/>
              <a:buChar char="q"/>
            </a:pPr>
            <a:r>
              <a:rPr lang="en-US" dirty="0"/>
              <a:t>immunological surveillance.</a:t>
            </a:r>
          </a:p>
          <a:p>
            <a:pPr marL="0" indent="0">
              <a:buNone/>
            </a:pPr>
            <a:endParaRPr lang="en-US"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18895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BB01E-736E-40AE-904C-7203F23BE769}"/>
              </a:ext>
            </a:extLst>
          </p:cNvPr>
          <p:cNvSpPr>
            <a:spLocks noGrp="1"/>
          </p:cNvSpPr>
          <p:nvPr>
            <p:ph type="title"/>
          </p:nvPr>
        </p:nvSpPr>
        <p:spPr/>
        <p:txBody>
          <a:bodyPr/>
          <a:lstStyle/>
          <a:p>
            <a:r>
              <a:rPr lang="en-US" dirty="0">
                <a:solidFill>
                  <a:srgbClr val="FF0000"/>
                </a:solidFill>
              </a:rPr>
              <a:t>KOCH’S POSTULATES</a:t>
            </a:r>
          </a:p>
        </p:txBody>
      </p:sp>
      <p:sp>
        <p:nvSpPr>
          <p:cNvPr id="3" name="Content Placeholder 2">
            <a:extLst>
              <a:ext uri="{FF2B5EF4-FFF2-40B4-BE49-F238E27FC236}">
                <a16:creationId xmlns:a16="http://schemas.microsoft.com/office/drawing/2014/main" xmlns="" id="{5AB20D62-9B4A-4992-B315-316FCE7B9231}"/>
              </a:ext>
            </a:extLst>
          </p:cNvPr>
          <p:cNvSpPr>
            <a:spLocks noGrp="1"/>
          </p:cNvSpPr>
          <p:nvPr>
            <p:ph idx="1"/>
          </p:nvPr>
        </p:nvSpPr>
        <p:spPr/>
        <p:txBody>
          <a:bodyPr>
            <a:noAutofit/>
          </a:bodyPr>
          <a:lstStyle/>
          <a:p>
            <a:r>
              <a:rPr lang="en-US" sz="3200" dirty="0"/>
              <a:t>A microorganism can be accepted as the causative agent of an infectious disease only if following postulates are satisfied:</a:t>
            </a:r>
          </a:p>
          <a:p>
            <a:pPr>
              <a:buFont typeface="Wingdings" panose="05000000000000000000" pitchFamily="2" charset="2"/>
              <a:buChar char="Ø"/>
            </a:pPr>
            <a:r>
              <a:rPr lang="en-US" sz="3200" dirty="0"/>
              <a:t>The microorganism must be present in the lesions in every case of the infectious disease</a:t>
            </a:r>
          </a:p>
          <a:p>
            <a:pPr>
              <a:buFont typeface="Wingdings" panose="05000000000000000000" pitchFamily="2" charset="2"/>
              <a:buChar char="Ø"/>
            </a:pPr>
            <a:r>
              <a:rPr lang="en-US" sz="3200" dirty="0"/>
              <a:t>It should be possible to isolate the microorganism in pure culture from the lesions</a:t>
            </a:r>
          </a:p>
          <a:p>
            <a:pPr>
              <a:buFont typeface="Wingdings" panose="05000000000000000000" pitchFamily="2" charset="2"/>
              <a:buChar char="Ø"/>
            </a:pPr>
            <a:r>
              <a:rPr lang="en-US" sz="3200" dirty="0"/>
              <a:t>Inoculation of the pure culture by a suitable route into a suitable laboratory animal should produce a similar disease</a:t>
            </a:r>
          </a:p>
        </p:txBody>
      </p:sp>
    </p:spTree>
    <p:extLst>
      <p:ext uri="{BB962C8B-B14F-4D97-AF65-F5344CB8AC3E}">
        <p14:creationId xmlns:p14="http://schemas.microsoft.com/office/powerpoint/2010/main" val="40853904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Defense at body surfaces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dirty="0"/>
              <a:t>Include; </a:t>
            </a:r>
          </a:p>
          <a:p>
            <a:r>
              <a:rPr lang="en-US" sz="3600" dirty="0"/>
              <a:t>intact and healthy skin and mucous membranes</a:t>
            </a:r>
          </a:p>
          <a:p>
            <a:r>
              <a:rPr lang="en-US" sz="3600" dirty="0"/>
              <a:t>Mucus secreted by mucous membranes </a:t>
            </a:r>
          </a:p>
          <a:p>
            <a:r>
              <a:rPr lang="en-US" sz="3600" dirty="0"/>
              <a:t>Sebum and sweat contain antibacterial and antifungal substances.</a:t>
            </a:r>
          </a:p>
          <a:p>
            <a:r>
              <a:rPr lang="en-US" sz="3600" dirty="0"/>
              <a:t>Hairs in the nose, cilia in the respiratory tract </a:t>
            </a:r>
          </a:p>
          <a:p>
            <a:r>
              <a:rPr lang="en-US" sz="3600" dirty="0"/>
              <a:t>The one-way flow of urine</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6481215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Phagocytosis</a:t>
            </a:r>
            <a:br>
              <a:rPr lang="en-US" b="1" dirty="0"/>
            </a:br>
            <a:endParaRPr lang="en-US" b="1" dirty="0"/>
          </a:p>
        </p:txBody>
      </p:sp>
      <p:sp>
        <p:nvSpPr>
          <p:cNvPr id="3" name="Content Placeholder 2"/>
          <p:cNvSpPr>
            <a:spLocks noGrp="1"/>
          </p:cNvSpPr>
          <p:nvPr>
            <p:ph idx="1"/>
          </p:nvPr>
        </p:nvSpPr>
        <p:spPr/>
        <p:txBody>
          <a:bodyPr>
            <a:normAutofit/>
          </a:bodyPr>
          <a:lstStyle/>
          <a:p>
            <a:pPr algn="just"/>
            <a:r>
              <a:rPr lang="en-US" sz="4000" dirty="0"/>
              <a:t>Process of cell eating </a:t>
            </a:r>
          </a:p>
          <a:p>
            <a:pPr algn="just"/>
            <a:r>
              <a:rPr lang="en-US" sz="4000" dirty="0"/>
              <a:t>Effected by phagocytic defense cells such as macrophages and neutrophils</a:t>
            </a:r>
          </a:p>
          <a:p>
            <a:pPr algn="just"/>
            <a:r>
              <a:rPr lang="en-US" sz="4000" dirty="0"/>
              <a:t>These cells are non-selective in their targets</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2927877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sz="4000" dirty="0">
                <a:solidFill>
                  <a:srgbClr val="FF0000"/>
                </a:solidFill>
              </a:rPr>
              <a:t>Macrophages</a:t>
            </a:r>
            <a:r>
              <a:rPr lang="en-US" sz="4000" dirty="0"/>
              <a:t> also link non-specific and specific defense mechanisms by acting as </a:t>
            </a:r>
            <a:r>
              <a:rPr lang="en-US" sz="4000" dirty="0">
                <a:solidFill>
                  <a:srgbClr val="FF0000"/>
                </a:solidFill>
              </a:rPr>
              <a:t>antigen presenting  cells</a:t>
            </a:r>
          </a:p>
          <a:p>
            <a:pPr algn="just"/>
            <a:r>
              <a:rPr lang="en-US" sz="4000" dirty="0"/>
              <a:t>They display their antigen on their own cell surface to stimulate T -lymphocytes</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4041494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082" y="194628"/>
            <a:ext cx="7661836" cy="6512560"/>
          </a:xfrm>
        </p:spPr>
      </p:pic>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074822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Natural antimicrobial substances</a:t>
            </a:r>
            <a:br>
              <a:rPr lang="en-US" b="1" dirty="0"/>
            </a:br>
            <a:endParaRPr lang="en-US" b="1" dirty="0"/>
          </a:p>
        </p:txBody>
      </p:sp>
      <p:sp>
        <p:nvSpPr>
          <p:cNvPr id="3" name="Content Placeholder 2"/>
          <p:cNvSpPr>
            <a:spLocks noGrp="1"/>
          </p:cNvSpPr>
          <p:nvPr>
            <p:ph idx="1"/>
          </p:nvPr>
        </p:nvSpPr>
        <p:spPr/>
        <p:txBody>
          <a:bodyPr>
            <a:normAutofit/>
          </a:bodyPr>
          <a:lstStyle/>
          <a:p>
            <a:r>
              <a:rPr lang="en-US" sz="4000" dirty="0"/>
              <a:t>Include;</a:t>
            </a:r>
          </a:p>
          <a:p>
            <a:r>
              <a:rPr lang="en-US" sz="4000" dirty="0"/>
              <a:t>Hydrochloric acid in stomach </a:t>
            </a:r>
          </a:p>
          <a:p>
            <a:r>
              <a:rPr lang="en-US" sz="4000" dirty="0"/>
              <a:t>Lysozyme</a:t>
            </a:r>
          </a:p>
          <a:p>
            <a:pPr lvl="1"/>
            <a:r>
              <a:rPr lang="en-US" sz="4000" dirty="0"/>
              <a:t>small protein with antibacterial properties present in granulocytes, tears, and other body secretions</a:t>
            </a:r>
          </a:p>
          <a:p>
            <a:pPr lvl="1"/>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6169055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a:t>Antibodies; These are present in nasal secretions and saliva, and inactivate bacteria</a:t>
            </a:r>
          </a:p>
          <a:p>
            <a:r>
              <a:rPr lang="en-US" sz="4000" dirty="0"/>
              <a:t>Saliva; </a:t>
            </a:r>
          </a:p>
          <a:p>
            <a:pPr lvl="1"/>
            <a:r>
              <a:rPr lang="en-US" sz="4000" dirty="0"/>
              <a:t>washes away food </a:t>
            </a:r>
            <a:r>
              <a:rPr lang="en-US" sz="4000" dirty="0" err="1"/>
              <a:t>debri</a:t>
            </a:r>
            <a:endParaRPr lang="en-US" sz="4000" dirty="0"/>
          </a:p>
          <a:p>
            <a:pPr lvl="1"/>
            <a:r>
              <a:rPr lang="en-US" sz="4000" dirty="0"/>
              <a:t>Its slightly acid medium is antibacterial.</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6937413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CB720-FF0D-4D6C-AF45-F600608055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18A7FB7-F871-453B-89AD-2D9B0BC1CAF8}"/>
              </a:ext>
            </a:extLst>
          </p:cNvPr>
          <p:cNvSpPr>
            <a:spLocks noGrp="1"/>
          </p:cNvSpPr>
          <p:nvPr>
            <p:ph idx="1"/>
          </p:nvPr>
        </p:nvSpPr>
        <p:spPr/>
        <p:txBody>
          <a:bodyPr>
            <a:noAutofit/>
          </a:bodyPr>
          <a:lstStyle/>
          <a:p>
            <a:r>
              <a:rPr lang="en-US" sz="4000" dirty="0"/>
              <a:t>Interferons; </a:t>
            </a:r>
          </a:p>
          <a:p>
            <a:pPr lvl="1"/>
            <a:r>
              <a:rPr lang="en-US" sz="4000" dirty="0"/>
              <a:t>Are chemicals  produced by T-lymphocytes and by cells that have been invaded by viruses. </a:t>
            </a:r>
          </a:p>
          <a:p>
            <a:pPr lvl="1"/>
            <a:r>
              <a:rPr lang="en-US" sz="4000" dirty="0"/>
              <a:t>They prevent viral replication within infected cells, and the spread of viruses to healthy cells.</a:t>
            </a:r>
          </a:p>
          <a:p>
            <a:endParaRPr lang="en-US" sz="4000" dirty="0"/>
          </a:p>
        </p:txBody>
      </p:sp>
      <p:sp>
        <p:nvSpPr>
          <p:cNvPr id="4" name="Footer Placeholder 3">
            <a:extLst>
              <a:ext uri="{FF2B5EF4-FFF2-40B4-BE49-F238E27FC236}">
                <a16:creationId xmlns:a16="http://schemas.microsoft.com/office/drawing/2014/main" xmlns="" id="{74D031BD-2934-4408-A420-A142E4F3E397}"/>
              </a:ext>
            </a:extLst>
          </p:cNvPr>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15650383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Complement </a:t>
            </a:r>
            <a:br>
              <a:rPr lang="en-US" b="1" dirty="0"/>
            </a:br>
            <a:endParaRPr lang="en-US" b="1" dirty="0"/>
          </a:p>
        </p:txBody>
      </p:sp>
      <p:sp>
        <p:nvSpPr>
          <p:cNvPr id="3" name="Content Placeholder 2"/>
          <p:cNvSpPr>
            <a:spLocks noGrp="1"/>
          </p:cNvSpPr>
          <p:nvPr>
            <p:ph idx="1"/>
          </p:nvPr>
        </p:nvSpPr>
        <p:spPr>
          <a:xfrm>
            <a:off x="1025235" y="1842655"/>
            <a:ext cx="10543309" cy="4513696"/>
          </a:xfrm>
        </p:spPr>
        <p:txBody>
          <a:bodyPr>
            <a:normAutofit/>
          </a:bodyPr>
          <a:lstStyle/>
          <a:p>
            <a:r>
              <a:rPr lang="en-US" sz="4000" dirty="0"/>
              <a:t>It  is a system of about 20 proteins found in the blood and tissues. </a:t>
            </a:r>
          </a:p>
          <a:p>
            <a:r>
              <a:rPr lang="en-US" sz="4000" dirty="0"/>
              <a:t>It is activated by the presence of immune complexes and by foreign sugars on bacterial cell walls.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29641783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20" y="1506828"/>
            <a:ext cx="11269014" cy="4670135"/>
          </a:xfrm>
        </p:spPr>
      </p:pic>
    </p:spTree>
    <p:extLst>
      <p:ext uri="{BB962C8B-B14F-4D97-AF65-F5344CB8AC3E}">
        <p14:creationId xmlns:p14="http://schemas.microsoft.com/office/powerpoint/2010/main" val="39168784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6" y="1825625"/>
            <a:ext cx="10722734" cy="4351338"/>
          </a:xfrm>
        </p:spPr>
      </p:pic>
    </p:spTree>
    <p:extLst>
      <p:ext uri="{BB962C8B-B14F-4D97-AF65-F5344CB8AC3E}">
        <p14:creationId xmlns:p14="http://schemas.microsoft.com/office/powerpoint/2010/main" val="208882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CC4383-3AB2-43CD-B0F9-590AE26ABC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6233511-8890-4D34-A0D9-CBE36CEFF4FB}"/>
              </a:ext>
            </a:extLst>
          </p:cNvPr>
          <p:cNvSpPr>
            <a:spLocks noGrp="1"/>
          </p:cNvSpPr>
          <p:nvPr>
            <p:ph idx="1"/>
          </p:nvPr>
        </p:nvSpPr>
        <p:spPr/>
        <p:txBody>
          <a:bodyPr>
            <a:normAutofit/>
          </a:bodyPr>
          <a:lstStyle/>
          <a:p>
            <a:pPr>
              <a:buFont typeface="Wingdings" panose="05000000000000000000" pitchFamily="2" charset="2"/>
              <a:buChar char="Ø"/>
            </a:pPr>
            <a:r>
              <a:rPr lang="en-US" sz="4000" dirty="0"/>
              <a:t>It should again be possible to re-isolate the microorganism in pure culture from the lesions produced in the experimental animals</a:t>
            </a:r>
          </a:p>
          <a:p>
            <a:pPr>
              <a:buFont typeface="Wingdings" panose="05000000000000000000" pitchFamily="2" charset="2"/>
              <a:buChar char="Ø"/>
            </a:pPr>
            <a:r>
              <a:rPr lang="en-US" sz="4000" dirty="0"/>
              <a:t>Specific antibodies to the organism should be demonstrable in the serum of the patient suffering from the disease</a:t>
            </a:r>
          </a:p>
        </p:txBody>
      </p:sp>
    </p:spTree>
    <p:extLst>
      <p:ext uri="{BB962C8B-B14F-4D97-AF65-F5344CB8AC3E}">
        <p14:creationId xmlns:p14="http://schemas.microsoft.com/office/powerpoint/2010/main" val="11651716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25" y="1159099"/>
            <a:ext cx="11565228" cy="4953470"/>
          </a:xfrm>
        </p:spPr>
      </p:pic>
    </p:spTree>
    <p:extLst>
      <p:ext uri="{BB962C8B-B14F-4D97-AF65-F5344CB8AC3E}">
        <p14:creationId xmlns:p14="http://schemas.microsoft.com/office/powerpoint/2010/main" val="4821300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4" y="1262130"/>
            <a:ext cx="10812886" cy="4914833"/>
          </a:xfrm>
        </p:spPr>
      </p:pic>
    </p:spTree>
    <p:extLst>
      <p:ext uri="{BB962C8B-B14F-4D97-AF65-F5344CB8AC3E}">
        <p14:creationId xmlns:p14="http://schemas.microsoft.com/office/powerpoint/2010/main" val="420002921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2E94B-53B6-4F06-971B-D6730A557146}"/>
              </a:ext>
            </a:extLst>
          </p:cNvPr>
          <p:cNvSpPr>
            <a:spLocks noGrp="1"/>
          </p:cNvSpPr>
          <p:nvPr>
            <p:ph type="title"/>
          </p:nvPr>
        </p:nvSpPr>
        <p:spPr/>
        <p:txBody>
          <a:bodyPr/>
          <a:lstStyle/>
          <a:p>
            <a:r>
              <a:rPr lang="en-US" b="1" dirty="0"/>
              <a:t>Functions</a:t>
            </a:r>
            <a:br>
              <a:rPr lang="en-US" b="1" dirty="0"/>
            </a:br>
            <a:endParaRPr lang="en-US" dirty="0"/>
          </a:p>
        </p:txBody>
      </p:sp>
      <p:sp>
        <p:nvSpPr>
          <p:cNvPr id="3" name="Content Placeholder 2">
            <a:extLst>
              <a:ext uri="{FF2B5EF4-FFF2-40B4-BE49-F238E27FC236}">
                <a16:creationId xmlns:a16="http://schemas.microsoft.com/office/drawing/2014/main" xmlns="" id="{F01AC78C-B7C9-4FB0-AF48-B2EF9781665C}"/>
              </a:ext>
            </a:extLst>
          </p:cNvPr>
          <p:cNvSpPr>
            <a:spLocks noGrp="1"/>
          </p:cNvSpPr>
          <p:nvPr>
            <p:ph idx="1"/>
          </p:nvPr>
        </p:nvSpPr>
        <p:spPr/>
        <p:txBody>
          <a:bodyPr>
            <a:normAutofit/>
          </a:bodyPr>
          <a:lstStyle/>
          <a:p>
            <a:pPr lvl="1"/>
            <a:r>
              <a:rPr lang="en-US" sz="3600" dirty="0"/>
              <a:t>binds to, and damages, bacterial cell walls, destroying the microbe</a:t>
            </a:r>
          </a:p>
          <a:p>
            <a:pPr lvl="1"/>
            <a:r>
              <a:rPr lang="en-US" sz="3600" dirty="0"/>
              <a:t>binds to bacterial cell walls, stimulating phagocytosis by </a:t>
            </a:r>
            <a:r>
              <a:rPr lang="en-US" sz="3600" b="1" dirty="0"/>
              <a:t>neutrophils and macrophages</a:t>
            </a:r>
          </a:p>
          <a:p>
            <a:pPr lvl="1"/>
            <a:r>
              <a:rPr lang="en-US" sz="3600" dirty="0"/>
              <a:t>attracts phagocytic cells such as neutrophils into an area of infection, i.e. stimulates chemotaxis.</a:t>
            </a:r>
          </a:p>
          <a:p>
            <a:endParaRPr lang="en-US" dirty="0"/>
          </a:p>
        </p:txBody>
      </p:sp>
      <p:sp>
        <p:nvSpPr>
          <p:cNvPr id="4" name="Footer Placeholder 3">
            <a:extLst>
              <a:ext uri="{FF2B5EF4-FFF2-40B4-BE49-F238E27FC236}">
                <a16:creationId xmlns:a16="http://schemas.microsoft.com/office/drawing/2014/main" xmlns="" id="{8553AC2B-1796-4F39-89BE-0997E1419047}"/>
              </a:ext>
            </a:extLst>
          </p:cNvPr>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0561839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inflammatory response</a:t>
            </a:r>
            <a:r>
              <a:rPr lang="en-US" dirty="0"/>
              <a:t/>
            </a:r>
            <a:br>
              <a:rPr lang="en-US" dirty="0"/>
            </a:br>
            <a:endParaRPr lang="en-US" dirty="0"/>
          </a:p>
        </p:txBody>
      </p:sp>
      <p:sp>
        <p:nvSpPr>
          <p:cNvPr id="3" name="Content Placeholder 2"/>
          <p:cNvSpPr>
            <a:spLocks noGrp="1"/>
          </p:cNvSpPr>
          <p:nvPr>
            <p:ph idx="1"/>
          </p:nvPr>
        </p:nvSpPr>
        <p:spPr>
          <a:xfrm>
            <a:off x="568036" y="1468582"/>
            <a:ext cx="10917382" cy="4708381"/>
          </a:xfrm>
        </p:spPr>
        <p:txBody>
          <a:bodyPr>
            <a:normAutofit/>
          </a:bodyPr>
          <a:lstStyle/>
          <a:p>
            <a:r>
              <a:rPr lang="en-US" sz="3600" dirty="0"/>
              <a:t>This is the physiological response to tissue damage </a:t>
            </a:r>
          </a:p>
          <a:p>
            <a:r>
              <a:rPr lang="en-US" sz="3600" dirty="0"/>
              <a:t>It most commonly takes place when microbes have overcome other non-specific defense mechanisms. </a:t>
            </a:r>
          </a:p>
          <a:p>
            <a:r>
              <a:rPr lang="en-US" sz="3600" dirty="0"/>
              <a:t>Its purpose is protective: </a:t>
            </a:r>
          </a:p>
          <a:p>
            <a:r>
              <a:rPr lang="en-US" sz="3600" dirty="0"/>
              <a:t>to isolate, inactivate and remove both the causative agent and damaged tissue so that healing can take place. </a:t>
            </a:r>
          </a:p>
          <a:p>
            <a:endParaRPr lang="en-US" sz="36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2005334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inflammation</a:t>
            </a:r>
            <a:r>
              <a:rPr lang="en-US" dirty="0"/>
              <a:t/>
            </a:r>
            <a:br>
              <a:rPr lang="en-US" dirty="0"/>
            </a:br>
            <a:endParaRPr lang="en-US" dirty="0"/>
          </a:p>
        </p:txBody>
      </p:sp>
      <p:sp>
        <p:nvSpPr>
          <p:cNvPr id="3" name="Content Placeholder 2"/>
          <p:cNvSpPr>
            <a:spLocks noGrp="1"/>
          </p:cNvSpPr>
          <p:nvPr>
            <p:ph idx="1"/>
          </p:nvPr>
        </p:nvSpPr>
        <p:spPr>
          <a:xfrm>
            <a:off x="332509" y="1071563"/>
            <a:ext cx="11374582" cy="5105400"/>
          </a:xfrm>
        </p:spPr>
        <p:txBody>
          <a:bodyPr>
            <a:normAutofit/>
          </a:bodyPr>
          <a:lstStyle/>
          <a:p>
            <a:pPr algn="just"/>
            <a:r>
              <a:rPr lang="en-US" sz="3600" dirty="0"/>
              <a:t>The numerous causes;</a:t>
            </a:r>
          </a:p>
          <a:p>
            <a:pPr lvl="1" algn="just"/>
            <a:r>
              <a:rPr lang="en-US" sz="3600" dirty="0"/>
              <a:t>Pathogens</a:t>
            </a:r>
          </a:p>
          <a:p>
            <a:pPr lvl="1" algn="just"/>
            <a:r>
              <a:rPr lang="en-US" sz="3600" dirty="0"/>
              <a:t>physical agents, e.g. heat, cold, mechanical injury, ultraviolet and ionizing radiation</a:t>
            </a:r>
          </a:p>
          <a:p>
            <a:pPr lvl="1" algn="just"/>
            <a:r>
              <a:rPr lang="en-US" sz="3600" dirty="0"/>
              <a:t>chemical agents</a:t>
            </a:r>
          </a:p>
          <a:p>
            <a:pPr lvl="2" algn="just"/>
            <a:r>
              <a:rPr lang="en-US" sz="3600" dirty="0"/>
              <a:t>organic, e.g. microbial toxins and organic poisons, such as weed killers</a:t>
            </a:r>
          </a:p>
          <a:p>
            <a:pPr lvl="2" algn="just"/>
            <a:r>
              <a:rPr lang="en-US" sz="3600" dirty="0"/>
              <a:t>inorganic, e.g. strong acids, alkalis.</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1840543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inflammation</a:t>
            </a:r>
            <a:br>
              <a:rPr lang="en-US" dirty="0"/>
            </a:br>
            <a:endParaRPr lang="en-US" dirty="0"/>
          </a:p>
        </p:txBody>
      </p:sp>
      <p:sp>
        <p:nvSpPr>
          <p:cNvPr id="3" name="Content Placeholder 2"/>
          <p:cNvSpPr>
            <a:spLocks noGrp="1"/>
          </p:cNvSpPr>
          <p:nvPr>
            <p:ph idx="1"/>
          </p:nvPr>
        </p:nvSpPr>
        <p:spPr>
          <a:xfrm>
            <a:off x="429491" y="1100139"/>
            <a:ext cx="10945091" cy="5076825"/>
          </a:xfrm>
        </p:spPr>
        <p:txBody>
          <a:bodyPr>
            <a:normAutofit/>
          </a:bodyPr>
          <a:lstStyle/>
          <a:p>
            <a:r>
              <a:rPr lang="en-US" sz="3600" dirty="0"/>
              <a:t>is typically of short duration, e.g. days to a few weeks, and may range from mild to very severe, depending on the extent of the tissue damage.</a:t>
            </a:r>
          </a:p>
          <a:p>
            <a:r>
              <a:rPr lang="en-US" sz="3600" dirty="0">
                <a:solidFill>
                  <a:srgbClr val="FF0000"/>
                </a:solidFill>
              </a:rPr>
              <a:t>Events in acute inflammation:</a:t>
            </a:r>
          </a:p>
          <a:p>
            <a:pPr lvl="1"/>
            <a:r>
              <a:rPr lang="en-US" sz="3600" dirty="0"/>
              <a:t>increased blood flow</a:t>
            </a:r>
          </a:p>
          <a:p>
            <a:pPr lvl="1"/>
            <a:r>
              <a:rPr lang="en-US" sz="3600" dirty="0"/>
              <a:t>accumulation of tissue fluid</a:t>
            </a:r>
          </a:p>
          <a:p>
            <a:pPr lvl="1"/>
            <a:r>
              <a:rPr lang="en-US" sz="3600" dirty="0"/>
              <a:t>migration of leukocytes</a:t>
            </a:r>
          </a:p>
          <a:p>
            <a:pPr lvl="1"/>
            <a:r>
              <a:rPr lang="en-US" sz="3600" dirty="0"/>
              <a:t>Increased core temperature</a:t>
            </a:r>
          </a:p>
          <a:p>
            <a:pPr lvl="1"/>
            <a:r>
              <a:rPr lang="en-US" sz="3600" dirty="0"/>
              <a:t>pain and suppuration.</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1205097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noFill/>
              </a:rPr>
              <a:t>INTRO BLOCK IMMUNOLOGY</a:t>
            </a:r>
          </a:p>
        </p:txBody>
      </p:sp>
      <p:pic>
        <p:nvPicPr>
          <p:cNvPr id="3" name="Picture 2"/>
          <p:cNvPicPr>
            <a:picLocks noChangeAspect="1"/>
          </p:cNvPicPr>
          <p:nvPr/>
        </p:nvPicPr>
        <p:blipFill>
          <a:blip r:embed="rId2"/>
          <a:stretch>
            <a:fillRect/>
          </a:stretch>
        </p:blipFill>
        <p:spPr>
          <a:xfrm>
            <a:off x="2524126" y="1098054"/>
            <a:ext cx="6057899" cy="5317490"/>
          </a:xfrm>
          <a:prstGeom prst="rect">
            <a:avLst/>
          </a:prstGeom>
        </p:spPr>
      </p:pic>
      <p:sp>
        <p:nvSpPr>
          <p:cNvPr id="4" name="TextBox 3"/>
          <p:cNvSpPr txBox="1"/>
          <p:nvPr/>
        </p:nvSpPr>
        <p:spPr>
          <a:xfrm>
            <a:off x="2316956" y="328614"/>
            <a:ext cx="7558088" cy="769441"/>
          </a:xfrm>
          <a:prstGeom prst="rect">
            <a:avLst/>
          </a:prstGeom>
          <a:noFill/>
        </p:spPr>
        <p:txBody>
          <a:bodyPr wrap="square" rtlCol="0">
            <a:spAutoFit/>
          </a:bodyPr>
          <a:lstStyle/>
          <a:p>
            <a:r>
              <a:rPr lang="en-US" sz="4400" dirty="0">
                <a:latin typeface="Arial Black" panose="020B0A04020102020204" pitchFamily="34" charset="0"/>
              </a:rPr>
              <a:t>Inflammatory response</a:t>
            </a:r>
          </a:p>
        </p:txBody>
      </p:sp>
    </p:spTree>
    <p:extLst>
      <p:ext uri="{BB962C8B-B14F-4D97-AF65-F5344CB8AC3E}">
        <p14:creationId xmlns:p14="http://schemas.microsoft.com/office/powerpoint/2010/main" val="407967585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Chemicals released during inflammation </a:t>
            </a:r>
          </a:p>
        </p:txBody>
      </p:sp>
      <p:sp>
        <p:nvSpPr>
          <p:cNvPr id="3" name="Content Placeholder 2"/>
          <p:cNvSpPr>
            <a:spLocks noGrp="1"/>
          </p:cNvSpPr>
          <p:nvPr>
            <p:ph idx="1"/>
          </p:nvPr>
        </p:nvSpPr>
        <p:spPr/>
        <p:txBody>
          <a:bodyPr/>
          <a:lstStyle/>
          <a:p>
            <a:pPr fontAlgn="t"/>
            <a:r>
              <a:rPr lang="en-US" dirty="0"/>
              <a:t>Prostaglandins</a:t>
            </a:r>
          </a:p>
          <a:p>
            <a:pPr fontAlgn="t"/>
            <a:r>
              <a:rPr lang="en-US" dirty="0"/>
              <a:t>Histamine </a:t>
            </a:r>
          </a:p>
          <a:p>
            <a:pPr fontAlgn="t"/>
            <a:r>
              <a:rPr lang="en-US" dirty="0" err="1"/>
              <a:t>Bradykinin</a:t>
            </a:r>
            <a:r>
              <a:rPr lang="en-US" dirty="0"/>
              <a:t> </a:t>
            </a:r>
          </a:p>
          <a:p>
            <a:pPr fontAlgn="t"/>
            <a:r>
              <a:rPr lang="en-US" dirty="0"/>
              <a:t>Serotonin </a:t>
            </a:r>
          </a:p>
          <a:p>
            <a:r>
              <a:rPr lang="en-US" dirty="0"/>
              <a:t>Heparin </a:t>
            </a:r>
          </a:p>
          <a:p>
            <a:endParaRPr lang="en-US" dirty="0"/>
          </a:p>
          <a:p>
            <a:r>
              <a:rPr lang="en-US" b="1" u="sng" dirty="0"/>
              <a:t>NOTE: </a:t>
            </a:r>
            <a:r>
              <a:rPr lang="en-US" dirty="0"/>
              <a:t>refer to Ross and Wilson Anatomy and Physiology textbook for the functions of each of the above chemicals.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1545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Immunological surveillance</a:t>
            </a:r>
            <a:br>
              <a:rPr lang="en-US" dirty="0"/>
            </a:br>
            <a:endParaRPr lang="en-US" dirty="0"/>
          </a:p>
        </p:txBody>
      </p:sp>
      <p:sp>
        <p:nvSpPr>
          <p:cNvPr id="3" name="Content Placeholder 2"/>
          <p:cNvSpPr>
            <a:spLocks noGrp="1"/>
          </p:cNvSpPr>
          <p:nvPr>
            <p:ph idx="1"/>
          </p:nvPr>
        </p:nvSpPr>
        <p:spPr/>
        <p:txBody>
          <a:bodyPr>
            <a:normAutofit/>
          </a:bodyPr>
          <a:lstStyle/>
          <a:p>
            <a:r>
              <a:rPr lang="en-US" sz="3600" dirty="0"/>
              <a:t>Done by lymphocytes, called </a:t>
            </a:r>
            <a:r>
              <a:rPr lang="en-US" sz="3600" dirty="0">
                <a:solidFill>
                  <a:srgbClr val="FF0000"/>
                </a:solidFill>
              </a:rPr>
              <a:t>natural killer </a:t>
            </a:r>
            <a:r>
              <a:rPr lang="en-US" sz="3600" dirty="0"/>
              <a:t>(NK) cells, </a:t>
            </a:r>
          </a:p>
          <a:p>
            <a:r>
              <a:rPr lang="en-US" sz="3600" dirty="0"/>
              <a:t>NK constantly patrol the body searching for abnormal cells e.g. virus infected cell or cancer cell</a:t>
            </a:r>
          </a:p>
          <a:p>
            <a:r>
              <a:rPr lang="en-US" sz="3600" dirty="0"/>
              <a:t>Detected abnormal cells are killed by the NK cell.</a:t>
            </a:r>
          </a:p>
          <a:p>
            <a:r>
              <a:rPr lang="en-US" sz="3600" dirty="0"/>
              <a:t>NK cell are less selective than T- and B- lymphocytes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0574541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1736728"/>
            <a:ext cx="7886700" cy="2852737"/>
          </a:xfrm>
        </p:spPr>
        <p:txBody>
          <a:bodyPr/>
          <a:lstStyle/>
          <a:p>
            <a:r>
              <a:rPr lang="en-US" dirty="0"/>
              <a:t>Specific immunity </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69421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A2187-0811-48A6-A387-DEF45938A8BF}"/>
              </a:ext>
            </a:extLst>
          </p:cNvPr>
          <p:cNvSpPr>
            <a:spLocks noGrp="1"/>
          </p:cNvSpPr>
          <p:nvPr>
            <p:ph type="title"/>
          </p:nvPr>
        </p:nvSpPr>
        <p:spPr/>
        <p:txBody>
          <a:bodyPr/>
          <a:lstStyle/>
          <a:p>
            <a:r>
              <a:rPr lang="en-US" dirty="0">
                <a:solidFill>
                  <a:srgbClr val="FF0000"/>
                </a:solidFill>
              </a:rPr>
              <a:t>CONTRIBUTIONS OF VARIOUS SCIENTISTS IN THE FIELD OF MICROBIOLOGY</a:t>
            </a:r>
          </a:p>
        </p:txBody>
      </p:sp>
      <p:sp>
        <p:nvSpPr>
          <p:cNvPr id="3" name="Content Placeholder 2">
            <a:extLst>
              <a:ext uri="{FF2B5EF4-FFF2-40B4-BE49-F238E27FC236}">
                <a16:creationId xmlns:a16="http://schemas.microsoft.com/office/drawing/2014/main" xmlns="" id="{789B01C4-6221-4627-861A-96E09238274F}"/>
              </a:ext>
            </a:extLst>
          </p:cNvPr>
          <p:cNvSpPr>
            <a:spLocks noGrp="1"/>
          </p:cNvSpPr>
          <p:nvPr>
            <p:ph idx="1"/>
          </p:nvPr>
        </p:nvSpPr>
        <p:spPr/>
        <p:txBody>
          <a:bodyPr>
            <a:normAutofit/>
          </a:bodyPr>
          <a:lstStyle/>
          <a:p>
            <a:r>
              <a:rPr lang="en-US" sz="4000" dirty="0"/>
              <a:t>A large number of scientists has contributed in the field of microbiology. Principal contributions of some of them are described in the following slides</a:t>
            </a:r>
          </a:p>
        </p:txBody>
      </p:sp>
    </p:spTree>
    <p:extLst>
      <p:ext uri="{BB962C8B-B14F-4D97-AF65-F5344CB8AC3E}">
        <p14:creationId xmlns:p14="http://schemas.microsoft.com/office/powerpoint/2010/main" val="19666001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600" dirty="0"/>
              <a:t>Develops in adult body upon encounter with invaded microbe or specific invader</a:t>
            </a:r>
          </a:p>
          <a:p>
            <a:r>
              <a:rPr lang="en-US" sz="3600" dirty="0"/>
              <a:t>Activated when non specific immunity is overwhelmed</a:t>
            </a:r>
          </a:p>
          <a:p>
            <a:r>
              <a:rPr lang="en-US" sz="3600" dirty="0"/>
              <a:t>Has two key attributes not seen with non-specific defenses: </a:t>
            </a:r>
          </a:p>
          <a:p>
            <a:pPr lvl="1"/>
            <a:r>
              <a:rPr lang="en-US" sz="3600" dirty="0"/>
              <a:t>Specificity ;</a:t>
            </a:r>
          </a:p>
          <a:p>
            <a:pPr lvl="1"/>
            <a:r>
              <a:rPr lang="en-US" sz="3600" dirty="0"/>
              <a:t>memory</a:t>
            </a:r>
          </a:p>
          <a:p>
            <a:endParaRPr lang="en-US" sz="36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79438275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581" y="457201"/>
            <a:ext cx="10709563" cy="5719763"/>
          </a:xfrm>
        </p:spPr>
        <p:txBody>
          <a:bodyPr>
            <a:normAutofit/>
          </a:bodyPr>
          <a:lstStyle/>
          <a:p>
            <a:pPr marL="0" indent="0">
              <a:buNone/>
            </a:pPr>
            <a:endParaRPr lang="en-US" sz="3600" b="1" dirty="0"/>
          </a:p>
          <a:p>
            <a:r>
              <a:rPr lang="en-US" sz="3600" b="1" dirty="0"/>
              <a:t>Specificity </a:t>
            </a:r>
          </a:p>
          <a:p>
            <a:r>
              <a:rPr lang="en-US" sz="3600" dirty="0"/>
              <a:t>immune response is directed against one antigen and no others</a:t>
            </a:r>
            <a:endParaRPr lang="en-US" sz="3600" b="1" dirty="0"/>
          </a:p>
          <a:p>
            <a:r>
              <a:rPr lang="en-US" sz="3600" b="1" dirty="0"/>
              <a:t>Immunological memory</a:t>
            </a:r>
          </a:p>
          <a:p>
            <a:r>
              <a:rPr lang="en-US" sz="3600" dirty="0"/>
              <a:t>This means that the immune response on subsequent exposures to the same antigen is generally faster and more powerful</a:t>
            </a:r>
          </a:p>
        </p:txBody>
      </p:sp>
      <p:sp>
        <p:nvSpPr>
          <p:cNvPr id="2" name="Footer Placeholder 1"/>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96609223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types in specific immunity  </a:t>
            </a:r>
          </a:p>
        </p:txBody>
      </p:sp>
      <p:sp>
        <p:nvSpPr>
          <p:cNvPr id="3" name="Content Placeholder 2"/>
          <p:cNvSpPr>
            <a:spLocks noGrp="1"/>
          </p:cNvSpPr>
          <p:nvPr>
            <p:ph idx="1"/>
          </p:nvPr>
        </p:nvSpPr>
        <p:spPr/>
        <p:txBody>
          <a:bodyPr>
            <a:noAutofit/>
          </a:bodyPr>
          <a:lstStyle/>
          <a:p>
            <a:r>
              <a:rPr lang="en-US" sz="3600" dirty="0"/>
              <a:t>The cell type involved in immunity is the lymphocyte</a:t>
            </a:r>
          </a:p>
          <a:p>
            <a:r>
              <a:rPr lang="en-US" sz="3600" dirty="0"/>
              <a:t>This cell is manufactured in the bone marrow</a:t>
            </a:r>
          </a:p>
          <a:p>
            <a:r>
              <a:rPr lang="en-US" sz="3600" dirty="0"/>
              <a:t>They are further processed into two functionally distinct types: </a:t>
            </a:r>
          </a:p>
          <a:p>
            <a:pPr lvl="1"/>
            <a:r>
              <a:rPr lang="en-US" sz="3600" dirty="0"/>
              <a:t>T-lymphocyte  </a:t>
            </a:r>
          </a:p>
          <a:p>
            <a:pPr lvl="1"/>
            <a:r>
              <a:rPr lang="en-US" sz="3600" dirty="0"/>
              <a:t>B lymphocyte.</a:t>
            </a:r>
          </a:p>
          <a:p>
            <a:endParaRPr lang="en-US" sz="3600" dirty="0"/>
          </a:p>
          <a:p>
            <a:endParaRPr lang="en-US" sz="36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6570731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6700" b="1" dirty="0"/>
              <a:t>T-lymphocytes</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4000" dirty="0"/>
              <a:t>These are processed by the thymus gland </a:t>
            </a:r>
          </a:p>
          <a:p>
            <a:r>
              <a:rPr lang="en-US" sz="4000" dirty="0"/>
              <a:t>The hormone </a:t>
            </a:r>
            <a:r>
              <a:rPr lang="en-US" sz="4000" dirty="0" err="1"/>
              <a:t>thymosin</a:t>
            </a:r>
            <a:r>
              <a:rPr lang="en-US" sz="4000" dirty="0"/>
              <a:t> promotes process</a:t>
            </a:r>
          </a:p>
          <a:p>
            <a:r>
              <a:rPr lang="en-US" sz="4000" dirty="0"/>
              <a:t>a mature T-lymphocyte has been programmed to recognize only one type of antigen</a:t>
            </a:r>
          </a:p>
          <a:p>
            <a:r>
              <a:rPr lang="en-US" sz="4000" dirty="0"/>
              <a:t>T-lymphocytes provide </a:t>
            </a:r>
            <a:r>
              <a:rPr lang="en-US" sz="4000" b="1" dirty="0"/>
              <a:t>cell-mediated immunity</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51930546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84" y="128788"/>
            <a:ext cx="11423560" cy="6825803"/>
          </a:xfrm>
        </p:spPr>
      </p:pic>
    </p:spTree>
    <p:extLst>
      <p:ext uri="{BB962C8B-B14F-4D97-AF65-F5344CB8AC3E}">
        <p14:creationId xmlns:p14="http://schemas.microsoft.com/office/powerpoint/2010/main" val="232964868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25" y="154546"/>
            <a:ext cx="12608417" cy="6375043"/>
          </a:xfrm>
        </p:spPr>
      </p:pic>
    </p:spTree>
    <p:extLst>
      <p:ext uri="{BB962C8B-B14F-4D97-AF65-F5344CB8AC3E}">
        <p14:creationId xmlns:p14="http://schemas.microsoft.com/office/powerpoint/2010/main" val="26512917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6" y="365124"/>
            <a:ext cx="11256134" cy="6306131"/>
          </a:xfrm>
        </p:spPr>
      </p:pic>
    </p:spTree>
    <p:extLst>
      <p:ext uri="{BB962C8B-B14F-4D97-AF65-F5344CB8AC3E}">
        <p14:creationId xmlns:p14="http://schemas.microsoft.com/office/powerpoint/2010/main" val="409549891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
            </a:r>
            <a:br>
              <a:rPr lang="en-US" sz="6000" b="1" dirty="0"/>
            </a:br>
            <a:r>
              <a:rPr lang="en-US" sz="6000" b="1" dirty="0"/>
              <a:t>B-lymphocytes</a:t>
            </a:r>
            <a:br>
              <a:rPr lang="en-US" sz="6000" b="1" dirty="0"/>
            </a:br>
            <a:endParaRPr lang="en-US" sz="6000" b="1" dirty="0"/>
          </a:p>
        </p:txBody>
      </p:sp>
      <p:sp>
        <p:nvSpPr>
          <p:cNvPr id="3" name="Content Placeholder 2"/>
          <p:cNvSpPr>
            <a:spLocks noGrp="1"/>
          </p:cNvSpPr>
          <p:nvPr>
            <p:ph idx="1"/>
          </p:nvPr>
        </p:nvSpPr>
        <p:spPr/>
        <p:txBody>
          <a:bodyPr>
            <a:noAutofit/>
          </a:bodyPr>
          <a:lstStyle/>
          <a:p>
            <a:r>
              <a:rPr lang="en-US" sz="4000" dirty="0"/>
              <a:t>These are both produced and processed in the bone marrow. </a:t>
            </a:r>
          </a:p>
          <a:p>
            <a:r>
              <a:rPr lang="en-US" sz="4000" dirty="0"/>
              <a:t>They produce antibodies (immunoglobulins), </a:t>
            </a:r>
          </a:p>
          <a:p>
            <a:r>
              <a:rPr lang="en-US" sz="4000" dirty="0"/>
              <a:t>each B-lymphocyte targets one specific antigen</a:t>
            </a:r>
          </a:p>
          <a:p>
            <a:r>
              <a:rPr lang="en-US" sz="4000" dirty="0"/>
              <a:t> B-lymphocytes provide </a:t>
            </a:r>
            <a:r>
              <a:rPr lang="en-US" sz="4000" b="1" dirty="0"/>
              <a:t>antibody-mediated </a:t>
            </a:r>
            <a:r>
              <a:rPr lang="en-US" sz="4000" dirty="0"/>
              <a:t>immunity</a:t>
            </a:r>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80465926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90315"/>
            <a:ext cx="7886700" cy="1325563"/>
          </a:xfrm>
        </p:spPr>
        <p:txBody>
          <a:bodyPr>
            <a:normAutofit fontScale="90000"/>
          </a:bodyPr>
          <a:lstStyle/>
          <a:p>
            <a:r>
              <a:rPr lang="en-US" dirty="0"/>
              <a:t/>
            </a:r>
            <a:br>
              <a:rPr lang="en-US" dirty="0"/>
            </a:br>
            <a:r>
              <a:rPr lang="en-US" sz="6700" b="1" dirty="0"/>
              <a:t>Cell-mediated immunity </a:t>
            </a:r>
            <a:br>
              <a:rPr lang="en-US" sz="6700" b="1" dirty="0"/>
            </a:br>
            <a:endParaRPr lang="en-US" sz="6700" b="1" dirty="0"/>
          </a:p>
        </p:txBody>
      </p:sp>
      <p:sp>
        <p:nvSpPr>
          <p:cNvPr id="3" name="Content Placeholder 2"/>
          <p:cNvSpPr>
            <a:spLocks noGrp="1"/>
          </p:cNvSpPr>
          <p:nvPr>
            <p:ph idx="1"/>
          </p:nvPr>
        </p:nvSpPr>
        <p:spPr/>
        <p:txBody>
          <a:bodyPr>
            <a:normAutofit/>
          </a:bodyPr>
          <a:lstStyle/>
          <a:p>
            <a:r>
              <a:rPr lang="en-US" sz="4000" dirty="0"/>
              <a:t>Immunity in which T lymphocytes deal with the antigen</a:t>
            </a:r>
          </a:p>
          <a:p>
            <a:r>
              <a:rPr lang="en-US" sz="4000" dirty="0"/>
              <a:t>When they encounter their antigen for the first time, T-lymphocytes become </a:t>
            </a:r>
            <a:r>
              <a:rPr lang="en-US" sz="4000" b="1" dirty="0"/>
              <a:t>sensitized</a:t>
            </a:r>
            <a:r>
              <a:rPr lang="en-US" sz="4000" dirty="0"/>
              <a:t> to it.</a:t>
            </a:r>
          </a:p>
          <a:p>
            <a:r>
              <a:rPr lang="en-US" sz="4000" dirty="0"/>
              <a:t>If the antigen has come from outside the body, it needs to be ‘presented’ to the T-lymphocyte by APCs or cancer cell markers </a:t>
            </a:r>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700642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dirty="0"/>
              <a:t>When an antigen is presented to the T-lymphocyte, it stimulates the division and proliferation (clonal expansion) of the T-lymphocyte</a:t>
            </a:r>
          </a:p>
          <a:p>
            <a:r>
              <a:rPr lang="en-US" sz="3600" dirty="0"/>
              <a:t>Four main types of specialized T-lymphocyte are produced, each of which is still directed against the original antigen, but which will tackle it in different ways.</a:t>
            </a:r>
          </a:p>
          <a:p>
            <a:endParaRPr lang="en-US" sz="36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94517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F6683-1D4D-48DB-9A0F-7A3B50FEB299}"/>
              </a:ext>
            </a:extLst>
          </p:cNvPr>
          <p:cNvSpPr>
            <a:spLocks noGrp="1"/>
          </p:cNvSpPr>
          <p:nvPr>
            <p:ph type="title"/>
          </p:nvPr>
        </p:nvSpPr>
        <p:spPr/>
        <p:txBody>
          <a:bodyPr/>
          <a:lstStyle/>
          <a:p>
            <a:r>
              <a:rPr lang="en-US" dirty="0">
                <a:solidFill>
                  <a:srgbClr val="FF0000"/>
                </a:solidFill>
              </a:rPr>
              <a:t>Louis Pasteur</a:t>
            </a:r>
          </a:p>
        </p:txBody>
      </p:sp>
      <p:sp>
        <p:nvSpPr>
          <p:cNvPr id="3" name="Content Placeholder 2">
            <a:extLst>
              <a:ext uri="{FF2B5EF4-FFF2-40B4-BE49-F238E27FC236}">
                <a16:creationId xmlns:a16="http://schemas.microsoft.com/office/drawing/2014/main" xmlns="" id="{FC489CE5-F348-4F66-997C-8BBAB4427887}"/>
              </a:ext>
            </a:extLst>
          </p:cNvPr>
          <p:cNvSpPr>
            <a:spLocks noGrp="1"/>
          </p:cNvSpPr>
          <p:nvPr>
            <p:ph idx="1"/>
          </p:nvPr>
        </p:nvSpPr>
        <p:spPr/>
        <p:txBody>
          <a:bodyPr>
            <a:noAutofit/>
          </a:bodyPr>
          <a:lstStyle/>
          <a:p>
            <a:r>
              <a:rPr lang="en-US" sz="4000" dirty="0"/>
              <a:t>Coined the term microbiology</a:t>
            </a:r>
          </a:p>
          <a:p>
            <a:r>
              <a:rPr lang="en-US" sz="4000" dirty="0"/>
              <a:t>Coined the term vaccine</a:t>
            </a:r>
          </a:p>
          <a:p>
            <a:r>
              <a:rPr lang="en-US" sz="4000" dirty="0"/>
              <a:t>He used various forms of nutrient fluid to grow microorganisms and showed that a medium suitable for one might be unsuitable for another</a:t>
            </a:r>
          </a:p>
          <a:p>
            <a:r>
              <a:rPr lang="en-US" sz="4000" dirty="0"/>
              <a:t>Proved that all forms of life arose from their alike and not de novo</a:t>
            </a:r>
          </a:p>
        </p:txBody>
      </p:sp>
    </p:spTree>
    <p:extLst>
      <p:ext uri="{BB962C8B-B14F-4D97-AF65-F5344CB8AC3E}">
        <p14:creationId xmlns:p14="http://schemas.microsoft.com/office/powerpoint/2010/main" val="3641945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4" y="365126"/>
            <a:ext cx="11372044" cy="5811838"/>
          </a:xfrm>
        </p:spPr>
      </p:pic>
    </p:spTree>
    <p:extLst>
      <p:ext uri="{BB962C8B-B14F-4D97-AF65-F5344CB8AC3E}">
        <p14:creationId xmlns:p14="http://schemas.microsoft.com/office/powerpoint/2010/main" val="3675984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99" y="270456"/>
            <a:ext cx="11539469" cy="6587544"/>
          </a:xfrm>
        </p:spPr>
      </p:pic>
    </p:spTree>
    <p:extLst>
      <p:ext uri="{BB962C8B-B14F-4D97-AF65-F5344CB8AC3E}">
        <p14:creationId xmlns:p14="http://schemas.microsoft.com/office/powerpoint/2010/main" val="362105231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histocompatibility complex</a:t>
            </a:r>
            <a:br>
              <a:rPr lang="en-US" b="1" dirty="0"/>
            </a:br>
            <a:endParaRPr lang="en-US" dirty="0"/>
          </a:p>
        </p:txBody>
      </p:sp>
      <p:sp>
        <p:nvSpPr>
          <p:cNvPr id="3" name="Content Placeholder 2"/>
          <p:cNvSpPr>
            <a:spLocks noGrp="1"/>
          </p:cNvSpPr>
          <p:nvPr>
            <p:ph idx="1"/>
          </p:nvPr>
        </p:nvSpPr>
        <p:spPr/>
        <p:txBody>
          <a:bodyPr/>
          <a:lstStyle/>
          <a:p>
            <a:r>
              <a:rPr lang="en-US" dirty="0"/>
              <a:t>group of </a:t>
            </a:r>
            <a:r>
              <a:rPr lang="en-US" dirty="0">
                <a:hlinkClick r:id="rId2"/>
              </a:rPr>
              <a:t>genes</a:t>
            </a:r>
            <a:r>
              <a:rPr lang="en-US" dirty="0"/>
              <a:t> that code for </a:t>
            </a:r>
            <a:r>
              <a:rPr lang="en-US" dirty="0">
                <a:hlinkClick r:id="rId3"/>
              </a:rPr>
              <a:t>proteins</a:t>
            </a:r>
            <a:r>
              <a:rPr lang="en-US" dirty="0"/>
              <a:t> found on the surfaces of </a:t>
            </a:r>
            <a:r>
              <a:rPr lang="en-US" dirty="0">
                <a:hlinkClick r:id="rId4"/>
              </a:rPr>
              <a:t>cells</a:t>
            </a:r>
            <a:r>
              <a:rPr lang="en-US" dirty="0"/>
              <a:t> that help the </a:t>
            </a:r>
            <a:r>
              <a:rPr lang="en-US" dirty="0">
                <a:hlinkClick r:id="rId5"/>
              </a:rPr>
              <a:t>immune system</a:t>
            </a:r>
            <a:r>
              <a:rPr lang="en-US" dirty="0"/>
              <a:t> recognize foreign substances. MHC proteins are found in all higher </a:t>
            </a:r>
            <a:r>
              <a:rPr lang="en-US" dirty="0">
                <a:hlinkClick r:id="rId6"/>
              </a:rPr>
              <a:t>vertebrates</a:t>
            </a:r>
            <a:r>
              <a:rPr lang="en-US" dirty="0"/>
              <a:t>. In human beings the complex is also called the </a:t>
            </a:r>
            <a:r>
              <a:rPr lang="en-US" dirty="0">
                <a:hlinkClick r:id="rId7"/>
              </a:rPr>
              <a:t>human leukocyte antigen</a:t>
            </a:r>
            <a:r>
              <a:rPr lang="en-US" dirty="0"/>
              <a:t> (HLA) system</a:t>
            </a:r>
            <a:r>
              <a:rPr lang="en-US" dirty="0" smtClean="0"/>
              <a:t>.</a:t>
            </a:r>
          </a:p>
          <a:p>
            <a:endParaRPr lang="en-US" dirty="0"/>
          </a:p>
        </p:txBody>
      </p:sp>
    </p:spTree>
    <p:extLst>
      <p:ext uri="{BB962C8B-B14F-4D97-AF65-F5344CB8AC3E}">
        <p14:creationId xmlns:p14="http://schemas.microsoft.com/office/powerpoint/2010/main" val="29338915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t>
            </a:r>
            <a:r>
              <a:rPr lang="en-US" dirty="0"/>
              <a:t>major types of MHC</a:t>
            </a:r>
          </a:p>
        </p:txBody>
      </p:sp>
      <p:sp>
        <p:nvSpPr>
          <p:cNvPr id="3" name="Content Placeholder 2"/>
          <p:cNvSpPr>
            <a:spLocks noGrp="1"/>
          </p:cNvSpPr>
          <p:nvPr>
            <p:ph idx="1"/>
          </p:nvPr>
        </p:nvSpPr>
        <p:spPr/>
        <p:txBody>
          <a:bodyPr/>
          <a:lstStyle/>
          <a:p>
            <a:r>
              <a:rPr lang="en-US" dirty="0"/>
              <a:t>Class I MHC molecules span the </a:t>
            </a:r>
            <a:r>
              <a:rPr lang="en-US" dirty="0">
                <a:hlinkClick r:id="rId2"/>
              </a:rPr>
              <a:t>membrane</a:t>
            </a:r>
            <a:r>
              <a:rPr lang="en-US" dirty="0"/>
              <a:t> of almost every </a:t>
            </a:r>
            <a:r>
              <a:rPr lang="en-US" dirty="0">
                <a:hlinkClick r:id="rId3"/>
              </a:rPr>
              <a:t>cell</a:t>
            </a:r>
            <a:r>
              <a:rPr lang="en-US" dirty="0"/>
              <a:t> in an organism, while class II molecules are restricted to cells of the immune system called macrophages and </a:t>
            </a:r>
            <a:r>
              <a:rPr lang="en-US" dirty="0">
                <a:hlinkClick r:id="rId4"/>
              </a:rPr>
              <a:t>lymphocytes</a:t>
            </a:r>
            <a:r>
              <a:rPr lang="en-US" dirty="0"/>
              <a:t>. </a:t>
            </a:r>
            <a:endParaRPr lang="en-US" dirty="0" smtClean="0"/>
          </a:p>
          <a:p>
            <a:r>
              <a:rPr lang="en-US" dirty="0" smtClean="0"/>
              <a:t>In </a:t>
            </a:r>
            <a:r>
              <a:rPr lang="en-US" dirty="0"/>
              <a:t>humans these molecules are encoded by several genes all clustered in the same region on </a:t>
            </a:r>
            <a:r>
              <a:rPr lang="en-US" dirty="0">
                <a:hlinkClick r:id="rId5"/>
              </a:rPr>
              <a:t>chromosome</a:t>
            </a:r>
            <a:r>
              <a:rPr lang="en-US" dirty="0"/>
              <a:t> 6. </a:t>
            </a:r>
            <a:endParaRPr lang="en-US" dirty="0" smtClean="0"/>
          </a:p>
          <a:p>
            <a:r>
              <a:rPr lang="en-US" dirty="0" smtClean="0"/>
              <a:t>Each </a:t>
            </a:r>
            <a:r>
              <a:rPr lang="en-US" dirty="0">
                <a:hlinkClick r:id="rId6"/>
              </a:rPr>
              <a:t>gene</a:t>
            </a:r>
            <a:r>
              <a:rPr lang="en-US" dirty="0"/>
              <a:t> has an unusually large number of </a:t>
            </a:r>
            <a:r>
              <a:rPr lang="en-US" dirty="0">
                <a:hlinkClick r:id="rId7"/>
              </a:rPr>
              <a:t>alleles</a:t>
            </a:r>
            <a:r>
              <a:rPr lang="en-US" dirty="0"/>
              <a:t> (alternate forms of a gene that produce alternate forms of the protein). As a result, it is very rare for two individuals to have the same set of MHC molecules, which are collectively called a </a:t>
            </a:r>
            <a:r>
              <a:rPr lang="en-US" dirty="0">
                <a:hlinkClick r:id="rId8"/>
              </a:rPr>
              <a:t>tissue type</a:t>
            </a:r>
            <a:r>
              <a:rPr lang="en-US" dirty="0"/>
              <a:t>. </a:t>
            </a:r>
          </a:p>
        </p:txBody>
      </p:sp>
    </p:spTree>
    <p:extLst>
      <p:ext uri="{BB962C8B-B14F-4D97-AF65-F5344CB8AC3E}">
        <p14:creationId xmlns:p14="http://schemas.microsoft.com/office/powerpoint/2010/main" val="3732159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a:xfrm>
            <a:off x="838200" y="1378039"/>
            <a:ext cx="10515600" cy="4798924"/>
          </a:xfrm>
        </p:spPr>
        <p:txBody>
          <a:bodyPr>
            <a:normAutofit/>
          </a:bodyPr>
          <a:lstStyle/>
          <a:p>
            <a:r>
              <a:rPr lang="en-US" dirty="0"/>
              <a:t>MHC molecules are important components of the immune system because they allow </a:t>
            </a:r>
            <a:r>
              <a:rPr lang="en-US" dirty="0">
                <a:hlinkClick r:id="rId2"/>
              </a:rPr>
              <a:t>T lymphocytes</a:t>
            </a:r>
            <a:r>
              <a:rPr lang="en-US" dirty="0"/>
              <a:t> to detect cells, such as macrophages, that have ingested infectious microorganisms. </a:t>
            </a:r>
            <a:endParaRPr lang="en-US" dirty="0" smtClean="0"/>
          </a:p>
          <a:p>
            <a:r>
              <a:rPr lang="en-US" dirty="0" smtClean="0"/>
              <a:t>When </a:t>
            </a:r>
            <a:r>
              <a:rPr lang="en-US" dirty="0"/>
              <a:t>a macrophage engulfs a microorganism, it partially digests it and displays </a:t>
            </a:r>
            <a:r>
              <a:rPr lang="en-US" dirty="0">
                <a:hlinkClick r:id="rId3"/>
              </a:rPr>
              <a:t>peptide</a:t>
            </a:r>
            <a:r>
              <a:rPr lang="en-US" dirty="0"/>
              <a:t> fragments of the microbe on its surface, bound to MHC molecules. The </a:t>
            </a:r>
            <a:r>
              <a:rPr lang="en-US" dirty="0">
                <a:hlinkClick r:id="rId2"/>
              </a:rPr>
              <a:t>T lymphocyte</a:t>
            </a:r>
            <a:r>
              <a:rPr lang="en-US" dirty="0"/>
              <a:t> recognizes the foreign fragment attached to the MHC molecule and binds to it, stimulating an immune response</a:t>
            </a:r>
            <a:r>
              <a:rPr lang="en-US" dirty="0" smtClean="0"/>
              <a:t>.</a:t>
            </a:r>
          </a:p>
          <a:p>
            <a:r>
              <a:rPr lang="en-US" dirty="0" smtClean="0"/>
              <a:t> </a:t>
            </a:r>
            <a:r>
              <a:rPr lang="en-US" dirty="0"/>
              <a:t>In uninfected healthy cells, the MHC molecule presents peptides from its own cell (self peptides), to which T cells do not normally react.</a:t>
            </a:r>
          </a:p>
        </p:txBody>
      </p:sp>
    </p:spTree>
    <p:extLst>
      <p:ext uri="{BB962C8B-B14F-4D97-AF65-F5344CB8AC3E}">
        <p14:creationId xmlns:p14="http://schemas.microsoft.com/office/powerpoint/2010/main" val="312401700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512" y="242889"/>
            <a:ext cx="7458076" cy="6215061"/>
          </a:xfrm>
        </p:spPr>
      </p:pic>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18852538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944" y="115910"/>
            <a:ext cx="11732653" cy="6426558"/>
          </a:xfrm>
        </p:spPr>
      </p:pic>
    </p:spTree>
    <p:extLst>
      <p:ext uri="{BB962C8B-B14F-4D97-AF65-F5344CB8AC3E}">
        <p14:creationId xmlns:p14="http://schemas.microsoft.com/office/powerpoint/2010/main" val="4892128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218" y="257576"/>
            <a:ext cx="11470782" cy="6600423"/>
          </a:xfrm>
        </p:spPr>
      </p:pic>
    </p:spTree>
    <p:extLst>
      <p:ext uri="{BB962C8B-B14F-4D97-AF65-F5344CB8AC3E}">
        <p14:creationId xmlns:p14="http://schemas.microsoft.com/office/powerpoint/2010/main" val="216912675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42" y="365125"/>
            <a:ext cx="11134858" cy="6074312"/>
          </a:xfrm>
        </p:spPr>
      </p:pic>
    </p:spTree>
    <p:extLst>
      <p:ext uri="{BB962C8B-B14F-4D97-AF65-F5344CB8AC3E}">
        <p14:creationId xmlns:p14="http://schemas.microsoft.com/office/powerpoint/2010/main" val="199423824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8667"/>
          </a:xfrm>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245" y="365124"/>
            <a:ext cx="11462197" cy="6125827"/>
          </a:xfrm>
        </p:spPr>
      </p:pic>
    </p:spTree>
    <p:extLst>
      <p:ext uri="{BB962C8B-B14F-4D97-AF65-F5344CB8AC3E}">
        <p14:creationId xmlns:p14="http://schemas.microsoft.com/office/powerpoint/2010/main" val="309047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first simple forms of life appeared on earth more then 3 billion years ago. </a:t>
            </a:r>
            <a:endParaRPr lang="en-US" dirty="0" smtClean="0"/>
          </a:p>
          <a:p>
            <a:r>
              <a:rPr lang="en-US" dirty="0" smtClean="0"/>
              <a:t> </a:t>
            </a:r>
            <a:r>
              <a:rPr lang="en-US" dirty="0"/>
              <a:t>Their descendants have changed and developed into the several million type of animals , plants and microorganisms are recognized</a:t>
            </a:r>
            <a:r>
              <a:rPr lang="en-US" dirty="0" smtClean="0"/>
              <a:t>.</a:t>
            </a:r>
          </a:p>
          <a:p>
            <a:r>
              <a:rPr lang="en-US" dirty="0" smtClean="0"/>
              <a:t> </a:t>
            </a:r>
            <a:r>
              <a:rPr lang="en-US" dirty="0"/>
              <a:t> Microscopic forms of life are present in vast numbers in nearly every environment like soil, water, food, air , etc.</a:t>
            </a:r>
          </a:p>
        </p:txBody>
      </p:sp>
    </p:spTree>
    <p:extLst>
      <p:ext uri="{BB962C8B-B14F-4D97-AF65-F5344CB8AC3E}">
        <p14:creationId xmlns:p14="http://schemas.microsoft.com/office/powerpoint/2010/main" val="179833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00637-2835-400C-8EF4-06024BAE48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8811113-C094-4053-AB0B-C08E75245268}"/>
              </a:ext>
            </a:extLst>
          </p:cNvPr>
          <p:cNvSpPr>
            <a:spLocks noGrp="1"/>
          </p:cNvSpPr>
          <p:nvPr>
            <p:ph idx="1"/>
          </p:nvPr>
        </p:nvSpPr>
        <p:spPr/>
        <p:txBody>
          <a:bodyPr>
            <a:normAutofit/>
          </a:bodyPr>
          <a:lstStyle/>
          <a:p>
            <a:r>
              <a:rPr lang="en-US" sz="3600" dirty="0"/>
              <a:t>In 1860-64, he gave experimental evidence that fermentation and putrefaction are effects of microbial growth</a:t>
            </a:r>
          </a:p>
          <a:p>
            <a:r>
              <a:rPr lang="en-US" sz="3600" dirty="0"/>
              <a:t>In 1863-65,he devised the process of destroying bacteria, known as pasteurization. This process is employed throughout the civilized world today to preserve milk and certain other perishable foods.</a:t>
            </a:r>
          </a:p>
        </p:txBody>
      </p:sp>
    </p:spTree>
    <p:extLst>
      <p:ext uri="{BB962C8B-B14F-4D97-AF65-F5344CB8AC3E}">
        <p14:creationId xmlns:p14="http://schemas.microsoft.com/office/powerpoint/2010/main" val="42437747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0" y="476518"/>
            <a:ext cx="10689465" cy="5700445"/>
          </a:xfrm>
        </p:spPr>
      </p:pic>
    </p:spTree>
    <p:extLst>
      <p:ext uri="{BB962C8B-B14F-4D97-AF65-F5344CB8AC3E}">
        <p14:creationId xmlns:p14="http://schemas.microsoft.com/office/powerpoint/2010/main" val="351267992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79549"/>
            <a:ext cx="11203546" cy="5597414"/>
          </a:xfrm>
        </p:spPr>
      </p:pic>
    </p:spTree>
    <p:extLst>
      <p:ext uri="{BB962C8B-B14F-4D97-AF65-F5344CB8AC3E}">
        <p14:creationId xmlns:p14="http://schemas.microsoft.com/office/powerpoint/2010/main" val="69677965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98" y="244699"/>
            <a:ext cx="11552348" cy="5932264"/>
          </a:xfrm>
        </p:spPr>
      </p:pic>
    </p:spTree>
    <p:extLst>
      <p:ext uri="{BB962C8B-B14F-4D97-AF65-F5344CB8AC3E}">
        <p14:creationId xmlns:p14="http://schemas.microsoft.com/office/powerpoint/2010/main" val="293851152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096" y="365125"/>
            <a:ext cx="11050073" cy="5811838"/>
          </a:xfrm>
        </p:spPr>
      </p:pic>
    </p:spTree>
    <p:extLst>
      <p:ext uri="{BB962C8B-B14F-4D97-AF65-F5344CB8AC3E}">
        <p14:creationId xmlns:p14="http://schemas.microsoft.com/office/powerpoint/2010/main" val="356705072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158" y="476518"/>
            <a:ext cx="10869769" cy="5700445"/>
          </a:xfrm>
        </p:spPr>
      </p:pic>
    </p:spTree>
    <p:extLst>
      <p:ext uri="{BB962C8B-B14F-4D97-AF65-F5344CB8AC3E}">
        <p14:creationId xmlns:p14="http://schemas.microsoft.com/office/powerpoint/2010/main" val="12004501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851" y="365125"/>
            <a:ext cx="11359165" cy="5811838"/>
          </a:xfrm>
        </p:spPr>
      </p:pic>
    </p:spTree>
    <p:extLst>
      <p:ext uri="{BB962C8B-B14F-4D97-AF65-F5344CB8AC3E}">
        <p14:creationId xmlns:p14="http://schemas.microsoft.com/office/powerpoint/2010/main" val="165972222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578" y="244699"/>
            <a:ext cx="11333408" cy="5932264"/>
          </a:xfrm>
        </p:spPr>
      </p:pic>
    </p:spTree>
    <p:extLst>
      <p:ext uri="{BB962C8B-B14F-4D97-AF65-F5344CB8AC3E}">
        <p14:creationId xmlns:p14="http://schemas.microsoft.com/office/powerpoint/2010/main" val="13986060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338" y="365124"/>
            <a:ext cx="11243256" cy="6177343"/>
          </a:xfrm>
        </p:spPr>
      </p:pic>
    </p:spTree>
    <p:extLst>
      <p:ext uri="{BB962C8B-B14F-4D97-AF65-F5344CB8AC3E}">
        <p14:creationId xmlns:p14="http://schemas.microsoft.com/office/powerpoint/2010/main" val="190976180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42" y="365125"/>
            <a:ext cx="11475076" cy="6254616"/>
          </a:xfrm>
        </p:spPr>
      </p:pic>
    </p:spTree>
    <p:extLst>
      <p:ext uri="{BB962C8B-B14F-4D97-AF65-F5344CB8AC3E}">
        <p14:creationId xmlns:p14="http://schemas.microsoft.com/office/powerpoint/2010/main" val="65235199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62" y="270456"/>
            <a:ext cx="11487955" cy="5906507"/>
          </a:xfrm>
        </p:spPr>
      </p:pic>
    </p:spTree>
    <p:extLst>
      <p:ext uri="{BB962C8B-B14F-4D97-AF65-F5344CB8AC3E}">
        <p14:creationId xmlns:p14="http://schemas.microsoft.com/office/powerpoint/2010/main" val="297273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18A61-E5B0-4904-8863-1C928F8E54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8EFB014-161B-4FCC-B109-1FEE07462C78}"/>
              </a:ext>
            </a:extLst>
          </p:cNvPr>
          <p:cNvSpPr>
            <a:spLocks noGrp="1"/>
          </p:cNvSpPr>
          <p:nvPr>
            <p:ph idx="1"/>
          </p:nvPr>
        </p:nvSpPr>
        <p:spPr/>
        <p:txBody>
          <a:bodyPr>
            <a:normAutofit/>
          </a:bodyPr>
          <a:lstStyle/>
          <a:p>
            <a:r>
              <a:rPr lang="en-US" sz="4000" dirty="0"/>
              <a:t>In 1877, Koch and Pasteur demonstrated that anthrax is caused by bacteria</a:t>
            </a:r>
          </a:p>
          <a:p>
            <a:r>
              <a:rPr lang="en-US" sz="4000" dirty="0"/>
              <a:t>In 1881, he developed live attenuated anthrax vaccine</a:t>
            </a:r>
          </a:p>
          <a:p>
            <a:r>
              <a:rPr lang="en-US" sz="4000" dirty="0"/>
              <a:t>In 1881, pneumococci were first noticed by Pasteur and Sternberg independently</a:t>
            </a:r>
          </a:p>
        </p:txBody>
      </p:sp>
    </p:spTree>
    <p:extLst>
      <p:ext uri="{BB962C8B-B14F-4D97-AF65-F5344CB8AC3E}">
        <p14:creationId xmlns:p14="http://schemas.microsoft.com/office/powerpoint/2010/main" val="121949913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5" y="365125"/>
            <a:ext cx="11552348" cy="5811838"/>
          </a:xfrm>
        </p:spPr>
      </p:pic>
    </p:spTree>
    <p:extLst>
      <p:ext uri="{BB962C8B-B14F-4D97-AF65-F5344CB8AC3E}">
        <p14:creationId xmlns:p14="http://schemas.microsoft.com/office/powerpoint/2010/main" val="401160733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611118" cy="6176963"/>
          </a:xfrm>
        </p:spPr>
      </p:pic>
    </p:spTree>
    <p:extLst>
      <p:ext uri="{BB962C8B-B14F-4D97-AF65-F5344CB8AC3E}">
        <p14:creationId xmlns:p14="http://schemas.microsoft.com/office/powerpoint/2010/main" val="29501218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730" y="365125"/>
            <a:ext cx="11500833" cy="5811838"/>
          </a:xfrm>
        </p:spPr>
      </p:pic>
    </p:spTree>
    <p:extLst>
      <p:ext uri="{BB962C8B-B14F-4D97-AF65-F5344CB8AC3E}">
        <p14:creationId xmlns:p14="http://schemas.microsoft.com/office/powerpoint/2010/main" val="245994937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3" y="528639"/>
            <a:ext cx="11014363" cy="5648325"/>
          </a:xfrm>
        </p:spPr>
        <p:txBody>
          <a:bodyPr>
            <a:normAutofit/>
          </a:bodyPr>
          <a:lstStyle/>
          <a:p>
            <a:endParaRPr lang="en-US" sz="4000" b="1" dirty="0"/>
          </a:p>
          <a:p>
            <a:r>
              <a:rPr lang="en-US" sz="4000" b="1" dirty="0"/>
              <a:t>Memory T-cells</a:t>
            </a:r>
          </a:p>
          <a:p>
            <a:r>
              <a:rPr lang="en-US" sz="4000" dirty="0"/>
              <a:t>They provide cell mediated  immunity by responding rapidly to another encounter with the same antigen.</a:t>
            </a:r>
          </a:p>
          <a:p>
            <a:r>
              <a:rPr lang="en-US" sz="4000" b="1" dirty="0"/>
              <a:t>Cytotoxic T-cells; </a:t>
            </a:r>
            <a:r>
              <a:rPr lang="en-US" sz="4000" dirty="0"/>
              <a:t>The main role of cytotoxic T-lymphocytes is in destruction of abnormal body cells, e.g. infected cells and cancer cells.</a:t>
            </a:r>
          </a:p>
          <a:p>
            <a:endParaRPr lang="en-US" sz="4000" dirty="0"/>
          </a:p>
          <a:p>
            <a:pPr marL="0" indent="0">
              <a:buNone/>
            </a:pPr>
            <a:endParaRPr lang="en-US" sz="4000" dirty="0"/>
          </a:p>
        </p:txBody>
      </p:sp>
      <p:sp>
        <p:nvSpPr>
          <p:cNvPr id="2" name="Footer Placeholder 1"/>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7125753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776" y="381111"/>
            <a:ext cx="7443787" cy="5975240"/>
          </a:xfrm>
        </p:spPr>
      </p:pic>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63367365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55" y="720436"/>
            <a:ext cx="10363200" cy="5456527"/>
          </a:xfrm>
        </p:spPr>
        <p:txBody>
          <a:bodyPr>
            <a:noAutofit/>
          </a:bodyPr>
          <a:lstStyle/>
          <a:p>
            <a:pPr marL="0" indent="0">
              <a:buNone/>
            </a:pPr>
            <a:r>
              <a:rPr lang="en-US" sz="4000" b="1" dirty="0"/>
              <a:t>Helper T-cells</a:t>
            </a:r>
          </a:p>
          <a:p>
            <a:r>
              <a:rPr lang="en-US" sz="4000" dirty="0"/>
              <a:t>Are the commonest of the T-lymphocytes</a:t>
            </a:r>
          </a:p>
          <a:p>
            <a:r>
              <a:rPr lang="en-US" sz="4000" dirty="0"/>
              <a:t>their main functions include:</a:t>
            </a:r>
          </a:p>
          <a:p>
            <a:pPr lvl="1"/>
            <a:r>
              <a:rPr lang="en-US" sz="4000" dirty="0"/>
              <a:t>production of special chemicals called cytokines, e.g. interleukins and </a:t>
            </a:r>
            <a:r>
              <a:rPr lang="en-US" sz="4000" dirty="0" err="1"/>
              <a:t>interferons</a:t>
            </a:r>
            <a:r>
              <a:rPr lang="en-US" sz="4000" dirty="0"/>
              <a:t>, which support and promote cytotoxic T-lymphocytes and macrophages</a:t>
            </a:r>
          </a:p>
          <a:p>
            <a:pPr lvl="1"/>
            <a:r>
              <a:rPr lang="en-US" sz="4000" dirty="0"/>
              <a:t>cooperating with B-lymphocytes to produce antibodies;</a:t>
            </a:r>
          </a:p>
          <a:p>
            <a:endParaRPr lang="en-US" sz="4000" dirty="0"/>
          </a:p>
        </p:txBody>
      </p:sp>
      <p:sp>
        <p:nvSpPr>
          <p:cNvPr id="2" name="Footer Placeholder 1"/>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8832512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5" y="971551"/>
            <a:ext cx="10640291" cy="5205413"/>
          </a:xfrm>
        </p:spPr>
        <p:txBody>
          <a:bodyPr>
            <a:normAutofit/>
          </a:bodyPr>
          <a:lstStyle/>
          <a:p>
            <a:endParaRPr lang="en-US" sz="4000" b="1" dirty="0"/>
          </a:p>
          <a:p>
            <a:r>
              <a:rPr lang="en-US" sz="4000" b="1" dirty="0"/>
              <a:t>Suppressor </a:t>
            </a:r>
            <a:r>
              <a:rPr lang="en-US" sz="4000" b="1" dirty="0" smtClean="0"/>
              <a:t>T-cells/Regulatory T-cells</a:t>
            </a:r>
            <a:endParaRPr lang="en-US" sz="4000" b="1" dirty="0"/>
          </a:p>
          <a:p>
            <a:r>
              <a:rPr lang="en-US" sz="4000" dirty="0"/>
              <a:t>These cells act as ‘brakes’, turning off activated T- and B-lymphocytes. </a:t>
            </a:r>
          </a:p>
          <a:p>
            <a:r>
              <a:rPr lang="en-US" sz="4000" dirty="0"/>
              <a:t>This limits the powerful and potentially damaging effects of the immune response.</a:t>
            </a:r>
          </a:p>
        </p:txBody>
      </p:sp>
      <p:sp>
        <p:nvSpPr>
          <p:cNvPr id="2" name="Footer Placeholder 1"/>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64719828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Antibody-mediated (</a:t>
            </a:r>
            <a:r>
              <a:rPr lang="en-US" dirty="0" err="1"/>
              <a:t>humoral</a:t>
            </a:r>
            <a:r>
              <a:rPr lang="en-US" dirty="0"/>
              <a:t>) immunity</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6235630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3" y="365125"/>
            <a:ext cx="11397803" cy="5811838"/>
          </a:xfrm>
        </p:spPr>
      </p:pic>
    </p:spTree>
    <p:extLst>
      <p:ext uri="{BB962C8B-B14F-4D97-AF65-F5344CB8AC3E}">
        <p14:creationId xmlns:p14="http://schemas.microsoft.com/office/powerpoint/2010/main" val="31183958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sz="3600" dirty="0"/>
              <a:t>Carried out by antibodies produced by plasma B cells.</a:t>
            </a:r>
          </a:p>
          <a:p>
            <a:r>
              <a:rPr lang="en-US" sz="3600" dirty="0"/>
              <a:t>B-lymphocytes recognize and bind antigen particles without having to be presented with them by an antigen-presenting cell.</a:t>
            </a:r>
          </a:p>
          <a:p>
            <a:r>
              <a:rPr lang="en-US" sz="3600" dirty="0"/>
              <a:t>Once its antigen has been detected and bound, and with the help of an activated helper T lymphocyte, the B-lymphocyte enlarges and begins to divide (clonal expansion).</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90274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C2A2F-001C-4F6B-BBC8-860585A37F61}"/>
              </a:ext>
            </a:extLst>
          </p:cNvPr>
          <p:cNvSpPr>
            <a:spLocks noGrp="1"/>
          </p:cNvSpPr>
          <p:nvPr>
            <p:ph type="title"/>
          </p:nvPr>
        </p:nvSpPr>
        <p:spPr/>
        <p:txBody>
          <a:bodyPr/>
          <a:lstStyle/>
          <a:p>
            <a:r>
              <a:rPr lang="en-US">
                <a:solidFill>
                  <a:srgbClr val="FF0000"/>
                </a:solidFill>
              </a:rPr>
              <a:t>Robert Koch</a:t>
            </a:r>
            <a:endParaRPr lang="en-US" dirty="0">
              <a:solidFill>
                <a:srgbClr val="FF0000"/>
              </a:solidFill>
            </a:endParaRPr>
          </a:p>
        </p:txBody>
      </p:sp>
      <p:sp>
        <p:nvSpPr>
          <p:cNvPr id="3" name="Content Placeholder 2">
            <a:extLst>
              <a:ext uri="{FF2B5EF4-FFF2-40B4-BE49-F238E27FC236}">
                <a16:creationId xmlns:a16="http://schemas.microsoft.com/office/drawing/2014/main" xmlns="" id="{DF38D57B-2B3C-44C9-A232-298EE007E13A}"/>
              </a:ext>
            </a:extLst>
          </p:cNvPr>
          <p:cNvSpPr>
            <a:spLocks noGrp="1"/>
          </p:cNvSpPr>
          <p:nvPr>
            <p:ph idx="1"/>
          </p:nvPr>
        </p:nvSpPr>
        <p:spPr/>
        <p:txBody>
          <a:bodyPr>
            <a:normAutofit/>
          </a:bodyPr>
          <a:lstStyle/>
          <a:p>
            <a:r>
              <a:rPr lang="en-US" sz="3600" dirty="0"/>
              <a:t>In 1876, he reported the isolation of anthrax bacillus in pure culture, formation and germination of its spores &amp; the proof of its infectiousness</a:t>
            </a:r>
          </a:p>
          <a:p>
            <a:r>
              <a:rPr lang="en-US" sz="3600" dirty="0"/>
              <a:t>He introduced the method of making smears of bacteria on glass slides, and of staining them with aniline dyes</a:t>
            </a:r>
          </a:p>
          <a:p>
            <a:r>
              <a:rPr lang="en-US" sz="3600" dirty="0"/>
              <a:t>In 1881, he described means of cultivating bacteria on solid media</a:t>
            </a:r>
          </a:p>
        </p:txBody>
      </p:sp>
    </p:spTree>
    <p:extLst>
      <p:ext uri="{BB962C8B-B14F-4D97-AF65-F5344CB8AC3E}">
        <p14:creationId xmlns:p14="http://schemas.microsoft.com/office/powerpoint/2010/main" val="215328185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400" dirty="0"/>
              <a:t>It produces two functionally distinct types of cells;</a:t>
            </a:r>
          </a:p>
          <a:p>
            <a:pPr lvl="1"/>
            <a:r>
              <a:rPr lang="en-US" sz="4400" dirty="0"/>
              <a:t>plasma cells and </a:t>
            </a:r>
          </a:p>
          <a:p>
            <a:pPr lvl="1"/>
            <a:r>
              <a:rPr lang="en-US" sz="4400" dirty="0"/>
              <a:t>memory B-cells.</a:t>
            </a:r>
          </a:p>
          <a:p>
            <a:endParaRPr lang="en-US" sz="44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46863475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914" y="171451"/>
            <a:ext cx="7615237" cy="6005513"/>
          </a:xfrm>
        </p:spPr>
      </p:pic>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63564511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
            </a:r>
            <a:br>
              <a:rPr lang="en-US" sz="6000" b="1" dirty="0"/>
            </a:br>
            <a:r>
              <a:rPr lang="en-US" sz="6000" b="1" dirty="0"/>
              <a:t>Plasma cells</a:t>
            </a:r>
            <a:br>
              <a:rPr lang="en-US" sz="6000" b="1" dirty="0"/>
            </a:br>
            <a:endParaRPr lang="en-US" sz="6000" b="1" dirty="0"/>
          </a:p>
        </p:txBody>
      </p:sp>
      <p:sp>
        <p:nvSpPr>
          <p:cNvPr id="3" name="Content Placeholder 2"/>
          <p:cNvSpPr>
            <a:spLocks noGrp="1"/>
          </p:cNvSpPr>
          <p:nvPr>
            <p:ph idx="1"/>
          </p:nvPr>
        </p:nvSpPr>
        <p:spPr/>
        <p:txBody>
          <a:bodyPr>
            <a:normAutofit/>
          </a:bodyPr>
          <a:lstStyle/>
          <a:p>
            <a:r>
              <a:rPr lang="en-US" sz="4000" dirty="0"/>
              <a:t>These secrete massive quantities of antibodies (immunoglobulins) into the blood.</a:t>
            </a:r>
          </a:p>
          <a:p>
            <a:r>
              <a:rPr lang="en-US" sz="4000" dirty="0"/>
              <a:t>Antibodies are carried throughout the tissues. </a:t>
            </a:r>
          </a:p>
          <a:p>
            <a:r>
              <a:rPr lang="en-US" sz="4000" dirty="0"/>
              <a:t>Plasma produce millions of molecules of only one type of antibody, which targets the specific antigen that originally bound to the B-lymphocyte.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4144211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00" y="1"/>
            <a:ext cx="7672388" cy="6356351"/>
          </a:xfrm>
        </p:spPr>
      </p:pic>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57341180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5588" y="511603"/>
            <a:ext cx="6515101" cy="5844749"/>
          </a:xfrm>
        </p:spPr>
      </p:pic>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81330491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47" y="365124"/>
            <a:ext cx="11616743" cy="6035675"/>
          </a:xfrm>
        </p:spPr>
      </p:pic>
    </p:spTree>
    <p:extLst>
      <p:ext uri="{BB962C8B-B14F-4D97-AF65-F5344CB8AC3E}">
        <p14:creationId xmlns:p14="http://schemas.microsoft.com/office/powerpoint/2010/main" val="310222270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825625"/>
            <a:ext cx="10417935" cy="4351338"/>
          </a:xfrm>
        </p:spPr>
      </p:pic>
    </p:spTree>
    <p:extLst>
      <p:ext uri="{BB962C8B-B14F-4D97-AF65-F5344CB8AC3E}">
        <p14:creationId xmlns:p14="http://schemas.microsoft.com/office/powerpoint/2010/main" val="90806106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217" y="193183"/>
            <a:ext cx="11359166" cy="5983780"/>
          </a:xfrm>
        </p:spPr>
      </p:pic>
    </p:spTree>
    <p:extLst>
      <p:ext uri="{BB962C8B-B14F-4D97-AF65-F5344CB8AC3E}">
        <p14:creationId xmlns:p14="http://schemas.microsoft.com/office/powerpoint/2010/main" val="262806834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05" y="218940"/>
            <a:ext cx="10882648" cy="6362163"/>
          </a:xfrm>
        </p:spPr>
      </p:pic>
    </p:spTree>
    <p:extLst>
      <p:ext uri="{BB962C8B-B14F-4D97-AF65-F5344CB8AC3E}">
        <p14:creationId xmlns:p14="http://schemas.microsoft.com/office/powerpoint/2010/main" val="386439509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157" y="270457"/>
            <a:ext cx="10818253" cy="5945143"/>
          </a:xfrm>
        </p:spPr>
      </p:pic>
    </p:spTree>
    <p:extLst>
      <p:ext uri="{BB962C8B-B14F-4D97-AF65-F5344CB8AC3E}">
        <p14:creationId xmlns:p14="http://schemas.microsoft.com/office/powerpoint/2010/main" val="233945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A6556-3BE9-4056-A8E9-794DA1B589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8DCF96B-A1B7-474C-8772-A08A6212E1EC}"/>
              </a:ext>
            </a:extLst>
          </p:cNvPr>
          <p:cNvSpPr>
            <a:spLocks noGrp="1"/>
          </p:cNvSpPr>
          <p:nvPr>
            <p:ph idx="1"/>
          </p:nvPr>
        </p:nvSpPr>
        <p:spPr/>
        <p:txBody>
          <a:bodyPr>
            <a:normAutofit/>
          </a:bodyPr>
          <a:lstStyle/>
          <a:p>
            <a:r>
              <a:rPr lang="en-US" sz="3200" dirty="0"/>
              <a:t>The hanging drop method of studying bacteria as used today is a product of his genius</a:t>
            </a:r>
          </a:p>
          <a:p>
            <a:r>
              <a:rPr lang="en-US" sz="3200" dirty="0"/>
              <a:t>In 1882, he discovered tubercle bacillus</a:t>
            </a:r>
          </a:p>
          <a:p>
            <a:r>
              <a:rPr lang="en-US" sz="3200" dirty="0"/>
              <a:t>In 1883, he discovered causative agents of cholera ( Vibrio cholerae)</a:t>
            </a:r>
          </a:p>
          <a:p>
            <a:r>
              <a:rPr lang="en-US" sz="3200" dirty="0"/>
              <a:t>In 1884, he expounded Koch’s postulates or laws by which an organism may be proved to be the cause of a particular disease</a:t>
            </a:r>
          </a:p>
          <a:p>
            <a:endParaRPr lang="en-US" sz="3200" dirty="0"/>
          </a:p>
          <a:p>
            <a:endParaRPr lang="en-US" sz="3200" dirty="0"/>
          </a:p>
        </p:txBody>
      </p:sp>
    </p:spTree>
    <p:extLst>
      <p:ext uri="{BB962C8B-B14F-4D97-AF65-F5344CB8AC3E}">
        <p14:creationId xmlns:p14="http://schemas.microsoft.com/office/powerpoint/2010/main" val="30569749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
            </a:r>
            <a:br>
              <a:rPr lang="en-US" sz="6000" b="1" dirty="0"/>
            </a:br>
            <a:r>
              <a:rPr lang="en-US" sz="6000" b="1" dirty="0"/>
              <a:t>Functions of antibodies</a:t>
            </a:r>
            <a:br>
              <a:rPr lang="en-US" sz="6000" b="1" dirty="0"/>
            </a:br>
            <a:endParaRPr lang="en-US" sz="6000"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a:t>bind to antigens, labelling them as targets for other defense cells such as cytotoxic T-cells macrophages</a:t>
            </a:r>
          </a:p>
          <a:p>
            <a:pPr marL="514350" indent="-514350">
              <a:buFont typeface="+mj-lt"/>
              <a:buAutoNum type="arabicPeriod"/>
            </a:pPr>
            <a:r>
              <a:rPr lang="en-US" sz="4000" dirty="0"/>
              <a:t>bind to bacterial toxins, neutralizing them</a:t>
            </a:r>
          </a:p>
          <a:p>
            <a:pPr marL="514350" indent="-514350">
              <a:buFont typeface="+mj-lt"/>
              <a:buAutoNum type="arabicPeriod"/>
            </a:pPr>
            <a:r>
              <a:rPr lang="en-US" sz="4000" dirty="0"/>
              <a:t>activate complement system.</a:t>
            </a:r>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55095782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 of </a:t>
            </a:r>
            <a:r>
              <a:rPr lang="en-US" dirty="0" err="1"/>
              <a:t>immunoglobulins</a:t>
            </a:r>
            <a:r>
              <a:rPr lang="en-US" dirty="0"/>
              <a:t> </a:t>
            </a:r>
          </a:p>
        </p:txBody>
      </p:sp>
      <p:sp>
        <p:nvSpPr>
          <p:cNvPr id="3" name="Content Placeholder 2"/>
          <p:cNvSpPr>
            <a:spLocks noGrp="1"/>
          </p:cNvSpPr>
          <p:nvPr>
            <p:ph idx="1"/>
          </p:nvPr>
        </p:nvSpPr>
        <p:spPr/>
        <p:txBody>
          <a:bodyPr>
            <a:normAutofit/>
          </a:bodyPr>
          <a:lstStyle/>
          <a:p>
            <a:r>
              <a:rPr lang="en-US" dirty="0"/>
              <a:t>There are five classes each with distinct  chemical structures and biological functions within the human body</a:t>
            </a:r>
          </a:p>
          <a:p>
            <a:r>
              <a:rPr lang="en-US" dirty="0" err="1"/>
              <a:t>Immunoglubulin</a:t>
            </a:r>
            <a:r>
              <a:rPr lang="en-US" b="1" dirty="0">
                <a:solidFill>
                  <a:srgbClr val="FF0000"/>
                </a:solidFill>
              </a:rPr>
              <a:t> G</a:t>
            </a:r>
          </a:p>
          <a:p>
            <a:r>
              <a:rPr lang="en-US" dirty="0" err="1"/>
              <a:t>Immunoglubulin</a:t>
            </a:r>
            <a:r>
              <a:rPr lang="en-US" dirty="0"/>
              <a:t> </a:t>
            </a:r>
            <a:r>
              <a:rPr lang="en-US" b="1" dirty="0">
                <a:solidFill>
                  <a:srgbClr val="FF0000"/>
                </a:solidFill>
              </a:rPr>
              <a:t>A</a:t>
            </a:r>
          </a:p>
          <a:p>
            <a:r>
              <a:rPr lang="en-US" dirty="0" err="1"/>
              <a:t>Immunoglubulin</a:t>
            </a:r>
            <a:r>
              <a:rPr lang="en-US" dirty="0"/>
              <a:t> </a:t>
            </a:r>
            <a:r>
              <a:rPr lang="en-US" b="1" dirty="0">
                <a:solidFill>
                  <a:srgbClr val="FF0000"/>
                </a:solidFill>
              </a:rPr>
              <a:t>M</a:t>
            </a:r>
          </a:p>
          <a:p>
            <a:r>
              <a:rPr lang="en-US" dirty="0" err="1"/>
              <a:t>Immunoglubulin</a:t>
            </a:r>
            <a:r>
              <a:rPr lang="en-US" dirty="0"/>
              <a:t> </a:t>
            </a:r>
            <a:r>
              <a:rPr lang="en-US" b="1" dirty="0">
                <a:solidFill>
                  <a:srgbClr val="FF0000"/>
                </a:solidFill>
              </a:rPr>
              <a:t>D</a:t>
            </a:r>
          </a:p>
          <a:p>
            <a:r>
              <a:rPr lang="en-US" dirty="0" err="1"/>
              <a:t>Immunoglubulin</a:t>
            </a:r>
            <a:r>
              <a:rPr lang="en-US" dirty="0"/>
              <a:t> </a:t>
            </a:r>
            <a:r>
              <a:rPr lang="en-US" b="1" dirty="0">
                <a:solidFill>
                  <a:srgbClr val="FF0000"/>
                </a:solidFill>
              </a:rPr>
              <a:t>E</a:t>
            </a:r>
          </a:p>
          <a:p>
            <a:r>
              <a:rPr lang="en-US" i="1" dirty="0"/>
              <a:t>(refer to Ross and Wilson Anat. textbook and state function of each)</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69679781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sz="6700" b="1" dirty="0">
                <a:solidFill>
                  <a:srgbClr val="FF0000"/>
                </a:solidFill>
              </a:rPr>
              <a:t>IgG</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lnSpc>
                <a:spcPct val="120000"/>
              </a:lnSpc>
              <a:buClr>
                <a:srgbClr val="FFFF00"/>
              </a:buClr>
            </a:pPr>
            <a:r>
              <a:rPr lang="en-US" sz="3400" dirty="0"/>
              <a:t>Most Abs to infection belong to this class. </a:t>
            </a:r>
          </a:p>
          <a:p>
            <a:pPr>
              <a:lnSpc>
                <a:spcPct val="120000"/>
              </a:lnSpc>
            </a:pPr>
            <a:r>
              <a:rPr lang="en-US" sz="3400" dirty="0"/>
              <a:t>It is widely distributed in the tissue fluids and are equally available in the intra and extravascular spaces.</a:t>
            </a:r>
          </a:p>
          <a:p>
            <a:pPr>
              <a:lnSpc>
                <a:spcPct val="120000"/>
              </a:lnSpc>
            </a:pPr>
            <a:r>
              <a:rPr lang="en-US" sz="3400" dirty="0"/>
              <a:t> It can cross the placenta, and so it provides passive immunity   to the newborn</a:t>
            </a:r>
            <a:r>
              <a:rPr lang="en-US" dirty="0"/>
              <a:t>.</a:t>
            </a:r>
          </a:p>
        </p:txBody>
      </p:sp>
      <p:sp>
        <p:nvSpPr>
          <p:cNvPr id="4" name="Footer Placeholder 3"/>
          <p:cNvSpPr>
            <a:spLocks noGrp="1"/>
          </p:cNvSpPr>
          <p:nvPr>
            <p:ph type="ftr" sz="quarter" idx="11"/>
          </p:nvPr>
        </p:nvSpPr>
        <p:spPr>
          <a:xfrm>
            <a:off x="4094019" y="6384059"/>
            <a:ext cx="4114800" cy="365125"/>
          </a:xfrm>
        </p:spPr>
        <p:txBody>
          <a:bodyPr/>
          <a:lstStyle/>
          <a:p>
            <a:r>
              <a:rPr lang="en-US" dirty="0">
                <a:noFill/>
              </a:rPr>
              <a:t>INTRO BLOCK IMMUNOLOGY</a:t>
            </a:r>
          </a:p>
        </p:txBody>
      </p:sp>
    </p:spTree>
    <p:extLst>
      <p:ext uri="{BB962C8B-B14F-4D97-AF65-F5344CB8AC3E}">
        <p14:creationId xmlns:p14="http://schemas.microsoft.com/office/powerpoint/2010/main" val="225143218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FF0000"/>
                </a:solidFill>
              </a:rPr>
              <a:t>IgM</a:t>
            </a:r>
            <a:r>
              <a:rPr lang="en-US" dirty="0"/>
              <a:t> </a:t>
            </a:r>
          </a:p>
        </p:txBody>
      </p:sp>
      <p:sp>
        <p:nvSpPr>
          <p:cNvPr id="3" name="Content Placeholder 2"/>
          <p:cNvSpPr>
            <a:spLocks noGrp="1"/>
          </p:cNvSpPr>
          <p:nvPr>
            <p:ph idx="1"/>
          </p:nvPr>
        </p:nvSpPr>
        <p:spPr/>
        <p:txBody>
          <a:bodyPr>
            <a:normAutofit/>
          </a:bodyPr>
          <a:lstStyle/>
          <a:p>
            <a:pPr algn="just">
              <a:lnSpc>
                <a:spcPct val="100000"/>
              </a:lnSpc>
              <a:buClr>
                <a:srgbClr val="FFFF00"/>
              </a:buClr>
            </a:pPr>
            <a:r>
              <a:rPr lang="en-US" sz="4000" dirty="0"/>
              <a:t>This is the first type produced by the maturing fetus, and it is the main type responsible for the primary immune response. </a:t>
            </a:r>
          </a:p>
          <a:p>
            <a:pPr algn="just">
              <a:lnSpc>
                <a:spcPct val="100000"/>
              </a:lnSpc>
            </a:pPr>
            <a:r>
              <a:rPr lang="en-US" sz="4000" dirty="0"/>
              <a:t>It is mainly intravascular but it does not cross the placenta.</a:t>
            </a:r>
            <a:endParaRPr lang="en-GB" sz="4000" dirty="0"/>
          </a:p>
          <a:p>
            <a:endParaRPr lang="en-US" sz="4000" dirty="0"/>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10417448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IgA</a:t>
            </a:r>
            <a:endParaRPr lang="en-US" sz="6000" dirty="0">
              <a:solidFill>
                <a:srgbClr val="FF0000"/>
              </a:solidFill>
            </a:endParaRPr>
          </a:p>
        </p:txBody>
      </p:sp>
      <p:sp>
        <p:nvSpPr>
          <p:cNvPr id="3" name="Content Placeholder 2"/>
          <p:cNvSpPr>
            <a:spLocks noGrp="1"/>
          </p:cNvSpPr>
          <p:nvPr>
            <p:ph idx="1"/>
          </p:nvPr>
        </p:nvSpPr>
        <p:spPr/>
        <p:txBody>
          <a:bodyPr>
            <a:normAutofit/>
          </a:bodyPr>
          <a:lstStyle/>
          <a:p>
            <a:pPr>
              <a:lnSpc>
                <a:spcPct val="110000"/>
              </a:lnSpc>
              <a:buNone/>
            </a:pPr>
            <a:r>
              <a:rPr lang="en-US" sz="4400" dirty="0"/>
              <a:t>Found in high concentration in the external secretions: Colostrum, Saliva, tears and intestinal and bronchial secretions. Because of this, IgA is part of the first line of defense against infectious agents.</a:t>
            </a:r>
          </a:p>
          <a:p>
            <a:endParaRPr lang="en-US" sz="44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1542770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IgE</a:t>
            </a:r>
            <a:endParaRPr lang="en-US" sz="6000" dirty="0">
              <a:solidFill>
                <a:srgbClr val="FF0000"/>
              </a:solidFill>
            </a:endParaRPr>
          </a:p>
        </p:txBody>
      </p:sp>
      <p:sp>
        <p:nvSpPr>
          <p:cNvPr id="3" name="Content Placeholder 2"/>
          <p:cNvSpPr>
            <a:spLocks noGrp="1"/>
          </p:cNvSpPr>
          <p:nvPr>
            <p:ph idx="1"/>
          </p:nvPr>
        </p:nvSpPr>
        <p:spPr/>
        <p:txBody>
          <a:bodyPr>
            <a:noAutofit/>
          </a:bodyPr>
          <a:lstStyle/>
          <a:p>
            <a:pPr marL="0" indent="0">
              <a:lnSpc>
                <a:spcPct val="110000"/>
              </a:lnSpc>
              <a:buNone/>
            </a:pPr>
            <a:r>
              <a:rPr lang="en-US" sz="4000" dirty="0"/>
              <a:t>Very low in serum and tissue fluids. It has a particular affinity to fix to tissues and 	so it is able to sensitize mast cells so that upon contact with </a:t>
            </a:r>
            <a:r>
              <a:rPr lang="en-US" sz="4000" dirty="0" err="1"/>
              <a:t>Ags</a:t>
            </a:r>
            <a:r>
              <a:rPr lang="en-US" sz="4000" dirty="0"/>
              <a:t>, the biologically active material present in mast cells is released. Because of this it is called a </a:t>
            </a:r>
            <a:r>
              <a:rPr lang="en-US" sz="4000" b="1" dirty="0"/>
              <a:t>"</a:t>
            </a:r>
            <a:r>
              <a:rPr lang="en-US" sz="4000" b="1" dirty="0" err="1"/>
              <a:t>reagin</a:t>
            </a:r>
            <a:r>
              <a:rPr lang="en-US" sz="4000" b="1" dirty="0"/>
              <a:t>"</a:t>
            </a:r>
            <a:r>
              <a:rPr lang="en-US" sz="4000" dirty="0"/>
              <a:t>.</a:t>
            </a:r>
            <a:r>
              <a:rPr lang="en-US" sz="4000" b="1" dirty="0"/>
              <a:t> </a:t>
            </a:r>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00027721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BE12-DE55-4EAA-9709-9B2633137FF4}"/>
              </a:ext>
            </a:extLst>
          </p:cNvPr>
          <p:cNvSpPr>
            <a:spLocks noGrp="1"/>
          </p:cNvSpPr>
          <p:nvPr>
            <p:ph type="title"/>
          </p:nvPr>
        </p:nvSpPr>
        <p:spPr/>
        <p:txBody>
          <a:bodyPr>
            <a:normAutofit/>
          </a:bodyPr>
          <a:lstStyle/>
          <a:p>
            <a:r>
              <a:rPr lang="en-US" sz="6000" b="1" dirty="0">
                <a:solidFill>
                  <a:srgbClr val="FF0000"/>
                </a:solidFill>
              </a:rPr>
              <a:t>IgD</a:t>
            </a:r>
            <a:endParaRPr lang="en-US" sz="6000" dirty="0">
              <a:solidFill>
                <a:srgbClr val="FF0000"/>
              </a:solidFill>
            </a:endParaRPr>
          </a:p>
        </p:txBody>
      </p:sp>
      <p:sp>
        <p:nvSpPr>
          <p:cNvPr id="3" name="Content Placeholder 2">
            <a:extLst>
              <a:ext uri="{FF2B5EF4-FFF2-40B4-BE49-F238E27FC236}">
                <a16:creationId xmlns:a16="http://schemas.microsoft.com/office/drawing/2014/main" xmlns="" id="{61A19F55-11F2-4A53-A770-4A49FDDBAE99}"/>
              </a:ext>
            </a:extLst>
          </p:cNvPr>
          <p:cNvSpPr>
            <a:spLocks noGrp="1"/>
          </p:cNvSpPr>
          <p:nvPr>
            <p:ph idx="1"/>
          </p:nvPr>
        </p:nvSpPr>
        <p:spPr/>
        <p:txBody>
          <a:bodyPr>
            <a:normAutofit/>
          </a:bodyPr>
          <a:lstStyle/>
          <a:p>
            <a:r>
              <a:rPr lang="en-US" sz="6000" dirty="0"/>
              <a:t>Ab-activity has rarely been demonstrated, and the biologic function is uncertain</a:t>
            </a:r>
          </a:p>
          <a:p>
            <a:endParaRPr lang="en-US" sz="6000" dirty="0"/>
          </a:p>
        </p:txBody>
      </p:sp>
    </p:spTree>
    <p:extLst>
      <p:ext uri="{BB962C8B-B14F-4D97-AF65-F5344CB8AC3E}">
        <p14:creationId xmlns:p14="http://schemas.microsoft.com/office/powerpoint/2010/main" val="230639029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
            </a:r>
            <a:br>
              <a:rPr lang="en-US" sz="6000" b="1" dirty="0"/>
            </a:br>
            <a:r>
              <a:rPr lang="en-US" sz="6000" b="1" dirty="0"/>
              <a:t>Memory B-cells</a:t>
            </a:r>
            <a:br>
              <a:rPr lang="en-US" sz="6000" b="1" dirty="0"/>
            </a:br>
            <a:endParaRPr lang="en-US" sz="6000" b="1" dirty="0"/>
          </a:p>
        </p:txBody>
      </p:sp>
      <p:sp>
        <p:nvSpPr>
          <p:cNvPr id="3" name="Content Placeholder 2"/>
          <p:cNvSpPr>
            <a:spLocks noGrp="1"/>
          </p:cNvSpPr>
          <p:nvPr>
            <p:ph idx="1"/>
          </p:nvPr>
        </p:nvSpPr>
        <p:spPr/>
        <p:txBody>
          <a:bodyPr>
            <a:normAutofit/>
          </a:bodyPr>
          <a:lstStyle/>
          <a:p>
            <a:r>
              <a:rPr lang="en-US" sz="6000" dirty="0"/>
              <a:t>They rapidly respond to another encounter with the same antigen by stimulating the production of antibody-secreting plasma cells.</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23142677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6700" b="1" dirty="0"/>
              <a:t>Acquired immunity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dirty="0"/>
              <a:t>Immunity may be acquired </a:t>
            </a:r>
            <a:r>
              <a:rPr lang="en-US" sz="3600" dirty="0">
                <a:solidFill>
                  <a:srgbClr val="FF0000"/>
                </a:solidFill>
              </a:rPr>
              <a:t>naturally or artificially </a:t>
            </a:r>
            <a:r>
              <a:rPr lang="en-US" sz="3600" dirty="0"/>
              <a:t>and both forms may be </a:t>
            </a:r>
            <a:r>
              <a:rPr lang="en-US" sz="3600" dirty="0">
                <a:solidFill>
                  <a:srgbClr val="FF0000"/>
                </a:solidFill>
              </a:rPr>
              <a:t>active or passive</a:t>
            </a:r>
          </a:p>
          <a:p>
            <a:r>
              <a:rPr lang="en-US" sz="3600" dirty="0"/>
              <a:t>The immune response to an antigen following the first exposure (primary immunization) is called the primary response. </a:t>
            </a:r>
          </a:p>
          <a:p>
            <a:r>
              <a:rPr lang="en-US" sz="3600" dirty="0"/>
              <a:t>Second and subsequent exposures give rise to a secondary response</a:t>
            </a:r>
          </a:p>
        </p:txBody>
      </p:sp>
      <p:sp>
        <p:nvSpPr>
          <p:cNvPr id="4" name="Footer Placeholder 3"/>
          <p:cNvSpPr>
            <a:spLocks noGrp="1"/>
          </p:cNvSpPr>
          <p:nvPr>
            <p:ph type="ftr" sz="quarter" idx="11"/>
          </p:nvPr>
        </p:nvSpPr>
        <p:spPr/>
        <p:txBody>
          <a:bodyPr/>
          <a:lstStyle/>
          <a:p>
            <a:endParaRPr lang="en-US" dirty="0">
              <a:noFill/>
            </a:endParaRPr>
          </a:p>
        </p:txBody>
      </p:sp>
    </p:spTree>
    <p:extLst>
      <p:ext uri="{BB962C8B-B14F-4D97-AF65-F5344CB8AC3E}">
        <p14:creationId xmlns:p14="http://schemas.microsoft.com/office/powerpoint/2010/main" val="338362657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476" y="171303"/>
            <a:ext cx="8286749" cy="6572399"/>
          </a:xfrm>
        </p:spPr>
      </p:pic>
      <p:sp>
        <p:nvSpPr>
          <p:cNvPr id="2" name="Footer Placeholder 1"/>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47474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EEB3E-F8C4-4CA7-962D-CAE23CE14E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AB7FA52-28A8-40CA-B292-DEBFD935C3DB}"/>
              </a:ext>
            </a:extLst>
          </p:cNvPr>
          <p:cNvSpPr>
            <a:spLocks noGrp="1"/>
          </p:cNvSpPr>
          <p:nvPr>
            <p:ph idx="1"/>
          </p:nvPr>
        </p:nvSpPr>
        <p:spPr/>
        <p:txBody>
          <a:bodyPr>
            <a:normAutofit/>
          </a:bodyPr>
          <a:lstStyle/>
          <a:p>
            <a:r>
              <a:rPr lang="en-US" sz="4400" dirty="0"/>
              <a:t>In invented the hot air oven and steam sterilizer. He developed methods for testing antiseptics and to distinguish between bacteriostatic and bactericidal concentrations</a:t>
            </a:r>
          </a:p>
        </p:txBody>
      </p:sp>
    </p:spTree>
    <p:extLst>
      <p:ext uri="{BB962C8B-B14F-4D97-AF65-F5344CB8AC3E}">
        <p14:creationId xmlns:p14="http://schemas.microsoft.com/office/powerpoint/2010/main" val="65855931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6700" b="1" dirty="0"/>
              <a:t>The primary response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4000" dirty="0"/>
              <a:t>There is a slow and delayed rise in antibody levels, peaking 1–2 weeks after infection. </a:t>
            </a:r>
          </a:p>
          <a:p>
            <a:r>
              <a:rPr lang="en-US" sz="4000" dirty="0"/>
              <a:t>This delayed response reflects the time required to activate the T-lymphocyte system, which then stimulates B lymphocyte division.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60099620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
            </a:r>
            <a:br>
              <a:rPr lang="en-US" sz="6000" b="1" dirty="0"/>
            </a:br>
            <a:r>
              <a:rPr lang="en-US" sz="6000" b="1" dirty="0"/>
              <a:t>The secondary response</a:t>
            </a:r>
            <a:br>
              <a:rPr lang="en-US" sz="6000" b="1" dirty="0"/>
            </a:br>
            <a:endParaRPr lang="en-US" sz="6000" b="1" dirty="0"/>
          </a:p>
        </p:txBody>
      </p:sp>
      <p:sp>
        <p:nvSpPr>
          <p:cNvPr id="3" name="Content Placeholder 2"/>
          <p:cNvSpPr>
            <a:spLocks noGrp="1"/>
          </p:cNvSpPr>
          <p:nvPr>
            <p:ph idx="1"/>
          </p:nvPr>
        </p:nvSpPr>
        <p:spPr/>
        <p:txBody>
          <a:bodyPr>
            <a:normAutofit/>
          </a:bodyPr>
          <a:lstStyle/>
          <a:p>
            <a:r>
              <a:rPr lang="en-US" sz="4000" dirty="0"/>
              <a:t>On subsequent exposures to the same antigen, the immune response is much faster and significantly more powerful, because of memory B-lymphocytes </a:t>
            </a:r>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99514491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Active immunity </a:t>
            </a:r>
          </a:p>
        </p:txBody>
      </p:sp>
      <p:sp>
        <p:nvSpPr>
          <p:cNvPr id="3" name="Content Placeholder 2"/>
          <p:cNvSpPr>
            <a:spLocks noGrp="1"/>
          </p:cNvSpPr>
          <p:nvPr>
            <p:ph idx="1"/>
          </p:nvPr>
        </p:nvSpPr>
        <p:spPr/>
        <p:txBody>
          <a:bodyPr>
            <a:normAutofit/>
          </a:bodyPr>
          <a:lstStyle/>
          <a:p>
            <a:r>
              <a:rPr lang="en-US" sz="4400" dirty="0"/>
              <a:t>It means that the individual has responded to an antigen and produced his own antibodies, lymphocytes are activated and the memory cells formed provide long-lasting resistance.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54494427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Passive immunity </a:t>
            </a:r>
          </a:p>
        </p:txBody>
      </p:sp>
      <p:sp>
        <p:nvSpPr>
          <p:cNvPr id="3" name="Content Placeholder 2"/>
          <p:cNvSpPr>
            <a:spLocks noGrp="1"/>
          </p:cNvSpPr>
          <p:nvPr>
            <p:ph idx="1"/>
          </p:nvPr>
        </p:nvSpPr>
        <p:spPr/>
        <p:txBody>
          <a:bodyPr>
            <a:normAutofit/>
          </a:bodyPr>
          <a:lstStyle/>
          <a:p>
            <a:r>
              <a:rPr lang="en-US" sz="4000" dirty="0"/>
              <a:t>In passive immunity the individual is given antibodies produced by someone else. The antibodies eventually break down, so passive immunity is relatively brief.</a:t>
            </a:r>
          </a:p>
          <a:p>
            <a:endParaRPr lang="en-US" sz="4000" dirty="0"/>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400134277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6700" b="1" dirty="0"/>
              <a:t>Active naturally acquired immunity</a:t>
            </a:r>
            <a:br>
              <a:rPr lang="en-US" sz="6700" b="1" dirty="0"/>
            </a:br>
            <a:endParaRPr lang="en-US" sz="6700" b="1" dirty="0"/>
          </a:p>
        </p:txBody>
      </p:sp>
      <p:sp>
        <p:nvSpPr>
          <p:cNvPr id="3" name="Content Placeholder 2"/>
          <p:cNvSpPr>
            <a:spLocks noGrp="1"/>
          </p:cNvSpPr>
          <p:nvPr>
            <p:ph idx="1"/>
          </p:nvPr>
        </p:nvSpPr>
        <p:spPr/>
        <p:txBody>
          <a:bodyPr>
            <a:normAutofit/>
          </a:bodyPr>
          <a:lstStyle/>
          <a:p>
            <a:r>
              <a:rPr lang="en-US" sz="4400" dirty="0"/>
              <a:t>The body may be stimulated to produce its own antibodies by:</a:t>
            </a:r>
          </a:p>
          <a:p>
            <a:pPr lvl="1"/>
            <a:r>
              <a:rPr lang="en-US" sz="4400" dirty="0"/>
              <a:t>Having the disease.</a:t>
            </a:r>
          </a:p>
          <a:p>
            <a:pPr lvl="1"/>
            <a:r>
              <a:rPr lang="en-US" sz="4400" dirty="0"/>
              <a:t>Having a subclinical infection.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9715435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
            </a:r>
            <a:br>
              <a:rPr lang="en-US" sz="5400" b="1" dirty="0"/>
            </a:br>
            <a:r>
              <a:rPr lang="en-US" sz="5400" b="1" dirty="0"/>
              <a:t>Active artificially acquired immunity</a:t>
            </a:r>
            <a:br>
              <a:rPr lang="en-US" sz="5400" b="1" dirty="0"/>
            </a:br>
            <a:endParaRPr lang="en-US" sz="5400" b="1" dirty="0"/>
          </a:p>
        </p:txBody>
      </p:sp>
      <p:sp>
        <p:nvSpPr>
          <p:cNvPr id="3" name="Content Placeholder 2"/>
          <p:cNvSpPr>
            <a:spLocks noGrp="1"/>
          </p:cNvSpPr>
          <p:nvPr>
            <p:ph idx="1"/>
          </p:nvPr>
        </p:nvSpPr>
        <p:spPr/>
        <p:txBody>
          <a:bodyPr>
            <a:normAutofit/>
          </a:bodyPr>
          <a:lstStyle/>
          <a:p>
            <a:r>
              <a:rPr lang="en-US" sz="3600" dirty="0"/>
              <a:t>This type of immunity develops in response to the administration of dead or live artificially weakened pathogens (vaccines) or deactivated toxins (toxoids). </a:t>
            </a:r>
          </a:p>
          <a:p>
            <a:r>
              <a:rPr lang="en-US" sz="3600" dirty="0"/>
              <a:t>The vaccines and toxoids stimulate the development of immunity but they cannot cause the disease. </a:t>
            </a:r>
          </a:p>
          <a:p>
            <a:r>
              <a:rPr lang="en-US" sz="3600" dirty="0"/>
              <a:t>Many infectious diseases can be prevented by artificial immunization- Vaccine administration </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14976346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Active artificially acquired immunity</a:t>
            </a:r>
          </a:p>
        </p:txBody>
      </p:sp>
      <p:sp>
        <p:nvSpPr>
          <p:cNvPr id="3" name="Content Placeholder 2"/>
          <p:cNvSpPr>
            <a:spLocks noGrp="1"/>
          </p:cNvSpPr>
          <p:nvPr>
            <p:ph idx="1"/>
          </p:nvPr>
        </p:nvSpPr>
        <p:spPr>
          <a:xfrm>
            <a:off x="810491" y="1839480"/>
            <a:ext cx="10515600" cy="4351338"/>
          </a:xfrm>
        </p:spPr>
        <p:txBody>
          <a:bodyPr>
            <a:noAutofit/>
          </a:bodyPr>
          <a:lstStyle/>
          <a:p>
            <a:pPr algn="just"/>
            <a:r>
              <a:rPr lang="en-US" sz="3600" dirty="0"/>
              <a:t>Active immunization against some infectious disorders gives lifelong immunity, e.g.</a:t>
            </a:r>
          </a:p>
          <a:p>
            <a:pPr lvl="1" algn="just"/>
            <a:r>
              <a:rPr lang="en-US" sz="3600" dirty="0"/>
              <a:t> diphtheria, whooping cough or mumps. </a:t>
            </a:r>
          </a:p>
          <a:p>
            <a:pPr algn="just"/>
            <a:r>
              <a:rPr lang="en-US" sz="3600" dirty="0"/>
              <a:t>In other infections revaccination is necessary.</a:t>
            </a:r>
          </a:p>
          <a:p>
            <a:pPr algn="just"/>
            <a:r>
              <a:rPr lang="en-US" sz="3600" dirty="0"/>
              <a:t>In older or poorly nourished individuals, lymphocyte production, especially B-lymphocytes, is reduced and the primary and secondary response may be inadequate.</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33893105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
            </a:r>
            <a:br>
              <a:rPr lang="en-US" sz="5400" b="1" dirty="0"/>
            </a:br>
            <a:r>
              <a:rPr lang="en-US" sz="5400" b="1" dirty="0"/>
              <a:t>Passive artificially acquired immunity</a:t>
            </a:r>
            <a:br>
              <a:rPr lang="en-US" sz="5400" b="1" dirty="0"/>
            </a:br>
            <a:endParaRPr lang="en-US" sz="5400" b="1" dirty="0"/>
          </a:p>
        </p:txBody>
      </p:sp>
      <p:sp>
        <p:nvSpPr>
          <p:cNvPr id="3" name="Content Placeholder 2"/>
          <p:cNvSpPr>
            <a:spLocks noGrp="1"/>
          </p:cNvSpPr>
          <p:nvPr>
            <p:ph idx="1"/>
          </p:nvPr>
        </p:nvSpPr>
        <p:spPr/>
        <p:txBody>
          <a:bodyPr>
            <a:normAutofit/>
          </a:bodyPr>
          <a:lstStyle/>
          <a:p>
            <a:r>
              <a:rPr lang="en-US" sz="4000" dirty="0"/>
              <a:t>In this type, ready-made antibodies, in human or animal serum, are injected into the recipient. </a:t>
            </a:r>
          </a:p>
          <a:p>
            <a:r>
              <a:rPr lang="en-US" sz="4000" dirty="0"/>
              <a:t>The source of the antibodies may be an individual who has recovered from the infection, or animals, commonly horses, that have been artificially actively immunized.</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343686349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DC889-AB01-4BB3-8130-631B788F78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018B842-3806-4E71-A00B-766E6A6613CE}"/>
              </a:ext>
            </a:extLst>
          </p:cNvPr>
          <p:cNvSpPr>
            <a:spLocks noGrp="1"/>
          </p:cNvSpPr>
          <p:nvPr>
            <p:ph idx="1"/>
          </p:nvPr>
        </p:nvSpPr>
        <p:spPr/>
        <p:txBody>
          <a:bodyPr>
            <a:normAutofit/>
          </a:bodyPr>
          <a:lstStyle/>
          <a:p>
            <a:r>
              <a:rPr lang="en-US" sz="4000" dirty="0"/>
              <a:t>Specific immunoglobulins (antiserum) may be administered prophylactically to prevent the development of disease in people who have been exposed to the infection, or therapeutically after the disease has developed.</a:t>
            </a:r>
          </a:p>
          <a:p>
            <a:endParaRPr lang="en-US" sz="4000" dirty="0"/>
          </a:p>
        </p:txBody>
      </p:sp>
      <p:sp>
        <p:nvSpPr>
          <p:cNvPr id="4" name="Footer Placeholder 3">
            <a:extLst>
              <a:ext uri="{FF2B5EF4-FFF2-40B4-BE49-F238E27FC236}">
                <a16:creationId xmlns:a16="http://schemas.microsoft.com/office/drawing/2014/main" xmlns="" id="{EF92BA62-3B61-4841-B77D-DCF090814E17}"/>
              </a:ext>
            </a:extLst>
          </p:cNvPr>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11933120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Abnormal immune function</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640196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F3C0E-913C-44DC-8CC9-AEC3756CAEAC}"/>
              </a:ext>
            </a:extLst>
          </p:cNvPr>
          <p:cNvSpPr>
            <a:spLocks noGrp="1"/>
          </p:cNvSpPr>
          <p:nvPr>
            <p:ph type="title"/>
          </p:nvPr>
        </p:nvSpPr>
        <p:spPr/>
        <p:txBody>
          <a:bodyPr/>
          <a:lstStyle/>
          <a:p>
            <a:r>
              <a:rPr lang="en-US" dirty="0">
                <a:solidFill>
                  <a:srgbClr val="FF0000"/>
                </a:solidFill>
              </a:rPr>
              <a:t>Antonie van Leeuwenhoek (1632-1723)</a:t>
            </a:r>
          </a:p>
        </p:txBody>
      </p:sp>
      <p:sp>
        <p:nvSpPr>
          <p:cNvPr id="3" name="Content Placeholder 2">
            <a:extLst>
              <a:ext uri="{FF2B5EF4-FFF2-40B4-BE49-F238E27FC236}">
                <a16:creationId xmlns:a16="http://schemas.microsoft.com/office/drawing/2014/main" xmlns="" id="{C2545418-36A8-4E9A-9157-19E916FE9805}"/>
              </a:ext>
            </a:extLst>
          </p:cNvPr>
          <p:cNvSpPr>
            <a:spLocks noGrp="1"/>
          </p:cNvSpPr>
          <p:nvPr>
            <p:ph idx="1"/>
          </p:nvPr>
        </p:nvSpPr>
        <p:spPr/>
        <p:txBody>
          <a:bodyPr>
            <a:normAutofit/>
          </a:bodyPr>
          <a:lstStyle/>
          <a:p>
            <a:r>
              <a:rPr lang="en-US" sz="3200" dirty="0"/>
              <a:t>He became expert in the grinding of magnifying glasses</a:t>
            </a:r>
          </a:p>
          <a:p>
            <a:r>
              <a:rPr lang="en-US" sz="3200" dirty="0"/>
              <a:t>His microscopes were superior to any of that time</a:t>
            </a:r>
          </a:p>
          <a:p>
            <a:r>
              <a:rPr lang="en-US" sz="3200" dirty="0"/>
              <a:t>He observed, drew and measured a large number of the living organisms including bacteria and protozoa in materials such as rain water, saliva</a:t>
            </a:r>
          </a:p>
          <a:p>
            <a:r>
              <a:rPr lang="en-US" sz="3200" dirty="0"/>
              <a:t>He was the first to accurately describe different shapes of the bacteria (coccal, bacillary and spiral) and pictured their arrangement in infected material. </a:t>
            </a:r>
          </a:p>
        </p:txBody>
      </p:sp>
    </p:spTree>
    <p:extLst>
      <p:ext uri="{BB962C8B-B14F-4D97-AF65-F5344CB8AC3E}">
        <p14:creationId xmlns:p14="http://schemas.microsoft.com/office/powerpoint/2010/main" val="218561106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6700" b="1" dirty="0"/>
              <a:t>Hypersensitivity (allergy)</a:t>
            </a:r>
            <a:br>
              <a:rPr lang="en-US" sz="6700" b="1" dirty="0"/>
            </a:br>
            <a:endParaRPr lang="en-US" sz="6700" b="1" dirty="0"/>
          </a:p>
        </p:txBody>
      </p:sp>
      <p:sp>
        <p:nvSpPr>
          <p:cNvPr id="3" name="Content Placeholder 2"/>
          <p:cNvSpPr>
            <a:spLocks noGrp="1"/>
          </p:cNvSpPr>
          <p:nvPr>
            <p:ph idx="1"/>
          </p:nvPr>
        </p:nvSpPr>
        <p:spPr/>
        <p:txBody>
          <a:bodyPr>
            <a:normAutofit/>
          </a:bodyPr>
          <a:lstStyle/>
          <a:p>
            <a:r>
              <a:rPr lang="en-US" sz="3600" dirty="0"/>
              <a:t>Allergy is powerful immune response to an antigen (allergen). </a:t>
            </a:r>
          </a:p>
          <a:p>
            <a:r>
              <a:rPr lang="en-US" sz="3600" dirty="0"/>
              <a:t>The allergen; is a substance (antigen) that can cause allergic response </a:t>
            </a:r>
          </a:p>
          <a:p>
            <a:r>
              <a:rPr lang="en-US" sz="3600" dirty="0"/>
              <a:t>It is usually harmless (e.g. house dust, animal fur, grass pollen).</a:t>
            </a:r>
          </a:p>
        </p:txBody>
      </p:sp>
      <p:sp>
        <p:nvSpPr>
          <p:cNvPr id="4" name="Footer Placeholder 3"/>
          <p:cNvSpPr>
            <a:spLocks noGrp="1"/>
          </p:cNvSpPr>
          <p:nvPr>
            <p:ph type="ftr" sz="quarter" idx="11"/>
          </p:nvPr>
        </p:nvSpPr>
        <p:spPr/>
        <p:txBody>
          <a:bodyPr/>
          <a:lstStyle/>
          <a:p>
            <a:r>
              <a:rPr lang="en-US" dirty="0">
                <a:noFill/>
              </a:rPr>
              <a:t>INTRO BLOCK IMMUNOLOGY</a:t>
            </a:r>
          </a:p>
        </p:txBody>
      </p:sp>
    </p:spTree>
    <p:extLst>
      <p:ext uri="{BB962C8B-B14F-4D97-AF65-F5344CB8AC3E}">
        <p14:creationId xmlns:p14="http://schemas.microsoft.com/office/powerpoint/2010/main" val="248625835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22DC2-9F30-4EA8-A7A2-D9C594A11D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592D94B-B08B-48CB-97CC-68585D375E4B}"/>
              </a:ext>
            </a:extLst>
          </p:cNvPr>
          <p:cNvSpPr>
            <a:spLocks noGrp="1"/>
          </p:cNvSpPr>
          <p:nvPr>
            <p:ph idx="1"/>
          </p:nvPr>
        </p:nvSpPr>
        <p:spPr/>
        <p:txBody>
          <a:bodyPr>
            <a:normAutofit/>
          </a:bodyPr>
          <a:lstStyle/>
          <a:p>
            <a:r>
              <a:rPr lang="en-US" sz="3600" dirty="0"/>
              <a:t>It is therefore usually the immune response that causes the damage to the body, not the allergen itself. </a:t>
            </a:r>
          </a:p>
          <a:p>
            <a:r>
              <a:rPr lang="en-US" sz="3600" dirty="0"/>
              <a:t>Allergic responses are exaggerated versions of normal immune function </a:t>
            </a:r>
          </a:p>
          <a:p>
            <a:r>
              <a:rPr lang="en-US" sz="3600" dirty="0"/>
              <a:t>Symptoms can be mild or overwhelming </a:t>
            </a:r>
          </a:p>
          <a:p>
            <a:endParaRPr lang="en-US" sz="3600" dirty="0"/>
          </a:p>
        </p:txBody>
      </p:sp>
      <p:sp>
        <p:nvSpPr>
          <p:cNvPr id="4" name="Footer Placeholder 3">
            <a:extLst>
              <a:ext uri="{FF2B5EF4-FFF2-40B4-BE49-F238E27FC236}">
                <a16:creationId xmlns:a16="http://schemas.microsoft.com/office/drawing/2014/main" xmlns="" id="{E13E1A75-5F9F-433E-A725-BF76D30E5C1A}"/>
              </a:ext>
            </a:extLst>
          </p:cNvPr>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81539792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Hypersensitivity (allergy) types </a:t>
            </a:r>
          </a:p>
        </p:txBody>
      </p:sp>
      <p:sp>
        <p:nvSpPr>
          <p:cNvPr id="3" name="Content Placeholder 2"/>
          <p:cNvSpPr>
            <a:spLocks noGrp="1"/>
          </p:cNvSpPr>
          <p:nvPr>
            <p:ph idx="1"/>
          </p:nvPr>
        </p:nvSpPr>
        <p:spPr/>
        <p:txBody>
          <a:bodyPr>
            <a:noAutofit/>
          </a:bodyPr>
          <a:lstStyle/>
          <a:p>
            <a:pPr marL="0" indent="0">
              <a:buNone/>
            </a:pPr>
            <a:r>
              <a:rPr lang="en-US" sz="3200" b="1" dirty="0"/>
              <a:t>Type I hypersensitivity (immediate hypersensitivity )</a:t>
            </a:r>
          </a:p>
          <a:p>
            <a:r>
              <a:rPr lang="en-US" sz="3200" dirty="0"/>
              <a:t>This occurs in individuals who have inherited very high levels of immunoglobulin E (IgE)</a:t>
            </a:r>
          </a:p>
          <a:p>
            <a:r>
              <a:rPr lang="en-US" sz="3200" dirty="0"/>
              <a:t>When exposed to an allergen, e.g. house dust, these high levels of antibody activate mast cells and basophils which release their granular contents especially histamine  </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36360427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5BDC0-8FDA-4D08-92A4-504466AA6B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3687935-E4EA-4366-9D78-3D230A6149BA}"/>
              </a:ext>
            </a:extLst>
          </p:cNvPr>
          <p:cNvSpPr>
            <a:spLocks noGrp="1"/>
          </p:cNvSpPr>
          <p:nvPr>
            <p:ph idx="1"/>
          </p:nvPr>
        </p:nvSpPr>
        <p:spPr/>
        <p:txBody>
          <a:bodyPr>
            <a:normAutofit/>
          </a:bodyPr>
          <a:lstStyle/>
          <a:p>
            <a:r>
              <a:rPr lang="en-US" sz="4000" dirty="0"/>
              <a:t>Example; anaphylaxis- </a:t>
            </a:r>
          </a:p>
          <a:p>
            <a:pPr lvl="1"/>
            <a:r>
              <a:rPr lang="en-US" sz="4000" dirty="0"/>
              <a:t>There is profound bronchoconstriction and shock due to extensive vasodilation. </a:t>
            </a:r>
          </a:p>
          <a:p>
            <a:pPr lvl="1"/>
            <a:r>
              <a:rPr lang="en-US" sz="4000" dirty="0"/>
              <a:t>The condition can lead to death.</a:t>
            </a:r>
          </a:p>
          <a:p>
            <a:endParaRPr lang="en-US" sz="4000" dirty="0"/>
          </a:p>
        </p:txBody>
      </p:sp>
      <p:sp>
        <p:nvSpPr>
          <p:cNvPr id="4" name="Footer Placeholder 3">
            <a:extLst>
              <a:ext uri="{FF2B5EF4-FFF2-40B4-BE49-F238E27FC236}">
                <a16:creationId xmlns:a16="http://schemas.microsoft.com/office/drawing/2014/main" xmlns="" id="{15F360E6-53DA-4728-B35C-DE20D9D87443}"/>
              </a:ext>
            </a:extLst>
          </p:cNvPr>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57045779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Type II, cytotoxic hypersensitivity</a:t>
            </a:r>
            <a:br>
              <a:rPr lang="en-US" dirty="0"/>
            </a:br>
            <a:endParaRPr lang="en-US" dirty="0"/>
          </a:p>
        </p:txBody>
      </p:sp>
      <p:sp>
        <p:nvSpPr>
          <p:cNvPr id="3" name="Content Placeholder 2"/>
          <p:cNvSpPr>
            <a:spLocks noGrp="1"/>
          </p:cNvSpPr>
          <p:nvPr>
            <p:ph idx="1"/>
          </p:nvPr>
        </p:nvSpPr>
        <p:spPr>
          <a:xfrm>
            <a:off x="2152650" y="1825625"/>
            <a:ext cx="7886700" cy="4732338"/>
          </a:xfrm>
        </p:spPr>
        <p:txBody>
          <a:bodyPr>
            <a:normAutofit/>
          </a:bodyPr>
          <a:lstStyle/>
          <a:p>
            <a:r>
              <a:rPr lang="en-US" sz="4000" dirty="0"/>
              <a:t>When an antibody reacts with an antigen on a cell surface, that cell is marked for destruction by  e.g. phagocytosis, or destruction by lytic enzymes. </a:t>
            </a:r>
          </a:p>
          <a:p>
            <a:r>
              <a:rPr lang="en-US" sz="4000" dirty="0"/>
              <a:t>This is the usual procedure in the elimination of foreign agents</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52132999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CB5B7-00A3-4FC3-B553-D30E6EB638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F0CDB20-3D18-4DF7-9465-C3AEBD171FB7}"/>
              </a:ext>
            </a:extLst>
          </p:cNvPr>
          <p:cNvSpPr>
            <a:spLocks noGrp="1"/>
          </p:cNvSpPr>
          <p:nvPr>
            <p:ph idx="1"/>
          </p:nvPr>
        </p:nvSpPr>
        <p:spPr/>
        <p:txBody>
          <a:bodyPr>
            <a:normAutofit/>
          </a:bodyPr>
          <a:lstStyle/>
          <a:p>
            <a:r>
              <a:rPr lang="en-US" sz="3600" dirty="0"/>
              <a:t>If the antibodies are directed against self-antigens the result is destruction of the body's own tissues (autoimmune disease). </a:t>
            </a:r>
          </a:p>
          <a:p>
            <a:r>
              <a:rPr lang="en-US" sz="3600" dirty="0"/>
              <a:t>Type II mechanisms cause other conditions, e.g. hemolytic disease of the newborn and transfusion reactions</a:t>
            </a:r>
          </a:p>
          <a:p>
            <a:endParaRPr lang="en-US" sz="3600" dirty="0"/>
          </a:p>
        </p:txBody>
      </p:sp>
      <p:sp>
        <p:nvSpPr>
          <p:cNvPr id="4" name="Footer Placeholder 3">
            <a:extLst>
              <a:ext uri="{FF2B5EF4-FFF2-40B4-BE49-F238E27FC236}">
                <a16:creationId xmlns:a16="http://schemas.microsoft.com/office/drawing/2014/main" xmlns="" id="{845E9A6B-3096-47F2-9C73-C46C40C70CED}"/>
              </a:ext>
            </a:extLst>
          </p:cNvPr>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30059419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Type III, immune-complex-mediated hypersensitivity</a:t>
            </a:r>
            <a:br>
              <a:rPr lang="en-US" dirty="0"/>
            </a:br>
            <a:endParaRPr lang="en-US" dirty="0"/>
          </a:p>
        </p:txBody>
      </p:sp>
      <p:sp>
        <p:nvSpPr>
          <p:cNvPr id="3" name="Content Placeholder 2"/>
          <p:cNvSpPr>
            <a:spLocks noGrp="1"/>
          </p:cNvSpPr>
          <p:nvPr>
            <p:ph idx="1"/>
          </p:nvPr>
        </p:nvSpPr>
        <p:spPr/>
        <p:txBody>
          <a:bodyPr>
            <a:normAutofit/>
          </a:bodyPr>
          <a:lstStyle/>
          <a:p>
            <a:r>
              <a:rPr lang="en-US" sz="3200" dirty="0"/>
              <a:t>It occurs due to presence of immune complexes </a:t>
            </a:r>
          </a:p>
          <a:p>
            <a:r>
              <a:rPr lang="en-US" sz="3200" dirty="0"/>
              <a:t>Immune complexes are usually cleared efficiently from the blood by phagocytosis. </a:t>
            </a:r>
          </a:p>
          <a:p>
            <a:r>
              <a:rPr lang="en-US" sz="3200" dirty="0"/>
              <a:t>If they are not  they can be deposited in tissues, e.g. kidneys, skin, joints and the eye, where they set up an inflammatory reaction in these sites</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53404191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a:t>Examples </a:t>
            </a:r>
          </a:p>
          <a:p>
            <a:pPr lvl="1"/>
            <a:r>
              <a:rPr lang="en-US" sz="3200" dirty="0"/>
              <a:t>glomerulonephritis; complexes  lodge in and block the glomeruli. </a:t>
            </a:r>
          </a:p>
          <a:p>
            <a:pPr lvl="1"/>
            <a:r>
              <a:rPr lang="en-US" sz="3200" dirty="0"/>
              <a:t>Sensitivity to penicillin; antibodies bind to penicillin and the symptoms are the result of deposition of immune complexes in tissues – rashes, joint pains and sometimes haematuria.</a:t>
            </a:r>
          </a:p>
          <a:p>
            <a:endParaRPr lang="en-US" sz="3200"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83674886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Type IV, delayed type hypersensitivity</a:t>
            </a:r>
            <a:br>
              <a:rPr lang="en-US" dirty="0"/>
            </a:br>
            <a:endParaRPr lang="en-US" dirty="0"/>
          </a:p>
        </p:txBody>
      </p:sp>
      <p:sp>
        <p:nvSpPr>
          <p:cNvPr id="3" name="Content Placeholder 2"/>
          <p:cNvSpPr>
            <a:spLocks noGrp="1"/>
          </p:cNvSpPr>
          <p:nvPr>
            <p:ph idx="1"/>
          </p:nvPr>
        </p:nvSpPr>
        <p:spPr/>
        <p:txBody>
          <a:bodyPr>
            <a:normAutofit/>
          </a:bodyPr>
          <a:lstStyle/>
          <a:p>
            <a:r>
              <a:rPr lang="en-US" sz="3600" dirty="0"/>
              <a:t>It is an overreaction of T-lymphocytes to an antigen. </a:t>
            </a:r>
          </a:p>
          <a:p>
            <a:r>
              <a:rPr lang="en-US" sz="3600" dirty="0"/>
              <a:t>It does not involve antibodies as in types I- III</a:t>
            </a:r>
          </a:p>
          <a:p>
            <a:r>
              <a:rPr lang="en-US" sz="3600" dirty="0"/>
              <a:t>It occurs when the actively aggressive cytotoxic T cells are uncontrolled, they damage normal tissues.</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82116088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EE44A-FC29-4C05-962E-CD2D1329CD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10853A2-1CFB-4206-A138-38BE945A4162}"/>
              </a:ext>
            </a:extLst>
          </p:cNvPr>
          <p:cNvSpPr>
            <a:spLocks noGrp="1"/>
          </p:cNvSpPr>
          <p:nvPr>
            <p:ph idx="1"/>
          </p:nvPr>
        </p:nvSpPr>
        <p:spPr/>
        <p:txBody>
          <a:bodyPr>
            <a:noAutofit/>
          </a:bodyPr>
          <a:lstStyle/>
          <a:p>
            <a:r>
              <a:rPr lang="en-US" sz="3600" dirty="0"/>
              <a:t>Examples </a:t>
            </a:r>
          </a:p>
          <a:p>
            <a:pPr lvl="1"/>
            <a:r>
              <a:rPr lang="en-US" sz="3600" dirty="0"/>
              <a:t>Contact dermatitis --- tuberculin test</a:t>
            </a:r>
          </a:p>
          <a:p>
            <a:pPr lvl="1"/>
            <a:r>
              <a:rPr lang="en-US" sz="3600" dirty="0"/>
              <a:t>Graft rejection </a:t>
            </a:r>
          </a:p>
          <a:p>
            <a:pPr lvl="1"/>
            <a:r>
              <a:rPr lang="en-US" sz="3600" dirty="0"/>
              <a:t>Tuberculosis infection </a:t>
            </a:r>
          </a:p>
          <a:p>
            <a:r>
              <a:rPr lang="en-US" sz="3600" dirty="0"/>
              <a:t>The response is delayed i.e. starts hours or days after contact with an antigen and often lasts for days. </a:t>
            </a:r>
          </a:p>
          <a:p>
            <a:endParaRPr lang="en-US" sz="3600" dirty="0"/>
          </a:p>
        </p:txBody>
      </p:sp>
      <p:sp>
        <p:nvSpPr>
          <p:cNvPr id="4" name="Footer Placeholder 3">
            <a:extLst>
              <a:ext uri="{FF2B5EF4-FFF2-40B4-BE49-F238E27FC236}">
                <a16:creationId xmlns:a16="http://schemas.microsoft.com/office/drawing/2014/main" xmlns="" id="{EB3F2979-B0DB-49E0-AD7D-5C9C6C48CDE4}"/>
              </a:ext>
            </a:extLst>
          </p:cNvPr>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404565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AA7400-45FA-4AA6-A9F2-B30815BFE893}"/>
              </a:ext>
            </a:extLst>
          </p:cNvPr>
          <p:cNvSpPr>
            <a:spLocks noGrp="1"/>
          </p:cNvSpPr>
          <p:nvPr>
            <p:ph type="title"/>
          </p:nvPr>
        </p:nvSpPr>
        <p:spPr/>
        <p:txBody>
          <a:bodyPr/>
          <a:lstStyle/>
          <a:p>
            <a:r>
              <a:rPr lang="en-US" dirty="0">
                <a:solidFill>
                  <a:srgbClr val="FF0000"/>
                </a:solidFill>
              </a:rPr>
              <a:t>Edward Jenner (1749-1823)</a:t>
            </a:r>
          </a:p>
        </p:txBody>
      </p:sp>
      <p:sp>
        <p:nvSpPr>
          <p:cNvPr id="3" name="Content Placeholder 2">
            <a:extLst>
              <a:ext uri="{FF2B5EF4-FFF2-40B4-BE49-F238E27FC236}">
                <a16:creationId xmlns:a16="http://schemas.microsoft.com/office/drawing/2014/main" xmlns="" id="{D3CD9E6A-2C7E-4F3A-A01D-CBDC5F44AA8E}"/>
              </a:ext>
            </a:extLst>
          </p:cNvPr>
          <p:cNvSpPr>
            <a:spLocks noGrp="1"/>
          </p:cNvSpPr>
          <p:nvPr>
            <p:ph idx="1"/>
          </p:nvPr>
        </p:nvSpPr>
        <p:spPr/>
        <p:txBody>
          <a:bodyPr>
            <a:noAutofit/>
          </a:bodyPr>
          <a:lstStyle/>
          <a:p>
            <a:r>
              <a:rPr lang="en-US" sz="4000" dirty="0"/>
              <a:t>He introduced the modern method of vaccination to prevent smallpox</a:t>
            </a:r>
          </a:p>
          <a:p>
            <a:r>
              <a:rPr lang="en-US" sz="4000" dirty="0"/>
              <a:t>He observed that milkmaids who contracted cowpox or vaccinia while milking were subsequently immune to smallpox</a:t>
            </a:r>
          </a:p>
        </p:txBody>
      </p:sp>
    </p:spTree>
    <p:extLst>
      <p:ext uri="{BB962C8B-B14F-4D97-AF65-F5344CB8AC3E}">
        <p14:creationId xmlns:p14="http://schemas.microsoft.com/office/powerpoint/2010/main" val="416711134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Autoimmune diseases</a:t>
            </a:r>
            <a:br>
              <a:rPr lang="en-US" dirty="0"/>
            </a:br>
            <a:endParaRPr lang="en-US" dirty="0"/>
          </a:p>
        </p:txBody>
      </p:sp>
      <p:sp>
        <p:nvSpPr>
          <p:cNvPr id="3" name="Content Placeholder 2"/>
          <p:cNvSpPr>
            <a:spLocks noGrp="1"/>
          </p:cNvSpPr>
          <p:nvPr>
            <p:ph idx="1"/>
          </p:nvPr>
        </p:nvSpPr>
        <p:spPr/>
        <p:txBody>
          <a:bodyPr>
            <a:normAutofit/>
          </a:bodyPr>
          <a:lstStyle/>
          <a:p>
            <a:r>
              <a:rPr lang="en-US" dirty="0"/>
              <a:t>These are diseases that occur when immune reactions to host antigens develop</a:t>
            </a:r>
          </a:p>
          <a:p>
            <a:r>
              <a:rPr lang="en-US" dirty="0"/>
              <a:t>Most of autoimmune diseases are antibody mediated</a:t>
            </a:r>
          </a:p>
          <a:p>
            <a:r>
              <a:rPr lang="en-US" dirty="0"/>
              <a:t>Diseases that are autoimmune are examples of type II hypersensitivity </a:t>
            </a:r>
          </a:p>
          <a:p>
            <a:r>
              <a:rPr lang="en-US" dirty="0"/>
              <a:t>They include;</a:t>
            </a:r>
          </a:p>
          <a:p>
            <a:pPr lvl="1"/>
            <a:r>
              <a:rPr lang="en-US" dirty="0"/>
              <a:t>Rheumatoid arthritis</a:t>
            </a:r>
          </a:p>
          <a:p>
            <a:pPr lvl="1"/>
            <a:r>
              <a:rPr lang="en-US" dirty="0"/>
              <a:t>Myasthenia gravis</a:t>
            </a:r>
          </a:p>
          <a:p>
            <a:pPr lvl="1"/>
            <a:r>
              <a:rPr lang="en-US" dirty="0" err="1"/>
              <a:t>Hashimotos</a:t>
            </a:r>
            <a:r>
              <a:rPr lang="en-US" dirty="0"/>
              <a:t>’ disease</a:t>
            </a:r>
          </a:p>
          <a:p>
            <a:pPr lvl="1"/>
            <a:r>
              <a:rPr lang="en-US" dirty="0"/>
              <a:t>Graves disease</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83716529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Rheumatoid arthritis </a:t>
            </a:r>
            <a:br>
              <a:rPr lang="en-US" dirty="0"/>
            </a:br>
            <a:endParaRPr lang="en-US" dirty="0"/>
          </a:p>
        </p:txBody>
      </p:sp>
      <p:sp>
        <p:nvSpPr>
          <p:cNvPr id="3" name="Content Placeholder 2"/>
          <p:cNvSpPr>
            <a:spLocks noGrp="1"/>
          </p:cNvSpPr>
          <p:nvPr>
            <p:ph idx="1"/>
          </p:nvPr>
        </p:nvSpPr>
        <p:spPr/>
        <p:txBody>
          <a:bodyPr>
            <a:noAutofit/>
          </a:bodyPr>
          <a:lstStyle/>
          <a:p>
            <a:r>
              <a:rPr lang="en-US" sz="4000" dirty="0"/>
              <a:t>The body produces antibodies to the synovial membranes</a:t>
            </a:r>
          </a:p>
          <a:p>
            <a:r>
              <a:rPr lang="en-US" sz="4000" dirty="0"/>
              <a:t>The antibody called rheumatoid factor can be detected in the blood.</a:t>
            </a:r>
          </a:p>
          <a:p>
            <a:r>
              <a:rPr lang="en-US" sz="4000" dirty="0"/>
              <a:t>It leads to chronically inflamed joints that are stiff, painful and swollen.</a:t>
            </a:r>
          </a:p>
          <a:p>
            <a:endParaRPr lang="en-US" sz="4000"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91295184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328613"/>
            <a:ext cx="7886700" cy="5848350"/>
          </a:xfrm>
        </p:spPr>
        <p:txBody>
          <a:bodyPr>
            <a:noAutofit/>
          </a:bodyPr>
          <a:lstStyle/>
          <a:p>
            <a:endParaRPr lang="en-US" sz="3200" b="1" dirty="0"/>
          </a:p>
          <a:p>
            <a:r>
              <a:rPr lang="en-US" sz="3200" b="1" dirty="0"/>
              <a:t>Hashimoto's disease </a:t>
            </a:r>
          </a:p>
          <a:p>
            <a:r>
              <a:rPr lang="en-US" sz="3200" dirty="0"/>
              <a:t>The body makes antibodies to thyroglobulin, leading to destruction of thyroid hormone, and hypo secretion of the thyroid.</a:t>
            </a:r>
          </a:p>
          <a:p>
            <a:r>
              <a:rPr lang="en-US" sz="3200" b="1" dirty="0"/>
              <a:t>Graves' disease</a:t>
            </a:r>
          </a:p>
          <a:p>
            <a:r>
              <a:rPr lang="en-US" sz="3200" dirty="0"/>
              <a:t>The body makes antibodies to thyroid cells.</a:t>
            </a:r>
          </a:p>
          <a:p>
            <a:r>
              <a:rPr lang="en-US" sz="3200" dirty="0"/>
              <a:t>Unlike Hashimoto's disease, however, the effect of the antibodies is to stimulate the gland, with a resultant hyperthyroidism </a:t>
            </a:r>
          </a:p>
          <a:p>
            <a:endParaRPr lang="en-US" sz="3200"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428316331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14339"/>
            <a:ext cx="7886700" cy="5819775"/>
          </a:xfrm>
        </p:spPr>
        <p:txBody>
          <a:bodyPr>
            <a:normAutofit/>
          </a:bodyPr>
          <a:lstStyle/>
          <a:p>
            <a:endParaRPr lang="en-US" sz="4000" b="1" dirty="0"/>
          </a:p>
          <a:p>
            <a:r>
              <a:rPr lang="en-US" sz="4000" b="1" dirty="0"/>
              <a:t>Autoimmune hemolytic anaemia </a:t>
            </a:r>
          </a:p>
          <a:p>
            <a:r>
              <a:rPr lang="en-US" sz="4000" dirty="0"/>
              <a:t>In this, individuals make antibodies to their own red blood cells, leading to hemolytic anaemia.</a:t>
            </a:r>
          </a:p>
          <a:p>
            <a:endParaRPr lang="en-US" sz="4000" dirty="0"/>
          </a:p>
          <a:p>
            <a:endParaRPr lang="en-US" sz="4000"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4822773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0283B-6F16-4FAF-8AB5-B3604E43E7B6}"/>
              </a:ext>
            </a:extLst>
          </p:cNvPr>
          <p:cNvSpPr>
            <a:spLocks noGrp="1"/>
          </p:cNvSpPr>
          <p:nvPr>
            <p:ph type="title"/>
          </p:nvPr>
        </p:nvSpPr>
        <p:spPr/>
        <p:txBody>
          <a:bodyPr/>
          <a:lstStyle/>
          <a:p>
            <a:r>
              <a:rPr lang="en-US" b="1" dirty="0"/>
              <a:t>Myasthenia gravis </a:t>
            </a:r>
            <a:br>
              <a:rPr lang="en-US" b="1" dirty="0"/>
            </a:br>
            <a:endParaRPr lang="en-US" dirty="0"/>
          </a:p>
        </p:txBody>
      </p:sp>
      <p:sp>
        <p:nvSpPr>
          <p:cNvPr id="3" name="Content Placeholder 2">
            <a:extLst>
              <a:ext uri="{FF2B5EF4-FFF2-40B4-BE49-F238E27FC236}">
                <a16:creationId xmlns:a16="http://schemas.microsoft.com/office/drawing/2014/main" xmlns="" id="{DF82FB11-3125-4AB0-BE7D-9F2C4FBC4E51}"/>
              </a:ext>
            </a:extLst>
          </p:cNvPr>
          <p:cNvSpPr>
            <a:spLocks noGrp="1"/>
          </p:cNvSpPr>
          <p:nvPr>
            <p:ph idx="1"/>
          </p:nvPr>
        </p:nvSpPr>
        <p:spPr/>
        <p:txBody>
          <a:bodyPr>
            <a:noAutofit/>
          </a:bodyPr>
          <a:lstStyle/>
          <a:p>
            <a:r>
              <a:rPr lang="en-US" sz="3200" dirty="0"/>
              <a:t>antibodies are produced that bind to and block the acetylcholine receptors of neuromuscular junctions.</a:t>
            </a:r>
          </a:p>
          <a:p>
            <a:r>
              <a:rPr lang="en-US" sz="3200" dirty="0"/>
              <a:t>The transmission of nerve impulses to muscle fibers is therefore blocked. </a:t>
            </a:r>
          </a:p>
          <a:p>
            <a:r>
              <a:rPr lang="en-US" sz="3200" dirty="0"/>
              <a:t>This causes progressive and extensive muscle weakness</a:t>
            </a:r>
          </a:p>
          <a:p>
            <a:r>
              <a:rPr lang="en-US" sz="3200" dirty="0"/>
              <a:t>E.g. ptosis if eyelid muscles are affected</a:t>
            </a:r>
          </a:p>
          <a:p>
            <a:endParaRPr lang="en-US" sz="3200" dirty="0"/>
          </a:p>
        </p:txBody>
      </p:sp>
      <p:sp>
        <p:nvSpPr>
          <p:cNvPr id="4" name="Footer Placeholder 3">
            <a:extLst>
              <a:ext uri="{FF2B5EF4-FFF2-40B4-BE49-F238E27FC236}">
                <a16:creationId xmlns:a16="http://schemas.microsoft.com/office/drawing/2014/main" xmlns="" id="{EBD56895-F0FB-4FD9-8CEC-DCBF71FF5C56}"/>
              </a:ext>
            </a:extLst>
          </p:cNvPr>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53552175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Immunodeficiency</a:t>
            </a:r>
            <a:br>
              <a:rPr lang="en-US" dirty="0"/>
            </a:br>
            <a:endParaRPr lang="en-US" dirty="0"/>
          </a:p>
        </p:txBody>
      </p:sp>
      <p:sp>
        <p:nvSpPr>
          <p:cNvPr id="3" name="Content Placeholder 2"/>
          <p:cNvSpPr>
            <a:spLocks noGrp="1"/>
          </p:cNvSpPr>
          <p:nvPr>
            <p:ph idx="1"/>
          </p:nvPr>
        </p:nvSpPr>
        <p:spPr/>
        <p:txBody>
          <a:bodyPr>
            <a:noAutofit/>
          </a:bodyPr>
          <a:lstStyle/>
          <a:p>
            <a:r>
              <a:rPr lang="en-US" sz="3200" dirty="0"/>
              <a:t>Means compromise of the immune system</a:t>
            </a:r>
          </a:p>
          <a:p>
            <a:r>
              <a:rPr lang="en-US" sz="3200" dirty="0"/>
              <a:t>It can be;</a:t>
            </a:r>
          </a:p>
          <a:p>
            <a:pPr lvl="1"/>
            <a:r>
              <a:rPr lang="en-US" sz="3200" dirty="0"/>
              <a:t>primary i.e. genetically mediated and occurs in infancy</a:t>
            </a:r>
          </a:p>
          <a:p>
            <a:pPr lvl="1"/>
            <a:r>
              <a:rPr lang="en-US" sz="3200" dirty="0"/>
              <a:t>Secondary i.e. acquired later in life as a result of; Malnutrition , Acute infections, HIV </a:t>
            </a:r>
          </a:p>
          <a:p>
            <a:r>
              <a:rPr lang="en-US" sz="3200" dirty="0"/>
              <a:t>There is a tendency for recurrent infections </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15804905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Acquired immune deficiency syndrome (AIDS)</a:t>
            </a:r>
            <a:br>
              <a:rPr lang="en-US" dirty="0"/>
            </a:br>
            <a:endParaRPr lang="en-US" dirty="0"/>
          </a:p>
        </p:txBody>
      </p:sp>
      <p:sp>
        <p:nvSpPr>
          <p:cNvPr id="3" name="Content Placeholder 2"/>
          <p:cNvSpPr>
            <a:spLocks noGrp="1"/>
          </p:cNvSpPr>
          <p:nvPr>
            <p:ph idx="1"/>
          </p:nvPr>
        </p:nvSpPr>
        <p:spPr/>
        <p:txBody>
          <a:bodyPr>
            <a:normAutofit/>
          </a:bodyPr>
          <a:lstStyle/>
          <a:p>
            <a:r>
              <a:rPr lang="en-US" dirty="0"/>
              <a:t>HIV has an affinity for cells that have a protein receptor called CD4 in their membrane e.g.</a:t>
            </a:r>
          </a:p>
          <a:p>
            <a:pPr lvl="1"/>
            <a:r>
              <a:rPr lang="en-US" dirty="0"/>
              <a:t>T-lymphocytes, monocytes, macrophages, some B-lymphocytes and, possibly, cells in the GIT and </a:t>
            </a:r>
            <a:r>
              <a:rPr lang="en-US" dirty="0" err="1"/>
              <a:t>neuroglial</a:t>
            </a:r>
            <a:r>
              <a:rPr lang="en-US" dirty="0"/>
              <a:t> cells in the brain. </a:t>
            </a:r>
          </a:p>
          <a:p>
            <a:r>
              <a:rPr lang="en-US" dirty="0"/>
              <a:t>Helper T-cells are the main cells involved.</a:t>
            </a:r>
          </a:p>
          <a:p>
            <a:r>
              <a:rPr lang="en-US" dirty="0"/>
              <a:t>When infected their number is reduced, causing suppression of both antibody-mediated and cell-mediated immunity</a:t>
            </a:r>
          </a:p>
          <a:p>
            <a:r>
              <a:rPr lang="en-US" dirty="0"/>
              <a:t>This leads to widespread opportunistic infections</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79593622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tolerance </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95497050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a:t>
            </a:r>
          </a:p>
        </p:txBody>
      </p:sp>
      <p:sp>
        <p:nvSpPr>
          <p:cNvPr id="3" name="Content Placeholder 2"/>
          <p:cNvSpPr>
            <a:spLocks noGrp="1"/>
          </p:cNvSpPr>
          <p:nvPr>
            <p:ph idx="1"/>
          </p:nvPr>
        </p:nvSpPr>
        <p:spPr/>
        <p:txBody>
          <a:bodyPr>
            <a:normAutofit/>
          </a:bodyPr>
          <a:lstStyle/>
          <a:p>
            <a:r>
              <a:rPr lang="en-US" sz="4000" dirty="0"/>
              <a:t>It is a state of unresponsiveness for a particular antigen</a:t>
            </a:r>
          </a:p>
          <a:p>
            <a:endParaRPr lang="en-US" sz="4000" b="1"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83852944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Tolerance importance </a:t>
            </a:r>
            <a:br>
              <a:rPr lang="en-US" b="1" dirty="0"/>
            </a:br>
            <a:endParaRPr lang="en-US" dirty="0"/>
          </a:p>
        </p:txBody>
      </p:sp>
      <p:sp>
        <p:nvSpPr>
          <p:cNvPr id="3" name="Content Placeholder 2"/>
          <p:cNvSpPr>
            <a:spLocks noGrp="1"/>
          </p:cNvSpPr>
          <p:nvPr>
            <p:ph idx="1"/>
          </p:nvPr>
        </p:nvSpPr>
        <p:spPr/>
        <p:txBody>
          <a:bodyPr>
            <a:normAutofit/>
          </a:bodyPr>
          <a:lstStyle/>
          <a:p>
            <a:r>
              <a:rPr lang="en-US" dirty="0"/>
              <a:t>Active tolerance mechanisms are required to prevent inflammatory responses to many antigens e.g. food and airborne antigens</a:t>
            </a:r>
          </a:p>
          <a:p>
            <a:r>
              <a:rPr lang="en-US" dirty="0"/>
              <a:t>The most important aspect is </a:t>
            </a:r>
            <a:r>
              <a:rPr lang="en-US" b="1" dirty="0"/>
              <a:t>self tolerance; </a:t>
            </a:r>
            <a:r>
              <a:rPr lang="en-US" dirty="0"/>
              <a:t>prevents autoimmune attacks</a:t>
            </a:r>
          </a:p>
          <a:p>
            <a:r>
              <a:rPr lang="en-US" dirty="0"/>
              <a:t>self tolerance occurs during development of immune system by self-non-self discrimination</a:t>
            </a:r>
          </a:p>
          <a:p>
            <a:r>
              <a:rPr lang="en-US" dirty="0"/>
              <a:t>Tolerance has negative effects; it allows pathogens to successfully infect a host and avoid elimination </a:t>
            </a:r>
          </a:p>
          <a:p>
            <a:endParaRPr lang="en-US"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3333524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D4E6C-F1F6-41CB-BBD6-A71631A5E3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A3639DF-C619-4F25-A0DF-4E8296F8DE1E}"/>
              </a:ext>
            </a:extLst>
          </p:cNvPr>
          <p:cNvSpPr>
            <a:spLocks noGrp="1"/>
          </p:cNvSpPr>
          <p:nvPr>
            <p:ph idx="1"/>
          </p:nvPr>
        </p:nvSpPr>
        <p:spPr/>
        <p:txBody>
          <a:bodyPr>
            <a:normAutofit/>
          </a:bodyPr>
          <a:lstStyle/>
          <a:p>
            <a:r>
              <a:rPr lang="en-US" sz="3600" dirty="0"/>
              <a:t>He performed a vaccination against smallpox by transferring material from a cowpox pustule on the hand of the milkmaid, Sarah </a:t>
            </a:r>
            <a:r>
              <a:rPr lang="en-US" sz="3600" dirty="0" err="1"/>
              <a:t>Nelmes</a:t>
            </a:r>
            <a:r>
              <a:rPr lang="en-US" sz="3600" dirty="0"/>
              <a:t>, to the arm of a small boy named James Phipps, his gardener’s son. Six weeks later the boy was inoculated with smallpox,</a:t>
            </a:r>
          </a:p>
          <a:p>
            <a:r>
              <a:rPr lang="en-US" sz="3600" dirty="0"/>
              <a:t>He failed to develop the disease</a:t>
            </a:r>
          </a:p>
        </p:txBody>
      </p:sp>
    </p:spTree>
    <p:extLst>
      <p:ext uri="{BB962C8B-B14F-4D97-AF65-F5344CB8AC3E}">
        <p14:creationId xmlns:p14="http://schemas.microsoft.com/office/powerpoint/2010/main" val="73248691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tolerance</a:t>
            </a:r>
          </a:p>
        </p:txBody>
      </p:sp>
      <p:sp>
        <p:nvSpPr>
          <p:cNvPr id="3" name="Content Placeholder 2"/>
          <p:cNvSpPr>
            <a:spLocks noGrp="1"/>
          </p:cNvSpPr>
          <p:nvPr>
            <p:ph idx="1"/>
          </p:nvPr>
        </p:nvSpPr>
        <p:spPr/>
        <p:txBody>
          <a:bodyPr/>
          <a:lstStyle/>
          <a:p>
            <a:r>
              <a:rPr lang="en-US" dirty="0"/>
              <a:t>Central tolerance – </a:t>
            </a:r>
          </a:p>
          <a:p>
            <a:pPr lvl="1"/>
            <a:r>
              <a:rPr lang="en-US" dirty="0"/>
              <a:t>takes place in thymus (T cells) and Bone marrow (B cells)</a:t>
            </a:r>
          </a:p>
          <a:p>
            <a:pPr lvl="1"/>
            <a:r>
              <a:rPr lang="en-US" dirty="0"/>
              <a:t>It  is the main way immune system learns to discriminate self from non self</a:t>
            </a:r>
          </a:p>
          <a:p>
            <a:r>
              <a:rPr lang="en-US" dirty="0"/>
              <a:t>Peripheral tolerance</a:t>
            </a:r>
          </a:p>
          <a:p>
            <a:pPr lvl="1"/>
            <a:r>
              <a:rPr lang="en-US" dirty="0"/>
              <a:t>It occurs after lymphocytes leave their primary lymphoid organs</a:t>
            </a:r>
          </a:p>
          <a:p>
            <a:pPr lvl="1"/>
            <a:r>
              <a:rPr lang="en-US" dirty="0"/>
              <a:t>Its key in preventing over-reactivity of immune system to various </a:t>
            </a:r>
            <a:r>
              <a:rPr lang="en-US" dirty="0" err="1"/>
              <a:t>env</a:t>
            </a:r>
            <a:r>
              <a:rPr lang="en-US" dirty="0"/>
              <a:t>. agents e.g. allergens </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8337239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Transplantation </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42299857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normAutofit/>
          </a:bodyPr>
          <a:lstStyle/>
          <a:p>
            <a:r>
              <a:rPr lang="en-US" sz="3600" dirty="0"/>
              <a:t>Process of taking cells, tissues, and organs (grafts) from one individual and placing them to another  different individual</a:t>
            </a:r>
          </a:p>
          <a:p>
            <a:r>
              <a:rPr lang="en-US" sz="3600" dirty="0"/>
              <a:t>Major limitation in the process and success of transplantation is the immune response of the recipient to the donor tissue</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79731496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grafts</a:t>
            </a:r>
          </a:p>
        </p:txBody>
      </p:sp>
      <p:sp>
        <p:nvSpPr>
          <p:cNvPr id="3" name="Content Placeholder 2"/>
          <p:cNvSpPr>
            <a:spLocks noGrp="1"/>
          </p:cNvSpPr>
          <p:nvPr>
            <p:ph idx="1"/>
          </p:nvPr>
        </p:nvSpPr>
        <p:spPr/>
        <p:txBody>
          <a:bodyPr>
            <a:normAutofit/>
          </a:bodyPr>
          <a:lstStyle/>
          <a:p>
            <a:r>
              <a:rPr lang="en-US" sz="4000" b="1" dirty="0"/>
              <a:t>Autologous</a:t>
            </a:r>
          </a:p>
          <a:p>
            <a:r>
              <a:rPr lang="en-US" sz="4000" dirty="0"/>
              <a:t>Tissues form one site within an individual to another site of the same individual e.g. skin graft</a:t>
            </a:r>
          </a:p>
          <a:p>
            <a:r>
              <a:rPr lang="en-US" sz="4000" dirty="0"/>
              <a:t>Always permanently accepted i.e. always “taken’’</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00940160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F2B99-F554-43BC-AD71-E057FEE9EF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27695EC-3B75-44C9-B88E-17877F00D03B}"/>
              </a:ext>
            </a:extLst>
          </p:cNvPr>
          <p:cNvSpPr>
            <a:spLocks noGrp="1"/>
          </p:cNvSpPr>
          <p:nvPr>
            <p:ph idx="1"/>
          </p:nvPr>
        </p:nvSpPr>
        <p:spPr/>
        <p:txBody>
          <a:bodyPr>
            <a:normAutofit/>
          </a:bodyPr>
          <a:lstStyle/>
          <a:p>
            <a:r>
              <a:rPr lang="en-US" sz="4000" b="1" dirty="0"/>
              <a:t>Allogenic</a:t>
            </a:r>
          </a:p>
          <a:p>
            <a:r>
              <a:rPr lang="en-US" sz="4000" dirty="0"/>
              <a:t>Grafts transplanted between two genetically different individuals of the same species </a:t>
            </a:r>
          </a:p>
          <a:p>
            <a:r>
              <a:rPr lang="en-US" sz="4000" dirty="0"/>
              <a:t>Usually rejected unless recipient given immunosuppressive drugs</a:t>
            </a:r>
          </a:p>
          <a:p>
            <a:endParaRPr lang="en-US" sz="4000" dirty="0"/>
          </a:p>
        </p:txBody>
      </p:sp>
      <p:sp>
        <p:nvSpPr>
          <p:cNvPr id="4" name="Footer Placeholder 3">
            <a:extLst>
              <a:ext uri="{FF2B5EF4-FFF2-40B4-BE49-F238E27FC236}">
                <a16:creationId xmlns:a16="http://schemas.microsoft.com/office/drawing/2014/main" xmlns="" id="{79258CA1-78E7-4875-895F-47B7441BBF14}"/>
              </a:ext>
            </a:extLst>
          </p:cNvPr>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82239429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Xenografts</a:t>
            </a:r>
            <a:br>
              <a:rPr lang="en-US" b="1" dirty="0"/>
            </a:br>
            <a:endParaRPr lang="en-US" dirty="0"/>
          </a:p>
        </p:txBody>
      </p:sp>
      <p:sp>
        <p:nvSpPr>
          <p:cNvPr id="3" name="Content Placeholder 2"/>
          <p:cNvSpPr>
            <a:spLocks noGrp="1"/>
          </p:cNvSpPr>
          <p:nvPr>
            <p:ph idx="1"/>
          </p:nvPr>
        </p:nvSpPr>
        <p:spPr/>
        <p:txBody>
          <a:bodyPr>
            <a:noAutofit/>
          </a:bodyPr>
          <a:lstStyle/>
          <a:p>
            <a:r>
              <a:rPr lang="en-US" sz="3600" dirty="0"/>
              <a:t>Transplantation of the tissues between 2 individuals of the different species</a:t>
            </a:r>
          </a:p>
          <a:p>
            <a:r>
              <a:rPr lang="en-US" sz="3600" dirty="0"/>
              <a:t>Always rejected</a:t>
            </a:r>
          </a:p>
          <a:p>
            <a:pPr marL="0" indent="0">
              <a:buNone/>
            </a:pPr>
            <a:r>
              <a:rPr lang="en-US" sz="3600" b="1" dirty="0"/>
              <a:t>Syngeneic</a:t>
            </a:r>
            <a:r>
              <a:rPr lang="en-US" sz="3600" dirty="0"/>
              <a:t> ; transfer of tissue between genetically identical individuals</a:t>
            </a:r>
          </a:p>
          <a:p>
            <a:r>
              <a:rPr lang="en-US" sz="3600" dirty="0"/>
              <a:t>Always “taken”</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68198137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rejection</a:t>
            </a:r>
          </a:p>
        </p:txBody>
      </p:sp>
      <p:sp>
        <p:nvSpPr>
          <p:cNvPr id="3" name="Content Placeholder 2"/>
          <p:cNvSpPr>
            <a:spLocks noGrp="1"/>
          </p:cNvSpPr>
          <p:nvPr>
            <p:ph idx="1"/>
          </p:nvPr>
        </p:nvSpPr>
        <p:spPr/>
        <p:txBody>
          <a:bodyPr/>
          <a:lstStyle/>
          <a:p>
            <a:r>
              <a:rPr lang="en-US" dirty="0"/>
              <a:t>Unless immunosuppression measures are taken, allografts are rejected by a process called allograft reaction</a:t>
            </a:r>
          </a:p>
          <a:p>
            <a:endParaRPr lang="en-US" dirty="0"/>
          </a:p>
          <a:p>
            <a:r>
              <a:rPr lang="en-US" dirty="0"/>
              <a:t>Types</a:t>
            </a:r>
          </a:p>
          <a:p>
            <a:r>
              <a:rPr lang="en-US" dirty="0"/>
              <a:t>Acute</a:t>
            </a:r>
          </a:p>
          <a:p>
            <a:r>
              <a:rPr lang="en-US" dirty="0"/>
              <a:t>Chronic</a:t>
            </a:r>
          </a:p>
          <a:p>
            <a:r>
              <a:rPr lang="en-US" dirty="0" err="1"/>
              <a:t>Hyperacute</a:t>
            </a:r>
            <a:r>
              <a:rPr lang="en-US" dirty="0"/>
              <a:t>  </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36605845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rejection</a:t>
            </a:r>
          </a:p>
        </p:txBody>
      </p:sp>
      <p:sp>
        <p:nvSpPr>
          <p:cNvPr id="3" name="Content Placeholder 2"/>
          <p:cNvSpPr>
            <a:spLocks noGrp="1"/>
          </p:cNvSpPr>
          <p:nvPr>
            <p:ph idx="1"/>
          </p:nvPr>
        </p:nvSpPr>
        <p:spPr/>
        <p:txBody>
          <a:bodyPr/>
          <a:lstStyle/>
          <a:p>
            <a:r>
              <a:rPr lang="en-US" dirty="0"/>
              <a:t>Vascularization of graft is normally initially, but in 10 -14 days, there is reduction in circulation </a:t>
            </a:r>
          </a:p>
          <a:p>
            <a:r>
              <a:rPr lang="en-US" dirty="0"/>
              <a:t>Process is mediated by T cells and antibodies</a:t>
            </a:r>
          </a:p>
          <a:p>
            <a:r>
              <a:rPr lang="en-US" dirty="0"/>
              <a:t>T cells play a central role in acute rejection by responding to alloantigen</a:t>
            </a:r>
          </a:p>
          <a:p>
            <a:r>
              <a:rPr lang="en-US" dirty="0"/>
              <a:t>They direct lysis of graft cells and activate inflammation </a:t>
            </a:r>
            <a:r>
              <a:rPr lang="en-US" dirty="0">
                <a:sym typeface="Wingdings" panose="05000000000000000000" pitchFamily="2" charset="2"/>
              </a:rPr>
              <a:t> injure the graft</a:t>
            </a:r>
          </a:p>
          <a:p>
            <a:r>
              <a:rPr lang="en-US" dirty="0">
                <a:sym typeface="Wingdings" panose="05000000000000000000" pitchFamily="2" charset="2"/>
              </a:rPr>
              <a:t>Antibodies contribute to rejection of certain transplants e.g. bone marrow</a:t>
            </a:r>
          </a:p>
          <a:p>
            <a:endParaRPr lang="en-US"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95847107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Hyperacute</a:t>
            </a:r>
            <a:r>
              <a:rPr lang="en-US" dirty="0"/>
              <a:t> rejection </a:t>
            </a:r>
          </a:p>
        </p:txBody>
      </p:sp>
      <p:sp>
        <p:nvSpPr>
          <p:cNvPr id="3" name="Content Placeholder 2"/>
          <p:cNvSpPr>
            <a:spLocks noGrp="1"/>
          </p:cNvSpPr>
          <p:nvPr>
            <p:ph idx="1"/>
          </p:nvPr>
        </p:nvSpPr>
        <p:spPr/>
        <p:txBody>
          <a:bodyPr>
            <a:normAutofit/>
          </a:bodyPr>
          <a:lstStyle/>
          <a:p>
            <a:r>
              <a:rPr lang="en-US" sz="3600" dirty="0"/>
              <a:t>Typically occurs within minutes of engraftment</a:t>
            </a:r>
          </a:p>
          <a:p>
            <a:r>
              <a:rPr lang="en-US" sz="3600" dirty="0"/>
              <a:t>Its due to preformed anti ABO antibodies in the recipient with ABO antigens on the graft</a:t>
            </a:r>
          </a:p>
          <a:p>
            <a:r>
              <a:rPr lang="en-US" sz="3600" dirty="0"/>
              <a:t>There's spasms and occlusion of blood vessels;  hence loss of blood supply to the graft</a:t>
            </a:r>
          </a:p>
          <a:p>
            <a:endParaRPr lang="en-US" sz="3600" dirty="0"/>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90400840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rejection </a:t>
            </a:r>
          </a:p>
        </p:txBody>
      </p:sp>
      <p:sp>
        <p:nvSpPr>
          <p:cNvPr id="3" name="Content Placeholder 2"/>
          <p:cNvSpPr>
            <a:spLocks noGrp="1"/>
          </p:cNvSpPr>
          <p:nvPr>
            <p:ph idx="1"/>
          </p:nvPr>
        </p:nvSpPr>
        <p:spPr/>
        <p:txBody>
          <a:bodyPr>
            <a:noAutofit/>
          </a:bodyPr>
          <a:lstStyle/>
          <a:p>
            <a:r>
              <a:rPr lang="en-US" sz="3600" dirty="0"/>
              <a:t>Occurs months to years after graft implantation</a:t>
            </a:r>
          </a:p>
          <a:p>
            <a:r>
              <a:rPr lang="en-US" sz="3600" dirty="0"/>
              <a:t>There is atherosclerosis of vascular endothelium</a:t>
            </a:r>
          </a:p>
          <a:p>
            <a:r>
              <a:rPr lang="en-US" sz="3600" dirty="0"/>
              <a:t>It is less well defined than in either acute or hyper acute</a:t>
            </a:r>
          </a:p>
          <a:p>
            <a:r>
              <a:rPr lang="en-US" sz="3600" dirty="0"/>
              <a:t>Caused by multiple causes; antibodies and lymphocytes </a:t>
            </a:r>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2467703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59118-3D4C-4907-B9C7-C67B588196E1}"/>
              </a:ext>
            </a:extLst>
          </p:cNvPr>
          <p:cNvSpPr>
            <a:spLocks noGrp="1"/>
          </p:cNvSpPr>
          <p:nvPr>
            <p:ph type="title"/>
          </p:nvPr>
        </p:nvSpPr>
        <p:spPr/>
        <p:txBody>
          <a:bodyPr/>
          <a:lstStyle/>
          <a:p>
            <a:r>
              <a:rPr lang="en-US" dirty="0">
                <a:solidFill>
                  <a:srgbClr val="FF0000"/>
                </a:solidFill>
              </a:rPr>
              <a:t>Paul Ehrlich (1854-1915)</a:t>
            </a:r>
          </a:p>
        </p:txBody>
      </p:sp>
      <p:sp>
        <p:nvSpPr>
          <p:cNvPr id="3" name="Content Placeholder 2">
            <a:extLst>
              <a:ext uri="{FF2B5EF4-FFF2-40B4-BE49-F238E27FC236}">
                <a16:creationId xmlns:a16="http://schemas.microsoft.com/office/drawing/2014/main" xmlns="" id="{A0536F2D-F7BE-412D-8304-4ECC83C339E2}"/>
              </a:ext>
            </a:extLst>
          </p:cNvPr>
          <p:cNvSpPr>
            <a:spLocks noGrp="1"/>
          </p:cNvSpPr>
          <p:nvPr>
            <p:ph idx="1"/>
          </p:nvPr>
        </p:nvSpPr>
        <p:spPr/>
        <p:txBody>
          <a:bodyPr>
            <a:normAutofit/>
          </a:bodyPr>
          <a:lstStyle/>
          <a:p>
            <a:r>
              <a:rPr lang="en-US" sz="4000" dirty="0"/>
              <a:t>In 1879, he applied stains to cells and tissues for the purpose of revealing their function</a:t>
            </a:r>
          </a:p>
          <a:p>
            <a:r>
              <a:rPr lang="en-US" sz="4000" dirty="0"/>
              <a:t>In 1882, he reported the acid fastness of tubercle bacillus</a:t>
            </a:r>
          </a:p>
          <a:p>
            <a:r>
              <a:rPr lang="en-US" sz="4000" dirty="0"/>
              <a:t>In 1898, he proposed side chain theory of antibody production</a:t>
            </a:r>
          </a:p>
        </p:txBody>
      </p:sp>
    </p:spTree>
    <p:extLst>
      <p:ext uri="{BB962C8B-B14F-4D97-AF65-F5344CB8AC3E}">
        <p14:creationId xmlns:p14="http://schemas.microsoft.com/office/powerpoint/2010/main" val="47012622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thank you </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INTRO BLOCK IMMUNOLOGY</a:t>
            </a:r>
          </a:p>
        </p:txBody>
      </p:sp>
    </p:spTree>
    <p:extLst>
      <p:ext uri="{BB962C8B-B14F-4D97-AF65-F5344CB8AC3E}">
        <p14:creationId xmlns:p14="http://schemas.microsoft.com/office/powerpoint/2010/main" val="1691388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&amp; RELEVANCE TO NURSING </a:t>
            </a:r>
          </a:p>
        </p:txBody>
      </p:sp>
      <p:sp>
        <p:nvSpPr>
          <p:cNvPr id="4" name="Rectangle 1"/>
          <p:cNvSpPr>
            <a:spLocks noGrp="1" noChangeArrowheads="1"/>
          </p:cNvSpPr>
          <p:nvPr>
            <p:ph idx="1"/>
          </p:nvPr>
        </p:nvSpPr>
        <p:spPr bwMode="auto">
          <a:xfrm>
            <a:off x="838200" y="2154638"/>
            <a:ext cx="1009654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Nurses are involved in controlling infection in hospital, so nurses must know about microbiology.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To know about harmful and harmless microorganisms to human being.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tooltip="• Nurses apply the microbiology knowledge in&#10;health care fo..."/>
              </a:rPr>
              <a:t>3. </a:t>
            </a:r>
            <a:r>
              <a:rPr kumimoji="0" lang="en-US" altLang="en-US" sz="1800" b="0" i="0" u="none" strike="noStrike" cap="none" normalizeH="0" baseline="0" dirty="0" smtClean="0">
                <a:ln>
                  <a:noFill/>
                </a:ln>
                <a:solidFill>
                  <a:schemeClr val="tx1"/>
                </a:solidFill>
                <a:effectLst/>
                <a:latin typeface="Arial" panose="020B0604020202020204" pitchFamily="34" charset="0"/>
              </a:rPr>
              <a:t>• Nurses apply the microbiology knowledge in health care for drug production, diagnosis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sterilization methods and cleanliness.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Nurses use hot water or anti-septic as a measure to sterilize the surgical knives,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needles, scissors and other metals instruments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Microbiology also gives knowledge to nurses on how to handle a patient and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his samples infected with communicable diseases.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to free from microbes.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tooltip="• It also helps detect diseases like&#10;Tuberculosis by simple..."/>
              </a:rPr>
              <a:t>4. </a:t>
            </a:r>
            <a:r>
              <a:rPr kumimoji="0" lang="en-US" altLang="en-US" sz="1800" b="0" i="0" u="none" strike="noStrike" cap="none" normalizeH="0" baseline="0" dirty="0" smtClean="0">
                <a:ln>
                  <a:noFill/>
                </a:ln>
                <a:solidFill>
                  <a:schemeClr val="tx1"/>
                </a:solidFill>
                <a:effectLst/>
                <a:latin typeface="Arial" panose="020B0604020202020204" pitchFamily="34" charset="0"/>
              </a:rPr>
              <a:t>• It also helps detect diseases like Tuberculosis by simple skin test namely the </a:t>
            </a:r>
            <a:r>
              <a:rPr kumimoji="0" lang="en-US" altLang="en-US" sz="1800" b="0" i="0" u="none" strike="noStrike" cap="none" normalizeH="0" baseline="0" dirty="0" err="1" smtClean="0">
                <a:ln>
                  <a:noFill/>
                </a:ln>
                <a:solidFill>
                  <a:schemeClr val="tx1"/>
                </a:solidFill>
                <a:effectLst/>
                <a:latin typeface="Arial" panose="020B0604020202020204" pitchFamily="34" charset="0"/>
              </a:rPr>
              <a:t>Mantoux</a:t>
            </a:r>
            <a:r>
              <a:rPr kumimoji="0" lang="en-US" altLang="en-US" sz="1800" b="0" i="0" u="none" strike="noStrike" cap="none" normalizeH="0" baseline="0" dirty="0" smtClean="0">
                <a:ln>
                  <a:noFill/>
                </a:ln>
                <a:solidFill>
                  <a:schemeClr val="tx1"/>
                </a:solidFill>
                <a:effectLst/>
                <a:latin typeface="Arial" panose="020B0604020202020204" pitchFamily="34" charset="0"/>
              </a:rPr>
              <a:t> test.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 Also diagnostic tests like Elisa, </a:t>
            </a:r>
            <a:r>
              <a:rPr kumimoji="0" lang="en-US" altLang="en-US" sz="1800" b="0" i="0" u="none" strike="noStrike" cap="none" normalizeH="0" baseline="0" dirty="0" err="1" smtClean="0">
                <a:ln>
                  <a:noFill/>
                </a:ln>
                <a:solidFill>
                  <a:schemeClr val="tx1"/>
                </a:solidFill>
                <a:effectLst/>
                <a:latin typeface="Arial" panose="020B0604020202020204" pitchFamily="34" charset="0"/>
              </a:rPr>
              <a:t>electrophoreis</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0" i="0" u="none" strike="noStrike" cap="none" normalizeH="0" baseline="0" dirty="0" err="1" smtClean="0">
                <a:ln>
                  <a:noFill/>
                </a:ln>
                <a:solidFill>
                  <a:schemeClr val="tx1"/>
                </a:solidFill>
                <a:effectLst/>
                <a:latin typeface="Arial" panose="020B0604020202020204" pitchFamily="34" charset="0"/>
              </a:rPr>
              <a:t>radioimmuno</a:t>
            </a:r>
            <a:r>
              <a:rPr kumimoji="0" lang="en-US" altLang="en-US" sz="1800" b="0" i="0" u="none" strike="noStrike" cap="none" normalizeH="0" baseline="0" dirty="0" smtClean="0">
                <a:ln>
                  <a:noFill/>
                </a:ln>
                <a:solidFill>
                  <a:schemeClr val="tx1"/>
                </a:solidFill>
                <a:effectLst/>
                <a:latin typeface="Arial" panose="020B0604020202020204" pitchFamily="34" charset="0"/>
              </a:rPr>
              <a:t> assay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also use principles of microbiology for identification of disease. </a:t>
            </a:r>
          </a:p>
        </p:txBody>
      </p:sp>
    </p:spTree>
    <p:extLst>
      <p:ext uri="{BB962C8B-B14F-4D97-AF65-F5344CB8AC3E}">
        <p14:creationId xmlns:p14="http://schemas.microsoft.com/office/powerpoint/2010/main" val="56471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Microbiology is the science that dealing with the study of microorganisms. </a:t>
            </a:r>
            <a:endParaRPr lang="en-US" dirty="0" smtClean="0"/>
          </a:p>
          <a:p>
            <a:r>
              <a:rPr lang="en-US" dirty="0" smtClean="0"/>
              <a:t>Microorganisms</a:t>
            </a:r>
            <a:r>
              <a:rPr lang="en-US" dirty="0"/>
              <a:t>: An organism that can be seen only with the aid of a microscope and that typically consist of only a single cell</a:t>
            </a:r>
            <a:r>
              <a:rPr lang="en-US" dirty="0" smtClean="0"/>
              <a:t>.</a:t>
            </a:r>
          </a:p>
          <a:p>
            <a:r>
              <a:rPr lang="en-US" dirty="0"/>
              <a:t>microorganisms include: • bacteria • fungi • protozoa • microscopic algae • viruses • various parasitic worms </a:t>
            </a:r>
          </a:p>
        </p:txBody>
      </p:sp>
    </p:spTree>
    <p:extLst>
      <p:ext uri="{BB962C8B-B14F-4D97-AF65-F5344CB8AC3E}">
        <p14:creationId xmlns:p14="http://schemas.microsoft.com/office/powerpoint/2010/main" val="303335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MICROBIOLOGY </a:t>
            </a: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6C85D2E4-206C-40D8-8295-AC1ED49E9E1E}"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398175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objective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t>To enable the learner acquire knowledge on </a:t>
            </a:r>
            <a:r>
              <a:rPr lang="en-US" dirty="0" smtClean="0"/>
              <a:t>microorganisms. </a:t>
            </a:r>
          </a:p>
          <a:p>
            <a:r>
              <a:rPr lang="en-US" dirty="0" smtClean="0"/>
              <a:t>Develop </a:t>
            </a:r>
            <a:r>
              <a:rPr lang="en-US" dirty="0"/>
              <a:t>skills and attitudes to be able to promote </a:t>
            </a:r>
            <a:r>
              <a:rPr lang="en-US" dirty="0" smtClean="0"/>
              <a:t>health</a:t>
            </a:r>
            <a:r>
              <a:rPr lang="en-US" dirty="0"/>
              <a:t>.</a:t>
            </a:r>
            <a:endParaRPr lang="en-US" dirty="0" smtClean="0"/>
          </a:p>
          <a:p>
            <a:r>
              <a:rPr lang="en-US" dirty="0"/>
              <a:t>P</a:t>
            </a:r>
            <a:r>
              <a:rPr lang="en-US" dirty="0" smtClean="0"/>
              <a:t>revent </a:t>
            </a:r>
            <a:r>
              <a:rPr lang="en-US" dirty="0"/>
              <a:t>illness, diagnose, manage and rehabilitate patients suffering from infections.</a:t>
            </a:r>
          </a:p>
        </p:txBody>
      </p:sp>
      <p:sp>
        <p:nvSpPr>
          <p:cNvPr id="4" name="Date Placeholder 3"/>
          <p:cNvSpPr>
            <a:spLocks noGrp="1"/>
          </p:cNvSpPr>
          <p:nvPr>
            <p:ph type="dt" sz="half" idx="10"/>
          </p:nvPr>
        </p:nvSpPr>
        <p:spPr/>
        <p:txBody>
          <a:bodyPr/>
          <a:lstStyle/>
          <a:p>
            <a:fld id="{64A88554-8EDB-4345-B4A6-C13DF9D87778}"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543919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Specific Objectives</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1. Describe the historical development of microbiology</a:t>
            </a:r>
          </a:p>
          <a:p>
            <a:pPr marL="0" indent="0">
              <a:buNone/>
            </a:pPr>
            <a:r>
              <a:rPr lang="en-US" dirty="0"/>
              <a:t>2. State the different classifications of micro-organisms.</a:t>
            </a:r>
          </a:p>
          <a:p>
            <a:pPr marL="0" indent="0">
              <a:buNone/>
            </a:pPr>
            <a:r>
              <a:rPr lang="en-US" dirty="0"/>
              <a:t>3. Describe the structure and other characteristics of microorganisms.</a:t>
            </a:r>
          </a:p>
          <a:p>
            <a:pPr marL="0" indent="0">
              <a:buNone/>
            </a:pPr>
            <a:r>
              <a:rPr lang="en-US" dirty="0"/>
              <a:t>4. Explain the identification of microorganisms in the laboratory</a:t>
            </a:r>
          </a:p>
          <a:p>
            <a:pPr marL="0" indent="0">
              <a:buNone/>
            </a:pPr>
            <a:r>
              <a:rPr lang="en-US" dirty="0"/>
              <a:t>5. Describe immunological process</a:t>
            </a:r>
          </a:p>
          <a:p>
            <a:pPr marL="0" indent="0">
              <a:buNone/>
            </a:pPr>
            <a:r>
              <a:rPr lang="en-US" dirty="0"/>
              <a:t>6. Describe infection prevention</a:t>
            </a:r>
          </a:p>
          <a:p>
            <a:pPr marL="0" indent="0">
              <a:buNone/>
            </a:pPr>
            <a:r>
              <a:rPr lang="en-US" dirty="0"/>
              <a:t>7. Describe medical parasitology</a:t>
            </a:r>
          </a:p>
          <a:p>
            <a:endParaRPr lang="en-US" dirty="0"/>
          </a:p>
        </p:txBody>
      </p:sp>
      <p:sp>
        <p:nvSpPr>
          <p:cNvPr id="4" name="Date Placeholder 3"/>
          <p:cNvSpPr>
            <a:spLocks noGrp="1"/>
          </p:cNvSpPr>
          <p:nvPr>
            <p:ph type="dt" sz="half" idx="10"/>
          </p:nvPr>
        </p:nvSpPr>
        <p:spPr/>
        <p:txBody>
          <a:bodyPr/>
          <a:lstStyle/>
          <a:p>
            <a:fld id="{613CC599-5AED-4B85-9BD6-44DA12F166C8}"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3390915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normAutofit/>
          </a:bodyPr>
          <a:lstStyle/>
          <a:p>
            <a:r>
              <a:rPr lang="en-US" dirty="0"/>
              <a:t>Inside your intestines, in the mouth and your skin there reside &gt; 10</a:t>
            </a:r>
            <a:r>
              <a:rPr lang="en-US" baseline="30000" dirty="0"/>
              <a:t>14</a:t>
            </a:r>
            <a:r>
              <a:rPr lang="en-US" dirty="0"/>
              <a:t> microbial cells(100 times) the number of cells that make up the human body</a:t>
            </a:r>
            <a:endParaRPr lang="en-US" baseline="30000" dirty="0"/>
          </a:p>
          <a:p>
            <a:r>
              <a:rPr lang="en-US" dirty="0"/>
              <a:t>We are not conscious of these colleagues as we pass them round every time we shake hands, speak or touch a surface</a:t>
            </a:r>
          </a:p>
          <a:p>
            <a:r>
              <a:rPr lang="en-US" dirty="0"/>
              <a:t>Inoculation with just one microbe of the wrong type in the wrong way may kill you, yet we tolerate and indeed thrive on constant appropriate exposure to these unforeseen world</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4287263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Because microbes are generally hidden from our senses, an appreciation of microbiology demands imagination</a:t>
            </a:r>
          </a:p>
          <a:p>
            <a:r>
              <a:rPr lang="en-US" dirty="0"/>
              <a:t>Advances in microbiology have transformed diagnosis, prevention, and cure of infection and has improved human health. </a:t>
            </a:r>
          </a:p>
          <a:p>
            <a:r>
              <a:rPr lang="en-US" dirty="0"/>
              <a:t>In developed countries, infections may be considered insignificant. In developing countries about 10 million children die each year from infections of diarrhea, measles, tetanus, diphtheria and whooping cough alone. Others are TB, cholera, typhoid</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04184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p>
        </p:txBody>
      </p:sp>
      <p:sp>
        <p:nvSpPr>
          <p:cNvPr id="3" name="Content Placeholder 2"/>
          <p:cNvSpPr>
            <a:spLocks noGrp="1"/>
          </p:cNvSpPr>
          <p:nvPr>
            <p:ph idx="1"/>
          </p:nvPr>
        </p:nvSpPr>
        <p:spPr/>
        <p:txBody>
          <a:bodyPr>
            <a:normAutofit fontScale="92500" lnSpcReduction="10000"/>
          </a:bodyPr>
          <a:lstStyle/>
          <a:p>
            <a:r>
              <a:rPr lang="en-US" dirty="0"/>
              <a:t>Microbiology is derived from the Greek;</a:t>
            </a:r>
          </a:p>
          <a:p>
            <a:r>
              <a:rPr lang="en-US" i="1" dirty="0"/>
              <a:t>Micro</a:t>
            </a:r>
            <a:r>
              <a:rPr lang="en-US" dirty="0"/>
              <a:t> – small</a:t>
            </a:r>
          </a:p>
          <a:p>
            <a:r>
              <a:rPr lang="en-US" i="1" dirty="0"/>
              <a:t>Bios</a:t>
            </a:r>
            <a:r>
              <a:rPr lang="en-US" dirty="0"/>
              <a:t> – life</a:t>
            </a:r>
          </a:p>
          <a:p>
            <a:r>
              <a:rPr lang="en-US" i="1" dirty="0"/>
              <a:t>Logia</a:t>
            </a:r>
            <a:r>
              <a:rPr lang="en-US" dirty="0"/>
              <a:t> – study</a:t>
            </a:r>
          </a:p>
          <a:p>
            <a:r>
              <a:rPr lang="en-US" dirty="0"/>
              <a:t>It is the study of microscopic organisms either unicellular (single cell), multicellular or </a:t>
            </a:r>
            <a:r>
              <a:rPr lang="en-US" dirty="0" err="1"/>
              <a:t>acellular</a:t>
            </a:r>
            <a:endParaRPr lang="en-US" dirty="0"/>
          </a:p>
          <a:p>
            <a:r>
              <a:rPr lang="en-US" dirty="0"/>
              <a:t>It encompasses numerous </a:t>
            </a:r>
            <a:r>
              <a:rPr lang="en-US" dirty="0" err="1"/>
              <a:t>subdisciplines</a:t>
            </a:r>
            <a:r>
              <a:rPr lang="en-US" dirty="0"/>
              <a:t>;</a:t>
            </a:r>
          </a:p>
          <a:p>
            <a:pPr lvl="1"/>
            <a:r>
              <a:rPr lang="en-US" dirty="0"/>
              <a:t>Virology</a:t>
            </a:r>
          </a:p>
          <a:p>
            <a:pPr lvl="1"/>
            <a:r>
              <a:rPr lang="en-US" dirty="0"/>
              <a:t>Mycology</a:t>
            </a:r>
          </a:p>
          <a:p>
            <a:pPr lvl="1"/>
            <a:r>
              <a:rPr lang="en-US" dirty="0"/>
              <a:t>Parasitology</a:t>
            </a:r>
          </a:p>
          <a:p>
            <a:pPr lvl="1"/>
            <a:r>
              <a:rPr lang="en-US" dirty="0"/>
              <a:t>Bacteriology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324984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Branches of microbiology</a:t>
            </a:r>
          </a:p>
        </p:txBody>
      </p:sp>
      <p:sp>
        <p:nvSpPr>
          <p:cNvPr id="3" name="Content Placeholder 2"/>
          <p:cNvSpPr>
            <a:spLocks noGrp="1"/>
          </p:cNvSpPr>
          <p:nvPr>
            <p:ph idx="1"/>
          </p:nvPr>
        </p:nvSpPr>
        <p:spPr/>
        <p:txBody>
          <a:bodyPr>
            <a:normAutofit/>
          </a:bodyPr>
          <a:lstStyle/>
          <a:p>
            <a:r>
              <a:rPr lang="en-US" dirty="0"/>
              <a:t>Pure</a:t>
            </a:r>
          </a:p>
          <a:p>
            <a:r>
              <a:rPr lang="en-US" dirty="0"/>
              <a:t>Applied</a:t>
            </a:r>
          </a:p>
          <a:p>
            <a:endParaRPr lang="en-US" dirty="0"/>
          </a:p>
          <a:p>
            <a:r>
              <a:rPr lang="en-US" dirty="0"/>
              <a:t>Pure</a:t>
            </a:r>
          </a:p>
          <a:p>
            <a:r>
              <a:rPr lang="en-US" dirty="0"/>
              <a:t>Deals with study of microorganisms on their own right. Bacteriology, mycology, protozoology, parasitology, immunology, virology</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1231898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a:t>
            </a:r>
          </a:p>
        </p:txBody>
      </p:sp>
      <p:sp>
        <p:nvSpPr>
          <p:cNvPr id="3" name="Content Placeholder 2"/>
          <p:cNvSpPr>
            <a:spLocks noGrp="1"/>
          </p:cNvSpPr>
          <p:nvPr>
            <p:ph idx="1"/>
          </p:nvPr>
        </p:nvSpPr>
        <p:spPr/>
        <p:txBody>
          <a:bodyPr>
            <a:normAutofit/>
          </a:bodyPr>
          <a:lstStyle/>
          <a:p>
            <a:r>
              <a:rPr lang="en-US" dirty="0"/>
              <a:t>Medical microbiology</a:t>
            </a:r>
          </a:p>
          <a:p>
            <a:r>
              <a:rPr lang="en-US" dirty="0"/>
              <a:t>Study of pathogenic microbes and role of microbes in human illness</a:t>
            </a:r>
          </a:p>
          <a:p>
            <a:r>
              <a:rPr lang="en-US" dirty="0"/>
              <a:t>Others</a:t>
            </a:r>
          </a:p>
          <a:p>
            <a:r>
              <a:rPr lang="en-US" dirty="0"/>
              <a:t>Pharmaceutical microbiology- production of antibiotics, enzymes, vitamins, vaccines and other pharmaceutical products</a:t>
            </a:r>
          </a:p>
          <a:p>
            <a:endParaRPr lang="en-US" dirty="0"/>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3427117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others;</a:t>
            </a:r>
          </a:p>
        </p:txBody>
      </p:sp>
      <p:sp>
        <p:nvSpPr>
          <p:cNvPr id="3" name="Content Placeholder 2"/>
          <p:cNvSpPr>
            <a:spLocks noGrp="1"/>
          </p:cNvSpPr>
          <p:nvPr>
            <p:ph idx="1"/>
          </p:nvPr>
        </p:nvSpPr>
        <p:spPr/>
        <p:txBody>
          <a:bodyPr/>
          <a:lstStyle/>
          <a:p>
            <a:r>
              <a:rPr lang="en-US" dirty="0"/>
              <a:t>Industrial microbiology</a:t>
            </a:r>
          </a:p>
          <a:p>
            <a:r>
              <a:rPr lang="en-US" dirty="0"/>
              <a:t>Microbial biotechnology</a:t>
            </a:r>
          </a:p>
          <a:p>
            <a:r>
              <a:rPr lang="en-US" dirty="0"/>
              <a:t>Food microbiology</a:t>
            </a:r>
          </a:p>
          <a:p>
            <a:r>
              <a:rPr lang="en-US" dirty="0"/>
              <a:t>Agricultural microbiology</a:t>
            </a:r>
          </a:p>
          <a:p>
            <a:r>
              <a:rPr lang="en-US" dirty="0"/>
              <a:t>Veterinary microbiology</a:t>
            </a:r>
          </a:p>
          <a:p>
            <a:r>
              <a:rPr lang="en-US" dirty="0"/>
              <a:t>Environmental microbiology</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147592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microbiology </a:t>
            </a:r>
          </a:p>
        </p:txBody>
      </p:sp>
      <p:sp>
        <p:nvSpPr>
          <p:cNvPr id="3" name="Content Placeholder 2"/>
          <p:cNvSpPr>
            <a:spLocks noGrp="1"/>
          </p:cNvSpPr>
          <p:nvPr>
            <p:ph idx="1"/>
          </p:nvPr>
        </p:nvSpPr>
        <p:spPr/>
        <p:txBody>
          <a:bodyPr>
            <a:normAutofit/>
          </a:bodyPr>
          <a:lstStyle/>
          <a:p>
            <a:r>
              <a:rPr lang="en-US" dirty="0"/>
              <a:t>Infection and microbiology followed different development for centuries</a:t>
            </a:r>
          </a:p>
          <a:p>
            <a:r>
              <a:rPr lang="en-US" dirty="0"/>
              <a:t>We tend to map </a:t>
            </a:r>
            <a:r>
              <a:rPr lang="en-US" dirty="0" err="1"/>
              <a:t>hthis</a:t>
            </a:r>
            <a:r>
              <a:rPr lang="en-US" dirty="0"/>
              <a:t> story against the recorded efforts of prominent individuals, though others contributed</a:t>
            </a:r>
          </a:p>
          <a:p>
            <a:r>
              <a:rPr lang="en-US" dirty="0"/>
              <a:t>3c BC – Hippocrates; </a:t>
            </a:r>
            <a:r>
              <a:rPr lang="en-US" dirty="0" err="1"/>
              <a:t>epedemics</a:t>
            </a:r>
            <a:endParaRPr lang="en-US" dirty="0"/>
          </a:p>
          <a:p>
            <a:r>
              <a:rPr lang="en-US" dirty="0"/>
              <a:t>16c AD – </a:t>
            </a:r>
            <a:r>
              <a:rPr lang="en-US" dirty="0" err="1"/>
              <a:t>Fracastoro</a:t>
            </a:r>
            <a:r>
              <a:rPr lang="en-US" dirty="0"/>
              <a:t>: proposed seeds of contagion not spirits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274867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1"/>
          <p:cNvSpPr>
            <a:spLocks noGrp="1" noChangeArrowheads="1"/>
          </p:cNvSpPr>
          <p:nvPr>
            <p:ph idx="1"/>
          </p:nvPr>
        </p:nvSpPr>
        <p:spPr bwMode="auto">
          <a:xfrm>
            <a:off x="838200" y="2016139"/>
            <a:ext cx="11466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Development of microscopy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 (348-322) Aristotle and other believed that living organisms could develop from Non- living materials.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 (1590) Zacharias Janssen- developed first compound microscope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tooltip=" (1660) Robert Hooke – Published “micrographia”&#10;drawing an..."/>
              </a:rPr>
              <a:t>6. </a:t>
            </a:r>
            <a:r>
              <a:rPr kumimoji="0" lang="en-US" altLang="en-US" sz="1800" b="0" i="0" u="none" strike="noStrike" cap="none" normalizeH="0" baseline="0" dirty="0" smtClean="0">
                <a:ln>
                  <a:noFill/>
                </a:ln>
                <a:solidFill>
                  <a:schemeClr val="tx1"/>
                </a:solidFill>
                <a:effectLst/>
                <a:latin typeface="Arial" panose="020B0604020202020204" pitchFamily="34" charset="0"/>
              </a:rPr>
              <a:t> (1660) Robert Hooke – Published “</a:t>
            </a:r>
            <a:r>
              <a:rPr kumimoji="0" lang="en-US" altLang="en-US" sz="1800" b="0" i="0" u="none" strike="noStrike" cap="none" normalizeH="0" baseline="0" dirty="0" err="1" smtClean="0">
                <a:ln>
                  <a:noFill/>
                </a:ln>
                <a:solidFill>
                  <a:schemeClr val="tx1"/>
                </a:solidFill>
                <a:effectLst/>
                <a:latin typeface="Arial" panose="020B0604020202020204" pitchFamily="34" charset="0"/>
              </a:rPr>
              <a:t>micrographia</a:t>
            </a:r>
            <a:r>
              <a:rPr kumimoji="0" lang="en-US" altLang="en-US" sz="1800" b="0" i="0" u="none" strike="noStrike" cap="none" normalizeH="0" baseline="0" dirty="0" smtClean="0">
                <a:ln>
                  <a:noFill/>
                </a:ln>
                <a:solidFill>
                  <a:schemeClr val="tx1"/>
                </a:solidFill>
                <a:effectLst/>
                <a:latin typeface="Arial" panose="020B0604020202020204" pitchFamily="34" charset="0"/>
              </a:rPr>
              <a:t>” drawing and detailed observation of biological materials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made with the best compound microscope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(1676) Anton Van Leeuwenhoek- 1st person to observe microorganisms.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tooltip="From his teeth, he observed&#10;(A)&amp; (B)- rod forms&#10;(C) &amp; (D)- ..."/>
              </a:rPr>
              <a:t>7. </a:t>
            </a:r>
            <a:r>
              <a:rPr kumimoji="0" lang="en-US" altLang="en-US" sz="1800" b="0" i="0" u="none" strike="noStrike" cap="none" normalizeH="0" baseline="0" dirty="0" smtClean="0">
                <a:ln>
                  <a:noFill/>
                </a:ln>
                <a:solidFill>
                  <a:schemeClr val="tx1"/>
                </a:solidFill>
                <a:effectLst/>
                <a:latin typeface="Arial" panose="020B0604020202020204" pitchFamily="34" charset="0"/>
              </a:rPr>
              <a:t>From his teeth, he observed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(A)&amp; (B)- rod forms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 &amp; (D)- motion pathway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(E)- Spherical form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 Longer type of spherical form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 Cluster -Royal Society letter (Sept 17th, 1683)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microscope used Simple microscope (one lens) </a:t>
            </a:r>
          </a:p>
        </p:txBody>
      </p:sp>
    </p:spTree>
    <p:extLst>
      <p:ext uri="{BB962C8B-B14F-4D97-AF65-F5344CB8AC3E}">
        <p14:creationId xmlns:p14="http://schemas.microsoft.com/office/powerpoint/2010/main" val="596255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Microbiology </a:t>
            </a:r>
          </a:p>
          <a:p>
            <a:r>
              <a:rPr lang="en-US" dirty="0"/>
              <a:t>17c – Leeuwenhoek: microorganisms seen by microscopy by using homemade microscope. </a:t>
            </a:r>
          </a:p>
          <a:p>
            <a:r>
              <a:rPr lang="en-US" dirty="0"/>
              <a:t>Discipline of microbiology was formally established in 2</a:t>
            </a:r>
            <a:r>
              <a:rPr lang="en-US" baseline="30000" dirty="0"/>
              <a:t>nd</a:t>
            </a:r>
            <a:r>
              <a:rPr lang="en-US" dirty="0"/>
              <a:t> half of 19</a:t>
            </a:r>
            <a:r>
              <a:rPr lang="en-US" baseline="30000" dirty="0"/>
              <a:t>th</a:t>
            </a:r>
            <a:r>
              <a:rPr lang="en-US" dirty="0"/>
              <a:t> century</a:t>
            </a:r>
          </a:p>
          <a:p>
            <a:r>
              <a:rPr lang="en-US" dirty="0"/>
              <a:t>Before that, the following events demonstrate how infection was transmitted;</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3674779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 18c- John Hunter (1728-1793):  demonstrated transmission of syphilis and gonorrhea\\</a:t>
            </a:r>
          </a:p>
          <a:p>
            <a:r>
              <a:rPr lang="en-US" dirty="0"/>
              <a:t>Edward Jenner (1749 -1823); used cowpox to prevent smallpox. This established concept of immunization</a:t>
            </a:r>
          </a:p>
          <a:p>
            <a:r>
              <a:rPr lang="en-US" dirty="0"/>
              <a:t>John Snow- (1813 -1858) showed that preventing access to a water source linked to cholera outbreak terminated new infections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4094404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was confirmed by </a:t>
            </a:r>
            <a:r>
              <a:rPr lang="en-US" dirty="0" err="1"/>
              <a:t>Semmelweis</a:t>
            </a:r>
            <a:r>
              <a:rPr lang="en-US" dirty="0"/>
              <a:t> (1818-1865):  who showed that physical measures can prevent the transmission of infection e.g. applying simple hygiene measures. </a:t>
            </a:r>
          </a:p>
          <a:p>
            <a:r>
              <a:rPr lang="en-US" dirty="0"/>
              <a:t>19c – Pasteur(1822 -1895) and Robert Koch (1843-1910):played a central role in establishing microbial causation of infectious disease</a:t>
            </a:r>
          </a:p>
          <a:p>
            <a:r>
              <a:rPr lang="en-US" dirty="0"/>
              <a:t>Pasteur: microbes are necessary for  fermentation; also developed live attenuated anthrax vaccine.</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316901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Joseph Lister (1827 -1912) a British surgeon developed asepsis aimed at destroying microorganisms responsible for infection during surgery</a:t>
            </a:r>
          </a:p>
          <a:p>
            <a:r>
              <a:rPr lang="en-US" dirty="0"/>
              <a:t>Robert Koch</a:t>
            </a:r>
          </a:p>
          <a:p>
            <a:r>
              <a:rPr lang="en-US" dirty="0"/>
              <a:t>Established techniques required to isolate and propagate pure cultures of specific bacteria: TB, cholera, Anthrax</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836917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Formulated proposals on how specific microbes might be recognized as the cause of specific disease</a:t>
            </a:r>
          </a:p>
          <a:p>
            <a:r>
              <a:rPr lang="en-US" dirty="0"/>
              <a:t>Austin Bradford Hill (1897 -1991) developed an algorithm which was an approach to determining the role of specific molecules in pathogenesis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334266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Organisms that are capable of causing disease are termed as pathogens to distinguish them from non pathogenic organisms</a:t>
            </a:r>
          </a:p>
          <a:p>
            <a:r>
              <a:rPr lang="en-US" dirty="0"/>
              <a:t>In the 20</a:t>
            </a:r>
            <a:r>
              <a:rPr lang="en-US" baseline="30000" dirty="0"/>
              <a:t>th</a:t>
            </a:r>
            <a:r>
              <a:rPr lang="en-US" dirty="0"/>
              <a:t> century, the list of specific human pathogens has extended to include several hundred microorganisms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a:p>
        </p:txBody>
      </p:sp>
      <p:sp>
        <p:nvSpPr>
          <p:cNvPr id="5" name="Footer Placeholder 4"/>
          <p:cNvSpPr>
            <a:spLocks noGrp="1"/>
          </p:cNvSpPr>
          <p:nvPr>
            <p:ph type="ftr" sz="quarter" idx="11"/>
          </p:nvPr>
        </p:nvSpPr>
        <p:spPr/>
        <p:txBody>
          <a:bodyPr/>
          <a:lstStyle/>
          <a:p>
            <a:r>
              <a:rPr lang="en-US"/>
              <a:t>MICROBIOLOGY INTRO BLOCK</a:t>
            </a:r>
          </a:p>
        </p:txBody>
      </p:sp>
    </p:spTree>
    <p:extLst>
      <p:ext uri="{BB962C8B-B14F-4D97-AF65-F5344CB8AC3E}">
        <p14:creationId xmlns:p14="http://schemas.microsoft.com/office/powerpoint/2010/main" val="3023359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Through technology e.g. tissue culture and development of electron microscope viruses can be recognized and led to more precise understanding of nature and function of microbes</a:t>
            </a:r>
          </a:p>
          <a:p>
            <a:r>
              <a:rPr lang="en-US" dirty="0"/>
              <a:t>Revolution in molecular biology following DNA structure identification by James Watson, Francis Crick, Maurice Wilkins and Rosalind Franklin in 1953 has enabled analytical capability</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391973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Hygiene, treatment and prevention of infection</a:t>
            </a:r>
          </a:p>
        </p:txBody>
      </p:sp>
      <p:sp>
        <p:nvSpPr>
          <p:cNvPr id="3" name="Content Placeholder 2"/>
          <p:cNvSpPr>
            <a:spLocks noGrp="1"/>
          </p:cNvSpPr>
          <p:nvPr>
            <p:ph idx="1"/>
          </p:nvPr>
        </p:nvSpPr>
        <p:spPr/>
        <p:txBody>
          <a:bodyPr>
            <a:normAutofit/>
          </a:bodyPr>
          <a:lstStyle/>
          <a:p>
            <a:r>
              <a:rPr lang="en-US" dirty="0"/>
              <a:t>Hygiene was appreciated as a means of preventing infection e.g. establishment of aseptic practices</a:t>
            </a:r>
          </a:p>
          <a:p>
            <a:r>
              <a:rPr lang="en-US" dirty="0"/>
              <a:t>Discovery of phagocytes and antibodies led to the use of antibodies for protection of another host e.g. use of antitoxin in diphtheria and tetanus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dirty="0"/>
              <a:t>MICROBIOLOGY INTRO BLOCK</a:t>
            </a:r>
          </a:p>
        </p:txBody>
      </p:sp>
    </p:spTree>
    <p:extLst>
      <p:ext uri="{BB962C8B-B14F-4D97-AF65-F5344CB8AC3E}">
        <p14:creationId xmlns:p14="http://schemas.microsoft.com/office/powerpoint/2010/main" val="4110952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20</a:t>
            </a:r>
            <a:r>
              <a:rPr lang="en-US" baseline="30000" dirty="0"/>
              <a:t>th</a:t>
            </a:r>
            <a:r>
              <a:rPr lang="en-US" dirty="0"/>
              <a:t> century antibiotics were discovered e.g.</a:t>
            </a:r>
          </a:p>
          <a:p>
            <a:r>
              <a:rPr lang="en-US" dirty="0"/>
              <a:t>1943;streptomycin</a:t>
            </a:r>
          </a:p>
          <a:p>
            <a:r>
              <a:rPr lang="en-US" dirty="0"/>
              <a:t>After 2</a:t>
            </a:r>
            <a:r>
              <a:rPr lang="en-US" baseline="30000" dirty="0"/>
              <a:t>nd</a:t>
            </a:r>
            <a:r>
              <a:rPr lang="en-US" dirty="0"/>
              <a:t> world war; chloramphenicol, tetracycline and many other natural, synthetic and semisynthetic antimicrobial compounds</a:t>
            </a:r>
          </a:p>
          <a:p>
            <a:r>
              <a:rPr lang="en-US" dirty="0"/>
              <a:t>Progress in development of antiviral, antifungal and </a:t>
            </a:r>
            <a:r>
              <a:rPr lang="en-US" dirty="0" err="1"/>
              <a:t>antiparasitic</a:t>
            </a:r>
            <a:r>
              <a:rPr lang="en-US" dirty="0"/>
              <a:t> compounds have been slower</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7617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microorganisms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408488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Spontaneous generation controversy </a:t>
            </a:r>
            <a:endParaRPr lang="en-US" dirty="0" smtClean="0"/>
          </a:p>
          <a:p>
            <a:r>
              <a:rPr lang="en-US" dirty="0" smtClean="0"/>
              <a:t> </a:t>
            </a:r>
            <a:r>
              <a:rPr lang="en-US" dirty="0"/>
              <a:t>1688: Francesco </a:t>
            </a:r>
            <a:r>
              <a:rPr lang="en-US" dirty="0" err="1"/>
              <a:t>Redi</a:t>
            </a:r>
            <a:r>
              <a:rPr lang="en-US" dirty="0"/>
              <a:t> (1626-1678) was an Italian physician who refuted the idea of spontaneous generation by showing that rotting meat carefully kept from flies will not spontaneously produce maggots. </a:t>
            </a:r>
            <a:endParaRPr lang="en-US" dirty="0" smtClean="0"/>
          </a:p>
          <a:p>
            <a:r>
              <a:rPr lang="en-US" dirty="0" smtClean="0"/>
              <a:t> </a:t>
            </a:r>
            <a:r>
              <a:rPr lang="en-US" dirty="0"/>
              <a:t>1836: Theodor Schwann (1810-1882) helped develop the cell theory of living organisms, namely that that all living organisms are composed of one or more cells and that the cell is the basic functional unit of living organisms. </a:t>
            </a:r>
          </a:p>
        </p:txBody>
      </p:sp>
    </p:spTree>
    <p:extLst>
      <p:ext uri="{BB962C8B-B14F-4D97-AF65-F5344CB8AC3E}">
        <p14:creationId xmlns:p14="http://schemas.microsoft.com/office/powerpoint/2010/main" val="3810820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Source/r</a:t>
            </a:r>
            <a:r>
              <a:rPr lang="en-US" dirty="0"/>
              <a:t>eservoir</a:t>
            </a:r>
            <a:endParaRPr lang="en-US" b="1" dirty="0"/>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It is the natural habitat of the organism </a:t>
            </a:r>
          </a:p>
          <a:p>
            <a:r>
              <a:rPr lang="en-US" dirty="0"/>
              <a:t>These may/may not be the same as the immediate host</a:t>
            </a:r>
          </a:p>
          <a:p>
            <a:r>
              <a:rPr lang="en-US" dirty="0"/>
              <a:t>It can be an infected person or animal or the soil.</a:t>
            </a:r>
          </a:p>
          <a:p>
            <a:r>
              <a:rPr lang="en-US" dirty="0">
                <a:latin typeface="Arial" pitchFamily="34" charset="0"/>
                <a:cs typeface="Arial" pitchFamily="34" charset="0"/>
              </a:rPr>
              <a:t>We consider</a:t>
            </a:r>
            <a:r>
              <a:rPr lang="en-US" dirty="0"/>
              <a:t> </a:t>
            </a:r>
            <a:r>
              <a:rPr lang="en-US" dirty="0">
                <a:latin typeface="Arial" pitchFamily="34" charset="0"/>
                <a:cs typeface="Arial" pitchFamily="34" charset="0"/>
              </a:rPr>
              <a:t>reservoirs in control of infection </a:t>
            </a:r>
          </a:p>
          <a:p>
            <a:r>
              <a:rPr lang="en-US" dirty="0"/>
              <a:t>Elimination of the organism in the reservoir will lead to eradiation of infection </a:t>
            </a:r>
          </a:p>
          <a:p>
            <a:r>
              <a:rPr lang="en-US" dirty="0">
                <a:latin typeface="Arial" pitchFamily="34" charset="0"/>
                <a:cs typeface="Arial" pitchFamily="34" charset="0"/>
              </a:rPr>
              <a:t>Elimination from the reservoir provides control of infection</a:t>
            </a:r>
          </a:p>
        </p:txBody>
      </p:sp>
    </p:spTree>
    <p:extLst>
      <p:ext uri="{BB962C8B-B14F-4D97-AF65-F5344CB8AC3E}">
        <p14:creationId xmlns:p14="http://schemas.microsoft.com/office/powerpoint/2010/main" val="3785368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infection </a:t>
            </a:r>
          </a:p>
        </p:txBody>
      </p:sp>
      <p:sp>
        <p:nvSpPr>
          <p:cNvPr id="3" name="Content Placeholder 2"/>
          <p:cNvSpPr>
            <a:spLocks noGrp="1"/>
          </p:cNvSpPr>
          <p:nvPr>
            <p:ph idx="1"/>
          </p:nvPr>
        </p:nvSpPr>
        <p:spPr/>
        <p:txBody>
          <a:bodyPr>
            <a:normAutofit/>
          </a:bodyPr>
          <a:lstStyle/>
          <a:p>
            <a:r>
              <a:rPr lang="en-US" dirty="0"/>
              <a:t>Most sources of infection are exogenous other are endogenous</a:t>
            </a:r>
          </a:p>
          <a:p>
            <a:r>
              <a:rPr lang="en-US" b="1" dirty="0"/>
              <a:t>Endogenous</a:t>
            </a:r>
            <a:r>
              <a:rPr lang="en-US" dirty="0"/>
              <a:t>; result from organisms that are normally resident in the patient</a:t>
            </a:r>
          </a:p>
          <a:p>
            <a:r>
              <a:rPr lang="en-US" dirty="0"/>
              <a:t>Endogenous organisms constitute </a:t>
            </a:r>
            <a:r>
              <a:rPr lang="en-US" b="1" dirty="0"/>
              <a:t>normal flora </a:t>
            </a:r>
            <a:r>
              <a:rPr lang="en-US" dirty="0"/>
              <a:t>or </a:t>
            </a:r>
            <a:r>
              <a:rPr lang="en-US" b="1" dirty="0" err="1"/>
              <a:t>microbiota</a:t>
            </a:r>
            <a:r>
              <a:rPr lang="en-US" b="1" dirty="0"/>
              <a:t> </a:t>
            </a:r>
            <a:r>
              <a:rPr lang="en-US" dirty="0"/>
              <a:t>of the host</a:t>
            </a:r>
          </a:p>
          <a:p>
            <a:r>
              <a:rPr lang="en-US" dirty="0"/>
              <a:t>Disturbance of the normal flora may allow opportunistic pathogens</a:t>
            </a:r>
          </a:p>
          <a:p>
            <a:r>
              <a:rPr lang="en-US" dirty="0"/>
              <a:t>The reservoir and the infection are the same and transmission is unnecessary</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44179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Exogenous</a:t>
            </a:r>
            <a:r>
              <a:rPr lang="en-US" dirty="0"/>
              <a:t>; in this case the infection comes from external source</a:t>
            </a:r>
          </a:p>
          <a:p>
            <a:r>
              <a:rPr lang="en-US" dirty="0"/>
              <a:t>Zoonosis; the natural habitat of the organisms is another animal </a:t>
            </a:r>
          </a:p>
          <a:p>
            <a:r>
              <a:rPr lang="en-US" dirty="0"/>
              <a:t>the study of the ecology and transmission of disease is termed as epidemiology </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595668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117" y="812520"/>
            <a:ext cx="8229600" cy="868362"/>
          </a:xfrm>
        </p:spPr>
        <p:txBody>
          <a:bodyPr>
            <a:normAutofit/>
          </a:bodyPr>
          <a:lstStyle/>
          <a:p>
            <a:r>
              <a:rPr lang="en-US" b="1" dirty="0"/>
              <a:t>Mode/Route of Transmission </a:t>
            </a:r>
          </a:p>
        </p:txBody>
      </p:sp>
      <p:sp>
        <p:nvSpPr>
          <p:cNvPr id="3" name="Content Placeholder 2"/>
          <p:cNvSpPr>
            <a:spLocks noGrp="1"/>
          </p:cNvSpPr>
          <p:nvPr>
            <p:ph idx="1"/>
          </p:nvPr>
        </p:nvSpPr>
        <p:spPr>
          <a:xfrm>
            <a:off x="1981200" y="1922930"/>
            <a:ext cx="8229600" cy="4203234"/>
          </a:xfrm>
        </p:spPr>
        <p:txBody>
          <a:bodyPr>
            <a:normAutofit/>
          </a:bodyPr>
          <a:lstStyle/>
          <a:p>
            <a:endParaRPr lang="en-US" sz="3200" dirty="0"/>
          </a:p>
          <a:p>
            <a:r>
              <a:rPr lang="en-US" sz="3200" dirty="0"/>
              <a:t>The way in which an organism leaves the source/reservoir (the infected host) and passes to a new susceptible host.</a:t>
            </a:r>
          </a:p>
        </p:txBody>
      </p:sp>
    </p:spTree>
    <p:extLst>
      <p:ext uri="{BB962C8B-B14F-4D97-AF65-F5344CB8AC3E}">
        <p14:creationId xmlns:p14="http://schemas.microsoft.com/office/powerpoint/2010/main" val="2810416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1"/>
            <a:ext cx="8229600" cy="4906963"/>
          </a:xfrm>
        </p:spPr>
        <p:txBody>
          <a:bodyPr>
            <a:normAutofit/>
          </a:bodyPr>
          <a:lstStyle/>
          <a:p>
            <a:r>
              <a:rPr lang="en-US" sz="3200" dirty="0">
                <a:latin typeface="Arial" pitchFamily="34" charset="0"/>
                <a:cs typeface="Arial" pitchFamily="34" charset="0"/>
              </a:rPr>
              <a:t>The main routes of transmission are;</a:t>
            </a:r>
          </a:p>
          <a:p>
            <a:pPr lvl="1"/>
            <a:r>
              <a:rPr lang="en-US" sz="3200" dirty="0">
                <a:latin typeface="Arial" pitchFamily="34" charset="0"/>
                <a:cs typeface="Arial" pitchFamily="34" charset="0"/>
              </a:rPr>
              <a:t>Direct contact with an infected person</a:t>
            </a:r>
          </a:p>
          <a:p>
            <a:r>
              <a:rPr lang="en-US" sz="3200" dirty="0">
                <a:latin typeface="Arial" pitchFamily="34" charset="0"/>
                <a:cs typeface="Arial" pitchFamily="34" charset="0"/>
              </a:rPr>
              <a:t>And indirect transmission;</a:t>
            </a:r>
          </a:p>
          <a:p>
            <a:pPr lvl="1"/>
            <a:r>
              <a:rPr lang="en-US" sz="2800" dirty="0">
                <a:latin typeface="Arial" pitchFamily="34" charset="0"/>
                <a:cs typeface="Arial" pitchFamily="34" charset="0"/>
              </a:rPr>
              <a:t>Vector aided e.g. insects such as mosquitoes</a:t>
            </a:r>
          </a:p>
          <a:p>
            <a:pPr lvl="1"/>
            <a:r>
              <a:rPr lang="en-US" sz="2800" dirty="0">
                <a:latin typeface="Arial" pitchFamily="34" charset="0"/>
                <a:cs typeface="Arial" pitchFamily="34" charset="0"/>
              </a:rPr>
              <a:t>Fecal Contamination of water and food</a:t>
            </a:r>
          </a:p>
          <a:p>
            <a:pPr lvl="1"/>
            <a:r>
              <a:rPr lang="en-US" sz="2800" dirty="0">
                <a:latin typeface="Arial" pitchFamily="34" charset="0"/>
                <a:cs typeface="Arial" pitchFamily="34" charset="0"/>
              </a:rPr>
              <a:t>Contact with animals or their products</a:t>
            </a:r>
          </a:p>
          <a:p>
            <a:pPr lvl="1"/>
            <a:endParaRPr lang="en-US" sz="3600" dirty="0">
              <a:latin typeface="Arial" pitchFamily="34" charset="0"/>
              <a:cs typeface="Arial" pitchFamily="34" charset="0"/>
            </a:endParaRPr>
          </a:p>
          <a:p>
            <a:endParaRPr lang="en-US" sz="3200" dirty="0"/>
          </a:p>
        </p:txBody>
      </p:sp>
    </p:spTree>
    <p:extLst>
      <p:ext uri="{BB962C8B-B14F-4D97-AF65-F5344CB8AC3E}">
        <p14:creationId xmlns:p14="http://schemas.microsoft.com/office/powerpoint/2010/main" val="3351451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transmission</a:t>
            </a:r>
          </a:p>
        </p:txBody>
      </p:sp>
      <p:sp>
        <p:nvSpPr>
          <p:cNvPr id="3" name="Content Placeholder 2"/>
          <p:cNvSpPr>
            <a:spLocks noGrp="1"/>
          </p:cNvSpPr>
          <p:nvPr>
            <p:ph idx="1"/>
          </p:nvPr>
        </p:nvSpPr>
        <p:spPr/>
        <p:txBody>
          <a:bodyPr/>
          <a:lstStyle/>
          <a:p>
            <a:r>
              <a:rPr lang="en-US" dirty="0" err="1"/>
              <a:t>Transplacental</a:t>
            </a:r>
            <a:endParaRPr lang="en-US" dirty="0"/>
          </a:p>
          <a:p>
            <a:r>
              <a:rPr lang="en-US" dirty="0"/>
              <a:t>Blood contact </a:t>
            </a:r>
          </a:p>
          <a:p>
            <a:r>
              <a:rPr lang="en-US" dirty="0"/>
              <a:t>Airborne </a:t>
            </a:r>
          </a:p>
          <a:p>
            <a:r>
              <a:rPr lang="en-US" dirty="0"/>
              <a:t>Contamination of inanimate objects e.g. medical equipment or bed linen</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577290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microorganisms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744127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Microorganisms can be both beneficial and harmful to humans. </a:t>
            </a:r>
          </a:p>
          <a:p>
            <a:r>
              <a:rPr lang="en-US" dirty="0"/>
              <a:t>They play an important role in our daily lives and food supply.</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77257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microorganisms</a:t>
            </a:r>
          </a:p>
        </p:txBody>
      </p:sp>
      <p:sp>
        <p:nvSpPr>
          <p:cNvPr id="3" name="Content Placeholder 2"/>
          <p:cNvSpPr>
            <a:spLocks noGrp="1"/>
          </p:cNvSpPr>
          <p:nvPr>
            <p:ph idx="1"/>
          </p:nvPr>
        </p:nvSpPr>
        <p:spPr/>
        <p:txBody>
          <a:bodyPr>
            <a:normAutofit/>
          </a:bodyPr>
          <a:lstStyle/>
          <a:p>
            <a:r>
              <a:rPr lang="en-US" dirty="0"/>
              <a:t>Production of medicines e.g. penicillin (antibiotic) </a:t>
            </a:r>
          </a:p>
          <a:p>
            <a:r>
              <a:rPr lang="en-US" dirty="0"/>
              <a:t>Some act as normal flora in various body and act as to prevent the body against harmful microorganisms e.g. gut</a:t>
            </a:r>
          </a:p>
          <a:p>
            <a:r>
              <a:rPr lang="en-US" dirty="0"/>
              <a:t>Food and beverages industry; </a:t>
            </a:r>
          </a:p>
          <a:p>
            <a:pPr lvl="1"/>
            <a:r>
              <a:rPr lang="en-US" dirty="0"/>
              <a:t>yeast for baking bread, brewing beer, making wine, alcohol production; </a:t>
            </a:r>
          </a:p>
          <a:p>
            <a:pPr lvl="1"/>
            <a:r>
              <a:rPr lang="en-US" dirty="0"/>
              <a:t>Bacteria ;yoghurt; </a:t>
            </a:r>
            <a:r>
              <a:rPr lang="en-US" i="1" dirty="0"/>
              <a:t>Lactobacillus </a:t>
            </a:r>
            <a:r>
              <a:rPr lang="en-US" i="1" dirty="0" err="1"/>
              <a:t>bulgaricus</a:t>
            </a:r>
            <a:r>
              <a:rPr lang="en-US" i="1" dirty="0"/>
              <a:t> </a:t>
            </a:r>
          </a:p>
          <a:p>
            <a:pPr lvl="1"/>
            <a:r>
              <a:rPr lang="en-US" i="1" dirty="0"/>
              <a:t>Algae – used in production of </a:t>
            </a:r>
            <a:r>
              <a:rPr lang="en-US" i="1" dirty="0" err="1"/>
              <a:t>icecream</a:t>
            </a:r>
            <a:r>
              <a:rPr lang="en-US" i="1" dirty="0"/>
              <a:t> and toothpaste</a:t>
            </a:r>
          </a:p>
          <a:p>
            <a:endParaRPr lang="en-US" i="1" dirty="0"/>
          </a:p>
          <a:p>
            <a:pPr marL="0" indent="0">
              <a:buNone/>
            </a:pPr>
            <a:endParaRPr lang="en-US" i="1"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308772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cont’d</a:t>
            </a:r>
          </a:p>
        </p:txBody>
      </p:sp>
      <p:sp>
        <p:nvSpPr>
          <p:cNvPr id="3" name="Content Placeholder 2"/>
          <p:cNvSpPr>
            <a:spLocks noGrp="1"/>
          </p:cNvSpPr>
          <p:nvPr>
            <p:ph idx="1"/>
          </p:nvPr>
        </p:nvSpPr>
        <p:spPr/>
        <p:txBody>
          <a:bodyPr>
            <a:normAutofit/>
          </a:bodyPr>
          <a:lstStyle/>
          <a:p>
            <a:r>
              <a:rPr lang="en-US" dirty="0"/>
              <a:t>Biotechnology</a:t>
            </a:r>
          </a:p>
          <a:p>
            <a:pPr lvl="1"/>
            <a:r>
              <a:rPr lang="en-US" dirty="0"/>
              <a:t>Decomposition and nitrifying bacteria</a:t>
            </a:r>
          </a:p>
          <a:p>
            <a:pPr lvl="1"/>
            <a:r>
              <a:rPr lang="en-US" dirty="0"/>
              <a:t>They decompose organic waste and dead bodies into ammonia</a:t>
            </a:r>
          </a:p>
          <a:p>
            <a:pPr lvl="1"/>
            <a:r>
              <a:rPr lang="en-US" dirty="0"/>
              <a:t>Nitrifying  bacteria change ammonia into nitrates for plants to make protein</a:t>
            </a:r>
          </a:p>
          <a:p>
            <a:pPr lvl="1"/>
            <a:endParaRPr lang="en-US" dirty="0"/>
          </a:p>
          <a:p>
            <a:pPr lvl="1"/>
            <a:r>
              <a:rPr lang="en-US" dirty="0"/>
              <a:t>(find out more benefits of microorganisms)</a:t>
            </a:r>
          </a:p>
          <a:p>
            <a:r>
              <a:rPr lang="en-US" dirty="0"/>
              <a:t>Harmful effects of microorganisms</a:t>
            </a:r>
          </a:p>
          <a:p>
            <a:pPr lvl="1"/>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69233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DC554-50E9-4564-8847-C17C35C110F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9CF11C88-5D69-4744-B81A-1DCD3D08207B}"/>
              </a:ext>
            </a:extLst>
          </p:cNvPr>
          <p:cNvSpPr>
            <a:spLocks noGrp="1"/>
          </p:cNvSpPr>
          <p:nvPr>
            <p:ph idx="1"/>
          </p:nvPr>
        </p:nvSpPr>
        <p:spPr/>
        <p:txBody>
          <a:bodyPr>
            <a:normAutofit/>
          </a:bodyPr>
          <a:lstStyle/>
          <a:p>
            <a:r>
              <a:rPr lang="en-US" sz="4000" dirty="0"/>
              <a:t>Microbiology is the study of living organisms of microscopic size ( Louis Pasteur)</a:t>
            </a:r>
          </a:p>
          <a:p>
            <a:r>
              <a:rPr lang="en-US" sz="4000" dirty="0"/>
              <a:t>Microbes were probably the first living things to appear on the earth and the study of fossil remains indicate that microbial infections and epidemic diseases existed thousand of years ago</a:t>
            </a:r>
          </a:p>
        </p:txBody>
      </p:sp>
    </p:spTree>
    <p:extLst>
      <p:ext uri="{BB962C8B-B14F-4D97-AF65-F5344CB8AC3E}">
        <p14:creationId xmlns:p14="http://schemas.microsoft.com/office/powerpoint/2010/main" val="2569712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Cause disease</a:t>
            </a:r>
          </a:p>
          <a:p>
            <a:pPr lvl="1"/>
            <a:r>
              <a:rPr lang="en-US" dirty="0"/>
              <a:t>Bacterial cholera, sore throat, Tb</a:t>
            </a:r>
          </a:p>
          <a:p>
            <a:pPr lvl="1"/>
            <a:r>
              <a:rPr lang="en-US" dirty="0"/>
              <a:t>Viral AIDS</a:t>
            </a:r>
          </a:p>
          <a:p>
            <a:pPr lvl="1"/>
            <a:r>
              <a:rPr lang="en-US" dirty="0"/>
              <a:t>Fungal: athletes feet, ringworm</a:t>
            </a:r>
          </a:p>
          <a:p>
            <a:pPr lvl="1"/>
            <a:r>
              <a:rPr lang="en-US" dirty="0"/>
              <a:t>Protozoa: malaria, sleeping sickness</a:t>
            </a:r>
          </a:p>
          <a:p>
            <a:r>
              <a:rPr lang="en-US" dirty="0"/>
              <a:t>Lead to food decay – may lead to food poisoning</a:t>
            </a:r>
          </a:p>
          <a:p>
            <a:r>
              <a:rPr lang="en-US" dirty="0"/>
              <a:t>Infection of wounds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002398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microorganisms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3894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dirty="0"/>
              <a:t>General properties of microorganisms</a:t>
            </a:r>
          </a:p>
        </p:txBody>
      </p:sp>
      <p:sp>
        <p:nvSpPr>
          <p:cNvPr id="3" name="Content Placeholder 2"/>
          <p:cNvSpPr>
            <a:spLocks noGrp="1"/>
          </p:cNvSpPr>
          <p:nvPr>
            <p:ph idx="1"/>
          </p:nvPr>
        </p:nvSpPr>
        <p:spPr/>
        <p:txBody>
          <a:bodyPr/>
          <a:lstStyle/>
          <a:p>
            <a:endParaRPr lang="en-US" dirty="0"/>
          </a:p>
          <a:p>
            <a:r>
              <a:rPr lang="en-US" dirty="0"/>
              <a:t>belong to the Protista biologic kingdom.</a:t>
            </a:r>
          </a:p>
          <a:p>
            <a:r>
              <a:rPr lang="en-US" dirty="0"/>
              <a:t>include some eukaryotes and prokaryotes, viruses, </a:t>
            </a:r>
            <a:r>
              <a:rPr lang="en-US" dirty="0" err="1"/>
              <a:t>viroids</a:t>
            </a:r>
            <a:r>
              <a:rPr lang="en-US" dirty="0"/>
              <a:t>, and prions.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400471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909038"/>
          </a:xfrm>
        </p:spPr>
        <p:txBody>
          <a:bodyPr>
            <a:normAutofit fontScale="90000"/>
          </a:bodyPr>
          <a:lstStyle/>
          <a:p>
            <a:r>
              <a:rPr lang="en-US" dirty="0"/>
              <a:t/>
            </a:r>
            <a:br>
              <a:rPr lang="en-US" dirty="0"/>
            </a:br>
            <a:r>
              <a:rPr lang="en-US" dirty="0"/>
              <a:t>Eukaryotic cells</a:t>
            </a:r>
            <a:br>
              <a:rPr lang="en-US" dirty="0"/>
            </a:br>
            <a:endParaRPr lang="en-US" dirty="0"/>
          </a:p>
        </p:txBody>
      </p:sp>
      <p:sp>
        <p:nvSpPr>
          <p:cNvPr id="3" name="Content Placeholder 2"/>
          <p:cNvSpPr>
            <a:spLocks noGrp="1"/>
          </p:cNvSpPr>
          <p:nvPr>
            <p:ph idx="1"/>
          </p:nvPr>
        </p:nvSpPr>
        <p:spPr>
          <a:xfrm>
            <a:off x="2152650" y="1424067"/>
            <a:ext cx="7886700" cy="4752897"/>
          </a:xfrm>
        </p:spPr>
        <p:txBody>
          <a:bodyPr>
            <a:normAutofit lnSpcReduction="10000"/>
          </a:bodyPr>
          <a:lstStyle/>
          <a:p>
            <a:r>
              <a:rPr lang="en-US" dirty="0"/>
              <a:t>contain organelles and a nucleus bounded by a nuclear membrane.</a:t>
            </a:r>
          </a:p>
          <a:p>
            <a:r>
              <a:rPr lang="en-US" dirty="0"/>
              <a:t>contain complex phospholipids, sphingolipids, histones, and sterols.</a:t>
            </a:r>
          </a:p>
          <a:p>
            <a:r>
              <a:rPr lang="en-US" dirty="0"/>
              <a:t>lack a cell wall (plant cells and fungi have a cell wall).</a:t>
            </a:r>
          </a:p>
          <a:p>
            <a:r>
              <a:rPr lang="en-US" dirty="0"/>
              <a:t>have multiple diploid chromosomes and nucleosomes.</a:t>
            </a:r>
          </a:p>
          <a:p>
            <a:r>
              <a:rPr lang="en-US" dirty="0"/>
              <a:t>have relatively long-lived mRNA</a:t>
            </a:r>
          </a:p>
          <a:p>
            <a:r>
              <a:rPr lang="en-US" dirty="0"/>
              <a:t>have 80S ribosomes </a:t>
            </a:r>
          </a:p>
          <a:p>
            <a:r>
              <a:rPr lang="en-US" dirty="0"/>
              <a:t>Include fungi, protozoa</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675241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1028959"/>
          </a:xfrm>
        </p:spPr>
        <p:txBody>
          <a:bodyPr>
            <a:normAutofit fontScale="90000"/>
          </a:bodyPr>
          <a:lstStyle/>
          <a:p>
            <a:r>
              <a:rPr lang="en-US" dirty="0"/>
              <a:t/>
            </a:r>
            <a:br>
              <a:rPr lang="en-US" dirty="0"/>
            </a:br>
            <a:r>
              <a:rPr lang="en-US" dirty="0"/>
              <a:t>Prokaryotic cells</a:t>
            </a:r>
            <a:br>
              <a:rPr lang="en-US" dirty="0"/>
            </a:br>
            <a:endParaRPr lang="en-US" dirty="0"/>
          </a:p>
        </p:txBody>
      </p:sp>
      <p:sp>
        <p:nvSpPr>
          <p:cNvPr id="3" name="Content Placeholder 2"/>
          <p:cNvSpPr>
            <a:spLocks noGrp="1"/>
          </p:cNvSpPr>
          <p:nvPr>
            <p:ph idx="1"/>
          </p:nvPr>
        </p:nvSpPr>
        <p:spPr>
          <a:xfrm>
            <a:off x="2152650" y="1499017"/>
            <a:ext cx="7886700" cy="4677947"/>
          </a:xfrm>
        </p:spPr>
        <p:txBody>
          <a:bodyPr>
            <a:normAutofit lnSpcReduction="10000"/>
          </a:bodyPr>
          <a:lstStyle/>
          <a:p>
            <a:r>
              <a:rPr lang="en-US" dirty="0"/>
              <a:t>have no organelles, no membrane-enclosed nucleus, and no histones; in rare cases, they contain complex phospholipids, </a:t>
            </a:r>
            <a:r>
              <a:rPr lang="en-US" dirty="0" err="1"/>
              <a:t>sphingolipids</a:t>
            </a:r>
            <a:r>
              <a:rPr lang="en-US" dirty="0"/>
              <a:t>, and sterols.</a:t>
            </a:r>
          </a:p>
          <a:p>
            <a:r>
              <a:rPr lang="en-US" dirty="0"/>
              <a:t>have 70S ribosomes.</a:t>
            </a:r>
          </a:p>
          <a:p>
            <a:r>
              <a:rPr lang="en-US" dirty="0"/>
              <a:t>have a cell wall composed of peptidoglycan-containing </a:t>
            </a:r>
            <a:r>
              <a:rPr lang="en-US" dirty="0" err="1"/>
              <a:t>muramic</a:t>
            </a:r>
            <a:r>
              <a:rPr lang="en-US" dirty="0"/>
              <a:t> acid.</a:t>
            </a:r>
          </a:p>
          <a:p>
            <a:r>
              <a:rPr lang="en-US" dirty="0"/>
              <a:t>are haploid with a single chromosome.</a:t>
            </a:r>
          </a:p>
          <a:p>
            <a:r>
              <a:rPr lang="en-US" dirty="0"/>
              <a:t>have short-lived, unprocessed mRNA.</a:t>
            </a:r>
          </a:p>
          <a:p>
            <a:r>
              <a:rPr lang="en-US" dirty="0"/>
              <a:t>Include typical bacteria, mycoplasmas, rickettsia, </a:t>
            </a:r>
            <a:r>
              <a:rPr lang="en-US" dirty="0" err="1"/>
              <a:t>chlamydiae</a:t>
            </a:r>
            <a:r>
              <a:rPr lang="en-US" dirty="0"/>
              <a:t>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602930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Prokaryotic cells cont’d</a:t>
            </a:r>
          </a:p>
        </p:txBody>
      </p:sp>
      <p:sp>
        <p:nvSpPr>
          <p:cNvPr id="3" name="Content Placeholder 2"/>
          <p:cNvSpPr>
            <a:spLocks noGrp="1"/>
          </p:cNvSpPr>
          <p:nvPr>
            <p:ph idx="1"/>
          </p:nvPr>
        </p:nvSpPr>
        <p:spPr/>
        <p:txBody>
          <a:bodyPr/>
          <a:lstStyle/>
          <a:p>
            <a:r>
              <a:rPr lang="en-US" b="1" dirty="0"/>
              <a:t>Typical bacteria</a:t>
            </a:r>
          </a:p>
          <a:p>
            <a:pPr lvl="1"/>
            <a:r>
              <a:rPr lang="en-US" dirty="0"/>
              <a:t>have normal peptidoglycan.</a:t>
            </a:r>
          </a:p>
          <a:p>
            <a:pPr lvl="1"/>
            <a:r>
              <a:rPr lang="en-US" dirty="0"/>
              <a:t>may be normal flora or may be pathogenic in humans.</a:t>
            </a:r>
          </a:p>
          <a:p>
            <a:pPr lvl="1"/>
            <a:r>
              <a:rPr lang="en-US" dirty="0"/>
              <a:t>do not have a sexual growth cycle; however, some can produce asexual spores.</a:t>
            </a:r>
          </a:p>
          <a:p>
            <a:r>
              <a:rPr lang="en-US" b="1" dirty="0"/>
              <a:t>Mycoplasmas</a:t>
            </a:r>
          </a:p>
          <a:p>
            <a:pPr lvl="1"/>
            <a:r>
              <a:rPr lang="en-US" dirty="0"/>
              <a:t>are the smallest and simplest of the bacteria that are self-replicating.</a:t>
            </a:r>
          </a:p>
          <a:p>
            <a:pPr lvl="1"/>
            <a:r>
              <a:rPr lang="en-US" dirty="0"/>
              <a:t>lack a cell wall.</a:t>
            </a:r>
          </a:p>
          <a:p>
            <a:pPr lvl="1"/>
            <a:r>
              <a:rPr lang="en-US" dirty="0"/>
              <a:t>are the only prokaryotes that contain sterols.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553853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Prokaryotic cells cont’d</a:t>
            </a:r>
          </a:p>
        </p:txBody>
      </p:sp>
      <p:sp>
        <p:nvSpPr>
          <p:cNvPr id="3" name="Content Placeholder 2"/>
          <p:cNvSpPr>
            <a:spLocks noGrp="1"/>
          </p:cNvSpPr>
          <p:nvPr>
            <p:ph idx="1"/>
          </p:nvPr>
        </p:nvSpPr>
        <p:spPr/>
        <p:txBody>
          <a:bodyPr/>
          <a:lstStyle/>
          <a:p>
            <a:r>
              <a:rPr lang="en-US" b="1" dirty="0"/>
              <a:t>Rickettsia organisms</a:t>
            </a:r>
          </a:p>
          <a:p>
            <a:pPr lvl="1"/>
            <a:r>
              <a:rPr lang="en-US" dirty="0"/>
              <a:t>are obligate intracellular bacteria that are incapable of self-replication.</a:t>
            </a:r>
          </a:p>
          <a:p>
            <a:pPr lvl="1"/>
            <a:r>
              <a:rPr lang="en-US" dirty="0"/>
              <a:t>depend on the host cell for ATP production.</a:t>
            </a:r>
          </a:p>
          <a:p>
            <a:r>
              <a:rPr lang="en-US" b="1" dirty="0" err="1"/>
              <a:t>Chlamydiae</a:t>
            </a:r>
            <a:endParaRPr lang="en-US" b="1" dirty="0"/>
          </a:p>
          <a:p>
            <a:pPr lvl="1"/>
            <a:r>
              <a:rPr lang="en-US" dirty="0"/>
              <a:t>are bacteria-like obligate intracellular pathogens with a complex growth cycle involving intracellular and extracellular forms.</a:t>
            </a:r>
          </a:p>
          <a:p>
            <a:pPr lvl="1"/>
            <a:r>
              <a:rPr lang="en-US" dirty="0"/>
              <a:t>depend on the host cell for ATP production.</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98583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Viruses</a:t>
            </a:r>
            <a:br>
              <a:rPr lang="en-US" dirty="0"/>
            </a:br>
            <a:endParaRPr lang="en-US" dirty="0"/>
          </a:p>
        </p:txBody>
      </p:sp>
      <p:sp>
        <p:nvSpPr>
          <p:cNvPr id="3" name="Content Placeholder 2"/>
          <p:cNvSpPr>
            <a:spLocks noGrp="1"/>
          </p:cNvSpPr>
          <p:nvPr>
            <p:ph idx="1"/>
          </p:nvPr>
        </p:nvSpPr>
        <p:spPr/>
        <p:txBody>
          <a:bodyPr/>
          <a:lstStyle/>
          <a:p>
            <a:r>
              <a:rPr lang="en-US" dirty="0"/>
              <a:t>are not cells and are not visible with the light microscope.</a:t>
            </a:r>
          </a:p>
          <a:p>
            <a:r>
              <a:rPr lang="en-US" dirty="0"/>
              <a:t>are obligate intracellular parasites.</a:t>
            </a:r>
          </a:p>
          <a:p>
            <a:r>
              <a:rPr lang="en-US" dirty="0"/>
              <a:t>contain no organelles or biosynthetic machinery, except for a few enzymes.</a:t>
            </a:r>
          </a:p>
          <a:p>
            <a:r>
              <a:rPr lang="en-US" dirty="0"/>
              <a:t>contain either RNA or DNA as genetic material.</a:t>
            </a:r>
          </a:p>
          <a:p>
            <a:r>
              <a:rPr lang="en-US" dirty="0"/>
              <a:t>are called bacteriophages (or phages)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377900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 </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AD2F2BC-D423-47CD-9DE9-85889FCBABAC}"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4062344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8545-711D-468F-AFDF-471FD84602A1}" type="datetime1">
              <a:rPr lang="en-US" smtClean="0"/>
              <a:t>10/5/2021</a:t>
            </a:fld>
            <a:endParaRPr lang="en-US" dirty="0"/>
          </a:p>
        </p:txBody>
      </p:sp>
      <p:sp>
        <p:nvSpPr>
          <p:cNvPr id="3" name="Footer Placeholder 2"/>
          <p:cNvSpPr>
            <a:spLocks noGrp="1"/>
          </p:cNvSpPr>
          <p:nvPr>
            <p:ph type="ftr" sz="quarter" idx="11"/>
          </p:nvPr>
        </p:nvSpPr>
        <p:spPr/>
        <p:txBody>
          <a:bodyPr/>
          <a:lstStyle/>
          <a:p>
            <a:r>
              <a:rPr lang="en-US"/>
              <a:t>MICROBIOLOGY INTRO BLOCK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623888"/>
            <a:ext cx="7731342" cy="5291137"/>
          </a:xfrm>
          <a:prstGeom prst="rect">
            <a:avLst/>
          </a:prstGeom>
        </p:spPr>
      </p:pic>
    </p:spTree>
    <p:extLst>
      <p:ext uri="{BB962C8B-B14F-4D97-AF65-F5344CB8AC3E}">
        <p14:creationId xmlns:p14="http://schemas.microsoft.com/office/powerpoint/2010/main" val="301891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2793A-DDCA-468B-9555-27895F1714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15910BD-4E01-4434-BF9A-E89E48C4F02D}"/>
              </a:ext>
            </a:extLst>
          </p:cNvPr>
          <p:cNvSpPr>
            <a:spLocks noGrp="1"/>
          </p:cNvSpPr>
          <p:nvPr>
            <p:ph idx="1"/>
          </p:nvPr>
        </p:nvSpPr>
        <p:spPr/>
        <p:txBody>
          <a:bodyPr>
            <a:normAutofit/>
          </a:bodyPr>
          <a:lstStyle/>
          <a:p>
            <a:r>
              <a:rPr lang="en-US" sz="3600" dirty="0"/>
              <a:t>Antonie van Leeuwenhoek placed the science of microbiology on the firm basis of direct observation using compound microscope</a:t>
            </a:r>
          </a:p>
          <a:p>
            <a:r>
              <a:rPr lang="en-US" sz="3600" dirty="0"/>
              <a:t>He first accurately described different shapes of bacteria ( coccal, bacillary &amp; spiral) and pictured their arrangement in infected material in  1683</a:t>
            </a:r>
          </a:p>
          <a:p>
            <a:r>
              <a:rPr lang="en-US" sz="3600" dirty="0"/>
              <a:t>The scientific community acknowledge him as “ father of protozoology and bacteriology”</a:t>
            </a:r>
          </a:p>
          <a:p>
            <a:endParaRPr lang="en-US" sz="3600" dirty="0"/>
          </a:p>
        </p:txBody>
      </p:sp>
    </p:spTree>
    <p:extLst>
      <p:ext uri="{BB962C8B-B14F-4D97-AF65-F5344CB8AC3E}">
        <p14:creationId xmlns:p14="http://schemas.microsoft.com/office/powerpoint/2010/main" val="8992464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Structure</a:t>
            </a:r>
            <a:br>
              <a:rPr lang="en-US" dirty="0"/>
            </a:br>
            <a:endParaRPr lang="en-US" dirty="0"/>
          </a:p>
        </p:txBody>
      </p:sp>
      <p:sp>
        <p:nvSpPr>
          <p:cNvPr id="3" name="Content Placeholder 2"/>
          <p:cNvSpPr>
            <a:spLocks noGrp="1"/>
          </p:cNvSpPr>
          <p:nvPr>
            <p:ph idx="1"/>
          </p:nvPr>
        </p:nvSpPr>
        <p:spPr>
          <a:xfrm>
            <a:off x="2152650" y="1690689"/>
            <a:ext cx="7886700" cy="4508500"/>
          </a:xfrm>
        </p:spPr>
        <p:txBody>
          <a:bodyPr>
            <a:normAutofit fontScale="92500" lnSpcReduction="20000"/>
          </a:bodyPr>
          <a:lstStyle/>
          <a:p>
            <a:r>
              <a:rPr lang="en-US" b="1" dirty="0"/>
              <a:t>A. Bacterial shape</a:t>
            </a:r>
          </a:p>
          <a:p>
            <a:r>
              <a:rPr lang="en-US" dirty="0"/>
              <a:t>can usually be determined with appropriate staining and a light microscope.</a:t>
            </a:r>
          </a:p>
          <a:p>
            <a:r>
              <a:rPr lang="en-US" dirty="0"/>
              <a:t>There are 3 basic groups </a:t>
            </a:r>
          </a:p>
          <a:p>
            <a:r>
              <a:rPr lang="en-US" dirty="0" err="1"/>
              <a:t>Coccus</a:t>
            </a:r>
            <a:r>
              <a:rPr lang="en-US" dirty="0"/>
              <a:t> (</a:t>
            </a:r>
            <a:r>
              <a:rPr lang="en-US" dirty="0" err="1"/>
              <a:t>cocci</a:t>
            </a:r>
            <a:r>
              <a:rPr lang="en-US" dirty="0"/>
              <a:t>); round </a:t>
            </a:r>
          </a:p>
          <a:p>
            <a:pPr lvl="1"/>
            <a:r>
              <a:rPr lang="en-US" dirty="0"/>
              <a:t>Cocci that grow in clusters are called staphylococci</a:t>
            </a:r>
          </a:p>
          <a:p>
            <a:pPr lvl="1"/>
            <a:r>
              <a:rPr lang="en-US" dirty="0"/>
              <a:t>Cocci that grow in chains are called streptococci</a:t>
            </a:r>
          </a:p>
          <a:p>
            <a:pPr lvl="1"/>
            <a:endParaRPr lang="en-US" dirty="0"/>
          </a:p>
          <a:p>
            <a:r>
              <a:rPr lang="en-US" dirty="0"/>
              <a:t>Bacillus; rod-like </a:t>
            </a:r>
          </a:p>
          <a:p>
            <a:r>
              <a:rPr lang="en-US" dirty="0"/>
              <a:t>spirochetes; spiral</a:t>
            </a:r>
          </a:p>
          <a:p>
            <a:r>
              <a:rPr lang="en-US" dirty="0"/>
              <a:t>may be pleomorphic (variable in shape) with some species, such as </a:t>
            </a:r>
            <a:r>
              <a:rPr lang="en-US" dirty="0" err="1"/>
              <a:t>Bacteroides</a:t>
            </a:r>
            <a:r>
              <a:rPr lang="en-US" dirty="0"/>
              <a:t>.</a:t>
            </a: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539869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cont’d </a:t>
            </a:r>
          </a:p>
        </p:txBody>
      </p:sp>
      <p:sp>
        <p:nvSpPr>
          <p:cNvPr id="3" name="Content Placeholder 2"/>
          <p:cNvSpPr>
            <a:spLocks noGrp="1"/>
          </p:cNvSpPr>
          <p:nvPr>
            <p:ph idx="1"/>
          </p:nvPr>
        </p:nvSpPr>
        <p:spPr/>
        <p:txBody>
          <a:bodyPr>
            <a:normAutofit/>
          </a:bodyPr>
          <a:lstStyle/>
          <a:p>
            <a:r>
              <a:rPr lang="en-US" sz="3200" dirty="0"/>
              <a:t>is used, along with other properties, to identify bacteria.</a:t>
            </a:r>
          </a:p>
          <a:p>
            <a:r>
              <a:rPr lang="en-US" sz="3200" dirty="0"/>
              <a:t>is determined by the mechanism of cell wall assembly.</a:t>
            </a:r>
          </a:p>
          <a:p>
            <a:r>
              <a:rPr lang="en-US" sz="3200" dirty="0"/>
              <a:t>may be altered by antibiotics that affect cell wall biosynthesis (e.g., penicillin).</a:t>
            </a:r>
          </a:p>
          <a:p>
            <a:endParaRPr lang="en-US" sz="3200"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484481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Cell (cytoplasmic) membrane</a:t>
            </a:r>
            <a:br>
              <a:rPr lang="en-US" dirty="0"/>
            </a:br>
            <a:endParaRPr lang="en-US" dirty="0"/>
          </a:p>
        </p:txBody>
      </p:sp>
      <p:sp>
        <p:nvSpPr>
          <p:cNvPr id="3" name="Content Placeholder 2"/>
          <p:cNvSpPr>
            <a:spLocks noGrp="1"/>
          </p:cNvSpPr>
          <p:nvPr>
            <p:ph idx="1"/>
          </p:nvPr>
        </p:nvSpPr>
        <p:spPr>
          <a:xfrm>
            <a:off x="2152650" y="1690689"/>
            <a:ext cx="7886700" cy="4351338"/>
          </a:xfrm>
        </p:spPr>
        <p:txBody>
          <a:bodyPr>
            <a:normAutofit/>
          </a:bodyPr>
          <a:lstStyle/>
          <a:p>
            <a:r>
              <a:rPr lang="en-US" dirty="0"/>
              <a:t>is a typical phospholipid bilayer.</a:t>
            </a:r>
          </a:p>
          <a:p>
            <a:r>
              <a:rPr lang="en-US" dirty="0"/>
              <a:t>contains the cytochromes and enzymes involved in electron transport and oxidative phosphorylation.</a:t>
            </a:r>
          </a:p>
          <a:p>
            <a:r>
              <a:rPr lang="en-US" dirty="0"/>
              <a:t>contains carrier lipids and enzymes involved in cell wall biosynthesis.</a:t>
            </a:r>
          </a:p>
          <a:p>
            <a:r>
              <a:rPr lang="en-US" dirty="0"/>
              <a:t>contains enzymes involved in phospholipid synthesis and DNA replication.</a:t>
            </a:r>
          </a:p>
          <a:p>
            <a:r>
              <a:rPr lang="en-US" dirty="0"/>
              <a:t>contains chemoreceptors.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248602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cell membrane </a:t>
            </a:r>
            <a:endParaRPr lang="en-US" dirty="0"/>
          </a:p>
        </p:txBody>
      </p:sp>
      <p:sp>
        <p:nvSpPr>
          <p:cNvPr id="3" name="Content Placeholder 2"/>
          <p:cNvSpPr>
            <a:spLocks noGrp="1"/>
          </p:cNvSpPr>
          <p:nvPr>
            <p:ph idx="1"/>
          </p:nvPr>
        </p:nvSpPr>
        <p:spPr>
          <a:xfrm>
            <a:off x="2152650" y="1690689"/>
            <a:ext cx="7886700" cy="4351338"/>
          </a:xfrm>
        </p:spPr>
        <p:txBody>
          <a:bodyPr>
            <a:normAutofit/>
          </a:bodyPr>
          <a:lstStyle/>
          <a:p>
            <a:pPr marL="514350" indent="-514350">
              <a:buFont typeface="+mj-lt"/>
              <a:buAutoNum type="arabicPeriod"/>
            </a:pPr>
            <a:r>
              <a:rPr lang="en-US" dirty="0"/>
              <a:t>is responsible for selective permeability and active transport, which are facilitated by membrane-bound </a:t>
            </a:r>
            <a:r>
              <a:rPr lang="en-US" dirty="0" err="1"/>
              <a:t>permeases</a:t>
            </a:r>
            <a:r>
              <a:rPr lang="en-US" dirty="0"/>
              <a:t>, binding proteins, and various transport systems.</a:t>
            </a:r>
          </a:p>
          <a:p>
            <a:pPr marL="514350" indent="-514350">
              <a:buFont typeface="+mj-lt"/>
              <a:buAutoNum type="arabicPeriod"/>
            </a:pPr>
            <a:r>
              <a:rPr lang="en-US" dirty="0"/>
              <a:t>is the site of action of certain antibiotics, such as </a:t>
            </a:r>
            <a:r>
              <a:rPr lang="en-US" dirty="0" err="1"/>
              <a:t>polymyxin</a:t>
            </a:r>
            <a:r>
              <a:rPr lang="en-US" dirty="0"/>
              <a:t>.</a:t>
            </a:r>
          </a:p>
          <a:p>
            <a:pPr marL="514350" indent="-514350">
              <a:buFont typeface="+mj-lt"/>
              <a:buAutoNum type="arabicPeriod"/>
            </a:pPr>
            <a:r>
              <a:rPr lang="en-US" dirty="0"/>
              <a:t>Energy generation by oxidative phosphorylation </a:t>
            </a:r>
          </a:p>
          <a:p>
            <a:pPr marL="514350" indent="-514350">
              <a:buFont typeface="+mj-lt"/>
              <a:buAutoNum type="arabicPeriod"/>
            </a:pPr>
            <a:r>
              <a:rPr lang="en-US" dirty="0"/>
              <a:t>Synthesis of precursors of cell wall</a:t>
            </a:r>
          </a:p>
          <a:p>
            <a:pPr marL="514350" indent="-514350">
              <a:buFont typeface="+mj-lt"/>
              <a:buAutoNum type="arabicPeriod"/>
            </a:pPr>
            <a:r>
              <a:rPr lang="en-US" dirty="0"/>
              <a:t>Secretion of enzymes and toxins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88936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err="1"/>
              <a:t>Mesosomes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are convoluted invaginations of the plasma membrane.</a:t>
            </a:r>
          </a:p>
          <a:p>
            <a:r>
              <a:rPr lang="en-US" dirty="0"/>
              <a:t>function in DNA replication and cell division as well as in secretion.</a:t>
            </a:r>
          </a:p>
          <a:p>
            <a:r>
              <a:rPr lang="en-US" dirty="0"/>
              <a:t>are termed septal </a:t>
            </a:r>
            <a:r>
              <a:rPr lang="en-US" dirty="0" err="1"/>
              <a:t>mesosomes</a:t>
            </a:r>
            <a:r>
              <a:rPr lang="en-US" dirty="0"/>
              <a:t> if they occur at the septum (cross-wall) or lateral </a:t>
            </a:r>
            <a:r>
              <a:rPr lang="en-US" dirty="0" err="1"/>
              <a:t>mesosomes</a:t>
            </a:r>
            <a:r>
              <a:rPr lang="en-US" dirty="0"/>
              <a:t> if they are </a:t>
            </a:r>
            <a:r>
              <a:rPr lang="en-US" dirty="0" err="1"/>
              <a:t>nonseptal</a:t>
            </a:r>
            <a:r>
              <a:rPr lang="en-US" dirty="0"/>
              <a:t>.</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3293788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Bacterial cytoplasm</a:t>
            </a:r>
            <a:br>
              <a:rPr lang="en-US" b="1" dirty="0"/>
            </a:br>
            <a:endParaRPr lang="en-US" dirty="0"/>
          </a:p>
        </p:txBody>
      </p:sp>
      <p:sp>
        <p:nvSpPr>
          <p:cNvPr id="3" name="Content Placeholder 2"/>
          <p:cNvSpPr>
            <a:spLocks noGrp="1"/>
          </p:cNvSpPr>
          <p:nvPr>
            <p:ph idx="1"/>
          </p:nvPr>
        </p:nvSpPr>
        <p:spPr>
          <a:xfrm>
            <a:off x="2152650" y="1485901"/>
            <a:ext cx="7886700" cy="4691063"/>
          </a:xfrm>
        </p:spPr>
        <p:txBody>
          <a:bodyPr>
            <a:normAutofit/>
          </a:bodyPr>
          <a:lstStyle/>
          <a:p>
            <a:r>
              <a:rPr lang="en-US" dirty="0"/>
              <a:t>Contains two distinct areas when seen in the electron microscope:</a:t>
            </a:r>
          </a:p>
          <a:p>
            <a:r>
              <a:rPr lang="en-US" dirty="0"/>
              <a:t>An amorphous matrix that contains ribosomes and various types of nutritional storage granules, plasmids</a:t>
            </a:r>
          </a:p>
          <a:p>
            <a:r>
              <a:rPr lang="en-US" dirty="0"/>
              <a:t>an inner nucleoid region composed of DNA</a:t>
            </a:r>
          </a:p>
          <a:p>
            <a:r>
              <a:rPr lang="en-US" dirty="0"/>
              <a:t>contains no organelles.</a:t>
            </a:r>
          </a:p>
          <a:p>
            <a:endParaRPr lang="en-US" dirty="0"/>
          </a:p>
          <a:p>
            <a:pPr marL="0" indent="0">
              <a:buNone/>
            </a:pPr>
            <a:r>
              <a:rPr lang="en-US" dirty="0"/>
              <a:t>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558281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Bacterial nucleus(nucleoid)</a:t>
            </a:r>
            <a:br>
              <a:rPr lang="en-US" dirty="0"/>
            </a:br>
            <a:endParaRPr lang="en-US" dirty="0"/>
          </a:p>
        </p:txBody>
      </p:sp>
      <p:sp>
        <p:nvSpPr>
          <p:cNvPr id="3" name="Content Placeholder 2"/>
          <p:cNvSpPr>
            <a:spLocks noGrp="1"/>
          </p:cNvSpPr>
          <p:nvPr>
            <p:ph idx="1"/>
          </p:nvPr>
        </p:nvSpPr>
        <p:spPr/>
        <p:txBody>
          <a:bodyPr/>
          <a:lstStyle/>
          <a:p>
            <a:r>
              <a:rPr lang="en-US" dirty="0"/>
              <a:t>is not surrounded by a nuclear membrane, nor does it contain a mitotic apparatus.</a:t>
            </a:r>
          </a:p>
          <a:p>
            <a:r>
              <a:rPr lang="en-US" dirty="0"/>
              <a:t>Double stranded DNA</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366423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Bacterial ribosomes</a:t>
            </a:r>
            <a:br>
              <a:rPr lang="en-US" b="1" dirty="0"/>
            </a:br>
            <a:endParaRPr lang="en-US" dirty="0"/>
          </a:p>
        </p:txBody>
      </p:sp>
      <p:sp>
        <p:nvSpPr>
          <p:cNvPr id="3" name="Content Placeholder 2"/>
          <p:cNvSpPr>
            <a:spLocks noGrp="1"/>
          </p:cNvSpPr>
          <p:nvPr>
            <p:ph idx="1"/>
          </p:nvPr>
        </p:nvSpPr>
        <p:spPr/>
        <p:txBody>
          <a:bodyPr>
            <a:normAutofit/>
          </a:bodyPr>
          <a:lstStyle/>
          <a:p>
            <a:r>
              <a:rPr lang="en-US" dirty="0"/>
              <a:t>Sizes of  70S, composed of 30S and 50S subunits </a:t>
            </a:r>
          </a:p>
          <a:p>
            <a:r>
              <a:rPr lang="en-US" dirty="0"/>
              <a:t>are the sites of action of many antibiotics that inhibit protein synthesis.</a:t>
            </a:r>
          </a:p>
          <a:p>
            <a:r>
              <a:rPr lang="en-US" dirty="0"/>
              <a:t>Are sites of protein synthesis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838748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Plasmids</a:t>
            </a:r>
            <a:br>
              <a:rPr lang="en-US" dirty="0"/>
            </a:br>
            <a:endParaRPr lang="en-US" dirty="0"/>
          </a:p>
        </p:txBody>
      </p:sp>
      <p:sp>
        <p:nvSpPr>
          <p:cNvPr id="3" name="Content Placeholder 2"/>
          <p:cNvSpPr>
            <a:spLocks noGrp="1"/>
          </p:cNvSpPr>
          <p:nvPr>
            <p:ph idx="1"/>
          </p:nvPr>
        </p:nvSpPr>
        <p:spPr/>
        <p:txBody>
          <a:bodyPr>
            <a:normAutofit/>
          </a:bodyPr>
          <a:lstStyle/>
          <a:p>
            <a:r>
              <a:rPr lang="en-US" dirty="0"/>
              <a:t>are small, circular, non chromosomal, double-stranded DNA molecules.</a:t>
            </a:r>
          </a:p>
          <a:p>
            <a:r>
              <a:rPr lang="en-US" dirty="0"/>
              <a:t>are capable of self-replication.</a:t>
            </a:r>
          </a:p>
          <a:p>
            <a:r>
              <a:rPr lang="en-US" dirty="0"/>
              <a:t>are most frequently extra chromosomal, but may become integrated into bacterial DNA.</a:t>
            </a:r>
          </a:p>
          <a:p>
            <a:r>
              <a:rPr lang="en-US" dirty="0"/>
              <a:t>contain genes for the following functions and structures of medical importance;</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535854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Plasmids contd..</a:t>
            </a:r>
          </a:p>
        </p:txBody>
      </p:sp>
      <p:sp>
        <p:nvSpPr>
          <p:cNvPr id="3" name="Content Placeholder 2"/>
          <p:cNvSpPr>
            <a:spLocks noGrp="1"/>
          </p:cNvSpPr>
          <p:nvPr>
            <p:ph idx="1"/>
          </p:nvPr>
        </p:nvSpPr>
        <p:spPr/>
        <p:txBody>
          <a:bodyPr>
            <a:normAutofit/>
          </a:bodyPr>
          <a:lstStyle/>
          <a:p>
            <a:r>
              <a:rPr lang="en-US" sz="3200" dirty="0"/>
              <a:t>antibiotic resistance</a:t>
            </a:r>
          </a:p>
          <a:p>
            <a:r>
              <a:rPr lang="en-US" sz="3200" dirty="0"/>
              <a:t>Resistance to heavy metals e.g. mercury</a:t>
            </a:r>
          </a:p>
          <a:p>
            <a:r>
              <a:rPr lang="en-US" sz="3200" dirty="0"/>
              <a:t>Resistance to UV light</a:t>
            </a:r>
          </a:p>
          <a:p>
            <a:r>
              <a:rPr lang="en-US" sz="3200" dirty="0"/>
              <a:t>Pili (fimbriae) which mediate the adherence of bacteria to epithelial cells</a:t>
            </a:r>
          </a:p>
          <a:p>
            <a:r>
              <a:rPr lang="en-US" sz="3200" dirty="0"/>
              <a:t>Exotoxins including several enterotoxins</a:t>
            </a:r>
          </a:p>
          <a:p>
            <a:endParaRPr lang="en-US" sz="3200"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36043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315E0-D966-4119-9842-3D30F81D9C05}"/>
              </a:ext>
            </a:extLst>
          </p:cNvPr>
          <p:cNvSpPr>
            <a:spLocks noGrp="1"/>
          </p:cNvSpPr>
          <p:nvPr>
            <p:ph type="title"/>
          </p:nvPr>
        </p:nvSpPr>
        <p:spPr/>
        <p:txBody>
          <a:bodyPr/>
          <a:lstStyle/>
          <a:p>
            <a:r>
              <a:rPr lang="en-US" dirty="0">
                <a:solidFill>
                  <a:srgbClr val="FF0000"/>
                </a:solidFill>
              </a:rPr>
              <a:t>ORIGIN OF MICROBIAL LIFE</a:t>
            </a:r>
          </a:p>
        </p:txBody>
      </p:sp>
      <p:sp>
        <p:nvSpPr>
          <p:cNvPr id="3" name="Content Placeholder 2">
            <a:extLst>
              <a:ext uri="{FF2B5EF4-FFF2-40B4-BE49-F238E27FC236}">
                <a16:creationId xmlns:a16="http://schemas.microsoft.com/office/drawing/2014/main" xmlns="" id="{801259FB-297F-432A-BCF2-593E8DD24BAE}"/>
              </a:ext>
            </a:extLst>
          </p:cNvPr>
          <p:cNvSpPr>
            <a:spLocks noGrp="1"/>
          </p:cNvSpPr>
          <p:nvPr>
            <p:ph idx="1"/>
          </p:nvPr>
        </p:nvSpPr>
        <p:spPr/>
        <p:txBody>
          <a:bodyPr>
            <a:normAutofit fontScale="77500" lnSpcReduction="20000"/>
          </a:bodyPr>
          <a:lstStyle/>
          <a:p>
            <a:r>
              <a:rPr lang="en-US" sz="3200" dirty="0"/>
              <a:t>In 1856, </a:t>
            </a:r>
            <a:r>
              <a:rPr lang="en-US" sz="3200" dirty="0">
                <a:solidFill>
                  <a:srgbClr val="FF0000"/>
                </a:solidFill>
              </a:rPr>
              <a:t>Louis Pasteur (1822-1895) </a:t>
            </a:r>
            <a:r>
              <a:rPr lang="en-US" sz="3200" dirty="0"/>
              <a:t>investigated the beet juice from which alcohol was derived which was contaminated with grey material which interfered with alcohol production</a:t>
            </a:r>
            <a:r>
              <a:rPr lang="en-US" sz="3200" dirty="0" smtClean="0"/>
              <a:t>.</a:t>
            </a:r>
            <a:r>
              <a:rPr lang="en-US" sz="3200" dirty="0"/>
              <a:t> proposed the </a:t>
            </a:r>
            <a:endParaRPr lang="en-US" sz="3200" dirty="0" smtClean="0"/>
          </a:p>
          <a:p>
            <a:r>
              <a:rPr lang="en-US" sz="3200" dirty="0" smtClean="0"/>
              <a:t>“</a:t>
            </a:r>
            <a:r>
              <a:rPr lang="en-US" sz="3200" dirty="0"/>
              <a:t>Germ theory of disease”.- Ancients believed that disease was the result of a divine punishment. Pasteur fought to convince surgeons that germs existed and carried diseases, and dirty instruments and hands spread germs and therefore disease. Pasteur's pasteurization process killed germs and prevented the spread of disease</a:t>
            </a:r>
            <a:endParaRPr lang="en-US" sz="3200" dirty="0"/>
          </a:p>
          <a:p>
            <a:r>
              <a:rPr lang="en-US" sz="3200" dirty="0"/>
              <a:t>During the course of investigation his attention was abruptly focused on the role of microorganisms in alcohol fermentation and spoilage</a:t>
            </a:r>
          </a:p>
          <a:p>
            <a:r>
              <a:rPr lang="en-US" sz="3200" dirty="0"/>
              <a:t>Pasteur established that different types of fermentations were due to the activity of different kinds of </a:t>
            </a:r>
            <a:r>
              <a:rPr lang="en-US" sz="3200" dirty="0" err="1" smtClean="0"/>
              <a:t>microbes</a:t>
            </a:r>
            <a:r>
              <a:rPr lang="en-US" dirty="0" err="1"/>
              <a:t>His</a:t>
            </a:r>
            <a:r>
              <a:rPr lang="en-US" dirty="0"/>
              <a:t> studies on fermentation of wine led him to take interest in microbiology. finally he proved that microorganisms do not arise by spontaneous generation. He is known as the founder or father </a:t>
            </a:r>
            <a:r>
              <a:rPr lang="en-US" dirty="0" err="1"/>
              <a:t>microbiolog</a:t>
            </a:r>
            <a:endParaRPr lang="en-US" sz="3200" dirty="0"/>
          </a:p>
        </p:txBody>
      </p:sp>
    </p:spTree>
    <p:extLst>
      <p:ext uri="{BB962C8B-B14F-4D97-AF65-F5344CB8AC3E}">
        <p14:creationId xmlns:p14="http://schemas.microsoft.com/office/powerpoint/2010/main" val="4003542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Granules </a:t>
            </a:r>
          </a:p>
        </p:txBody>
      </p:sp>
      <p:sp>
        <p:nvSpPr>
          <p:cNvPr id="3" name="Content Placeholder 2"/>
          <p:cNvSpPr>
            <a:spLocks noGrp="1"/>
          </p:cNvSpPr>
          <p:nvPr>
            <p:ph idx="1"/>
          </p:nvPr>
        </p:nvSpPr>
        <p:spPr/>
        <p:txBody>
          <a:bodyPr>
            <a:normAutofit/>
          </a:bodyPr>
          <a:lstStyle/>
          <a:p>
            <a:r>
              <a:rPr lang="en-US" sz="4400" dirty="0"/>
              <a:t>Cytoplasm contains several different types of granules that serve as storage areas for nutrients and stain characteristically with certain dyes</a:t>
            </a:r>
          </a:p>
          <a:p>
            <a:pPr marL="0" indent="0">
              <a:buNone/>
            </a:pPr>
            <a:endParaRPr lang="en-US" sz="4400"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462497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Transposons</a:t>
            </a:r>
            <a:br>
              <a:rPr lang="en-US" dirty="0"/>
            </a:br>
            <a:endParaRPr lang="en-US" dirty="0"/>
          </a:p>
        </p:txBody>
      </p:sp>
      <p:sp>
        <p:nvSpPr>
          <p:cNvPr id="3" name="Content Placeholder 2"/>
          <p:cNvSpPr>
            <a:spLocks noGrp="1"/>
          </p:cNvSpPr>
          <p:nvPr>
            <p:ph idx="1"/>
          </p:nvPr>
        </p:nvSpPr>
        <p:spPr/>
        <p:txBody>
          <a:bodyPr>
            <a:normAutofit/>
          </a:bodyPr>
          <a:lstStyle/>
          <a:p>
            <a:r>
              <a:rPr lang="en-US" dirty="0"/>
              <a:t>are small pieces of DNA that move between the DNA of bacteriophages, bacteria </a:t>
            </a:r>
          </a:p>
          <a:p>
            <a:r>
              <a:rPr lang="en-US" dirty="0"/>
              <a:t>are bacteria or plasmids not capable of self-replication, they replicate as part of the recipient DNA</a:t>
            </a:r>
          </a:p>
          <a:p>
            <a:r>
              <a:rPr lang="en-US" dirty="0"/>
              <a:t>code for antibiotic resistance enzymes, metabolic enzymes, or toxins.</a:t>
            </a:r>
          </a:p>
          <a:p>
            <a:r>
              <a:rPr lang="en-US" dirty="0"/>
              <a:t>may alter expression of neighboring genes or cause mutations to genes into which they are inserted.</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051732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Cell envelope</a:t>
            </a:r>
            <a:br>
              <a:rPr lang="en-US" dirty="0"/>
            </a:br>
            <a:endParaRPr lang="en-US" dirty="0"/>
          </a:p>
        </p:txBody>
      </p:sp>
      <p:sp>
        <p:nvSpPr>
          <p:cNvPr id="3" name="Content Placeholder 2"/>
          <p:cNvSpPr>
            <a:spLocks noGrp="1"/>
          </p:cNvSpPr>
          <p:nvPr>
            <p:ph idx="1"/>
          </p:nvPr>
        </p:nvSpPr>
        <p:spPr>
          <a:xfrm>
            <a:off x="2152650" y="1690689"/>
            <a:ext cx="7886700" cy="4351338"/>
          </a:xfrm>
        </p:spPr>
        <p:txBody>
          <a:bodyPr>
            <a:normAutofit/>
          </a:bodyPr>
          <a:lstStyle/>
          <a:p>
            <a:r>
              <a:rPr lang="en-US" dirty="0"/>
              <a:t>always includes a cell membrane and a peptidoglycan layer.</a:t>
            </a:r>
          </a:p>
          <a:p>
            <a:r>
              <a:rPr lang="en-US" dirty="0"/>
              <a:t>includes an outer membrane layer in gram-negative bacteria.</a:t>
            </a:r>
          </a:p>
          <a:p>
            <a:r>
              <a:rPr lang="en-US" dirty="0"/>
              <a:t>may include a capsule </a:t>
            </a:r>
          </a:p>
          <a:p>
            <a:r>
              <a:rPr lang="en-US" dirty="0"/>
              <a:t>contains antigens that frequently induce a specific antibody response.</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563009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Cell wall</a:t>
            </a:r>
            <a:br>
              <a:rPr lang="en-US" dirty="0"/>
            </a:br>
            <a:endParaRPr lang="en-US" dirty="0"/>
          </a:p>
        </p:txBody>
      </p:sp>
      <p:sp>
        <p:nvSpPr>
          <p:cNvPr id="3" name="Content Placeholder 2"/>
          <p:cNvSpPr>
            <a:spLocks noGrp="1"/>
          </p:cNvSpPr>
          <p:nvPr>
            <p:ph idx="1"/>
          </p:nvPr>
        </p:nvSpPr>
        <p:spPr/>
        <p:txBody>
          <a:bodyPr>
            <a:normAutofit/>
          </a:bodyPr>
          <a:lstStyle/>
          <a:p>
            <a:r>
              <a:rPr lang="en-US" dirty="0"/>
              <a:t>Outermost component common to all bacteria </a:t>
            </a:r>
          </a:p>
          <a:p>
            <a:r>
              <a:rPr lang="en-US" dirty="0"/>
              <a:t>It is relatively rigid</a:t>
            </a:r>
          </a:p>
          <a:p>
            <a:r>
              <a:rPr lang="en-US" dirty="0"/>
              <a:t>Supports the weak cytoplasmic membrane and confers gram- staining </a:t>
            </a:r>
            <a:r>
              <a:rPr lang="en-US" dirty="0" err="1"/>
              <a:t>xtics</a:t>
            </a:r>
            <a:r>
              <a:rPr lang="en-US" dirty="0"/>
              <a:t> </a:t>
            </a:r>
          </a:p>
          <a:p>
            <a:r>
              <a:rPr lang="en-US" dirty="0"/>
              <a:t>is composed of peptidoglycan, </a:t>
            </a:r>
            <a:r>
              <a:rPr lang="en-US" dirty="0" err="1"/>
              <a:t>teichoic</a:t>
            </a:r>
            <a:r>
              <a:rPr lang="en-US" dirty="0"/>
              <a:t> and </a:t>
            </a:r>
            <a:r>
              <a:rPr lang="en-US" dirty="0" err="1"/>
              <a:t>teichuronic</a:t>
            </a:r>
            <a:r>
              <a:rPr lang="en-US" dirty="0"/>
              <a:t> acids, and polysaccharides in gram-positive bacteria.</a:t>
            </a:r>
          </a:p>
          <a:p>
            <a:pPr marL="0" indent="0">
              <a:buNone/>
            </a:pPr>
            <a:endParaRPr lang="en-US" dirty="0"/>
          </a:p>
          <a:p>
            <a:endParaRPr lang="en-US" dirty="0"/>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879282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Cell wall</a:t>
            </a:r>
            <a:br>
              <a:rPr lang="en-US" dirty="0"/>
            </a:br>
            <a:endParaRPr lang="en-US" dirty="0"/>
          </a:p>
        </p:txBody>
      </p:sp>
      <p:sp>
        <p:nvSpPr>
          <p:cNvPr id="3" name="Content Placeholder 2"/>
          <p:cNvSpPr>
            <a:spLocks noGrp="1"/>
          </p:cNvSpPr>
          <p:nvPr>
            <p:ph idx="1"/>
          </p:nvPr>
        </p:nvSpPr>
        <p:spPr/>
        <p:txBody>
          <a:bodyPr/>
          <a:lstStyle/>
          <a:p>
            <a:r>
              <a:rPr lang="en-US" dirty="0"/>
              <a:t>is composed of peptidoglycan, lipoprotein, and an outer phospholipid membrane that contains lipopolysaccharide in gram-negative bacteria.</a:t>
            </a:r>
          </a:p>
          <a:p>
            <a:r>
              <a:rPr lang="en-US" dirty="0"/>
              <a:t>contains penicillin-binding proteins</a:t>
            </a:r>
          </a:p>
          <a:p>
            <a:r>
              <a:rPr lang="en-US" dirty="0"/>
              <a:t>Plays an important role in cell division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692180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338" y="348456"/>
            <a:ext cx="8729662" cy="6095999"/>
          </a:xfrm>
        </p:spPr>
      </p:pic>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4238665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650" y="528638"/>
            <a:ext cx="7881198" cy="5529262"/>
          </a:xfrm>
        </p:spPr>
      </p:pic>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4486164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Peptidoglycan</a:t>
            </a:r>
            <a:br>
              <a:rPr lang="en-US" dirty="0"/>
            </a:br>
            <a:endParaRPr lang="en-US" dirty="0"/>
          </a:p>
        </p:txBody>
      </p:sp>
      <p:sp>
        <p:nvSpPr>
          <p:cNvPr id="3" name="Content Placeholder 2"/>
          <p:cNvSpPr>
            <a:spLocks noGrp="1"/>
          </p:cNvSpPr>
          <p:nvPr>
            <p:ph idx="1"/>
          </p:nvPr>
        </p:nvSpPr>
        <p:spPr/>
        <p:txBody>
          <a:bodyPr>
            <a:normAutofit/>
          </a:bodyPr>
          <a:lstStyle/>
          <a:p>
            <a:r>
              <a:rPr lang="en-US" dirty="0"/>
              <a:t>is found in all bacterial cell walls, except Mycoplasma.</a:t>
            </a:r>
          </a:p>
          <a:p>
            <a:r>
              <a:rPr lang="en-US" dirty="0"/>
              <a:t>Derived from peptides, sugars</a:t>
            </a:r>
          </a:p>
          <a:p>
            <a:r>
              <a:rPr lang="en-US" dirty="0"/>
              <a:t>Give support to the cell</a:t>
            </a:r>
          </a:p>
          <a:p>
            <a:r>
              <a:rPr lang="en-US" dirty="0"/>
              <a:t>Composed of alternate N-</a:t>
            </a:r>
            <a:r>
              <a:rPr lang="en-US" dirty="0" err="1"/>
              <a:t>acetlyglucosamine</a:t>
            </a:r>
            <a:r>
              <a:rPr lang="en-US" dirty="0"/>
              <a:t> and N-</a:t>
            </a:r>
            <a:r>
              <a:rPr lang="en-US" dirty="0" err="1"/>
              <a:t>acetlymuramic</a:t>
            </a:r>
            <a:r>
              <a:rPr lang="en-US" dirty="0"/>
              <a:t> acid</a:t>
            </a:r>
          </a:p>
          <a:p>
            <a:r>
              <a:rPr lang="en-US" dirty="0"/>
              <a:t>It s a good target for antibacterial drugs</a:t>
            </a:r>
          </a:p>
          <a:p>
            <a:r>
              <a:rPr lang="en-US" dirty="0"/>
              <a:t>comprises up to 50% of the cell wall of gram-positive bacteria but only 2% -10% of the cell wall of gram-negative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328816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Teichoic</a:t>
            </a:r>
            <a:r>
              <a:rPr lang="en-US" dirty="0"/>
              <a:t> and </a:t>
            </a:r>
            <a:r>
              <a:rPr lang="en-US" dirty="0" err="1"/>
              <a:t>teichuronic</a:t>
            </a:r>
            <a:r>
              <a:rPr lang="en-US" dirty="0"/>
              <a:t> acids</a:t>
            </a:r>
            <a:br>
              <a:rPr lang="en-US" dirty="0"/>
            </a:br>
            <a:endParaRPr lang="en-US" dirty="0"/>
          </a:p>
        </p:txBody>
      </p:sp>
      <p:sp>
        <p:nvSpPr>
          <p:cNvPr id="3" name="Content Placeholder 2"/>
          <p:cNvSpPr>
            <a:spLocks noGrp="1"/>
          </p:cNvSpPr>
          <p:nvPr>
            <p:ph idx="1"/>
          </p:nvPr>
        </p:nvSpPr>
        <p:spPr/>
        <p:txBody>
          <a:bodyPr>
            <a:normAutofit/>
          </a:bodyPr>
          <a:lstStyle/>
          <a:p>
            <a:r>
              <a:rPr lang="en-US" dirty="0"/>
              <a:t>are found in gram-positive cell walls or membranes.</a:t>
            </a:r>
          </a:p>
          <a:p>
            <a:r>
              <a:rPr lang="en-US" dirty="0"/>
              <a:t>are chemically bonded to peptidoglycan (wall </a:t>
            </a:r>
            <a:r>
              <a:rPr lang="en-US" dirty="0" err="1"/>
              <a:t>teichoic</a:t>
            </a:r>
            <a:r>
              <a:rPr lang="en-US" dirty="0"/>
              <a:t> acid) or</a:t>
            </a:r>
          </a:p>
          <a:p>
            <a:r>
              <a:rPr lang="en-US" dirty="0"/>
              <a:t>membrane glycolipid (</a:t>
            </a:r>
            <a:r>
              <a:rPr lang="en-US" dirty="0" err="1"/>
              <a:t>lipoteichoic</a:t>
            </a:r>
            <a:r>
              <a:rPr lang="en-US" dirty="0"/>
              <a:t> acid)</a:t>
            </a:r>
          </a:p>
          <a:p>
            <a:r>
              <a:rPr lang="en-US" dirty="0" err="1"/>
              <a:t>Teichoic</a:t>
            </a:r>
            <a:r>
              <a:rPr lang="en-US" dirty="0"/>
              <a:t> acid are responsible for pathogenesis of gram + bacteria</a:t>
            </a:r>
          </a:p>
          <a:p>
            <a:r>
              <a:rPr lang="en-US" dirty="0" err="1"/>
              <a:t>lipoteichoic</a:t>
            </a:r>
            <a:r>
              <a:rPr lang="en-US" dirty="0"/>
              <a:t> acid helps to anchor the cell wall to the cytoplasmic membrane.</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24740499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Lipoprotein</a:t>
            </a:r>
          </a:p>
          <a:p>
            <a:pPr lvl="1"/>
            <a:r>
              <a:rPr lang="en-US" sz="2800" dirty="0"/>
              <a:t>cross-links the peptidoglycan and outer membrane in gram-negative bacteria.</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429025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Joseph Lister (1827-1912) introduced antiseptics in surgery. By spraying carbolic acid on surgical instruments, wounds and dressings, he reduced surgical mortality due to bacterial infection considerably.  He is known as father of antiseptic surgery. </a:t>
            </a:r>
            <a:endParaRPr lang="en-US" dirty="0" smtClean="0"/>
          </a:p>
          <a:p>
            <a:r>
              <a:rPr lang="en-US" dirty="0"/>
              <a:t>Robert Koch(1843-1910) (father of bacteriology) German bacteriologist was the first to cultivate anthrax bacteria outside the body using blood serum at body temperature. introduced methods for isolation of pure strains of bacteria. He introduced staining techniques.  He is known as father of bacteriology</a:t>
            </a:r>
          </a:p>
        </p:txBody>
      </p:sp>
    </p:spTree>
    <p:extLst>
      <p:ext uri="{BB962C8B-B14F-4D97-AF65-F5344CB8AC3E}">
        <p14:creationId xmlns:p14="http://schemas.microsoft.com/office/powerpoint/2010/main" val="881333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338" y="310356"/>
            <a:ext cx="8729662" cy="6095999"/>
          </a:xfrm>
        </p:spPr>
      </p:pic>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0534483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Periplasmic</a:t>
            </a:r>
            <a:r>
              <a:rPr lang="en-US" dirty="0"/>
              <a:t> space</a:t>
            </a:r>
          </a:p>
          <a:p>
            <a:r>
              <a:rPr lang="en-US" dirty="0"/>
              <a:t>is found in gram-negative cells.</a:t>
            </a:r>
          </a:p>
          <a:p>
            <a:r>
              <a:rPr lang="en-US" dirty="0"/>
              <a:t>refers to the area between the cell membrane and the outer membrane.</a:t>
            </a:r>
          </a:p>
          <a:p>
            <a:r>
              <a:rPr lang="en-US" dirty="0"/>
              <a:t>contains hydrated peptidoglycan, penicillin-binding proteins, hydrolytic enzymes (including beta-lactamases)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6805473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Outer membrane</a:t>
            </a:r>
          </a:p>
          <a:p>
            <a:pPr lvl="1"/>
            <a:r>
              <a:rPr lang="en-US" sz="2800" dirty="0"/>
              <a:t>is found in gram-negative cells.</a:t>
            </a:r>
          </a:p>
          <a:p>
            <a:pPr lvl="1"/>
            <a:r>
              <a:rPr lang="en-US" sz="2800" dirty="0"/>
              <a:t>is a phospholipid bilayer </a:t>
            </a:r>
          </a:p>
          <a:p>
            <a:pPr lvl="1"/>
            <a:r>
              <a:rPr lang="en-US" sz="2800" dirty="0"/>
              <a:t>protects cells from many things, including harmful enzymes and some antibiotics, and prevents leakage of </a:t>
            </a:r>
            <a:r>
              <a:rPr lang="en-US" sz="2800" dirty="0" err="1"/>
              <a:t>periplasmic</a:t>
            </a:r>
            <a:r>
              <a:rPr lang="en-US" sz="2800" dirty="0"/>
              <a:t> proteins.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9255856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Lipopolysaccharide</a:t>
            </a:r>
          </a:p>
          <a:p>
            <a:pPr lvl="1"/>
            <a:r>
              <a:rPr lang="en-US" sz="2800" dirty="0"/>
              <a:t>is found in the outer leaflet of the outer membrane of gram-negative cells.</a:t>
            </a:r>
          </a:p>
          <a:p>
            <a:pPr lvl="1"/>
            <a:r>
              <a:rPr lang="en-US" sz="2800" dirty="0"/>
              <a:t>is also called endotoxin; the toxicity is associated with the lipid A.</a:t>
            </a:r>
          </a:p>
          <a:p>
            <a:pPr lvl="1"/>
            <a:r>
              <a:rPr lang="en-US" sz="2800" dirty="0"/>
              <a:t>The endotoxin is responsible for pathogenesis in gram negative bacteria </a:t>
            </a:r>
          </a:p>
          <a:p>
            <a:pPr lvl="1"/>
            <a:r>
              <a:rPr lang="en-US" sz="2800" dirty="0"/>
              <a:t>contains major surface antigenic determinants, including O antigen found in the polysaccharide component.</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8639189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External layers</a:t>
            </a:r>
          </a:p>
          <a:p>
            <a:r>
              <a:rPr lang="en-US" dirty="0"/>
              <a:t>Capsule</a:t>
            </a:r>
          </a:p>
          <a:p>
            <a:r>
              <a:rPr lang="en-US" dirty="0"/>
              <a:t>is a well-defined structure of polysaccharide surrounding a bacterial cell and is external to the cell wall. </a:t>
            </a:r>
          </a:p>
          <a:p>
            <a:r>
              <a:rPr lang="en-US" dirty="0"/>
              <a:t>protects the bacteria from phagocytosis and plays a role in bacterial adherence.</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6461536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layers</a:t>
            </a:r>
            <a:br>
              <a:rPr lang="en-US" dirty="0"/>
            </a:br>
            <a:endParaRPr lang="en-US" dirty="0"/>
          </a:p>
        </p:txBody>
      </p:sp>
      <p:sp>
        <p:nvSpPr>
          <p:cNvPr id="3" name="Content Placeholder 2"/>
          <p:cNvSpPr>
            <a:spLocks noGrp="1"/>
          </p:cNvSpPr>
          <p:nvPr>
            <p:ph idx="1"/>
          </p:nvPr>
        </p:nvSpPr>
        <p:spPr/>
        <p:txBody>
          <a:bodyPr>
            <a:normAutofit/>
          </a:bodyPr>
          <a:lstStyle/>
          <a:p>
            <a:r>
              <a:rPr lang="en-US" dirty="0" err="1"/>
              <a:t>Glycocalyx</a:t>
            </a:r>
            <a:endParaRPr lang="en-US" dirty="0"/>
          </a:p>
          <a:p>
            <a:r>
              <a:rPr lang="en-US" dirty="0"/>
              <a:t>refers to a loose network of polysaccharide fibrils that surrounds some bacterial cell walls.</a:t>
            </a:r>
          </a:p>
          <a:p>
            <a:r>
              <a:rPr lang="en-US" dirty="0"/>
              <a:t>is sometimes called a slime layer.</a:t>
            </a:r>
          </a:p>
          <a:p>
            <a:r>
              <a:rPr lang="en-US" dirty="0"/>
              <a:t>is associated with adhesive properties of the bacterial cell.</a:t>
            </a:r>
          </a:p>
          <a:p>
            <a:r>
              <a:rPr lang="en-US" dirty="0"/>
              <a:t>is synthesized by surface enzymes.</a:t>
            </a:r>
          </a:p>
          <a:p>
            <a:r>
              <a:rPr lang="en-US" dirty="0"/>
              <a:t>contains prominent antigenic sites.</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662298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Appendages</a:t>
            </a:r>
          </a:p>
        </p:txBody>
      </p:sp>
      <p:sp>
        <p:nvSpPr>
          <p:cNvPr id="3" name="Content Placeholder 2"/>
          <p:cNvSpPr>
            <a:spLocks noGrp="1"/>
          </p:cNvSpPr>
          <p:nvPr>
            <p:ph idx="1"/>
          </p:nvPr>
        </p:nvSpPr>
        <p:spPr/>
        <p:txBody>
          <a:bodyPr>
            <a:normAutofit/>
          </a:bodyPr>
          <a:lstStyle/>
          <a:p>
            <a:r>
              <a:rPr lang="en-US" dirty="0"/>
              <a:t>Flagella </a:t>
            </a:r>
          </a:p>
          <a:p>
            <a:r>
              <a:rPr lang="en-US" dirty="0"/>
              <a:t>are  protein appendages for locomotion.</a:t>
            </a:r>
          </a:p>
          <a:p>
            <a:r>
              <a:rPr lang="en-US" dirty="0"/>
              <a:t>may be located in only one area of a cell (polar) or over the entire bacterial cell surface (</a:t>
            </a:r>
            <a:r>
              <a:rPr lang="en-US" dirty="0" err="1"/>
              <a:t>peritrichous</a:t>
            </a:r>
            <a:r>
              <a:rPr lang="en-US" dirty="0"/>
              <a:t>).</a:t>
            </a:r>
          </a:p>
          <a:p>
            <a:r>
              <a:rPr lang="en-US" dirty="0"/>
              <a:t>contain prominent antigenic determinants.</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5400347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Pili (fimbriae)</a:t>
            </a:r>
            <a:br>
              <a:rPr lang="en-US" dirty="0"/>
            </a:br>
            <a:endParaRPr lang="en-US" dirty="0"/>
          </a:p>
        </p:txBody>
      </p:sp>
      <p:sp>
        <p:nvSpPr>
          <p:cNvPr id="3" name="Content Placeholder 2"/>
          <p:cNvSpPr>
            <a:spLocks noGrp="1"/>
          </p:cNvSpPr>
          <p:nvPr>
            <p:ph idx="1"/>
          </p:nvPr>
        </p:nvSpPr>
        <p:spPr/>
        <p:txBody>
          <a:bodyPr>
            <a:normAutofit/>
          </a:bodyPr>
          <a:lstStyle/>
          <a:p>
            <a:r>
              <a:rPr lang="en-US" dirty="0"/>
              <a:t>are rigid surface appendages composed mainly of a protein called pilin.</a:t>
            </a:r>
          </a:p>
          <a:p>
            <a:r>
              <a:rPr lang="en-US" dirty="0"/>
              <a:t>exist in two classes: ordinary pili (</a:t>
            </a:r>
            <a:r>
              <a:rPr lang="en-US" dirty="0" err="1"/>
              <a:t>adhesins</a:t>
            </a:r>
            <a:r>
              <a:rPr lang="en-US" dirty="0"/>
              <a:t>) and sex pili, involved in attachment of donor and recipient bacteria in conjugation.</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5476849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Pili (fimbriae)</a:t>
            </a:r>
          </a:p>
        </p:txBody>
      </p:sp>
      <p:sp>
        <p:nvSpPr>
          <p:cNvPr id="3" name="Content Placeholder 2"/>
          <p:cNvSpPr>
            <a:spLocks noGrp="1"/>
          </p:cNvSpPr>
          <p:nvPr>
            <p:ph idx="1"/>
          </p:nvPr>
        </p:nvSpPr>
        <p:spPr/>
        <p:txBody>
          <a:bodyPr/>
          <a:lstStyle/>
          <a:p>
            <a:r>
              <a:rPr lang="en-US" dirty="0"/>
              <a:t>Are the colonization antigens or virulence factors associated with some bacterial species, such as Streptococcus </a:t>
            </a:r>
            <a:r>
              <a:rPr lang="en-US" dirty="0" err="1"/>
              <a:t>pyogenes</a:t>
            </a:r>
            <a:r>
              <a:rPr lang="en-US" dirty="0"/>
              <a:t> and Neisseria </a:t>
            </a:r>
            <a:r>
              <a:rPr lang="en-US" dirty="0" err="1"/>
              <a:t>gonorrhoeae</a:t>
            </a:r>
            <a:r>
              <a:rPr lang="en-US" dirty="0"/>
              <a:t>.</a:t>
            </a:r>
          </a:p>
          <a:p>
            <a:r>
              <a:rPr lang="en-US" dirty="0"/>
              <a:t>May confer </a:t>
            </a:r>
            <a:r>
              <a:rPr lang="en-US" dirty="0" err="1"/>
              <a:t>antiphagocytic</a:t>
            </a:r>
            <a:r>
              <a:rPr lang="en-US" dirty="0"/>
              <a:t> properties, like the M protein of S </a:t>
            </a:r>
            <a:r>
              <a:rPr lang="en-US" dirty="0" err="1"/>
              <a:t>pyogenes</a:t>
            </a:r>
            <a:r>
              <a:rPr lang="en-US" dirty="0"/>
              <a:t>.</a:t>
            </a:r>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39235343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Endospores</a:t>
            </a:r>
            <a:br>
              <a:rPr lang="en-US" dirty="0"/>
            </a:br>
            <a:endParaRPr lang="en-US" dirty="0"/>
          </a:p>
        </p:txBody>
      </p:sp>
      <p:sp>
        <p:nvSpPr>
          <p:cNvPr id="3" name="Content Placeholder 2"/>
          <p:cNvSpPr>
            <a:spLocks noGrp="1"/>
          </p:cNvSpPr>
          <p:nvPr>
            <p:ph idx="1"/>
          </p:nvPr>
        </p:nvSpPr>
        <p:spPr/>
        <p:txBody>
          <a:bodyPr>
            <a:normAutofit/>
          </a:bodyPr>
          <a:lstStyle/>
          <a:p>
            <a:r>
              <a:rPr lang="en-US" sz="3800" dirty="0"/>
              <a:t>are formed as a survival response to certain adverse nutritional conditions, such as depletion of a certain resource </a:t>
            </a:r>
            <a:r>
              <a:rPr lang="en-US" sz="3800" dirty="0" err="1"/>
              <a:t>e.g</a:t>
            </a:r>
            <a:r>
              <a:rPr lang="en-US" sz="3800" dirty="0"/>
              <a:t> carbon</a:t>
            </a:r>
          </a:p>
          <a:p>
            <a:r>
              <a:rPr lang="en-US" sz="3800" dirty="0"/>
              <a:t>are metabolically inactive bacterial cells that are highly resistant to desiccation, radiation, heat and various chemicals.</a:t>
            </a:r>
          </a:p>
          <a:p>
            <a:pPr marL="0" indent="0">
              <a:buNone/>
            </a:pPr>
            <a:r>
              <a:rPr lang="en-US" sz="3800" dirty="0"/>
              <a:t> </a:t>
            </a:r>
          </a:p>
          <a:p>
            <a:endParaRPr lang="en-US" dirty="0"/>
          </a:p>
        </p:txBody>
      </p:sp>
      <p:sp>
        <p:nvSpPr>
          <p:cNvPr id="4" name="Date Placeholder 3"/>
          <p:cNvSpPr>
            <a:spLocks noGrp="1"/>
          </p:cNvSpPr>
          <p:nvPr>
            <p:ph type="dt" sz="half" idx="10"/>
          </p:nvPr>
        </p:nvSpPr>
        <p:spPr/>
        <p:txBody>
          <a:bodyPr/>
          <a:lstStyle/>
          <a:p>
            <a:fld id="{EBC8D46E-5067-443D-ACF8-F47139480840}" type="datetime1">
              <a:rPr lang="en-US" smtClean="0"/>
              <a:t>10/5/2021</a:t>
            </a:fld>
            <a:endParaRPr lang="en-US" dirty="0"/>
          </a:p>
        </p:txBody>
      </p:sp>
      <p:sp>
        <p:nvSpPr>
          <p:cNvPr id="5" name="Footer Placeholder 4"/>
          <p:cNvSpPr>
            <a:spLocks noGrp="1"/>
          </p:cNvSpPr>
          <p:nvPr>
            <p:ph type="ftr" sz="quarter" idx="11"/>
          </p:nvPr>
        </p:nvSpPr>
        <p:spPr/>
        <p:txBody>
          <a:bodyPr/>
          <a:lstStyle/>
          <a:p>
            <a:r>
              <a:rPr lang="en-US"/>
              <a:t>MICROBIOLOGY INTRO BLOCK</a:t>
            </a:r>
            <a:endParaRPr lang="en-US" dirty="0"/>
          </a:p>
        </p:txBody>
      </p:sp>
    </p:spTree>
    <p:extLst>
      <p:ext uri="{BB962C8B-B14F-4D97-AF65-F5344CB8AC3E}">
        <p14:creationId xmlns:p14="http://schemas.microsoft.com/office/powerpoint/2010/main" val="1901124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10208</Words>
  <Application>Microsoft Office PowerPoint</Application>
  <PresentationFormat>Widescreen</PresentationFormat>
  <Paragraphs>1358</Paragraphs>
  <Slides>280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280</vt:i4>
      </vt:variant>
    </vt:vector>
  </HeadingPairs>
  <TitlesOfParts>
    <vt:vector size="286" baseType="lpstr">
      <vt:lpstr>Arial</vt:lpstr>
      <vt:lpstr>Arial Black</vt:lpstr>
      <vt:lpstr>Calibri</vt:lpstr>
      <vt:lpstr>Calibri Light</vt:lpstr>
      <vt:lpstr>Wingdings</vt:lpstr>
      <vt:lpstr>Office Theme</vt:lpstr>
      <vt:lpstr>MICROBIOLOGY &amp; IMMUNOLOGY</vt:lpstr>
      <vt:lpstr>PowerPoint Presentation</vt:lpstr>
      <vt:lpstr>PowerPoint Presentation</vt:lpstr>
      <vt:lpstr>PowerPoint Presentation</vt:lpstr>
      <vt:lpstr>PowerPoint Presentation</vt:lpstr>
      <vt:lpstr>INTRODUCTION</vt:lpstr>
      <vt:lpstr>PowerPoint Presentation</vt:lpstr>
      <vt:lpstr>ORIGIN OF MICROBIAL LIFE</vt:lpstr>
      <vt:lpstr>PowerPoint Presentation</vt:lpstr>
      <vt:lpstr>PowerPoint Presentation</vt:lpstr>
      <vt:lpstr>PowerPoint Presentation</vt:lpstr>
      <vt:lpstr>PowerPoint Presentation</vt:lpstr>
      <vt:lpstr>PowerPoint Presentation</vt:lpstr>
      <vt:lpstr>PowerPoint Presentation</vt:lpstr>
      <vt:lpstr>THE DEVELOPING SCIENCE OF MICROBIOLOGY</vt:lpstr>
      <vt:lpstr>KOCH’S POSTULATES</vt:lpstr>
      <vt:lpstr>PowerPoint Presentation</vt:lpstr>
      <vt:lpstr>CONTRIBUTIONS OF VARIOUS SCIENTISTS IN THE FIELD OF MICROBIOLOGY</vt:lpstr>
      <vt:lpstr>Louis Pasteur</vt:lpstr>
      <vt:lpstr>PowerPoint Presentation</vt:lpstr>
      <vt:lpstr>PowerPoint Presentation</vt:lpstr>
      <vt:lpstr>Robert Koch</vt:lpstr>
      <vt:lpstr>PowerPoint Presentation</vt:lpstr>
      <vt:lpstr>PowerPoint Presentation</vt:lpstr>
      <vt:lpstr>Antonie van Leeuwenhoek (1632-1723)</vt:lpstr>
      <vt:lpstr>Edward Jenner (1749-1823)</vt:lpstr>
      <vt:lpstr>PowerPoint Presentation</vt:lpstr>
      <vt:lpstr>Paul Ehrlich (1854-1915)</vt:lpstr>
      <vt:lpstr>IMPORTANCE &amp; RELEVANCE TO NURSING </vt:lpstr>
      <vt:lpstr>MICROBIOLOGY </vt:lpstr>
      <vt:lpstr>Main objective</vt:lpstr>
      <vt:lpstr> Specific Objectives </vt:lpstr>
      <vt:lpstr>Introduction </vt:lpstr>
      <vt:lpstr>PowerPoint Presentation</vt:lpstr>
      <vt:lpstr>Definition </vt:lpstr>
      <vt:lpstr>Branches of microbiology</vt:lpstr>
      <vt:lpstr>Applied </vt:lpstr>
      <vt:lpstr>Applied others;</vt:lpstr>
      <vt:lpstr>History of microbiology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Hygiene, treatment and prevention of infection</vt:lpstr>
      <vt:lpstr>PowerPoint Presentation</vt:lpstr>
      <vt:lpstr>Sources of microorganisms</vt:lpstr>
      <vt:lpstr>Source/reservoir</vt:lpstr>
      <vt:lpstr>Sources of infection </vt:lpstr>
      <vt:lpstr>PowerPoint Presentation</vt:lpstr>
      <vt:lpstr>Mode/Route of Transmission </vt:lpstr>
      <vt:lpstr>PowerPoint Presentation</vt:lpstr>
      <vt:lpstr>Indirect transmission</vt:lpstr>
      <vt:lpstr>Purpose of microorganisms</vt:lpstr>
      <vt:lpstr>PowerPoint Presentation</vt:lpstr>
      <vt:lpstr>Benefits of microorganisms</vt:lpstr>
      <vt:lpstr>Benefits cont’d</vt:lpstr>
      <vt:lpstr>PowerPoint Presentation</vt:lpstr>
      <vt:lpstr>Structure of microorganisms</vt:lpstr>
      <vt:lpstr> General properties of microorganisms</vt:lpstr>
      <vt:lpstr> Eukaryotic cells </vt:lpstr>
      <vt:lpstr> Prokaryotic cells </vt:lpstr>
      <vt:lpstr>Prokaryotic cells cont’d</vt:lpstr>
      <vt:lpstr>Prokaryotic cells cont’d</vt:lpstr>
      <vt:lpstr> Viruses </vt:lpstr>
      <vt:lpstr>Bacteria </vt:lpstr>
      <vt:lpstr>PowerPoint Presentation</vt:lpstr>
      <vt:lpstr>Bacterial Structure </vt:lpstr>
      <vt:lpstr>Shape cont’d </vt:lpstr>
      <vt:lpstr> Cell (cytoplasmic) membrane </vt:lpstr>
      <vt:lpstr>Functions of cell membrane </vt:lpstr>
      <vt:lpstr> Mesosomes </vt:lpstr>
      <vt:lpstr> Bacterial cytoplasm </vt:lpstr>
      <vt:lpstr> Bacterial nucleus(nucleoid) </vt:lpstr>
      <vt:lpstr> Bacterial ribosomes </vt:lpstr>
      <vt:lpstr> Plasmids </vt:lpstr>
      <vt:lpstr>Plasmids contd..</vt:lpstr>
      <vt:lpstr>Granules </vt:lpstr>
      <vt:lpstr> Transposons </vt:lpstr>
      <vt:lpstr>Cell envelope </vt:lpstr>
      <vt:lpstr> Cell wall </vt:lpstr>
      <vt:lpstr> Cell wall </vt:lpstr>
      <vt:lpstr>PowerPoint Presentation</vt:lpstr>
      <vt:lpstr>PowerPoint Presentation</vt:lpstr>
      <vt:lpstr>Peptidoglycan </vt:lpstr>
      <vt:lpstr>Teichoic and teichuronic acids </vt:lpstr>
      <vt:lpstr>PowerPoint Presentation</vt:lpstr>
      <vt:lpstr>PowerPoint Presentation</vt:lpstr>
      <vt:lpstr>PowerPoint Presentation</vt:lpstr>
      <vt:lpstr>PowerPoint Presentation</vt:lpstr>
      <vt:lpstr>PowerPoint Presentation</vt:lpstr>
      <vt:lpstr>PowerPoint Presentation</vt:lpstr>
      <vt:lpstr>External layers </vt:lpstr>
      <vt:lpstr>Appendages</vt:lpstr>
      <vt:lpstr> Pili (fimbriae) </vt:lpstr>
      <vt:lpstr>Pili (fimbriae)</vt:lpstr>
      <vt:lpstr> Endospores </vt:lpstr>
      <vt:lpstr>Endospores</vt:lpstr>
      <vt:lpstr> Endospores </vt:lpstr>
      <vt:lpstr>Cell walls of gram positive and gram negative bacteria </vt:lpstr>
      <vt:lpstr>Cell walls of acid-fast bacteria</vt:lpstr>
      <vt:lpstr>Bacterial growth</vt:lpstr>
      <vt:lpstr> Bacterial Growth </vt:lpstr>
      <vt:lpstr>Bacterial growth</vt:lpstr>
      <vt:lpstr>Phases of bacterial growth</vt:lpstr>
      <vt:lpstr>Bacterial growth contd</vt:lpstr>
      <vt:lpstr>Bacterial growth curve</vt:lpstr>
      <vt:lpstr>PowerPoint Presentation</vt:lpstr>
      <vt:lpstr> Oxygen requirements </vt:lpstr>
      <vt:lpstr>PowerPoint Presentation</vt:lpstr>
      <vt:lpstr> Obligate anaerobes </vt:lpstr>
      <vt:lpstr> Facultative anaerobes </vt:lpstr>
      <vt:lpstr>Classification of bacteria</vt:lpstr>
      <vt:lpstr>PowerPoint Presentation</vt:lpstr>
      <vt:lpstr>Cell wall</vt:lpstr>
      <vt:lpstr>Staining and shape</vt:lpstr>
      <vt:lpstr>Normal flora</vt:lpstr>
      <vt:lpstr>Definition </vt:lpstr>
      <vt:lpstr>Carrier state and normal flora</vt:lpstr>
      <vt:lpstr>Medically important members of the normal flora</vt:lpstr>
      <vt:lpstr>PowerPoint Presentation</vt:lpstr>
      <vt:lpstr>Importance of normal flora</vt:lpstr>
      <vt:lpstr>Pathogenesis</vt:lpstr>
      <vt:lpstr>Pathogenesis</vt:lpstr>
      <vt:lpstr>Why do people get infectious diseases?</vt:lpstr>
      <vt:lpstr>Pathogenesis </vt:lpstr>
      <vt:lpstr>Determinants of bacterial pathogenesis </vt:lpstr>
      <vt:lpstr>PowerPoint Presentation</vt:lpstr>
      <vt:lpstr>PowerPoint Presentation</vt:lpstr>
      <vt:lpstr>PowerPoint Presentation</vt:lpstr>
      <vt:lpstr>PowerPoint Presentation</vt:lpstr>
      <vt:lpstr>Stages of bacterial infection</vt:lpstr>
      <vt:lpstr>NOSOCOMIAL INFECTIONS</vt:lpstr>
      <vt:lpstr>PowerPoint Presentation</vt:lpstr>
      <vt:lpstr>Factors influencing nosocomial infections</vt:lpstr>
      <vt:lpstr>PowerPoint Presentation</vt:lpstr>
      <vt:lpstr>Nosocomial infection sites</vt:lpstr>
      <vt:lpstr>Microorganisms causing nosocomial infection</vt:lpstr>
      <vt:lpstr>PowerPoint Presentation</vt:lpstr>
      <vt:lpstr>PowerPoint Presentation</vt:lpstr>
      <vt:lpstr>PowerPoint Presentation</vt:lpstr>
      <vt:lpstr>PowerPoint Presentation</vt:lpstr>
      <vt:lpstr>PowerPoint Presentation</vt:lpstr>
      <vt:lpstr>Routes of transmission of infections in hospitals</vt:lpstr>
      <vt:lpstr>Prevention of nosocomial infections</vt:lpstr>
      <vt:lpstr>PowerPoint Presentation</vt:lpstr>
      <vt:lpstr>IMMUNOLOGY </vt:lpstr>
      <vt:lpstr>Objectives </vt:lpstr>
      <vt:lpstr>PowerPoint Presentation</vt:lpstr>
      <vt:lpstr>Introduction</vt:lpstr>
      <vt:lpstr> </vt:lpstr>
      <vt:lpstr>PowerPoint Presentation</vt:lpstr>
      <vt:lpstr>PowerPoint Presentation</vt:lpstr>
      <vt:lpstr>PowerPoint Presentation</vt:lpstr>
      <vt:lpstr>PowerPoint Presentation</vt:lpstr>
      <vt:lpstr>Definitions</vt:lpstr>
      <vt:lpstr>Non specific immune system</vt:lpstr>
      <vt:lpstr> Defense at body surfaces </vt:lpstr>
      <vt:lpstr> Phagocytosis </vt:lpstr>
      <vt:lpstr>PowerPoint Presentation</vt:lpstr>
      <vt:lpstr>PowerPoint Presentation</vt:lpstr>
      <vt:lpstr> Natural antimicrobial substances </vt:lpstr>
      <vt:lpstr>PowerPoint Presentation</vt:lpstr>
      <vt:lpstr>PowerPoint Presentation</vt:lpstr>
      <vt:lpstr>Complement  </vt:lpstr>
      <vt:lpstr>PowerPoint Presentation</vt:lpstr>
      <vt:lpstr>PowerPoint Presentation</vt:lpstr>
      <vt:lpstr>PowerPoint Presentation</vt:lpstr>
      <vt:lpstr>PowerPoint Presentation</vt:lpstr>
      <vt:lpstr>Functions </vt:lpstr>
      <vt:lpstr>The inflammatory response </vt:lpstr>
      <vt:lpstr>Causes of inflammation </vt:lpstr>
      <vt:lpstr>Acute inflammation </vt:lpstr>
      <vt:lpstr>PowerPoint Presentation</vt:lpstr>
      <vt:lpstr>Chemicals released during inflammation </vt:lpstr>
      <vt:lpstr> Immunological surveillance </vt:lpstr>
      <vt:lpstr>Specific immunity </vt:lpstr>
      <vt:lpstr>PowerPoint Presentation</vt:lpstr>
      <vt:lpstr>PowerPoint Presentation</vt:lpstr>
      <vt:lpstr>Cell types in specific immunity  </vt:lpstr>
      <vt:lpstr> T-lymphocytes </vt:lpstr>
      <vt:lpstr>PowerPoint Presentation</vt:lpstr>
      <vt:lpstr>PowerPoint Presentation</vt:lpstr>
      <vt:lpstr>PowerPoint Presentation</vt:lpstr>
      <vt:lpstr> B-lymphocytes </vt:lpstr>
      <vt:lpstr> Cell-mediated immunity  </vt:lpstr>
      <vt:lpstr> </vt:lpstr>
      <vt:lpstr>PowerPoint Presentation</vt:lpstr>
      <vt:lpstr>PowerPoint Presentation</vt:lpstr>
      <vt:lpstr>Major histocompatibility complex </vt:lpstr>
      <vt:lpstr>Two major types of MHC</vt:lpstr>
      <vt:lpstr>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Antibody-mediated (humoral) immunity  </vt:lpstr>
      <vt:lpstr>PowerPoint Presentation</vt:lpstr>
      <vt:lpstr>PowerPoint Presentation</vt:lpstr>
      <vt:lpstr>PowerPoint Presentation</vt:lpstr>
      <vt:lpstr>PowerPoint Presentation</vt:lpstr>
      <vt:lpstr> Plasma cells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Functions of antibodies </vt:lpstr>
      <vt:lpstr>Classes of immunoglobulins </vt:lpstr>
      <vt:lpstr> IgG  </vt:lpstr>
      <vt:lpstr>IgM </vt:lpstr>
      <vt:lpstr>IgA</vt:lpstr>
      <vt:lpstr>IgE</vt:lpstr>
      <vt:lpstr>IgD</vt:lpstr>
      <vt:lpstr> Memory B-cells </vt:lpstr>
      <vt:lpstr> Acquired immunity </vt:lpstr>
      <vt:lpstr>PowerPoint Presentation</vt:lpstr>
      <vt:lpstr> The primary response </vt:lpstr>
      <vt:lpstr> The secondary response </vt:lpstr>
      <vt:lpstr>Active immunity </vt:lpstr>
      <vt:lpstr>Passive immunity </vt:lpstr>
      <vt:lpstr> Active naturally acquired immunity </vt:lpstr>
      <vt:lpstr> Active artificially acquired immunity </vt:lpstr>
      <vt:lpstr>Active artificially acquired immunity</vt:lpstr>
      <vt:lpstr> Passive artificially acquired immunity </vt:lpstr>
      <vt:lpstr>PowerPoint Presentation</vt:lpstr>
      <vt:lpstr>Abnormal immune function</vt:lpstr>
      <vt:lpstr> Hypersensitivity (allergy) </vt:lpstr>
      <vt:lpstr>PowerPoint Presentation</vt:lpstr>
      <vt:lpstr>Hypersensitivity (allergy) types </vt:lpstr>
      <vt:lpstr>PowerPoint Presentation</vt:lpstr>
      <vt:lpstr> Type II, cytotoxic hypersensitivity </vt:lpstr>
      <vt:lpstr>PowerPoint Presentation</vt:lpstr>
      <vt:lpstr> Type III, immune-complex-mediated hypersensitivity </vt:lpstr>
      <vt:lpstr>PowerPoint Presentation</vt:lpstr>
      <vt:lpstr> Type IV, delayed type hypersensitivity </vt:lpstr>
      <vt:lpstr>PowerPoint Presentation</vt:lpstr>
      <vt:lpstr> Autoimmune diseases </vt:lpstr>
      <vt:lpstr> Rheumatoid arthritis  </vt:lpstr>
      <vt:lpstr>PowerPoint Presentation</vt:lpstr>
      <vt:lpstr>PowerPoint Presentation</vt:lpstr>
      <vt:lpstr>Myasthenia gravis  </vt:lpstr>
      <vt:lpstr> Immunodeficiency </vt:lpstr>
      <vt:lpstr> Acquired immune deficiency syndrome (AIDS) </vt:lpstr>
      <vt:lpstr>Immunological tolerance </vt:lpstr>
      <vt:lpstr>defined</vt:lpstr>
      <vt:lpstr>Tolerance importance  </vt:lpstr>
      <vt:lpstr>Mechanism of tolerance</vt:lpstr>
      <vt:lpstr>Transplantation </vt:lpstr>
      <vt:lpstr>Definition </vt:lpstr>
      <vt:lpstr>Types of grafts</vt:lpstr>
      <vt:lpstr>PowerPoint Presentation</vt:lpstr>
      <vt:lpstr>Xenografts </vt:lpstr>
      <vt:lpstr>Transplant rejection</vt:lpstr>
      <vt:lpstr>Acute  rejection</vt:lpstr>
      <vt:lpstr>Hyperacute rejection </vt:lpstr>
      <vt:lpstr>Chronic rejection </vt:lpstr>
      <vt:lpstr>End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NOSOCOMIAL INFECTIOPNS</dc:title>
  <dc:creator>hp</dc:creator>
  <cp:lastModifiedBy>user</cp:lastModifiedBy>
  <cp:revision>70</cp:revision>
  <dcterms:created xsi:type="dcterms:W3CDTF">2021-03-08T19:09:32Z</dcterms:created>
  <dcterms:modified xsi:type="dcterms:W3CDTF">2021-10-05T09:06:22Z</dcterms:modified>
</cp:coreProperties>
</file>