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type="screen16x9" cy="6858000" cx="12192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tableStyles" Target="tableStyles.xml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4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1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1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0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8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19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8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24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25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2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2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9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30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831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3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833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3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3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3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9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0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3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3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0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41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842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8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08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80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8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8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ACE71-A5CD-4B5C-B8B9-A0ECE09FC672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F931-024B-4C2E-85A4-FCADCA6997C5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US" smtClean="0"/>
              <a:t>MICROBIOLOGY 3</a:t>
            </a:r>
            <a:endParaRPr dirty="0" lang="en-US"/>
          </a:p>
        </p:txBody>
      </p:sp>
      <p:sp>
        <p:nvSpPr>
          <p:cNvPr id="1048620" name="Subtitle 2"/>
          <p:cNvSpPr>
            <a:spLocks noGrp="1"/>
          </p:cNvSpPr>
          <p:nvPr>
            <p:ph type="subTitle" idx="1"/>
          </p:nvPr>
        </p:nvSpPr>
        <p:spPr/>
        <p:txBody>
          <a:bodyPr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9286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There is </a:t>
            </a:r>
            <a:r>
              <a:rPr b="1" dirty="0" lang="en-US" smtClean="0"/>
              <a:t>neither growth nor death</a:t>
            </a:r>
            <a:r>
              <a:rPr dirty="0" lang="en-US" smtClean="0"/>
              <a:t>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Growth ceases because of exhaustion of nutrients or the accumulation of toxic waste products .In most cases, however, </a:t>
            </a:r>
            <a:r>
              <a:rPr b="1" dirty="0" lang="en-US" smtClean="0"/>
              <a:t>cell turnover</a:t>
            </a:r>
            <a:r>
              <a:rPr dirty="0" lang="en-US" smtClean="0"/>
              <a:t> takes place in the stationary phase: there is a </a:t>
            </a:r>
            <a:r>
              <a:rPr b="1" dirty="0" lang="en-US" smtClean="0"/>
              <a:t>slow loss of cells through death</a:t>
            </a:r>
            <a:r>
              <a:rPr dirty="0" lang="en-US" smtClean="0"/>
              <a:t>, which is just </a:t>
            </a:r>
            <a:r>
              <a:rPr b="1" dirty="0" lang="en-US" smtClean="0"/>
              <a:t>balanced by the formation of new cells</a:t>
            </a:r>
            <a:r>
              <a:rPr dirty="0" lang="en-US" smtClean="0"/>
              <a:t> through growth and division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Cells can exhibit </a:t>
            </a:r>
            <a:r>
              <a:rPr b="1" dirty="0" lang="en-US" smtClean="0"/>
              <a:t>variation</a:t>
            </a:r>
            <a:r>
              <a:rPr dirty="0" lang="en-US" smtClean="0"/>
              <a:t> difference </a:t>
            </a:r>
            <a:r>
              <a:rPr b="1" dirty="0" lang="en-US" smtClean="0"/>
              <a:t>in their morphology.</a:t>
            </a:r>
          </a:p>
          <a:p>
            <a:pPr algn="just">
              <a:lnSpc>
                <a:spcPct val="150000"/>
              </a:lnSpc>
            </a:pPr>
            <a:r>
              <a:rPr b="1" dirty="0" lang="en-US" u="sng" smtClean="0"/>
              <a:t>Some form spores, others produce </a:t>
            </a:r>
            <a:r>
              <a:rPr b="1" dirty="0" lang="en-US" err="1" u="sng" smtClean="0"/>
              <a:t>exotoxins</a:t>
            </a:r>
            <a:r>
              <a:rPr b="1" dirty="0" lang="en-US" u="sng" smtClean="0"/>
              <a:t>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lvl="0"/>
            <a:r>
              <a:rPr b="1" smtClean="0"/>
              <a:t>Maximum Stationary phase</a:t>
            </a:r>
            <a:r>
              <a:rPr smtClean="0"/>
              <a:t> </a:t>
            </a:r>
            <a:endParaRPr dirty="0" lang="en-US"/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5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857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After a period of time in stationary phase, which varies with the organism and with the culture conditions, the </a:t>
            </a:r>
            <a:r>
              <a:rPr b="1" dirty="0" lang="en-US" smtClean="0"/>
              <a:t>death rate increases until it reaches a steady level</a:t>
            </a:r>
          </a:p>
          <a:p>
            <a:pPr algn="just">
              <a:lnSpc>
                <a:spcPct val="150000"/>
              </a:lnSpc>
            </a:pPr>
            <a:r>
              <a:rPr b="1" dirty="0" lang="en-US" smtClean="0"/>
              <a:t> </a:t>
            </a:r>
            <a:r>
              <a:rPr dirty="0" lang="en-US" smtClean="0"/>
              <a:t>Organisms are </a:t>
            </a:r>
            <a:r>
              <a:rPr b="1" dirty="0" lang="en-US" smtClean="0"/>
              <a:t>non viable, incapable of growing even if transferred to another culture.</a:t>
            </a:r>
            <a:r>
              <a:rPr dirty="0" lang="en-US" smtClean="0"/>
              <a:t> They lose selective permeability 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Accumulation of toxic material occurs and eventually </a:t>
            </a:r>
            <a:r>
              <a:rPr dirty="0" lang="en-US" err="1" smtClean="0"/>
              <a:t>lysis</a:t>
            </a:r>
            <a:r>
              <a:rPr dirty="0" lang="en-US" smtClean="0"/>
              <a:t> takes place.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57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lvl="0"/>
            <a:r>
              <a:rPr b="1" smtClean="0"/>
              <a:t>Death phase </a:t>
            </a:r>
            <a:endParaRPr dirty="0" lang="en-US"/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5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 lvl="0">
              <a:lnSpc>
                <a:spcPct val="150000"/>
              </a:lnSpc>
            </a:pPr>
            <a:r>
              <a:rPr dirty="0" lang="en-US" smtClean="0"/>
              <a:t>Genetic material in microorganism is</a:t>
            </a:r>
            <a:r>
              <a:rPr b="1" dirty="0" lang="en-US" smtClean="0"/>
              <a:t> in the nucleus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The bacterial chromosome is a continuous DNA structure approximately 1nm long.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The</a:t>
            </a:r>
            <a:r>
              <a:rPr b="1" dirty="0" lang="en-US" smtClean="0"/>
              <a:t> DNA</a:t>
            </a:r>
            <a:r>
              <a:rPr dirty="0" lang="en-US" smtClean="0"/>
              <a:t> molecule consists of a </a:t>
            </a:r>
            <a:r>
              <a:rPr b="1" dirty="0" lang="en-US" smtClean="0"/>
              <a:t>double helix </a:t>
            </a:r>
            <a:r>
              <a:rPr dirty="0" lang="en-US" smtClean="0"/>
              <a:t>made up of 2 complementary polynucleotide strands in each of which </a:t>
            </a:r>
            <a:r>
              <a:rPr b="1" dirty="0" lang="en-US" err="1" smtClean="0"/>
              <a:t>Purine</a:t>
            </a:r>
            <a:r>
              <a:rPr b="1" dirty="0" lang="en-US" smtClean="0"/>
              <a:t> and </a:t>
            </a:r>
            <a:r>
              <a:rPr b="1" dirty="0" lang="en-US" err="1" smtClean="0"/>
              <a:t>Pyrimidine</a:t>
            </a:r>
            <a:r>
              <a:rPr b="1" dirty="0" lang="en-US" smtClean="0"/>
              <a:t> bases</a:t>
            </a:r>
            <a:r>
              <a:rPr dirty="0" lang="en-US" smtClean="0"/>
              <a:t> are arranged along a </a:t>
            </a:r>
            <a:r>
              <a:rPr b="1" dirty="0" lang="en-US" smtClean="0"/>
              <a:t>backbone made of alternating </a:t>
            </a:r>
            <a:r>
              <a:rPr b="1" dirty="0" lang="en-US" err="1" smtClean="0"/>
              <a:t>deoxyribose</a:t>
            </a:r>
            <a:r>
              <a:rPr b="1" dirty="0" lang="en-US" smtClean="0"/>
              <a:t> and phosphate groups.</a:t>
            </a:r>
            <a:endParaRPr b="1"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r>
              <a:rPr smtClean="0"/>
              <a:t>INHERITANCE</a:t>
            </a:r>
            <a:endParaRPr dirty="0" lang="en-US"/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6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algn="just" lvl="0">
              <a:lnSpc>
                <a:spcPct val="150000"/>
              </a:lnSpc>
            </a:pPr>
            <a:r>
              <a:rPr dirty="0" lang="en-US" smtClean="0"/>
              <a:t>The </a:t>
            </a:r>
            <a:r>
              <a:rPr b="1" dirty="0" lang="en-US" smtClean="0"/>
              <a:t>2 strands are held together by hydrogen bonds between neighboring bases;</a:t>
            </a:r>
            <a:r>
              <a:rPr dirty="0" lang="en-US" smtClean="0"/>
              <a:t> the stereochemistry is such that </a:t>
            </a:r>
            <a:r>
              <a:rPr b="1" dirty="0" lang="en-US" smtClean="0"/>
              <a:t>hydrogen bonds can be formed only between adenine and thymine (A-T pair) </a:t>
            </a:r>
            <a:r>
              <a:rPr dirty="0" lang="en-US" smtClean="0"/>
              <a:t>and between guanine and cytosine </a:t>
            </a:r>
            <a:r>
              <a:rPr b="1" dirty="0" lang="en-US" smtClean="0"/>
              <a:t>(G-C pair).</a:t>
            </a:r>
            <a:r>
              <a:rPr dirty="0" lang="en-US" smtClean="0"/>
              <a:t> Thus a sequence of bases along one strand such as G-C-C-A-C-T-C-A must be matched on the opposite strand by the complimentary sequence of C-G-G-T-G-A-G-T-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6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6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6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 lvl="0">
              <a:lnSpc>
                <a:spcPct val="150000"/>
              </a:lnSpc>
            </a:pPr>
            <a:r>
              <a:rPr dirty="0" lang="en-US" smtClean="0"/>
              <a:t>The segment that comprises of a full sequence which could code for an enzyme is called </a:t>
            </a:r>
            <a:r>
              <a:rPr b="1" dirty="0" lang="en-US" smtClean="0"/>
              <a:t>a gene.</a:t>
            </a:r>
            <a:r>
              <a:rPr dirty="0" lang="en-US" smtClean="0"/>
              <a:t> That is;</a:t>
            </a:r>
          </a:p>
          <a:p>
            <a:pPr algn="just">
              <a:lnSpc>
                <a:spcPct val="150000"/>
              </a:lnSpc>
            </a:pPr>
            <a:r>
              <a:rPr b="1" dirty="0" lang="en-US" smtClean="0"/>
              <a:t>A gene</a:t>
            </a:r>
            <a:r>
              <a:rPr dirty="0" lang="en-US" smtClean="0"/>
              <a:t> is a DNA segment that can code for an enzyme .</a:t>
            </a:r>
          </a:p>
          <a:p>
            <a:pPr algn="just">
              <a:lnSpc>
                <a:spcPct val="150000"/>
              </a:lnSpc>
            </a:pPr>
            <a:r>
              <a:rPr b="1" dirty="0" lang="en-US" err="1" smtClean="0"/>
              <a:t>Codon</a:t>
            </a:r>
            <a:r>
              <a:rPr dirty="0" lang="en-US" smtClean="0"/>
              <a:t> – is a three base pair which could code a specific amino acid</a:t>
            </a:r>
          </a:p>
          <a:p>
            <a:pPr algn="just">
              <a:lnSpc>
                <a:spcPct val="150000"/>
              </a:lnSpc>
            </a:pPr>
            <a:r>
              <a:rPr b="1" dirty="0" lang="en-US" smtClean="0"/>
              <a:t>Genome</a:t>
            </a:r>
            <a:r>
              <a:rPr dirty="0" lang="en-US" smtClean="0"/>
              <a:t> – full complimentary set of gene found in any bacteria. They range from 1000 – 3000 normally.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69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7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7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857" lnSpcReduction="20000"/>
          </a:bodyPr>
          <a:p>
            <a:pPr algn="just" lvl="0">
              <a:lnSpc>
                <a:spcPct val="150000"/>
              </a:lnSpc>
            </a:pPr>
            <a:r>
              <a:rPr dirty="0" lang="en-US" smtClean="0"/>
              <a:t>When the genetic material is undergoing replication it starts from a specific point which is initiated by the enzyme DNA polymerase.</a:t>
            </a:r>
          </a:p>
          <a:p>
            <a:pPr algn="just" lvl="0">
              <a:lnSpc>
                <a:spcPct val="150000"/>
              </a:lnSpc>
            </a:pPr>
            <a:r>
              <a:rPr dirty="0" lang="en-US" smtClean="0"/>
              <a:t> This enzyme initiates cleavage and runs along the DNA molecule and divides it into 2 complimentary parts which quickly synthesize the other complementary molecule.</a:t>
            </a:r>
          </a:p>
          <a:p>
            <a:pPr algn="just" lvl="0">
              <a:lnSpc>
                <a:spcPct val="150000"/>
              </a:lnSpc>
            </a:pPr>
            <a:r>
              <a:rPr dirty="0" lang="en-US" smtClean="0"/>
              <a:t>There are processes which lead to complete different DNA but most times the daughter cells are similar to the original.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7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7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Content Placeholder 1"/>
          <p:cNvSpPr>
            <a:spLocks noGrp="1"/>
          </p:cNvSpPr>
          <p:nvPr>
            <p:ph idx="1"/>
          </p:nvPr>
        </p:nvSpPr>
        <p:spPr>
          <a:xfrm>
            <a:off x="1981200" y="4267200"/>
            <a:ext cx="8229600" cy="1828800"/>
          </a:xfrm>
        </p:spPr>
        <p:txBody>
          <a:bodyPr/>
          <a:p>
            <a:endParaRPr dirty="0" lang="en-US"/>
          </a:p>
        </p:txBody>
      </p:sp>
      <p:sp>
        <p:nvSpPr>
          <p:cNvPr id="1048677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0D84071D-767B-4C01-89E2-CD8845459E12}" type="datetime1">
              <a:rPr lang="en-US" smtClean="0"/>
              <a:t>2/4/2021</a:t>
            </a:fld>
            <a:endParaRPr lang="en-US"/>
          </a:p>
        </p:txBody>
      </p:sp>
      <p:sp>
        <p:nvSpPr>
          <p:cNvPr id="104867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  <p:sp>
        <p:nvSpPr>
          <p:cNvPr id="1048679" name="Title 4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2" descr="http://www.elmhurst.edu/%7Echm/vchembook/images/582dnarepline.gif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886767" y="152401"/>
            <a:ext cx="8418467" cy="6282915"/>
          </a:xfrm>
          <a:prstGeom prst="rect"/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7500" lnSpcReduction="10000"/>
          </a:bodyPr>
          <a:p>
            <a:pPr algn="just" lvl="0">
              <a:lnSpc>
                <a:spcPct val="150000"/>
              </a:lnSpc>
            </a:pPr>
            <a:r>
              <a:rPr dirty="0" lang="en-US" smtClean="0"/>
              <a:t>The 2 major processes leading to different daughter cells are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Mutation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Gene transfer </a:t>
            </a:r>
          </a:p>
          <a:p>
            <a:pPr algn="just" lvl="0">
              <a:lnSpc>
                <a:spcPct val="150000"/>
              </a:lnSpc>
              <a:buNone/>
            </a:pPr>
            <a:r>
              <a:rPr b="1" dirty="0" sz="3500" lang="en-US" u="sng"/>
              <a:t>1. Mutation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Any change in genetic material which changes the structure and hence the function of a specific protein constitutes mutation.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Mutation can be due to sequence </a:t>
            </a:r>
            <a:r>
              <a:rPr b="1" dirty="0" lang="en-US" smtClean="0"/>
              <a:t>changes due to base-pair substitution. 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1100" lang="en-US"/>
          </a:p>
        </p:txBody>
      </p:sp>
      <p:sp>
        <p:nvSpPr>
          <p:cNvPr id="104868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8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This can be </a:t>
            </a:r>
            <a:r>
              <a:rPr b="1" dirty="0" lang="en-US" smtClean="0"/>
              <a:t>spontaneous whereby most changes are reversible.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It can also </a:t>
            </a:r>
            <a:r>
              <a:rPr b="1" dirty="0" lang="en-US" smtClean="0"/>
              <a:t>be induced by mutagenic agents</a:t>
            </a:r>
            <a:r>
              <a:rPr dirty="0" lang="en-US" smtClean="0"/>
              <a:t>. Mutagenic agents include: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Radiations e.g. x-rays, ultraviolet light etc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Chemical agents such as nitrous acid, </a:t>
            </a:r>
            <a:r>
              <a:rPr dirty="0" lang="en-US" err="1" smtClean="0"/>
              <a:t>alkylating</a:t>
            </a:r>
            <a:r>
              <a:rPr dirty="0" lang="en-US" smtClean="0"/>
              <a:t> agents( </a:t>
            </a:r>
            <a:r>
              <a:rPr dirty="0" lang="en-US" err="1" smtClean="0"/>
              <a:t>e.g</a:t>
            </a:r>
            <a:r>
              <a:rPr dirty="0" lang="en-US" smtClean="0"/>
              <a:t> </a:t>
            </a:r>
            <a:r>
              <a:rPr dirty="0" lang="en-US" err="1" smtClean="0"/>
              <a:t>ethylmethane-sulfonate</a:t>
            </a:r>
            <a:r>
              <a:rPr dirty="0" lang="en-US" smtClean="0"/>
              <a:t>) </a:t>
            </a:r>
            <a:r>
              <a:rPr dirty="0" lang="en-US" err="1" smtClean="0"/>
              <a:t>proflavine</a:t>
            </a:r>
            <a:r>
              <a:rPr dirty="0" lang="en-US" smtClean="0"/>
              <a:t> dye</a:t>
            </a:r>
          </a:p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2. Mutation can also be due to</a:t>
            </a:r>
            <a:r>
              <a:rPr b="1" dirty="0" lang="en-US" smtClean="0"/>
              <a:t> breakage of sugar phosphate linkages </a:t>
            </a:r>
          </a:p>
        </p:txBody>
      </p:sp>
      <p:sp>
        <p:nvSpPr>
          <p:cNvPr id="104868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8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8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Mutations occur by different mechanisms </a:t>
            </a:r>
            <a:r>
              <a:rPr dirty="0" lang="en-US" err="1" smtClean="0"/>
              <a:t>e.g</a:t>
            </a:r>
            <a:endParaRPr dirty="0" lang="en-US" smtClean="0"/>
          </a:p>
          <a:p>
            <a:pPr algn="just">
              <a:lnSpc>
                <a:spcPct val="150000"/>
              </a:lnSpc>
            </a:pPr>
            <a:r>
              <a:rPr b="1" dirty="0" lang="en-US" u="sng" smtClean="0"/>
              <a:t>Deletion</a:t>
            </a:r>
            <a:r>
              <a:rPr dirty="0" lang="en-US" smtClean="0"/>
              <a:t>- it is a process whereby a base pair of the genome is deleted e.g. </a:t>
            </a:r>
          </a:p>
          <a:p>
            <a:pPr algn="just" lvl="1">
              <a:lnSpc>
                <a:spcPct val="150000"/>
              </a:lnSpc>
              <a:buNone/>
            </a:pPr>
            <a:r>
              <a:rPr dirty="0" lang="en-US" smtClean="0"/>
              <a:t>T –A- T- C		                            T-A-C</a:t>
            </a:r>
          </a:p>
          <a:p>
            <a:pPr algn="just" lvl="1">
              <a:lnSpc>
                <a:spcPct val="150000"/>
              </a:lnSpc>
              <a:buNone/>
            </a:pPr>
            <a:r>
              <a:rPr dirty="0" lang="en-US" smtClean="0"/>
              <a:t>A –T- A- G		                            A-T-G</a:t>
            </a:r>
          </a:p>
          <a:p>
            <a:pPr algn="just">
              <a:lnSpc>
                <a:spcPct val="150000"/>
              </a:lnSpc>
            </a:pPr>
            <a:r>
              <a:rPr b="1" dirty="0" lang="en-US" u="sng" smtClean="0"/>
              <a:t>Insertion </a:t>
            </a:r>
            <a:r>
              <a:rPr dirty="0" lang="en-US" smtClean="0"/>
              <a:t>– A segment of the base pairs is inserted in a new place e.g. </a:t>
            </a:r>
          </a:p>
          <a:p>
            <a:pPr algn="just" lvl="1">
              <a:lnSpc>
                <a:spcPct val="150000"/>
              </a:lnSpc>
              <a:buNone/>
            </a:pPr>
            <a:r>
              <a:rPr dirty="0" lang="en-US" smtClean="0"/>
              <a:t>T-A-T-C-G-A       Insert T-A	     T-A-T-T-G</a:t>
            </a:r>
          </a:p>
          <a:p>
            <a:pPr algn="just" lvl="1">
              <a:lnSpc>
                <a:spcPct val="150000"/>
              </a:lnSpc>
              <a:buNone/>
            </a:pPr>
            <a:r>
              <a:rPr dirty="0" lang="en-US" smtClean="0"/>
              <a:t>A-T-A-G-C-T			     A-T-A-A-C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89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9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9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19</a:t>
            </a:fld>
            <a:endParaRPr lang="en-US"/>
          </a:p>
        </p:txBody>
      </p:sp>
      <p:sp>
        <p:nvSpPr>
          <p:cNvPr id="1048692" name="Right Arrow 5"/>
          <p:cNvSpPr/>
          <p:nvPr/>
        </p:nvSpPr>
        <p:spPr>
          <a:xfrm>
            <a:off x="4191000" y="3200400"/>
            <a:ext cx="2362200" cy="2286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93" name="Right Arrow 6"/>
          <p:cNvSpPr/>
          <p:nvPr/>
        </p:nvSpPr>
        <p:spPr>
          <a:xfrm>
            <a:off x="4267200" y="5486400"/>
            <a:ext cx="2362200" cy="2286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Content Placeholder 2"/>
          <p:cNvSpPr>
            <a:spLocks noGrp="1"/>
          </p:cNvSpPr>
          <p:nvPr>
            <p:ph idx="1"/>
          </p:nvPr>
        </p:nvSpPr>
        <p:spPr>
          <a:xfrm>
            <a:off x="1828800" y="1295400"/>
            <a:ext cx="85344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857" lnSpcReduction="20000"/>
          </a:bodyPr>
          <a:p>
            <a:pPr algn="just">
              <a:lnSpc>
                <a:spcPct val="160000"/>
              </a:lnSpc>
            </a:pPr>
            <a:r>
              <a:rPr dirty="0" lang="en-US" smtClean="0"/>
              <a:t>Varies according to Bacteria </a:t>
            </a:r>
          </a:p>
          <a:p>
            <a:pPr algn="just" indent="-514350" marL="514350">
              <a:lnSpc>
                <a:spcPct val="160000"/>
              </a:lnSpc>
              <a:buFont typeface="+mj-lt"/>
              <a:buAutoNum type="arabicPeriod"/>
            </a:pPr>
            <a:r>
              <a:rPr b="1" dirty="0" lang="en-US" smtClean="0"/>
              <a:t>Hydrogen and oxygen </a:t>
            </a:r>
            <a:r>
              <a:rPr dirty="0" lang="en-US" smtClean="0"/>
              <a:t>– these are provided in water.</a:t>
            </a:r>
          </a:p>
          <a:p>
            <a:pPr algn="just" indent="-514350" marL="514350">
              <a:lnSpc>
                <a:spcPct val="160000"/>
              </a:lnSpc>
              <a:buFont typeface="+mj-lt"/>
              <a:buAutoNum type="arabicPeriod"/>
            </a:pPr>
            <a:r>
              <a:rPr b="1" dirty="0" lang="en-US" smtClean="0"/>
              <a:t>Carbon</a:t>
            </a:r>
            <a:r>
              <a:rPr dirty="0" lang="en-US" smtClean="0"/>
              <a:t> – for the synthesis of compounds and some organisms. Obtain it from atmosphere, air, (Co</a:t>
            </a:r>
            <a:r>
              <a:rPr baseline="-25000" dirty="0" lang="en-US" smtClean="0"/>
              <a:t>2</a:t>
            </a:r>
            <a:r>
              <a:rPr dirty="0" lang="en-US" smtClean="0"/>
              <a:t>.) Others get it from fatty acids and </a:t>
            </a:r>
            <a:r>
              <a:rPr b="1" dirty="0" lang="en-US" smtClean="0"/>
              <a:t>most pathogenic bacteria belong here</a:t>
            </a:r>
            <a:r>
              <a:rPr dirty="0" lang="en-US" smtClean="0"/>
              <a:t>.</a:t>
            </a:r>
          </a:p>
          <a:p>
            <a:pPr algn="just" indent="-514350" marL="514350">
              <a:lnSpc>
                <a:spcPct val="160000"/>
              </a:lnSpc>
              <a:buFont typeface="+mj-lt"/>
              <a:buAutoNum type="arabicPeriod"/>
            </a:pPr>
            <a:r>
              <a:rPr b="1" dirty="0" lang="en-US" smtClean="0"/>
              <a:t>Nitrogen</a:t>
            </a:r>
            <a:r>
              <a:rPr dirty="0" lang="en-US" smtClean="0"/>
              <a:t> – obtained from Ammonia which is incorporated is also from deamination.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2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pPr algn="ctr"/>
            <a:r>
              <a:rPr b="1" smtClean="0"/>
              <a:t>Nutritional Requirements for Bacterial growth</a:t>
            </a:r>
            <a:endParaRPr dirty="0"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2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b="1" dirty="0" lang="en-US" smtClean="0"/>
              <a:t>Frame shift </a:t>
            </a:r>
            <a:r>
              <a:rPr dirty="0" lang="en-US" smtClean="0"/>
              <a:t>– may involve folding over, overlap and thus cause a new gene arrangement.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Mutation is a process which can be reversible but some are irreversible.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Example of reversible mutation</a:t>
            </a:r>
          </a:p>
          <a:p>
            <a:pPr algn="just" lvl="1">
              <a:lnSpc>
                <a:spcPct val="150000"/>
              </a:lnSpc>
              <a:buNone/>
            </a:pPr>
            <a:r>
              <a:rPr dirty="0" lang="en-US" err="1" smtClean="0">
                <a:solidFill>
                  <a:srgbClr val="002060"/>
                </a:solidFill>
              </a:rPr>
              <a:t>Fimbriated</a:t>
            </a:r>
            <a:r>
              <a:rPr dirty="0" lang="en-US" smtClean="0">
                <a:solidFill>
                  <a:srgbClr val="002060"/>
                </a:solidFill>
              </a:rPr>
              <a:t> organism 			Non </a:t>
            </a:r>
            <a:r>
              <a:rPr dirty="0" lang="en-US" err="1" smtClean="0">
                <a:solidFill>
                  <a:srgbClr val="002060"/>
                </a:solidFill>
              </a:rPr>
              <a:t>fimbriated</a:t>
            </a:r>
            <a:r>
              <a:rPr dirty="0" lang="en-US" smtClean="0">
                <a:solidFill>
                  <a:srgbClr val="002060"/>
                </a:solidFill>
              </a:rPr>
              <a:t> org.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Example of irreversible  (this is also referred to as smooth- rough mutation)</a:t>
            </a:r>
          </a:p>
          <a:p>
            <a:pPr lvl="1">
              <a:lnSpc>
                <a:spcPct val="150000"/>
              </a:lnSpc>
              <a:buNone/>
            </a:pPr>
            <a:r>
              <a:rPr dirty="0" lang="en-US" smtClean="0">
                <a:solidFill>
                  <a:srgbClr val="002060"/>
                </a:solidFill>
              </a:rPr>
              <a:t>Capsulated org			Non capsulated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9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r>
              <a:rPr smtClean="0"/>
              <a:t>Insertion sequences </a:t>
            </a:r>
            <a:endParaRPr dirty="0" lang="en-US"/>
          </a:p>
        </p:txBody>
      </p:sp>
      <p:sp>
        <p:nvSpPr>
          <p:cNvPr id="104869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20</a:t>
            </a:fld>
            <a:endParaRPr lang="en-US"/>
          </a:p>
        </p:txBody>
      </p:sp>
      <p:sp>
        <p:nvSpPr>
          <p:cNvPr id="1048698" name="Right Arrow 5"/>
          <p:cNvSpPr/>
          <p:nvPr/>
        </p:nvSpPr>
        <p:spPr>
          <a:xfrm>
            <a:off x="5257800" y="4191000"/>
            <a:ext cx="1905000" cy="762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99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/>
            <a:spAutoFit/>
          </a:bodyPr>
          <a:p>
            <a:endParaRPr lang="en-US"/>
          </a:p>
        </p:txBody>
      </p:sp>
      <p:sp>
        <p:nvSpPr>
          <p:cNvPr id="1048700" name="AutoShape 1"/>
          <p:cNvSpPr>
            <a:spLocks noChangeShapeType="1"/>
          </p:cNvSpPr>
          <p:nvPr/>
        </p:nvSpPr>
        <p:spPr bwMode="auto">
          <a:xfrm flipV="1">
            <a:off x="2771775" y="574676"/>
            <a:ext cx="819150" cy="9525"/>
          </a:xfrm>
          <a:prstGeom prst="straightConnector1"/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701" name="Rectangle 3"/>
          <p:cNvSpPr>
            <a:spLocks noChangeArrowheads="1"/>
          </p:cNvSpPr>
          <p:nvPr/>
        </p:nvSpPr>
        <p:spPr bwMode="auto">
          <a:xfrm>
            <a:off x="3637635" y="318702"/>
            <a:ext cx="4916731" cy="276999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0" bIns="45720" compatLnSpc="1" lIns="91440" numCol="1" rIns="91440" tIns="45720" vert="horz" wrap="none">
            <a:prstTxWarp prst="textNoShape"/>
            <a:spAutoFit/>
          </a:bodyPr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sz="1200" lang="en-US">
                <a:latin typeface="Book Antiqua" pitchFamily="18" charset="0"/>
                <a:ea typeface="Times New Roman" pitchFamily="18" charset="0"/>
                <a:cs typeface="Arial" pitchFamily="34" charset="0"/>
              </a:rPr>
              <a:t>Capsulated org.			non capsulated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702" name="Right Arrow 9"/>
          <p:cNvSpPr/>
          <p:nvPr/>
        </p:nvSpPr>
        <p:spPr>
          <a:xfrm>
            <a:off x="4419600" y="5943600"/>
            <a:ext cx="1981200" cy="76200"/>
          </a:xfrm>
          <a:prstGeom prst="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Content Placeholder 2"/>
          <p:cNvSpPr>
            <a:spLocks noGrp="1"/>
          </p:cNvSpPr>
          <p:nvPr>
            <p:ph idx="1"/>
          </p:nvPr>
        </p:nvSpPr>
        <p:spPr>
          <a:xfrm>
            <a:off x="1828800" y="762000"/>
            <a:ext cx="8534400" cy="548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An organism undergoing from smooth – rough mutation also </a:t>
            </a:r>
            <a:r>
              <a:rPr b="1" dirty="0" lang="en-US" smtClean="0"/>
              <a:t>loses its virulence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Mutation affects lots of activities in the bacterial cell.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It can </a:t>
            </a:r>
            <a:r>
              <a:rPr b="1" dirty="0" lang="en-US" smtClean="0"/>
              <a:t>give rise to observable effects</a:t>
            </a:r>
            <a:r>
              <a:rPr dirty="0" lang="en-US" smtClean="0"/>
              <a:t> e.g. Appearance staining characteristics metabolic activities.</a:t>
            </a:r>
          </a:p>
          <a:p>
            <a:pPr algn="just">
              <a:lnSpc>
                <a:spcPct val="150000"/>
              </a:lnSpc>
              <a:buNone/>
            </a:pPr>
            <a:r>
              <a:rPr b="1" dirty="0" lang="en-US" u="sng" smtClean="0"/>
              <a:t>EFFECTS OF MUTATION </a:t>
            </a:r>
            <a:endParaRPr dirty="0" lang="en-US" u="sng" smtClean="0"/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Nonsense mutations </a:t>
            </a:r>
            <a:r>
              <a:rPr dirty="0" lang="en-US" smtClean="0"/>
              <a:t>– do not influence any activity in an organism.</a:t>
            </a:r>
          </a:p>
        </p:txBody>
      </p:sp>
      <p:sp>
        <p:nvSpPr>
          <p:cNvPr id="1048704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53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70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0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 lvl="0">
              <a:lnSpc>
                <a:spcPct val="150000"/>
              </a:lnSpc>
            </a:pPr>
            <a:r>
              <a:rPr b="1" dirty="0" lang="en-US" smtClean="0"/>
              <a:t>Lethal mutations </a:t>
            </a:r>
            <a:r>
              <a:rPr dirty="0" lang="en-US" smtClean="0"/>
              <a:t>affect key functions in the organism and organism dies</a:t>
            </a:r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Conditionally lethal mutations </a:t>
            </a:r>
            <a:r>
              <a:rPr dirty="0" lang="en-US" smtClean="0"/>
              <a:t>– may affect ability of organism to utilize certain materials but if placed in a condition….where we have the substance it can still grow.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08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0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1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1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Takes place in 3 ways 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Transformation 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Transduction 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Conjugation </a:t>
            </a:r>
          </a:p>
          <a:p>
            <a:pPr algn="just" lvl="0">
              <a:lnSpc>
                <a:spcPct val="150000"/>
              </a:lnSpc>
              <a:buNone/>
            </a:pPr>
            <a:r>
              <a:rPr b="1" dirty="0" lang="en-US" u="sng" smtClean="0"/>
              <a:t>a) Transformation </a:t>
            </a:r>
            <a:endParaRPr dirty="0" lang="en-US" u="sng" smtClean="0"/>
          </a:p>
          <a:p>
            <a:pPr algn="just">
              <a:lnSpc>
                <a:spcPct val="150000"/>
              </a:lnSpc>
            </a:pPr>
            <a:r>
              <a:rPr dirty="0" lang="en-US" smtClean="0"/>
              <a:t>Refers to the uptake of DNA form environment that is usually released to the environment by already dead bacteria.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1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lvl="0"/>
            <a:r>
              <a:rPr b="1" smtClean="0"/>
              <a:t>2. Gene transfer</a:t>
            </a:r>
            <a:endParaRPr dirty="0" lang="en-US"/>
          </a:p>
        </p:txBody>
      </p:sp>
      <p:sp>
        <p:nvSpPr>
          <p:cNvPr id="104871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1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In transformation, the recipient </a:t>
            </a:r>
            <a:r>
              <a:rPr b="1" dirty="0" lang="en-US" smtClean="0"/>
              <a:t>cell takes up soluble DNA released from the donor cell</a:t>
            </a:r>
            <a:r>
              <a:rPr dirty="0" lang="en-US" smtClean="0"/>
              <a:t> .it occurs in both gram +</a:t>
            </a:r>
            <a:r>
              <a:rPr dirty="0" lang="en-US" err="1" smtClean="0"/>
              <a:t>ve</a:t>
            </a:r>
            <a:r>
              <a:rPr dirty="0" lang="en-US" smtClean="0"/>
              <a:t> and gram –</a:t>
            </a:r>
            <a:r>
              <a:rPr dirty="0" lang="en-US" err="1" smtClean="0"/>
              <a:t>ve</a:t>
            </a:r>
            <a:r>
              <a:rPr dirty="0" lang="en-US" smtClean="0"/>
              <a:t> bacteria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It was demonstrated by Griffin</a:t>
            </a:r>
            <a:r>
              <a:rPr b="1" dirty="0" lang="en-US" smtClean="0"/>
              <a:t> </a:t>
            </a:r>
            <a:r>
              <a:rPr b="1" dirty="0" i="1" lang="en-US" smtClean="0"/>
              <a:t>(read about it)</a:t>
            </a:r>
            <a:endParaRPr dirty="0" lang="en-US" smtClean="0"/>
          </a:p>
          <a:p>
            <a:pPr algn="just" lvl="0">
              <a:lnSpc>
                <a:spcPct val="150000"/>
              </a:lnSpc>
              <a:buNone/>
            </a:pPr>
            <a:r>
              <a:rPr b="1" dirty="0" lang="en-US" u="sng" smtClean="0"/>
              <a:t>b) Transduction</a:t>
            </a:r>
            <a:endParaRPr dirty="0" lang="en-US" u="sng" smtClean="0"/>
          </a:p>
          <a:p>
            <a:pPr algn="just" lvl="0">
              <a:lnSpc>
                <a:spcPct val="150000"/>
              </a:lnSpc>
            </a:pPr>
            <a:r>
              <a:rPr dirty="0" lang="en-US" smtClean="0"/>
              <a:t>In this process,</a:t>
            </a:r>
            <a:r>
              <a:rPr b="1" dirty="0" lang="en-US" smtClean="0"/>
              <a:t> a fragment of donor chromosomes is carried to the recipient by a temperate </a:t>
            </a:r>
            <a:r>
              <a:rPr b="1" dirty="0" lang="en-US" err="1" smtClean="0"/>
              <a:t>bacteriophage</a:t>
            </a:r>
            <a:r>
              <a:rPr b="1" dirty="0" lang="en-US" smtClean="0"/>
              <a:t>.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Bacteria acquire new genetic material as a result of transfer by </a:t>
            </a:r>
            <a:r>
              <a:rPr dirty="0" lang="en-US" err="1" smtClean="0"/>
              <a:t>bacteriophages</a:t>
            </a:r>
            <a:r>
              <a:rPr dirty="0" lang="en-US" smtClean="0"/>
              <a:t>.</a:t>
            </a: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16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1800" lang="en-US"/>
          </a:p>
        </p:txBody>
      </p:sp>
      <p:sp>
        <p:nvSpPr>
          <p:cNvPr id="104871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1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9" name="Content Placeholder 2"/>
          <p:cNvSpPr>
            <a:spLocks noGrp="1"/>
          </p:cNvSpPr>
          <p:nvPr>
            <p:ph idx="1"/>
          </p:nvPr>
        </p:nvSpPr>
        <p:spPr>
          <a:xfrm>
            <a:off x="1828800" y="609600"/>
            <a:ext cx="8534400" cy="5638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10000"/>
          </a:bodyPr>
          <a:p>
            <a:pPr algn="just" lvl="0">
              <a:lnSpc>
                <a:spcPct val="150000"/>
              </a:lnSpc>
            </a:pPr>
            <a:r>
              <a:rPr b="1" dirty="0" lang="en-US" err="1" smtClean="0"/>
              <a:t>Bacteriophages</a:t>
            </a:r>
            <a:r>
              <a:rPr b="1" dirty="0" lang="en-US" smtClean="0"/>
              <a:t> are virus specialized in infecting bacteria</a:t>
            </a:r>
            <a:r>
              <a:rPr dirty="0" lang="en-US" smtClean="0"/>
              <a:t> They can cause-- 2 major effects.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err="1" smtClean="0"/>
              <a:t>Lysis</a:t>
            </a:r>
            <a:r>
              <a:rPr dirty="0" lang="en-US" smtClean="0"/>
              <a:t> </a:t>
            </a:r>
            <a:endParaRPr b="1" dirty="0" lang="en-US" smtClean="0"/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/>
              <a:t>Insert their genetic material into the bacteria</a:t>
            </a:r>
            <a:r>
              <a:rPr dirty="0" lang="en-US" smtClean="0"/>
              <a:t> which is transferred during division i.e. Temperate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Both are capable of co-existing with the bacteria for some time.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Bacteria virulence can be influenced by the bacterial phage </a:t>
            </a:r>
            <a:r>
              <a:rPr dirty="0" lang="en-US" err="1" smtClean="0"/>
              <a:t>e,g</a:t>
            </a:r>
            <a:r>
              <a:rPr dirty="0" lang="en-US" smtClean="0"/>
              <a:t>, the </a:t>
            </a:r>
            <a:r>
              <a:rPr dirty="0" lang="en-US" err="1" smtClean="0"/>
              <a:t>Diptheria</a:t>
            </a:r>
            <a:r>
              <a:rPr dirty="0" lang="en-US" smtClean="0"/>
              <a:t> in man.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20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457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2800" lang="en-US"/>
          </a:p>
        </p:txBody>
      </p:sp>
      <p:sp>
        <p:nvSpPr>
          <p:cNvPr id="104872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2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 lvl="0">
              <a:lnSpc>
                <a:spcPct val="160000"/>
              </a:lnSpc>
              <a:buNone/>
            </a:pPr>
            <a:r>
              <a:rPr b="1" dirty="0" lang="en-US" u="sng" smtClean="0"/>
              <a:t>c) Conjugation</a:t>
            </a:r>
          </a:p>
          <a:p>
            <a:pPr algn="just">
              <a:lnSpc>
                <a:spcPct val="160000"/>
              </a:lnSpc>
            </a:pPr>
            <a:r>
              <a:rPr dirty="0" lang="en-US" smtClean="0"/>
              <a:t>Involves</a:t>
            </a:r>
            <a:r>
              <a:rPr b="1" dirty="0" lang="en-US" smtClean="0"/>
              <a:t> two closely related organisms.</a:t>
            </a:r>
          </a:p>
          <a:p>
            <a:pPr algn="just">
              <a:lnSpc>
                <a:spcPct val="160000"/>
              </a:lnSpc>
            </a:pPr>
            <a:r>
              <a:rPr dirty="0" lang="en-US" smtClean="0"/>
              <a:t>Conjugation </a:t>
            </a:r>
            <a:r>
              <a:rPr b="1" dirty="0" lang="en-US" smtClean="0"/>
              <a:t>refers to transfer of genetic material from one bacterium which is donor (male) to another bacterium which is the recipient (Female) through contact.</a:t>
            </a:r>
          </a:p>
          <a:p>
            <a:pPr algn="just">
              <a:lnSpc>
                <a:spcPct val="160000"/>
              </a:lnSpc>
            </a:pPr>
            <a:r>
              <a:rPr dirty="0" lang="en-US" smtClean="0"/>
              <a:t>It occurs as follows: </a:t>
            </a:r>
            <a:r>
              <a:rPr b="1" dirty="0" lang="en-US" smtClean="0"/>
              <a:t>the cell exudes a special protein thread, called a sex </a:t>
            </a:r>
            <a:r>
              <a:rPr b="1" dirty="0" lang="en-US" err="1" smtClean="0"/>
              <a:t>pilus</a:t>
            </a:r>
            <a:r>
              <a:rPr dirty="0" lang="en-US" smtClean="0"/>
              <a:t>, which is coded for by plasmid genes. </a:t>
            </a: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24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1800" lang="en-US"/>
          </a:p>
        </p:txBody>
      </p:sp>
      <p:sp>
        <p:nvSpPr>
          <p:cNvPr id="104872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2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7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This thread, which </a:t>
            </a:r>
            <a:r>
              <a:rPr b="1" dirty="0" lang="en-US" smtClean="0"/>
              <a:t>may be several times the length of the cell</a:t>
            </a:r>
            <a:r>
              <a:rPr dirty="0" lang="en-US" smtClean="0"/>
              <a:t>, has a tip which </a:t>
            </a:r>
            <a:r>
              <a:rPr b="1" dirty="0" lang="en-US" smtClean="0"/>
              <a:t>adheres to gram-negative cell walls</a:t>
            </a:r>
            <a:r>
              <a:rPr dirty="0" lang="en-US" smtClean="0"/>
              <a:t>. Any </a:t>
            </a:r>
            <a:r>
              <a:rPr b="1" dirty="0" lang="en-US" smtClean="0"/>
              <a:t>gram –negative cell which touches it becomes tethered to the plasmid-containing cell</a:t>
            </a:r>
          </a:p>
          <a:p>
            <a:pPr algn="just">
              <a:lnSpc>
                <a:spcPct val="150000"/>
              </a:lnSpc>
              <a:buNone/>
            </a:pPr>
            <a:r>
              <a:rPr b="1" dirty="0" i="1" lang="en-US" u="sng" smtClean="0"/>
              <a:t>Requirements for conjugation</a:t>
            </a:r>
            <a:endParaRPr b="1" dirty="0" lang="en-US" u="sng" smtClean="0"/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2 bacteria cells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Plasmid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Sex </a:t>
            </a:r>
            <a:r>
              <a:rPr dirty="0" lang="en-US" err="1" smtClean="0"/>
              <a:t>pili</a:t>
            </a:r>
            <a:endParaRPr dirty="0" lang="en-US" smtClean="0"/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Fertility factor (F) (allows genes to be transferred from one bacterium to another)</a:t>
            </a:r>
          </a:p>
          <a:p>
            <a:pPr algn="just"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28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p>
            <a:endParaRPr dirty="0" sz="2000" lang="en-US"/>
          </a:p>
        </p:txBody>
      </p:sp>
      <p:sp>
        <p:nvSpPr>
          <p:cNvPr id="104872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3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Transfer factor sex </a:t>
            </a:r>
            <a:r>
              <a:rPr dirty="0" lang="en-US" err="1" smtClean="0"/>
              <a:t>pili</a:t>
            </a:r>
            <a:r>
              <a:rPr dirty="0" lang="en-US" smtClean="0"/>
              <a:t> (</a:t>
            </a:r>
            <a:r>
              <a:rPr dirty="0" lang="en-US" err="1" smtClean="0"/>
              <a:t>Fimbriae</a:t>
            </a:r>
            <a:r>
              <a:rPr dirty="0" lang="en-US" smtClean="0"/>
              <a:t>)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Resistance factor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Clumping factors</a:t>
            </a:r>
          </a:p>
          <a:p>
            <a:pPr algn="just">
              <a:lnSpc>
                <a:spcPct val="150000"/>
              </a:lnSpc>
            </a:pPr>
            <a:r>
              <a:rPr b="1" dirty="0" lang="en-US" smtClean="0"/>
              <a:t>Plasmid is an extra chromosomal material which is capable of dividing, is transmissible, and has transfer factors.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Others help in </a:t>
            </a:r>
            <a:r>
              <a:rPr b="1" dirty="0" lang="en-US" smtClean="0"/>
              <a:t>providing resistance to antibiotics</a:t>
            </a:r>
            <a:r>
              <a:rPr dirty="0" lang="en-US" smtClean="0"/>
              <a:t> and are referred to as Resistance factors (R factors)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3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1800" lang="en-US"/>
          </a:p>
        </p:txBody>
      </p:sp>
      <p:sp>
        <p:nvSpPr>
          <p:cNvPr id="104873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3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857" lnSpcReduction="20000"/>
          </a:bodyPr>
          <a:p>
            <a:pPr algn="just">
              <a:lnSpc>
                <a:spcPct val="150000"/>
              </a:lnSpc>
            </a:pPr>
            <a:r>
              <a:rPr dirty="0" lang="en-US"/>
              <a:t>During conjugation the 2 organisms </a:t>
            </a:r>
            <a:r>
              <a:rPr dirty="0" lang="en-US" smtClean="0"/>
              <a:t>come </a:t>
            </a:r>
            <a:r>
              <a:rPr dirty="0" lang="en-US"/>
              <a:t>into contact.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This influences, virulence, sensitivity to antibiotics, and other activities </a:t>
            </a:r>
          </a:p>
          <a:p>
            <a:pPr algn="just">
              <a:lnSpc>
                <a:spcPct val="150000"/>
              </a:lnSpc>
              <a:buNone/>
            </a:pPr>
            <a:r>
              <a:rPr b="1" dirty="0" sz="3200" i="1" lang="en-US" u="sng"/>
              <a:t>Restriction </a:t>
            </a:r>
            <a:r>
              <a:rPr b="1" dirty="0" sz="3200" i="1" lang="en-US" u="sng" smtClean="0"/>
              <a:t>endonucleases( Restriction enzymes)</a:t>
            </a:r>
            <a:endParaRPr b="1" dirty="0" sz="3200" lang="en-US" u="sng"/>
          </a:p>
          <a:p>
            <a:pPr algn="just">
              <a:lnSpc>
                <a:spcPct val="150000"/>
              </a:lnSpc>
            </a:pPr>
            <a:r>
              <a:rPr dirty="0" lang="en-US" smtClean="0"/>
              <a:t>These are unique enzymes that cut DNA at or near specific recognition nucleotide </a:t>
            </a:r>
            <a:r>
              <a:rPr dirty="0" lang="en-US" err="1" smtClean="0"/>
              <a:t>senquences</a:t>
            </a:r>
            <a:r>
              <a:rPr dirty="0" lang="en-US" smtClean="0"/>
              <a:t> </a:t>
            </a:r>
            <a:r>
              <a:rPr dirty="0" lang="en-US" err="1" smtClean="0"/>
              <a:t>kwown</a:t>
            </a:r>
            <a:r>
              <a:rPr dirty="0" lang="en-US" smtClean="0"/>
              <a:t> as restriction sites.</a:t>
            </a:r>
            <a:endParaRPr b="1" dirty="0" lang="en-US" smtClean="0"/>
          </a:p>
          <a:p>
            <a:pPr algn="just">
              <a:lnSpc>
                <a:spcPct val="150000"/>
              </a:lnSpc>
            </a:pPr>
            <a:r>
              <a:rPr dirty="0" lang="en-US" smtClean="0"/>
              <a:t>They find their application in </a:t>
            </a:r>
            <a:r>
              <a:rPr b="1" dirty="0" lang="en-US" smtClean="0"/>
              <a:t>genetic engineering</a:t>
            </a:r>
            <a:r>
              <a:rPr dirty="0" lang="en-US" smtClean="0"/>
              <a:t> (used in synthesizing some hormones)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36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3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3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4. </a:t>
            </a:r>
            <a:r>
              <a:rPr b="1" dirty="0" lang="en-US" smtClean="0"/>
              <a:t>Inorganic salts and minerals </a:t>
            </a:r>
            <a:r>
              <a:rPr dirty="0" lang="en-US" smtClean="0"/>
              <a:t>– acts as enzyme activators and include K, Na, Ca, Mg, PO</a:t>
            </a:r>
            <a:r>
              <a:rPr baseline="-25000" dirty="0" lang="en-US" smtClean="0"/>
              <a:t>4</a:t>
            </a:r>
            <a:endParaRPr dirty="0" lang="en-US" smtClean="0"/>
          </a:p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5. </a:t>
            </a:r>
            <a:r>
              <a:rPr b="1" dirty="0" lang="en-US" smtClean="0"/>
              <a:t>Organic compounds </a:t>
            </a:r>
            <a:r>
              <a:rPr dirty="0" lang="en-US" smtClean="0"/>
              <a:t>– Amino acid, </a:t>
            </a:r>
            <a:r>
              <a:rPr dirty="0" lang="en-US" err="1" smtClean="0"/>
              <a:t>monosacharides</a:t>
            </a:r>
            <a:r>
              <a:rPr dirty="0" lang="en-US" smtClean="0"/>
              <a:t>, lipids. These provide growth factors and also used in biosynthesis to larger molecules.</a:t>
            </a:r>
          </a:p>
        </p:txBody>
      </p:sp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Subtitle 6"/>
          <p:cNvSpPr>
            <a:spLocks noGrp="1"/>
          </p:cNvSpPr>
          <p:nvPr>
            <p:ph type="subTitle" idx="1"/>
          </p:nvPr>
        </p:nvSpPr>
        <p:spPr>
          <a:xfrm>
            <a:off x="1981200" y="3699804"/>
            <a:ext cx="8305800" cy="23961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p>
            <a:r>
              <a:rPr b="1" dirty="0" sz="3600" i="1" lang="en-US">
                <a:solidFill>
                  <a:srgbClr val="00B050"/>
                </a:solidFill>
              </a:rPr>
              <a:t>Microbes </a:t>
            </a:r>
          </a:p>
          <a:p>
            <a:r>
              <a:rPr b="1" dirty="0" sz="3600" i="1" lang="en-US">
                <a:solidFill>
                  <a:srgbClr val="00B050"/>
                </a:solidFill>
              </a:rPr>
              <a:t>Vs </a:t>
            </a:r>
          </a:p>
          <a:p>
            <a:r>
              <a:rPr b="1" dirty="0" sz="3600" i="1" lang="en-US">
                <a:solidFill>
                  <a:srgbClr val="00B050"/>
                </a:solidFill>
              </a:rPr>
              <a:t>Human Beings</a:t>
            </a:r>
          </a:p>
        </p:txBody>
      </p:sp>
      <p:sp>
        <p:nvSpPr>
          <p:cNvPr id="1048616" name="Title 5"/>
          <p:cNvSpPr>
            <a:spLocks noGrp="1"/>
          </p:cNvSpPr>
          <p:nvPr>
            <p:ph type="ctrTitle"/>
          </p:nvPr>
        </p:nvSpPr>
        <p:spPr>
          <a:xfrm>
            <a:off x="1981200" y="457200"/>
            <a:ext cx="8305800" cy="29577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 fontScale="90000"/>
          </a:bodyPr>
          <a:p>
            <a:pPr>
              <a:lnSpc>
                <a:spcPct val="150000"/>
              </a:lnSpc>
            </a:pPr>
            <a:r>
              <a:rPr sz="7200" u="sng">
                <a:solidFill>
                  <a:srgbClr val="C00000"/>
                </a:solidFill>
                <a:latin typeface="Agency FB" pitchFamily="34" charset="0"/>
              </a:rPr>
              <a:t>HOW MICROBES INTERACT WITH HUMANS</a:t>
            </a:r>
            <a:endParaRPr dirty="0" sz="7200" lang="en-US" u="sng">
              <a:solidFill>
                <a:srgbClr val="C00000"/>
              </a:solidFill>
              <a:latin typeface="Agency FB" pitchFamily="34" charset="0"/>
            </a:endParaRPr>
          </a:p>
        </p:txBody>
      </p:sp>
      <p:sp>
        <p:nvSpPr>
          <p:cNvPr id="10486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D84071D-767B-4C01-89E2-CD8845459E12}" type="datetime1">
              <a:rPr lang="en-US" smtClean="0"/>
              <a:t>2/4/2021</a:t>
            </a:fld>
            <a:endParaRPr 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fld id="{B6F15528-21DE-4FAA-801E-634DDDAF4B2B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1667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Many </a:t>
            </a:r>
            <a:r>
              <a:rPr b="1" dirty="0" lang="en-US" smtClean="0"/>
              <a:t>infections and diseases are caused by the growth of pathogens </a:t>
            </a:r>
            <a:r>
              <a:rPr dirty="0" lang="en-US" smtClean="0"/>
              <a:t>on and in living tissues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Infections or diseases have terminologies in common i.e. 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Virulence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Virulent pathogen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err="1" smtClean="0"/>
              <a:t>Avirulent</a:t>
            </a:r>
            <a:endParaRPr dirty="0" lang="en-US" smtClean="0"/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Pathogens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Susceptibility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Infection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0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20000"/>
          </a:bodyPr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Communicable diseases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Contagious diseases</a:t>
            </a:r>
          </a:p>
          <a:p>
            <a:pPr algn="just" lvl="1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Equation of infection</a:t>
            </a:r>
          </a:p>
          <a:p>
            <a:pPr algn="just" indent="-514350" marL="514350">
              <a:lnSpc>
                <a:spcPct val="150000"/>
              </a:lnSpc>
              <a:buNone/>
            </a:pPr>
            <a:r>
              <a:rPr b="1" dirty="0" lang="en-US" smtClean="0"/>
              <a:t>a) </a:t>
            </a:r>
            <a:r>
              <a:rPr b="1" dirty="0" lang="en-US" u="sng" smtClean="0"/>
              <a:t>Virulence </a:t>
            </a:r>
            <a:r>
              <a:rPr dirty="0" lang="en-US" smtClean="0"/>
              <a:t>involves a pathogen infecting the body ,and the end result is production of a disease. Therefore virulence </a:t>
            </a:r>
            <a:r>
              <a:rPr b="1" dirty="0" lang="en-US" smtClean="0"/>
              <a:t>measures the degree of infection</a:t>
            </a:r>
          </a:p>
          <a:p>
            <a:pPr algn="just" indent="-514350" marL="514350">
              <a:lnSpc>
                <a:spcPct val="150000"/>
              </a:lnSpc>
              <a:buNone/>
            </a:pPr>
            <a:r>
              <a:rPr dirty="0" lang="en-US" smtClean="0"/>
              <a:t>b) </a:t>
            </a:r>
            <a:r>
              <a:rPr b="1" dirty="0" lang="en-US" err="1" u="sng" smtClean="0"/>
              <a:t>Pathogenicity</a:t>
            </a:r>
            <a:r>
              <a:rPr dirty="0" lang="en-US" smtClean="0"/>
              <a:t> is the </a:t>
            </a:r>
            <a:r>
              <a:rPr b="1" dirty="0" lang="en-US" smtClean="0"/>
              <a:t>ability of a pathogen to cause diseases</a:t>
            </a:r>
            <a:endParaRPr b="1" dirty="0" lang="en-US"/>
          </a:p>
        </p:txBody>
      </p:sp>
      <p:sp>
        <p:nvSpPr>
          <p:cNvPr id="104859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5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virulent pathogens are pathogens that cause diseases</a:t>
            </a:r>
          </a:p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d) </a:t>
            </a:r>
            <a:r>
              <a:rPr b="1" dirty="0" lang="en-US" err="1" u="sng" smtClean="0"/>
              <a:t>Avirulent</a:t>
            </a:r>
            <a:r>
              <a:rPr b="1" dirty="0" lang="en-US" u="sng" smtClean="0"/>
              <a:t> pathogens </a:t>
            </a:r>
            <a:r>
              <a:rPr dirty="0" lang="en-US" smtClean="0"/>
              <a:t>are the ones that cannot cause diseases except in rare situations.</a:t>
            </a:r>
          </a:p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e) </a:t>
            </a:r>
            <a:r>
              <a:rPr b="1" dirty="0" lang="en-US" u="sng" smtClean="0"/>
              <a:t>Susceptibility</a:t>
            </a:r>
            <a:r>
              <a:rPr dirty="0" lang="en-US" smtClean="0"/>
              <a:t> is the vulnerability of an organism to get infected by a disease.</a:t>
            </a:r>
          </a:p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f)</a:t>
            </a:r>
            <a:r>
              <a:rPr b="1" dirty="0" lang="en-US" smtClean="0"/>
              <a:t> </a:t>
            </a:r>
            <a:r>
              <a:rPr b="1" dirty="0" lang="en-US" u="sng" smtClean="0"/>
              <a:t>Infection </a:t>
            </a:r>
            <a:r>
              <a:rPr dirty="0" lang="en-US" smtClean="0"/>
              <a:t>is caused by pathogenic </a:t>
            </a:r>
            <a:r>
              <a:rPr dirty="0" lang="en-US"/>
              <a:t>m</a:t>
            </a:r>
            <a:r>
              <a:rPr dirty="0" lang="en-US" smtClean="0"/>
              <a:t>icrobes which are capable of multiplying.</a:t>
            </a:r>
          </a:p>
        </p:txBody>
      </p:sp>
      <p:sp>
        <p:nvSpPr>
          <p:cNvPr id="1048587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58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58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1828800" y="5334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154" lnSpcReduction="10000"/>
          </a:bodyPr>
          <a:p>
            <a:pPr algn="just">
              <a:lnSpc>
                <a:spcPct val="160000"/>
              </a:lnSpc>
              <a:buNone/>
            </a:pPr>
            <a:r>
              <a:rPr dirty="0" lang="en-US" smtClean="0"/>
              <a:t>g) </a:t>
            </a:r>
            <a:r>
              <a:rPr b="1" dirty="0" lang="en-US" u="sng" smtClean="0"/>
              <a:t>Communicable diseases </a:t>
            </a:r>
            <a:r>
              <a:rPr dirty="0" lang="en-US" smtClean="0"/>
              <a:t>are diseases that can be transferred from one person to another e.g. measles, </a:t>
            </a:r>
            <a:r>
              <a:rPr dirty="0" lang="en-US" err="1" smtClean="0"/>
              <a:t>gonorrhoea</a:t>
            </a:r>
            <a:endParaRPr dirty="0" lang="en-US" smtClean="0"/>
          </a:p>
          <a:p>
            <a:pPr algn="just">
              <a:lnSpc>
                <a:spcPct val="160000"/>
              </a:lnSpc>
              <a:buNone/>
            </a:pPr>
            <a:r>
              <a:rPr dirty="0" lang="en-US" smtClean="0"/>
              <a:t>h) </a:t>
            </a:r>
            <a:r>
              <a:rPr b="1" dirty="0" lang="en-US" u="sng" smtClean="0"/>
              <a:t>Contagious diseases </a:t>
            </a:r>
            <a:r>
              <a:rPr dirty="0" lang="en-US" smtClean="0"/>
              <a:t>is a communicable diseases which are easily transmitted via droplets in the air by either a cough, sneeze, nose blowing e.g. common cold, influenza, swine flu.</a:t>
            </a:r>
          </a:p>
          <a:p>
            <a:pPr algn="just">
              <a:lnSpc>
                <a:spcPct val="160000"/>
              </a:lnSpc>
              <a:buNone/>
            </a:pPr>
            <a:r>
              <a:rPr dirty="0" lang="en-US" err="1" smtClean="0"/>
              <a:t>i</a:t>
            </a:r>
            <a:r>
              <a:rPr dirty="0" lang="en-US" smtClean="0"/>
              <a:t>) </a:t>
            </a:r>
            <a:r>
              <a:rPr b="1" dirty="0" lang="en-US" smtClean="0"/>
              <a:t>Equation of infection </a:t>
            </a:r>
            <a:r>
              <a:rPr dirty="0" lang="en-US" smtClean="0"/>
              <a:t>is the degree of infection. Thus;</a:t>
            </a:r>
          </a:p>
          <a:p>
            <a:pPr algn="just" lvl="1">
              <a:lnSpc>
                <a:spcPct val="160000"/>
              </a:lnSpc>
              <a:buNone/>
            </a:pPr>
            <a:r>
              <a:rPr dirty="0" sz="2600" lang="en-US"/>
              <a:t>Host </a:t>
            </a:r>
            <a:r>
              <a:rPr dirty="0" sz="2600" lang="en-US" err="1"/>
              <a:t>defences</a:t>
            </a:r>
            <a:r>
              <a:rPr dirty="0" sz="2600" lang="en-US"/>
              <a:t> = </a:t>
            </a:r>
            <a:r>
              <a:rPr dirty="0" sz="2600" lang="en-US" u="sng"/>
              <a:t>Microbial virulence</a:t>
            </a:r>
            <a:endParaRPr dirty="0" sz="2600" lang="en-US"/>
          </a:p>
          <a:p>
            <a:pPr algn="just">
              <a:lnSpc>
                <a:spcPct val="150000"/>
              </a:lnSpc>
              <a:buNone/>
            </a:pPr>
            <a:endParaRPr dirty="0" lang="en-US" smtClean="0"/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591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81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sz="180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59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The above equation translates that </a:t>
            </a:r>
            <a:r>
              <a:rPr b="1" dirty="0" lang="en-US" smtClean="0"/>
              <a:t>the severity of an infection and the damage inflicted by a pathogen is </a:t>
            </a:r>
            <a:r>
              <a:rPr b="1" dirty="0" lang="en-US" err="1" smtClean="0"/>
              <a:t>dependedent</a:t>
            </a:r>
            <a:r>
              <a:rPr b="1" dirty="0" lang="en-US" smtClean="0"/>
              <a:t> on the whole system of being able to resist infection and to neutralize the damaging enzymes/toxins from the pathogen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In some cases, infection does not occur in some individuals despite occurring in others.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This is due to the following: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0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1828800" y="4572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9286" lnSpcReduction="10000"/>
          </a:bodyPr>
          <a:p>
            <a:pPr algn="just" lvl="0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The </a:t>
            </a:r>
            <a:r>
              <a:rPr b="1" dirty="0" lang="en-US" smtClean="0"/>
              <a:t>site of infection and multiplication</a:t>
            </a:r>
            <a:r>
              <a:rPr dirty="0" lang="en-US" smtClean="0"/>
              <a:t> is not suitable for the pathogen to multiply </a:t>
            </a:r>
          </a:p>
          <a:p>
            <a:pPr algn="just" lvl="0">
              <a:lnSpc>
                <a:spcPct val="150000"/>
              </a:lnSpc>
              <a:buFont typeface="Wingdings" pitchFamily="2" charset="2"/>
              <a:buChar char="q"/>
            </a:pPr>
            <a:r>
              <a:rPr dirty="0" lang="en-US" smtClean="0"/>
              <a:t>Pathogens </a:t>
            </a:r>
            <a:r>
              <a:rPr b="1" dirty="0" lang="en-US" smtClean="0"/>
              <a:t>do not attach to specific host receptors sites</a:t>
            </a:r>
          </a:p>
          <a:p>
            <a:pPr algn="just" lvl="0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/>
              <a:t>Presence of </a:t>
            </a:r>
            <a:r>
              <a:rPr b="1" dirty="0" lang="en-US" err="1" smtClean="0"/>
              <a:t>lysosomes</a:t>
            </a:r>
            <a:r>
              <a:rPr b="1" dirty="0" lang="en-US" smtClean="0"/>
              <a:t> and antibacterial factors</a:t>
            </a:r>
          </a:p>
          <a:p>
            <a:pPr algn="just" lvl="0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smtClean="0"/>
              <a:t>Presence of normal flora </a:t>
            </a:r>
            <a:r>
              <a:rPr dirty="0" lang="en-US" smtClean="0"/>
              <a:t>- They don’t allow growth of other organisms</a:t>
            </a:r>
          </a:p>
          <a:p>
            <a:pPr algn="just" lvl="0">
              <a:lnSpc>
                <a:spcPct val="150000"/>
              </a:lnSpc>
              <a:buFont typeface="Wingdings" pitchFamily="2" charset="2"/>
              <a:buChar char="q"/>
            </a:pPr>
            <a:r>
              <a:rPr b="1" dirty="0" lang="en-US" err="1" smtClean="0"/>
              <a:t>Bacteriocidins</a:t>
            </a:r>
            <a:r>
              <a:rPr dirty="0" lang="en-US" smtClean="0"/>
              <a:t> - These are chemicals with antibiotic effects and if produced by for example pathogen A they inhibit growth of pathogen B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0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sz="2000" lang="en-US"/>
          </a:p>
        </p:txBody>
      </p:sp>
      <p:sp>
        <p:nvSpPr>
          <p:cNvPr id="104860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0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Content Placeholder 2"/>
          <p:cNvSpPr>
            <a:spLocks noGrp="1"/>
          </p:cNvSpPr>
          <p:nvPr>
            <p:ph idx="1"/>
          </p:nvPr>
        </p:nvSpPr>
        <p:spPr>
          <a:xfrm>
            <a:off x="1828800" y="4572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20000"/>
          </a:bodyPr>
          <a:p>
            <a:pPr algn="just" lvl="0">
              <a:lnSpc>
                <a:spcPct val="160000"/>
              </a:lnSpc>
            </a:pPr>
            <a:r>
              <a:rPr b="1" dirty="0" lang="en-US" smtClean="0"/>
              <a:t>Presence of antibodies</a:t>
            </a:r>
          </a:p>
          <a:p>
            <a:pPr algn="just" lvl="0">
              <a:lnSpc>
                <a:spcPct val="160000"/>
              </a:lnSpc>
            </a:pPr>
            <a:r>
              <a:rPr b="1" dirty="0" lang="en-US" smtClean="0"/>
              <a:t>Presence of phagocytes</a:t>
            </a:r>
            <a:r>
              <a:rPr dirty="0" lang="en-US" smtClean="0"/>
              <a:t> especially in mucous membranes. They engulf and destroy microbes</a:t>
            </a:r>
          </a:p>
          <a:p>
            <a:pPr algn="just">
              <a:lnSpc>
                <a:spcPct val="160000"/>
              </a:lnSpc>
              <a:buNone/>
            </a:pPr>
            <a:r>
              <a:rPr b="1" dirty="0" lang="en-US" u="sng" smtClean="0"/>
              <a:t>Development of infection</a:t>
            </a:r>
            <a:endParaRPr dirty="0" lang="en-US" u="sng" smtClean="0"/>
          </a:p>
          <a:p>
            <a:pPr algn="just">
              <a:lnSpc>
                <a:spcPct val="160000"/>
              </a:lnSpc>
            </a:pPr>
            <a:r>
              <a:rPr dirty="0" lang="en-US" smtClean="0"/>
              <a:t>For an infection to occur, the pathogens should be able to:</a:t>
            </a:r>
          </a:p>
          <a:p>
            <a:pPr algn="just" indent="-457200" lvl="1" marL="822960">
              <a:lnSpc>
                <a:spcPct val="160000"/>
              </a:lnSpc>
              <a:buFont typeface="+mj-lt"/>
              <a:buAutoNum type="alphaLcParenR"/>
            </a:pPr>
            <a:r>
              <a:rPr dirty="0" lang="en-US" smtClean="0"/>
              <a:t>Enter to the host</a:t>
            </a:r>
          </a:p>
          <a:p>
            <a:pPr algn="just" indent="-457200" lvl="1" marL="822960">
              <a:lnSpc>
                <a:spcPct val="160000"/>
              </a:lnSpc>
              <a:buFont typeface="+mj-lt"/>
              <a:buAutoNum type="alphaLcParenR"/>
            </a:pPr>
            <a:r>
              <a:rPr dirty="0" lang="en-US" smtClean="0"/>
              <a:t>Attach and adhere to mucous membranes</a:t>
            </a:r>
          </a:p>
          <a:p>
            <a:pPr algn="just" indent="-457200" lvl="1" marL="822960">
              <a:lnSpc>
                <a:spcPct val="160000"/>
              </a:lnSpc>
              <a:buFont typeface="+mj-lt"/>
              <a:buAutoNum type="alphaLcParenR"/>
            </a:pPr>
            <a:r>
              <a:rPr dirty="0" lang="en-US" smtClean="0"/>
              <a:t>Multiply and damage tissues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40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0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sz="2000" lang="en-US"/>
          </a:p>
        </p:txBody>
      </p:sp>
      <p:sp>
        <p:nvSpPr>
          <p:cNvPr id="104874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4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3" name="Content Placeholder 2"/>
          <p:cNvSpPr>
            <a:spLocks noGrp="1"/>
          </p:cNvSpPr>
          <p:nvPr>
            <p:ph idx="1"/>
          </p:nvPr>
        </p:nvSpPr>
        <p:spPr>
          <a:xfrm>
            <a:off x="1828800" y="457200"/>
            <a:ext cx="8534400" cy="579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algn="just">
              <a:lnSpc>
                <a:spcPct val="160000"/>
              </a:lnSpc>
            </a:pPr>
            <a:r>
              <a:rPr dirty="0" lang="en-US"/>
              <a:t>The host body reacts by five cardinal signs of inflammation which were discussed by Celsius Ad as follows:</a:t>
            </a:r>
          </a:p>
          <a:p>
            <a:pPr algn="just" lvl="1">
              <a:lnSpc>
                <a:spcPct val="160000"/>
              </a:lnSpc>
              <a:buFont typeface="Wingdings" pitchFamily="2" charset="2"/>
              <a:buChar char="q"/>
            </a:pPr>
            <a:r>
              <a:rPr dirty="0" lang="en-US" err="1" smtClean="0"/>
              <a:t>Oedema</a:t>
            </a:r>
            <a:r>
              <a:rPr dirty="0" lang="en-US" smtClean="0"/>
              <a:t>(swelling)</a:t>
            </a:r>
          </a:p>
          <a:p>
            <a:pPr algn="just" lvl="1">
              <a:lnSpc>
                <a:spcPct val="160000"/>
              </a:lnSpc>
              <a:buFont typeface="Wingdings" pitchFamily="2" charset="2"/>
              <a:buChar char="q"/>
            </a:pPr>
            <a:r>
              <a:rPr dirty="0" lang="en-US" smtClean="0"/>
              <a:t>Redness</a:t>
            </a:r>
          </a:p>
          <a:p>
            <a:pPr algn="just" lvl="1">
              <a:lnSpc>
                <a:spcPct val="160000"/>
              </a:lnSpc>
              <a:buFont typeface="Wingdings" pitchFamily="2" charset="2"/>
              <a:buChar char="q"/>
            </a:pPr>
            <a:r>
              <a:rPr dirty="0" lang="en-US" smtClean="0"/>
              <a:t>Fever (due to heat)</a:t>
            </a:r>
          </a:p>
          <a:p>
            <a:pPr algn="just" lvl="1">
              <a:lnSpc>
                <a:spcPct val="160000"/>
              </a:lnSpc>
              <a:buFont typeface="Wingdings" pitchFamily="2" charset="2"/>
              <a:buChar char="q"/>
            </a:pPr>
            <a:r>
              <a:rPr dirty="0" lang="en-US" smtClean="0"/>
              <a:t>Pain</a:t>
            </a:r>
          </a:p>
          <a:p>
            <a:pPr algn="just" lvl="1">
              <a:lnSpc>
                <a:spcPct val="160000"/>
              </a:lnSpc>
              <a:buFont typeface="Wingdings" pitchFamily="2" charset="2"/>
              <a:buChar char="q"/>
            </a:pPr>
            <a:r>
              <a:rPr dirty="0" lang="en-US" smtClean="0"/>
              <a:t>Tissue dysfunctions</a:t>
            </a:r>
          </a:p>
        </p:txBody>
      </p:sp>
      <p:sp>
        <p:nvSpPr>
          <p:cNvPr id="1048744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30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sz="1800" lang="en-US"/>
          </a:p>
        </p:txBody>
      </p:sp>
      <p:sp>
        <p:nvSpPr>
          <p:cNvPr id="104874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4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7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48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>
              <a:lnSpc>
                <a:spcPct val="160000"/>
              </a:lnSpc>
            </a:pPr>
            <a:r>
              <a:rPr dirty="0" lang="en-US" smtClean="0"/>
              <a:t>When the </a:t>
            </a:r>
            <a:r>
              <a:rPr b="1" dirty="0" lang="en-US" smtClean="0"/>
              <a:t>condition appears in a local area, it is said to be localized </a:t>
            </a:r>
            <a:r>
              <a:rPr dirty="0" lang="en-US" smtClean="0"/>
              <a:t>e.g. a sore throat</a:t>
            </a:r>
          </a:p>
          <a:p>
            <a:pPr algn="just">
              <a:lnSpc>
                <a:spcPct val="160000"/>
              </a:lnSpc>
            </a:pPr>
            <a:r>
              <a:rPr b="1" dirty="0" lang="en-US" smtClean="0"/>
              <a:t>Other infections are generalized or systemic.</a:t>
            </a:r>
            <a:r>
              <a:rPr dirty="0" lang="en-US" smtClean="0"/>
              <a:t> They can be </a:t>
            </a:r>
            <a:r>
              <a:rPr b="1" dirty="0" lang="en-US" smtClean="0"/>
              <a:t>acute whereby they have a quick onset and quick recovery</a:t>
            </a:r>
            <a:r>
              <a:rPr dirty="0" lang="en-US" smtClean="0"/>
              <a:t> or </a:t>
            </a:r>
            <a:r>
              <a:rPr b="1" dirty="0" lang="en-US" smtClean="0"/>
              <a:t>chronic where they have a slow onset and they take a long duration in the body.</a:t>
            </a:r>
          </a:p>
          <a:p>
            <a:pPr algn="just">
              <a:lnSpc>
                <a:spcPct val="160000"/>
              </a:lnSpc>
            </a:pPr>
            <a:r>
              <a:rPr dirty="0" lang="en-US" smtClean="0"/>
              <a:t>Both acute and chronic infections cause tissue damage</a:t>
            </a:r>
          </a:p>
        </p:txBody>
      </p:sp>
      <p:sp>
        <p:nvSpPr>
          <p:cNvPr id="1048748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r>
              <a:rPr b="1" sz="3800"/>
              <a:t>Disease process;</a:t>
            </a:r>
            <a:endParaRPr dirty="0" sz="1800" lang="en-US"/>
          </a:p>
        </p:txBody>
      </p:sp>
      <p:sp>
        <p:nvSpPr>
          <p:cNvPr id="104874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5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857" lnSpcReduction="10000"/>
          </a:bodyPr>
          <a:p>
            <a:pPr algn="just">
              <a:lnSpc>
                <a:spcPct val="150000"/>
              </a:lnSpc>
            </a:pPr>
            <a:r>
              <a:rPr b="1" dirty="0" lang="en-US" u="sng" smtClean="0"/>
              <a:t>Strict or obligate aerobes </a:t>
            </a:r>
            <a:r>
              <a:rPr dirty="0" lang="en-US" smtClean="0"/>
              <a:t>– Require O</a:t>
            </a:r>
            <a:r>
              <a:rPr baseline="-25000" dirty="0" lang="en-US" smtClean="0"/>
              <a:t>2</a:t>
            </a:r>
            <a:r>
              <a:rPr dirty="0" lang="en-US" smtClean="0"/>
              <a:t> to remain viable. O</a:t>
            </a:r>
            <a:r>
              <a:rPr baseline="-25000" dirty="0" lang="en-US" smtClean="0"/>
              <a:t>2</a:t>
            </a:r>
            <a:r>
              <a:rPr dirty="0" lang="en-US" smtClean="0"/>
              <a:t> is final electron acceptor in the energy production pathways. Waste products are CO</a:t>
            </a:r>
            <a:r>
              <a:rPr baseline="-25000" dirty="0" lang="en-US" smtClean="0"/>
              <a:t>2</a:t>
            </a:r>
            <a:r>
              <a:rPr dirty="0" lang="en-US" smtClean="0"/>
              <a:t>, H</a:t>
            </a:r>
            <a:r>
              <a:rPr baseline="-25000" dirty="0" lang="en-US" smtClean="0"/>
              <a:t>2</a:t>
            </a:r>
            <a:r>
              <a:rPr dirty="0" lang="en-US" smtClean="0"/>
              <a:t>O and energy – stored by conversion of ADP to ATP. </a:t>
            </a:r>
            <a:r>
              <a:rPr b="1" dirty="0" lang="en-US" smtClean="0"/>
              <a:t>This is the oxidative </a:t>
            </a:r>
            <a:r>
              <a:rPr b="1" dirty="0" lang="en-US" err="1" smtClean="0"/>
              <a:t>phosphorylation</a:t>
            </a:r>
            <a:endParaRPr b="1" dirty="0" lang="en-US" smtClean="0"/>
          </a:p>
          <a:p>
            <a:pPr algn="just">
              <a:lnSpc>
                <a:spcPct val="150000"/>
              </a:lnSpc>
            </a:pPr>
            <a:r>
              <a:rPr b="1" dirty="0" lang="en-US" u="sng" smtClean="0"/>
              <a:t>Strict anaerobes </a:t>
            </a:r>
            <a:r>
              <a:rPr dirty="0" lang="en-US" smtClean="0"/>
              <a:t>– </a:t>
            </a:r>
            <a:r>
              <a:rPr b="1" dirty="0" lang="en-US" smtClean="0"/>
              <a:t>grow and remain viable in absence of O</a:t>
            </a:r>
            <a:r>
              <a:rPr baseline="-25000" b="1" dirty="0" lang="en-US" smtClean="0"/>
              <a:t>2.</a:t>
            </a:r>
            <a:r>
              <a:rPr baseline="-25000" dirty="0" lang="en-US" smtClean="0"/>
              <a:t> </a:t>
            </a:r>
            <a:r>
              <a:rPr dirty="0" lang="en-US" smtClean="0"/>
              <a:t>They are </a:t>
            </a:r>
            <a:r>
              <a:rPr b="1" dirty="0" lang="en-US" smtClean="0"/>
              <a:t>easily killed in presence of O</a:t>
            </a:r>
            <a:r>
              <a:rPr baseline="-25000" b="1" dirty="0" lang="en-US" smtClean="0"/>
              <a:t>2</a:t>
            </a:r>
            <a:r>
              <a:rPr dirty="0" lang="en-US" smtClean="0"/>
              <a:t>.T</a:t>
            </a:r>
            <a:r>
              <a:rPr b="1" dirty="0" lang="en-US" smtClean="0"/>
              <a:t>he end products are lactic acid, </a:t>
            </a:r>
            <a:r>
              <a:rPr b="1" dirty="0" lang="en-US"/>
              <a:t>Co</a:t>
            </a:r>
            <a:r>
              <a:rPr baseline="-25000" b="1" dirty="0" lang="en-US"/>
              <a:t>2</a:t>
            </a:r>
            <a:r>
              <a:rPr b="1" dirty="0" lang="en-US"/>
              <a:t>, Hydrogen and Alcohol.</a:t>
            </a:r>
            <a:endParaRPr b="1" dirty="0" lang="en-US" smtClean="0"/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r>
              <a:rPr b="1" smtClean="0"/>
              <a:t>Classification of bacteria </a:t>
            </a:r>
            <a:endParaRPr dirty="0"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3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Some diseases can be </a:t>
            </a:r>
            <a:r>
              <a:rPr b="1" dirty="0" lang="en-US" smtClean="0"/>
              <a:t>asymptomatic</a:t>
            </a:r>
            <a:r>
              <a:rPr dirty="0" lang="en-US" smtClean="0"/>
              <a:t> </a:t>
            </a:r>
            <a:r>
              <a:rPr dirty="0" lang="en-US" err="1" smtClean="0"/>
              <a:t>ig</a:t>
            </a:r>
            <a:r>
              <a:rPr dirty="0" lang="en-US" smtClean="0"/>
              <a:t>. </a:t>
            </a:r>
            <a:r>
              <a:rPr dirty="0" lang="en-US" err="1" smtClean="0"/>
              <a:t>Gonorrhoea</a:t>
            </a:r>
            <a:r>
              <a:rPr dirty="0" lang="en-US" smtClean="0"/>
              <a:t> in women.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Some </a:t>
            </a:r>
            <a:r>
              <a:rPr b="1" dirty="0" lang="en-US" smtClean="0"/>
              <a:t>diseases undergo various stages of infection</a:t>
            </a:r>
            <a:r>
              <a:rPr dirty="0" lang="en-US" smtClean="0"/>
              <a:t> i.e. primary, secondary, tertiary and terminal stages </a:t>
            </a:r>
            <a:r>
              <a:rPr dirty="0" lang="en-US" err="1" smtClean="0"/>
              <a:t>e.g</a:t>
            </a:r>
            <a:r>
              <a:rPr dirty="0" lang="en-US" smtClean="0"/>
              <a:t> AIDS and syphilis</a:t>
            </a:r>
          </a:p>
          <a:p>
            <a:pPr algn="just">
              <a:lnSpc>
                <a:spcPct val="150000"/>
              </a:lnSpc>
              <a:buNone/>
            </a:pPr>
            <a:r>
              <a:rPr b="1" dirty="0" sz="3200" lang="en-US" u="sng"/>
              <a:t>Mechanisms of how diseases are caused</a:t>
            </a:r>
          </a:p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a) Ability to infect the host and protect themselves against body defenses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52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53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5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9286" lnSpcReduction="20000"/>
          </a:bodyPr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b) Ability of microbes to invade and multiply in the tissues</a:t>
            </a:r>
          </a:p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c) Microbes causing damage and destruction to the tissues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The above 3 constitute virulence.</a:t>
            </a:r>
          </a:p>
          <a:p>
            <a:pPr algn="just">
              <a:lnSpc>
                <a:spcPct val="150000"/>
              </a:lnSpc>
            </a:pPr>
            <a:r>
              <a:rPr b="1" dirty="0" lang="en-US" smtClean="0"/>
              <a:t>Bacterial morphology may be associated with infectivity</a:t>
            </a:r>
            <a:r>
              <a:rPr dirty="0" lang="en-US" smtClean="0"/>
              <a:t> and it accounts for the structural aspect of the pathogen. 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Some structural features associated with morphology of bacteria enabling them to cause diseases are such as:</a:t>
            </a:r>
          </a:p>
        </p:txBody>
      </p:sp>
      <p:sp>
        <p:nvSpPr>
          <p:cNvPr id="1048756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5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5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9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 lvl="0">
              <a:lnSpc>
                <a:spcPct val="150000"/>
              </a:lnSpc>
            </a:pPr>
            <a:r>
              <a:rPr b="1" dirty="0" lang="en-US" smtClean="0"/>
              <a:t>Capsules</a:t>
            </a:r>
            <a:r>
              <a:rPr dirty="0" lang="en-US" smtClean="0"/>
              <a:t> </a:t>
            </a:r>
            <a:r>
              <a:rPr dirty="0" lang="en-US" err="1" smtClean="0"/>
              <a:t>i.e</a:t>
            </a:r>
            <a:r>
              <a:rPr dirty="0" lang="en-US" smtClean="0"/>
              <a:t>, encapsulated bacteria have their capsules containing polysaccharides and proteins are vital for the bacteria to attach to the tissue and enable it to resist phagocytosis</a:t>
            </a:r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Flagella</a:t>
            </a:r>
            <a:r>
              <a:rPr dirty="0" lang="en-US" smtClean="0"/>
              <a:t>  are motile structures and aid bacteria to invade different tissues of the body</a:t>
            </a:r>
          </a:p>
          <a:p>
            <a:pPr algn="just" lvl="0">
              <a:lnSpc>
                <a:spcPct val="150000"/>
              </a:lnSpc>
            </a:pPr>
            <a:r>
              <a:rPr b="1" dirty="0" lang="en-US" err="1" smtClean="0"/>
              <a:t>Pili</a:t>
            </a:r>
            <a:r>
              <a:rPr b="1" dirty="0" lang="en-US" smtClean="0"/>
              <a:t> and </a:t>
            </a:r>
            <a:r>
              <a:rPr b="1" dirty="0" lang="en-US" err="1" smtClean="0"/>
              <a:t>fimbriae</a:t>
            </a:r>
            <a:r>
              <a:rPr b="1" dirty="0" lang="en-US" smtClean="0"/>
              <a:t> </a:t>
            </a:r>
            <a:r>
              <a:rPr dirty="0" lang="en-US" smtClean="0"/>
              <a:t>allow bacteria to adhere to the mucous membranes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60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61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6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 lvl="0">
              <a:lnSpc>
                <a:spcPct val="150000"/>
              </a:lnSpc>
            </a:pPr>
            <a:r>
              <a:rPr b="1" dirty="0" lang="en-US" smtClean="0"/>
              <a:t>Enzymes and toxins </a:t>
            </a:r>
            <a:r>
              <a:rPr dirty="0" lang="en-US" smtClean="0"/>
              <a:t>associated with causing of diseases. Enzymes are such as </a:t>
            </a:r>
            <a:r>
              <a:rPr dirty="0" lang="en-US" err="1" smtClean="0"/>
              <a:t>coagulase</a:t>
            </a:r>
            <a:r>
              <a:rPr dirty="0" lang="en-US" smtClean="0"/>
              <a:t>, streptokinase, </a:t>
            </a:r>
            <a:r>
              <a:rPr dirty="0" lang="en-US" err="1" smtClean="0"/>
              <a:t>hyalurodinase</a:t>
            </a:r>
            <a:r>
              <a:rPr dirty="0" lang="en-US" smtClean="0"/>
              <a:t> and </a:t>
            </a:r>
            <a:r>
              <a:rPr dirty="0" lang="en-US" err="1" smtClean="0"/>
              <a:t>collagenase</a:t>
            </a:r>
            <a:r>
              <a:rPr dirty="0" lang="en-US" smtClean="0"/>
              <a:t>.</a:t>
            </a:r>
          </a:p>
          <a:p>
            <a:pPr algn="just" lvl="0">
              <a:lnSpc>
                <a:spcPct val="150000"/>
              </a:lnSpc>
            </a:pPr>
            <a:r>
              <a:rPr dirty="0" lang="en-US" smtClean="0"/>
              <a:t>There are two types of toxins; </a:t>
            </a:r>
            <a:r>
              <a:rPr dirty="0" lang="en-US" err="1" smtClean="0"/>
              <a:t>endotoxins</a:t>
            </a:r>
            <a:r>
              <a:rPr dirty="0" lang="en-US" smtClean="0"/>
              <a:t> and </a:t>
            </a:r>
            <a:r>
              <a:rPr dirty="0" lang="en-US" err="1" smtClean="0"/>
              <a:t>exotoxins</a:t>
            </a:r>
            <a:r>
              <a:rPr dirty="0" lang="en-US" smtClean="0"/>
              <a:t>.</a:t>
            </a:r>
          </a:p>
          <a:p>
            <a:pPr algn="just" lvl="0">
              <a:lnSpc>
                <a:spcPct val="150000"/>
              </a:lnSpc>
            </a:pPr>
            <a:r>
              <a:rPr b="1" dirty="0" lang="en-US" err="1" u="sng" smtClean="0"/>
              <a:t>Exotoxins</a:t>
            </a:r>
            <a:r>
              <a:rPr dirty="0" lang="en-US" u="sng" smtClean="0"/>
              <a:t> </a:t>
            </a:r>
            <a:r>
              <a:rPr dirty="0" lang="en-US" smtClean="0"/>
              <a:t>are secreted by bacteria and target tissues. </a:t>
            </a:r>
            <a:r>
              <a:rPr dirty="0" lang="en-US" err="1" smtClean="0"/>
              <a:t>E.g</a:t>
            </a:r>
            <a:r>
              <a:rPr dirty="0" lang="en-US" smtClean="0"/>
              <a:t> neurotoxins target neurons, </a:t>
            </a:r>
            <a:r>
              <a:rPr dirty="0" lang="en-US" err="1" smtClean="0"/>
              <a:t>enterotoxins</a:t>
            </a:r>
            <a:r>
              <a:rPr dirty="0" lang="en-US" smtClean="0"/>
              <a:t> affect the intestines, </a:t>
            </a:r>
            <a:r>
              <a:rPr dirty="0" lang="en-US" err="1" smtClean="0"/>
              <a:t>erythrotoxins</a:t>
            </a:r>
            <a:r>
              <a:rPr dirty="0" lang="en-US" smtClean="0"/>
              <a:t> target erythrocytes, </a:t>
            </a:r>
            <a:r>
              <a:rPr dirty="0" lang="en-US" err="1" smtClean="0"/>
              <a:t>cardiotoxins</a:t>
            </a:r>
            <a:r>
              <a:rPr dirty="0" lang="en-US" smtClean="0"/>
              <a:t> target the heart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64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76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p>
            <a:endParaRPr dirty="0" sz="2000" lang="en-US"/>
          </a:p>
        </p:txBody>
      </p:sp>
      <p:sp>
        <p:nvSpPr>
          <p:cNvPr id="104876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6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7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 lvl="0">
              <a:lnSpc>
                <a:spcPct val="150000"/>
              </a:lnSpc>
            </a:pPr>
            <a:r>
              <a:rPr b="1" dirty="0" lang="en-US" err="1" u="sng" smtClean="0"/>
              <a:t>Endotoxins</a:t>
            </a:r>
            <a:r>
              <a:rPr dirty="0" lang="en-US" smtClean="0"/>
              <a:t> form a constituent of bacterial cell walls. They are in form of </a:t>
            </a:r>
            <a:r>
              <a:rPr dirty="0" lang="en-US" err="1" smtClean="0"/>
              <a:t>lipopolysaccharides</a:t>
            </a:r>
            <a:r>
              <a:rPr dirty="0" lang="en-US" smtClean="0"/>
              <a:t> , proteins and affect tissues of the host by :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They destroy phagocytes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Upset water and electrolyte balance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Dehydrate the </a:t>
            </a:r>
            <a:r>
              <a:rPr dirty="0" lang="en-US" smtClean="0"/>
              <a:t>host hence become weak and susceptible to secondary diseases. </a:t>
            </a:r>
            <a:r>
              <a:rPr dirty="0" lang="en-US" err="1" smtClean="0"/>
              <a:t>E.g</a:t>
            </a:r>
            <a:r>
              <a:rPr dirty="0" lang="en-US" smtClean="0"/>
              <a:t> cholera, dysentery etc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68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6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7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762000"/>
          <a:ext cx="8229600" cy="5666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3048000"/>
                <a:gridCol w="3048000"/>
              </a:tblGrid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u="sng">
                          <a:solidFill>
                            <a:schemeClr val="bg1"/>
                          </a:solidFill>
                        </a:rPr>
                        <a:t>Property</a:t>
                      </a:r>
                      <a:endParaRPr b="1" dirty="0" sz="2000" lang="en-US" u="sng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 u="sng">
                          <a:solidFill>
                            <a:schemeClr val="bg1"/>
                          </a:solidFill>
                        </a:rPr>
                        <a:t>Exotoxin</a:t>
                      </a:r>
                      <a:endParaRPr b="1" sz="2000" lang="en-US" u="sng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err="1" u="sng">
                          <a:solidFill>
                            <a:schemeClr val="bg1"/>
                          </a:solidFill>
                        </a:rPr>
                        <a:t>Endotoxin</a:t>
                      </a:r>
                      <a:endParaRPr b="1" dirty="0" sz="2000" lang="en-US" u="sng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Source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Gm +</a:t>
                      </a:r>
                      <a:r>
                        <a:rPr dirty="0" sz="2000" lang="en-US" err="1">
                          <a:solidFill>
                            <a:schemeClr val="bg1"/>
                          </a:solidFill>
                        </a:rPr>
                        <a:t>ve</a:t>
                      </a: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 and some Gm -</a:t>
                      </a:r>
                      <a:r>
                        <a:rPr dirty="0" sz="2000" lang="en-US" err="1">
                          <a:solidFill>
                            <a:schemeClr val="bg1"/>
                          </a:solidFill>
                        </a:rPr>
                        <a:t>ve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Most Gm –</a:t>
                      </a:r>
                      <a:r>
                        <a:rPr dirty="0" sz="2000" lang="en-US" err="1">
                          <a:solidFill>
                            <a:schemeClr val="bg1"/>
                          </a:solidFill>
                        </a:rPr>
                        <a:t>ve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Secreted from cell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Yes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No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Chemistry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Polypeptide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err="1">
                          <a:solidFill>
                            <a:schemeClr val="bg1"/>
                          </a:solidFill>
                        </a:rPr>
                        <a:t>Lipopolysaccharide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Location of genes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Plasmid or bacteriophage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Bacterial chromosome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Toxicity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High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Low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Clinical effects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smtClean="0">
                          <a:solidFill>
                            <a:schemeClr val="bg1"/>
                          </a:solidFill>
                        </a:rPr>
                        <a:t>Various </a:t>
                      </a: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effects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Fever, shock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Mode of action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smtClean="0">
                          <a:solidFill>
                            <a:schemeClr val="bg1"/>
                          </a:solidFill>
                        </a:rPr>
                        <a:t>Various </a:t>
                      </a: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modes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 smtClean="0">
                          <a:solidFill>
                            <a:schemeClr val="bg1"/>
                          </a:solidFill>
                        </a:rPr>
                        <a:t>Includes </a:t>
                      </a: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TNF and interleukin 1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Antigenicity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High titer antibodies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Poorly antigenic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Vaccines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Toxoids used as vaccines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No </a:t>
                      </a:r>
                      <a:r>
                        <a:rPr dirty="0" sz="2000" lang="en-US" err="1">
                          <a:solidFill>
                            <a:schemeClr val="bg1"/>
                          </a:solidFill>
                        </a:rPr>
                        <a:t>toxoids</a:t>
                      </a:r>
                      <a:r>
                        <a:rPr dirty="0" sz="2000" lang="en-US">
                          <a:solidFill>
                            <a:schemeClr val="bg1"/>
                          </a:solidFill>
                        </a:rPr>
                        <a:t> formed 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  <a:tr h="505691"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Heat stability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2000" lang="en-US">
                          <a:solidFill>
                            <a:schemeClr val="bg1"/>
                          </a:solidFill>
                        </a:rPr>
                        <a:t>Destroyed rapidly at 60oC</a:t>
                      </a:r>
                      <a:endParaRPr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000" lang="da-DK">
                          <a:solidFill>
                            <a:schemeClr val="bg1"/>
                          </a:solidFill>
                        </a:rPr>
                        <a:t>Stable at 1000 C for 1 hr</a:t>
                      </a:r>
                      <a:endParaRPr dirty="0" sz="20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048771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0D84071D-767B-4C01-89E2-CD8845459E12}" type="datetime1">
              <a:rPr lang="en-US" smtClean="0"/>
              <a:t>2/4/2021</a:t>
            </a:fld>
            <a:endParaRPr lang="en-US"/>
          </a:p>
        </p:txBody>
      </p:sp>
      <p:sp>
        <p:nvSpPr>
          <p:cNvPr id="10487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45</a:t>
            </a:fld>
            <a:endParaRPr lang="en-US"/>
          </a:p>
        </p:txBody>
      </p:sp>
      <p:sp>
        <p:nvSpPr>
          <p:cNvPr id="1048773" name="Title 4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457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r>
              <a:rPr b="1" sz="3100" i="1"/>
              <a:t>Differences between Endotoxins and Exotoxins</a:t>
            </a:r>
            <a:r>
              <a:rPr b="1" i="1" smtClean="0"/>
              <a:t>	</a:t>
            </a:r>
            <a:endParaRPr dirty="0"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85344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Epidemiology is defined as the </a:t>
            </a:r>
            <a:r>
              <a:rPr b="1" dirty="0" lang="en-US" smtClean="0"/>
              <a:t>science that deals with the frequency and distribution of diseases and factors that contribute to the spread of the disease</a:t>
            </a:r>
            <a:r>
              <a:rPr dirty="0" lang="en-US" smtClean="0"/>
              <a:t>. i.e. </a:t>
            </a:r>
            <a:endParaRPr dirty="0" lang="en-US" smtClean="0"/>
          </a:p>
          <a:p>
            <a:pPr algn="just" indent="-457200" lvl="1" marL="82296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Frequency (no. of cases)</a:t>
            </a:r>
          </a:p>
          <a:p>
            <a:pPr algn="just" indent="-457200" lvl="1" marL="82296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Distribution( source)</a:t>
            </a:r>
          </a:p>
          <a:p>
            <a:pPr algn="just" indent="-457200" lvl="1" marL="822960">
              <a:lnSpc>
                <a:spcPct val="150000"/>
              </a:lnSpc>
              <a:buFont typeface="+mj-lt"/>
              <a:buAutoNum type="alphaLcParenR"/>
            </a:pPr>
            <a:r>
              <a:rPr dirty="0" lang="en-US" smtClean="0"/>
              <a:t>Factors ( water source etc)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Mode of transmission of disease is the method through which the diseases are transferred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7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106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pPr algn="ctr"/>
            <a:r>
              <a:rPr b="1" dirty="0" smtClean="0"/>
              <a:t>Epidemiology (mode of transmission of disease)</a:t>
            </a:r>
            <a:endParaRPr b="1" dirty="0" lang="en-US"/>
          </a:p>
        </p:txBody>
      </p:sp>
      <p:sp>
        <p:nvSpPr>
          <p:cNvPr id="104877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7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>
              <a:lnSpc>
                <a:spcPct val="150000"/>
              </a:lnSpc>
            </a:pPr>
            <a:r>
              <a:rPr dirty="0" lang="en-US" smtClean="0"/>
              <a:t>Epidemiology </a:t>
            </a:r>
            <a:r>
              <a:rPr b="1" dirty="0" lang="en-US" smtClean="0"/>
              <a:t>catches the number of cases from a particular source and the time</a:t>
            </a:r>
            <a:r>
              <a:rPr dirty="0" lang="en-US" smtClean="0"/>
              <a:t>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Factors that contribute to epidemiology include </a:t>
            </a:r>
            <a:r>
              <a:rPr b="1" dirty="0" lang="en-US" smtClean="0"/>
              <a:t>water sources</a:t>
            </a:r>
            <a:r>
              <a:rPr b="1" dirty="0" lang="en-US" smtClean="0"/>
              <a:t>, patient </a:t>
            </a:r>
            <a:r>
              <a:rPr b="1" dirty="0" lang="en-US" smtClean="0"/>
              <a:t>transfer, persons movement, </a:t>
            </a:r>
            <a:r>
              <a:rPr b="1" dirty="0" lang="en-US" smtClean="0"/>
              <a:t>virulence </a:t>
            </a:r>
            <a:r>
              <a:rPr b="1" dirty="0" lang="en-US" smtClean="0"/>
              <a:t>of the organisms, susceptibility, </a:t>
            </a:r>
            <a:r>
              <a:rPr b="1" dirty="0" lang="en-US" smtClean="0"/>
              <a:t>behavior, </a:t>
            </a:r>
            <a:r>
              <a:rPr b="1" dirty="0" lang="en-US" smtClean="0"/>
              <a:t>lack of immunization, overcrowding, inadequate sanitation, mode of transmission of the disease.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79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8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8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There are different scales of disease spreading </a:t>
            </a:r>
            <a:r>
              <a:rPr dirty="0" lang="en-US" err="1" smtClean="0"/>
              <a:t>i.e</a:t>
            </a:r>
            <a:r>
              <a:rPr dirty="0" lang="en-US" smtClean="0"/>
              <a:t> </a:t>
            </a:r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Endemic diseases </a:t>
            </a:r>
            <a:r>
              <a:rPr dirty="0" lang="en-US" smtClean="0"/>
              <a:t>localized  in certain areas and does not get eradicated </a:t>
            </a:r>
            <a:r>
              <a:rPr dirty="0" lang="en-US" err="1" smtClean="0"/>
              <a:t>e.g</a:t>
            </a:r>
            <a:r>
              <a:rPr dirty="0" lang="en-US" smtClean="0"/>
              <a:t> jiggers disease</a:t>
            </a:r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Epidemic diseases </a:t>
            </a:r>
            <a:r>
              <a:rPr dirty="0" lang="en-US" smtClean="0"/>
              <a:t>covers a big area and is above normal cases at a particular time </a:t>
            </a:r>
            <a:r>
              <a:rPr dirty="0" lang="en-US" err="1" smtClean="0"/>
              <a:t>e.g</a:t>
            </a:r>
            <a:r>
              <a:rPr dirty="0" lang="en-US" smtClean="0"/>
              <a:t> cholera outbreak in Haiti</a:t>
            </a:r>
          </a:p>
          <a:p>
            <a:pPr algn="just" lvl="0">
              <a:lnSpc>
                <a:spcPct val="150000"/>
              </a:lnSpc>
            </a:pPr>
            <a:r>
              <a:rPr b="1" dirty="0" lang="en-US" smtClean="0"/>
              <a:t>Pandemic disease </a:t>
            </a:r>
            <a:r>
              <a:rPr dirty="0" lang="en-US" smtClean="0"/>
              <a:t>is a disease that covers the whole world </a:t>
            </a:r>
            <a:r>
              <a:rPr dirty="0" lang="en-US" err="1" smtClean="0"/>
              <a:t>e.g</a:t>
            </a:r>
            <a:r>
              <a:rPr dirty="0" lang="en-US" smtClean="0"/>
              <a:t> HIV/AIDS, swine flu…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83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8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8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6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>
              <a:lnSpc>
                <a:spcPct val="150000"/>
              </a:lnSpc>
              <a:buNone/>
            </a:pPr>
            <a:r>
              <a:rPr b="1" dirty="0" lang="en-US" u="sng" smtClean="0"/>
              <a:t>Reservoirs of infections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These are places which one is vulnerable to get a disease. Living hosts, inanimate objects and material can act as sources of infection.</a:t>
            </a:r>
          </a:p>
          <a:p>
            <a:pPr algn="just" lvl="0">
              <a:lnSpc>
                <a:spcPct val="150000"/>
              </a:lnSpc>
              <a:buNone/>
            </a:pPr>
            <a:r>
              <a:rPr b="1" dirty="0" lang="en-US" smtClean="0"/>
              <a:t>a) Living animal reservoirs</a:t>
            </a:r>
            <a:r>
              <a:rPr dirty="0" lang="en-US" smtClean="0"/>
              <a:t>. These include horses, pigs, human, cattle, dogs and wildlife.</a:t>
            </a:r>
          </a:p>
          <a:p>
            <a:pPr algn="just" lvl="0">
              <a:lnSpc>
                <a:spcPct val="150000"/>
              </a:lnSpc>
              <a:buNone/>
            </a:pPr>
            <a:r>
              <a:rPr b="1" dirty="0" lang="en-US" smtClean="0"/>
              <a:t>b) Carriers</a:t>
            </a:r>
            <a:r>
              <a:rPr dirty="0" lang="en-US" smtClean="0"/>
              <a:t> - There are 3 carriers. i.e. active, passive and convalescent carriers.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87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8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89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>
              <a:lnSpc>
                <a:spcPct val="150000"/>
              </a:lnSpc>
              <a:buNone/>
            </a:pPr>
            <a:r>
              <a:rPr dirty="0" lang="en-US" smtClean="0"/>
              <a:t>Energy is produced and stored in the granules. This is known as </a:t>
            </a:r>
            <a:r>
              <a:rPr b="1" dirty="0" lang="en-US" u="sng" smtClean="0"/>
              <a:t>substrate level </a:t>
            </a:r>
            <a:r>
              <a:rPr b="1" dirty="0" lang="en-US" err="1" u="sng" smtClean="0"/>
              <a:t>phosphorylation</a:t>
            </a:r>
            <a:endParaRPr b="1" dirty="0" lang="en-US" u="sng" smtClean="0"/>
          </a:p>
          <a:p>
            <a:pPr algn="just">
              <a:lnSpc>
                <a:spcPct val="150000"/>
              </a:lnSpc>
            </a:pPr>
            <a:r>
              <a:rPr b="1" dirty="0" lang="en-US" u="sng" smtClean="0"/>
              <a:t>Facultative anaerobes </a:t>
            </a:r>
            <a:r>
              <a:rPr dirty="0" lang="en-US" smtClean="0"/>
              <a:t>– can utilize either method to obtain energy.</a:t>
            </a:r>
          </a:p>
          <a:p>
            <a:pPr>
              <a:lnSpc>
                <a:spcPct val="150000"/>
              </a:lnSpc>
            </a:pPr>
            <a:endParaRPr b="1" dirty="0" lang="en-US" u="sng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10000"/>
          </a:bodyPr>
          <a:p>
            <a:pPr algn="just"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lang="en-US" smtClean="0"/>
              <a:t>Active carriers are people that have undergone treatment but carry the pathogen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lang="en-US" smtClean="0"/>
              <a:t>Passive carriers carry the pathogen but do not show </a:t>
            </a:r>
            <a:r>
              <a:rPr dirty="0" lang="en-US" smtClean="0"/>
              <a:t>the </a:t>
            </a:r>
            <a:r>
              <a:rPr dirty="0" lang="en-US" smtClean="0"/>
              <a:t>symptoms</a:t>
            </a:r>
          </a:p>
          <a:p>
            <a:pPr algn="just"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lang="en-US" smtClean="0"/>
              <a:t>Convalescent carriers are people who have been sick and are recovering from the disease but they still carry the pathogens</a:t>
            </a:r>
          </a:p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c) Inanimate factors include air, soil, water food, milk… 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91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9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9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4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d) Personnel in hospital</a:t>
            </a:r>
          </a:p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e) Used hospital equipment e.g. syringes</a:t>
            </a:r>
          </a:p>
          <a:p>
            <a:pPr algn="just" lvl="0">
              <a:lnSpc>
                <a:spcPct val="150000"/>
              </a:lnSpc>
              <a:buNone/>
            </a:pPr>
            <a:r>
              <a:rPr dirty="0" lang="en-US" smtClean="0"/>
              <a:t>f) Patients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79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79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79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1828800" y="4648200"/>
            <a:ext cx="8534400" cy="1600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r>
              <a:rPr b="1" smtClean="0"/>
              <a:t>Bacteria Growth curve</a:t>
            </a:r>
            <a:endParaRPr dirty="0" lang="en-US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4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  <p:pic>
        <p:nvPicPr>
          <p:cNvPr id="2097152" name="Picture 2" descr="http://classes.midlandstech.com/carterp/Courses/bio225/chap06/06-14_BacteriaGrowth_1.jpg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1828800" y="914400"/>
            <a:ext cx="8534400" cy="5334000"/>
          </a:xfrm>
          <a:prstGeom prst="rect"/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Content Placeholder 5"/>
          <p:cNvGraphicFramePr>
            <a:graphicFrameLocks noGrp="1"/>
          </p:cNvGraphicFramePr>
          <p:nvPr>
            <p:ph idx="1"/>
          </p:nvPr>
        </p:nvGraphicFramePr>
        <p:xfrm>
          <a:off x="1828800" y="685801"/>
          <a:ext cx="8534400" cy="5638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3556000"/>
                <a:gridCol w="2844800"/>
              </a:tblGrid>
              <a:tr h="1199030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dirty="0" sz="2800" lang="en-US" u="sng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800" lang="en-US" u="sng">
                          <a:solidFill>
                            <a:srgbClr val="FF0000"/>
                          </a:solidFill>
                        </a:rPr>
                        <a:t>Phase</a:t>
                      </a:r>
                      <a:endParaRPr dirty="0" sz="2800" lang="en-US" u="sng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dirty="0" sz="2800" lang="en-US" u="sng">
                          <a:solidFill>
                            <a:srgbClr val="FF0000"/>
                          </a:solidFill>
                        </a:rPr>
                        <a:t>Growth rate</a:t>
                      </a:r>
                      <a:endParaRPr dirty="0" sz="2800" lang="en-US" u="sng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Lag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Zero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Acceleration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Increasing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Exponential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 smtClean="0">
                          <a:solidFill>
                            <a:schemeClr val="bg1"/>
                          </a:solidFill>
                        </a:rPr>
                        <a:t>Constant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Retardation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</a:rPr>
                        <a:t>Decreasing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Maximum stationary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Zero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  <a:tr h="739962"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sz="2800" lang="en-US">
                          <a:solidFill>
                            <a:schemeClr val="bg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Decline</a:t>
                      </a:r>
                      <a:endParaRPr b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p>
                      <a:pPr algn="ctr"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b="0" dirty="0" sz="2800" lang="en-US">
                          <a:solidFill>
                            <a:schemeClr val="bg1"/>
                          </a:solidFill>
                          <a:latin typeface="Book Antiqua"/>
                          <a:ea typeface="Times New Roman"/>
                          <a:cs typeface="Times New Roman"/>
                        </a:rPr>
                        <a:t>Negative (death)</a:t>
                      </a:r>
                      <a:endParaRPr b="0" dirty="0" sz="2800" lang="en-US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048641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533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4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429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/>
              <a:t>It is the </a:t>
            </a:r>
            <a:r>
              <a:rPr b="1" dirty="0" lang="en-US" smtClean="0"/>
              <a:t>phase of maximum growth.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Cells divide at a</a:t>
            </a:r>
            <a:r>
              <a:rPr b="1" dirty="0" lang="en-US" smtClean="0"/>
              <a:t> constant rate</a:t>
            </a:r>
            <a:r>
              <a:rPr dirty="0" lang="en-US" smtClean="0"/>
              <a:t>. New cell material is being synthesized at a constant rate, but the new material is itself catalytic and the mass increases in an exponential manner.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This </a:t>
            </a:r>
            <a:r>
              <a:rPr b="1" dirty="0" lang="en-US" smtClean="0"/>
              <a:t>continues until</a:t>
            </a:r>
            <a:r>
              <a:rPr dirty="0" lang="en-US" smtClean="0"/>
              <a:t> one of 2 things happens: either one or more </a:t>
            </a:r>
            <a:r>
              <a:rPr b="1" dirty="0" lang="en-US" smtClean="0"/>
              <a:t>nutrients </a:t>
            </a:r>
            <a:r>
              <a:rPr dirty="0" lang="en-US" smtClean="0"/>
              <a:t>in the medium </a:t>
            </a:r>
            <a:r>
              <a:rPr b="1" dirty="0" lang="en-US" smtClean="0"/>
              <a:t>become exhausted</a:t>
            </a:r>
            <a:r>
              <a:rPr dirty="0" lang="en-US" smtClean="0"/>
              <a:t>, or </a:t>
            </a:r>
            <a:r>
              <a:rPr b="1" dirty="0" lang="en-US" smtClean="0"/>
              <a:t>toxic metabolic products accumulate and inhibit growth</a:t>
            </a:r>
            <a:r>
              <a:rPr dirty="0" lang="en-US" smtClean="0"/>
              <a:t>.</a:t>
            </a: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pPr lvl="0"/>
            <a:r>
              <a:rPr b="1" smtClean="0"/>
              <a:t>Exponential Phase</a:t>
            </a:r>
            <a:r>
              <a:rPr smtClean="0"/>
              <a:t> </a:t>
            </a:r>
            <a:endParaRPr dirty="0" lang="en-US"/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47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1828800" y="914400"/>
            <a:ext cx="8534400" cy="5334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pPr algn="just">
              <a:lnSpc>
                <a:spcPct val="150000"/>
              </a:lnSpc>
            </a:pPr>
            <a:r>
              <a:rPr dirty="0" lang="en-US" smtClean="0"/>
              <a:t>For aerobic organisms, the nutrient that becomes limiting is usually oxygen. There is a </a:t>
            </a:r>
            <a:r>
              <a:rPr b="1" dirty="0" lang="en-US" smtClean="0"/>
              <a:t>linear relationship between time and number of cells growth.</a:t>
            </a:r>
          </a:p>
          <a:p>
            <a:pPr algn="just">
              <a:lnSpc>
                <a:spcPct val="150000"/>
              </a:lnSpc>
            </a:pPr>
            <a:r>
              <a:rPr dirty="0" lang="en-US" smtClean="0"/>
              <a:t>In the human body, bacteria at this time cannot be killed easily, and can easily overwhelm the body.</a:t>
            </a:r>
          </a:p>
          <a:p>
            <a:pPr>
              <a:lnSpc>
                <a:spcPct val="150000"/>
              </a:lnSpc>
            </a:pPr>
            <a:endParaRPr dirty="0" 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1828800" y="152400"/>
            <a:ext cx="8534400" cy="685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p>
            <a:endParaRPr dirty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7315200" y="6203667"/>
            <a:ext cx="2590800" cy="384048"/>
          </a:xfrm>
          <a:prstGeom prst="rect"/>
        </p:spPr>
        <p:txBody>
          <a:bodyPr/>
          <a:p>
            <a:fld id="{76E22BB9-02F9-4683-910F-11499AFFA853}" type="datetime1">
              <a:rPr lang="en-US" smtClean="0"/>
              <a:t>2/4/2021</a:t>
            </a:fld>
            <a:endParaRPr lang="en-US"/>
          </a:p>
        </p:txBody>
      </p:sp>
      <p:sp>
        <p:nvSpPr>
          <p:cNvPr id="1048651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9934575" y="6181531"/>
            <a:ext cx="609600" cy="457200"/>
          </a:xfrm>
          <a:prstGeom prst="rect"/>
        </p:spPr>
        <p:txBody>
          <a:bodyPr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MICROBIOLOGY 3</dc:title>
  <dc:creator>DKMAILU</dc:creator>
  <cp:lastModifiedBy>DKMAILU</cp:lastModifiedBy>
  <dcterms:created xsi:type="dcterms:W3CDTF">2015-05-25T09:05:23Z</dcterms:created>
  <dcterms:modified xsi:type="dcterms:W3CDTF">2021-02-04T05:16:44Z</dcterms:modified>
</cp:coreProperties>
</file>