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handoutMasterIdLst>
    <p:handoutMasterId r:id="rId113"/>
  </p:handoutMasterIdLst>
  <p:sldIdLst>
    <p:sldId id="403" r:id="rId2"/>
    <p:sldId id="258" r:id="rId3"/>
    <p:sldId id="336" r:id="rId4"/>
    <p:sldId id="400" r:id="rId5"/>
    <p:sldId id="333" r:id="rId6"/>
    <p:sldId id="396" r:id="rId7"/>
    <p:sldId id="356" r:id="rId8"/>
    <p:sldId id="401" r:id="rId9"/>
    <p:sldId id="357" r:id="rId10"/>
    <p:sldId id="404" r:id="rId11"/>
    <p:sldId id="405" r:id="rId12"/>
    <p:sldId id="362" r:id="rId13"/>
    <p:sldId id="364" r:id="rId14"/>
    <p:sldId id="373" r:id="rId15"/>
    <p:sldId id="366" r:id="rId16"/>
    <p:sldId id="391" r:id="rId17"/>
    <p:sldId id="393" r:id="rId18"/>
    <p:sldId id="376" r:id="rId19"/>
    <p:sldId id="378" r:id="rId20"/>
    <p:sldId id="394" r:id="rId21"/>
    <p:sldId id="383" r:id="rId22"/>
    <p:sldId id="359" r:id="rId23"/>
    <p:sldId id="259" r:id="rId24"/>
    <p:sldId id="389" r:id="rId25"/>
    <p:sldId id="390" r:id="rId26"/>
    <p:sldId id="260" r:id="rId27"/>
    <p:sldId id="267" r:id="rId28"/>
    <p:sldId id="340" r:id="rId29"/>
    <p:sldId id="385" r:id="rId30"/>
    <p:sldId id="387" r:id="rId31"/>
    <p:sldId id="395" r:id="rId32"/>
    <p:sldId id="360" r:id="rId33"/>
    <p:sldId id="268" r:id="rId34"/>
    <p:sldId id="269" r:id="rId35"/>
    <p:sldId id="272" r:id="rId36"/>
    <p:sldId id="343" r:id="rId37"/>
    <p:sldId id="273" r:id="rId38"/>
    <p:sldId id="274" r:id="rId39"/>
    <p:sldId id="275" r:id="rId40"/>
    <p:sldId id="344" r:id="rId41"/>
    <p:sldId id="280" r:id="rId42"/>
    <p:sldId id="276" r:id="rId43"/>
    <p:sldId id="277" r:id="rId44"/>
    <p:sldId id="345" r:id="rId45"/>
    <p:sldId id="278" r:id="rId46"/>
    <p:sldId id="281" r:id="rId47"/>
    <p:sldId id="279" r:id="rId48"/>
    <p:sldId id="287" r:id="rId49"/>
    <p:sldId id="289" r:id="rId50"/>
    <p:sldId id="288" r:id="rId51"/>
    <p:sldId id="282" r:id="rId52"/>
    <p:sldId id="283" r:id="rId53"/>
    <p:sldId id="284" r:id="rId54"/>
    <p:sldId id="346" r:id="rId55"/>
    <p:sldId id="286" r:id="rId56"/>
    <p:sldId id="290" r:id="rId57"/>
    <p:sldId id="291" r:id="rId58"/>
    <p:sldId id="285" r:id="rId59"/>
    <p:sldId id="292" r:id="rId60"/>
    <p:sldId id="293" r:id="rId61"/>
    <p:sldId id="294" r:id="rId62"/>
    <p:sldId id="347" r:id="rId63"/>
    <p:sldId id="295" r:id="rId64"/>
    <p:sldId id="348" r:id="rId65"/>
    <p:sldId id="332" r:id="rId66"/>
    <p:sldId id="296" r:id="rId67"/>
    <p:sldId id="297" r:id="rId68"/>
    <p:sldId id="298" r:id="rId69"/>
    <p:sldId id="299" r:id="rId70"/>
    <p:sldId id="300" r:id="rId71"/>
    <p:sldId id="328" r:id="rId72"/>
    <p:sldId id="329" r:id="rId73"/>
    <p:sldId id="349" r:id="rId74"/>
    <p:sldId id="330" r:id="rId75"/>
    <p:sldId id="350" r:id="rId76"/>
    <p:sldId id="331" r:id="rId77"/>
    <p:sldId id="351" r:id="rId78"/>
    <p:sldId id="301" r:id="rId79"/>
    <p:sldId id="302" r:id="rId80"/>
    <p:sldId id="352" r:id="rId81"/>
    <p:sldId id="303" r:id="rId82"/>
    <p:sldId id="304" r:id="rId83"/>
    <p:sldId id="305" r:id="rId84"/>
    <p:sldId id="397" r:id="rId85"/>
    <p:sldId id="306" r:id="rId86"/>
    <p:sldId id="307" r:id="rId87"/>
    <p:sldId id="312" r:id="rId88"/>
    <p:sldId id="311" r:id="rId89"/>
    <p:sldId id="308" r:id="rId90"/>
    <p:sldId id="309" r:id="rId91"/>
    <p:sldId id="310" r:id="rId92"/>
    <p:sldId id="313" r:id="rId93"/>
    <p:sldId id="353" r:id="rId94"/>
    <p:sldId id="314" r:id="rId95"/>
    <p:sldId id="315" r:id="rId96"/>
    <p:sldId id="316" r:id="rId97"/>
    <p:sldId id="317" r:id="rId98"/>
    <p:sldId id="318" r:id="rId99"/>
    <p:sldId id="319" r:id="rId100"/>
    <p:sldId id="354" r:id="rId101"/>
    <p:sldId id="398" r:id="rId102"/>
    <p:sldId id="320" r:id="rId103"/>
    <p:sldId id="321" r:id="rId104"/>
    <p:sldId id="322" r:id="rId105"/>
    <p:sldId id="323" r:id="rId106"/>
    <p:sldId id="324" r:id="rId107"/>
    <p:sldId id="325" r:id="rId108"/>
    <p:sldId id="326" r:id="rId109"/>
    <p:sldId id="399" r:id="rId110"/>
    <p:sldId id="327" r:id="rId111"/>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18" autoAdjust="0"/>
    <p:restoredTop sz="92000" autoAdjust="0"/>
  </p:normalViewPr>
  <p:slideViewPr>
    <p:cSldViewPr>
      <p:cViewPr>
        <p:scale>
          <a:sx n="100" d="100"/>
          <a:sy n="100" d="100"/>
        </p:scale>
        <p:origin x="-78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1440" tIns="45720" rIns="91440" bIns="45720" rtlCol="0"/>
          <a:lstStyle>
            <a:lvl1pPr algn="r">
              <a:defRPr sz="1200"/>
            </a:lvl1pPr>
          </a:lstStyle>
          <a:p>
            <a:fld id="{F78143C8-9BFC-4896-8551-99DBBFB68A9D}" type="datetimeFigureOut">
              <a:rPr lang="en-US" smtClean="0"/>
              <a:t>11/01/2021</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1440" tIns="45720" rIns="91440" bIns="45720" rtlCol="0" anchor="b"/>
          <a:lstStyle>
            <a:lvl1pPr algn="r">
              <a:defRPr sz="1200"/>
            </a:lvl1pPr>
          </a:lstStyle>
          <a:p>
            <a:fld id="{6B8E03A3-2292-4311-8E3E-A1D5F6D7ADB5}" type="slidenum">
              <a:rPr lang="en-US" smtClean="0"/>
              <a:t>‹#›</a:t>
            </a:fld>
            <a:endParaRPr lang="en-US"/>
          </a:p>
        </p:txBody>
      </p:sp>
    </p:spTree>
    <p:extLst>
      <p:ext uri="{BB962C8B-B14F-4D97-AF65-F5344CB8AC3E}">
        <p14:creationId xmlns:p14="http://schemas.microsoft.com/office/powerpoint/2010/main" val="273635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4F3969C9-C94C-4DA5-B38D-513781DB7C08}" type="datetimeFigureOut">
              <a:rPr lang="en-US" smtClean="0"/>
              <a:t>11/01/2021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BCBC001D-6302-48E2-BDCD-4A6C2E932A21}" type="slidenum">
              <a:rPr lang="en-US" smtClean="0"/>
              <a:t>‹#›</a:t>
            </a:fld>
            <a:endParaRPr lang="en-US"/>
          </a:p>
        </p:txBody>
      </p:sp>
    </p:spTree>
    <p:extLst>
      <p:ext uri="{BB962C8B-B14F-4D97-AF65-F5344CB8AC3E}">
        <p14:creationId xmlns:p14="http://schemas.microsoft.com/office/powerpoint/2010/main" val="73938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C001D-6302-48E2-BDCD-4A6C2E932A21}" type="slidenum">
              <a:rPr lang="en-US" smtClean="0"/>
              <a:t>61</a:t>
            </a:fld>
            <a:endParaRPr lang="en-US"/>
          </a:p>
        </p:txBody>
      </p:sp>
    </p:spTree>
    <p:extLst>
      <p:ext uri="{BB962C8B-B14F-4D97-AF65-F5344CB8AC3E}">
        <p14:creationId xmlns:p14="http://schemas.microsoft.com/office/powerpoint/2010/main" val="393703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79EC55-26AE-4DFD-891F-15901582D77C}" type="datetimeFigureOut">
              <a:rPr lang="en-US" smtClean="0"/>
              <a:t>11/01/2021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104136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9EC55-26AE-4DFD-891F-15901582D77C}" type="datetimeFigureOut">
              <a:rPr lang="en-US" smtClean="0"/>
              <a:t>11/01/2021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186255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9EC55-26AE-4DFD-891F-15901582D77C}" type="datetimeFigureOut">
              <a:rPr lang="en-US" smtClean="0"/>
              <a:t>11/01/2021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228278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9EC55-26AE-4DFD-891F-15901582D77C}" type="datetimeFigureOut">
              <a:rPr lang="en-US" smtClean="0"/>
              <a:t>11/01/2021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103346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9EC55-26AE-4DFD-891F-15901582D77C}" type="datetimeFigureOut">
              <a:rPr lang="en-US" smtClean="0"/>
              <a:t>11/01/2021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183088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9EC55-26AE-4DFD-891F-15901582D77C}" type="datetimeFigureOut">
              <a:rPr lang="en-US" smtClean="0"/>
              <a:t>11/01/2021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92056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9EC55-26AE-4DFD-891F-15901582D77C}" type="datetimeFigureOut">
              <a:rPr lang="en-US" smtClean="0"/>
              <a:t>11/01/2021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297733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9EC55-26AE-4DFD-891F-15901582D77C}" type="datetimeFigureOut">
              <a:rPr lang="en-US" smtClean="0"/>
              <a:t>11/01/2021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112339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9EC55-26AE-4DFD-891F-15901582D77C}" type="datetimeFigureOut">
              <a:rPr lang="en-US" smtClean="0"/>
              <a:t>11/01/2021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247616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9EC55-26AE-4DFD-891F-15901582D77C}" type="datetimeFigureOut">
              <a:rPr lang="en-US" smtClean="0"/>
              <a:t>11/01/2021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345066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9EC55-26AE-4DFD-891F-15901582D77C}" type="datetimeFigureOut">
              <a:rPr lang="en-US" smtClean="0"/>
              <a:t>11/01/2021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A2BE3-9B22-4F92-AA26-16F0DEA6484A}" type="slidenum">
              <a:rPr lang="en-US" smtClean="0"/>
              <a:t>‹#›</a:t>
            </a:fld>
            <a:endParaRPr lang="en-US"/>
          </a:p>
        </p:txBody>
      </p:sp>
    </p:spTree>
    <p:extLst>
      <p:ext uri="{BB962C8B-B14F-4D97-AF65-F5344CB8AC3E}">
        <p14:creationId xmlns:p14="http://schemas.microsoft.com/office/powerpoint/2010/main" val="357312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9EC55-26AE-4DFD-891F-15901582D77C}" type="datetimeFigureOut">
              <a:rPr lang="en-US" smtClean="0"/>
              <a:t>11/01/2021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A2BE3-9B22-4F92-AA26-16F0DEA6484A}" type="slidenum">
              <a:rPr lang="en-US" smtClean="0"/>
              <a:t>‹#›</a:t>
            </a:fld>
            <a:endParaRPr lang="en-US"/>
          </a:p>
        </p:txBody>
      </p:sp>
    </p:spTree>
    <p:extLst>
      <p:ext uri="{BB962C8B-B14F-4D97-AF65-F5344CB8AC3E}">
        <p14:creationId xmlns:p14="http://schemas.microsoft.com/office/powerpoint/2010/main" val="3049590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en.wikipedia.org/wiki/Cell_(biology)" TargetMode="External"/><Relationship Id="rId2" Type="http://schemas.openxmlformats.org/officeDocument/2006/relationships/hyperlink" Target="http://en.wikipedia.org/wiki/Microorganism" TargetMode="External"/><Relationship Id="rId1" Type="http://schemas.openxmlformats.org/officeDocument/2006/relationships/slideLayout" Target="../slideLayouts/slideLayout2.xml"/><Relationship Id="rId4" Type="http://schemas.openxmlformats.org/officeDocument/2006/relationships/hyperlink" Target="http://en.wikipedia.org/wiki/Agar_plat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microbeonline.com/bile-solubility-test-principle-procedure-expected-result-and-quality-control/" TargetMode="External"/><Relationship Id="rId2" Type="http://schemas.openxmlformats.org/officeDocument/2006/relationships/hyperlink" Target="http://microbeonline.com/mug-test-b-glucuronidase-test-for-rapid-identification-of-e-coli/" TargetMode="External"/><Relationship Id="rId1" Type="http://schemas.openxmlformats.org/officeDocument/2006/relationships/slideLayout" Target="../slideLayouts/slideLayout2.xml"/><Relationship Id="rId5" Type="http://schemas.openxmlformats.org/officeDocument/2006/relationships/hyperlink" Target="http://microbeonline.com/diagnostic-tests-biochemical-tests-coagulase-test/" TargetMode="External"/><Relationship Id="rId4" Type="http://schemas.openxmlformats.org/officeDocument/2006/relationships/hyperlink" Target="http://microbeonline.com/citrate-utilization-test-principle-procedure-expected-results-and-positive-organisms/"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microbeonline.com/urease-test-principle-procedure-interpretation-and-urease-positive-organsims/" TargetMode="External"/><Relationship Id="rId2" Type="http://schemas.openxmlformats.org/officeDocument/2006/relationships/hyperlink" Target="http://microbeonline.com/oxidase-test-principle-procedure-and-oxidase-positive-organism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http://en.wikipedia.org/wiki/Direct_fluorescent_antibody" TargetMode="External"/><Relationship Id="rId3" Type="http://schemas.openxmlformats.org/officeDocument/2006/relationships/hyperlink" Target="http://en.wikipedia.org/wiki/Microorganism" TargetMode="External"/><Relationship Id="rId7" Type="http://schemas.openxmlformats.org/officeDocument/2006/relationships/hyperlink" Target="http://en.wikipedia.org/wiki/Complement-fixation" TargetMode="External"/><Relationship Id="rId2" Type="http://schemas.openxmlformats.org/officeDocument/2006/relationships/hyperlink" Target="http://en.wikipedia.org/wiki/Antibody" TargetMode="External"/><Relationship Id="rId1" Type="http://schemas.openxmlformats.org/officeDocument/2006/relationships/slideLayout" Target="../slideLayouts/slideLayout2.xml"/><Relationship Id="rId6" Type="http://schemas.openxmlformats.org/officeDocument/2006/relationships/hyperlink" Target="http://en.wikipedia.org/wiki/Precipitation_(chemistry)" TargetMode="External"/><Relationship Id="rId5" Type="http://schemas.openxmlformats.org/officeDocument/2006/relationships/hyperlink" Target="http://en.wikipedia.org/wiki/Agglutination_(biology)" TargetMode="External"/><Relationship Id="rId4" Type="http://schemas.openxmlformats.org/officeDocument/2006/relationships/hyperlink" Target="http://en.wikipedia.org/wiki/ELIS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Organism" TargetMode="External"/><Relationship Id="rId2" Type="http://schemas.openxmlformats.org/officeDocument/2006/relationships/hyperlink" Target="http://en.wikipedia.org/wiki/Unicellular" TargetMode="External"/><Relationship Id="rId1" Type="http://schemas.openxmlformats.org/officeDocument/2006/relationships/slideLayout" Target="../slideLayouts/slideLayout2.xml"/><Relationship Id="rId6" Type="http://schemas.openxmlformats.org/officeDocument/2006/relationships/hyperlink" Target="http://en.wikipedia.org/wiki/Organelle" TargetMode="External"/><Relationship Id="rId5" Type="http://schemas.openxmlformats.org/officeDocument/2006/relationships/hyperlink" Target="http://en.wikipedia.org/wiki/Mitochondrion" TargetMode="External"/><Relationship Id="rId4" Type="http://schemas.openxmlformats.org/officeDocument/2006/relationships/hyperlink" Target="http://en.wikipedia.org/wiki/Cell_nucle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normAutofit/>
          </a:bodyPr>
          <a:lstStyle/>
          <a:p>
            <a:r>
              <a:rPr lang="en-US" sz="3200" b="1" dirty="0" smtClean="0"/>
              <a:t>MICROBIOLOGY AND IMMUNOLOGY</a:t>
            </a:r>
            <a:endParaRPr lang="en-US" sz="3200" b="1" dirty="0"/>
          </a:p>
        </p:txBody>
      </p:sp>
    </p:spTree>
    <p:extLst>
      <p:ext uri="{BB962C8B-B14F-4D97-AF65-F5344CB8AC3E}">
        <p14:creationId xmlns:p14="http://schemas.microsoft.com/office/powerpoint/2010/main" val="2368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0"/>
            <a:ext cx="8229600" cy="1143000"/>
          </a:xfrm>
        </p:spPr>
        <p:txBody>
          <a:bodyPr/>
          <a:lstStyle/>
          <a:p>
            <a:pPr algn="l"/>
            <a:r>
              <a:rPr lang="en-US" sz="2800" b="1" dirty="0">
                <a:solidFill>
                  <a:prstClr val="black"/>
                </a:solidFill>
                <a:latin typeface="Times New Roman" panose="02020603050405020304" pitchFamily="18" charset="0"/>
                <a:ea typeface="+mn-ea"/>
                <a:cs typeface="Times New Roman" panose="02020603050405020304" pitchFamily="18" charset="0"/>
              </a:rPr>
              <a:t>Environmental </a:t>
            </a:r>
            <a:r>
              <a:rPr lang="en-US" sz="2800" b="1" dirty="0" smtClean="0">
                <a:solidFill>
                  <a:prstClr val="black"/>
                </a:solidFill>
                <a:latin typeface="Times New Roman" panose="02020603050405020304" pitchFamily="18" charset="0"/>
                <a:ea typeface="+mn-ea"/>
                <a:cs typeface="Times New Roman" panose="02020603050405020304" pitchFamily="18" charset="0"/>
              </a:rPr>
              <a:t>microbiology</a:t>
            </a:r>
            <a:endParaRPr lang="en-US" dirty="0"/>
          </a:p>
        </p:txBody>
      </p:sp>
      <p:sp>
        <p:nvSpPr>
          <p:cNvPr id="3" name="Content Placeholder 2"/>
          <p:cNvSpPr>
            <a:spLocks noGrp="1"/>
          </p:cNvSpPr>
          <p:nvPr>
            <p:ph idx="1"/>
          </p:nvPr>
        </p:nvSpPr>
        <p:spPr>
          <a:xfrm>
            <a:off x="76200" y="762000"/>
            <a:ext cx="8229600" cy="4525963"/>
          </a:xfrm>
        </p:spPr>
        <p:txBody>
          <a:bodyPr>
            <a:normAutofit/>
          </a:bodyPr>
          <a:lstStyle/>
          <a:p>
            <a:pPr marL="0" lvl="0" indent="0">
              <a:buNone/>
            </a:pPr>
            <a:r>
              <a:rPr lang="en-US" sz="2400" dirty="0" smtClean="0">
                <a:solidFill>
                  <a:prstClr val="black"/>
                </a:solidFill>
                <a:latin typeface="Times New Roman" panose="02020603050405020304" pitchFamily="18" charset="0"/>
                <a:cs typeface="Times New Roman" panose="02020603050405020304" pitchFamily="18" charset="0"/>
              </a:rPr>
              <a:t> Is </a:t>
            </a:r>
            <a:r>
              <a:rPr lang="en-US" sz="2400" dirty="0">
                <a:solidFill>
                  <a:prstClr val="black"/>
                </a:solidFill>
                <a:latin typeface="Times New Roman" panose="02020603050405020304" pitchFamily="18" charset="0"/>
                <a:cs typeface="Times New Roman" panose="02020603050405020304" pitchFamily="18" charset="0"/>
              </a:rPr>
              <a:t>the study of the composition and the physiology of microbial communities in the environment .The environment in this case can mean ,soil, water, air  and sediments covering the planet which also include ;animals and plants which inhabit these areas</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4000" dirty="0">
              <a:solidFill>
                <a:prstClr val="black"/>
              </a:solidFill>
            </a:endParaRPr>
          </a:p>
          <a:p>
            <a:endParaRPr lang="en-US" sz="2800" dirty="0"/>
          </a:p>
        </p:txBody>
      </p:sp>
    </p:spTree>
    <p:extLst>
      <p:ext uri="{BB962C8B-B14F-4D97-AF65-F5344CB8AC3E}">
        <p14:creationId xmlns:p14="http://schemas.microsoft.com/office/powerpoint/2010/main" val="31730889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6248400"/>
          </a:xfrm>
        </p:spPr>
        <p:txBody>
          <a:bodyPr>
            <a:noAutofit/>
          </a:bodyPr>
          <a:lstStyle/>
          <a:p>
            <a:r>
              <a:rPr lang="en-US" sz="2800" b="1" dirty="0" smtClean="0">
                <a:latin typeface="Times New Roman" panose="02020603050405020304" pitchFamily="18" charset="0"/>
                <a:cs typeface="Times New Roman" panose="02020603050405020304" pitchFamily="18" charset="0"/>
              </a:rPr>
              <a:t>Replication</a:t>
            </a:r>
            <a:endParaRPr lang="en-US" sz="28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 protein capsid is stripped away from the genome, and the </a:t>
            </a:r>
            <a:r>
              <a:rPr lang="en-US" b="1" dirty="0">
                <a:latin typeface="Times New Roman" panose="02020603050405020304" pitchFamily="18" charset="0"/>
                <a:cs typeface="Times New Roman" panose="02020603050405020304" pitchFamily="18" charset="0"/>
              </a:rPr>
              <a:t>genome is freed in the cell cytoplasm where it either act as a messenger RNA  (in RNA viruses)or synthesize messenger RNA  from DNA 	(in DNA viruses)that provides codes for synthesis of enzymes</a:t>
            </a:r>
          </a:p>
          <a:p>
            <a:pPr lvl="2"/>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the synthesis of enzymes and viral components.</a:t>
            </a:r>
          </a:p>
        </p:txBody>
      </p:sp>
    </p:spTree>
    <p:extLst>
      <p:ext uri="{BB962C8B-B14F-4D97-AF65-F5344CB8AC3E}">
        <p14:creationId xmlns:p14="http://schemas.microsoft.com/office/powerpoint/2010/main" val="32200509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
            <a:ext cx="9144000" cy="4525963"/>
          </a:xfrm>
        </p:spPr>
        <p:txBody>
          <a:bodyPr>
            <a:noAutofit/>
          </a:bodyPr>
          <a:lstStyle/>
          <a:p>
            <a:pPr lvl="2"/>
            <a:r>
              <a:rPr lang="en-US" sz="2000" dirty="0">
                <a:solidFill>
                  <a:prstClr val="black"/>
                </a:solidFill>
                <a:latin typeface="Times New Roman" panose="02020603050405020304" pitchFamily="18" charset="0"/>
                <a:cs typeface="Times New Roman" panose="02020603050405020304" pitchFamily="18" charset="0"/>
              </a:rPr>
              <a:t>If the genome consists of RNA, the genome acts as a messenger RNA molecule and provides the genetic </a:t>
            </a:r>
            <a:r>
              <a:rPr lang="en-US" sz="2000" b="1" dirty="0">
                <a:solidFill>
                  <a:prstClr val="black"/>
                </a:solidFill>
                <a:latin typeface="Times New Roman" panose="02020603050405020304" pitchFamily="18" charset="0"/>
                <a:cs typeface="Times New Roman" panose="02020603050405020304" pitchFamily="18" charset="0"/>
              </a:rPr>
              <a:t>codes for the synthesis of enzymes</a:t>
            </a:r>
            <a:r>
              <a:rPr lang="en-US" sz="2000" dirty="0">
                <a:solidFill>
                  <a:prstClr val="black"/>
                </a:solidFill>
                <a:latin typeface="Times New Roman" panose="02020603050405020304" pitchFamily="18" charset="0"/>
                <a:cs typeface="Times New Roman" panose="02020603050405020304" pitchFamily="18" charset="0"/>
              </a:rPr>
              <a:t>. </a:t>
            </a:r>
          </a:p>
          <a:p>
            <a:pPr lvl="3"/>
            <a:r>
              <a:rPr lang="en-US" sz="1800" dirty="0">
                <a:solidFill>
                  <a:prstClr val="black"/>
                </a:solidFill>
                <a:latin typeface="Times New Roman" panose="02020603050405020304" pitchFamily="18" charset="0"/>
                <a:cs typeface="Times New Roman" panose="02020603050405020304" pitchFamily="18" charset="0"/>
              </a:rPr>
              <a:t>The enzymes are used for the synthesis of viral genomes and capsomeres and the </a:t>
            </a:r>
            <a:r>
              <a:rPr lang="en-US" sz="1800" b="1" dirty="0">
                <a:solidFill>
                  <a:prstClr val="black"/>
                </a:solidFill>
                <a:latin typeface="Times New Roman" panose="02020603050405020304" pitchFamily="18" charset="0"/>
                <a:cs typeface="Times New Roman" panose="02020603050405020304" pitchFamily="18" charset="0"/>
              </a:rPr>
              <a:t>assembly </a:t>
            </a:r>
            <a:r>
              <a:rPr lang="en-US" sz="1800" dirty="0">
                <a:solidFill>
                  <a:prstClr val="black"/>
                </a:solidFill>
                <a:latin typeface="Times New Roman" panose="02020603050405020304" pitchFamily="18" charset="0"/>
                <a:cs typeface="Times New Roman" panose="02020603050405020304" pitchFamily="18" charset="0"/>
              </a:rPr>
              <a:t>of these components into new viruses. </a:t>
            </a:r>
          </a:p>
          <a:p>
            <a:pPr lvl="2"/>
            <a:endParaRPr lang="en-US" sz="2000" dirty="0" smtClean="0">
              <a:solidFill>
                <a:prstClr val="black"/>
              </a:solidFill>
              <a:latin typeface="Times New Roman" panose="02020603050405020304" pitchFamily="18" charset="0"/>
              <a:cs typeface="Times New Roman" panose="02020603050405020304" pitchFamily="18" charset="0"/>
            </a:endParaRPr>
          </a:p>
          <a:p>
            <a:pPr lvl="2"/>
            <a:r>
              <a:rPr lang="en-US" sz="2000" dirty="0" smtClean="0">
                <a:solidFill>
                  <a:prstClr val="black"/>
                </a:solidFill>
                <a:latin typeface="Times New Roman" panose="02020603050405020304" pitchFamily="18" charset="0"/>
                <a:cs typeface="Times New Roman" panose="02020603050405020304" pitchFamily="18" charset="0"/>
              </a:rPr>
              <a:t>If </a:t>
            </a:r>
            <a:r>
              <a:rPr lang="en-US" sz="2000" dirty="0">
                <a:solidFill>
                  <a:prstClr val="black"/>
                </a:solidFill>
                <a:latin typeface="Times New Roman" panose="02020603050405020304" pitchFamily="18" charset="0"/>
                <a:cs typeface="Times New Roman" panose="02020603050405020304" pitchFamily="18" charset="0"/>
              </a:rPr>
              <a:t>the viral genome consists of DNA, it </a:t>
            </a:r>
            <a:r>
              <a:rPr lang="en-US" sz="2000" b="1" dirty="0">
                <a:solidFill>
                  <a:prstClr val="black"/>
                </a:solidFill>
                <a:latin typeface="Times New Roman" panose="02020603050405020304" pitchFamily="18" charset="0"/>
                <a:cs typeface="Times New Roman" panose="02020603050405020304" pitchFamily="18" charset="0"/>
              </a:rPr>
              <a:t>provides the genetic code for the synthesis of messenger RNA molecules, and the process proceeds</a:t>
            </a:r>
            <a:r>
              <a:rPr lang="en-US" sz="2000" dirty="0">
                <a:solidFill>
                  <a:prstClr val="black"/>
                </a:solidFill>
                <a:latin typeface="Times New Roman" panose="02020603050405020304" pitchFamily="18" charset="0"/>
                <a:cs typeface="Times New Roman" panose="02020603050405020304" pitchFamily="18" charset="0"/>
              </a:rPr>
              <a:t>.</a:t>
            </a:r>
          </a:p>
          <a:p>
            <a:pPr lvl="2"/>
            <a:endParaRPr lang="en-US" sz="2000" dirty="0" smtClean="0">
              <a:solidFill>
                <a:prstClr val="black"/>
              </a:solidFill>
              <a:latin typeface="Times New Roman" panose="02020603050405020304" pitchFamily="18" charset="0"/>
              <a:cs typeface="Times New Roman" panose="02020603050405020304" pitchFamily="18" charset="0"/>
            </a:endParaRPr>
          </a:p>
          <a:p>
            <a:pPr lvl="2"/>
            <a:r>
              <a:rPr lang="en-US" sz="2000" dirty="0" smtClean="0">
                <a:solidFill>
                  <a:prstClr val="black"/>
                </a:solidFill>
                <a:latin typeface="Times New Roman" panose="02020603050405020304" pitchFamily="18" charset="0"/>
                <a:cs typeface="Times New Roman" panose="02020603050405020304" pitchFamily="18" charset="0"/>
              </a:rPr>
              <a:t>In </a:t>
            </a:r>
            <a:r>
              <a:rPr lang="en-US" sz="2000" dirty="0">
                <a:solidFill>
                  <a:prstClr val="black"/>
                </a:solidFill>
                <a:latin typeface="Times New Roman" panose="02020603050405020304" pitchFamily="18" charset="0"/>
                <a:cs typeface="Times New Roman" panose="02020603050405020304" pitchFamily="18" charset="0"/>
              </a:rPr>
              <a:t>HIV infection the RNA of the virus serves as a template for the synthesis of a DNA molecule </a:t>
            </a:r>
            <a:r>
              <a:rPr lang="en-US" sz="2000" b="1" dirty="0">
                <a:solidFill>
                  <a:prstClr val="black"/>
                </a:solidFill>
                <a:latin typeface="Times New Roman" panose="02020603050405020304" pitchFamily="18" charset="0"/>
                <a:cs typeface="Times New Roman" panose="02020603050405020304" pitchFamily="18" charset="0"/>
              </a:rPr>
              <a:t>(reverse transcription</a:t>
            </a:r>
            <a:r>
              <a:rPr lang="en-US" sz="2000" dirty="0">
                <a:solidFill>
                  <a:prstClr val="black"/>
                </a:solidFill>
                <a:latin typeface="Times New Roman" panose="02020603050405020304" pitchFamily="18" charset="0"/>
                <a:cs typeface="Times New Roman" panose="02020603050405020304" pitchFamily="18" charset="0"/>
              </a:rPr>
              <a:t>). The enzyme </a:t>
            </a:r>
            <a:r>
              <a:rPr lang="en-US" sz="2000" u="sng" dirty="0">
                <a:solidFill>
                  <a:prstClr val="black"/>
                </a:solidFill>
                <a:latin typeface="Times New Roman" panose="02020603050405020304" pitchFamily="18" charset="0"/>
                <a:cs typeface="Times New Roman" panose="02020603050405020304" pitchFamily="18" charset="0"/>
              </a:rPr>
              <a:t>reverse transcriptase catalyzes </a:t>
            </a:r>
            <a:r>
              <a:rPr lang="en-US" sz="2000" dirty="0">
                <a:solidFill>
                  <a:prstClr val="black"/>
                </a:solidFill>
                <a:latin typeface="Times New Roman" panose="02020603050405020304" pitchFamily="18" charset="0"/>
                <a:cs typeface="Times New Roman" panose="02020603050405020304" pitchFamily="18" charset="0"/>
              </a:rPr>
              <a:t>the DNA's production. The DNA molecule then remains as part of the host cell's chromosome for an unspecified period. From this location, it encodes messenger RNA molecules</a:t>
            </a:r>
            <a:endParaRPr lang="en-US" sz="2800" dirty="0"/>
          </a:p>
        </p:txBody>
      </p:sp>
    </p:spTree>
    <p:extLst>
      <p:ext uri="{BB962C8B-B14F-4D97-AF65-F5344CB8AC3E}">
        <p14:creationId xmlns:p14="http://schemas.microsoft.com/office/powerpoint/2010/main" val="29152301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715962"/>
          </a:xfrm>
        </p:spPr>
        <p:txBody>
          <a:bodyPr>
            <a:normAutofit fontScale="90000"/>
          </a:bodyPr>
          <a:lstStyle/>
          <a:p>
            <a:pPr algn="l"/>
            <a:r>
              <a:rPr lang="en-US" sz="2000" b="1" dirty="0" smtClean="0"/>
              <a:t>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Viral replication cont’</a:t>
            </a:r>
            <a:endParaRPr lang="en-US" sz="2000" b="1" dirty="0"/>
          </a:p>
        </p:txBody>
      </p:sp>
      <p:sp>
        <p:nvSpPr>
          <p:cNvPr id="3" name="Content Placeholder 2"/>
          <p:cNvSpPr>
            <a:spLocks noGrp="1"/>
          </p:cNvSpPr>
          <p:nvPr>
            <p:ph idx="1"/>
          </p:nvPr>
        </p:nvSpPr>
        <p:spPr>
          <a:xfrm>
            <a:off x="76200" y="1453594"/>
            <a:ext cx="8991600" cy="5375831"/>
          </a:xfrm>
        </p:spPr>
        <p:txBody>
          <a:bodyPr>
            <a:normAutofit/>
          </a:bodyPr>
          <a:lstStyle/>
          <a:p>
            <a:pPr marL="0" indent="0">
              <a:buNone/>
            </a:pPr>
            <a:r>
              <a:rPr lang="en-US" sz="2000" b="1" dirty="0" smtClean="0">
                <a:latin typeface="Times New Roman" panose="02020603050405020304" pitchFamily="18" charset="0"/>
                <a:cs typeface="Times New Roman" panose="02020603050405020304" pitchFamily="18" charset="0"/>
              </a:rPr>
              <a:t>Viral </a:t>
            </a:r>
            <a:r>
              <a:rPr lang="en-US" sz="2000" b="1" dirty="0">
                <a:latin typeface="Times New Roman" panose="02020603050405020304" pitchFamily="18" charset="0"/>
                <a:cs typeface="Times New Roman" panose="02020603050405020304" pitchFamily="18" charset="0"/>
              </a:rPr>
              <a:t>protein synthesis</a:t>
            </a:r>
            <a:r>
              <a:rPr lang="en-US" sz="2000" dirty="0">
                <a:latin typeface="Times New Roman" panose="02020603050405020304" pitchFamily="18" charset="0"/>
                <a:cs typeface="Times New Roman" panose="02020603050405020304" pitchFamily="18" charset="0"/>
              </a:rPr>
              <a:t> – carried out </a:t>
            </a:r>
            <a:r>
              <a:rPr lang="en-US" sz="2000" b="1" dirty="0">
                <a:latin typeface="Times New Roman" panose="02020603050405020304" pitchFamily="18" charset="0"/>
                <a:cs typeface="Times New Roman" panose="02020603050405020304" pitchFamily="18" charset="0"/>
              </a:rPr>
              <a:t>on host cell ribosomes</a:t>
            </a:r>
          </a:p>
          <a:p>
            <a:pPr marL="0" indent="0">
              <a:buNone/>
            </a:pPr>
            <a:r>
              <a:rPr lang="en-US" sz="2000" b="1" dirty="0">
                <a:latin typeface="Times New Roman" panose="02020603050405020304" pitchFamily="18" charset="0"/>
                <a:cs typeface="Times New Roman" panose="02020603050405020304" pitchFamily="18" charset="0"/>
              </a:rPr>
              <a:t>Assembly</a:t>
            </a:r>
            <a:r>
              <a:rPr lang="en-US" sz="2000" dirty="0">
                <a:latin typeface="Times New Roman" panose="02020603050405020304" pitchFamily="18" charset="0"/>
                <a:cs typeface="Times New Roman" panose="02020603050405020304" pitchFamily="18" charset="0"/>
              </a:rPr>
              <a:t> -  viral parts come together and enclose viral genome in a functional package</a:t>
            </a:r>
          </a:p>
          <a:p>
            <a:pPr marL="0" indent="0">
              <a:buNone/>
            </a:pPr>
            <a:r>
              <a:rPr lang="en-US" sz="2000" b="1" dirty="0" smtClean="0">
                <a:latin typeface="Times New Roman" panose="02020603050405020304" pitchFamily="18" charset="0"/>
                <a:cs typeface="Times New Roman" panose="02020603050405020304" pitchFamily="18" charset="0"/>
              </a:rPr>
              <a:t>Release</a:t>
            </a:r>
            <a:r>
              <a:rPr lang="en-US" sz="2000" dirty="0">
                <a:latin typeface="Times New Roman" panose="02020603050405020304" pitchFamily="18" charset="0"/>
                <a:cs typeface="Times New Roman" panose="02020603050405020304" pitchFamily="18" charset="0"/>
              </a:rPr>
              <a:t> of new viral </a:t>
            </a:r>
            <a:r>
              <a:rPr lang="en-US" sz="2000" dirty="0" smtClean="0">
                <a:latin typeface="Times New Roman" panose="02020603050405020304" pitchFamily="18" charset="0"/>
                <a:cs typeface="Times New Roman" panose="02020603050405020304" pitchFamily="18" charset="0"/>
              </a:rPr>
              <a:t>particles; </a:t>
            </a:r>
          </a:p>
          <a:p>
            <a:pPr lvl="1"/>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host cell may be “</a:t>
            </a:r>
            <a:r>
              <a:rPr lang="en-US" sz="1800" b="1" dirty="0">
                <a:latin typeface="Times New Roman" panose="02020603050405020304" pitchFamily="18" charset="0"/>
                <a:cs typeface="Times New Roman" panose="02020603050405020304" pitchFamily="18" charset="0"/>
              </a:rPr>
              <a:t>biochemically exhausted,” and it may disintegrate, thereby releasing the virions</a:t>
            </a:r>
            <a:r>
              <a:rPr lang="en-US" sz="1800" dirty="0">
                <a:latin typeface="Times New Roman" panose="02020603050405020304" pitchFamily="18" charset="0"/>
                <a:cs typeface="Times New Roman" panose="02020603050405020304" pitchFamily="18" charset="0"/>
              </a:rPr>
              <a:t>. </a:t>
            </a:r>
            <a:endParaRPr lang="en-US" sz="1800" dirty="0" smtClean="0">
              <a:latin typeface="Times New Roman" panose="02020603050405020304" pitchFamily="18" charset="0"/>
              <a:cs typeface="Times New Roman" panose="02020603050405020304" pitchFamily="18" charset="0"/>
            </a:endParaRPr>
          </a:p>
          <a:p>
            <a:pPr lvl="1"/>
            <a:r>
              <a:rPr lang="en-US" sz="1800" dirty="0" smtClean="0">
                <a:latin typeface="Times New Roman" panose="02020603050405020304" pitchFamily="18" charset="0"/>
                <a:cs typeface="Times New Roman" panose="02020603050405020304" pitchFamily="18" charset="0"/>
              </a:rPr>
              <a:t>For </a:t>
            </a:r>
            <a:r>
              <a:rPr lang="en-US" sz="1800" u="sng" dirty="0">
                <a:latin typeface="Times New Roman" panose="02020603050405020304" pitchFamily="18" charset="0"/>
                <a:cs typeface="Times New Roman" panose="02020603050405020304" pitchFamily="18" charset="0"/>
              </a:rPr>
              <a:t>enveloped viruses</a:t>
            </a:r>
            <a:r>
              <a:rPr lang="en-US" sz="1800" dirty="0">
                <a:latin typeface="Times New Roman" panose="02020603050405020304" pitchFamily="18" charset="0"/>
                <a:cs typeface="Times New Roman" panose="02020603050405020304" pitchFamily="18" charset="0"/>
              </a:rPr>
              <a:t>, the </a:t>
            </a:r>
            <a:r>
              <a:rPr lang="en-US" sz="1800" u="sng" dirty="0" err="1">
                <a:latin typeface="Times New Roman" panose="02020603050405020304" pitchFamily="18" charset="0"/>
                <a:cs typeface="Times New Roman" panose="02020603050405020304" pitchFamily="18" charset="0"/>
              </a:rPr>
              <a:t>nucleocapsids</a:t>
            </a:r>
            <a:r>
              <a:rPr lang="en-US" sz="1800" u="sng" dirty="0">
                <a:latin typeface="Times New Roman" panose="02020603050405020304" pitchFamily="18" charset="0"/>
                <a:cs typeface="Times New Roman" panose="02020603050405020304" pitchFamily="18" charset="0"/>
              </a:rPr>
              <a:t> move toward the membrane of the host cell, where they force themselves through that membrane </a:t>
            </a:r>
            <a:r>
              <a:rPr lang="en-US" sz="1800" dirty="0">
                <a:latin typeface="Times New Roman" panose="02020603050405020304" pitchFamily="18" charset="0"/>
                <a:cs typeface="Times New Roman" panose="02020603050405020304" pitchFamily="18" charset="0"/>
              </a:rPr>
              <a:t>in a process called </a:t>
            </a:r>
            <a:r>
              <a:rPr lang="en-US" sz="1800" b="1" dirty="0">
                <a:latin typeface="Times New Roman" panose="02020603050405020304" pitchFamily="18" charset="0"/>
                <a:cs typeface="Times New Roman" panose="02020603050405020304" pitchFamily="18" charset="0"/>
              </a:rPr>
              <a:t>budding.</a:t>
            </a:r>
            <a:r>
              <a:rPr lang="en-US" sz="1800" dirty="0">
                <a:latin typeface="Times New Roman" panose="02020603050405020304" pitchFamily="18" charset="0"/>
                <a:cs typeface="Times New Roman" panose="02020603050405020304" pitchFamily="18" charset="0"/>
              </a:rPr>
              <a:t> During budding, a portion of cell membrane pinches off and surrounds the nucleocapsid as an envelope. </a:t>
            </a:r>
            <a:endParaRPr lang="en-US" sz="1800" dirty="0" smtClean="0">
              <a:latin typeface="Times New Roman" panose="02020603050405020304" pitchFamily="18" charset="0"/>
              <a:cs typeface="Times New Roman" panose="02020603050405020304" pitchFamily="18" charset="0"/>
            </a:endParaRPr>
          </a:p>
          <a:p>
            <a:pPr marL="0" indent="0">
              <a:buNone/>
            </a:pPr>
            <a:r>
              <a:rPr lang="en-US" sz="2000" u="sng" dirty="0" smtClean="0">
                <a:latin typeface="Times New Roman" panose="02020603050405020304" pitchFamily="18" charset="0"/>
                <a:cs typeface="Times New Roman" panose="02020603050405020304" pitchFamily="18" charset="0"/>
              </a:rPr>
              <a:t>NB; The </a:t>
            </a:r>
            <a:r>
              <a:rPr lang="en-US" sz="2000" u="sng" dirty="0">
                <a:latin typeface="Times New Roman" panose="02020603050405020304" pitchFamily="18" charset="0"/>
                <a:cs typeface="Times New Roman" panose="02020603050405020304" pitchFamily="18" charset="0"/>
              </a:rPr>
              <a:t>replication process in which the host cell experiences death is called the </a:t>
            </a:r>
            <a:r>
              <a:rPr lang="en-US" sz="2000" b="1" u="sng" dirty="0">
                <a:solidFill>
                  <a:srgbClr val="FF0000"/>
                </a:solidFill>
                <a:latin typeface="Times New Roman" panose="02020603050405020304" pitchFamily="18" charset="0"/>
                <a:cs typeface="Times New Roman" panose="02020603050405020304" pitchFamily="18" charset="0"/>
              </a:rPr>
              <a:t>lytic cycle</a:t>
            </a:r>
            <a:r>
              <a:rPr lang="en-US" sz="2000" u="sng" dirty="0">
                <a:latin typeface="Times New Roman" panose="02020603050405020304" pitchFamily="18" charset="0"/>
                <a:cs typeface="Times New Roman" panose="02020603050405020304" pitchFamily="18" charset="0"/>
              </a:rPr>
              <a:t> of reproduction</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viruses so produced are free to infect and replicate in other host cells in the area.</a:t>
            </a:r>
          </a:p>
          <a:p>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76200" y="381000"/>
            <a:ext cx="1106200" cy="369332"/>
          </a:xfrm>
          <a:prstGeom prst="rect">
            <a:avLst/>
          </a:prstGeom>
        </p:spPr>
        <p:txBody>
          <a:bodyPr wrap="none">
            <a:spAutoFit/>
          </a:bodyPr>
          <a:lstStyle/>
          <a:p>
            <a:r>
              <a:rPr lang="en-US" b="1" u="sng" dirty="0">
                <a:solidFill>
                  <a:srgbClr val="FF0000"/>
                </a:solidFill>
              </a:rPr>
              <a:t>lytic cycle</a:t>
            </a:r>
            <a:endParaRPr lang="en-US" dirty="0"/>
          </a:p>
        </p:txBody>
      </p:sp>
    </p:spTree>
    <p:extLst>
      <p:ext uri="{BB962C8B-B14F-4D97-AF65-F5344CB8AC3E}">
        <p14:creationId xmlns:p14="http://schemas.microsoft.com/office/powerpoint/2010/main" val="1589356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Replication cont’</a:t>
            </a:r>
            <a:endParaRPr lang="en-US" dirty="0"/>
          </a:p>
        </p:txBody>
      </p:sp>
      <p:sp>
        <p:nvSpPr>
          <p:cNvPr id="3" name="Content Placeholder 2"/>
          <p:cNvSpPr>
            <a:spLocks noGrp="1"/>
          </p:cNvSpPr>
          <p:nvPr>
            <p:ph idx="1"/>
          </p:nvPr>
        </p:nvSpPr>
        <p:spPr/>
        <p:txBody>
          <a:bodyPr/>
          <a:lstStyle/>
          <a:p>
            <a:pPr marL="0" indent="0">
              <a:buNone/>
            </a:pPr>
            <a:r>
              <a:rPr lang="en-US" dirty="0" smtClean="0"/>
              <a:t>.</a:t>
            </a:r>
            <a:endParaRPr lang="en-US" dirty="0"/>
          </a:p>
        </p:txBody>
      </p:sp>
      <p:pic>
        <p:nvPicPr>
          <p:cNvPr id="4" name="Picture 3" descr="http://www.cliffsnotes.com/assets/8368.jpg"/>
          <p:cNvPicPr/>
          <p:nvPr/>
        </p:nvPicPr>
        <p:blipFill>
          <a:blip r:embed="rId2" cstate="print"/>
          <a:srcRect/>
          <a:stretch>
            <a:fillRect/>
          </a:stretch>
        </p:blipFill>
        <p:spPr bwMode="auto">
          <a:xfrm>
            <a:off x="457200" y="2286000"/>
            <a:ext cx="8515350" cy="5181600"/>
          </a:xfrm>
          <a:prstGeom prst="rect">
            <a:avLst/>
          </a:prstGeom>
          <a:noFill/>
          <a:ln w="9525">
            <a:noFill/>
            <a:miter lim="800000"/>
            <a:headEnd/>
            <a:tailEnd/>
          </a:ln>
        </p:spPr>
      </p:pic>
    </p:spTree>
    <p:extLst>
      <p:ext uri="{BB962C8B-B14F-4D97-AF65-F5344CB8AC3E}">
        <p14:creationId xmlns:p14="http://schemas.microsoft.com/office/powerpoint/2010/main" val="36166693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rc_mi" descr="http://www.intechopen.com/source/html/16788/media/image3.jpeg"/>
          <p:cNvPicPr>
            <a:picLocks noGrp="1"/>
          </p:cNvPicPr>
          <p:nvPr>
            <p:ph idx="1"/>
          </p:nvPr>
        </p:nvPicPr>
        <p:blipFill>
          <a:blip r:embed="rId2" cstate="print"/>
          <a:srcRect/>
          <a:stretch>
            <a:fillRect/>
          </a:stretch>
        </p:blipFill>
        <p:spPr bwMode="auto">
          <a:xfrm>
            <a:off x="0" y="685800"/>
            <a:ext cx="8382000" cy="6172200"/>
          </a:xfrm>
          <a:prstGeom prst="rect">
            <a:avLst/>
          </a:prstGeom>
          <a:noFill/>
          <a:ln w="9525">
            <a:noFill/>
            <a:miter lim="800000"/>
            <a:headEnd/>
            <a:tailEnd/>
          </a:ln>
        </p:spPr>
      </p:pic>
      <p:pic>
        <p:nvPicPr>
          <p:cNvPr id="5" name="irc_mi" descr="https://dr282zn36sxxg.cloudfront.net/datastreams/f-d%3A091427025eef0a64703094f090e6e59ab428cca608723f1ed32c54b6%2BIMAGE_THUMB_POSTCARD%2BIMAGE_THUMB_POSTCARD.1"/>
          <p:cNvPicPr/>
          <p:nvPr/>
        </p:nvPicPr>
        <p:blipFill>
          <a:blip r:embed="rId3" cstate="print"/>
          <a:srcRect/>
          <a:stretch>
            <a:fillRect/>
          </a:stretch>
        </p:blipFill>
        <p:spPr bwMode="auto">
          <a:xfrm>
            <a:off x="7848600" y="5410200"/>
            <a:ext cx="616585" cy="746760"/>
          </a:xfrm>
          <a:prstGeom prst="rect">
            <a:avLst/>
          </a:prstGeom>
          <a:noFill/>
          <a:ln w="9525">
            <a:noFill/>
            <a:miter lim="800000"/>
            <a:headEnd/>
            <a:tailEnd/>
          </a:ln>
        </p:spPr>
      </p:pic>
    </p:spTree>
    <p:extLst>
      <p:ext uri="{BB962C8B-B14F-4D97-AF65-F5344CB8AC3E}">
        <p14:creationId xmlns:p14="http://schemas.microsoft.com/office/powerpoint/2010/main" val="134134977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792162"/>
          </a:xfrm>
        </p:spPr>
        <p:txBody>
          <a:bodyPr>
            <a:normAutofit/>
          </a:bodyPr>
          <a:lstStyle/>
          <a:p>
            <a:pPr algn="l"/>
            <a:r>
              <a:rPr lang="en-US" b="1" u="sng" dirty="0" err="1" smtClean="0"/>
              <a:t>Lysogeny</a:t>
            </a:r>
            <a:endParaRPr lang="en-US" dirty="0"/>
          </a:p>
        </p:txBody>
      </p:sp>
      <p:sp>
        <p:nvSpPr>
          <p:cNvPr id="3" name="Content Placeholder 2"/>
          <p:cNvSpPr>
            <a:spLocks noGrp="1"/>
          </p:cNvSpPr>
          <p:nvPr>
            <p:ph idx="1"/>
          </p:nvPr>
        </p:nvSpPr>
        <p:spPr>
          <a:xfrm>
            <a:off x="0" y="609600"/>
            <a:ext cx="9144000" cy="5257800"/>
          </a:xfrm>
        </p:spPr>
        <p:txBody>
          <a:bodyPr>
            <a:normAutofit/>
          </a:bodyPr>
          <a:lstStyle/>
          <a:p>
            <a:r>
              <a:rPr lang="en-US" sz="2000" dirty="0" smtClean="0">
                <a:latin typeface="Times New Roman" panose="02020603050405020304" pitchFamily="18" charset="0"/>
                <a:cs typeface="Times New Roman" panose="02020603050405020304" pitchFamily="18" charset="0"/>
              </a:rPr>
              <a:t>Not </a:t>
            </a:r>
            <a:r>
              <a:rPr lang="en-US" sz="2000" dirty="0">
                <a:latin typeface="Times New Roman" panose="02020603050405020304" pitchFamily="18" charset="0"/>
                <a:cs typeface="Times New Roman" panose="02020603050405020304" pitchFamily="18" charset="0"/>
              </a:rPr>
              <a:t>all viruses multiply by the lytic cycle of </a:t>
            </a:r>
            <a:r>
              <a:rPr lang="en-US" sz="2000" dirty="0" smtClean="0">
                <a:latin typeface="Times New Roman" panose="02020603050405020304" pitchFamily="18" charset="0"/>
                <a:cs typeface="Times New Roman" panose="02020603050405020304" pitchFamily="18" charset="0"/>
              </a:rPr>
              <a:t>reproduction.</a:t>
            </a:r>
          </a:p>
          <a:p>
            <a:r>
              <a:rPr lang="en-US" sz="2000" b="1" dirty="0" smtClean="0">
                <a:latin typeface="Times New Roman" panose="02020603050405020304" pitchFamily="18" charset="0"/>
                <a:cs typeface="Times New Roman" panose="02020603050405020304" pitchFamily="18" charset="0"/>
              </a:rPr>
              <a:t>Certain </a:t>
            </a:r>
            <a:r>
              <a:rPr lang="en-US" sz="2000" b="1" dirty="0">
                <a:latin typeface="Times New Roman" panose="02020603050405020304" pitchFamily="18" charset="0"/>
                <a:cs typeface="Times New Roman" panose="02020603050405020304" pitchFamily="18" charset="0"/>
              </a:rPr>
              <a:t>viruses remain active within their host cells for a long period without replicating. This cycle is called the lysogenic cycle.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viruses are called </a:t>
            </a:r>
            <a:r>
              <a:rPr lang="en-US" sz="2000" b="1" dirty="0">
                <a:latin typeface="Times New Roman" panose="02020603050405020304" pitchFamily="18" charset="0"/>
                <a:cs typeface="Times New Roman" panose="02020603050405020304" pitchFamily="18" charset="0"/>
              </a:rPr>
              <a:t>temperate viruses</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proviruses</a:t>
            </a:r>
            <a:r>
              <a:rPr lang="en-US" sz="2000" dirty="0">
                <a:latin typeface="Times New Roman" panose="02020603050405020304" pitchFamily="18" charset="0"/>
                <a:cs typeface="Times New Roman" panose="02020603050405020304" pitchFamily="18" charset="0"/>
              </a:rPr>
              <a:t>, because they do not bring death to the host cell immediately.</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temperate virus </a:t>
            </a:r>
            <a:r>
              <a:rPr lang="en-US" sz="2000" b="1" u="sng" dirty="0">
                <a:latin typeface="Times New Roman" panose="02020603050405020304" pitchFamily="18" charset="0"/>
                <a:cs typeface="Times New Roman" panose="02020603050405020304" pitchFamily="18" charset="0"/>
              </a:rPr>
              <a:t>exists in a latent form within the host cell and is usually integrated into the chromosome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An </a:t>
            </a:r>
            <a:r>
              <a:rPr lang="en-US" sz="2000" dirty="0">
                <a:latin typeface="Times New Roman" panose="02020603050405020304" pitchFamily="18" charset="0"/>
                <a:cs typeface="Times New Roman" panose="02020603050405020304" pitchFamily="18" charset="0"/>
              </a:rPr>
              <a:t>example of </a:t>
            </a:r>
            <a:r>
              <a:rPr lang="en-US" sz="2000" dirty="0" err="1">
                <a:latin typeface="Times New Roman" panose="02020603050405020304" pitchFamily="18" charset="0"/>
                <a:cs typeface="Times New Roman" panose="02020603050405020304" pitchFamily="18" charset="0"/>
              </a:rPr>
              <a:t>lysogeny</a:t>
            </a:r>
            <a:r>
              <a:rPr lang="en-US" sz="2000" dirty="0">
                <a:latin typeface="Times New Roman" panose="02020603050405020304" pitchFamily="18" charset="0"/>
                <a:cs typeface="Times New Roman" panose="02020603050405020304" pitchFamily="18" charset="0"/>
              </a:rPr>
              <a:t> occurs in </a:t>
            </a:r>
            <a:r>
              <a:rPr lang="en-US" sz="2000" b="1" dirty="0">
                <a:latin typeface="Times New Roman" panose="02020603050405020304" pitchFamily="18" charset="0"/>
                <a:cs typeface="Times New Roman" panose="02020603050405020304" pitchFamily="18" charset="0"/>
              </a:rPr>
              <a:t>HIV infection.</a:t>
            </a:r>
            <a:r>
              <a:rPr lang="en-US" sz="2000" dirty="0">
                <a:latin typeface="Times New Roman" panose="02020603050405020304" pitchFamily="18" charset="0"/>
                <a:cs typeface="Times New Roman" panose="02020603050405020304" pitchFamily="18" charset="0"/>
              </a:rPr>
              <a:t> In this case, the human immunodeficiency virus </a:t>
            </a:r>
            <a:r>
              <a:rPr lang="en-US" sz="2000" b="1" dirty="0">
                <a:latin typeface="Times New Roman" panose="02020603050405020304" pitchFamily="18" charset="0"/>
                <a:cs typeface="Times New Roman" panose="02020603050405020304" pitchFamily="18" charset="0"/>
              </a:rPr>
              <a:t>remains latent within the host T-lymphocyte</a:t>
            </a:r>
            <a:r>
              <a:rPr lang="en-US" sz="2000" dirty="0">
                <a:latin typeface="Times New Roman" panose="02020603050405020304" pitchFamily="18" charset="0"/>
                <a:cs typeface="Times New Roman" panose="02020603050405020304" pitchFamily="18" charset="0"/>
              </a:rPr>
              <a:t>. An individual whose infection is at this stage will not experience the symptoms of AIDS until a later date</a:t>
            </a:r>
          </a:p>
        </p:txBody>
      </p:sp>
    </p:spTree>
    <p:extLst>
      <p:ext uri="{BB962C8B-B14F-4D97-AF65-F5344CB8AC3E}">
        <p14:creationId xmlns:p14="http://schemas.microsoft.com/office/powerpoint/2010/main" val="22127512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www.itg.be/internet/e-learning/written_lecture_eng/HIVstructure_Carlos_exe.jpg"/>
          <p:cNvPicPr/>
          <p:nvPr/>
        </p:nvPicPr>
        <p:blipFill>
          <a:blip r:embed="rId2"/>
          <a:srcRect/>
          <a:stretch>
            <a:fillRect/>
          </a:stretch>
        </p:blipFill>
        <p:spPr bwMode="auto">
          <a:xfrm>
            <a:off x="-76200" y="-152400"/>
            <a:ext cx="8686800" cy="6019800"/>
          </a:xfrm>
          <a:prstGeom prst="rect">
            <a:avLst/>
          </a:prstGeom>
          <a:noFill/>
          <a:ln w="9525">
            <a:noFill/>
            <a:miter lim="800000"/>
            <a:headEnd/>
            <a:tailEnd/>
          </a:ln>
        </p:spPr>
      </p:pic>
    </p:spTree>
    <p:extLst>
      <p:ext uri="{BB962C8B-B14F-4D97-AF65-F5344CB8AC3E}">
        <p14:creationId xmlns:p14="http://schemas.microsoft.com/office/powerpoint/2010/main" val="149402885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2000" b="1" dirty="0" smtClean="0">
                <a:latin typeface="Times New Roman" panose="02020603050405020304" pitchFamily="18" charset="0"/>
                <a:cs typeface="Times New Roman" panose="02020603050405020304" pitchFamily="18" charset="0"/>
              </a:rPr>
              <a:t>Methods of identifying microorganisms</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7625" y="1066800"/>
            <a:ext cx="9067800" cy="5135563"/>
          </a:xfrm>
        </p:spPr>
        <p:txBody>
          <a:bodyPr>
            <a:normAutofit/>
          </a:bodyPr>
          <a:lstStyle/>
          <a:p>
            <a:r>
              <a:rPr lang="en-US" sz="2400" u="sng" dirty="0" smtClean="0">
                <a:latin typeface="Times New Roman" panose="02020603050405020304" pitchFamily="18" charset="0"/>
                <a:cs typeface="Times New Roman" panose="02020603050405020304" pitchFamily="18" charset="0"/>
              </a:rPr>
              <a:t>Microscopy  by use of a microscope</a:t>
            </a:r>
          </a:p>
          <a:p>
            <a:pPr marL="0" indent="0">
              <a:buNone/>
            </a:pPr>
            <a:r>
              <a:rPr lang="en-US" sz="2400" u="sng" dirty="0" smtClean="0">
                <a:latin typeface="Times New Roman" panose="02020603050405020304" pitchFamily="18" charset="0"/>
                <a:cs typeface="Times New Roman" panose="02020603050405020304" pitchFamily="18" charset="0"/>
              </a:rPr>
              <a:t>1. Direct examination or staining</a:t>
            </a:r>
          </a:p>
          <a:p>
            <a:pPr marL="0" indent="0">
              <a:buNone/>
            </a:pPr>
            <a:r>
              <a:rPr lang="en-US" sz="2400" u="sng" dirty="0" smtClean="0">
                <a:latin typeface="Times New Roman" panose="02020603050405020304" pitchFamily="18" charset="0"/>
                <a:cs typeface="Times New Roman" panose="02020603050405020304" pitchFamily="18" charset="0"/>
              </a:rPr>
              <a:t>2. Culture of microorganisms on culture media</a:t>
            </a:r>
          </a:p>
          <a:p>
            <a:pPr lvl="1"/>
            <a:r>
              <a:rPr lang="en-US" sz="2400" dirty="0">
                <a:latin typeface="Times New Roman" panose="02020603050405020304" pitchFamily="18" charset="0"/>
                <a:cs typeface="Times New Roman" panose="02020603050405020304" pitchFamily="18" charset="0"/>
              </a:rPr>
              <a:t>A </a:t>
            </a:r>
            <a:r>
              <a:rPr lang="en-US" sz="2400" b="1" dirty="0">
                <a:latin typeface="Times New Roman" panose="02020603050405020304" pitchFamily="18" charset="0"/>
                <a:cs typeface="Times New Roman" panose="02020603050405020304" pitchFamily="18" charset="0"/>
              </a:rPr>
              <a:t>growth medium</a:t>
            </a:r>
            <a:r>
              <a:rPr lang="en-US" sz="2400" dirty="0">
                <a:latin typeface="Times New Roman" panose="02020603050405020304" pitchFamily="18" charset="0"/>
                <a:cs typeface="Times New Roman" panose="02020603050405020304" pitchFamily="18" charset="0"/>
              </a:rPr>
              <a:t> or </a:t>
            </a:r>
            <a:r>
              <a:rPr lang="en-US" sz="2400" b="1" dirty="0">
                <a:latin typeface="Times New Roman" panose="02020603050405020304" pitchFamily="18" charset="0"/>
                <a:cs typeface="Times New Roman" panose="02020603050405020304" pitchFamily="18" charset="0"/>
              </a:rPr>
              <a:t>culture medium</a:t>
            </a:r>
            <a:r>
              <a:rPr lang="en-US" sz="2400" dirty="0">
                <a:latin typeface="Times New Roman" panose="02020603050405020304" pitchFamily="18" charset="0"/>
                <a:cs typeface="Times New Roman" panose="02020603050405020304" pitchFamily="18" charset="0"/>
              </a:rPr>
              <a:t> is a liquid or gel designed to support the growth of </a:t>
            </a:r>
            <a:r>
              <a:rPr lang="en-US" sz="2400" u="sng" dirty="0">
                <a:latin typeface="Times New Roman" panose="02020603050405020304" pitchFamily="18" charset="0"/>
                <a:cs typeface="Times New Roman" panose="02020603050405020304" pitchFamily="18" charset="0"/>
                <a:hlinkClick r:id="rId2" tooltip="Microorganism"/>
              </a:rPr>
              <a:t>microorganisms</a:t>
            </a:r>
            <a:r>
              <a:rPr lang="en-US" sz="2400" dirty="0">
                <a:latin typeface="Times New Roman" panose="02020603050405020304" pitchFamily="18" charset="0"/>
                <a:cs typeface="Times New Roman" panose="02020603050405020304" pitchFamily="18" charset="0"/>
              </a:rPr>
              <a:t> or </a:t>
            </a:r>
            <a:r>
              <a:rPr lang="en-US" sz="2400" u="sng" dirty="0" smtClean="0">
                <a:latin typeface="Times New Roman" panose="02020603050405020304" pitchFamily="18" charset="0"/>
                <a:cs typeface="Times New Roman" panose="02020603050405020304" pitchFamily="18" charset="0"/>
                <a:hlinkClick r:id="rId3" tooltip="Cell (biology)"/>
              </a:rPr>
              <a:t>cells</a:t>
            </a:r>
            <a:endParaRPr lang="en-US" sz="2400" u="sng"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Most </a:t>
            </a:r>
            <a:r>
              <a:rPr lang="en-US" sz="2400" dirty="0">
                <a:latin typeface="Times New Roman" panose="02020603050405020304" pitchFamily="18" charset="0"/>
                <a:cs typeface="Times New Roman" panose="02020603050405020304" pitchFamily="18" charset="0"/>
              </a:rPr>
              <a:t>common growth media for microorganisms are </a:t>
            </a:r>
            <a:r>
              <a:rPr lang="en-US" sz="2400" i="1" dirty="0">
                <a:latin typeface="Times New Roman" panose="02020603050405020304" pitchFamily="18" charset="0"/>
                <a:cs typeface="Times New Roman" panose="02020603050405020304" pitchFamily="18" charset="0"/>
              </a:rPr>
              <a:t>nutrient broths</a:t>
            </a:r>
            <a:r>
              <a:rPr lang="en-US" sz="2400" dirty="0">
                <a:latin typeface="Times New Roman" panose="02020603050405020304" pitchFamily="18" charset="0"/>
                <a:cs typeface="Times New Roman" panose="02020603050405020304" pitchFamily="18" charset="0"/>
              </a:rPr>
              <a:t> and </a:t>
            </a:r>
            <a:r>
              <a:rPr lang="en-US" sz="2400" u="sng" dirty="0">
                <a:latin typeface="Times New Roman" panose="02020603050405020304" pitchFamily="18" charset="0"/>
                <a:cs typeface="Times New Roman" panose="02020603050405020304" pitchFamily="18" charset="0"/>
                <a:hlinkClick r:id="rId4" tooltip="Agar plate"/>
              </a:rPr>
              <a:t>agar </a:t>
            </a:r>
            <a:r>
              <a:rPr lang="en-US" sz="2400" u="sng" dirty="0" err="1" smtClean="0">
                <a:latin typeface="Times New Roman" panose="02020603050405020304" pitchFamily="18" charset="0"/>
                <a:cs typeface="Times New Roman" panose="02020603050405020304" pitchFamily="18" charset="0"/>
                <a:hlinkClick r:id="rId4" tooltip="Agar plate"/>
              </a:rPr>
              <a:t>plates</a:t>
            </a:r>
            <a:r>
              <a:rPr lang="en-US" sz="2400" u="sng" dirty="0" err="1" smtClean="0">
                <a:latin typeface="Times New Roman" panose="02020603050405020304" pitchFamily="18" charset="0"/>
                <a:cs typeface="Times New Roman" panose="02020603050405020304" pitchFamily="18" charset="0"/>
              </a:rPr>
              <a:t>.others</a:t>
            </a:r>
            <a:r>
              <a:rPr lang="en-US" sz="2400" u="sng" dirty="0" smtClean="0">
                <a:latin typeface="Times New Roman" panose="02020603050405020304" pitchFamily="18" charset="0"/>
                <a:cs typeface="Times New Roman" panose="02020603050405020304" pitchFamily="18" charset="0"/>
              </a:rPr>
              <a:t> include selective, enriched and differential media</a:t>
            </a:r>
          </a:p>
        </p:txBody>
      </p:sp>
    </p:spTree>
    <p:extLst>
      <p:ext uri="{BB962C8B-B14F-4D97-AF65-F5344CB8AC3E}">
        <p14:creationId xmlns:p14="http://schemas.microsoft.com/office/powerpoint/2010/main" val="35284198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2400" b="1" u="sng" dirty="0"/>
              <a:t>Biochemical tests used to identify bacteria in Microbiology </a:t>
            </a:r>
            <a:r>
              <a:rPr lang="en-US" sz="2400" b="1" u="sng" dirty="0" smtClean="0"/>
              <a:t>laboratory</a:t>
            </a:r>
            <a:endParaRPr lang="en-US" sz="2400" dirty="0"/>
          </a:p>
        </p:txBody>
      </p:sp>
      <p:sp>
        <p:nvSpPr>
          <p:cNvPr id="3" name="Content Placeholder 2"/>
          <p:cNvSpPr>
            <a:spLocks noGrp="1"/>
          </p:cNvSpPr>
          <p:nvPr>
            <p:ph idx="1"/>
          </p:nvPr>
        </p:nvSpPr>
        <p:spPr>
          <a:xfrm>
            <a:off x="28575" y="1295400"/>
            <a:ext cx="8686800" cy="5486400"/>
          </a:xfrm>
        </p:spPr>
        <p:txBody>
          <a:bodyPr>
            <a:normAutofit/>
          </a:bodyPr>
          <a:lstStyle/>
          <a:p>
            <a:pPr lvl="1"/>
            <a:r>
              <a:rPr lang="en-US" sz="1800" b="1" u="sng" dirty="0" smtClean="0">
                <a:latin typeface="Times New Roman" panose="02020603050405020304" pitchFamily="18" charset="0"/>
                <a:cs typeface="Times New Roman" panose="02020603050405020304" pitchFamily="18" charset="0"/>
                <a:hlinkClick r:id="rId2" tooltip="MUG  (beta-Glucuronidase) test for rapid identification of E. coli"/>
              </a:rPr>
              <a:t>Beta-</a:t>
            </a:r>
            <a:r>
              <a:rPr lang="en-US" sz="1800" b="1" u="sng" dirty="0" err="1" smtClean="0">
                <a:latin typeface="Times New Roman" panose="02020603050405020304" pitchFamily="18" charset="0"/>
                <a:cs typeface="Times New Roman" panose="02020603050405020304" pitchFamily="18" charset="0"/>
                <a:hlinkClick r:id="rId2" tooltip="MUG  (beta-Glucuronidase) test for rapid identification of E. coli"/>
              </a:rPr>
              <a:t>glucuronidase</a:t>
            </a:r>
            <a:r>
              <a:rPr lang="en-US" sz="1800" b="1" u="sng" dirty="0" smtClean="0">
                <a:latin typeface="Times New Roman" panose="02020603050405020304" pitchFamily="18" charset="0"/>
                <a:cs typeface="Times New Roman" panose="02020603050405020304" pitchFamily="18" charset="0"/>
                <a:hlinkClick r:id="rId2" tooltip="MUG  (beta-Glucuronidase) test for rapid identification of E. coli"/>
              </a:rPr>
              <a:t> test (MUG Test)</a:t>
            </a:r>
            <a:r>
              <a:rPr lang="en-US" sz="1800" dirty="0" smtClean="0">
                <a:latin typeface="Times New Roman" panose="02020603050405020304" pitchFamily="18" charset="0"/>
                <a:cs typeface="Times New Roman" panose="02020603050405020304" pitchFamily="18" charset="0"/>
              </a:rPr>
              <a:t> : To identify </a:t>
            </a:r>
            <a:r>
              <a:rPr lang="en-US" sz="1800" i="1" dirty="0" smtClean="0">
                <a:latin typeface="Times New Roman" panose="02020603050405020304" pitchFamily="18" charset="0"/>
                <a:cs typeface="Times New Roman" panose="02020603050405020304" pitchFamily="18" charset="0"/>
              </a:rPr>
              <a:t>Escherichia coli.</a:t>
            </a:r>
            <a:r>
              <a:rPr lang="en-US" sz="1800"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Escherichia coli</a:t>
            </a:r>
            <a:r>
              <a:rPr lang="en-US" sz="1800" dirty="0" smtClean="0">
                <a:latin typeface="Times New Roman" panose="02020603050405020304" pitchFamily="18" charset="0"/>
                <a:cs typeface="Times New Roman" panose="02020603050405020304" pitchFamily="18" charset="0"/>
              </a:rPr>
              <a:t> produces the enzyme beta-D-</a:t>
            </a:r>
            <a:r>
              <a:rPr lang="en-US" sz="1800" dirty="0" err="1" smtClean="0">
                <a:latin typeface="Times New Roman" panose="02020603050405020304" pitchFamily="18" charset="0"/>
                <a:cs typeface="Times New Roman" panose="02020603050405020304" pitchFamily="18" charset="0"/>
              </a:rPr>
              <a:t>glucuronidase</a:t>
            </a:r>
            <a:endParaRPr lang="en-US" sz="1800" dirty="0" smtClean="0">
              <a:latin typeface="Times New Roman" panose="02020603050405020304" pitchFamily="18" charset="0"/>
              <a:cs typeface="Times New Roman" panose="02020603050405020304" pitchFamily="18" charset="0"/>
            </a:endParaRPr>
          </a:p>
          <a:p>
            <a:pPr lvl="1"/>
            <a:r>
              <a:rPr lang="en-US" sz="1800" b="1" u="sng" dirty="0" smtClean="0">
                <a:latin typeface="Times New Roman" panose="02020603050405020304" pitchFamily="18" charset="0"/>
                <a:cs typeface="Times New Roman" panose="02020603050405020304" pitchFamily="18" charset="0"/>
                <a:hlinkClick r:id="rId3" tooltip="Bile Solubility test: Principle, Procedure, expected result and quality control"/>
              </a:rPr>
              <a:t>Bile solubility test</a:t>
            </a:r>
            <a:r>
              <a:rPr lang="en-US" sz="1800" dirty="0" smtClean="0">
                <a:latin typeface="Times New Roman" panose="02020603050405020304" pitchFamily="18" charset="0"/>
                <a:cs typeface="Times New Roman" panose="02020603050405020304" pitchFamily="18" charset="0"/>
              </a:rPr>
              <a:t> : To differentiate </a:t>
            </a:r>
            <a:r>
              <a:rPr lang="en-US" sz="1800" i="1" dirty="0" smtClean="0">
                <a:latin typeface="Times New Roman" panose="02020603050405020304" pitchFamily="18" charset="0"/>
                <a:cs typeface="Times New Roman" panose="02020603050405020304" pitchFamily="18" charset="0"/>
              </a:rPr>
              <a:t>Streptococcus pneumoniae</a:t>
            </a:r>
            <a:r>
              <a:rPr lang="en-US" sz="1800" dirty="0" smtClean="0">
                <a:latin typeface="Times New Roman" panose="02020603050405020304" pitchFamily="18" charset="0"/>
                <a:cs typeface="Times New Roman" panose="02020603050405020304" pitchFamily="18" charset="0"/>
              </a:rPr>
              <a:t> from other alpha hemolytic streptococci. Bile or a solution of a bile salt rapidly lyses pneumococcal colonies.</a:t>
            </a:r>
          </a:p>
          <a:p>
            <a:pPr lvl="1"/>
            <a:r>
              <a:rPr lang="en-US" sz="1800" b="1" dirty="0" smtClean="0">
                <a:latin typeface="Times New Roman" panose="02020603050405020304" pitchFamily="18" charset="0"/>
                <a:cs typeface="Times New Roman" panose="02020603050405020304" pitchFamily="18" charset="0"/>
              </a:rPr>
              <a:t>Catalase test:</a:t>
            </a:r>
            <a:r>
              <a:rPr lang="en-US" sz="1800" dirty="0" smtClean="0">
                <a:latin typeface="Times New Roman" panose="02020603050405020304" pitchFamily="18" charset="0"/>
                <a:cs typeface="Times New Roman" panose="02020603050405020304" pitchFamily="18" charset="0"/>
              </a:rPr>
              <a:t> To differentiate Staphylococci (</a:t>
            </a:r>
            <a:r>
              <a:rPr lang="en-US" sz="1800" dirty="0" err="1" smtClean="0">
                <a:latin typeface="Times New Roman" panose="02020603050405020304" pitchFamily="18" charset="0"/>
                <a:cs typeface="Times New Roman" panose="02020603050405020304" pitchFamily="18" charset="0"/>
              </a:rPr>
              <a:t>catalse</a:t>
            </a:r>
            <a:r>
              <a:rPr lang="en-US" sz="1800" dirty="0" smtClean="0">
                <a:latin typeface="Times New Roman" panose="02020603050405020304" pitchFamily="18" charset="0"/>
                <a:cs typeface="Times New Roman" panose="02020603050405020304" pitchFamily="18" charset="0"/>
              </a:rPr>
              <a:t> positive) from Streptococci (catalase test negative)</a:t>
            </a:r>
          </a:p>
          <a:p>
            <a:pPr lvl="1"/>
            <a:r>
              <a:rPr lang="en-US" sz="1800" b="1" u="sng" dirty="0" smtClean="0">
                <a:latin typeface="Times New Roman" panose="02020603050405020304" pitchFamily="18" charset="0"/>
                <a:cs typeface="Times New Roman" panose="02020603050405020304" pitchFamily="18" charset="0"/>
                <a:hlinkClick r:id="rId4" tooltip="Citrate utilization test: Principle, Procedure, expected results and positive organisms"/>
              </a:rPr>
              <a:t>Citrate utilization test</a:t>
            </a:r>
            <a:r>
              <a:rPr lang="en-US" sz="1800" b="1"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To differentiate members of </a:t>
            </a:r>
            <a:r>
              <a:rPr lang="en-US" sz="1800" dirty="0" err="1" smtClean="0">
                <a:latin typeface="Times New Roman" panose="02020603050405020304" pitchFamily="18" charset="0"/>
                <a:cs typeface="Times New Roman" panose="02020603050405020304" pitchFamily="18" charset="0"/>
              </a:rPr>
              <a:t>Enterobacteriaceae</a:t>
            </a:r>
            <a:r>
              <a:rPr lang="en-US" sz="1800" dirty="0" smtClean="0">
                <a:latin typeface="Times New Roman" panose="02020603050405020304" pitchFamily="18" charset="0"/>
                <a:cs typeface="Times New Roman" panose="02020603050405020304" pitchFamily="18" charset="0"/>
              </a:rPr>
              <a:t> family.</a:t>
            </a:r>
          </a:p>
          <a:p>
            <a:pPr lvl="1"/>
            <a:r>
              <a:rPr lang="en-US" sz="1800" b="1" u="sng" dirty="0" smtClean="0">
                <a:latin typeface="Times New Roman" panose="02020603050405020304" pitchFamily="18" charset="0"/>
                <a:cs typeface="Times New Roman" panose="02020603050405020304" pitchFamily="18" charset="0"/>
                <a:hlinkClick r:id="rId5" tooltip="Diagnostic Tests: Biochemical Tests: Coagulase Test"/>
              </a:rPr>
              <a:t>Coagulase test</a:t>
            </a:r>
            <a:r>
              <a:rPr lang="en-US" sz="1800" u="sng" dirty="0" smtClean="0">
                <a:latin typeface="Times New Roman" panose="02020603050405020304" pitchFamily="18" charset="0"/>
                <a:cs typeface="Times New Roman" panose="02020603050405020304" pitchFamily="18" charset="0"/>
                <a:hlinkClick r:id="rId5" tooltip="Diagnostic Tests: Biochemical Tests: Coagulase Test"/>
              </a:rPr>
              <a:t>: </a:t>
            </a:r>
            <a:r>
              <a:rPr lang="en-US" sz="1800" dirty="0" smtClean="0">
                <a:latin typeface="Times New Roman" panose="02020603050405020304" pitchFamily="18" charset="0"/>
                <a:cs typeface="Times New Roman" panose="02020603050405020304" pitchFamily="18" charset="0"/>
              </a:rPr>
              <a:t>To identify Staphylococcus aureus. Coagulase test differentiates Staphylococcus aureus (positive) from coagulase negative staphylococci (CONS), such as </a:t>
            </a:r>
            <a:r>
              <a:rPr lang="en-US" sz="1800" i="1" dirty="0" smtClean="0">
                <a:latin typeface="Times New Roman" panose="02020603050405020304" pitchFamily="18" charset="0"/>
                <a:cs typeface="Times New Roman" panose="02020603050405020304" pitchFamily="18" charset="0"/>
              </a:rPr>
              <a:t>S. epidermidis, S. </a:t>
            </a:r>
            <a:r>
              <a:rPr lang="en-US" sz="1800" i="1" dirty="0" err="1" smtClean="0">
                <a:latin typeface="Times New Roman" panose="02020603050405020304" pitchFamily="18" charset="0"/>
                <a:cs typeface="Times New Roman" panose="02020603050405020304" pitchFamily="18" charset="0"/>
              </a:rPr>
              <a:t>saprophyticus</a:t>
            </a:r>
            <a:r>
              <a:rPr lang="en-US" sz="1800" i="1" dirty="0" smtClean="0">
                <a:latin typeface="Times New Roman" panose="02020603050405020304" pitchFamily="18" charset="0"/>
                <a:cs typeface="Times New Roman" panose="02020603050405020304" pitchFamily="18" charset="0"/>
              </a:rPr>
              <a:t>.</a:t>
            </a:r>
            <a:endParaRPr lang="en-US" sz="1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80156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9525"/>
            <a:ext cx="8229600" cy="4525963"/>
          </a:xfrm>
        </p:spPr>
        <p:txBody>
          <a:bodyPr>
            <a:normAutofit/>
          </a:bodyPr>
          <a:lstStyle/>
          <a:p>
            <a:pPr lvl="1"/>
            <a:r>
              <a:rPr lang="en-US" sz="2000" b="1" dirty="0">
                <a:solidFill>
                  <a:prstClr val="black"/>
                </a:solidFill>
              </a:rPr>
              <a:t>DNase test:</a:t>
            </a:r>
            <a:r>
              <a:rPr lang="en-US" sz="2000" dirty="0">
                <a:solidFill>
                  <a:prstClr val="black"/>
                </a:solidFill>
              </a:rPr>
              <a:t> This test is used to determine the ability of an organism to hydrolyze DNA. It is </a:t>
            </a:r>
            <a:r>
              <a:rPr lang="en-US" sz="2000" dirty="0" smtClean="0">
                <a:solidFill>
                  <a:prstClr val="black"/>
                </a:solidFill>
              </a:rPr>
              <a:t>primarily </a:t>
            </a:r>
            <a:r>
              <a:rPr lang="en-US" sz="2000" dirty="0">
                <a:solidFill>
                  <a:prstClr val="black"/>
                </a:solidFill>
              </a:rPr>
              <a:t>used to identify </a:t>
            </a:r>
            <a:r>
              <a:rPr lang="en-US" sz="2000" i="1" dirty="0">
                <a:solidFill>
                  <a:prstClr val="black"/>
                </a:solidFill>
              </a:rPr>
              <a:t>Staphylococcus aureus</a:t>
            </a:r>
            <a:endParaRPr lang="en-US" sz="2000" dirty="0">
              <a:solidFill>
                <a:prstClr val="black"/>
              </a:solidFill>
            </a:endParaRPr>
          </a:p>
          <a:p>
            <a:pPr lvl="1"/>
            <a:r>
              <a:rPr lang="en-US" sz="2000" b="1" dirty="0">
                <a:solidFill>
                  <a:prstClr val="black"/>
                </a:solidFill>
              </a:rPr>
              <a:t>Litmus milk </a:t>
            </a:r>
            <a:r>
              <a:rPr lang="en-US" sz="2000" b="1" dirty="0" smtClean="0">
                <a:solidFill>
                  <a:prstClr val="black"/>
                </a:solidFill>
              </a:rPr>
              <a:t>discoloration test</a:t>
            </a:r>
            <a:r>
              <a:rPr lang="en-US" sz="2000" b="1" dirty="0">
                <a:solidFill>
                  <a:prstClr val="black"/>
                </a:solidFill>
              </a:rPr>
              <a:t>:</a:t>
            </a:r>
            <a:r>
              <a:rPr lang="en-US" sz="2000" dirty="0">
                <a:solidFill>
                  <a:prstClr val="black"/>
                </a:solidFill>
              </a:rPr>
              <a:t> To help identify Enterococcus and some Clostridia which have ability to </a:t>
            </a:r>
            <a:r>
              <a:rPr lang="en-US" sz="2000" dirty="0" smtClean="0">
                <a:solidFill>
                  <a:prstClr val="black"/>
                </a:solidFill>
              </a:rPr>
              <a:t>metabolize </a:t>
            </a:r>
            <a:r>
              <a:rPr lang="en-US" sz="2000" dirty="0">
                <a:solidFill>
                  <a:prstClr val="black"/>
                </a:solidFill>
              </a:rPr>
              <a:t>litmus milk.</a:t>
            </a:r>
          </a:p>
          <a:p>
            <a:pPr lvl="1"/>
            <a:r>
              <a:rPr lang="en-US" sz="2000" b="1" dirty="0">
                <a:solidFill>
                  <a:prstClr val="black"/>
                </a:solidFill>
              </a:rPr>
              <a:t>Lysine Decarboxylase test:</a:t>
            </a:r>
            <a:r>
              <a:rPr lang="en-US" sz="2000" dirty="0">
                <a:solidFill>
                  <a:prstClr val="black"/>
                </a:solidFill>
              </a:rPr>
              <a:t> To assist in the identification of salmonellae and </a:t>
            </a:r>
            <a:r>
              <a:rPr lang="en-US" sz="2000" i="1" dirty="0">
                <a:solidFill>
                  <a:prstClr val="black"/>
                </a:solidFill>
              </a:rPr>
              <a:t>shigellae</a:t>
            </a:r>
            <a:endParaRPr lang="en-US" sz="2000" dirty="0">
              <a:solidFill>
                <a:prstClr val="black"/>
              </a:solidFill>
            </a:endParaRPr>
          </a:p>
          <a:p>
            <a:pPr lvl="1"/>
            <a:r>
              <a:rPr lang="en-US" sz="2000" b="1" u="sng" dirty="0">
                <a:solidFill>
                  <a:prstClr val="black"/>
                </a:solidFill>
                <a:hlinkClick r:id="rId2" tooltip="Oxidase test: Principle Procedure and oxidase positive organisms"/>
              </a:rPr>
              <a:t>Oxidase test</a:t>
            </a:r>
            <a:r>
              <a:rPr lang="en-US" sz="2000" b="1" dirty="0">
                <a:solidFill>
                  <a:prstClr val="black"/>
                </a:solidFill>
              </a:rPr>
              <a:t>:</a:t>
            </a:r>
            <a:r>
              <a:rPr lang="en-US" sz="2000" dirty="0">
                <a:solidFill>
                  <a:prstClr val="black"/>
                </a:solidFill>
              </a:rPr>
              <a:t> To help identify </a:t>
            </a:r>
            <a:r>
              <a:rPr lang="en-US" sz="2000" i="1" dirty="0">
                <a:solidFill>
                  <a:prstClr val="black"/>
                </a:solidFill>
              </a:rPr>
              <a:t>Neisseria, Pasteurella, Vibrio, Pseudomonas. T</a:t>
            </a:r>
            <a:r>
              <a:rPr lang="en-US" sz="2000" dirty="0">
                <a:solidFill>
                  <a:prstClr val="black"/>
                </a:solidFill>
              </a:rPr>
              <a:t>his test is used to determine the presence of bacterial cytochrome oxidase.</a:t>
            </a:r>
          </a:p>
          <a:p>
            <a:pPr lvl="1"/>
            <a:r>
              <a:rPr lang="en-US" sz="2000" b="1" u="sng" dirty="0">
                <a:solidFill>
                  <a:prstClr val="black"/>
                </a:solidFill>
                <a:hlinkClick r:id="rId3" tooltip="Urease test: Principle, Procedure, interpretation and urease positive organsims"/>
              </a:rPr>
              <a:t>Urease test: </a:t>
            </a:r>
            <a:r>
              <a:rPr lang="en-US" sz="2000" dirty="0">
                <a:solidFill>
                  <a:prstClr val="black"/>
                </a:solidFill>
              </a:rPr>
              <a:t>Urease test is used to determine the ability of an organism to produce the enzyme urease which hydrolyzes urea. This test is done to help identify</a:t>
            </a:r>
            <a:r>
              <a:rPr lang="en-US" sz="2000" i="1" dirty="0">
                <a:solidFill>
                  <a:prstClr val="black"/>
                </a:solidFill>
              </a:rPr>
              <a:t> Proteus, Morganella, Yersinia enterocolitica, Helicobacter </a:t>
            </a:r>
            <a:r>
              <a:rPr lang="en-US" sz="2000" i="1" dirty="0" smtClean="0">
                <a:solidFill>
                  <a:prstClr val="black"/>
                </a:solidFill>
              </a:rPr>
              <a:t>Pylori</a:t>
            </a:r>
            <a:endParaRPr lang="en-US" sz="2000" dirty="0">
              <a:solidFill>
                <a:prstClr val="black"/>
              </a:solidFill>
            </a:endParaRPr>
          </a:p>
          <a:p>
            <a:pPr lvl="0"/>
            <a:endParaRPr lang="en-US" sz="2400" dirty="0">
              <a:solidFill>
                <a:prstClr val="black"/>
              </a:solidFill>
            </a:endParaRPr>
          </a:p>
          <a:p>
            <a:pPr lvl="0"/>
            <a:endParaRPr lang="en-US" sz="2400" dirty="0">
              <a:solidFill>
                <a:prstClr val="black"/>
              </a:solidFill>
            </a:endParaRPr>
          </a:p>
          <a:p>
            <a:endParaRPr lang="en-US" sz="3600" dirty="0"/>
          </a:p>
        </p:txBody>
      </p:sp>
    </p:spTree>
    <p:extLst>
      <p:ext uri="{BB962C8B-B14F-4D97-AF65-F5344CB8AC3E}">
        <p14:creationId xmlns:p14="http://schemas.microsoft.com/office/powerpoint/2010/main" val="2859791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152400"/>
            <a:ext cx="8686800" cy="1143000"/>
          </a:xfrm>
        </p:spPr>
        <p:txBody>
          <a:bodyPr>
            <a:noAutofit/>
          </a:bodyPr>
          <a:lstStyle/>
          <a:p>
            <a:pPr lvl="0" algn="l">
              <a:lnSpc>
                <a:spcPct val="150000"/>
              </a:lnSpc>
              <a:spcBef>
                <a:spcPct val="20000"/>
              </a:spcBef>
            </a:pPr>
            <a:r>
              <a:rPr lang="en-US" sz="2800" dirty="0" smtClean="0">
                <a:solidFill>
                  <a:prstClr val="black"/>
                </a:solidFill>
                <a:latin typeface="Times New Roman" panose="02020603050405020304" pitchFamily="18" charset="0"/>
                <a:ea typeface="+mn-ea"/>
                <a:cs typeface="Times New Roman" panose="02020603050405020304" pitchFamily="18" charset="0"/>
              </a:rPr>
              <a:t/>
            </a:r>
            <a:br>
              <a:rPr lang="en-US" sz="2800" dirty="0" smtClean="0">
                <a:solidFill>
                  <a:prstClr val="black"/>
                </a:solidFill>
                <a:latin typeface="Times New Roman" panose="02020603050405020304" pitchFamily="18" charset="0"/>
                <a:ea typeface="+mn-ea"/>
                <a:cs typeface="Times New Roman" panose="02020603050405020304" pitchFamily="18" charset="0"/>
              </a:rPr>
            </a:br>
            <a:r>
              <a:rPr lang="en-US" sz="2800" b="1" dirty="0" smtClean="0">
                <a:solidFill>
                  <a:prstClr val="black"/>
                </a:solidFill>
                <a:latin typeface="Times New Roman" panose="02020603050405020304" pitchFamily="18" charset="0"/>
                <a:ea typeface="+mn-ea"/>
                <a:cs typeface="Times New Roman" panose="02020603050405020304" pitchFamily="18" charset="0"/>
              </a:rPr>
              <a:t>Food </a:t>
            </a:r>
            <a:r>
              <a:rPr lang="en-US" sz="2800" b="1" dirty="0">
                <a:solidFill>
                  <a:prstClr val="black"/>
                </a:solidFill>
                <a:latin typeface="Times New Roman" panose="02020603050405020304" pitchFamily="18" charset="0"/>
                <a:ea typeface="+mn-ea"/>
                <a:cs typeface="Times New Roman" panose="02020603050405020304" pitchFamily="18" charset="0"/>
              </a:rPr>
              <a:t>microbiology </a:t>
            </a:r>
            <a:r>
              <a:rPr lang="en-US" sz="2800" dirty="0">
                <a:solidFill>
                  <a:prstClr val="black"/>
                </a:solidFill>
                <a:latin typeface="Times New Roman" panose="02020603050405020304" pitchFamily="18" charset="0"/>
                <a:ea typeface="+mn-ea"/>
                <a:cs typeface="Times New Roman" panose="02020603050405020304" pitchFamily="18" charset="0"/>
              </a:rPr>
              <a:t/>
            </a:r>
            <a:br>
              <a:rPr lang="en-US" sz="2800" dirty="0">
                <a:solidFill>
                  <a:prstClr val="black"/>
                </a:solidFill>
                <a:latin typeface="Times New Roman" panose="02020603050405020304" pitchFamily="18" charset="0"/>
                <a:ea typeface="+mn-ea"/>
                <a:cs typeface="Times New Roman" panose="02020603050405020304" pitchFamily="18" charset="0"/>
              </a:rPr>
            </a:br>
            <a:endParaRPr lang="en-US" sz="4800" dirty="0"/>
          </a:p>
        </p:txBody>
      </p:sp>
      <p:sp>
        <p:nvSpPr>
          <p:cNvPr id="3" name="Content Placeholder 2"/>
          <p:cNvSpPr>
            <a:spLocks noGrp="1"/>
          </p:cNvSpPr>
          <p:nvPr>
            <p:ph idx="1"/>
          </p:nvPr>
        </p:nvSpPr>
        <p:spPr>
          <a:xfrm>
            <a:off x="38100" y="762000"/>
            <a:ext cx="8610600" cy="5135563"/>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Is the study of microorganisms that inhibit ,create or contaminate foods, including the study of microorganisms causing food spoilage, pathogens that may cause diseases especially if food is improperly cooked or stored like those used to produce fermented foods such as cheese,yoghurt,bread,beer,and wine, those with useful roles such as producing probiotics.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8020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792162"/>
          </a:xfrm>
        </p:spPr>
        <p:txBody>
          <a:bodyPr>
            <a:normAutofit/>
          </a:bodyPr>
          <a:lstStyle/>
          <a:p>
            <a:pPr algn="l"/>
            <a:r>
              <a:rPr lang="en-US" sz="2800" b="1" dirty="0" smtClean="0"/>
              <a:t>Tests cont’</a:t>
            </a:r>
            <a:endParaRPr lang="en-US" sz="2800" b="1" dirty="0"/>
          </a:p>
        </p:txBody>
      </p:sp>
      <p:sp>
        <p:nvSpPr>
          <p:cNvPr id="3" name="Content Placeholder 2"/>
          <p:cNvSpPr>
            <a:spLocks noGrp="1"/>
          </p:cNvSpPr>
          <p:nvPr>
            <p:ph idx="1"/>
          </p:nvPr>
        </p:nvSpPr>
        <p:spPr>
          <a:xfrm>
            <a:off x="152400" y="685800"/>
            <a:ext cx="8229600" cy="4525963"/>
          </a:xfrm>
        </p:spPr>
        <p:txBody>
          <a:bodyPr>
            <a:normAutofit/>
          </a:bodyPr>
          <a:lstStyle/>
          <a:p>
            <a:r>
              <a:rPr lang="en-US" sz="2000" b="1" u="sng" dirty="0">
                <a:latin typeface="Times New Roman" panose="02020603050405020304" pitchFamily="18" charset="0"/>
                <a:cs typeface="Times New Roman" panose="02020603050405020304" pitchFamily="18" charset="0"/>
              </a:rPr>
              <a:t>Serological </a:t>
            </a:r>
            <a:r>
              <a:rPr lang="en-US" sz="2000" b="1" u="sng" dirty="0" smtClean="0">
                <a:latin typeface="Times New Roman" panose="02020603050405020304" pitchFamily="18" charset="0"/>
                <a:cs typeface="Times New Roman" panose="02020603050405020304" pitchFamily="18" charset="0"/>
              </a:rPr>
              <a:t>Tests to identify </a:t>
            </a:r>
            <a:r>
              <a:rPr lang="en-US" sz="2000" b="1" u="sng" dirty="0" smtClean="0">
                <a:latin typeface="Times New Roman" panose="02020603050405020304" pitchFamily="18" charset="0"/>
                <a:cs typeface="Times New Roman" panose="02020603050405020304" pitchFamily="18" charset="0"/>
                <a:hlinkClick r:id="rId2" tooltip="Antibody"/>
              </a:rPr>
              <a:t>antibodies</a:t>
            </a:r>
            <a:r>
              <a:rPr lang="en-US" sz="2000" b="1" dirty="0" smtClean="0">
                <a:latin typeface="Times New Roman" panose="02020603050405020304" pitchFamily="18" charset="0"/>
                <a:cs typeface="Times New Roman" panose="02020603050405020304" pitchFamily="18" charset="0"/>
              </a:rPr>
              <a:t> in the serum. Antibodies are produced in response to an infection by a given </a:t>
            </a:r>
            <a:r>
              <a:rPr lang="en-US" sz="2000" b="1" u="sng" dirty="0" smtClean="0">
                <a:latin typeface="Times New Roman" panose="02020603050405020304" pitchFamily="18" charset="0"/>
                <a:cs typeface="Times New Roman" panose="02020603050405020304" pitchFamily="18" charset="0"/>
                <a:hlinkClick r:id="rId3" tooltip="Microorganism"/>
              </a:rPr>
              <a:t>microorganism</a:t>
            </a:r>
            <a:endParaRPr lang="en-US" sz="2000" dirty="0" smtClean="0">
              <a:latin typeface="Times New Roman" panose="02020603050405020304" pitchFamily="18" charset="0"/>
              <a:cs typeface="Times New Roman" panose="02020603050405020304" pitchFamily="18" charset="0"/>
            </a:endParaRPr>
          </a:p>
          <a:p>
            <a:pPr lvl="0"/>
            <a:r>
              <a:rPr lang="en-US" sz="2000" u="sng" dirty="0">
                <a:latin typeface="Times New Roman" panose="02020603050405020304" pitchFamily="18" charset="0"/>
                <a:cs typeface="Times New Roman" panose="02020603050405020304" pitchFamily="18" charset="0"/>
                <a:hlinkClick r:id="rId4" tooltip="ELISA"/>
              </a:rPr>
              <a:t>ELISA</a:t>
            </a:r>
            <a:r>
              <a:rPr lang="en-US" sz="2000" dirty="0">
                <a:latin typeface="Times New Roman" panose="02020603050405020304" pitchFamily="18" charset="0"/>
                <a:cs typeface="Times New Roman" panose="02020603050405020304" pitchFamily="18" charset="0"/>
              </a:rPr>
              <a:t> – Enzyme linked immunosorbent assay – a test that uses antibody and </a:t>
            </a:r>
            <a:r>
              <a:rPr lang="en-US" sz="2000" dirty="0" err="1">
                <a:latin typeface="Times New Roman" panose="02020603050405020304" pitchFamily="18" charset="0"/>
                <a:cs typeface="Times New Roman" panose="02020603050405020304" pitchFamily="18" charset="0"/>
              </a:rPr>
              <a:t>colour</a:t>
            </a:r>
            <a:r>
              <a:rPr lang="en-US" sz="2000" dirty="0">
                <a:latin typeface="Times New Roman" panose="02020603050405020304" pitchFamily="18" charset="0"/>
                <a:cs typeface="Times New Roman" panose="02020603050405020304" pitchFamily="18" charset="0"/>
              </a:rPr>
              <a:t> change to identify an </a:t>
            </a:r>
            <a:r>
              <a:rPr lang="en-US" sz="2000" dirty="0" smtClean="0">
                <a:latin typeface="Times New Roman" panose="02020603050405020304" pitchFamily="18" charset="0"/>
                <a:cs typeface="Times New Roman" panose="02020603050405020304" pitchFamily="18" charset="0"/>
              </a:rPr>
              <a:t>antigen.</a:t>
            </a:r>
            <a:endParaRPr lang="en-US" sz="2000" dirty="0">
              <a:latin typeface="Times New Roman" panose="02020603050405020304" pitchFamily="18" charset="0"/>
              <a:cs typeface="Times New Roman" panose="02020603050405020304" pitchFamily="18" charset="0"/>
            </a:endParaRPr>
          </a:p>
          <a:p>
            <a:pPr lvl="0"/>
            <a:r>
              <a:rPr lang="en-US" sz="2000" u="sng" dirty="0" smtClean="0">
                <a:latin typeface="Times New Roman" panose="02020603050405020304" pitchFamily="18" charset="0"/>
                <a:cs typeface="Times New Roman" panose="02020603050405020304" pitchFamily="18" charset="0"/>
                <a:hlinkClick r:id="rId5" tooltip="Agglutination (biology)"/>
              </a:rPr>
              <a:t>Agglutination</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patient's serum with its antibodies </a:t>
            </a:r>
            <a:r>
              <a:rPr lang="en-US" sz="2000" dirty="0" smtClean="0">
                <a:latin typeface="Times New Roman" panose="02020603050405020304" pitchFamily="18" charset="0"/>
                <a:cs typeface="Times New Roman" panose="02020603050405020304" pitchFamily="18" charset="0"/>
              </a:rPr>
              <a:t>is mixed </a:t>
            </a:r>
            <a:r>
              <a:rPr lang="en-US" sz="2000" dirty="0">
                <a:latin typeface="Times New Roman" panose="02020603050405020304" pitchFamily="18" charset="0"/>
                <a:cs typeface="Times New Roman" panose="02020603050405020304" pitchFamily="18" charset="0"/>
              </a:rPr>
              <a:t>with a lab prepared solution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killed disease </a:t>
            </a:r>
            <a:r>
              <a:rPr lang="en-US" sz="2000" dirty="0" smtClean="0">
                <a:latin typeface="Times New Roman" panose="02020603050405020304" pitchFamily="18" charset="0"/>
                <a:cs typeface="Times New Roman" panose="02020603050405020304" pitchFamily="18" charset="0"/>
              </a:rPr>
              <a:t>organism and observed for clumping. </a:t>
            </a:r>
            <a:endParaRPr lang="en-US" sz="2000" dirty="0">
              <a:latin typeface="Times New Roman" panose="02020603050405020304" pitchFamily="18" charset="0"/>
              <a:cs typeface="Times New Roman" panose="02020603050405020304" pitchFamily="18" charset="0"/>
            </a:endParaRPr>
          </a:p>
          <a:p>
            <a:pPr lvl="0"/>
            <a:r>
              <a:rPr lang="en-US" sz="2000" u="sng" dirty="0" smtClean="0">
                <a:latin typeface="Times New Roman" panose="02020603050405020304" pitchFamily="18" charset="0"/>
                <a:cs typeface="Times New Roman" panose="02020603050405020304" pitchFamily="18" charset="0"/>
                <a:hlinkClick r:id="rId6" tooltip="Precipitation (chemistry)"/>
              </a:rPr>
              <a:t>Precipitation</a:t>
            </a:r>
            <a:r>
              <a:rPr lang="en-US" sz="2000" dirty="0">
                <a:latin typeface="Times New Roman" panose="02020603050405020304" pitchFamily="18" charset="0"/>
                <a:cs typeface="Times New Roman" panose="02020603050405020304" pitchFamily="18" charset="0"/>
              </a:rPr>
              <a:t>, </a:t>
            </a:r>
          </a:p>
          <a:p>
            <a:pPr lvl="0"/>
            <a:r>
              <a:rPr lang="en-US" sz="2000" u="sng" dirty="0" smtClean="0">
                <a:latin typeface="Times New Roman" panose="02020603050405020304" pitchFamily="18" charset="0"/>
                <a:cs typeface="Times New Roman" panose="02020603050405020304" pitchFamily="18" charset="0"/>
                <a:hlinkClick r:id="rId7" tooltip="Complement-fixation"/>
              </a:rPr>
              <a:t>Complement-fixation</a:t>
            </a:r>
            <a:r>
              <a:rPr lang="en-US" sz="2000" dirty="0">
                <a:latin typeface="Times New Roman" panose="02020603050405020304" pitchFamily="18" charset="0"/>
                <a:cs typeface="Times New Roman" panose="02020603050405020304" pitchFamily="18" charset="0"/>
              </a:rPr>
              <a:t>, and </a:t>
            </a:r>
          </a:p>
          <a:p>
            <a:r>
              <a:rPr lang="en-US" sz="2000" u="sng" dirty="0" smtClean="0">
                <a:latin typeface="Times New Roman" panose="02020603050405020304" pitchFamily="18" charset="0"/>
                <a:cs typeface="Times New Roman" panose="02020603050405020304" pitchFamily="18" charset="0"/>
                <a:hlinkClick r:id="rId8" tooltip="Direct fluorescent antibody"/>
              </a:rPr>
              <a:t>Fluorescent </a:t>
            </a:r>
            <a:r>
              <a:rPr lang="en-US" sz="2000" u="sng" dirty="0">
                <a:latin typeface="Times New Roman" panose="02020603050405020304" pitchFamily="18" charset="0"/>
                <a:cs typeface="Times New Roman" panose="02020603050405020304" pitchFamily="18" charset="0"/>
                <a:hlinkClick r:id="rId8" tooltip="Direct fluorescent antibody"/>
              </a:rPr>
              <a:t>antibodies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8009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457200"/>
          </a:xfrm>
        </p:spPr>
        <p:txBody>
          <a:bodyPr>
            <a:noAutofit/>
          </a:bodyPr>
          <a:lstStyle/>
          <a:p>
            <a:pPr algn="l"/>
            <a:r>
              <a:rPr lang="en-US"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History of microbiology </a:t>
            </a:r>
            <a:endPar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457200"/>
            <a:ext cx="8763000" cy="6019800"/>
          </a:xfrm>
        </p:spPr>
        <p:txBody>
          <a:bodyPr>
            <a:normAutofit/>
          </a:bodyPr>
          <a:lstStyle/>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Anton Van </a:t>
            </a:r>
            <a:r>
              <a:rPr lang="en-US" sz="2000" b="1" dirty="0" smtClean="0">
                <a:latin typeface="Times New Roman" panose="02020603050405020304" pitchFamily="18" charset="0"/>
                <a:cs typeface="Times New Roman" panose="02020603050405020304" pitchFamily="18" charset="0"/>
              </a:rPr>
              <a:t>Leeuwenhoek(1674) </a:t>
            </a:r>
            <a:r>
              <a:rPr lang="en-US" sz="2000" dirty="0">
                <a:latin typeface="Times New Roman" panose="02020603050405020304" pitchFamily="18" charset="0"/>
                <a:cs typeface="Times New Roman" panose="02020603050405020304" pitchFamily="18" charset="0"/>
              </a:rPr>
              <a:t>– Dutch biologist – was the first man to observe bacteria and other microorganisms using a single lens microscope of his own design. He called them </a:t>
            </a:r>
            <a:r>
              <a:rPr lang="en-US" sz="2000" dirty="0" smtClean="0">
                <a:latin typeface="Times New Roman" panose="02020603050405020304" pitchFamily="18" charset="0"/>
                <a:cs typeface="Times New Roman" panose="02020603050405020304" pitchFamily="18" charset="0"/>
              </a:rPr>
              <a:t>‘animalcules’ </a:t>
            </a:r>
            <a:r>
              <a:rPr lang="en-US" sz="2000" dirty="0">
                <a:latin typeface="Times New Roman" panose="02020603050405020304" pitchFamily="18" charset="0"/>
                <a:cs typeface="Times New Roman" panose="02020603050405020304" pitchFamily="18" charset="0"/>
              </a:rPr>
              <a:t>and drew and documented them. This formed the basis of microbiology.</a:t>
            </a:r>
          </a:p>
          <a:p>
            <a:pPr algn="just">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Edward Jenner (</a:t>
            </a:r>
            <a:r>
              <a:rPr lang="en-US" sz="2000" b="1" dirty="0" smtClean="0">
                <a:latin typeface="Times New Roman" panose="02020603050405020304" pitchFamily="18" charset="0"/>
                <a:cs typeface="Times New Roman" panose="02020603050405020304" pitchFamily="18" charset="0"/>
              </a:rPr>
              <a:t> 1796)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using ancient Chinese technique for small pox vaccination developed a method of using </a:t>
            </a:r>
            <a:r>
              <a:rPr lang="en-US" sz="2000" b="1" dirty="0">
                <a:latin typeface="Times New Roman" panose="02020603050405020304" pitchFamily="18" charset="0"/>
                <a:cs typeface="Times New Roman" panose="02020603050405020304" pitchFamily="18" charset="0"/>
              </a:rPr>
              <a:t>cowpox to immunize a child against small pox</a:t>
            </a:r>
            <a:r>
              <a:rPr lang="en-US" sz="2000" dirty="0">
                <a:latin typeface="Times New Roman" panose="02020603050405020304" pitchFamily="18" charset="0"/>
                <a:cs typeface="Times New Roman" panose="02020603050405020304" pitchFamily="18" charset="0"/>
              </a:rPr>
              <a:t>. The same principles are used for developing vaccines </a:t>
            </a:r>
            <a:r>
              <a:rPr lang="en-US" sz="2000" dirty="0" smtClean="0">
                <a:latin typeface="Times New Roman" panose="02020603050405020304" pitchFamily="18" charset="0"/>
                <a:cs typeface="Times New Roman" panose="02020603050405020304" pitchFamily="18" charset="0"/>
              </a:rPr>
              <a:t>today.</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Friedrich Henle (1840)  - </a:t>
            </a:r>
            <a:r>
              <a:rPr lang="en-US" sz="2000" dirty="0" smtClean="0">
                <a:latin typeface="Times New Roman" panose="02020603050405020304" pitchFamily="18" charset="0"/>
                <a:cs typeface="Times New Roman" panose="02020603050405020304" pitchFamily="18" charset="0"/>
              </a:rPr>
              <a:t>proposed </a:t>
            </a:r>
            <a:r>
              <a:rPr lang="en-US" sz="2000" dirty="0">
                <a:latin typeface="Times New Roman" panose="02020603050405020304" pitchFamily="18" charset="0"/>
                <a:cs typeface="Times New Roman" panose="02020603050405020304" pitchFamily="18" charset="0"/>
              </a:rPr>
              <a:t>a criteria for proving that microorganisms caused human diseases (the </a:t>
            </a:r>
            <a:r>
              <a:rPr lang="en-US" sz="2000" b="1" dirty="0" smtClean="0">
                <a:latin typeface="Times New Roman" panose="02020603050405020304" pitchFamily="18" charset="0"/>
                <a:cs typeface="Times New Roman" panose="02020603050405020304" pitchFamily="18" charset="0"/>
              </a:rPr>
              <a:t>‘germ 'theory </a:t>
            </a:r>
            <a:r>
              <a:rPr lang="en-US" sz="2000" b="1" dirty="0">
                <a:latin typeface="Times New Roman" panose="02020603050405020304" pitchFamily="18" charset="0"/>
                <a:cs typeface="Times New Roman" panose="02020603050405020304" pitchFamily="18" charset="0"/>
              </a:rPr>
              <a:t>of disease</a:t>
            </a:r>
            <a:r>
              <a:rPr lang="en-US" sz="20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Koch </a:t>
            </a:r>
            <a:r>
              <a:rPr lang="en-US" sz="2000" b="1" dirty="0">
                <a:latin typeface="Times New Roman" panose="02020603050405020304" pitchFamily="18" charset="0"/>
                <a:cs typeface="Times New Roman" panose="02020603050405020304" pitchFamily="18" charset="0"/>
              </a:rPr>
              <a:t>and </a:t>
            </a:r>
            <a:r>
              <a:rPr lang="en-US" sz="2000" b="1" dirty="0" smtClean="0">
                <a:latin typeface="Times New Roman" panose="02020603050405020304" pitchFamily="18" charset="0"/>
                <a:cs typeface="Times New Roman" panose="02020603050405020304" pitchFamily="18" charset="0"/>
              </a:rPr>
              <a:t>Pasteur (1870s) </a:t>
            </a:r>
            <a:r>
              <a:rPr lang="en-US" sz="2000" dirty="0" smtClean="0">
                <a:latin typeface="Times New Roman" panose="02020603050405020304" pitchFamily="18" charset="0"/>
                <a:cs typeface="Times New Roman" panose="02020603050405020304" pitchFamily="18" charset="0"/>
              </a:rPr>
              <a:t>confirmed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theory  </a:t>
            </a:r>
            <a:r>
              <a:rPr lang="en-US" sz="2000" dirty="0">
                <a:latin typeface="Times New Roman" panose="02020603050405020304" pitchFamily="18" charset="0"/>
                <a:cs typeface="Times New Roman" panose="02020603050405020304" pitchFamily="18" charset="0"/>
              </a:rPr>
              <a:t>by proving that microorganisms caused </a:t>
            </a:r>
            <a:r>
              <a:rPr lang="en-US" sz="2000" b="1" dirty="0">
                <a:latin typeface="Times New Roman" panose="02020603050405020304" pitchFamily="18" charset="0"/>
                <a:cs typeface="Times New Roman" panose="02020603050405020304" pitchFamily="18" charset="0"/>
              </a:rPr>
              <a:t>anthrax, plague, cholera and tuberculosis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Koch’s Postulates)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3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 y="0"/>
            <a:ext cx="8229600" cy="5516563"/>
          </a:xfrm>
        </p:spPr>
        <p:txBody>
          <a:bodyPr>
            <a:normAutofit/>
          </a:bodyPr>
          <a:lstStyle/>
          <a:p>
            <a:pPr>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Louis pasteur (</a:t>
            </a:r>
            <a:r>
              <a:rPr lang="en-US" sz="2400" b="1" dirty="0" smtClean="0">
                <a:latin typeface="Times New Roman" panose="02020603050405020304" pitchFamily="18" charset="0"/>
                <a:cs typeface="Times New Roman" panose="02020603050405020304" pitchFamily="18" charset="0"/>
              </a:rPr>
              <a:t>1857 )- </a:t>
            </a:r>
            <a:r>
              <a:rPr lang="en-US" sz="2400" dirty="0" smtClean="0">
                <a:latin typeface="Times New Roman" panose="02020603050405020304" pitchFamily="18" charset="0"/>
                <a:cs typeface="Times New Roman" panose="02020603050405020304" pitchFamily="18" charset="0"/>
              </a:rPr>
              <a:t>designed </a:t>
            </a:r>
            <a:r>
              <a:rPr lang="en-US" sz="2400" dirty="0">
                <a:latin typeface="Times New Roman" panose="02020603050405020304" pitchFamily="18" charset="0"/>
                <a:cs typeface="Times New Roman" panose="02020603050405020304" pitchFamily="18" charset="0"/>
              </a:rPr>
              <a:t>vaccines against anthrax, cholera and rabies as well as pasteurization for food preservative. He is considered the father of modern </a:t>
            </a:r>
            <a:r>
              <a:rPr lang="en-US" sz="2400" dirty="0" smtClean="0">
                <a:latin typeface="Times New Roman" panose="02020603050405020304" pitchFamily="18" charset="0"/>
                <a:cs typeface="Times New Roman" panose="02020603050405020304" pitchFamily="18" charset="0"/>
              </a:rPr>
              <a:t>medicine.</a:t>
            </a:r>
          </a:p>
          <a:p>
            <a:pPr>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Joseph </a:t>
            </a:r>
            <a:r>
              <a:rPr lang="en-US" sz="2400" b="1" dirty="0" err="1" smtClean="0">
                <a:latin typeface="Times New Roman" panose="02020603050405020304" pitchFamily="18" charset="0"/>
                <a:cs typeface="Times New Roman" panose="02020603050405020304" pitchFamily="18" charset="0"/>
              </a:rPr>
              <a:t>lister</a:t>
            </a:r>
            <a:r>
              <a:rPr lang="en-US" sz="2400" b="1" dirty="0" smtClean="0">
                <a:latin typeface="Times New Roman" panose="02020603050405020304" pitchFamily="18" charset="0"/>
                <a:cs typeface="Times New Roman" panose="02020603050405020304" pitchFamily="18" charset="0"/>
              </a:rPr>
              <a:t> (1867) </a:t>
            </a:r>
            <a:r>
              <a:rPr lang="en-US" sz="2400" dirty="0" smtClean="0">
                <a:latin typeface="Times New Roman" panose="02020603050405020304" pitchFamily="18" charset="0"/>
                <a:cs typeface="Times New Roman" panose="02020603050405020304" pitchFamily="18" charset="0"/>
              </a:rPr>
              <a:t>– Father of antiseptic surgery – </a:t>
            </a:r>
            <a:r>
              <a:rPr lang="en-US" sz="2400" b="1" dirty="0" smtClean="0">
                <a:latin typeface="Times New Roman" panose="02020603050405020304" pitchFamily="18" charset="0"/>
                <a:cs typeface="Times New Roman" panose="02020603050405020304" pitchFamily="18" charset="0"/>
              </a:rPr>
              <a:t>1</a:t>
            </a:r>
            <a:r>
              <a:rPr lang="en-US" sz="2400" b="1" baseline="30000" dirty="0" smtClean="0">
                <a:latin typeface="Times New Roman" panose="02020603050405020304" pitchFamily="18" charset="0"/>
                <a:cs typeface="Times New Roman" panose="02020603050405020304" pitchFamily="18" charset="0"/>
              </a:rPr>
              <a:t>st</a:t>
            </a:r>
            <a:r>
              <a:rPr lang="en-US" sz="2400" b="1" dirty="0" smtClean="0">
                <a:latin typeface="Times New Roman" panose="02020603050405020304" pitchFamily="18" charset="0"/>
                <a:cs typeface="Times New Roman" panose="02020603050405020304" pitchFamily="18" charset="0"/>
              </a:rPr>
              <a:t> to sterilize surgical instruments and reduced infections</a:t>
            </a:r>
          </a:p>
          <a:p>
            <a:r>
              <a:rPr lang="en-US" sz="2400" b="1" dirty="0" smtClean="0">
                <a:latin typeface="Times New Roman" panose="02020603050405020304" pitchFamily="18" charset="0"/>
                <a:cs typeface="Times New Roman" panose="02020603050405020304" pitchFamily="18" charset="0"/>
              </a:rPr>
              <a:t>Hans </a:t>
            </a:r>
            <a:r>
              <a:rPr lang="en-US" sz="2400" b="1" dirty="0">
                <a:latin typeface="Times New Roman" panose="02020603050405020304" pitchFamily="18" charset="0"/>
                <a:cs typeface="Times New Roman" panose="02020603050405020304" pitchFamily="18" charset="0"/>
              </a:rPr>
              <a:t>Christian Gram </a:t>
            </a:r>
            <a:r>
              <a:rPr lang="en-US" sz="2400" b="1" dirty="0" smtClean="0">
                <a:latin typeface="Times New Roman" panose="02020603050405020304" pitchFamily="18" charset="0"/>
                <a:cs typeface="Times New Roman" panose="02020603050405020304" pitchFamily="18" charset="0"/>
              </a:rPr>
              <a:t>(1884)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developed a method of </a:t>
            </a:r>
            <a:r>
              <a:rPr lang="en-US" sz="2400" b="1" dirty="0">
                <a:latin typeface="Times New Roman" panose="02020603050405020304" pitchFamily="18" charset="0"/>
                <a:cs typeface="Times New Roman" panose="02020603050405020304" pitchFamily="18" charset="0"/>
              </a:rPr>
              <a:t>staining bacteria </a:t>
            </a:r>
            <a:r>
              <a:rPr lang="en-US" sz="2400" dirty="0">
                <a:latin typeface="Times New Roman" panose="02020603050405020304" pitchFamily="18" charset="0"/>
                <a:cs typeface="Times New Roman" panose="02020603050405020304" pitchFamily="18" charset="0"/>
              </a:rPr>
              <a:t>to make them visible </a:t>
            </a:r>
            <a:r>
              <a:rPr lang="en-US" sz="2400" dirty="0" smtClean="0">
                <a:latin typeface="Times New Roman" panose="02020603050405020304" pitchFamily="18" charset="0"/>
                <a:cs typeface="Times New Roman" panose="02020603050405020304" pitchFamily="18" charset="0"/>
              </a:rPr>
              <a:t>under a. </a:t>
            </a:r>
            <a:r>
              <a:rPr lang="en-US" sz="2400" dirty="0">
                <a:latin typeface="Times New Roman" panose="02020603050405020304" pitchFamily="18" charset="0"/>
                <a:cs typeface="Times New Roman" panose="02020603050405020304" pitchFamily="18" charset="0"/>
              </a:rPr>
              <a:t>microscope</a:t>
            </a:r>
          </a:p>
        </p:txBody>
      </p:sp>
    </p:spTree>
    <p:extLst>
      <p:ext uri="{BB962C8B-B14F-4D97-AF65-F5344CB8AC3E}">
        <p14:creationId xmlns:p14="http://schemas.microsoft.com/office/powerpoint/2010/main" val="2008910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1341438"/>
          </a:xfrm>
        </p:spPr>
        <p:txBody>
          <a:bodyPr>
            <a:normAutofit/>
          </a:bodyPr>
          <a:lstStyle/>
          <a:p>
            <a:pPr algn="l"/>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microbiology</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762000"/>
            <a:ext cx="8610600" cy="5715000"/>
          </a:xfrm>
        </p:spPr>
        <p:txBody>
          <a:bodyPr>
            <a:normAutofit/>
          </a:bodyPr>
          <a:lstStyle/>
          <a:p>
            <a:pPr>
              <a:buFont typeface="Wingdings" panose="05000000000000000000" pitchFamily="2" charset="2"/>
              <a:buChar char="§"/>
            </a:pPr>
            <a:r>
              <a:rPr lang="en-US" sz="2400" dirty="0" smtClean="0"/>
              <a:t>A </a:t>
            </a:r>
            <a:r>
              <a:rPr lang="en-US" sz="2400" dirty="0"/>
              <a:t>branch of medicine concerned with the prevention, diagnosis and treatment of infectious diseases. </a:t>
            </a:r>
            <a:endParaRPr lang="en-US" sz="2400" dirty="0" smtClean="0"/>
          </a:p>
          <a:p>
            <a:pPr>
              <a:buFont typeface="Wingdings" panose="05000000000000000000" pitchFamily="2" charset="2"/>
              <a:buChar char="§"/>
            </a:pPr>
            <a:r>
              <a:rPr lang="en-US" sz="2400" dirty="0" smtClean="0"/>
              <a:t>It </a:t>
            </a:r>
            <a:r>
              <a:rPr lang="en-US" sz="2400" dirty="0"/>
              <a:t>also deals with various clinical applications of microbes for the improvement of health. </a:t>
            </a:r>
            <a:endParaRPr lang="en-US" sz="2400" dirty="0" smtClean="0"/>
          </a:p>
          <a:p>
            <a:pPr>
              <a:buFont typeface="Wingdings" panose="05000000000000000000" pitchFamily="2" charset="2"/>
              <a:buChar char="§"/>
            </a:pPr>
            <a:r>
              <a:rPr lang="en-US" sz="2400" dirty="0" smtClean="0"/>
              <a:t>There </a:t>
            </a:r>
            <a:r>
              <a:rPr lang="en-US" sz="2400" dirty="0"/>
              <a:t>are four kinds of microorganisms that cause infectious </a:t>
            </a:r>
            <a:r>
              <a:rPr lang="en-US" sz="2400" dirty="0" smtClean="0"/>
              <a:t>diseases  . These are ; Bacteria   Fungi, viruses, and parasites.</a:t>
            </a:r>
            <a:endParaRPr lang="en-US" sz="2400" dirty="0"/>
          </a:p>
          <a:p>
            <a:pPr marL="457200" lvl="1" indent="0">
              <a:buNone/>
            </a:pPr>
            <a:endParaRPr lang="en-US" sz="2400" dirty="0"/>
          </a:p>
          <a:p>
            <a:endParaRPr lang="en-US" sz="4400" dirty="0"/>
          </a:p>
        </p:txBody>
      </p:sp>
    </p:spTree>
    <p:extLst>
      <p:ext uri="{BB962C8B-B14F-4D97-AF65-F5344CB8AC3E}">
        <p14:creationId xmlns:p14="http://schemas.microsoft.com/office/powerpoint/2010/main" val="1817456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66800"/>
          </a:xfrm>
        </p:spPr>
        <p:txBody>
          <a:bodyPr>
            <a:normAutofit fontScale="90000"/>
          </a:bodyPr>
          <a:lstStyle/>
          <a:p>
            <a:pPr algn="l"/>
            <a:r>
              <a:rPr lang="en-US" sz="27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Classification  of Medical Microbiology</a:t>
            </a:r>
            <a:r>
              <a:rPr lang="en-US" dirty="0" smtClean="0"/>
              <a:t> </a:t>
            </a:r>
            <a:br>
              <a:rPr lang="en-US" dirty="0" smtClean="0"/>
            </a:br>
            <a:endParaRPr lang="en-US" dirty="0"/>
          </a:p>
        </p:txBody>
      </p:sp>
      <p:sp>
        <p:nvSpPr>
          <p:cNvPr id="3" name="Content Placeholder 2"/>
          <p:cNvSpPr>
            <a:spLocks noGrp="1"/>
          </p:cNvSpPr>
          <p:nvPr>
            <p:ph idx="1"/>
          </p:nvPr>
        </p:nvSpPr>
        <p:spPr>
          <a:xfrm>
            <a:off x="0" y="0"/>
            <a:ext cx="8229600" cy="5287963"/>
          </a:xfrm>
        </p:spPr>
        <p:txBody>
          <a:bodyPr>
            <a:noAutofit/>
          </a:bodyPr>
          <a:lstStyle/>
          <a:p>
            <a:pPr marL="0" indent="0">
              <a:buNone/>
            </a:pPr>
            <a:endParaRPr lang="en-US" i="1" dirty="0">
              <a:effectLst>
                <a:outerShdw blurRad="38100" dist="38100" dir="2700000" algn="tl">
                  <a:srgbClr val="000000">
                    <a:alpha val="43137"/>
                  </a:srgbClr>
                </a:outerShdw>
              </a:effectLst>
            </a:endParaRPr>
          </a:p>
          <a:p>
            <a:pPr marL="0" indent="0">
              <a:buNone/>
            </a:pP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Bacteriology</a:t>
            </a:r>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study of bacteria. </a:t>
            </a:r>
          </a:p>
          <a:p>
            <a:pPr marL="0" indent="0">
              <a:buNone/>
            </a:pP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Mycology</a:t>
            </a:r>
            <a:r>
              <a:rPr lang="en-US" sz="2400" dirty="0" smtClean="0">
                <a:latin typeface="Times New Roman" panose="02020603050405020304" pitchFamily="18" charset="0"/>
                <a:cs typeface="Times New Roman" panose="02020603050405020304" pitchFamily="18" charset="0"/>
              </a:rPr>
              <a:t>- The study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fungi.</a:t>
            </a:r>
            <a:endParaRPr lang="en-US" sz="2400" dirty="0">
              <a:latin typeface="Times New Roman" panose="02020603050405020304" pitchFamily="18" charset="0"/>
              <a:cs typeface="Times New Roman" panose="02020603050405020304" pitchFamily="18" charset="0"/>
            </a:endParaRPr>
          </a:p>
          <a:p>
            <a:pPr marL="0" indent="0">
              <a:buNone/>
            </a:pP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Virology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The scientific study of </a:t>
            </a:r>
            <a:r>
              <a:rPr lang="en-US" sz="2400" dirty="0" smtClean="0">
                <a:latin typeface="Times New Roman" panose="02020603050405020304" pitchFamily="18" charset="0"/>
                <a:cs typeface="Times New Roman" panose="02020603050405020304" pitchFamily="18" charset="0"/>
              </a:rPr>
              <a:t>viruses.</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Parasitology</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the study of parasites, their hosts and the relationship between </a:t>
            </a:r>
            <a:r>
              <a:rPr lang="en-US" sz="2400" dirty="0" smtClean="0">
                <a:latin typeface="Times New Roman" panose="02020603050405020304" pitchFamily="18" charset="0"/>
                <a:cs typeface="Times New Roman" panose="02020603050405020304" pitchFamily="18" charset="0"/>
              </a:rPr>
              <a:t>them.</a:t>
            </a:r>
            <a:endParaRPr lang="en-US" sz="2400" dirty="0">
              <a:latin typeface="Times New Roman" panose="02020603050405020304" pitchFamily="18" charset="0"/>
              <a:cs typeface="Times New Roman" panose="02020603050405020304" pitchFamily="18" charset="0"/>
            </a:endParaRPr>
          </a:p>
          <a:p>
            <a:pPr marL="0" indent="0">
              <a:buNone/>
            </a:pPr>
            <a:r>
              <a:rPr lang="en-US"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Immunology</a:t>
            </a:r>
            <a:r>
              <a:rPr lang="en-US" sz="2400" dirty="0">
                <a:latin typeface="Times New Roman" panose="02020603050405020304" pitchFamily="18" charset="0"/>
                <a:cs typeface="Times New Roman" panose="02020603050405020304" pitchFamily="18" charset="0"/>
              </a:rPr>
              <a:t> – I</a:t>
            </a:r>
            <a:r>
              <a:rPr lang="en-US" sz="2400" dirty="0" smtClean="0">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is a branch of biomedical sciences that covers the study of the immune system in </a:t>
            </a:r>
            <a:r>
              <a:rPr lang="en-US" sz="2400" dirty="0" smtClean="0">
                <a:latin typeface="Times New Roman" panose="02020603050405020304" pitchFamily="18" charset="0"/>
                <a:cs typeface="Times New Roman" panose="02020603050405020304" pitchFamily="18" charset="0"/>
              </a:rPr>
              <a:t>organisms.</a:t>
            </a:r>
          </a:p>
          <a:p>
            <a:pPr marL="0" indent="0">
              <a:buNone/>
            </a:pPr>
            <a:endParaRPr lang="en-US" sz="4000" dirty="0"/>
          </a:p>
          <a:p>
            <a:pPr marL="0" indent="0">
              <a:buNone/>
            </a:pPr>
            <a:endParaRPr lang="en-US" sz="4400" dirty="0"/>
          </a:p>
        </p:txBody>
      </p:sp>
    </p:spTree>
    <p:extLst>
      <p:ext uri="{BB962C8B-B14F-4D97-AF65-F5344CB8AC3E}">
        <p14:creationId xmlns:p14="http://schemas.microsoft.com/office/powerpoint/2010/main" val="1352463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8229600" cy="1143000"/>
          </a:xfrm>
        </p:spPr>
        <p:txBody>
          <a:bodyPr>
            <a:normAutofit fontScale="90000"/>
          </a:bodyPr>
          <a:lstStyle/>
          <a:p>
            <a:pPr algn="l">
              <a:lnSpc>
                <a:spcPct val="150000"/>
              </a:lnSpc>
            </a:pPr>
            <a:r>
              <a:rPr lang="en-US" sz="3100" b="1" dirty="0" smtClean="0"/>
              <a:t>Types </a:t>
            </a:r>
            <a:r>
              <a:rPr lang="en-US" sz="3100" b="1" dirty="0"/>
              <a:t>of medical microbiology</a:t>
            </a:r>
            <a:r>
              <a:rPr lang="en-US" b="1" dirty="0"/>
              <a:t> </a:t>
            </a:r>
            <a:br>
              <a:rPr lang="en-US" b="1" dirty="0"/>
            </a:br>
            <a:endParaRPr lang="en-US" dirty="0"/>
          </a:p>
        </p:txBody>
      </p:sp>
      <p:sp>
        <p:nvSpPr>
          <p:cNvPr id="3" name="Content Placeholder 2"/>
          <p:cNvSpPr>
            <a:spLocks noGrp="1"/>
          </p:cNvSpPr>
          <p:nvPr>
            <p:ph idx="1"/>
          </p:nvPr>
        </p:nvSpPr>
        <p:spPr>
          <a:xfrm>
            <a:off x="0" y="533400"/>
            <a:ext cx="8229600" cy="5248275"/>
          </a:xfrm>
        </p:spPr>
        <p:txBody>
          <a:bodyPr>
            <a:no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Bacteriology</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is the study of bacteria </a:t>
            </a:r>
            <a:r>
              <a:rPr lang="en-US" sz="2400" dirty="0" smtClean="0">
                <a:latin typeface="Times New Roman" panose="02020603050405020304" pitchFamily="18" charset="0"/>
                <a:cs typeface="Times New Roman" panose="02020603050405020304" pitchFamily="18" charset="0"/>
              </a:rPr>
              <a:t>It </a:t>
            </a:r>
            <a:r>
              <a:rPr lang="en-US" sz="2400" dirty="0" smtClean="0">
                <a:latin typeface="Times New Roman" panose="02020603050405020304" pitchFamily="18" charset="0"/>
                <a:cs typeface="Times New Roman" panose="02020603050405020304" pitchFamily="18" charset="0"/>
              </a:rPr>
              <a:t>studies the morphology , ecology, genetics and biochemistry of bacteria as well as many other aspects related to </a:t>
            </a:r>
            <a:r>
              <a:rPr lang="en-US" sz="2400" dirty="0" smtClean="0">
                <a:latin typeface="Times New Roman" panose="02020603050405020304" pitchFamily="18" charset="0"/>
                <a:cs typeface="Times New Roman" panose="02020603050405020304" pitchFamily="18" charset="0"/>
              </a:rPr>
              <a:t>bacteria. It </a:t>
            </a:r>
            <a:r>
              <a:rPr lang="en-US" sz="2400" dirty="0" smtClean="0">
                <a:latin typeface="Times New Roman" panose="02020603050405020304" pitchFamily="18" charset="0"/>
                <a:cs typeface="Times New Roman" panose="02020603050405020304" pitchFamily="18" charset="0"/>
              </a:rPr>
              <a:t>involves the identification ,classification and characterization of bacterial </a:t>
            </a:r>
            <a:r>
              <a:rPr lang="en-US" sz="2400" dirty="0" smtClean="0">
                <a:latin typeface="Times New Roman" panose="02020603050405020304" pitchFamily="18" charset="0"/>
                <a:cs typeface="Times New Roman" panose="02020603050405020304" pitchFamily="18" charset="0"/>
              </a:rPr>
              <a:t>species.</a:t>
            </a:r>
            <a:endParaRPr lang="en-US" sz="2400" b="1" dirty="0" smtClean="0">
              <a:latin typeface="Times New Roman" panose="02020603050405020304" pitchFamily="18" charset="0"/>
              <a:cs typeface="Times New Roman" panose="02020603050405020304" pitchFamily="18" charset="0"/>
            </a:endParaRPr>
          </a:p>
          <a:p>
            <a:pPr marL="0" indent="0" algn="just">
              <a:buNone/>
            </a:pPr>
            <a:r>
              <a:rPr lang="en-US" sz="2400" b="1" dirty="0" smtClean="0">
                <a:latin typeface="Times New Roman" panose="02020603050405020304" pitchFamily="18" charset="0"/>
                <a:cs typeface="Times New Roman" panose="02020603050405020304" pitchFamily="18" charset="0"/>
              </a:rPr>
              <a:t>Mycology</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–is the study of fungi </a:t>
            </a:r>
            <a:r>
              <a:rPr lang="en-US" dirty="0" smtClean="0"/>
              <a:t>.</a:t>
            </a:r>
            <a:r>
              <a:rPr lang="en-US" sz="2400" dirty="0">
                <a:solidFill>
                  <a:prstClr val="black"/>
                </a:solidFill>
                <a:latin typeface="Times New Roman" panose="02020603050405020304" pitchFamily="18" charset="0"/>
                <a:cs typeface="Times New Roman" panose="02020603050405020304" pitchFamily="18" charset="0"/>
              </a:rPr>
              <a:t> It includes the study of their genetic and biochemical properties ,their taxonomy and their use to humans as a source for tinder ,medicine , food and entheogens  , as well as their dangers ,such toxicity or infection.</a:t>
            </a:r>
          </a:p>
          <a:p>
            <a:pPr marL="0" indent="0" algn="just">
              <a:buNone/>
            </a:pPr>
            <a:endParaRPr lang="en-US" sz="4400" dirty="0"/>
          </a:p>
        </p:txBody>
      </p:sp>
    </p:spTree>
    <p:extLst>
      <p:ext uri="{BB962C8B-B14F-4D97-AF65-F5344CB8AC3E}">
        <p14:creationId xmlns:p14="http://schemas.microsoft.com/office/powerpoint/2010/main" val="4271341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525963"/>
          </a:xfrm>
        </p:spPr>
        <p:txBody>
          <a:bodyPr>
            <a:noAutofit/>
          </a:bodyPr>
          <a:lstStyle/>
          <a:p>
            <a:pPr marL="0" lvl="0" indent="0" algn="just">
              <a:buNone/>
            </a:pPr>
            <a:r>
              <a:rPr lang="en-US" sz="2000" b="1" dirty="0" smtClean="0">
                <a:solidFill>
                  <a:prstClr val="black"/>
                </a:solidFill>
                <a:latin typeface="Times New Roman" panose="02020603050405020304" pitchFamily="18" charset="0"/>
                <a:cs typeface="Times New Roman" panose="02020603050405020304" pitchFamily="18" charset="0"/>
              </a:rPr>
              <a:t>Virology</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refers </a:t>
            </a:r>
            <a:r>
              <a:rPr lang="en-US" sz="2400" dirty="0">
                <a:solidFill>
                  <a:prstClr val="black"/>
                </a:solidFill>
                <a:latin typeface="Times New Roman" panose="02020603050405020304" pitchFamily="18" charset="0"/>
                <a:cs typeface="Times New Roman" panose="02020603050405020304" pitchFamily="18" charset="0"/>
              </a:rPr>
              <a:t>to the study of viruses . The study of submicroscopic </a:t>
            </a:r>
            <a:r>
              <a:rPr lang="en-US" sz="2400" dirty="0" smtClean="0">
                <a:solidFill>
                  <a:prstClr val="black"/>
                </a:solidFill>
                <a:latin typeface="Times New Roman" panose="02020603050405020304" pitchFamily="18" charset="0"/>
                <a:cs typeface="Times New Roman" panose="02020603050405020304" pitchFamily="18" charset="0"/>
              </a:rPr>
              <a:t>parasitic </a:t>
            </a:r>
            <a:r>
              <a:rPr lang="en-US" sz="2400" dirty="0">
                <a:solidFill>
                  <a:prstClr val="black"/>
                </a:solidFill>
                <a:latin typeface="Times New Roman" panose="02020603050405020304" pitchFamily="18" charset="0"/>
                <a:cs typeface="Times New Roman" panose="02020603050405020304" pitchFamily="18" charset="0"/>
              </a:rPr>
              <a:t>particles contained in a protein coat ,and viruses- like particles</a:t>
            </a:r>
            <a:r>
              <a:rPr lang="en-US" dirty="0" smtClean="0">
                <a:solidFill>
                  <a:prstClr val="black"/>
                </a:solidFill>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b="1" dirty="0" smtClean="0">
                <a:latin typeface="Times New Roman" panose="02020603050405020304" pitchFamily="18" charset="0"/>
                <a:cs typeface="Times New Roman" panose="02020603050405020304" pitchFamily="18" charset="0"/>
              </a:rPr>
              <a:t>Parasitology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the study of parasitic organisms , their hosts and the relationships between them . The scope of parasitology is not determined by the organism or environment in  question but by their way of </a:t>
            </a:r>
            <a:r>
              <a:rPr lang="en-US" sz="2400" dirty="0" smtClean="0">
                <a:latin typeface="Times New Roman" panose="02020603050405020304" pitchFamily="18" charset="0"/>
                <a:cs typeface="Times New Roman" panose="02020603050405020304" pitchFamily="18" charset="0"/>
              </a:rPr>
              <a:t>life.</a:t>
            </a:r>
          </a:p>
          <a:p>
            <a:pPr marL="0" indent="0" algn="just">
              <a:buNone/>
            </a:pPr>
            <a:r>
              <a:rPr lang="en-US" sz="2400" b="1" dirty="0" smtClean="0">
                <a:latin typeface="Times New Roman" panose="02020603050405020304" pitchFamily="18" charset="0"/>
                <a:cs typeface="Times New Roman" panose="02020603050405020304" pitchFamily="18" charset="0"/>
              </a:rPr>
              <a:t>Medical parasitology - </a:t>
            </a:r>
            <a:r>
              <a:rPr lang="en-US" sz="2400" dirty="0" smtClean="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the study of three major groups of organisms ; parasitic protozoa  , parasitic helminthes  and those arthropods that cause disease or vectors of various pathogens. </a:t>
            </a:r>
          </a:p>
          <a:p>
            <a:pPr marL="0" indent="0" algn="just">
              <a:buNone/>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2188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126163"/>
          </a:xfrm>
        </p:spPr>
        <p:txBody>
          <a:bodyPr>
            <a:normAutofit/>
          </a:bodyPr>
          <a:lstStyle/>
          <a:p>
            <a:pPr marL="0" indent="0" algn="just">
              <a:buNone/>
            </a:pPr>
            <a:r>
              <a:rPr lang="en-US" sz="2400" dirty="0" smtClean="0"/>
              <a:t>A Medical microbiologist studies the following:</a:t>
            </a:r>
          </a:p>
          <a:p>
            <a:pPr algn="just">
              <a:buFont typeface="Wingdings" panose="05000000000000000000" pitchFamily="2" charset="2"/>
              <a:buChar char="Ø"/>
            </a:pPr>
            <a:r>
              <a:rPr lang="en-US" sz="2400" dirty="0" smtClean="0"/>
              <a:t> characteristics of pathogens ( micro-organisms that causes disease).</a:t>
            </a:r>
          </a:p>
          <a:p>
            <a:pPr algn="just">
              <a:buFont typeface="Wingdings" panose="05000000000000000000" pitchFamily="2" charset="2"/>
              <a:buChar char="Ø"/>
            </a:pPr>
            <a:r>
              <a:rPr lang="en-US" sz="2400" dirty="0" smtClean="0"/>
              <a:t> Their modes of disease transmission</a:t>
            </a:r>
          </a:p>
          <a:p>
            <a:pPr algn="just">
              <a:buFont typeface="Wingdings" panose="05000000000000000000" pitchFamily="2" charset="2"/>
              <a:buChar char="Ø"/>
            </a:pPr>
            <a:r>
              <a:rPr lang="en-US" sz="2400" dirty="0" smtClean="0"/>
              <a:t>Mechanisms of transmission of infections </a:t>
            </a:r>
          </a:p>
          <a:p>
            <a:pPr algn="just">
              <a:buFont typeface="Wingdings" panose="05000000000000000000" pitchFamily="2" charset="2"/>
              <a:buChar char="Ø"/>
            </a:pPr>
            <a:r>
              <a:rPr lang="en-US" sz="2400" dirty="0"/>
              <a:t> </a:t>
            </a:r>
            <a:r>
              <a:rPr lang="en-US" sz="2400" dirty="0" smtClean="0"/>
              <a:t>Their growth   and  development .</a:t>
            </a:r>
          </a:p>
          <a:p>
            <a:pPr algn="just"/>
            <a:endParaRPr lang="en-US" sz="3600" dirty="0"/>
          </a:p>
        </p:txBody>
      </p:sp>
    </p:spTree>
    <p:extLst>
      <p:ext uri="{BB962C8B-B14F-4D97-AF65-F5344CB8AC3E}">
        <p14:creationId xmlns:p14="http://schemas.microsoft.com/office/powerpoint/2010/main" val="759626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44562"/>
          </a:xfrm>
        </p:spPr>
        <p:txBody>
          <a:bodyPr>
            <a:normAutofit/>
          </a:bodyPr>
          <a:lstStyle/>
          <a:p>
            <a:pPr algn="l"/>
            <a:r>
              <a:rPr lang="en-US" sz="2400" b="1" dirty="0" smtClean="0">
                <a:latin typeface="Times New Roman" panose="02020603050405020304" pitchFamily="18" charset="0"/>
                <a:cs typeface="Times New Roman" panose="02020603050405020304" pitchFamily="18" charset="0"/>
              </a:rPr>
              <a:t>Importance of medical microbiology</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575" y="685800"/>
            <a:ext cx="8458200" cy="4830763"/>
          </a:xfrm>
        </p:spPr>
        <p:txBody>
          <a:bodyPr>
            <a:noAutofit/>
          </a:bodyPr>
          <a:lstStyle/>
          <a:p>
            <a:pPr marL="0" lvl="0" indent="0" algn="just">
              <a:buNone/>
            </a:pPr>
            <a:r>
              <a:rPr lang="en-US" sz="24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Health </a:t>
            </a:r>
            <a:r>
              <a:rPr lang="en-US" sz="2400" dirty="0">
                <a:latin typeface="Times New Roman" panose="02020603050405020304" pitchFamily="18" charset="0"/>
                <a:cs typeface="Times New Roman" panose="02020603050405020304" pitchFamily="18" charset="0"/>
              </a:rPr>
              <a:t>risks can be identified and </a:t>
            </a:r>
            <a:r>
              <a:rPr lang="en-US" sz="2400" dirty="0" smtClean="0">
                <a:latin typeface="Times New Roman" panose="02020603050405020304" pitchFamily="18" charset="0"/>
                <a:cs typeface="Times New Roman" panose="02020603050405020304" pitchFamily="18" charset="0"/>
              </a:rPr>
              <a:t>prevented.</a:t>
            </a:r>
            <a:endParaRPr lang="en-US" sz="2400" dirty="0">
              <a:latin typeface="Times New Roman" panose="02020603050405020304" pitchFamily="18" charset="0"/>
              <a:cs typeface="Times New Roman" panose="02020603050405020304" pitchFamily="18" charset="0"/>
            </a:endParaRPr>
          </a:p>
          <a:p>
            <a:pPr marL="0" lvl="0" indent="0" algn="just">
              <a:buNone/>
            </a:pPr>
            <a:r>
              <a:rPr lang="en-US" sz="2400" dirty="0" smtClean="0">
                <a:latin typeface="Times New Roman" panose="02020603050405020304" pitchFamily="18" charset="0"/>
                <a:cs typeface="Times New Roman" panose="02020603050405020304" pitchFamily="18" charset="0"/>
              </a:rPr>
              <a:t>2. Monitoring </a:t>
            </a:r>
            <a:r>
              <a:rPr lang="en-US" sz="2400" dirty="0">
                <a:latin typeface="Times New Roman" panose="02020603050405020304" pitchFamily="18" charset="0"/>
                <a:cs typeface="Times New Roman" panose="02020603050405020304" pitchFamily="18" charset="0"/>
              </a:rPr>
              <a:t>of virulent or resistant strains of </a:t>
            </a:r>
            <a:r>
              <a:rPr lang="en-US" sz="2400" dirty="0" smtClean="0">
                <a:latin typeface="Times New Roman" panose="02020603050405020304" pitchFamily="18" charset="0"/>
                <a:cs typeface="Times New Roman" panose="02020603050405020304" pitchFamily="18" charset="0"/>
              </a:rPr>
              <a:t>microbes and instituting relevant interventions.</a:t>
            </a:r>
            <a:endParaRPr lang="en-US" sz="2400" dirty="0">
              <a:latin typeface="Times New Roman" panose="02020603050405020304" pitchFamily="18" charset="0"/>
              <a:cs typeface="Times New Roman" panose="02020603050405020304" pitchFamily="18" charset="0"/>
            </a:endParaRPr>
          </a:p>
          <a:p>
            <a:pPr marL="0" lvl="0" indent="0" algn="just">
              <a:buNone/>
            </a:pPr>
            <a:r>
              <a:rPr lang="en-US" sz="2400" dirty="0" smtClean="0">
                <a:latin typeface="Times New Roman" panose="02020603050405020304" pitchFamily="18" charset="0"/>
                <a:cs typeface="Times New Roman" panose="02020603050405020304" pitchFamily="18" charset="0"/>
              </a:rPr>
              <a:t>3. Educating </a:t>
            </a:r>
            <a:r>
              <a:rPr lang="en-US" sz="2400" dirty="0">
                <a:latin typeface="Times New Roman" panose="02020603050405020304" pitchFamily="18" charset="0"/>
                <a:cs typeface="Times New Roman" panose="02020603050405020304" pitchFamily="18" charset="0"/>
              </a:rPr>
              <a:t>the community and helping </a:t>
            </a:r>
            <a:r>
              <a:rPr lang="en-US" sz="2400" dirty="0" smtClean="0">
                <a:latin typeface="Times New Roman" panose="02020603050405020304" pitchFamily="18" charset="0"/>
                <a:cs typeface="Times New Roman" panose="02020603050405020304" pitchFamily="18" charset="0"/>
              </a:rPr>
              <a:t>in designing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 good health practices.</a:t>
            </a:r>
            <a:endParaRPr lang="en-US" sz="2400" dirty="0">
              <a:latin typeface="Times New Roman" panose="02020603050405020304" pitchFamily="18" charset="0"/>
              <a:cs typeface="Times New Roman" panose="02020603050405020304" pitchFamily="18" charset="0"/>
            </a:endParaRPr>
          </a:p>
          <a:p>
            <a:pPr marL="0" lvl="0" indent="0" algn="just">
              <a:buNone/>
            </a:pPr>
            <a:r>
              <a:rPr lang="en-US" sz="2400" dirty="0" smtClean="0">
                <a:latin typeface="Times New Roman" panose="02020603050405020304" pitchFamily="18" charset="0"/>
                <a:cs typeface="Times New Roman" panose="02020603050405020304" pitchFamily="18" charset="0"/>
              </a:rPr>
              <a:t>4. Preventing </a:t>
            </a:r>
            <a:r>
              <a:rPr lang="en-US" sz="2400" dirty="0">
                <a:latin typeface="Times New Roman" panose="02020603050405020304" pitchFamily="18" charset="0"/>
                <a:cs typeface="Times New Roman" panose="02020603050405020304" pitchFamily="18" charset="0"/>
              </a:rPr>
              <a:t>or controlling epidemics and outbreaks of </a:t>
            </a:r>
            <a:r>
              <a:rPr lang="en-US" sz="2400" dirty="0" smtClean="0">
                <a:latin typeface="Times New Roman" panose="02020603050405020304" pitchFamily="18" charset="0"/>
                <a:cs typeface="Times New Roman" panose="02020603050405020304" pitchFamily="18" charset="0"/>
              </a:rPr>
              <a:t>diseases.</a:t>
            </a:r>
            <a:endParaRPr lang="en-US" sz="2400" dirty="0">
              <a:latin typeface="Times New Roman" panose="02020603050405020304" pitchFamily="18" charset="0"/>
              <a:cs typeface="Times New Roman" panose="02020603050405020304" pitchFamily="18" charset="0"/>
            </a:endParaRPr>
          </a:p>
          <a:p>
            <a:pPr marL="0" lvl="0" indent="0" algn="just">
              <a:buNone/>
            </a:pPr>
            <a:r>
              <a:rPr lang="en-US" sz="2400" dirty="0" smtClean="0">
                <a:latin typeface="Times New Roman" panose="02020603050405020304" pitchFamily="18" charset="0"/>
                <a:cs typeface="Times New Roman" panose="02020603050405020304" pitchFamily="18" charset="0"/>
              </a:rPr>
              <a:t>5. Development </a:t>
            </a:r>
            <a:r>
              <a:rPr lang="en-US" sz="2400" dirty="0">
                <a:latin typeface="Times New Roman" panose="02020603050405020304" pitchFamily="18" charset="0"/>
                <a:cs typeface="Times New Roman" panose="02020603050405020304" pitchFamily="18" charset="0"/>
              </a:rPr>
              <a:t>of antibiotics and other treatment </a:t>
            </a:r>
            <a:r>
              <a:rPr lang="en-US" sz="2400" dirty="0" smtClean="0">
                <a:latin typeface="Times New Roman" panose="02020603050405020304" pitchFamily="18" charset="0"/>
                <a:cs typeface="Times New Roman" panose="02020603050405020304" pitchFamily="18" charset="0"/>
              </a:rPr>
              <a:t>methods.</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a:p>
            <a:pPr marL="0" lvl="0" indent="0" algn="just">
              <a:buNone/>
            </a:pPr>
            <a:r>
              <a:rPr lang="en-US" sz="2400" dirty="0" smtClean="0">
                <a:solidFill>
                  <a:prstClr val="black"/>
                </a:solidFill>
                <a:latin typeface="Times New Roman" panose="02020603050405020304" pitchFamily="18" charset="0"/>
                <a:cs typeface="Times New Roman" panose="02020603050405020304" pitchFamily="18" charset="0"/>
              </a:rPr>
              <a:t>6.Microorganisms </a:t>
            </a:r>
            <a:r>
              <a:rPr lang="en-US" sz="2400" dirty="0">
                <a:solidFill>
                  <a:prstClr val="black"/>
                </a:solidFill>
                <a:latin typeface="Times New Roman" panose="02020603050405020304" pitchFamily="18" charset="0"/>
                <a:cs typeface="Times New Roman" panose="02020603050405020304" pitchFamily="18" charset="0"/>
              </a:rPr>
              <a:t>found in the body as normal flora </a:t>
            </a:r>
            <a:r>
              <a:rPr lang="en-US" altLang="en-US" sz="2400" dirty="0">
                <a:solidFill>
                  <a:prstClr val="black"/>
                </a:solidFill>
                <a:latin typeface="Times New Roman" panose="02020603050405020304" pitchFamily="18" charset="0"/>
                <a:cs typeface="Times New Roman" panose="02020603050405020304" pitchFamily="18" charset="0"/>
              </a:rPr>
              <a:t>prevents potential pathogens from gaining access to our body</a:t>
            </a:r>
            <a:r>
              <a:rPr lang="en-US" sz="2400" dirty="0">
                <a:solidFill>
                  <a:prstClr val="black"/>
                </a:solidFill>
                <a:latin typeface="Times New Roman" panose="02020603050405020304" pitchFamily="18" charset="0"/>
                <a:cs typeface="Times New Roman" panose="02020603050405020304" pitchFamily="18" charset="0"/>
              </a:rPr>
              <a:t>, help in processes such as digestion, production of Vitamin K and B</a:t>
            </a:r>
          </a:p>
          <a:p>
            <a:pPr marL="0" lvl="0" indent="0" algn="just">
              <a:buNone/>
            </a:pPr>
            <a:endParaRPr lang="en-US" sz="2400" dirty="0" smtClean="0">
              <a:latin typeface="Times New Roman" panose="02020603050405020304" pitchFamily="18" charset="0"/>
              <a:cs typeface="Times New Roman" panose="02020603050405020304" pitchFamily="18" charset="0"/>
            </a:endParaRPr>
          </a:p>
          <a:p>
            <a:pPr marL="0" lvl="0" indent="0" algn="just">
              <a:buNone/>
            </a:pPr>
            <a:endParaRPr lang="en-US" sz="2000" dirty="0">
              <a:latin typeface="Times New Roman" panose="02020603050405020304" pitchFamily="18" charset="0"/>
              <a:cs typeface="Times New Roman" panose="02020603050405020304" pitchFamily="18" charset="0"/>
            </a:endParaRPr>
          </a:p>
          <a:p>
            <a:pPr algn="just"/>
            <a:endParaRPr lang="en-US" sz="4000" dirty="0"/>
          </a:p>
        </p:txBody>
      </p:sp>
    </p:spTree>
    <p:extLst>
      <p:ext uri="{BB962C8B-B14F-4D97-AF65-F5344CB8AC3E}">
        <p14:creationId xmlns:p14="http://schemas.microsoft.com/office/powerpoint/2010/main" val="3043580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51344"/>
            <a:ext cx="8382000" cy="461665"/>
          </a:xfrm>
          <a:prstGeom prst="rect">
            <a:avLst/>
          </a:prstGeom>
        </p:spPr>
        <p:txBody>
          <a:bodyPr wrap="square">
            <a:spAutoFit/>
          </a:bodyPr>
          <a:lstStyle/>
          <a:p>
            <a:endParaRPr lang="en-US" sz="2400" dirty="0"/>
          </a:p>
        </p:txBody>
      </p:sp>
      <p:sp>
        <p:nvSpPr>
          <p:cNvPr id="4" name="Rectangle 3"/>
          <p:cNvSpPr/>
          <p:nvPr/>
        </p:nvSpPr>
        <p:spPr>
          <a:xfrm>
            <a:off x="9525" y="8394"/>
            <a:ext cx="6718126" cy="3847207"/>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Learning outcomes </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Upon completion of the course , students should be able to ;</a:t>
            </a:r>
          </a:p>
          <a:p>
            <a:pPr algn="just"/>
            <a:r>
              <a:rPr lang="en-US" sz="2400" dirty="0">
                <a:latin typeface="Times New Roman" panose="02020603050405020304" pitchFamily="18" charset="0"/>
                <a:cs typeface="Times New Roman" panose="02020603050405020304" pitchFamily="18" charset="0"/>
              </a:rPr>
              <a:t>1 .To  demonstrate the ubiquity and diversity of microorganisms in human body and the environment.</a:t>
            </a:r>
          </a:p>
          <a:p>
            <a:pPr algn="just"/>
            <a:r>
              <a:rPr lang="en-US" sz="2400" dirty="0">
                <a:latin typeface="Times New Roman" panose="02020603050405020304" pitchFamily="18" charset="0"/>
                <a:cs typeface="Times New Roman" panose="02020603050405020304" pitchFamily="18" charset="0"/>
              </a:rPr>
              <a:t>2.To illustrate the characteristic features of microorganisms and the diseases they cause.</a:t>
            </a:r>
          </a:p>
          <a:p>
            <a:pPr algn="just"/>
            <a:r>
              <a:rPr lang="en-US" sz="2400" dirty="0">
                <a:latin typeface="Times New Roman" panose="02020603050405020304" pitchFamily="18" charset="0"/>
                <a:cs typeface="Times New Roman" panose="02020603050405020304" pitchFamily="18" charset="0"/>
              </a:rPr>
              <a:t>3.To explore mechanisms by which microorganisms cause diseases .</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0889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8610600" cy="1417638"/>
          </a:xfrm>
        </p:spPr>
        <p:txBody>
          <a:bodyPr>
            <a:normAutofit/>
          </a:bodyPr>
          <a:lstStyle/>
          <a:p>
            <a:pPr algn="l"/>
            <a:r>
              <a:rPr lang="en-US" sz="1800" b="1" dirty="0" smtClean="0">
                <a:latin typeface="Times New Roman" panose="02020603050405020304" pitchFamily="18" charset="0"/>
                <a:cs typeface="Times New Roman" panose="02020603050405020304" pitchFamily="18" charset="0"/>
              </a:rPr>
              <a:t>Significance </a:t>
            </a:r>
            <a:r>
              <a:rPr lang="en-US" sz="1800" b="1" dirty="0">
                <a:latin typeface="Times New Roman" panose="02020603050405020304" pitchFamily="18" charset="0"/>
                <a:cs typeface="Times New Roman" panose="02020603050405020304" pitchFamily="18" charset="0"/>
              </a:rPr>
              <a:t>of microbiology to nurses</a:t>
            </a:r>
          </a:p>
        </p:txBody>
      </p:sp>
      <p:sp>
        <p:nvSpPr>
          <p:cNvPr id="3" name="Content Placeholder 2"/>
          <p:cNvSpPr>
            <a:spLocks noGrp="1"/>
          </p:cNvSpPr>
          <p:nvPr>
            <p:ph idx="1"/>
          </p:nvPr>
        </p:nvSpPr>
        <p:spPr>
          <a:xfrm>
            <a:off x="0" y="457200"/>
            <a:ext cx="8229600" cy="4754563"/>
          </a:xfrm>
        </p:spPr>
        <p:txBody>
          <a:bodyPr>
            <a:noAutofit/>
          </a:bodyPr>
          <a:lstStyle/>
          <a:p>
            <a:pPr marL="400050" indent="-400050" algn="just">
              <a:buFont typeface="+mj-lt"/>
              <a:buAutoNum type="romanLcPeriod"/>
            </a:pPr>
            <a:r>
              <a:rPr lang="en-US" sz="2000" dirty="0" smtClean="0"/>
              <a:t>Knowledge of microbiology and infection prevention and control provides nurses with the skills and knowledge to prevent the transmission of pathogens in health care setting .</a:t>
            </a:r>
          </a:p>
          <a:p>
            <a:pPr marL="400050" indent="-400050" algn="just">
              <a:buFont typeface="+mj-lt"/>
              <a:buAutoNum type="romanLcPeriod"/>
            </a:pPr>
            <a:r>
              <a:rPr lang="en-US" sz="2000" dirty="0" smtClean="0"/>
              <a:t>Student nurses will gain knowledge of the most important bacteria ,fungal ,parasitic and viral infections .</a:t>
            </a:r>
          </a:p>
          <a:p>
            <a:pPr marL="400050" indent="-400050" algn="just">
              <a:buFont typeface="+mj-lt"/>
              <a:buAutoNum type="romanLcPeriod"/>
            </a:pPr>
            <a:r>
              <a:rPr lang="en-US" sz="2000" dirty="0" smtClean="0"/>
              <a:t>It enables nurses to establish and maintain a sterile field (environment )free from pathogens.</a:t>
            </a:r>
          </a:p>
          <a:p>
            <a:pPr marL="400050" indent="-400050" algn="just">
              <a:buFont typeface="+mj-lt"/>
              <a:buAutoNum type="romanLcPeriod"/>
            </a:pPr>
            <a:r>
              <a:rPr lang="en-US" sz="2000" dirty="0" smtClean="0"/>
              <a:t>Nurses will gain knowledge of putting on personal protection to prevent the transmission of  pathogens.</a:t>
            </a:r>
          </a:p>
          <a:p>
            <a:pPr marL="400050" indent="-400050" algn="just">
              <a:buFont typeface="+mj-lt"/>
              <a:buAutoNum type="romanLcPeriod"/>
            </a:pPr>
            <a:r>
              <a:rPr lang="en-US" sz="2000" dirty="0" smtClean="0"/>
              <a:t>It enables nurses gain knowledge on the roles of the immune system in the defense of the human body against disease-causing organisms.</a:t>
            </a:r>
            <a:endParaRPr lang="en-US" sz="2000" dirty="0"/>
          </a:p>
        </p:txBody>
      </p:sp>
    </p:spTree>
    <p:extLst>
      <p:ext uri="{BB962C8B-B14F-4D97-AF65-F5344CB8AC3E}">
        <p14:creationId xmlns:p14="http://schemas.microsoft.com/office/powerpoint/2010/main" val="2157016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229600" cy="6172200"/>
          </a:xfrm>
        </p:spPr>
        <p:txBody>
          <a:bodyPr>
            <a:normAutofit/>
          </a:bodyPr>
          <a:lstStyle/>
          <a:p>
            <a:pPr marL="457200" lvl="1" indent="0" algn="just">
              <a:buNone/>
            </a:pPr>
            <a:r>
              <a:rPr lang="en-US" sz="2000" b="1" dirty="0" smtClean="0">
                <a:latin typeface="Times New Roman" panose="02020603050405020304" pitchFamily="18" charset="0"/>
                <a:cs typeface="Times New Roman" panose="02020603050405020304" pitchFamily="18" charset="0"/>
              </a:rPr>
              <a:t>Importance continued</a:t>
            </a:r>
            <a:r>
              <a:rPr lang="en-US" sz="2000" dirty="0" smtClean="0">
                <a:latin typeface="Times New Roman" panose="02020603050405020304" pitchFamily="18" charset="0"/>
                <a:cs typeface="Times New Roman" panose="02020603050405020304" pitchFamily="18" charset="0"/>
              </a:rPr>
              <a:t>…………………….</a:t>
            </a:r>
          </a:p>
          <a:p>
            <a:pPr marL="457200" lvl="1" indent="0" algn="just">
              <a:buNone/>
            </a:pPr>
            <a:r>
              <a:rPr lang="en-US" sz="2000" dirty="0" smtClean="0">
                <a:latin typeface="Times New Roman" panose="02020603050405020304" pitchFamily="18" charset="0"/>
                <a:cs typeface="Times New Roman" panose="02020603050405020304" pitchFamily="18" charset="0"/>
              </a:rPr>
              <a:t>7.Industrial </a:t>
            </a:r>
            <a:r>
              <a:rPr lang="en-US" sz="2000" dirty="0">
                <a:latin typeface="Times New Roman" panose="02020603050405020304" pitchFamily="18" charset="0"/>
                <a:cs typeface="Times New Roman" panose="02020603050405020304" pitchFamily="18" charset="0"/>
              </a:rPr>
              <a:t>processes such as fermentation e.g breweries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wastewater treatment and preservation are related to microorganisms. </a:t>
            </a:r>
            <a:r>
              <a:rPr lang="en-US" altLang="en-US" sz="2000" dirty="0" smtClean="0">
                <a:latin typeface="Times New Roman" panose="02020603050405020304" pitchFamily="18" charset="0"/>
                <a:cs typeface="Times New Roman" panose="02020603050405020304" pitchFamily="18" charset="0"/>
              </a:rPr>
              <a:t>Production of various </a:t>
            </a:r>
            <a:r>
              <a:rPr lang="en-US" altLang="en-US" sz="2000" dirty="0">
                <a:latin typeface="Times New Roman" panose="02020603050405020304" pitchFamily="18" charset="0"/>
                <a:cs typeface="Times New Roman" panose="02020603050405020304" pitchFamily="18" charset="0"/>
              </a:rPr>
              <a:t>food products; cheese, pickles, sauerkraut, green olives, yoghurt, soy sauce, vinegar, bread, Beer, Wine, </a:t>
            </a:r>
            <a:r>
              <a:rPr lang="en-US" altLang="en-US" sz="2000" dirty="0" smtClean="0">
                <a:latin typeface="Times New Roman" panose="02020603050405020304" pitchFamily="18" charset="0"/>
                <a:cs typeface="Times New Roman" panose="02020603050405020304" pitchFamily="18" charset="0"/>
              </a:rPr>
              <a:t>Alcohol</a:t>
            </a:r>
            <a:endParaRPr lang="en-US" altLang="en-US" sz="2000" dirty="0">
              <a:latin typeface="Times New Roman" panose="02020603050405020304" pitchFamily="18" charset="0"/>
              <a:cs typeface="Times New Roman" panose="02020603050405020304" pitchFamily="18" charset="0"/>
            </a:endParaRPr>
          </a:p>
          <a:p>
            <a:pPr marL="457200" lvl="1" indent="0" algn="just">
              <a:buNone/>
            </a:pPr>
            <a:r>
              <a:rPr lang="en-US" sz="2000" dirty="0" smtClean="0">
                <a:latin typeface="Times New Roman" panose="02020603050405020304" pitchFamily="18" charset="0"/>
                <a:cs typeface="Times New Roman" panose="02020603050405020304" pitchFamily="18" charset="0"/>
              </a:rPr>
              <a:t>8.In </a:t>
            </a:r>
            <a:r>
              <a:rPr lang="en-US" sz="2000" dirty="0">
                <a:latin typeface="Times New Roman" panose="02020603050405020304" pitchFamily="18" charset="0"/>
                <a:cs typeface="Times New Roman" panose="02020603050405020304" pitchFamily="18" charset="0"/>
              </a:rPr>
              <a:t>agriculture – plant microorganisms, animal microorganisms, soil microorganisms applied in agro and veterinary </a:t>
            </a:r>
            <a:r>
              <a:rPr lang="en-US" sz="2000" dirty="0" smtClean="0">
                <a:latin typeface="Times New Roman" panose="02020603050405020304" pitchFamily="18" charset="0"/>
                <a:cs typeface="Times New Roman" panose="02020603050405020304" pitchFamily="18" charset="0"/>
              </a:rPr>
              <a:t>medicine</a:t>
            </a:r>
          </a:p>
          <a:p>
            <a:pPr marL="457200" lvl="1" indent="0" algn="just">
              <a:buNone/>
            </a:pPr>
            <a:r>
              <a:rPr lang="en-US" altLang="en-US" sz="2000" dirty="0" smtClean="0">
                <a:latin typeface="Times New Roman" panose="02020603050405020304" pitchFamily="18" charset="0"/>
                <a:cs typeface="Times New Roman" panose="02020603050405020304" pitchFamily="18" charset="0"/>
              </a:rPr>
              <a:t>Using </a:t>
            </a:r>
            <a:r>
              <a:rPr lang="en-US" altLang="en-US" sz="2000" dirty="0">
                <a:latin typeface="Times New Roman" panose="02020603050405020304" pitchFamily="18" charset="0"/>
                <a:cs typeface="Times New Roman" panose="02020603050405020304" pitchFamily="18" charset="0"/>
              </a:rPr>
              <a:t>bacteria to control the growth of insects e.g </a:t>
            </a:r>
            <a:r>
              <a:rPr lang="en-US" altLang="en-US" sz="2000" i="1" dirty="0">
                <a:latin typeface="Times New Roman" panose="02020603050405020304" pitchFamily="18" charset="0"/>
                <a:cs typeface="Times New Roman" panose="02020603050405020304" pitchFamily="18" charset="0"/>
              </a:rPr>
              <a:t>Bacillus thuringiensis  to control </a:t>
            </a:r>
            <a:r>
              <a:rPr lang="en-US" altLang="en-US" sz="2000" dirty="0">
                <a:latin typeface="Times New Roman" panose="02020603050405020304" pitchFamily="18" charset="0"/>
                <a:cs typeface="Times New Roman" panose="02020603050405020304" pitchFamily="18" charset="0"/>
              </a:rPr>
              <a:t>caterpillars, bollworms, corn </a:t>
            </a:r>
            <a:r>
              <a:rPr lang="en-US" altLang="en-US" sz="2000" dirty="0" smtClean="0">
                <a:latin typeface="Times New Roman" panose="02020603050405020304" pitchFamily="18" charset="0"/>
                <a:cs typeface="Times New Roman" panose="02020603050405020304" pitchFamily="18" charset="0"/>
              </a:rPr>
              <a:t>borers</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457200" lvl="1" indent="0" algn="just">
              <a:buNone/>
            </a:pPr>
            <a:r>
              <a:rPr lang="en-US" sz="2000" dirty="0" smtClean="0">
                <a:latin typeface="Times New Roman" panose="02020603050405020304" pitchFamily="18" charset="0"/>
                <a:cs typeface="Times New Roman" panose="02020603050405020304" pitchFamily="18" charset="0"/>
              </a:rPr>
              <a:t>9.Cause </a:t>
            </a:r>
            <a:r>
              <a:rPr lang="en-US" sz="2000" dirty="0">
                <a:latin typeface="Times New Roman" panose="02020603050405020304" pitchFamily="18" charset="0"/>
                <a:cs typeface="Times New Roman" panose="02020603050405020304" pitchFamily="18" charset="0"/>
              </a:rPr>
              <a:t>biodegradation of wastes, </a:t>
            </a:r>
            <a:r>
              <a:rPr lang="en-US" altLang="en-US" sz="2000" dirty="0">
                <a:latin typeface="Times New Roman" panose="02020603050405020304" pitchFamily="18" charset="0"/>
                <a:cs typeface="Times New Roman" panose="02020603050405020304" pitchFamily="18" charset="0"/>
              </a:rPr>
              <a:t>Bacteria are primary decomposers - recycle nutrients back into the environment (sewage treatment plants)</a:t>
            </a:r>
          </a:p>
          <a:p>
            <a:pPr marL="457200" lvl="1" indent="0" algn="just">
              <a:buNone/>
            </a:pPr>
            <a:r>
              <a:rPr lang="en-US" sz="2000" dirty="0" smtClean="0">
                <a:latin typeface="Times New Roman" panose="02020603050405020304" pitchFamily="18" charset="0"/>
                <a:cs typeface="Times New Roman" panose="02020603050405020304" pitchFamily="18" charset="0"/>
              </a:rPr>
              <a:t>10.Form </a:t>
            </a:r>
            <a:r>
              <a:rPr lang="en-US" sz="2000" dirty="0">
                <a:latin typeface="Times New Roman" panose="02020603050405020304" pitchFamily="18" charset="0"/>
                <a:cs typeface="Times New Roman" panose="02020603050405020304" pitchFamily="18" charset="0"/>
              </a:rPr>
              <a:t>part of food chain</a:t>
            </a:r>
          </a:p>
        </p:txBody>
      </p:sp>
    </p:spTree>
    <p:extLst>
      <p:ext uri="{BB962C8B-B14F-4D97-AF65-F5344CB8AC3E}">
        <p14:creationId xmlns:p14="http://schemas.microsoft.com/office/powerpoint/2010/main" val="2973441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792162"/>
          </a:xfrm>
        </p:spPr>
        <p:txBody>
          <a:bodyPr>
            <a:normAutofit/>
          </a:bodyPr>
          <a:lstStyle/>
          <a:p>
            <a:pPr algn="l"/>
            <a:r>
              <a:rPr lang="en-US" sz="1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MICRO-ORGANISMS</a:t>
            </a:r>
            <a:endParaRPr lang="en-US"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25" y="28575"/>
            <a:ext cx="9144000" cy="5181600"/>
          </a:xfrm>
        </p:spPr>
        <p:txBody>
          <a:bodyPr>
            <a:noAutofit/>
          </a:bodyPr>
          <a:lstStyle/>
          <a:p>
            <a:pPr marL="0" indent="0">
              <a:buNone/>
            </a:pPr>
            <a:endParaRPr lang="en-US" sz="2000" dirty="0" smtClean="0"/>
          </a:p>
          <a:p>
            <a:endParaRPr lang="en-US" sz="2000" dirty="0" smtClean="0"/>
          </a:p>
          <a:p>
            <a:r>
              <a:rPr lang="en-US" sz="2000" dirty="0" smtClean="0"/>
              <a:t>These </a:t>
            </a:r>
            <a:r>
              <a:rPr lang="en-US" sz="2000" dirty="0"/>
              <a:t>are living things which individually are too small to be seen with the naked eye. They are also referred to as microbes .</a:t>
            </a:r>
          </a:p>
          <a:p>
            <a:r>
              <a:rPr lang="en-US" sz="2000" dirty="0"/>
              <a:t>All of the following may be considered </a:t>
            </a:r>
            <a:r>
              <a:rPr lang="en-US" sz="2000" dirty="0" smtClean="0"/>
              <a:t>micro-organisms </a:t>
            </a:r>
            <a:r>
              <a:rPr lang="en-US" sz="2000" dirty="0"/>
              <a:t>; Bacteria , Fungi ,protozoa , microscopic algae ,viruses and various parasitic worms.</a:t>
            </a:r>
          </a:p>
          <a:p>
            <a:r>
              <a:rPr lang="en-US" sz="2000" dirty="0"/>
              <a:t>Microorganisms are everywhere ,almost  every natural surface  is colonized by microbes , from body to ocean .Some microorganisms  can live in hot springs ,and others can live in frozen sea ice.</a:t>
            </a:r>
          </a:p>
          <a:p>
            <a:r>
              <a:rPr lang="en-US" sz="2000" dirty="0"/>
              <a:t>Most microorganisms are harmless to human ; we  swallow millions of microbes every day with no ill effects . In fact ,we are dependent on microbes to help us digest our food</a:t>
            </a:r>
            <a:r>
              <a:rPr lang="en-US" sz="2000" dirty="0" smtClean="0"/>
              <a:t>.</a:t>
            </a:r>
            <a:endParaRPr lang="en-US" sz="2000" dirty="0"/>
          </a:p>
        </p:txBody>
      </p:sp>
    </p:spTree>
    <p:extLst>
      <p:ext uri="{BB962C8B-B14F-4D97-AF65-F5344CB8AC3E}">
        <p14:creationId xmlns:p14="http://schemas.microsoft.com/office/powerpoint/2010/main" val="570748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2400" b="1" dirty="0" smtClean="0">
                <a:latin typeface="Times New Roman" panose="02020603050405020304" pitchFamily="18" charset="0"/>
                <a:cs typeface="Times New Roman" panose="02020603050405020304" pitchFamily="18" charset="0"/>
              </a:rPr>
              <a:t>Microorganisms are either;</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050" y="1066800"/>
            <a:ext cx="8229600" cy="4525963"/>
          </a:xfrm>
        </p:spPr>
        <p:txBody>
          <a:bodyPr>
            <a:normAutofit/>
          </a:bodyPr>
          <a:lstStyle/>
          <a:p>
            <a:pPr marL="457200" lvl="1" indent="0">
              <a:buNone/>
            </a:pPr>
            <a:endParaRPr lang="en-US" sz="2400" b="1" dirty="0" smtClean="0">
              <a:latin typeface="Times New Roman" panose="02020603050405020304" pitchFamily="18" charset="0"/>
              <a:cs typeface="Times New Roman" panose="02020603050405020304" pitchFamily="18" charset="0"/>
            </a:endParaRPr>
          </a:p>
          <a:p>
            <a:pPr marL="457200" lvl="1" indent="0">
              <a:buNone/>
            </a:pPr>
            <a:r>
              <a:rPr lang="en-US" sz="2400" b="1" dirty="0" smtClean="0">
                <a:latin typeface="Times New Roman" panose="02020603050405020304" pitchFamily="18" charset="0"/>
                <a:cs typeface="Times New Roman" panose="02020603050405020304" pitchFamily="18" charset="0"/>
              </a:rPr>
              <a:t>Eukaryotic </a:t>
            </a:r>
            <a:r>
              <a:rPr lang="en-US" sz="2400" b="1" dirty="0">
                <a:latin typeface="Times New Roman" panose="02020603050405020304" pitchFamily="18" charset="0"/>
                <a:cs typeface="Times New Roman" panose="02020603050405020304" pitchFamily="18" charset="0"/>
              </a:rPr>
              <a:t>microorganisms </a:t>
            </a:r>
            <a:r>
              <a:rPr lang="en-US" sz="2400" dirty="0" smtClean="0">
                <a:latin typeface="Times New Roman" panose="02020603050405020304" pitchFamily="18" charset="0"/>
                <a:cs typeface="Times New Roman" panose="02020603050405020304" pitchFamily="18" charset="0"/>
              </a:rPr>
              <a:t>– organisms </a:t>
            </a:r>
            <a:r>
              <a:rPr lang="en-US" sz="2400" dirty="0">
                <a:latin typeface="Times New Roman" panose="02020603050405020304" pitchFamily="18" charset="0"/>
                <a:cs typeface="Times New Roman" panose="02020603050405020304" pitchFamily="18" charset="0"/>
              </a:rPr>
              <a:t>whose cells contain a nucleus and other structures </a:t>
            </a:r>
            <a:r>
              <a:rPr lang="en-US" sz="2400" u="sng" dirty="0">
                <a:latin typeface="Times New Roman" panose="02020603050405020304" pitchFamily="18" charset="0"/>
                <a:cs typeface="Times New Roman" panose="02020603050405020304" pitchFamily="18" charset="0"/>
              </a:rPr>
              <a:t>enclosed within membranes </a:t>
            </a:r>
            <a:r>
              <a:rPr lang="en-US" sz="2400" dirty="0">
                <a:latin typeface="Times New Roman" panose="02020603050405020304" pitchFamily="18" charset="0"/>
                <a:cs typeface="Times New Roman" panose="02020603050405020304" pitchFamily="18" charset="0"/>
              </a:rPr>
              <a:t>e.g. fungi, </a:t>
            </a:r>
            <a:r>
              <a:rPr lang="en-US" sz="2400" dirty="0" smtClean="0">
                <a:latin typeface="Times New Roman" panose="02020603050405020304" pitchFamily="18" charset="0"/>
                <a:cs typeface="Times New Roman" panose="02020603050405020304" pitchFamily="18" charset="0"/>
              </a:rPr>
              <a:t>protozoa   </a:t>
            </a:r>
            <a:endParaRPr lang="en-US" sz="2400" dirty="0" smtClean="0">
              <a:latin typeface="Times New Roman" panose="02020603050405020304" pitchFamily="18" charset="0"/>
              <a:cs typeface="Times New Roman" panose="02020603050405020304" pitchFamily="18" charset="0"/>
            </a:endParaRPr>
          </a:p>
          <a:p>
            <a:pPr marL="457200" lvl="1" indent="0">
              <a:buNone/>
            </a:pPr>
            <a:r>
              <a:rPr lang="en-US" sz="2400" b="1" dirty="0" smtClean="0">
                <a:latin typeface="Times New Roman" panose="02020603050405020304" pitchFamily="18" charset="0"/>
                <a:cs typeface="Times New Roman" panose="02020603050405020304" pitchFamily="18" charset="0"/>
              </a:rPr>
              <a:t>Prokaryotic </a:t>
            </a:r>
            <a:r>
              <a:rPr lang="en-US" sz="2400" b="1" dirty="0">
                <a:latin typeface="Times New Roman" panose="02020603050405020304" pitchFamily="18" charset="0"/>
                <a:cs typeface="Times New Roman" panose="02020603050405020304" pitchFamily="18" charset="0"/>
              </a:rPr>
              <a:t>microorganisms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are </a:t>
            </a:r>
            <a:r>
              <a:rPr lang="en-US" sz="2400" u="sng" dirty="0" smtClean="0">
                <a:latin typeface="Times New Roman" panose="02020603050405020304" pitchFamily="18" charset="0"/>
                <a:cs typeface="Times New Roman" panose="02020603050405020304" pitchFamily="18" charset="0"/>
                <a:hlinkClick r:id="rId2" tooltip="Unicellular"/>
              </a:rPr>
              <a:t>single-celled</a:t>
            </a:r>
            <a:r>
              <a:rPr lang="en-US" sz="2400" dirty="0" smtClean="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hlinkClick r:id="rId3" tooltip="Organism"/>
              </a:rPr>
              <a:t>organism</a:t>
            </a:r>
            <a:r>
              <a:rPr lang="en-US" sz="2400" dirty="0">
                <a:latin typeface="Times New Roman" panose="02020603050405020304" pitchFamily="18" charset="0"/>
                <a:cs typeface="Times New Roman" panose="02020603050405020304" pitchFamily="18" charset="0"/>
              </a:rPr>
              <a:t> that </a:t>
            </a:r>
            <a:r>
              <a:rPr lang="en-US" sz="2400" u="sng" dirty="0">
                <a:latin typeface="Times New Roman" panose="02020603050405020304" pitchFamily="18" charset="0"/>
                <a:cs typeface="Times New Roman" panose="02020603050405020304" pitchFamily="18" charset="0"/>
              </a:rPr>
              <a:t>lacks a membrane-bound </a:t>
            </a:r>
            <a:r>
              <a:rPr lang="en-US" sz="2400" u="sng" dirty="0">
                <a:latin typeface="Times New Roman" panose="02020603050405020304" pitchFamily="18" charset="0"/>
                <a:cs typeface="Times New Roman" panose="02020603050405020304" pitchFamily="18" charset="0"/>
                <a:hlinkClick r:id="rId4" tooltip="Cell nucleus"/>
              </a:rPr>
              <a:t>nucleus</a:t>
            </a:r>
            <a:r>
              <a:rPr lang="en-US" sz="2400" dirty="0">
                <a:latin typeface="Times New Roman" panose="02020603050405020304" pitchFamily="18" charset="0"/>
                <a:cs typeface="Times New Roman" panose="02020603050405020304" pitchFamily="18" charset="0"/>
              </a:rPr>
              <a:t> , </a:t>
            </a:r>
            <a:r>
              <a:rPr lang="en-US" sz="2400" u="sng" dirty="0">
                <a:latin typeface="Times New Roman" panose="02020603050405020304" pitchFamily="18" charset="0"/>
                <a:cs typeface="Times New Roman" panose="02020603050405020304" pitchFamily="18" charset="0"/>
                <a:hlinkClick r:id="rId5" tooltip="Mitochondrion"/>
              </a:rPr>
              <a:t>mitochondria</a:t>
            </a:r>
            <a:r>
              <a:rPr lang="en-US" sz="2400" dirty="0">
                <a:latin typeface="Times New Roman" panose="02020603050405020304" pitchFamily="18" charset="0"/>
                <a:cs typeface="Times New Roman" panose="02020603050405020304" pitchFamily="18" charset="0"/>
              </a:rPr>
              <a:t>, or any other membrane-bound </a:t>
            </a:r>
            <a:r>
              <a:rPr lang="en-US" sz="2400" u="sng" dirty="0">
                <a:latin typeface="Times New Roman" panose="02020603050405020304" pitchFamily="18" charset="0"/>
                <a:cs typeface="Times New Roman" panose="02020603050405020304" pitchFamily="18" charset="0"/>
                <a:hlinkClick r:id="rId6" tooltip="Organelle"/>
              </a:rPr>
              <a:t>organell</a:t>
            </a:r>
            <a:r>
              <a:rPr lang="en-US" sz="2400" dirty="0">
                <a:latin typeface="Times New Roman" panose="02020603050405020304" pitchFamily="18" charset="0"/>
                <a:cs typeface="Times New Roman" panose="02020603050405020304" pitchFamily="18" charset="0"/>
              </a:rPr>
              <a:t>e</a:t>
            </a:r>
          </a:p>
        </p:txBody>
      </p:sp>
    </p:spTree>
    <p:extLst>
      <p:ext uri="{BB962C8B-B14F-4D97-AF65-F5344CB8AC3E}">
        <p14:creationId xmlns:p14="http://schemas.microsoft.com/office/powerpoint/2010/main" val="4281847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31363" cy="5799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36" y="9525"/>
            <a:ext cx="7596188" cy="38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476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143000"/>
          </a:xfrm>
        </p:spPr>
        <p:txBody>
          <a:bodyPr>
            <a:normAutofit/>
          </a:bodyPr>
          <a:lstStyle/>
          <a:p>
            <a:pPr algn="l"/>
            <a:r>
              <a:rPr lang="en-US" sz="2400" b="1" dirty="0">
                <a:latin typeface="Times New Roman" panose="02020603050405020304" pitchFamily="18" charset="0"/>
                <a:cs typeface="Times New Roman" panose="02020603050405020304" pitchFamily="18" charset="0"/>
              </a:rPr>
              <a:t>Prokaryotic cell; bacteria</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6517386"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10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381000"/>
            <a:ext cx="8686800" cy="1524000"/>
          </a:xfrm>
        </p:spPr>
        <p:txBody>
          <a:bodyPr>
            <a:normAutofit/>
          </a:bodyPr>
          <a:lstStyle/>
          <a:p>
            <a:pPr algn="l"/>
            <a:r>
              <a:rPr lang="en-US" sz="2400" b="1" dirty="0" smtClean="0">
                <a:latin typeface="Times New Roman" panose="02020603050405020304" pitchFamily="18" charset="0"/>
                <a:cs typeface="Times New Roman" panose="02020603050405020304" pitchFamily="18" charset="0"/>
              </a:rPr>
              <a:t>Eukaryote cell vs prokaryote cell</a:t>
            </a:r>
            <a:endParaRPr lang="en-US" sz="2400" b="1" dirty="0">
              <a:latin typeface="Times New Roman" panose="02020603050405020304" pitchFamily="18" charset="0"/>
              <a:cs typeface="Times New Roman" panose="02020603050405020304" pitchFamily="18" charset="0"/>
            </a:endParaRPr>
          </a:p>
        </p:txBody>
      </p:sp>
      <p:pic>
        <p:nvPicPr>
          <p:cNvPr id="4" name="Picture 3" descr="https://encrypted-tbn3.gstatic.com/images?q=tbn:ANd9GcQxvIOCsDAnVD3WOzlUZlT_F4LJoIHUc9M63U9Jj42Pq8uMxspA"/>
          <p:cNvPicPr/>
          <p:nvPr/>
        </p:nvPicPr>
        <p:blipFill>
          <a:blip r:embed="rId2" cstate="print"/>
          <a:srcRect/>
          <a:stretch>
            <a:fillRect/>
          </a:stretch>
        </p:blipFill>
        <p:spPr bwMode="auto">
          <a:xfrm>
            <a:off x="0" y="533400"/>
            <a:ext cx="4267200" cy="4267200"/>
          </a:xfrm>
          <a:prstGeom prst="rect">
            <a:avLst/>
          </a:prstGeom>
          <a:noFill/>
          <a:ln w="9525">
            <a:noFill/>
            <a:miter lim="800000"/>
            <a:headEnd/>
            <a:tailEnd/>
          </a:ln>
        </p:spPr>
      </p:pic>
      <p:pic>
        <p:nvPicPr>
          <p:cNvPr id="5" name="Picture 4" descr="http://upload.wikimedia.org/wikipedia/commons/thumb/5/5a/Average_prokaryote_cell-_en.svg/400px-Average_prokaryote_cell-_en.svg.png"/>
          <p:cNvPicPr/>
          <p:nvPr/>
        </p:nvPicPr>
        <p:blipFill>
          <a:blip r:embed="rId3" cstate="print"/>
          <a:srcRect/>
          <a:stretch>
            <a:fillRect/>
          </a:stretch>
        </p:blipFill>
        <p:spPr bwMode="auto">
          <a:xfrm>
            <a:off x="4533900" y="762000"/>
            <a:ext cx="4191000" cy="3962400"/>
          </a:xfrm>
          <a:prstGeom prst="rect">
            <a:avLst/>
          </a:prstGeom>
          <a:noFill/>
          <a:ln w="9525">
            <a:noFill/>
            <a:miter lim="800000"/>
            <a:headEnd/>
            <a:tailEnd/>
          </a:ln>
        </p:spPr>
      </p:pic>
      <p:sp>
        <p:nvSpPr>
          <p:cNvPr id="6" name="Rectangle 5"/>
          <p:cNvSpPr/>
          <p:nvPr/>
        </p:nvSpPr>
        <p:spPr>
          <a:xfrm>
            <a:off x="6889173" y="1752600"/>
            <a:ext cx="1259768" cy="369332"/>
          </a:xfrm>
          <a:prstGeom prst="rect">
            <a:avLst/>
          </a:prstGeom>
        </p:spPr>
        <p:txBody>
          <a:bodyPr wrap="none">
            <a:spAutoFit/>
          </a:bodyPr>
          <a:lstStyle/>
          <a:p>
            <a:r>
              <a:rPr lang="en-US" dirty="0" smtClean="0"/>
              <a:t>Prokaryote </a:t>
            </a:r>
            <a:endParaRPr lang="en-US" dirty="0"/>
          </a:p>
        </p:txBody>
      </p:sp>
    </p:spTree>
    <p:extLst>
      <p:ext uri="{BB962C8B-B14F-4D97-AF65-F5344CB8AC3E}">
        <p14:creationId xmlns:p14="http://schemas.microsoft.com/office/powerpoint/2010/main" val="547653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639762"/>
          </a:xfrm>
        </p:spPr>
        <p:txBody>
          <a:bodyPr>
            <a:normAutofit/>
          </a:bodyPr>
          <a:lstStyle/>
          <a:p>
            <a:pPr algn="l"/>
            <a:r>
              <a:rPr lang="en-US" sz="2400" b="1" dirty="0" smtClean="0">
                <a:effectLst>
                  <a:outerShdw blurRad="38100" dist="38100" dir="2700000" algn="tl">
                    <a:srgbClr val="000000">
                      <a:alpha val="43137"/>
                    </a:srgbClr>
                  </a:outerShdw>
                </a:effectLst>
              </a:rPr>
              <a:t>Ecology of microorganisms</a:t>
            </a:r>
            <a:r>
              <a:rPr lang="en-US" sz="2400" dirty="0" smtClean="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838200"/>
            <a:ext cx="8229600" cy="5791200"/>
          </a:xfrm>
        </p:spPr>
        <p:txBody>
          <a:bodyPr>
            <a:normAutofit/>
          </a:bodyPr>
          <a:lstStyle/>
          <a:p>
            <a:r>
              <a:rPr lang="en-US" sz="2000" b="1" i="1" dirty="0" smtClean="0"/>
              <a:t>Saprophytes</a:t>
            </a:r>
            <a:r>
              <a:rPr lang="en-US" sz="2000" dirty="0" smtClean="0"/>
              <a:t> </a:t>
            </a:r>
            <a:r>
              <a:rPr lang="en-US" sz="2000" dirty="0"/>
              <a:t>– a term used for plants, fungi or bacteria which obtain nutrients from dead organic matter </a:t>
            </a:r>
          </a:p>
          <a:p>
            <a:r>
              <a:rPr lang="en-US" sz="2000" b="1" i="1" dirty="0"/>
              <a:t>Symbiosis</a:t>
            </a:r>
            <a:r>
              <a:rPr lang="en-US" sz="2000" dirty="0"/>
              <a:t> – the relationship between 2 different kinds of organisms living in close physical association to the advantage of both. ( sometimes referred to as mutualism) e.g gut protozoa in herbivores – receive nutrients, help animals digest, nitrogen fixing bacteria that live in the roots of legumes, lactobacillus in stomach</a:t>
            </a:r>
          </a:p>
          <a:p>
            <a:r>
              <a:rPr lang="en-US" sz="2000" b="1" i="1" dirty="0" smtClean="0"/>
              <a:t>Commensal</a:t>
            </a:r>
            <a:r>
              <a:rPr lang="en-US" sz="2000" dirty="0" smtClean="0"/>
              <a:t> -  an organism  living with, or in another  organism without causing injury.</a:t>
            </a:r>
          </a:p>
          <a:p>
            <a:r>
              <a:rPr lang="en-US" sz="2000" dirty="0" smtClean="0"/>
              <a:t> It is a relationship in which one organism derives food and other benefits from another without hurting or helping it . Eg, normal flora in the mouth.</a:t>
            </a:r>
          </a:p>
          <a:p>
            <a:pPr marL="0" indent="0">
              <a:buNone/>
            </a:pPr>
            <a:endParaRPr lang="en-US" sz="2000" dirty="0"/>
          </a:p>
        </p:txBody>
      </p:sp>
    </p:spTree>
    <p:extLst>
      <p:ext uri="{BB962C8B-B14F-4D97-AF65-F5344CB8AC3E}">
        <p14:creationId xmlns:p14="http://schemas.microsoft.com/office/powerpoint/2010/main" val="2061115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
            <a:ext cx="8686800" cy="5638800"/>
          </a:xfrm>
        </p:spPr>
        <p:txBody>
          <a:bodyPr>
            <a:normAutofit/>
          </a:bodyPr>
          <a:lstStyle/>
          <a:p>
            <a:pPr>
              <a:lnSpc>
                <a:spcPct val="150000"/>
              </a:lnSpc>
            </a:pPr>
            <a:r>
              <a:rPr lang="en-US" sz="2000" b="1" i="1" dirty="0">
                <a:latin typeface="Times New Roman" panose="02020603050405020304" pitchFamily="18" charset="0"/>
                <a:cs typeface="Times New Roman" panose="02020603050405020304" pitchFamily="18" charset="0"/>
              </a:rPr>
              <a:t>Parasit</a:t>
            </a:r>
            <a:r>
              <a:rPr lang="en-US" sz="2000" b="1" dirty="0">
                <a:latin typeface="Times New Roman" panose="02020603050405020304" pitchFamily="18" charset="0"/>
                <a:cs typeface="Times New Roman" panose="02020603050405020304" pitchFamily="18" charset="0"/>
              </a:rPr>
              <a:t>e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is an </a:t>
            </a:r>
            <a:r>
              <a:rPr lang="en-US" sz="2000" dirty="0">
                <a:latin typeface="Times New Roman" panose="02020603050405020304" pitchFamily="18" charset="0"/>
                <a:cs typeface="Times New Roman" panose="02020603050405020304" pitchFamily="18" charset="0"/>
              </a:rPr>
              <a:t>organism that obtains shelter and nourishment on another organisms (host).  It is a non mutual  relationship where one species benefits at the expense of the </a:t>
            </a:r>
            <a:r>
              <a:rPr lang="en-US" sz="2000" dirty="0" smtClean="0">
                <a:latin typeface="Times New Roman" panose="02020603050405020304" pitchFamily="18" charset="0"/>
                <a:cs typeface="Times New Roman" panose="02020603050405020304" pitchFamily="18" charset="0"/>
              </a:rPr>
              <a:t>other . They </a:t>
            </a:r>
            <a:r>
              <a:rPr lang="en-US" sz="2000" dirty="0">
                <a:latin typeface="Times New Roman" panose="02020603050405020304" pitchFamily="18" charset="0"/>
                <a:cs typeface="Times New Roman" panose="02020603050405020304" pitchFamily="18" charset="0"/>
              </a:rPr>
              <a:t>are capable of causing harm and disease to their host and are generally much smaller than their host </a:t>
            </a:r>
            <a:r>
              <a:rPr lang="en-US" sz="2000" dirty="0" err="1" smtClean="0">
                <a:latin typeface="Times New Roman" panose="02020603050405020304" pitchFamily="18" charset="0"/>
                <a:cs typeface="Times New Roman" panose="02020603050405020304" pitchFamily="18" charset="0"/>
              </a:rPr>
              <a:t>e.g</a:t>
            </a:r>
            <a:r>
              <a:rPr lang="en-US" sz="2000" dirty="0" smtClean="0">
                <a:latin typeface="Times New Roman" panose="02020603050405020304" pitchFamily="18" charset="0"/>
                <a:cs typeface="Times New Roman" panose="02020603050405020304" pitchFamily="18" charset="0"/>
              </a:rPr>
              <a:t> Macro-parasites </a:t>
            </a:r>
            <a:r>
              <a:rPr lang="en-US" sz="2000" dirty="0">
                <a:latin typeface="Times New Roman" panose="02020603050405020304" pitchFamily="18" charset="0"/>
                <a:cs typeface="Times New Roman" panose="02020603050405020304" pitchFamily="18" charset="0"/>
              </a:rPr>
              <a:t>-ticks, lice, tapeworm or </a:t>
            </a:r>
            <a:r>
              <a:rPr lang="en-US" sz="2000" dirty="0" smtClean="0">
                <a:latin typeface="Times New Roman" panose="02020603050405020304" pitchFamily="18" charset="0"/>
                <a:cs typeface="Times New Roman" panose="02020603050405020304" pitchFamily="18" charset="0"/>
              </a:rPr>
              <a:t>micro-parasites- </a:t>
            </a:r>
            <a:r>
              <a:rPr lang="en-US" sz="2000" dirty="0">
                <a:latin typeface="Times New Roman" panose="02020603050405020304" pitchFamily="18" charset="0"/>
                <a:cs typeface="Times New Roman" panose="02020603050405020304" pitchFamily="18" charset="0"/>
              </a:rPr>
              <a:t>bacteria, viruses, fungi</a:t>
            </a:r>
          </a:p>
          <a:p>
            <a:pPr>
              <a:lnSpc>
                <a:spcPct val="150000"/>
              </a:lnSpc>
            </a:pPr>
            <a:r>
              <a:rPr lang="en-US" sz="2000" b="1" i="1" dirty="0">
                <a:latin typeface="Times New Roman" panose="02020603050405020304" pitchFamily="18" charset="0"/>
                <a:cs typeface="Times New Roman" panose="02020603050405020304" pitchFamily="18" charset="0"/>
              </a:rPr>
              <a:t>Pathogen</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microorganism capable of causing disease</a:t>
            </a:r>
          </a:p>
          <a:p>
            <a:pPr>
              <a:lnSpc>
                <a:spcPct val="150000"/>
              </a:lnSpc>
            </a:pPr>
            <a:r>
              <a:rPr lang="en-US" sz="2000" b="1" i="1" dirty="0">
                <a:latin typeface="Times New Roman" panose="02020603050405020304" pitchFamily="18" charset="0"/>
                <a:cs typeface="Times New Roman" panose="02020603050405020304" pitchFamily="18" charset="0"/>
              </a:rPr>
              <a:t>Virulence</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the degree of pathogenicity of an organism or measure of the ability of an organism to cause disease</a:t>
            </a:r>
          </a:p>
        </p:txBody>
      </p:sp>
    </p:spTree>
    <p:extLst>
      <p:ext uri="{BB962C8B-B14F-4D97-AF65-F5344CB8AC3E}">
        <p14:creationId xmlns:p14="http://schemas.microsoft.com/office/powerpoint/2010/main" val="545125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639762"/>
          </a:xfrm>
        </p:spPr>
        <p:txBody>
          <a:bodyPr>
            <a:normAutofit/>
          </a:bodyPr>
          <a:lstStyle/>
          <a:p>
            <a:pPr algn="l"/>
            <a:r>
              <a:rPr lang="en-US" sz="2000" b="1" dirty="0" smtClean="0">
                <a:latin typeface="Times New Roman" panose="02020603050405020304" pitchFamily="18" charset="0"/>
                <a:cs typeface="Times New Roman" panose="02020603050405020304" pitchFamily="18" charset="0"/>
              </a:rPr>
              <a:t>Factors promoting growth and development of microorganism</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38200"/>
            <a:ext cx="8229600" cy="5562600"/>
          </a:xfrm>
        </p:spPr>
        <p:txBody>
          <a:bodyPr>
            <a:normAutofit/>
          </a:bodyPr>
          <a:lstStyle/>
          <a:p>
            <a:pPr marL="0" lvl="0" indent="0">
              <a:buNone/>
            </a:pPr>
            <a:r>
              <a:rPr lang="en-US" sz="2000" b="1" dirty="0" smtClean="0">
                <a:latin typeface="Times New Roman" panose="02020603050405020304" pitchFamily="18" charset="0"/>
                <a:cs typeface="Times New Roman" panose="02020603050405020304" pitchFamily="18" charset="0"/>
              </a:rPr>
              <a:t>Nutrients: A</a:t>
            </a:r>
            <a:r>
              <a:rPr lang="en-US" sz="2000" dirty="0" smtClean="0">
                <a:latin typeface="Times New Roman" panose="02020603050405020304" pitchFamily="18" charset="0"/>
                <a:cs typeface="Times New Roman" panose="02020603050405020304" pitchFamily="18" charset="0"/>
              </a:rPr>
              <a:t>ll </a:t>
            </a:r>
            <a:r>
              <a:rPr lang="en-US" sz="2000" dirty="0">
                <a:latin typeface="Times New Roman" panose="02020603050405020304" pitchFamily="18" charset="0"/>
                <a:cs typeface="Times New Roman" panose="02020603050405020304" pitchFamily="18" charset="0"/>
              </a:rPr>
              <a:t>microorganisms need food primarily from carbon and nitrogen form substances e.g carbohydrates, proteins, fats and air</a:t>
            </a:r>
          </a:p>
          <a:p>
            <a:pPr marL="0" lvl="0" indent="0">
              <a:buNone/>
            </a:pPr>
            <a:r>
              <a:rPr lang="en-US" sz="2000" b="1" dirty="0" smtClean="0">
                <a:latin typeface="Times New Roman" panose="02020603050405020304" pitchFamily="18" charset="0"/>
                <a:cs typeface="Times New Roman" panose="02020603050405020304" pitchFamily="18" charset="0"/>
              </a:rPr>
              <a:t>Temperature: The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higher the temperature, the more easily microorganisms can grow to a certain point. Very high or very low temperatures obstruct enzyme activities in Microorganisms. Can be divided to </a:t>
            </a:r>
            <a:r>
              <a:rPr lang="en-US" sz="2000" dirty="0" smtClean="0">
                <a:latin typeface="Times New Roman" panose="02020603050405020304" pitchFamily="18" charset="0"/>
                <a:cs typeface="Times New Roman" panose="02020603050405020304" pitchFamily="18" charset="0"/>
              </a:rPr>
              <a:t>:</a:t>
            </a:r>
          </a:p>
          <a:p>
            <a:pPr marL="0" lvl="0" indent="0">
              <a:buNone/>
            </a:pPr>
            <a:r>
              <a:rPr lang="en-US" sz="2000" b="1" dirty="0" smtClean="0">
                <a:latin typeface="Times New Roman" panose="02020603050405020304" pitchFamily="18" charset="0"/>
                <a:cs typeface="Times New Roman" panose="02020603050405020304" pitchFamily="18" charset="0"/>
              </a:rPr>
              <a:t>Psychrophilles-</a:t>
            </a:r>
            <a:r>
              <a:rPr lang="en-US" sz="2000" dirty="0" smtClean="0">
                <a:latin typeface="Times New Roman" panose="02020603050405020304" pitchFamily="18" charset="0"/>
                <a:cs typeface="Times New Roman" panose="02020603050405020304" pitchFamily="18" charset="0"/>
              </a:rPr>
              <a:t>prefer </a:t>
            </a:r>
            <a:r>
              <a:rPr lang="en-US" sz="2000" dirty="0">
                <a:latin typeface="Times New Roman" panose="02020603050405020304" pitchFamily="18" charset="0"/>
                <a:cs typeface="Times New Roman" panose="02020603050405020304" pitchFamily="18" charset="0"/>
              </a:rPr>
              <a:t>temperature of  0-5 </a:t>
            </a:r>
            <a:r>
              <a:rPr lang="en-US" sz="2000" dirty="0" smtClean="0">
                <a:latin typeface="Times New Roman" panose="02020603050405020304" pitchFamily="18" charset="0"/>
                <a:cs typeface="Times New Roman" panose="02020603050405020304" pitchFamily="18" charset="0"/>
              </a:rPr>
              <a:t>degrees</a:t>
            </a:r>
          </a:p>
          <a:p>
            <a:pPr marL="0" lvl="0" indent="0">
              <a:buNone/>
            </a:pPr>
            <a:r>
              <a:rPr lang="en-US" sz="2000" b="1" dirty="0" smtClean="0">
                <a:latin typeface="Times New Roman" panose="02020603050405020304" pitchFamily="18" charset="0"/>
                <a:cs typeface="Times New Roman" panose="02020603050405020304" pitchFamily="18" charset="0"/>
              </a:rPr>
              <a:t>Mesophilles-</a:t>
            </a:r>
            <a:r>
              <a:rPr lang="en-US" sz="2000" dirty="0" smtClean="0">
                <a:latin typeface="Times New Roman" panose="02020603050405020304" pitchFamily="18" charset="0"/>
                <a:cs typeface="Times New Roman" panose="02020603050405020304" pitchFamily="18" charset="0"/>
              </a:rPr>
              <a:t>prefer </a:t>
            </a:r>
            <a:r>
              <a:rPr lang="en-US" sz="2000" dirty="0">
                <a:latin typeface="Times New Roman" panose="02020603050405020304" pitchFamily="18" charset="0"/>
                <a:cs typeface="Times New Roman" panose="02020603050405020304" pitchFamily="18" charset="0"/>
              </a:rPr>
              <a:t>temperature of 20-45 </a:t>
            </a:r>
            <a:r>
              <a:rPr lang="en-US" sz="2000" dirty="0" smtClean="0">
                <a:latin typeface="Times New Roman" panose="02020603050405020304" pitchFamily="18" charset="0"/>
                <a:cs typeface="Times New Roman" panose="02020603050405020304" pitchFamily="18" charset="0"/>
              </a:rPr>
              <a:t>degrees</a:t>
            </a:r>
          </a:p>
          <a:p>
            <a:pPr marL="0" lvl="0" indent="0">
              <a:buNone/>
            </a:pPr>
            <a:r>
              <a:rPr lang="en-US" sz="2000" b="1" dirty="0" smtClean="0">
                <a:latin typeface="Times New Roman" panose="02020603050405020304" pitchFamily="18" charset="0"/>
                <a:cs typeface="Times New Roman" panose="02020603050405020304" pitchFamily="18" charset="0"/>
              </a:rPr>
              <a:t>Thermophilles-</a:t>
            </a:r>
            <a:r>
              <a:rPr lang="en-US" sz="2000" dirty="0" smtClean="0">
                <a:latin typeface="Times New Roman" panose="02020603050405020304" pitchFamily="18" charset="0"/>
                <a:cs typeface="Times New Roman" panose="02020603050405020304" pitchFamily="18" charset="0"/>
              </a:rPr>
              <a:t>prefer </a:t>
            </a:r>
            <a:r>
              <a:rPr lang="en-US" sz="2000" dirty="0">
                <a:latin typeface="Times New Roman" panose="02020603050405020304" pitchFamily="18" charset="0"/>
                <a:cs typeface="Times New Roman" panose="02020603050405020304" pitchFamily="18" charset="0"/>
              </a:rPr>
              <a:t>temperature of above 55 degrees</a:t>
            </a:r>
          </a:p>
          <a:p>
            <a:endParaRPr lang="en-US" sz="4000" dirty="0"/>
          </a:p>
        </p:txBody>
      </p:sp>
    </p:spTree>
    <p:extLst>
      <p:ext uri="{BB962C8B-B14F-4D97-AF65-F5344CB8AC3E}">
        <p14:creationId xmlns:p14="http://schemas.microsoft.com/office/powerpoint/2010/main" val="561522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
            <a:ext cx="7772400" cy="2308324"/>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4.To </a:t>
            </a:r>
            <a:r>
              <a:rPr lang="en-US" sz="2400" dirty="0">
                <a:latin typeface="Times New Roman" panose="02020603050405020304" pitchFamily="18" charset="0"/>
                <a:cs typeface="Times New Roman" panose="02020603050405020304" pitchFamily="18" charset="0"/>
              </a:rPr>
              <a:t>show how the human immune system counteracts infections  by specific and non-specific  mechanisms.</a:t>
            </a:r>
          </a:p>
          <a:p>
            <a:pPr algn="just"/>
            <a:r>
              <a:rPr lang="en-US" sz="2400" dirty="0">
                <a:latin typeface="Times New Roman" panose="02020603050405020304" pitchFamily="18" charset="0"/>
                <a:cs typeface="Times New Roman" panose="02020603050405020304" pitchFamily="18" charset="0"/>
              </a:rPr>
              <a:t>5To explore the routes of transmission of infections in hospitals ,communities and  populations ,and the methods that are used to control the infections </a:t>
            </a:r>
            <a:r>
              <a:rPr lang="en-US" sz="2400" dirty="0" smtClean="0">
                <a:latin typeface="Times New Roman" panose="02020603050405020304" pitchFamily="18" charset="0"/>
                <a:cs typeface="Times New Roman" panose="02020603050405020304" pitchFamily="18" charset="0"/>
              </a:rPr>
              <a:t>.</a:t>
            </a:r>
          </a:p>
          <a:p>
            <a:pPr algn="just"/>
            <a:endParaRPr lang="en-US" sz="2400" dirty="0"/>
          </a:p>
        </p:txBody>
      </p:sp>
    </p:spTree>
    <p:extLst>
      <p:ext uri="{BB962C8B-B14F-4D97-AF65-F5344CB8AC3E}">
        <p14:creationId xmlns:p14="http://schemas.microsoft.com/office/powerpoint/2010/main" val="3634913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8686800" cy="6049963"/>
          </a:xfrm>
        </p:spPr>
        <p:txBody>
          <a:bodyPr>
            <a:normAutofit/>
          </a:bodyPr>
          <a:lstStyle/>
          <a:p>
            <a:pPr marL="0" lvl="0" indent="0">
              <a:lnSpc>
                <a:spcPct val="150000"/>
              </a:lnSpc>
              <a:buNone/>
            </a:pPr>
            <a:r>
              <a:rPr lang="en-US" sz="2000" b="1" dirty="0">
                <a:latin typeface="Times New Roman" panose="02020603050405020304" pitchFamily="18" charset="0"/>
                <a:cs typeface="Times New Roman" panose="02020603050405020304" pitchFamily="18" charset="0"/>
              </a:rPr>
              <a:t>PH </a:t>
            </a:r>
            <a:r>
              <a:rPr lang="en-US" sz="1600" b="1" dirty="0">
                <a:latin typeface="Times New Roman" panose="02020603050405020304" pitchFamily="18" charset="0"/>
                <a:cs typeface="Times New Roman" panose="02020603050405020304" pitchFamily="18" charset="0"/>
              </a:rPr>
              <a:t>levels</a:t>
            </a:r>
            <a:r>
              <a:rPr lang="en-US" sz="2000" b="1"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Most </a:t>
            </a:r>
            <a:r>
              <a:rPr lang="en-US" sz="2000" dirty="0">
                <a:latin typeface="Times New Roman" panose="02020603050405020304" pitchFamily="18" charset="0"/>
                <a:cs typeface="Times New Roman" panose="02020603050405020304" pitchFamily="18" charset="0"/>
              </a:rPr>
              <a:t>prefer a neutral PH, some a high PH. Acidic PH tends to break down their </a:t>
            </a:r>
            <a:r>
              <a:rPr lang="en-US" sz="2000" dirty="0" smtClean="0">
                <a:latin typeface="Times New Roman" panose="02020603050405020304" pitchFamily="18" charset="0"/>
                <a:cs typeface="Times New Roman" panose="02020603050405020304" pitchFamily="18" charset="0"/>
              </a:rPr>
              <a:t>enzymes</a:t>
            </a:r>
          </a:p>
          <a:p>
            <a:pPr marL="0" lvl="0" indent="0">
              <a:lnSpc>
                <a:spcPct val="150000"/>
              </a:lnSpc>
              <a:buNone/>
            </a:pPr>
            <a:r>
              <a:rPr lang="en-US" sz="2000" b="1" dirty="0" smtClean="0">
                <a:latin typeface="Times New Roman" panose="02020603050405020304" pitchFamily="18" charset="0"/>
                <a:cs typeface="Times New Roman" panose="02020603050405020304" pitchFamily="18" charset="0"/>
              </a:rPr>
              <a:t>Moisture</a:t>
            </a:r>
            <a:r>
              <a:rPr lang="en-US" sz="2000" dirty="0" smtClean="0">
                <a:latin typeface="Times New Roman" panose="02020603050405020304" pitchFamily="18" charset="0"/>
                <a:cs typeface="Times New Roman" panose="02020603050405020304" pitchFamily="18" charset="0"/>
              </a:rPr>
              <a:t> :  Free </a:t>
            </a:r>
            <a:r>
              <a:rPr lang="en-US" sz="2000" dirty="0">
                <a:latin typeface="Times New Roman" panose="02020603050405020304" pitchFamily="18" charset="0"/>
                <a:cs typeface="Times New Roman" panose="02020603050405020304" pitchFamily="18" charset="0"/>
              </a:rPr>
              <a:t>flow of water is important to microorganisms tor their cells to exchange nutrients and for metabolic processes. All microorganisms require water, some less. The more moisture, the more microorganisms will be </a:t>
            </a:r>
            <a:r>
              <a:rPr lang="en-US" sz="2000" dirty="0" smtClean="0">
                <a:latin typeface="Times New Roman" panose="02020603050405020304" pitchFamily="18" charset="0"/>
                <a:cs typeface="Times New Roman" panose="02020603050405020304" pitchFamily="18" charset="0"/>
              </a:rPr>
              <a:t>found</a:t>
            </a:r>
          </a:p>
          <a:p>
            <a:pPr marL="0" lvl="0" indent="0">
              <a:lnSpc>
                <a:spcPct val="150000"/>
              </a:lnSpc>
              <a:buNone/>
            </a:pPr>
            <a:r>
              <a:rPr lang="en-US" sz="2000" b="1" dirty="0" smtClean="0">
                <a:latin typeface="Times New Roman" panose="02020603050405020304" pitchFamily="18" charset="0"/>
                <a:cs typeface="Times New Roman" panose="02020603050405020304" pitchFamily="18" charset="0"/>
              </a:rPr>
              <a:t>Oxygen </a:t>
            </a:r>
            <a:r>
              <a:rPr lang="en-US" sz="2000" b="1" dirty="0">
                <a:latin typeface="Times New Roman" panose="02020603050405020304" pitchFamily="18" charset="0"/>
                <a:cs typeface="Times New Roman" panose="02020603050405020304" pitchFamily="18" charset="0"/>
              </a:rPr>
              <a:t>and </a:t>
            </a:r>
            <a:r>
              <a:rPr lang="en-US" sz="2000" b="1" dirty="0" smtClean="0">
                <a:latin typeface="Times New Roman" panose="02020603050405020304" pitchFamily="18" charset="0"/>
                <a:cs typeface="Times New Roman" panose="02020603050405020304" pitchFamily="18" charset="0"/>
              </a:rPr>
              <a:t>nitrogen:  </a:t>
            </a:r>
            <a:r>
              <a:rPr lang="en-US" sz="2000" dirty="0" smtClean="0">
                <a:latin typeface="Times New Roman" panose="02020603050405020304" pitchFamily="18" charset="0"/>
                <a:cs typeface="Times New Roman" panose="02020603050405020304" pitchFamily="18" charset="0"/>
              </a:rPr>
              <a:t>Many</a:t>
            </a:r>
            <a:r>
              <a:rPr lang="en-US" sz="2000" b="1"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microorganism require an oxygen rich environment (aerobic) but others flourish in low oxygen surroundings (anaerobic) or some can survive in either</a:t>
            </a:r>
          </a:p>
        </p:txBody>
      </p:sp>
    </p:spTree>
    <p:extLst>
      <p:ext uri="{BB962C8B-B14F-4D97-AF65-F5344CB8AC3E}">
        <p14:creationId xmlns:p14="http://schemas.microsoft.com/office/powerpoint/2010/main" val="3741968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10600" cy="944562"/>
          </a:xfrm>
        </p:spPr>
        <p:txBody>
          <a:bodyPr>
            <a:normAutofit/>
          </a:bodyPr>
          <a:lstStyle/>
          <a:p>
            <a:pPr algn="l"/>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Classification of microorganisms</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90600"/>
            <a:ext cx="8229600" cy="4525963"/>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Classification is the arrangement  of organisms into taxonomic groups based on similarities or relationships .Such classifications can be made possible by either carrying out an experiment or just observation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529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a:bodyPr>
          <a:lstStyle/>
          <a:p>
            <a:pPr marL="0" indent="0" algn="ctr">
              <a:buNone/>
            </a:pPr>
            <a:endParaRPr lang="en-US" sz="2400" b="1" dirty="0" smtClean="0"/>
          </a:p>
          <a:p>
            <a:pPr marL="0" indent="0" algn="ctr">
              <a:buNone/>
            </a:pPr>
            <a:endParaRPr lang="en-US" sz="2400" b="1" dirty="0"/>
          </a:p>
          <a:p>
            <a:pPr marL="0" indent="0" algn="ctr">
              <a:buNone/>
            </a:pPr>
            <a:endParaRPr lang="en-US" sz="2400" b="1" dirty="0" smtClean="0"/>
          </a:p>
        </p:txBody>
      </p:sp>
      <p:sp>
        <p:nvSpPr>
          <p:cNvPr id="2" name="Rectangle 1"/>
          <p:cNvSpPr/>
          <p:nvPr/>
        </p:nvSpPr>
        <p:spPr>
          <a:xfrm>
            <a:off x="2667000" y="1371600"/>
            <a:ext cx="1981200" cy="461665"/>
          </a:xfrm>
          <a:prstGeom prst="rect">
            <a:avLst/>
          </a:prstGeom>
        </p:spPr>
        <p:txBody>
          <a:bodyPr wrap="square">
            <a:spAutoFit/>
          </a:bodyPr>
          <a:lstStyle/>
          <a:p>
            <a:pPr lvl="0">
              <a:spcBef>
                <a:spcPct val="20000"/>
              </a:spcBef>
            </a:pPr>
            <a:r>
              <a:rPr lang="en-US" sz="2400" b="1" dirty="0" smtClean="0">
                <a:solidFill>
                  <a:prstClr val="black"/>
                </a:solidFill>
                <a:latin typeface="Times New Roman" panose="02020603050405020304" pitchFamily="18" charset="0"/>
                <a:cs typeface="Times New Roman" panose="02020603050405020304" pitchFamily="18" charset="0"/>
              </a:rPr>
              <a:t>BACTERIA</a:t>
            </a:r>
            <a:endParaRPr lang="en-US" sz="2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04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5943600"/>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Structure Of Bacteria</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Bacteria </a:t>
            </a:r>
            <a:r>
              <a:rPr lang="en-US" sz="2000" dirty="0">
                <a:latin typeface="Times New Roman" panose="02020603050405020304" pitchFamily="18" charset="0"/>
                <a:cs typeface="Times New Roman" panose="02020603050405020304" pitchFamily="18" charset="0"/>
              </a:rPr>
              <a:t>are the smallest cells and can only be viewed by a microscope – </a:t>
            </a:r>
            <a:r>
              <a:rPr lang="en-US" sz="2000" dirty="0" smtClean="0">
                <a:latin typeface="Times New Roman" panose="02020603050405020304" pitchFamily="18" charset="0"/>
                <a:cs typeface="Times New Roman" panose="02020603050405020304" pitchFamily="18" charset="0"/>
              </a:rPr>
              <a:t>approx.</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1um </a:t>
            </a:r>
            <a:r>
              <a:rPr lang="en-US" sz="2000" dirty="0">
                <a:latin typeface="Times New Roman" panose="02020603050405020304" pitchFamily="18" charset="0"/>
                <a:cs typeface="Times New Roman" panose="02020603050405020304" pitchFamily="18" charset="0"/>
              </a:rPr>
              <a:t>and are visible via a light microscope that has a resolution of </a:t>
            </a:r>
            <a:r>
              <a:rPr lang="en-US" sz="2000" dirty="0">
                <a:solidFill>
                  <a:srgbClr val="FF0000"/>
                </a:solidFill>
                <a:latin typeface="Times New Roman" panose="02020603050405020304" pitchFamily="18" charset="0"/>
                <a:cs typeface="Times New Roman" panose="02020603050405020304" pitchFamily="18" charset="0"/>
              </a:rPr>
              <a:t>0.2um</a:t>
            </a:r>
          </a:p>
          <a:p>
            <a:r>
              <a:rPr lang="en-US" sz="2000" dirty="0">
                <a:latin typeface="Times New Roman" panose="02020603050405020304" pitchFamily="18" charset="0"/>
                <a:cs typeface="Times New Roman" panose="02020603050405020304" pitchFamily="18" charset="0"/>
              </a:rPr>
              <a:t>Animal and plant cells are much larger ranging from </a:t>
            </a:r>
            <a:r>
              <a:rPr lang="en-US" sz="2000" dirty="0">
                <a:solidFill>
                  <a:srgbClr val="FF0000"/>
                </a:solidFill>
                <a:latin typeface="Times New Roman" panose="02020603050405020304" pitchFamily="18" charset="0"/>
                <a:cs typeface="Times New Roman" panose="02020603050405020304" pitchFamily="18" charset="0"/>
              </a:rPr>
              <a:t>7um</a:t>
            </a:r>
            <a:r>
              <a:rPr lang="en-US" sz="2000" dirty="0">
                <a:latin typeface="Times New Roman" panose="02020603050405020304" pitchFamily="18" charset="0"/>
                <a:cs typeface="Times New Roman" panose="02020603050405020304" pitchFamily="18" charset="0"/>
              </a:rPr>
              <a:t>(diameter of RBC)</a:t>
            </a:r>
          </a:p>
          <a:p>
            <a:r>
              <a:rPr lang="en-US" sz="2000" dirty="0">
                <a:latin typeface="Times New Roman" panose="02020603050405020304" pitchFamily="18" charset="0"/>
                <a:cs typeface="Times New Roman" panose="02020603050405020304" pitchFamily="18" charset="0"/>
              </a:rPr>
              <a:t>Each cell has genetic material in its DNA that transcribes genetic information to mRNA and translates mRNA to proteins.</a:t>
            </a:r>
          </a:p>
          <a:p>
            <a:r>
              <a:rPr lang="en-US" sz="2000" dirty="0">
                <a:latin typeface="Times New Roman" panose="02020603050405020304" pitchFamily="18" charset="0"/>
                <a:cs typeface="Times New Roman" panose="02020603050405020304" pitchFamily="18" charset="0"/>
              </a:rPr>
              <a:t>Each cell also has mechanisms for producing energy enclosed within the membrane</a:t>
            </a:r>
          </a:p>
          <a:p>
            <a:r>
              <a:rPr lang="en-US" sz="2000" dirty="0" smtClean="0">
                <a:latin typeface="Times New Roman" panose="02020603050405020304" pitchFamily="18" charset="0"/>
                <a:cs typeface="Times New Roman" panose="02020603050405020304" pitchFamily="18" charset="0"/>
              </a:rPr>
              <a:t>Bacteria </a:t>
            </a:r>
            <a:r>
              <a:rPr lang="en-US" sz="2000" dirty="0">
                <a:latin typeface="Times New Roman" panose="02020603050405020304" pitchFamily="18" charset="0"/>
                <a:cs typeface="Times New Roman" panose="02020603050405020304" pitchFamily="18" charset="0"/>
              </a:rPr>
              <a:t>can survive and grow in hostile environments e.g low osmotic pressures, extreme temperatures, dry areas where most eukaryotic cells would not survive. They have evolved structures and functions to survive.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244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19050" y="0"/>
            <a:ext cx="8229600" cy="6324600"/>
          </a:xfrm>
        </p:spPr>
        <p:txBody>
          <a:bodyPr>
            <a:normAutofit/>
          </a:bodyPr>
          <a:lstStyle/>
          <a:p>
            <a:r>
              <a:rPr lang="en-US" sz="2000" b="1" dirty="0">
                <a:latin typeface="Times New Roman" panose="02020603050405020304" pitchFamily="18" charset="0"/>
                <a:cs typeface="Times New Roman" panose="02020603050405020304" pitchFamily="18" charset="0"/>
              </a:rPr>
              <a:t>Bacteria are </a:t>
            </a:r>
            <a:r>
              <a:rPr lang="en-US" sz="2000" b="1" dirty="0" smtClean="0">
                <a:latin typeface="Times New Roman" panose="02020603050405020304" pitchFamily="18" charset="0"/>
                <a:cs typeface="Times New Roman" panose="02020603050405020304" pitchFamily="18" charset="0"/>
              </a:rPr>
              <a:t>prokaryotes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Bacteria </a:t>
            </a:r>
            <a:r>
              <a:rPr lang="en-US" sz="2000" dirty="0">
                <a:latin typeface="Times New Roman" panose="02020603050405020304" pitchFamily="18" charset="0"/>
                <a:cs typeface="Times New Roman" panose="02020603050405020304" pitchFamily="18" charset="0"/>
              </a:rPr>
              <a:t>are prokaryotic organisms – simple, unicellular, no clear nuclear membrane no </a:t>
            </a:r>
            <a:r>
              <a:rPr lang="en-US" sz="2000" dirty="0" smtClean="0">
                <a:latin typeface="Times New Roman" panose="02020603050405020304" pitchFamily="18" charset="0"/>
                <a:cs typeface="Times New Roman" panose="02020603050405020304" pitchFamily="18" charset="0"/>
              </a:rPr>
              <a:t>Golgi </a:t>
            </a:r>
            <a:r>
              <a:rPr lang="en-US" sz="2000" dirty="0">
                <a:latin typeface="Times New Roman" panose="02020603050405020304" pitchFamily="18" charset="0"/>
                <a:cs typeface="Times New Roman" panose="02020603050405020304" pitchFamily="18" charset="0"/>
              </a:rPr>
              <a:t>apparatus and no endoplasmic reticulum. </a:t>
            </a:r>
          </a:p>
          <a:p>
            <a:r>
              <a:rPr lang="en-US" sz="2000" dirty="0">
                <a:latin typeface="Times New Roman" panose="02020603050405020304" pitchFamily="18" charset="0"/>
                <a:cs typeface="Times New Roman" panose="02020603050405020304" pitchFamily="18" charset="0"/>
              </a:rPr>
              <a:t>They reproduce via </a:t>
            </a:r>
            <a:r>
              <a:rPr lang="en-US" sz="2000" b="1" dirty="0">
                <a:latin typeface="Times New Roman" panose="02020603050405020304" pitchFamily="18" charset="0"/>
                <a:cs typeface="Times New Roman" panose="02020603050405020304" pitchFamily="18" charset="0"/>
              </a:rPr>
              <a:t>asexual division</a:t>
            </a:r>
          </a:p>
          <a:p>
            <a:r>
              <a:rPr lang="en-US" sz="2000" dirty="0">
                <a:latin typeface="Times New Roman" panose="02020603050405020304" pitchFamily="18" charset="0"/>
                <a:cs typeface="Times New Roman" panose="02020603050405020304" pitchFamily="18" charset="0"/>
              </a:rPr>
              <a:t>All bacteria have a cell wall encircling the cell membrane </a:t>
            </a:r>
            <a:r>
              <a:rPr lang="en-US" sz="2000" b="1" dirty="0">
                <a:latin typeface="Times New Roman" panose="02020603050405020304" pitchFamily="18" charset="0"/>
                <a:cs typeface="Times New Roman" panose="02020603050405020304" pitchFamily="18" charset="0"/>
              </a:rPr>
              <a:t>made of peptidoglycans</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rPr>
              <a:t>Some bacteria lack this and compensate by surviving only inside host cells or in a hypertonic environment.</a:t>
            </a:r>
          </a:p>
          <a:p>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size</a:t>
            </a:r>
            <a:r>
              <a:rPr lang="en-US" sz="2000" dirty="0">
                <a:latin typeface="Times New Roman" panose="02020603050405020304" pitchFamily="18" charset="0"/>
                <a:cs typeface="Times New Roman" panose="02020603050405020304" pitchFamily="18" charset="0"/>
              </a:rPr>
              <a:t> (0.5 - 5um), </a:t>
            </a:r>
            <a:r>
              <a:rPr lang="en-US" sz="2000" b="1" dirty="0">
                <a:latin typeface="Times New Roman" panose="02020603050405020304" pitchFamily="18" charset="0"/>
                <a:cs typeface="Times New Roman" panose="02020603050405020304" pitchFamily="18" charset="0"/>
              </a:rPr>
              <a:t>shape</a:t>
            </a:r>
            <a:r>
              <a:rPr lang="en-US" sz="2000" dirty="0">
                <a:latin typeface="Times New Roman" panose="02020603050405020304" pitchFamily="18" charset="0"/>
                <a:cs typeface="Times New Roman" panose="02020603050405020304" pitchFamily="18" charset="0"/>
              </a:rPr>
              <a:t> (spheres, rods, spirals), and </a:t>
            </a:r>
            <a:r>
              <a:rPr lang="en-US" sz="2000" b="1" dirty="0">
                <a:latin typeface="Times New Roman" panose="02020603050405020304" pitchFamily="18" charset="0"/>
                <a:cs typeface="Times New Roman" panose="02020603050405020304" pitchFamily="18" charset="0"/>
              </a:rPr>
              <a:t>arrangement</a:t>
            </a:r>
            <a:r>
              <a:rPr lang="en-US" sz="2000" dirty="0">
                <a:latin typeface="Times New Roman" panose="02020603050405020304" pitchFamily="18" charset="0"/>
                <a:cs typeface="Times New Roman" panose="02020603050405020304" pitchFamily="18" charset="0"/>
              </a:rPr>
              <a:t> (single cells, chains, clusters are used for preliminary classification. The </a:t>
            </a:r>
            <a:r>
              <a:rPr lang="en-US" sz="2000" b="1" dirty="0">
                <a:latin typeface="Times New Roman" panose="02020603050405020304" pitchFamily="18" charset="0"/>
                <a:cs typeface="Times New Roman" panose="02020603050405020304" pitchFamily="18" charset="0"/>
              </a:rPr>
              <a:t>phenotypic</a:t>
            </a:r>
            <a:r>
              <a:rPr lang="en-US" sz="2000" dirty="0">
                <a:latin typeface="Times New Roman" panose="02020603050405020304" pitchFamily="18" charset="0"/>
                <a:cs typeface="Times New Roman" panose="02020603050405020304" pitchFamily="18" charset="0"/>
              </a:rPr>
              <a:t>(observable physical and biochemical properties) and </a:t>
            </a:r>
            <a:r>
              <a:rPr lang="en-US" sz="2000" b="1" dirty="0">
                <a:latin typeface="Times New Roman" panose="02020603050405020304" pitchFamily="18" charset="0"/>
                <a:cs typeface="Times New Roman" panose="02020603050405020304" pitchFamily="18" charset="0"/>
              </a:rPr>
              <a:t>genotypic </a:t>
            </a:r>
            <a:r>
              <a:rPr lang="en-US" sz="2000" dirty="0">
                <a:latin typeface="Times New Roman" panose="02020603050405020304" pitchFamily="18" charset="0"/>
                <a:cs typeface="Times New Roman" panose="02020603050405020304" pitchFamily="18" charset="0"/>
              </a:rPr>
              <a:t>properties form the basis of definitive classification.</a:t>
            </a:r>
          </a:p>
          <a:p>
            <a:r>
              <a:rPr lang="en-US" sz="2000" dirty="0">
                <a:latin typeface="Times New Roman" panose="02020603050405020304" pitchFamily="18" charset="0"/>
                <a:cs typeface="Times New Roman" panose="02020603050405020304" pitchFamily="18" charset="0"/>
              </a:rPr>
              <a:t>We are surrounded by bacteria in our environment</a:t>
            </a:r>
          </a:p>
        </p:txBody>
      </p:sp>
    </p:spTree>
    <p:extLst>
      <p:ext uri="{BB962C8B-B14F-4D97-AF65-F5344CB8AC3E}">
        <p14:creationId xmlns:p14="http://schemas.microsoft.com/office/powerpoint/2010/main" val="4017727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
            <a:ext cx="8229600" cy="990600"/>
          </a:xfrm>
        </p:spPr>
        <p:txBody>
          <a:bodyPr>
            <a:normAutofit/>
          </a:bodyPr>
          <a:lstStyle/>
          <a:p>
            <a:pPr algn="l"/>
            <a:r>
              <a:rPr lang="en-US" sz="2400" b="1" dirty="0" smtClean="0">
                <a:latin typeface="Times New Roman" panose="02020603050405020304" pitchFamily="18" charset="0"/>
                <a:cs typeface="Times New Roman" panose="02020603050405020304" pitchFamily="18" charset="0"/>
              </a:rPr>
              <a:t>Classification of bacteria</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62000"/>
            <a:ext cx="8382000" cy="5791200"/>
          </a:xfrm>
        </p:spPr>
        <p:txBody>
          <a:bodyPr>
            <a:normAutofit/>
          </a:bodyPr>
          <a:lstStyle/>
          <a:p>
            <a:pPr marL="0" indent="0">
              <a:buNone/>
            </a:pPr>
            <a:r>
              <a:rPr lang="en-US" sz="2000" b="1" dirty="0" smtClean="0">
                <a:latin typeface="Times New Roman" panose="02020603050405020304" pitchFamily="18" charset="0"/>
                <a:cs typeface="Times New Roman" panose="02020603050405020304" pitchFamily="18" charset="0"/>
              </a:rPr>
              <a:t>1. Morphology </a:t>
            </a:r>
            <a:endParaRPr lang="en-US" sz="2000" dirty="0">
              <a:latin typeface="Times New Roman" panose="02020603050405020304" pitchFamily="18" charset="0"/>
              <a:cs typeface="Times New Roman" panose="02020603050405020304" pitchFamily="18" charset="0"/>
            </a:endParaRPr>
          </a:p>
          <a:p>
            <a:pPr lvl="0"/>
            <a:r>
              <a:rPr lang="en-US" sz="2000" dirty="0" smtClean="0">
                <a:latin typeface="Times New Roman" panose="02020603050405020304" pitchFamily="18" charset="0"/>
                <a:cs typeface="Times New Roman" panose="02020603050405020304" pitchFamily="18" charset="0"/>
              </a:rPr>
              <a:t>Size</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Shape – cocci, bacillus, curved or spiral</a:t>
            </a:r>
          </a:p>
          <a:p>
            <a:pPr lvl="0"/>
            <a:r>
              <a:rPr lang="en-US" sz="2000" dirty="0">
                <a:latin typeface="Times New Roman" panose="02020603050405020304" pitchFamily="18" charset="0"/>
                <a:cs typeface="Times New Roman" panose="02020603050405020304" pitchFamily="18" charset="0"/>
              </a:rPr>
              <a:t>Staining characteristics</a:t>
            </a:r>
          </a:p>
          <a:p>
            <a:pPr lvl="0"/>
            <a:r>
              <a:rPr lang="en-US" sz="2000" dirty="0" smtClean="0">
                <a:latin typeface="Times New Roman" panose="02020603050405020304" pitchFamily="18" charset="0"/>
                <a:cs typeface="Times New Roman" panose="02020603050405020304" pitchFamily="18" charset="0"/>
              </a:rPr>
              <a:t>Appearance </a:t>
            </a:r>
            <a:r>
              <a:rPr lang="en-US" sz="2000" dirty="0">
                <a:latin typeface="Times New Roman" panose="02020603050405020304" pitchFamily="18" charset="0"/>
                <a:cs typeface="Times New Roman" panose="02020603050405020304" pitchFamily="18" charset="0"/>
              </a:rPr>
              <a:t>of colonies – some are hemolytic, some form chains, clusters</a:t>
            </a:r>
          </a:p>
          <a:p>
            <a:r>
              <a:rPr lang="en-US" sz="2000" dirty="0">
                <a:latin typeface="Times New Roman" panose="02020603050405020304" pitchFamily="18" charset="0"/>
                <a:cs typeface="Times New Roman" panose="02020603050405020304" pitchFamily="18" charset="0"/>
              </a:rPr>
              <a:t>Metabolic </a:t>
            </a:r>
            <a:r>
              <a:rPr lang="en-US" sz="2000" dirty="0" smtClean="0">
                <a:latin typeface="Times New Roman" panose="02020603050405020304" pitchFamily="18" charset="0"/>
                <a:cs typeface="Times New Roman" panose="02020603050405020304" pitchFamily="18" charset="0"/>
              </a:rPr>
              <a:t>characteristics</a:t>
            </a:r>
          </a:p>
          <a:p>
            <a:pPr marL="0" indent="0">
              <a:buNone/>
            </a:pPr>
            <a:r>
              <a:rPr lang="en-US" sz="2000" b="1" dirty="0" smtClean="0">
                <a:latin typeface="Times New Roman" panose="02020603050405020304" pitchFamily="18" charset="0"/>
                <a:cs typeface="Times New Roman" panose="02020603050405020304" pitchFamily="18" charset="0"/>
              </a:rPr>
              <a:t>2. Biochemical tests</a:t>
            </a:r>
          </a:p>
          <a:p>
            <a:pPr marL="0" indent="0">
              <a:buNone/>
            </a:pPr>
            <a:r>
              <a:rPr lang="en-US" sz="2000" dirty="0" smtClean="0">
                <a:latin typeface="Times New Roman" panose="02020603050405020304" pitchFamily="18" charset="0"/>
                <a:cs typeface="Times New Roman" panose="02020603050405020304" pitchFamily="18" charset="0"/>
              </a:rPr>
              <a:t>can  identify a microorganism with precision. E.g</a:t>
            </a:r>
          </a:p>
          <a:p>
            <a:pPr lvl="0"/>
            <a:r>
              <a:rPr lang="en-US" sz="2000" dirty="0" smtClean="0">
                <a:latin typeface="Times New Roman" panose="02020603050405020304" pitchFamily="18" charset="0"/>
                <a:cs typeface="Times New Roman" panose="02020603050405020304" pitchFamily="18" charset="0"/>
              </a:rPr>
              <a:t>Coagulase test  ,  catalase test</a:t>
            </a:r>
          </a:p>
          <a:p>
            <a:pPr marL="0" lvl="0" indent="0">
              <a:buNone/>
            </a:pPr>
            <a:endParaRPr lang="en-US" sz="2000" dirty="0" smtClean="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5874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5943600"/>
          </a:xfrm>
        </p:spPr>
        <p:txBody>
          <a:bodyPr>
            <a:normAutofit/>
          </a:bodyPr>
          <a:lstStyle/>
          <a:p>
            <a:pPr marL="0" indent="0">
              <a:buNone/>
            </a:pPr>
            <a:r>
              <a:rPr lang="en-US" sz="2400" b="1" dirty="0" smtClean="0"/>
              <a:t>3.Serological </a:t>
            </a:r>
            <a:r>
              <a:rPr lang="en-US" sz="2400" b="1" dirty="0"/>
              <a:t>tests</a:t>
            </a:r>
            <a:endParaRPr lang="en-US" sz="2400" dirty="0"/>
          </a:p>
          <a:p>
            <a:r>
              <a:rPr lang="en-US" sz="2400" dirty="0"/>
              <a:t>Refers to determining an organism by their specific antigen. Used to identify organisms that are biochemically inert. E.g Treponema pallidum – cannot grow colonies or cannot run tests</a:t>
            </a:r>
          </a:p>
          <a:p>
            <a:pPr marL="0" indent="0">
              <a:buNone/>
            </a:pPr>
            <a:r>
              <a:rPr lang="en-US" sz="2400" b="1" dirty="0"/>
              <a:t>4. Analyzing patterns of susceptibility to different antibiotics</a:t>
            </a:r>
          </a:p>
          <a:p>
            <a:pPr marL="0" indent="0">
              <a:buNone/>
            </a:pPr>
            <a:r>
              <a:rPr lang="en-US" sz="2400" b="1" dirty="0"/>
              <a:t>5.Genotyping </a:t>
            </a:r>
            <a:r>
              <a:rPr lang="en-US" sz="2400" dirty="0"/>
              <a:t>– Refers to use of DNA sequence to define an organism or defining an organism using its genetic characteristics</a:t>
            </a:r>
          </a:p>
        </p:txBody>
      </p:sp>
    </p:spTree>
    <p:extLst>
      <p:ext uri="{BB962C8B-B14F-4D97-AF65-F5344CB8AC3E}">
        <p14:creationId xmlns:p14="http://schemas.microsoft.com/office/powerpoint/2010/main" val="379688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667389"/>
          </a:xfrm>
        </p:spPr>
        <p:txBody>
          <a:bodyPr>
            <a:normAutofit/>
          </a:bodyPr>
          <a:lstStyle/>
          <a:p>
            <a:pPr algn="l"/>
            <a:r>
              <a:rPr lang="en-US" sz="2000" b="1" dirty="0" smtClean="0"/>
              <a:t>Morphology continues</a:t>
            </a:r>
            <a:endParaRPr lang="en-US" sz="2000" b="1" dirty="0"/>
          </a:p>
        </p:txBody>
      </p:sp>
      <p:sp>
        <p:nvSpPr>
          <p:cNvPr id="3" name="Content Placeholder 2"/>
          <p:cNvSpPr>
            <a:spLocks noGrp="1"/>
          </p:cNvSpPr>
          <p:nvPr>
            <p:ph sz="half" idx="1"/>
          </p:nvPr>
        </p:nvSpPr>
        <p:spPr>
          <a:xfrm>
            <a:off x="9525" y="583767"/>
            <a:ext cx="4038600" cy="4525963"/>
          </a:xfrm>
        </p:spPr>
        <p:txBody>
          <a:bodyPr>
            <a:normAutofit/>
          </a:bodyPr>
          <a:lstStyle/>
          <a:p>
            <a:r>
              <a:rPr lang="en-US" sz="2000" b="1" dirty="0"/>
              <a:t>A </a:t>
            </a:r>
            <a:r>
              <a:rPr lang="en-US" sz="1600" b="1" dirty="0"/>
              <a:t>spherical </a:t>
            </a:r>
            <a:r>
              <a:rPr lang="en-US" sz="1600" dirty="0"/>
              <a:t>bacteria is </a:t>
            </a:r>
            <a:r>
              <a:rPr lang="en-US" sz="1600" b="1" dirty="0"/>
              <a:t>a coccus </a:t>
            </a:r>
            <a:r>
              <a:rPr lang="en-US" sz="1600" dirty="0"/>
              <a:t>– staphylococcus</a:t>
            </a:r>
          </a:p>
          <a:p>
            <a:r>
              <a:rPr lang="en-US" sz="1600" b="1" dirty="0"/>
              <a:t>A rod shaped </a:t>
            </a:r>
            <a:r>
              <a:rPr lang="en-US" sz="1600" dirty="0"/>
              <a:t>bacteria is a </a:t>
            </a:r>
            <a:r>
              <a:rPr lang="en-US" sz="1600" b="1" dirty="0"/>
              <a:t>bacillus</a:t>
            </a:r>
            <a:r>
              <a:rPr lang="en-US" sz="1600" dirty="0"/>
              <a:t> – </a:t>
            </a:r>
            <a:r>
              <a:rPr lang="en-US" sz="1600" dirty="0" smtClean="0"/>
              <a:t>e.g Escherichia </a:t>
            </a:r>
            <a:r>
              <a:rPr lang="en-US" sz="1600" dirty="0"/>
              <a:t>coli</a:t>
            </a:r>
          </a:p>
          <a:p>
            <a:r>
              <a:rPr lang="en-US" sz="1600" dirty="0"/>
              <a:t>A snake like bacteria is a</a:t>
            </a:r>
            <a:r>
              <a:rPr lang="en-US" sz="1600" b="1" dirty="0"/>
              <a:t> spirillum </a:t>
            </a:r>
            <a:r>
              <a:rPr lang="en-US" sz="1600" dirty="0"/>
              <a:t>– </a:t>
            </a:r>
            <a:r>
              <a:rPr lang="en-US" sz="1600" dirty="0" smtClean="0"/>
              <a:t>e.g Treponema </a:t>
            </a:r>
            <a:r>
              <a:rPr lang="en-US" sz="1600" dirty="0"/>
              <a:t>pallidum</a:t>
            </a:r>
          </a:p>
          <a:p>
            <a:r>
              <a:rPr lang="en-US" sz="1600" b="1" dirty="0"/>
              <a:t>Filaments</a:t>
            </a:r>
            <a:r>
              <a:rPr lang="en-US" sz="1600" dirty="0"/>
              <a:t> – some species have a branched filamentous appearance e.g </a:t>
            </a:r>
            <a:r>
              <a:rPr lang="en-US" sz="1600" dirty="0" smtClean="0"/>
              <a:t>Escherichia coli , </a:t>
            </a:r>
            <a:r>
              <a:rPr lang="en-US" sz="1600" dirty="0"/>
              <a:t>Actinomyces</a:t>
            </a:r>
          </a:p>
          <a:p>
            <a:pPr marL="0" indent="0">
              <a:buNone/>
            </a:pPr>
            <a:r>
              <a:rPr lang="en-US" sz="1600" b="1" dirty="0"/>
              <a:t>Arrangement of colonies</a:t>
            </a:r>
            <a:endParaRPr lang="en-US" sz="1600" dirty="0"/>
          </a:p>
          <a:p>
            <a:r>
              <a:rPr lang="en-US" sz="1600" dirty="0"/>
              <a:t>Some bacteria form aggregates or clusters -  </a:t>
            </a:r>
            <a:r>
              <a:rPr lang="en-US" sz="1600" i="1" dirty="0"/>
              <a:t>Staphylococcus aureus</a:t>
            </a:r>
            <a:endParaRPr lang="en-US" sz="1600" dirty="0"/>
          </a:p>
          <a:p>
            <a:r>
              <a:rPr lang="en-US" sz="1600" dirty="0"/>
              <a:t>Some are 2 cells – Most </a:t>
            </a:r>
            <a:r>
              <a:rPr lang="en-US" sz="1600" i="1" dirty="0"/>
              <a:t>Streptococcus and Nesseria species</a:t>
            </a:r>
            <a:endParaRPr lang="en-US" sz="1600" dirty="0"/>
          </a:p>
          <a:p>
            <a:r>
              <a:rPr lang="en-US" sz="1600" dirty="0"/>
              <a:t>Some form chains – </a:t>
            </a:r>
            <a:r>
              <a:rPr lang="en-US" sz="1600" i="1" dirty="0"/>
              <a:t>Streptococcus </a:t>
            </a:r>
            <a:r>
              <a:rPr lang="en-US" sz="2000" i="1" dirty="0"/>
              <a:t>pyogenes</a:t>
            </a:r>
            <a:endParaRPr lang="en-US" sz="2000" dirty="0"/>
          </a:p>
        </p:txBody>
      </p:sp>
      <p:pic>
        <p:nvPicPr>
          <p:cNvPr id="5" name="Picture 4" descr="http://kristensenlaw.com/wp-content/uploads/2015/02/Bacteria.jpg"/>
          <p:cNvPicPr/>
          <p:nvPr/>
        </p:nvPicPr>
        <p:blipFill>
          <a:blip r:embed="rId2"/>
          <a:srcRect/>
          <a:stretch>
            <a:fillRect/>
          </a:stretch>
        </p:blipFill>
        <p:spPr bwMode="auto">
          <a:xfrm>
            <a:off x="4794302" y="1112921"/>
            <a:ext cx="2971238" cy="1517650"/>
          </a:xfrm>
          <a:prstGeom prst="rect">
            <a:avLst/>
          </a:prstGeom>
          <a:noFill/>
          <a:ln w="9525">
            <a:noFill/>
            <a:miter lim="800000"/>
            <a:headEnd/>
            <a:tailEnd/>
          </a:ln>
        </p:spPr>
      </p:pic>
      <p:pic>
        <p:nvPicPr>
          <p:cNvPr id="6" name="Content Placeholder 5" descr="https://encrypted-tbn0.gstatic.com/images?q=tbn:ANd9GcSxDlvvngpTM4d1hjInXfA1-thKAWrS72MBZbrNqGmIgE78BNaO"/>
          <p:cNvPicPr>
            <a:picLocks noGrp="1"/>
          </p:cNvPicPr>
          <p:nvPr>
            <p:ph sz="half" idx="2"/>
          </p:nvPr>
        </p:nvPicPr>
        <p:blipFill>
          <a:blip r:embed="rId3"/>
          <a:srcRect/>
          <a:stretch>
            <a:fillRect/>
          </a:stretch>
        </p:blipFill>
        <p:spPr bwMode="auto">
          <a:xfrm>
            <a:off x="4794302" y="3089747"/>
            <a:ext cx="2971238" cy="1628775"/>
          </a:xfrm>
          <a:prstGeom prst="rect">
            <a:avLst/>
          </a:prstGeom>
          <a:noFill/>
          <a:ln w="9525">
            <a:noFill/>
            <a:miter lim="800000"/>
            <a:headEnd/>
            <a:tailEnd/>
          </a:ln>
        </p:spPr>
      </p:pic>
      <p:sp>
        <p:nvSpPr>
          <p:cNvPr id="7" name="Rectangle 6"/>
          <p:cNvSpPr/>
          <p:nvPr/>
        </p:nvSpPr>
        <p:spPr>
          <a:xfrm>
            <a:off x="5244015" y="743589"/>
            <a:ext cx="703719" cy="369332"/>
          </a:xfrm>
          <a:prstGeom prst="rect">
            <a:avLst/>
          </a:prstGeom>
        </p:spPr>
        <p:txBody>
          <a:bodyPr wrap="none">
            <a:spAutoFit/>
          </a:bodyPr>
          <a:lstStyle/>
          <a:p>
            <a:r>
              <a:rPr lang="en-US" dirty="0" smtClean="0"/>
              <a:t>cocci </a:t>
            </a:r>
            <a:endParaRPr lang="en-US" dirty="0"/>
          </a:p>
        </p:txBody>
      </p:sp>
      <p:sp>
        <p:nvSpPr>
          <p:cNvPr id="8" name="Rectangle 7"/>
          <p:cNvSpPr/>
          <p:nvPr/>
        </p:nvSpPr>
        <p:spPr>
          <a:xfrm>
            <a:off x="5417195" y="2720415"/>
            <a:ext cx="726481" cy="369332"/>
          </a:xfrm>
          <a:prstGeom prst="rect">
            <a:avLst/>
          </a:prstGeom>
        </p:spPr>
        <p:txBody>
          <a:bodyPr wrap="none">
            <a:spAutoFit/>
          </a:bodyPr>
          <a:lstStyle/>
          <a:p>
            <a:r>
              <a:rPr lang="en-US" dirty="0" smtClean="0"/>
              <a:t>bacilli</a:t>
            </a:r>
            <a:endParaRPr lang="en-US" dirty="0"/>
          </a:p>
        </p:txBody>
      </p:sp>
      <p:pic>
        <p:nvPicPr>
          <p:cNvPr id="9" name="Picture 1026" descr="C:\WINDOWS\Desktop\E. coli fimbria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303" y="5105400"/>
            <a:ext cx="29712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165759" y="5257800"/>
            <a:ext cx="1145955" cy="369332"/>
          </a:xfrm>
          <a:prstGeom prst="rect">
            <a:avLst/>
          </a:prstGeom>
        </p:spPr>
        <p:txBody>
          <a:bodyPr wrap="none">
            <a:spAutoFit/>
          </a:bodyPr>
          <a:lstStyle/>
          <a:p>
            <a:r>
              <a:rPr lang="en-US" dirty="0" smtClean="0"/>
              <a:t>Filaments </a:t>
            </a:r>
            <a:endParaRPr lang="en-US" dirty="0"/>
          </a:p>
        </p:txBody>
      </p:sp>
      <p:pic>
        <p:nvPicPr>
          <p:cNvPr id="11" name="Picture 3" descr="U:\PowerPoint\Scanner\Micro\Flagella stain.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105400"/>
            <a:ext cx="3429000" cy="160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219200" y="5257800"/>
            <a:ext cx="994183" cy="369332"/>
          </a:xfrm>
          <a:prstGeom prst="rect">
            <a:avLst/>
          </a:prstGeom>
        </p:spPr>
        <p:txBody>
          <a:bodyPr wrap="none">
            <a:spAutoFit/>
          </a:bodyPr>
          <a:lstStyle/>
          <a:p>
            <a:r>
              <a:rPr lang="en-US" dirty="0" smtClean="0"/>
              <a:t>spirillum</a:t>
            </a:r>
            <a:endParaRPr lang="en-US" dirty="0"/>
          </a:p>
        </p:txBody>
      </p:sp>
    </p:spTree>
    <p:extLst>
      <p:ext uri="{BB962C8B-B14F-4D97-AF65-F5344CB8AC3E}">
        <p14:creationId xmlns:p14="http://schemas.microsoft.com/office/powerpoint/2010/main" val="1348856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914400"/>
            <a:ext cx="8229600" cy="1600200"/>
          </a:xfrm>
        </p:spPr>
        <p:txBody>
          <a:bodyPr>
            <a:normAutofit/>
          </a:bodyPr>
          <a:lstStyle/>
          <a:p>
            <a:endParaRPr lang="en-US" sz="3200"/>
          </a:p>
        </p:txBody>
      </p:sp>
      <p:sp>
        <p:nvSpPr>
          <p:cNvPr id="3" name="Content Placeholder 2"/>
          <p:cNvSpPr>
            <a:spLocks noGrp="1"/>
          </p:cNvSpPr>
          <p:nvPr>
            <p:ph idx="1"/>
          </p:nvPr>
        </p:nvSpPr>
        <p:spPr>
          <a:xfrm>
            <a:off x="733425" y="2438400"/>
            <a:ext cx="8229600" cy="6336349"/>
          </a:xfrm>
        </p:spPr>
        <p:txBody>
          <a:bodyPr>
            <a:normAutofit/>
          </a:bodyPr>
          <a:lstStyle/>
          <a:p>
            <a:endParaRPr lang="en-US" sz="2000"/>
          </a:p>
        </p:txBody>
      </p:sp>
      <p:pic>
        <p:nvPicPr>
          <p:cNvPr id="4" name="Picture 3" descr="http://image.shutterstock.com/display_pic_with_logo/848740/162012344/stock-photo-types-of-bacteria-bacteria-are-classified-into-groups-according-to-their-basic-shapes-spherical-162012344.jpg"/>
          <p:cNvPicPr/>
          <p:nvPr/>
        </p:nvPicPr>
        <p:blipFill>
          <a:blip r:embed="rId2"/>
          <a:srcRect/>
          <a:stretch>
            <a:fillRect/>
          </a:stretch>
        </p:blipFill>
        <p:spPr bwMode="auto">
          <a:xfrm>
            <a:off x="0" y="243840"/>
            <a:ext cx="8915400" cy="8976360"/>
          </a:xfrm>
          <a:prstGeom prst="rect">
            <a:avLst/>
          </a:prstGeom>
          <a:noFill/>
          <a:ln w="9525">
            <a:noFill/>
            <a:miter lim="800000"/>
            <a:headEnd/>
            <a:tailEnd/>
          </a:ln>
        </p:spPr>
      </p:pic>
    </p:spTree>
    <p:extLst>
      <p:ext uri="{BB962C8B-B14F-4D97-AF65-F5344CB8AC3E}">
        <p14:creationId xmlns:p14="http://schemas.microsoft.com/office/powerpoint/2010/main" val="1849241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28575"/>
            <a:ext cx="9296400" cy="715962"/>
          </a:xfrm>
        </p:spPr>
        <p:txBody>
          <a:bodyPr>
            <a:normAutofit/>
          </a:bodyPr>
          <a:lstStyle/>
          <a:p>
            <a:pPr algn="l"/>
            <a:r>
              <a:rPr lang="en-US" sz="2000" b="1" dirty="0" smtClean="0">
                <a:latin typeface="Times New Roman" panose="02020603050405020304" pitchFamily="18" charset="0"/>
                <a:cs typeface="Times New Roman" panose="02020603050405020304" pitchFamily="18" charset="0"/>
              </a:rPr>
              <a:t>Classification of organisms by staining</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609600"/>
            <a:ext cx="8534400" cy="5486400"/>
          </a:xfrm>
        </p:spPr>
        <p:txBody>
          <a:bodyPr>
            <a:normAutofit/>
          </a:bodyPr>
          <a:lstStyle/>
          <a:p>
            <a:pPr marL="0" indent="0">
              <a:buNone/>
            </a:pPr>
            <a:r>
              <a:rPr lang="en-US" sz="1800" dirty="0" smtClean="0">
                <a:latin typeface="Times New Roman" panose="02020603050405020304" pitchFamily="18" charset="0"/>
                <a:cs typeface="Times New Roman" panose="02020603050405020304" pitchFamily="18" charset="0"/>
              </a:rPr>
              <a:t>Commonly used stains are Gram staining and Acid fast staining</a:t>
            </a:r>
          </a:p>
          <a:p>
            <a:pPr marL="0" indent="0">
              <a:buNone/>
            </a:pPr>
            <a:r>
              <a:rPr lang="en-US" sz="1800" dirty="0" smtClean="0">
                <a:latin typeface="Times New Roman" panose="02020603050405020304" pitchFamily="18" charset="0"/>
                <a:cs typeface="Times New Roman" panose="02020603050405020304" pitchFamily="18" charset="0"/>
              </a:rPr>
              <a:t>1. Gram </a:t>
            </a:r>
            <a:r>
              <a:rPr lang="en-US" sz="1800" dirty="0">
                <a:latin typeface="Times New Roman" panose="02020603050405020304" pitchFamily="18" charset="0"/>
                <a:cs typeface="Times New Roman" panose="02020603050405020304" pitchFamily="18" charset="0"/>
              </a:rPr>
              <a:t>stain</a:t>
            </a:r>
          </a:p>
          <a:p>
            <a:r>
              <a:rPr lang="en-US" sz="1800" dirty="0">
                <a:latin typeface="Times New Roman" panose="02020603050405020304" pitchFamily="18" charset="0"/>
                <a:cs typeface="Times New Roman" panose="02020603050405020304" pitchFamily="18" charset="0"/>
              </a:rPr>
              <a:t>A powerful easy test that allows one to distinguish between 2 classes of bacteria – </a:t>
            </a:r>
            <a:r>
              <a:rPr lang="en-US" sz="1800" b="1" dirty="0">
                <a:solidFill>
                  <a:srgbClr val="FF0000"/>
                </a:solidFill>
                <a:latin typeface="Times New Roman" panose="02020603050405020304" pitchFamily="18" charset="0"/>
                <a:cs typeface="Times New Roman" panose="02020603050405020304" pitchFamily="18" charset="0"/>
              </a:rPr>
              <a:t>Gram +ve and Gram </a:t>
            </a:r>
            <a:r>
              <a:rPr lang="en-US" sz="1800" b="1" dirty="0" smtClean="0">
                <a:solidFill>
                  <a:srgbClr val="FF0000"/>
                </a:solidFill>
                <a:latin typeface="Times New Roman" panose="02020603050405020304" pitchFamily="18" charset="0"/>
                <a:cs typeface="Times New Roman" panose="02020603050405020304" pitchFamily="18" charset="0"/>
              </a:rPr>
              <a:t>-ve</a:t>
            </a:r>
            <a:r>
              <a:rPr lang="en-US" sz="1800" b="1" dirty="0">
                <a:solidFill>
                  <a:srgbClr val="FF0000"/>
                </a:solidFill>
                <a:latin typeface="Times New Roman" panose="02020603050405020304" pitchFamily="18" charset="0"/>
                <a:cs typeface="Times New Roman" panose="02020603050405020304" pitchFamily="18" charset="0"/>
              </a:rPr>
              <a:t>.  </a:t>
            </a:r>
            <a:endParaRPr lang="en-US" sz="1800" b="1" dirty="0" smtClean="0">
              <a:solidFill>
                <a:srgbClr val="FF0000"/>
              </a:solidFill>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It </a:t>
            </a:r>
            <a:r>
              <a:rPr lang="en-US" sz="1800" dirty="0">
                <a:latin typeface="Times New Roman" panose="02020603050405020304" pitchFamily="18" charset="0"/>
                <a:cs typeface="Times New Roman" panose="02020603050405020304" pitchFamily="18" charset="0"/>
              </a:rPr>
              <a:t>uses the properties of the </a:t>
            </a:r>
            <a:r>
              <a:rPr lang="en-US" sz="1800" b="1" dirty="0">
                <a:latin typeface="Times New Roman" panose="02020603050405020304" pitchFamily="18" charset="0"/>
                <a:cs typeface="Times New Roman" panose="02020603050405020304" pitchFamily="18" charset="0"/>
              </a:rPr>
              <a:t>peptidoglycan cell wall </a:t>
            </a:r>
            <a:r>
              <a:rPr lang="en-US" sz="1800" dirty="0">
                <a:latin typeface="Times New Roman" panose="02020603050405020304" pitchFamily="18" charset="0"/>
                <a:cs typeface="Times New Roman" panose="02020603050405020304" pitchFamily="18" charset="0"/>
              </a:rPr>
              <a:t>to distinguish the gram + and gram – bacteria. </a:t>
            </a:r>
            <a:r>
              <a:rPr lang="en-US" sz="1800" u="sng" dirty="0">
                <a:latin typeface="Times New Roman" panose="02020603050405020304" pitchFamily="18" charset="0"/>
                <a:cs typeface="Times New Roman" panose="02020603050405020304" pitchFamily="18" charset="0"/>
              </a:rPr>
              <a:t>Takes 10minutes</a:t>
            </a:r>
          </a:p>
          <a:p>
            <a:r>
              <a:rPr lang="en-US" sz="1800" dirty="0" smtClean="0">
                <a:latin typeface="Times New Roman" panose="02020603050405020304" pitchFamily="18" charset="0"/>
                <a:cs typeface="Times New Roman" panose="02020603050405020304" pitchFamily="18" charset="0"/>
              </a:rPr>
              <a:t>Common stains used are </a:t>
            </a:r>
            <a:r>
              <a:rPr lang="en-US" sz="1800" b="1" dirty="0" smtClean="0">
                <a:latin typeface="Times New Roman" panose="02020603050405020304" pitchFamily="18" charset="0"/>
                <a:cs typeface="Times New Roman" panose="02020603050405020304" pitchFamily="18" charset="0"/>
              </a:rPr>
              <a:t>crystal </a:t>
            </a:r>
            <a:r>
              <a:rPr lang="en-US" sz="1800" b="1" dirty="0">
                <a:latin typeface="Times New Roman" panose="02020603050405020304" pitchFamily="18" charset="0"/>
                <a:cs typeface="Times New Roman" panose="02020603050405020304" pitchFamily="18" charset="0"/>
              </a:rPr>
              <a:t>violet, gram iodine and safranin</a:t>
            </a:r>
          </a:p>
          <a:p>
            <a:pPr lvl="1"/>
            <a:r>
              <a:rPr lang="en-US" sz="1800" dirty="0">
                <a:latin typeface="Times New Roman" panose="02020603050405020304" pitchFamily="18" charset="0"/>
                <a:cs typeface="Times New Roman" panose="02020603050405020304" pitchFamily="18" charset="0"/>
              </a:rPr>
              <a:t>Gram +ve bacteria -  turns purple (Retain crystal violet) – the stain gets trapped in a </a:t>
            </a:r>
            <a:r>
              <a:rPr lang="en-US" sz="1800" b="1" dirty="0">
                <a:latin typeface="Times New Roman" panose="02020603050405020304" pitchFamily="18" charset="0"/>
                <a:cs typeface="Times New Roman" panose="02020603050405020304" pitchFamily="18" charset="0"/>
              </a:rPr>
              <a:t>thick, mesh like peptidoglycan layer </a:t>
            </a:r>
            <a:r>
              <a:rPr lang="en-US" sz="1800" dirty="0">
                <a:latin typeface="Times New Roman" panose="02020603050405020304" pitchFamily="18" charset="0"/>
                <a:cs typeface="Times New Roman" panose="02020603050405020304" pitchFamily="18" charset="0"/>
              </a:rPr>
              <a:t>surrounding the cell (P-Purple-positive)</a:t>
            </a:r>
          </a:p>
          <a:p>
            <a:pPr lvl="1"/>
            <a:r>
              <a:rPr lang="en-US" sz="1800" dirty="0">
                <a:latin typeface="Times New Roman" panose="02020603050405020304" pitchFamily="18" charset="0"/>
                <a:cs typeface="Times New Roman" panose="02020603050405020304" pitchFamily="18" charset="0"/>
              </a:rPr>
              <a:t>Gram –ve – turn red – do not retain the crystal violet and are counterstained by safranin – they have a </a:t>
            </a:r>
            <a:r>
              <a:rPr lang="en-US" sz="1800" b="1" dirty="0">
                <a:latin typeface="Times New Roman" panose="02020603050405020304" pitchFamily="18" charset="0"/>
                <a:cs typeface="Times New Roman" panose="02020603050405020304" pitchFamily="18" charset="0"/>
              </a:rPr>
              <a:t>thin peptidoglycan layer </a:t>
            </a:r>
            <a:r>
              <a:rPr lang="en-US" sz="1800" dirty="0">
                <a:latin typeface="Times New Roman" panose="02020603050405020304" pitchFamily="18" charset="0"/>
                <a:cs typeface="Times New Roman" panose="02020603050405020304" pitchFamily="18" charset="0"/>
              </a:rPr>
              <a:t>that does not retain crystal violet and has to be counterstained by safranin.</a:t>
            </a: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27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9067800" cy="2308324"/>
          </a:xfrm>
          <a:prstGeom prst="rect">
            <a:avLst/>
          </a:prstGeom>
        </p:spPr>
        <p:txBody>
          <a:bodyPr wrap="square">
            <a:spAutoFit/>
          </a:bodyPr>
          <a:lstStyle/>
          <a:p>
            <a:pPr lvl="0"/>
            <a:r>
              <a:rPr lang="en-US" sz="2400" dirty="0" smtClean="0">
                <a:solidFill>
                  <a:prstClr val="black"/>
                </a:solidFill>
                <a:latin typeface="Times New Roman" panose="02020603050405020304" pitchFamily="18" charset="0"/>
                <a:cs typeface="Times New Roman" panose="02020603050405020304" pitchFamily="18" charset="0"/>
              </a:rPr>
              <a:t>6.</a:t>
            </a:r>
            <a:r>
              <a:rPr lang="en-US" sz="2400" dirty="0" smtClean="0">
                <a:solidFill>
                  <a:prstClr val="black"/>
                </a:solidFill>
                <a:latin typeface="Times New Roman" panose="02020603050405020304" pitchFamily="18" charset="0"/>
                <a:cs typeface="Times New Roman" panose="02020603050405020304" pitchFamily="18" charset="0"/>
              </a:rPr>
              <a:t>To </a:t>
            </a:r>
            <a:r>
              <a:rPr lang="en-US" sz="2400" dirty="0">
                <a:solidFill>
                  <a:prstClr val="black"/>
                </a:solidFill>
                <a:latin typeface="Times New Roman" panose="02020603050405020304" pitchFamily="18" charset="0"/>
                <a:cs typeface="Times New Roman" panose="02020603050405020304" pitchFamily="18" charset="0"/>
              </a:rPr>
              <a:t>demonstrate the principles of vaccines  preparations  and the use of vaccines in immunization.</a:t>
            </a:r>
          </a:p>
          <a:p>
            <a:pPr lvl="0"/>
            <a:r>
              <a:rPr lang="en-US" sz="2400" dirty="0">
                <a:solidFill>
                  <a:prstClr val="black"/>
                </a:solidFill>
                <a:latin typeface="Times New Roman" panose="02020603050405020304" pitchFamily="18" charset="0"/>
                <a:cs typeface="Times New Roman" panose="02020603050405020304" pitchFamily="18" charset="0"/>
              </a:rPr>
              <a:t>7.To show the  reasons for ,and the methods for sterilization of  equipments  and medical preparations from the microbiological point of view.</a:t>
            </a:r>
          </a:p>
          <a:p>
            <a:pPr lvl="0"/>
            <a:endParaRPr lang="en-US" sz="2400" dirty="0">
              <a:solidFill>
                <a:prstClr val="black"/>
              </a:solidFill>
            </a:endParaRPr>
          </a:p>
        </p:txBody>
      </p:sp>
    </p:spTree>
    <p:extLst>
      <p:ext uri="{BB962C8B-B14F-4D97-AF65-F5344CB8AC3E}">
        <p14:creationId xmlns:p14="http://schemas.microsoft.com/office/powerpoint/2010/main" val="416286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
            <a:ext cx="8229600" cy="4525963"/>
          </a:xfrm>
        </p:spPr>
        <p:txBody>
          <a:bodyPr>
            <a:normAutofit/>
          </a:bodyPr>
          <a:lstStyle/>
          <a:p>
            <a:pPr>
              <a:lnSpc>
                <a:spcPct val="150000"/>
              </a:lnSpc>
            </a:pPr>
            <a:r>
              <a:rPr lang="en-US" sz="1600" dirty="0">
                <a:latin typeface="Times New Roman" panose="02020603050405020304" pitchFamily="18" charset="0"/>
                <a:cs typeface="Times New Roman" panose="02020603050405020304" pitchFamily="18" charset="0"/>
              </a:rPr>
              <a:t>Not dependable for starved ,</a:t>
            </a:r>
            <a:r>
              <a:rPr lang="en-US" sz="1600" dirty="0" smtClean="0">
                <a:latin typeface="Times New Roman" panose="02020603050405020304" pitchFamily="18" charset="0"/>
                <a:cs typeface="Times New Roman" panose="02020603050405020304" pitchFamily="18" charset="0"/>
              </a:rPr>
              <a:t>old ,or </a:t>
            </a:r>
            <a:r>
              <a:rPr lang="en-US" sz="1600" dirty="0">
                <a:latin typeface="Times New Roman" panose="02020603050405020304" pitchFamily="18" charset="0"/>
                <a:cs typeface="Times New Roman" panose="02020603050405020304" pitchFamily="18" charset="0"/>
              </a:rPr>
              <a:t>stationary bacteria.</a:t>
            </a:r>
          </a:p>
          <a:p>
            <a:pPr>
              <a:lnSpc>
                <a:spcPct val="150000"/>
              </a:lnSpc>
            </a:pPr>
            <a:r>
              <a:rPr lang="en-US" sz="1600" dirty="0">
                <a:latin typeface="Times New Roman" panose="02020603050405020304" pitchFamily="18" charset="0"/>
                <a:cs typeface="Times New Roman" panose="02020603050405020304" pitchFamily="18" charset="0"/>
              </a:rPr>
              <a:t>Gram- and gram + bacteria have similar internal but very different external structures.</a:t>
            </a:r>
          </a:p>
          <a:p>
            <a:pPr>
              <a:lnSpc>
                <a:spcPct val="150000"/>
              </a:lnSpc>
            </a:pPr>
            <a:r>
              <a:rPr lang="en-US" sz="1600" dirty="0">
                <a:latin typeface="Times New Roman" panose="02020603050405020304" pitchFamily="18" charset="0"/>
                <a:cs typeface="Times New Roman" panose="02020603050405020304" pitchFamily="18" charset="0"/>
              </a:rPr>
              <a:t>Staining </a:t>
            </a:r>
          </a:p>
        </p:txBody>
      </p:sp>
    </p:spTree>
    <p:extLst>
      <p:ext uri="{BB962C8B-B14F-4D97-AF65-F5344CB8AC3E}">
        <p14:creationId xmlns:p14="http://schemas.microsoft.com/office/powerpoint/2010/main" val="3776457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descr="http://www.medschool.lsuhsc.edu/microbiology/DMIP/gramsta.gif"/>
          <p:cNvPicPr/>
          <p:nvPr/>
        </p:nvPicPr>
        <p:blipFill>
          <a:blip r:embed="rId2"/>
          <a:srcRect/>
          <a:stretch>
            <a:fillRect/>
          </a:stretch>
        </p:blipFill>
        <p:spPr bwMode="auto">
          <a:xfrm>
            <a:off x="76200" y="109190"/>
            <a:ext cx="8686800" cy="4487227"/>
          </a:xfrm>
          <a:prstGeom prst="rect">
            <a:avLst/>
          </a:prstGeom>
          <a:noFill/>
          <a:ln w="9525">
            <a:noFill/>
            <a:miter lim="800000"/>
            <a:headEnd/>
            <a:tailEnd/>
          </a:ln>
        </p:spPr>
      </p:pic>
      <p:pic>
        <p:nvPicPr>
          <p:cNvPr id="5" name="Picture 4" descr="http://www.austincc.edu/microbugz/images/gramstain.gif"/>
          <p:cNvPicPr/>
          <p:nvPr/>
        </p:nvPicPr>
        <p:blipFill>
          <a:blip r:embed="rId3"/>
          <a:srcRect/>
          <a:stretch>
            <a:fillRect/>
          </a:stretch>
        </p:blipFill>
        <p:spPr bwMode="auto">
          <a:xfrm>
            <a:off x="2251364" y="4596417"/>
            <a:ext cx="3657600" cy="2065973"/>
          </a:xfrm>
          <a:prstGeom prst="rect">
            <a:avLst/>
          </a:prstGeom>
          <a:noFill/>
          <a:ln w="9525">
            <a:noFill/>
            <a:miter lim="800000"/>
            <a:headEnd/>
            <a:tailEnd/>
          </a:ln>
        </p:spPr>
      </p:pic>
      <p:sp>
        <p:nvSpPr>
          <p:cNvPr id="6" name="Rectangle 5"/>
          <p:cNvSpPr/>
          <p:nvPr/>
        </p:nvSpPr>
        <p:spPr>
          <a:xfrm>
            <a:off x="4876800" y="2319813"/>
            <a:ext cx="1638718" cy="369332"/>
          </a:xfrm>
          <a:prstGeom prst="rect">
            <a:avLst/>
          </a:prstGeom>
        </p:spPr>
        <p:txBody>
          <a:bodyPr wrap="none">
            <a:spAutoFit/>
          </a:bodyPr>
          <a:lstStyle/>
          <a:p>
            <a:r>
              <a:rPr lang="en-US" dirty="0" err="1" smtClean="0"/>
              <a:t>decolourization</a:t>
            </a:r>
            <a:endParaRPr lang="en-US" dirty="0"/>
          </a:p>
        </p:txBody>
      </p:sp>
      <p:sp>
        <p:nvSpPr>
          <p:cNvPr id="7" name="Rectangle 6"/>
          <p:cNvSpPr/>
          <p:nvPr/>
        </p:nvSpPr>
        <p:spPr>
          <a:xfrm>
            <a:off x="3276600" y="2308329"/>
            <a:ext cx="996940" cy="369332"/>
          </a:xfrm>
          <a:prstGeom prst="rect">
            <a:avLst/>
          </a:prstGeom>
        </p:spPr>
        <p:txBody>
          <a:bodyPr wrap="none">
            <a:spAutoFit/>
          </a:bodyPr>
          <a:lstStyle/>
          <a:p>
            <a:r>
              <a:rPr lang="en-US" dirty="0" smtClean="0"/>
              <a:t>mordant</a:t>
            </a:r>
          </a:p>
        </p:txBody>
      </p:sp>
      <p:sp>
        <p:nvSpPr>
          <p:cNvPr id="8" name="Rectangle 7"/>
          <p:cNvSpPr/>
          <p:nvPr/>
        </p:nvSpPr>
        <p:spPr>
          <a:xfrm>
            <a:off x="7392694" y="2298392"/>
            <a:ext cx="1384161" cy="369332"/>
          </a:xfrm>
          <a:prstGeom prst="rect">
            <a:avLst/>
          </a:prstGeom>
        </p:spPr>
        <p:txBody>
          <a:bodyPr wrap="none">
            <a:spAutoFit/>
          </a:bodyPr>
          <a:lstStyle/>
          <a:p>
            <a:r>
              <a:rPr lang="en-US" altLang="en-US" dirty="0" smtClean="0"/>
              <a:t>Counterstain</a:t>
            </a:r>
            <a:endParaRPr lang="en-US" dirty="0"/>
          </a:p>
        </p:txBody>
      </p:sp>
      <p:sp>
        <p:nvSpPr>
          <p:cNvPr id="9" name="Rectangle 8"/>
          <p:cNvSpPr/>
          <p:nvPr/>
        </p:nvSpPr>
        <p:spPr>
          <a:xfrm>
            <a:off x="1371600" y="2298392"/>
            <a:ext cx="986552" cy="369332"/>
          </a:xfrm>
          <a:prstGeom prst="rect">
            <a:avLst/>
          </a:prstGeom>
        </p:spPr>
        <p:txBody>
          <a:bodyPr wrap="none">
            <a:spAutoFit/>
          </a:bodyPr>
          <a:lstStyle/>
          <a:p>
            <a:r>
              <a:rPr lang="en-US" dirty="0" smtClean="0"/>
              <a:t>Staining </a:t>
            </a:r>
          </a:p>
        </p:txBody>
      </p:sp>
    </p:spTree>
    <p:extLst>
      <p:ext uri="{BB962C8B-B14F-4D97-AF65-F5344CB8AC3E}">
        <p14:creationId xmlns:p14="http://schemas.microsoft.com/office/powerpoint/2010/main" val="440687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1066800"/>
          </a:xfrm>
        </p:spPr>
        <p:txBody>
          <a:bodyPr>
            <a:normAutofit/>
          </a:bodyPr>
          <a:lstStyle/>
          <a:p>
            <a:pPr algn="l"/>
            <a:r>
              <a:rPr lang="en-US" sz="2400" b="1" dirty="0" smtClean="0">
                <a:latin typeface="Times New Roman" panose="02020603050405020304" pitchFamily="18" charset="0"/>
                <a:cs typeface="Times New Roman" panose="02020603050405020304" pitchFamily="18" charset="0"/>
              </a:rPr>
              <a:t>Bacterial cell wall</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050" y="914400"/>
            <a:ext cx="8229600" cy="4800600"/>
          </a:xfrm>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Cytoplasmic </a:t>
            </a:r>
            <a:r>
              <a:rPr lang="en-US" sz="2400" dirty="0">
                <a:latin typeface="Times New Roman" panose="02020603050405020304" pitchFamily="18" charset="0"/>
                <a:cs typeface="Times New Roman" panose="02020603050405020304" pitchFamily="18" charset="0"/>
              </a:rPr>
              <a:t>membrane of most bacteria/ prokaryotes are surrounded by a rigid peptidoglycan layer (cell wall). The exceptions are </a:t>
            </a:r>
            <a:r>
              <a:rPr lang="en-US" sz="2400" dirty="0" err="1" smtClean="0">
                <a:latin typeface="Times New Roman" panose="02020603050405020304" pitchFamily="18" charset="0"/>
                <a:cs typeface="Times New Roman" panose="02020603050405020304" pitchFamily="18" charset="0"/>
              </a:rPr>
              <a:t>Archeabacteria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mycoplasma. The cell wall provides rigidity that determines the shape of </a:t>
            </a:r>
            <a:r>
              <a:rPr lang="en-US" sz="2400" dirty="0" smtClean="0">
                <a:latin typeface="Times New Roman" panose="02020603050405020304" pitchFamily="18" charset="0"/>
                <a:cs typeface="Times New Roman" panose="02020603050405020304" pitchFamily="18" charset="0"/>
              </a:rPr>
              <a:t>cell</a:t>
            </a:r>
          </a:p>
          <a:p>
            <a:pPr>
              <a:lnSpc>
                <a:spcPct val="150000"/>
              </a:lnSpc>
            </a:pPr>
            <a:r>
              <a:rPr lang="en-US" altLang="en-US" sz="2400" dirty="0" smtClean="0">
                <a:latin typeface="Times New Roman" panose="02020603050405020304" pitchFamily="18" charset="0"/>
                <a:cs typeface="Times New Roman" panose="02020603050405020304" pitchFamily="18" charset="0"/>
              </a:rPr>
              <a:t>It is the Target for drugs that can attack and kill bacteria without harming the host cell</a:t>
            </a:r>
          </a:p>
          <a:p>
            <a:pPr marL="0" indent="0">
              <a:lnSpc>
                <a:spcPct val="150000"/>
              </a:lnSpc>
              <a:buNone/>
            </a:pPr>
            <a:endParaRPr lang="en-US" altLang="en-US" sz="3600" dirty="0" smtClean="0">
              <a:latin typeface="Times New Roman" panose="02020603050405020304" pitchFamily="18" charset="0"/>
              <a:cs typeface="Times New Roman" panose="02020603050405020304" pitchFamily="18" charset="0"/>
            </a:endParaRPr>
          </a:p>
          <a:p>
            <a:pPr>
              <a:lnSpc>
                <a:spcPct val="150000"/>
              </a:lnSpc>
            </a:pPr>
            <a:endParaRPr lang="en-US" sz="3600" dirty="0">
              <a:latin typeface="Times New Roman" panose="02020603050405020304" pitchFamily="18" charset="0"/>
              <a:cs typeface="Times New Roman" panose="02020603050405020304" pitchFamily="18" charset="0"/>
            </a:endParaRPr>
          </a:p>
          <a:p>
            <a:pPr>
              <a:lnSpc>
                <a:spcPct val="150000"/>
              </a:lnSpc>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1192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lnSpc>
                <a:spcPct val="150000"/>
              </a:lnSpc>
            </a:pPr>
            <a:r>
              <a:rPr lang="en-US" sz="2400" b="1" i="1" u="sng" dirty="0" smtClean="0">
                <a:latin typeface="Times New Roman" panose="02020603050405020304" pitchFamily="18" charset="0"/>
                <a:cs typeface="Times New Roman" panose="02020603050405020304" pitchFamily="18" charset="0"/>
              </a:rPr>
              <a:t>Gram +ve bacteria cell wall</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8229600"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Cell </a:t>
            </a:r>
            <a:r>
              <a:rPr lang="en-US" sz="2400" dirty="0">
                <a:latin typeface="Times New Roman" panose="02020603050405020304" pitchFamily="18" charset="0"/>
                <a:cs typeface="Times New Roman" panose="02020603050405020304" pitchFamily="18" charset="0"/>
              </a:rPr>
              <a:t>wall is </a:t>
            </a:r>
            <a:r>
              <a:rPr lang="en-US" sz="2400" b="1" dirty="0">
                <a:latin typeface="Times New Roman" panose="02020603050405020304" pitchFamily="18" charset="0"/>
                <a:cs typeface="Times New Roman" panose="02020603050405020304" pitchFamily="18" charset="0"/>
              </a:rPr>
              <a:t>composed of thick peptidoglycan, </a:t>
            </a:r>
            <a:r>
              <a:rPr lang="en-US" sz="2400" b="1" dirty="0" err="1">
                <a:latin typeface="Times New Roman" panose="02020603050405020304" pitchFamily="18" charset="0"/>
                <a:cs typeface="Times New Roman" panose="02020603050405020304" pitchFamily="18" charset="0"/>
              </a:rPr>
              <a:t>techoic</a:t>
            </a:r>
            <a:r>
              <a:rPr lang="en-US" sz="2400" b="1" dirty="0">
                <a:latin typeface="Times New Roman" panose="02020603050405020304" pitchFamily="18" charset="0"/>
                <a:cs typeface="Times New Roman" panose="02020603050405020304" pitchFamily="18" charset="0"/>
              </a:rPr>
              <a:t> and lipotechoic acid</a:t>
            </a:r>
          </a:p>
          <a:p>
            <a:pPr lvl="0"/>
            <a:r>
              <a:rPr lang="en-US" sz="2400" dirty="0">
                <a:latin typeface="Times New Roman" panose="02020603050405020304" pitchFamily="18" charset="0"/>
                <a:cs typeface="Times New Roman" panose="02020603050405020304" pitchFamily="18" charset="0"/>
              </a:rPr>
              <a:t>The cell wall is porous to allow diffusion</a:t>
            </a:r>
          </a:p>
          <a:p>
            <a:pPr lvl="0"/>
            <a:r>
              <a:rPr lang="en-US" sz="2400" dirty="0">
                <a:latin typeface="Times New Roman" panose="02020603050405020304" pitchFamily="18" charset="0"/>
                <a:cs typeface="Times New Roman" panose="02020603050405020304" pitchFamily="18" charset="0"/>
              </a:rPr>
              <a:t>It helps in replication and survival in hostile environment</a:t>
            </a:r>
          </a:p>
          <a:p>
            <a:pPr lvl="0"/>
            <a:r>
              <a:rPr lang="en-US" sz="2400" dirty="0">
                <a:latin typeface="Times New Roman" panose="02020603050405020304" pitchFamily="18" charset="0"/>
                <a:cs typeface="Times New Roman" panose="02020603050405020304" pitchFamily="18" charset="0"/>
              </a:rPr>
              <a:t>During infection, it </a:t>
            </a:r>
            <a:r>
              <a:rPr lang="en-US" sz="2400" dirty="0" smtClean="0">
                <a:latin typeface="Times New Roman" panose="02020603050405020304" pitchFamily="18" charset="0"/>
                <a:cs typeface="Times New Roman" panose="02020603050405020304" pitchFamily="18" charset="0"/>
              </a:rPr>
              <a:t>interferes </a:t>
            </a:r>
            <a:r>
              <a:rPr lang="en-US" sz="2400" dirty="0">
                <a:latin typeface="Times New Roman" panose="02020603050405020304" pitchFamily="18" charset="0"/>
                <a:cs typeface="Times New Roman" panose="02020603050405020304" pitchFamily="18" charset="0"/>
              </a:rPr>
              <a:t>with phagocytosis and is pyrogenic.</a:t>
            </a:r>
          </a:p>
          <a:p>
            <a:pPr lvl="0"/>
            <a:r>
              <a:rPr lang="en-US" sz="2400" b="1" dirty="0">
                <a:latin typeface="Times New Roman" panose="02020603050405020304" pitchFamily="18" charset="0"/>
                <a:cs typeface="Times New Roman" panose="02020603050405020304" pitchFamily="18" charset="0"/>
              </a:rPr>
              <a:t>It is susceptible  to degradation by lysozyme</a:t>
            </a:r>
            <a:r>
              <a:rPr lang="en-US" sz="2400" dirty="0">
                <a:latin typeface="Times New Roman" panose="02020603050405020304" pitchFamily="18" charset="0"/>
                <a:cs typeface="Times New Roman" panose="02020603050405020304" pitchFamily="18" charset="0"/>
              </a:rPr>
              <a:t>. Without the cell wall, bacteria lyses due to large osmotic pressure </a:t>
            </a:r>
            <a:r>
              <a:rPr lang="en-US" sz="2400" dirty="0" smtClean="0">
                <a:latin typeface="Times New Roman" panose="02020603050405020304" pitchFamily="18" charset="0"/>
                <a:cs typeface="Times New Roman" panose="02020603050405020304" pitchFamily="18" charset="0"/>
              </a:rPr>
              <a:t>differences</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456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8686800" cy="6049963"/>
          </a:xfrm>
        </p:spPr>
        <p:txBody>
          <a:bodyPr>
            <a:normAutofit/>
          </a:bodyPr>
          <a:lstStyle/>
          <a:p>
            <a:r>
              <a:rPr lang="en-US" altLang="en-US" sz="2400" dirty="0">
                <a:latin typeface="Times New Roman" panose="02020603050405020304" pitchFamily="18" charset="0"/>
                <a:cs typeface="Times New Roman" panose="02020603050405020304" pitchFamily="18" charset="0"/>
              </a:rPr>
              <a:t>Lysozyme is a Digestive enzyme found in tears, saliva &amp; mucus that damages bacterial cell walls</a:t>
            </a:r>
            <a:endParaRPr lang="en-US" sz="2400" dirty="0">
              <a:latin typeface="Times New Roman" panose="02020603050405020304" pitchFamily="18" charset="0"/>
              <a:cs typeface="Times New Roman" panose="02020603050405020304" pitchFamily="18" charset="0"/>
            </a:endParaRPr>
          </a:p>
          <a:p>
            <a:pPr lvl="0"/>
            <a:r>
              <a:rPr lang="en-US" sz="2400" dirty="0" err="1">
                <a:latin typeface="Times New Roman" panose="02020603050405020304" pitchFamily="18" charset="0"/>
                <a:cs typeface="Times New Roman" panose="02020603050405020304" pitchFamily="18" charset="0"/>
              </a:rPr>
              <a:t>Techoic</a:t>
            </a:r>
            <a:r>
              <a:rPr lang="en-US" sz="2400" dirty="0">
                <a:latin typeface="Times New Roman" panose="02020603050405020304" pitchFamily="18" charset="0"/>
                <a:cs typeface="Times New Roman" panose="02020603050405020304" pitchFamily="18" charset="0"/>
              </a:rPr>
              <a:t> and lipotechoic acid  are surface antigens that help in serotyping – they are important factors in virulence – can attach to host receptors and initiate toxic activities.</a:t>
            </a:r>
          </a:p>
        </p:txBody>
      </p:sp>
    </p:spTree>
    <p:extLst>
      <p:ext uri="{BB962C8B-B14F-4D97-AF65-F5344CB8AC3E}">
        <p14:creationId xmlns:p14="http://schemas.microsoft.com/office/powerpoint/2010/main" val="934007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8686800" cy="639762"/>
          </a:xfrm>
        </p:spPr>
        <p:txBody>
          <a:bodyPr>
            <a:normAutofit/>
          </a:bodyPr>
          <a:lstStyle/>
          <a:p>
            <a:pPr algn="l"/>
            <a:r>
              <a:rPr lang="en-US" sz="2400" b="1" i="1" dirty="0" smtClean="0"/>
              <a:t>Gram – ve bacteria</a:t>
            </a:r>
            <a:endParaRPr lang="en-US" sz="2400" b="1" dirty="0"/>
          </a:p>
        </p:txBody>
      </p:sp>
      <p:sp>
        <p:nvSpPr>
          <p:cNvPr id="3" name="Content Placeholder 2"/>
          <p:cNvSpPr>
            <a:spLocks noGrp="1"/>
          </p:cNvSpPr>
          <p:nvPr>
            <p:ph idx="1"/>
          </p:nvPr>
        </p:nvSpPr>
        <p:spPr>
          <a:xfrm>
            <a:off x="0" y="685800"/>
            <a:ext cx="8229600" cy="5638800"/>
          </a:xfrm>
        </p:spPr>
        <p:txBody>
          <a:bodyPr>
            <a:noAutofit/>
          </a:bodyPr>
          <a:lstStyle/>
          <a:p>
            <a:pPr lvl="0"/>
            <a:r>
              <a:rPr lang="en-US" sz="2000" dirty="0" smtClean="0">
                <a:latin typeface="Times New Roman" panose="02020603050405020304" pitchFamily="18" charset="0"/>
                <a:cs typeface="Times New Roman" panose="02020603050405020304" pitchFamily="18" charset="0"/>
              </a:rPr>
              <a:t>Have </a:t>
            </a: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thin peptidoglycan layer with no techoicoic and lipotechoic acid</a:t>
            </a:r>
          </a:p>
          <a:p>
            <a:pPr lvl="0"/>
            <a:r>
              <a:rPr lang="en-US" sz="2000" dirty="0">
                <a:latin typeface="Times New Roman" panose="02020603050405020304" pitchFamily="18" charset="0"/>
                <a:cs typeface="Times New Roman" panose="02020603050405020304" pitchFamily="18" charset="0"/>
              </a:rPr>
              <a:t>Have an </a:t>
            </a:r>
            <a:r>
              <a:rPr lang="en-US" sz="2000" b="1" dirty="0">
                <a:latin typeface="Times New Roman" panose="02020603050405020304" pitchFamily="18" charset="0"/>
                <a:cs typeface="Times New Roman" panose="02020603050405020304" pitchFamily="18" charset="0"/>
              </a:rPr>
              <a:t>outer membrane outside the peptidoglycan layer </a:t>
            </a:r>
            <a:r>
              <a:rPr lang="en-US" sz="2000" dirty="0">
                <a:latin typeface="Times New Roman" panose="02020603050405020304" pitchFamily="18" charset="0"/>
                <a:cs typeface="Times New Roman" panose="02020603050405020304" pitchFamily="18" charset="0"/>
              </a:rPr>
              <a:t>– unique to gram –ve bacteria</a:t>
            </a:r>
          </a:p>
          <a:p>
            <a:pPr lvl="0"/>
            <a:r>
              <a:rPr lang="en-US" sz="2000" dirty="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periplasmic space </a:t>
            </a:r>
            <a:r>
              <a:rPr lang="en-US" sz="2000" dirty="0">
                <a:latin typeface="Times New Roman" panose="02020603050405020304" pitchFamily="18" charset="0"/>
                <a:cs typeface="Times New Roman" panose="02020603050405020304" pitchFamily="18" charset="0"/>
              </a:rPr>
              <a:t>has hydrolytic enzymes for metabolism and lysis in cases of </a:t>
            </a:r>
            <a:r>
              <a:rPr lang="en-US" sz="2000" dirty="0" smtClean="0">
                <a:latin typeface="Times New Roman" panose="02020603050405020304" pitchFamily="18" charset="0"/>
                <a:cs typeface="Times New Roman" panose="02020603050405020304" pitchFamily="18" charset="0"/>
              </a:rPr>
              <a:t>pathogenesis</a:t>
            </a:r>
            <a:r>
              <a:rPr lang="en-US" sz="2000" dirty="0">
                <a:latin typeface="Times New Roman" panose="02020603050405020304" pitchFamily="18" charset="0"/>
                <a:cs typeface="Times New Roman" panose="02020603050405020304" pitchFamily="18" charset="0"/>
              </a:rPr>
              <a:t>.</a:t>
            </a:r>
          </a:p>
          <a:p>
            <a:pPr lvl="0"/>
            <a:r>
              <a:rPr lang="en-US" sz="2000" dirty="0">
                <a:latin typeface="Times New Roman" panose="02020603050405020304" pitchFamily="18" charset="0"/>
                <a:cs typeface="Times New Roman" panose="02020603050405020304" pitchFamily="18" charset="0"/>
              </a:rPr>
              <a:t>The outer membrane is stiff and maintains shape and is a permeability </a:t>
            </a:r>
            <a:r>
              <a:rPr lang="en-US" sz="2000" b="1" dirty="0">
                <a:latin typeface="Times New Roman" panose="02020603050405020304" pitchFamily="18" charset="0"/>
                <a:cs typeface="Times New Roman" panose="02020603050405020304" pitchFamily="18" charset="0"/>
              </a:rPr>
              <a:t>barrier to large  molecules e.g lysozymes</a:t>
            </a:r>
          </a:p>
          <a:p>
            <a:pPr lvl="0"/>
            <a:r>
              <a:rPr lang="en-US" sz="2000" dirty="0">
                <a:latin typeface="Times New Roman" panose="02020603050405020304" pitchFamily="18" charset="0"/>
                <a:cs typeface="Times New Roman" panose="02020603050405020304" pitchFamily="18" charset="0"/>
              </a:rPr>
              <a:t>outer membrane protects the cell from adverse </a:t>
            </a:r>
            <a:r>
              <a:rPr lang="en-US" sz="2000" dirty="0" smtClean="0">
                <a:latin typeface="Times New Roman" panose="02020603050405020304" pitchFamily="18" charset="0"/>
                <a:cs typeface="Times New Roman" panose="02020603050405020304" pitchFamily="18" charset="0"/>
              </a:rPr>
              <a:t>environment</a:t>
            </a:r>
          </a:p>
          <a:p>
            <a:pPr lvl="0"/>
            <a:r>
              <a:rPr lang="en-US" sz="2000" dirty="0" smtClean="0">
                <a:latin typeface="Times New Roman" panose="02020603050405020304" pitchFamily="18" charset="0"/>
                <a:cs typeface="Times New Roman" panose="02020603050405020304" pitchFamily="18" charset="0"/>
              </a:rPr>
              <a:t>The outer membrane also has </a:t>
            </a:r>
            <a:r>
              <a:rPr lang="en-US" sz="2000" b="1" dirty="0" smtClean="0">
                <a:latin typeface="Times New Roman" panose="02020603050405020304" pitchFamily="18" charset="0"/>
                <a:cs typeface="Times New Roman" panose="02020603050405020304" pitchFamily="18" charset="0"/>
              </a:rPr>
              <a:t>lipopolysaccharides (lipid A and O antigen) that acts as a powerful endotoxin </a:t>
            </a:r>
            <a:r>
              <a:rPr lang="en-US" sz="2000" dirty="0" smtClean="0">
                <a:latin typeface="Times New Roman" panose="02020603050405020304" pitchFamily="18" charset="0"/>
                <a:cs typeface="Times New Roman" panose="02020603050405020304" pitchFamily="18" charset="0"/>
              </a:rPr>
              <a:t>– stimulates immune response to activate B cells, macrophages that result in fever and shock e.g Nesseria menengitidis</a:t>
            </a:r>
          </a:p>
          <a:p>
            <a:pPr lvl="0"/>
            <a:r>
              <a:rPr lang="en-US" sz="2000" dirty="0" smtClean="0">
                <a:latin typeface="Times New Roman" panose="02020603050405020304" pitchFamily="18" charset="0"/>
                <a:cs typeface="Times New Roman" panose="02020603050405020304" pitchFamily="18" charset="0"/>
              </a:rPr>
              <a:t>Disruption </a:t>
            </a:r>
            <a:r>
              <a:rPr lang="en-US" sz="2000" dirty="0">
                <a:latin typeface="Times New Roman" panose="02020603050405020304" pitchFamily="18" charset="0"/>
                <a:cs typeface="Times New Roman" panose="02020603050405020304" pitchFamily="18" charset="0"/>
              </a:rPr>
              <a:t>of the outer membrane by antibiotics weakens the bacteria</a:t>
            </a:r>
          </a:p>
          <a:p>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7462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1143000"/>
          </a:xfrm>
        </p:spPr>
        <p:txBody>
          <a:bodyPr>
            <a:normAutofit/>
          </a:bodyPr>
          <a:lstStyle/>
          <a:p>
            <a:pPr algn="l"/>
            <a:r>
              <a:rPr lang="en-US" sz="2400" dirty="0" smtClean="0">
                <a:latin typeface="Times New Roman" panose="02020603050405020304" pitchFamily="18" charset="0"/>
                <a:cs typeface="Times New Roman" panose="02020603050405020304" pitchFamily="18" charset="0"/>
              </a:rPr>
              <a:t>Cell wall cont’</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447800"/>
            <a:ext cx="8229600" cy="4525963"/>
          </a:xfrm>
        </p:spPr>
        <p:txBody>
          <a:bodyPr>
            <a:normAutofit/>
          </a:bodyPr>
          <a:lstStyle/>
          <a:p>
            <a:pPr marL="0" indent="0">
              <a:lnSpc>
                <a:spcPct val="150000"/>
              </a:lnSpc>
              <a:buNone/>
            </a:pPr>
            <a:r>
              <a:rPr lang="en-US" sz="1600" dirty="0" smtClean="0"/>
              <a:t>Other components of bacterial cell wall common in both gram + and – include</a:t>
            </a:r>
            <a:endParaRPr lang="en-US" altLang="en-US" sz="1600" dirty="0" smtClean="0"/>
          </a:p>
          <a:p>
            <a:pPr lvl="1">
              <a:lnSpc>
                <a:spcPct val="150000"/>
              </a:lnSpc>
            </a:pPr>
            <a:r>
              <a:rPr lang="en-US" altLang="en-US" sz="1600" dirty="0" smtClean="0"/>
              <a:t>NAM  (N-acetyl-</a:t>
            </a:r>
            <a:r>
              <a:rPr lang="en-US" altLang="en-US" sz="1600" dirty="0" err="1" smtClean="0"/>
              <a:t>muramic</a:t>
            </a:r>
            <a:r>
              <a:rPr lang="en-US" altLang="en-US" sz="1600" dirty="0" smtClean="0"/>
              <a:t> acid)</a:t>
            </a:r>
          </a:p>
          <a:p>
            <a:pPr lvl="1">
              <a:lnSpc>
                <a:spcPct val="150000"/>
              </a:lnSpc>
            </a:pPr>
            <a:r>
              <a:rPr lang="en-US" altLang="en-US" sz="1600" dirty="0" smtClean="0"/>
              <a:t>NAG    (N- acetyl glucosamine)</a:t>
            </a:r>
          </a:p>
          <a:p>
            <a:pPr lvl="1">
              <a:lnSpc>
                <a:spcPct val="150000"/>
              </a:lnSpc>
            </a:pPr>
            <a:r>
              <a:rPr lang="en-US" altLang="en-US" sz="1600" dirty="0" smtClean="0"/>
              <a:t>Tetra peptide side chains</a:t>
            </a:r>
          </a:p>
          <a:p>
            <a:pPr lvl="1">
              <a:lnSpc>
                <a:spcPct val="150000"/>
              </a:lnSpc>
            </a:pPr>
            <a:r>
              <a:rPr lang="en-US" altLang="en-US" sz="1600" dirty="0" smtClean="0"/>
              <a:t>Penta glycine cross bridges</a:t>
            </a:r>
          </a:p>
          <a:p>
            <a:pPr>
              <a:lnSpc>
                <a:spcPct val="150000"/>
              </a:lnSpc>
            </a:pPr>
            <a:r>
              <a:rPr lang="en-US" altLang="en-US" sz="1600" dirty="0" smtClean="0"/>
              <a:t>MANY ANTIBIOTICS  are specifically directed at Cell Wall Synthesis</a:t>
            </a:r>
          </a:p>
          <a:p>
            <a:pPr lvl="1">
              <a:lnSpc>
                <a:spcPct val="150000"/>
              </a:lnSpc>
            </a:pPr>
            <a:r>
              <a:rPr lang="en-US" altLang="en-US" sz="1600" dirty="0" smtClean="0"/>
              <a:t>Penicillin</a:t>
            </a:r>
          </a:p>
          <a:p>
            <a:pPr lvl="2">
              <a:lnSpc>
                <a:spcPct val="150000"/>
              </a:lnSpc>
            </a:pPr>
            <a:r>
              <a:rPr lang="en-US" altLang="en-US" sz="1600" dirty="0" smtClean="0"/>
              <a:t>works by damaging the Penta glycine cross bridges of the peptidoglycan layer</a:t>
            </a:r>
          </a:p>
          <a:p>
            <a:pPr lvl="2">
              <a:lnSpc>
                <a:spcPct val="150000"/>
              </a:lnSpc>
            </a:pPr>
            <a:r>
              <a:rPr lang="en-US" altLang="en-US" sz="1600" dirty="0" smtClean="0"/>
              <a:t>Works best against Gram (+) bacteria</a:t>
            </a:r>
          </a:p>
          <a:p>
            <a:pPr>
              <a:lnSpc>
                <a:spcPct val="150000"/>
              </a:lnSpc>
            </a:pPr>
            <a:endParaRPr lang="en-US" altLang="en-US" dirty="0" smtClean="0"/>
          </a:p>
          <a:p>
            <a:pPr marL="0" indent="0">
              <a:lnSpc>
                <a:spcPct val="150000"/>
              </a:lnSpc>
              <a:buNone/>
            </a:pPr>
            <a:endParaRPr lang="en-US" dirty="0"/>
          </a:p>
        </p:txBody>
      </p:sp>
    </p:spTree>
    <p:extLst>
      <p:ext uri="{BB962C8B-B14F-4D97-AF65-F5344CB8AC3E}">
        <p14:creationId xmlns:p14="http://schemas.microsoft.com/office/powerpoint/2010/main" val="590314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descr="http://blog.targethealth.com/wp-content/uploads/2013/07/20130708-7.jpg"/>
          <p:cNvPicPr/>
          <p:nvPr/>
        </p:nvPicPr>
        <p:blipFill>
          <a:blip r:embed="rId2" cstate="print"/>
          <a:srcRect/>
          <a:stretch>
            <a:fillRect/>
          </a:stretch>
        </p:blipFill>
        <p:spPr bwMode="auto">
          <a:xfrm>
            <a:off x="0" y="1371600"/>
            <a:ext cx="5029200" cy="4606636"/>
          </a:xfrm>
          <a:prstGeom prst="rect">
            <a:avLst/>
          </a:prstGeom>
          <a:noFill/>
          <a:ln w="9525">
            <a:noFill/>
            <a:miter lim="800000"/>
            <a:headEnd/>
            <a:tailEnd/>
          </a:ln>
        </p:spPr>
      </p:pic>
      <p:pic>
        <p:nvPicPr>
          <p:cNvPr id="5" name="Picture 4" descr="http://i.stack.imgur.com/lKWeM.jpg"/>
          <p:cNvPicPr/>
          <p:nvPr/>
        </p:nvPicPr>
        <p:blipFill>
          <a:blip r:embed="rId3" cstate="print"/>
          <a:srcRect/>
          <a:stretch>
            <a:fillRect/>
          </a:stretch>
        </p:blipFill>
        <p:spPr bwMode="auto">
          <a:xfrm>
            <a:off x="4835236" y="228600"/>
            <a:ext cx="4308764" cy="2514600"/>
          </a:xfrm>
          <a:prstGeom prst="rect">
            <a:avLst/>
          </a:prstGeom>
          <a:noFill/>
          <a:ln w="9525">
            <a:noFill/>
            <a:miter lim="800000"/>
            <a:headEnd/>
            <a:tailEnd/>
          </a:ln>
        </p:spPr>
      </p:pic>
      <p:pic>
        <p:nvPicPr>
          <p:cNvPr id="6" name="Picture 5" descr="http://www.cliparthut.com/clip-arts/72/gram-positive-vs-negative-cell-walls-72066.gif"/>
          <p:cNvPicPr/>
          <p:nvPr/>
        </p:nvPicPr>
        <p:blipFill>
          <a:blip r:embed="rId4"/>
          <a:srcRect/>
          <a:stretch>
            <a:fillRect/>
          </a:stretch>
        </p:blipFill>
        <p:spPr bwMode="auto">
          <a:xfrm>
            <a:off x="4571999" y="3221182"/>
            <a:ext cx="4800601" cy="3408218"/>
          </a:xfrm>
          <a:prstGeom prst="rect">
            <a:avLst/>
          </a:prstGeom>
          <a:noFill/>
          <a:ln w="9525">
            <a:noFill/>
            <a:miter lim="800000"/>
            <a:headEnd/>
            <a:tailEnd/>
          </a:ln>
        </p:spPr>
      </p:pic>
    </p:spTree>
    <p:extLst>
      <p:ext uri="{BB962C8B-B14F-4D97-AF65-F5344CB8AC3E}">
        <p14:creationId xmlns:p14="http://schemas.microsoft.com/office/powerpoint/2010/main" val="5405032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b="1" dirty="0" smtClean="0"/>
              <a:t/>
            </a:r>
            <a:br>
              <a:rPr lang="en-US" altLang="en-US" sz="2400" b="1" dirty="0" smtClean="0"/>
            </a:br>
            <a:r>
              <a:rPr lang="en-US" altLang="en-US" sz="2400" b="1" dirty="0" smtClean="0"/>
              <a:t>Acid - Fast Stain</a:t>
            </a:r>
            <a:endParaRPr lang="en-US" sz="2400" b="1" dirty="0"/>
          </a:p>
        </p:txBody>
      </p:sp>
      <p:sp>
        <p:nvSpPr>
          <p:cNvPr id="3" name="Content Placeholder 2"/>
          <p:cNvSpPr>
            <a:spLocks noGrp="1"/>
          </p:cNvSpPr>
          <p:nvPr>
            <p:ph idx="1"/>
          </p:nvPr>
        </p:nvSpPr>
        <p:spPr>
          <a:xfrm>
            <a:off x="0" y="304800"/>
            <a:ext cx="8229600" cy="4525963"/>
          </a:xfrm>
        </p:spPr>
        <p:txBody>
          <a:bodyPr>
            <a:normAutofit/>
          </a:bodyPr>
          <a:lstStyle/>
          <a:p>
            <a:r>
              <a:rPr lang="en-US" altLang="en-US" sz="2400" dirty="0" smtClean="0">
                <a:latin typeface="Times New Roman" panose="02020603050405020304" pitchFamily="18" charset="0"/>
                <a:cs typeface="Times New Roman" panose="02020603050405020304" pitchFamily="18" charset="0"/>
              </a:rPr>
              <a:t>Differential Stain - divides bacteria into 2 groups</a:t>
            </a:r>
          </a:p>
          <a:p>
            <a:pPr lvl="1"/>
            <a:r>
              <a:rPr lang="en-US" altLang="en-US" sz="2400" dirty="0" smtClean="0">
                <a:latin typeface="Times New Roman" panose="02020603050405020304" pitchFamily="18" charset="0"/>
                <a:cs typeface="Times New Roman" panose="02020603050405020304" pitchFamily="18" charset="0"/>
              </a:rPr>
              <a:t>Acid - Fast</a:t>
            </a:r>
          </a:p>
          <a:p>
            <a:pPr lvl="1"/>
            <a:r>
              <a:rPr lang="en-US" altLang="en-US" sz="2400" dirty="0" smtClean="0">
                <a:latin typeface="Times New Roman" panose="02020603050405020304" pitchFamily="18" charset="0"/>
                <a:cs typeface="Times New Roman" panose="02020603050405020304" pitchFamily="18" charset="0"/>
              </a:rPr>
              <a:t>Non Acid - Fast</a:t>
            </a:r>
          </a:p>
          <a:p>
            <a:r>
              <a:rPr lang="en-US" altLang="en-US" sz="2400" dirty="0" smtClean="0">
                <a:latin typeface="Times New Roman" panose="02020603050405020304" pitchFamily="18" charset="0"/>
                <a:cs typeface="Times New Roman" panose="02020603050405020304" pitchFamily="18" charset="0"/>
              </a:rPr>
              <a:t>Used to identify organisms in the Genera </a:t>
            </a:r>
            <a:r>
              <a:rPr lang="en-US" altLang="en-US" sz="2400" i="1" dirty="0" smtClean="0">
                <a:latin typeface="Times New Roman" panose="02020603050405020304" pitchFamily="18" charset="0"/>
                <a:cs typeface="Times New Roman" panose="02020603050405020304" pitchFamily="18" charset="0"/>
              </a:rPr>
              <a:t>Mycobacterium</a:t>
            </a:r>
            <a:r>
              <a:rPr lang="en-US" altLang="en-US" sz="2400" dirty="0" smtClean="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(high lipid and wax content in cell wall)</a:t>
            </a:r>
          </a:p>
          <a:p>
            <a:pPr lvl="1"/>
            <a:r>
              <a:rPr lang="en-US" altLang="en-US" sz="2400" b="1" i="1" dirty="0" smtClean="0">
                <a:solidFill>
                  <a:srgbClr val="FF0000"/>
                </a:solidFill>
                <a:latin typeface="Times New Roman" panose="02020603050405020304" pitchFamily="18" charset="0"/>
                <a:cs typeface="Times New Roman" panose="02020603050405020304" pitchFamily="18" charset="0"/>
              </a:rPr>
              <a:t>Mycobacterium tuberculosis and Mycobacterium </a:t>
            </a:r>
            <a:r>
              <a:rPr lang="en-US" altLang="en-US" sz="2400" b="1" i="1" dirty="0" err="1" smtClean="0">
                <a:solidFill>
                  <a:srgbClr val="FF0000"/>
                </a:solidFill>
                <a:latin typeface="Times New Roman" panose="02020603050405020304" pitchFamily="18" charset="0"/>
                <a:cs typeface="Times New Roman" panose="02020603050405020304" pitchFamily="18" charset="0"/>
              </a:rPr>
              <a:t>leprae</a:t>
            </a:r>
            <a:endParaRPr lang="en-US" sz="2400" b="1" dirty="0" smtClean="0">
              <a:solidFill>
                <a:srgbClr val="FF000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Mycobacteria </a:t>
            </a:r>
            <a:r>
              <a:rPr lang="en-US" sz="2400" dirty="0">
                <a:latin typeface="Times New Roman" panose="02020603050405020304" pitchFamily="18" charset="0"/>
                <a:cs typeface="Times New Roman" panose="02020603050405020304" pitchFamily="18" charset="0"/>
              </a:rPr>
              <a:t>have a peptidoglycan with a different structure (</a:t>
            </a:r>
            <a:r>
              <a:rPr lang="en-US" sz="2400" b="1" dirty="0">
                <a:latin typeface="Times New Roman" panose="02020603050405020304" pitchFamily="18" charset="0"/>
                <a:cs typeface="Times New Roman" panose="02020603050405020304" pitchFamily="18" charset="0"/>
              </a:rPr>
              <a:t>made of mycolic acid</a:t>
            </a:r>
            <a:r>
              <a:rPr lang="en-US" sz="2400" dirty="0">
                <a:latin typeface="Times New Roman" panose="02020603050405020304" pitchFamily="18" charset="0"/>
                <a:cs typeface="Times New Roman" panose="02020603050405020304" pitchFamily="18" charset="0"/>
              </a:rPr>
              <a:t>) and are described as acid – fast (AAFB – acid alcohol fast bacilli) staining. The coat is responsible for virulence and is </a:t>
            </a:r>
            <a:r>
              <a:rPr lang="en-US" sz="2400" dirty="0" smtClean="0">
                <a:latin typeface="Times New Roman" panose="02020603050405020304" pitchFamily="18" charset="0"/>
                <a:cs typeface="Times New Roman" panose="02020603050405020304" pitchFamily="18" charset="0"/>
              </a:rPr>
              <a:t>anti phagocytic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033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9227"/>
            <a:ext cx="8229600" cy="1143000"/>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http://image.slidesharecdn.com/acidfaststaining-110820210503-phpapp02/95/acid-fast-staining-in-tuberculosis-10-728.jpg?cb=1313874488"/>
          <p:cNvPicPr/>
          <p:nvPr/>
        </p:nvPicPr>
        <p:blipFill>
          <a:blip r:embed="rId2" cstate="print"/>
          <a:srcRect/>
          <a:stretch>
            <a:fillRect/>
          </a:stretch>
        </p:blipFill>
        <p:spPr bwMode="auto">
          <a:xfrm>
            <a:off x="-533400" y="0"/>
            <a:ext cx="8458199" cy="6324600"/>
          </a:xfrm>
          <a:prstGeom prst="rect">
            <a:avLst/>
          </a:prstGeom>
          <a:noFill/>
          <a:ln w="9525">
            <a:noFill/>
            <a:miter lim="800000"/>
            <a:headEnd/>
            <a:tailEnd/>
          </a:ln>
        </p:spPr>
      </p:pic>
    </p:spTree>
    <p:extLst>
      <p:ext uri="{BB962C8B-B14F-4D97-AF65-F5344CB8AC3E}">
        <p14:creationId xmlns:p14="http://schemas.microsoft.com/office/powerpoint/2010/main" val="110984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
            <a:ext cx="8077200" cy="3046988"/>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To show  the  microbial activity  of  disinfectants in the context of the patient and the environment.</a:t>
            </a:r>
          </a:p>
          <a:p>
            <a:r>
              <a:rPr lang="en-US" sz="2400" dirty="0">
                <a:latin typeface="Times New Roman" panose="02020603050405020304" pitchFamily="18" charset="0"/>
                <a:cs typeface="Times New Roman" panose="02020603050405020304" pitchFamily="18" charset="0"/>
              </a:rPr>
              <a:t>9.To illustrate the microbiological reasons for ,and the  importance of aseptic techniques in patient management.</a:t>
            </a:r>
          </a:p>
          <a:p>
            <a:r>
              <a:rPr lang="en-US" sz="2400" dirty="0">
                <a:latin typeface="Times New Roman" panose="02020603050405020304" pitchFamily="18" charset="0"/>
                <a:cs typeface="Times New Roman" panose="02020603050405020304" pitchFamily="18" charset="0"/>
              </a:rPr>
              <a:t>10.To demonstrate the contribution of microbiologists and the microbiology laboratory  to the diagnosis of  infections including ,specimen collection and the role of a nurse in carrying this out.</a:t>
            </a:r>
          </a:p>
        </p:txBody>
      </p:sp>
    </p:spTree>
    <p:extLst>
      <p:ext uri="{BB962C8B-B14F-4D97-AF65-F5344CB8AC3E}">
        <p14:creationId xmlns:p14="http://schemas.microsoft.com/office/powerpoint/2010/main" val="2402731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2400" b="1" dirty="0" smtClean="0">
                <a:latin typeface="Times New Roman" panose="02020603050405020304" pitchFamily="18" charset="0"/>
                <a:cs typeface="Times New Roman" panose="02020603050405020304" pitchFamily="18" charset="0"/>
              </a:rPr>
              <a:t>Acid fast staining involves;</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575" y="1031008"/>
            <a:ext cx="8229600" cy="4525963"/>
          </a:xfrm>
        </p:spPr>
        <p:txBody>
          <a:bodyPr>
            <a:normAutofit/>
          </a:bodyPr>
          <a:lstStyle/>
          <a:p>
            <a:pPr>
              <a:lnSpc>
                <a:spcPct val="150000"/>
              </a:lnSpc>
            </a:pPr>
            <a:r>
              <a:rPr lang="en-US" altLang="en-US" sz="2000" dirty="0">
                <a:latin typeface="Times New Roman" panose="02020603050405020304" pitchFamily="18" charset="0"/>
                <a:cs typeface="Times New Roman" panose="02020603050405020304" pitchFamily="18" charset="0"/>
              </a:rPr>
              <a:t>C</a:t>
            </a:r>
            <a:r>
              <a:rPr lang="en-US" altLang="en-US" sz="2000" dirty="0" smtClean="0">
                <a:latin typeface="Times New Roman" panose="02020603050405020304" pitchFamily="18" charset="0"/>
                <a:cs typeface="Times New Roman" panose="02020603050405020304" pitchFamily="18" charset="0"/>
              </a:rPr>
              <a:t>arbolfuchsin   </a:t>
            </a:r>
            <a:r>
              <a:rPr lang="en-US" altLang="en-US" sz="2000" dirty="0">
                <a:latin typeface="Times New Roman" panose="02020603050405020304" pitchFamily="18" charset="0"/>
                <a:cs typeface="Times New Roman" panose="02020603050405020304" pitchFamily="18" charset="0"/>
              </a:rPr>
              <a:t>(Red)</a:t>
            </a:r>
          </a:p>
          <a:p>
            <a:pPr>
              <a:lnSpc>
                <a:spcPct val="150000"/>
              </a:lnSpc>
            </a:pPr>
            <a:r>
              <a:rPr lang="en-US" altLang="en-US" sz="2000" dirty="0">
                <a:latin typeface="Times New Roman" panose="02020603050405020304" pitchFamily="18" charset="0"/>
                <a:cs typeface="Times New Roman" panose="02020603050405020304" pitchFamily="18" charset="0"/>
              </a:rPr>
              <a:t>Acid Alcohol</a:t>
            </a:r>
          </a:p>
          <a:p>
            <a:pPr>
              <a:lnSpc>
                <a:spcPct val="150000"/>
              </a:lnSpc>
            </a:pPr>
            <a:r>
              <a:rPr lang="en-US" altLang="en-US" sz="2000" dirty="0">
                <a:latin typeface="Times New Roman" panose="02020603050405020304" pitchFamily="18" charset="0"/>
                <a:cs typeface="Times New Roman" panose="02020603050405020304" pitchFamily="18" charset="0"/>
              </a:rPr>
              <a:t>Counterstain with Methylene Blue</a:t>
            </a:r>
          </a:p>
          <a:p>
            <a:pPr lvl="1">
              <a:lnSpc>
                <a:spcPct val="150000"/>
              </a:lnSpc>
            </a:pPr>
            <a:r>
              <a:rPr lang="en-US" altLang="en-US" sz="2000" dirty="0">
                <a:latin typeface="Times New Roman" panose="02020603050405020304" pitchFamily="18" charset="0"/>
                <a:cs typeface="Times New Roman" panose="02020603050405020304" pitchFamily="18" charset="0"/>
              </a:rPr>
              <a:t>Acid - Fast Cells   </a:t>
            </a:r>
            <a:r>
              <a:rPr lang="en-US" altLang="en-US" sz="2000" dirty="0">
                <a:solidFill>
                  <a:schemeClr val="accent1"/>
                </a:solidFill>
                <a:latin typeface="Times New Roman" panose="02020603050405020304" pitchFamily="18" charset="0"/>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rPr>
              <a:t>Red</a:t>
            </a:r>
          </a:p>
          <a:p>
            <a:pPr lvl="1">
              <a:lnSpc>
                <a:spcPct val="150000"/>
              </a:lnSpc>
            </a:pPr>
            <a:r>
              <a:rPr lang="en-US" altLang="en-US" sz="2000" dirty="0">
                <a:latin typeface="Times New Roman" panose="02020603050405020304" pitchFamily="18" charset="0"/>
                <a:cs typeface="Times New Roman" panose="02020603050405020304" pitchFamily="18" charset="0"/>
              </a:rPr>
              <a:t>Non Acid - Fast    </a:t>
            </a:r>
            <a:r>
              <a:rPr lang="en-US" altLang="en-US" sz="2000" dirty="0">
                <a:solidFill>
                  <a:schemeClr val="folHlink"/>
                </a:solidFill>
                <a:latin typeface="Times New Roman" panose="02020603050405020304" pitchFamily="18" charset="0"/>
                <a:cs typeface="Times New Roman" panose="02020603050405020304" pitchFamily="18" charset="0"/>
              </a:rPr>
              <a:t> </a:t>
            </a:r>
            <a:r>
              <a:rPr lang="en-US" altLang="en-US" sz="2000" dirty="0" smtClean="0">
                <a:solidFill>
                  <a:srgbClr val="00B0F0"/>
                </a:solidFill>
                <a:latin typeface="Times New Roman" panose="02020603050405020304" pitchFamily="18" charset="0"/>
                <a:cs typeface="Times New Roman" panose="02020603050405020304" pitchFamily="18" charset="0"/>
              </a:rPr>
              <a:t>Blue</a:t>
            </a:r>
            <a:endParaRPr lang="en-US" altLang="en-US" sz="2000" dirty="0">
              <a:solidFill>
                <a:srgbClr val="00B0F0"/>
              </a:solidFill>
              <a:latin typeface="Times New Roman" panose="02020603050405020304" pitchFamily="18" charset="0"/>
              <a:cs typeface="Times New Roman" panose="02020603050405020304" pitchFamily="18" charset="0"/>
            </a:endParaRPr>
          </a:p>
        </p:txBody>
      </p:sp>
      <p:pic>
        <p:nvPicPr>
          <p:cNvPr id="5" name="Picture 3" descr="U:\PowerPoint\Scanner\Micro\M. tuberculosis.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743200"/>
            <a:ext cx="612616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3659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6200"/>
            <a:ext cx="8229600" cy="1143000"/>
          </a:xfrm>
        </p:spPr>
        <p:txBody>
          <a:bodyPr>
            <a:normAutofit/>
          </a:bodyPr>
          <a:lstStyle/>
          <a:p>
            <a:pPr algn="l"/>
            <a:r>
              <a:rPr lang="en-US" altLang="en-US" sz="2400" b="1" dirty="0" smtClean="0">
                <a:latin typeface="Times New Roman" panose="02020603050405020304" pitchFamily="18" charset="0"/>
                <a:cs typeface="Times New Roman" panose="02020603050405020304" pitchFamily="18" charset="0"/>
              </a:rPr>
              <a:t>Cell Membrane  (Plasma Membrane)</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14400"/>
            <a:ext cx="8610600" cy="5211763"/>
          </a:xfrm>
        </p:spPr>
        <p:txBody>
          <a:bodyPr>
            <a:normAutofit/>
          </a:bodyPr>
          <a:lstStyle/>
          <a:p>
            <a:pPr marL="0" indent="0">
              <a:buNone/>
            </a:pPr>
            <a:r>
              <a:rPr lang="en-US" altLang="en-US" sz="2000" b="1" dirty="0" smtClean="0">
                <a:latin typeface="Times New Roman" panose="02020603050405020304" pitchFamily="18" charset="0"/>
                <a:cs typeface="Times New Roman" panose="02020603050405020304" pitchFamily="18" charset="0"/>
              </a:rPr>
              <a:t>2 structural component</a:t>
            </a:r>
          </a:p>
          <a:p>
            <a:pPr marL="0" indent="0">
              <a:buNone/>
            </a:pPr>
            <a:r>
              <a:rPr lang="en-US" altLang="en-US" sz="2000" dirty="0">
                <a:latin typeface="Times New Roman" panose="02020603050405020304" pitchFamily="18" charset="0"/>
                <a:cs typeface="Times New Roman" panose="02020603050405020304" pitchFamily="18" charset="0"/>
              </a:rPr>
              <a:t>-</a:t>
            </a:r>
            <a:r>
              <a:rPr lang="en-US" altLang="en-US" sz="2000" dirty="0" smtClean="0">
                <a:latin typeface="Times New Roman" panose="02020603050405020304" pitchFamily="18" charset="0"/>
                <a:cs typeface="Times New Roman" panose="02020603050405020304" pitchFamily="18" charset="0"/>
              </a:rPr>
              <a:t>double layer of phospholipids</a:t>
            </a:r>
          </a:p>
          <a:p>
            <a:pPr marL="0" indent="0">
              <a:buNone/>
            </a:pPr>
            <a:r>
              <a:rPr lang="en-US" altLang="en-US" sz="2000" dirty="0">
                <a:latin typeface="Times New Roman" panose="02020603050405020304" pitchFamily="18" charset="0"/>
                <a:cs typeface="Times New Roman" panose="02020603050405020304" pitchFamily="18" charset="0"/>
              </a:rPr>
              <a:t>-</a:t>
            </a:r>
            <a:r>
              <a:rPr lang="en-US" altLang="en-US" sz="2000" dirty="0" smtClean="0">
                <a:latin typeface="Times New Roman" panose="02020603050405020304" pitchFamily="18" charset="0"/>
                <a:cs typeface="Times New Roman" panose="02020603050405020304" pitchFamily="18" charset="0"/>
              </a:rPr>
              <a:t>Proteins</a:t>
            </a:r>
          </a:p>
          <a:p>
            <a:pPr marL="0" lvl="1" indent="0">
              <a:buNone/>
            </a:pPr>
            <a:r>
              <a:rPr lang="en-US" altLang="en-US" sz="2000" dirty="0" smtClean="0">
                <a:solidFill>
                  <a:schemeClr val="tx2"/>
                </a:solidFill>
                <a:latin typeface="Times New Roman" panose="02020603050405020304" pitchFamily="18" charset="0"/>
                <a:cs typeface="Times New Roman" panose="02020603050405020304" pitchFamily="18" charset="0"/>
              </a:rPr>
              <a:t>Can Not Undergo Phagocytosis</a:t>
            </a:r>
          </a:p>
          <a:p>
            <a:pPr marL="0" lvl="1" indent="0">
              <a:buNone/>
            </a:pPr>
            <a:r>
              <a:rPr lang="en-US" altLang="en-US" sz="2000" b="1" dirty="0" smtClean="0">
                <a:solidFill>
                  <a:schemeClr val="tx2"/>
                </a:solidFill>
                <a:latin typeface="Times New Roman" panose="02020603050405020304" pitchFamily="18" charset="0"/>
                <a:cs typeface="Times New Roman" panose="02020603050405020304" pitchFamily="18" charset="0"/>
              </a:rPr>
              <a:t>Functions </a:t>
            </a:r>
            <a:endParaRPr lang="en-US" altLang="en-US" sz="2000" b="1" dirty="0" smtClean="0">
              <a:latin typeface="Times New Roman" panose="02020603050405020304" pitchFamily="18" charset="0"/>
              <a:cs typeface="Times New Roman" panose="02020603050405020304" pitchFamily="18" charset="0"/>
            </a:endParaRPr>
          </a:p>
          <a:p>
            <a:pPr marL="0" indent="0">
              <a:buNone/>
            </a:pPr>
            <a:r>
              <a:rPr lang="en-US" altLang="en-US" sz="2000" dirty="0" smtClean="0">
                <a:latin typeface="Times New Roman" panose="02020603050405020304" pitchFamily="18" charset="0"/>
                <a:cs typeface="Times New Roman" panose="02020603050405020304" pitchFamily="18" charset="0"/>
              </a:rPr>
              <a:t>-Selective barrier  (selectively permeable)</a:t>
            </a:r>
          </a:p>
          <a:p>
            <a:pPr marL="0" indent="0">
              <a:buNone/>
            </a:pPr>
            <a:r>
              <a:rPr lang="en-US" altLang="en-US" sz="2000" dirty="0" smtClean="0">
                <a:latin typeface="Times New Roman" panose="02020603050405020304" pitchFamily="18" charset="0"/>
                <a:cs typeface="Times New Roman" panose="02020603050405020304" pitchFamily="18" charset="0"/>
              </a:rPr>
              <a:t>-Enzymes for cell wall synthesis</a:t>
            </a:r>
          </a:p>
          <a:p>
            <a:pPr marL="0" indent="0">
              <a:buNone/>
            </a:pPr>
            <a:r>
              <a:rPr lang="en-US" altLang="en-US" sz="2000" dirty="0" smtClean="0">
                <a:latin typeface="Times New Roman" panose="02020603050405020304" pitchFamily="18" charset="0"/>
                <a:cs typeface="Times New Roman" panose="02020603050405020304" pitchFamily="18" charset="0"/>
              </a:rPr>
              <a:t>-Secretes exo-enzyme  :   Amylases, lipases,   peptidases</a:t>
            </a:r>
          </a:p>
          <a:p>
            <a:pPr marL="0" indent="0">
              <a:buNone/>
            </a:pP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6056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E:\MEDIA\1042\4_1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1757"/>
            <a:ext cx="8839200" cy="647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8325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8229600" cy="639762"/>
          </a:xfrm>
        </p:spPr>
        <p:txBody>
          <a:bodyPr>
            <a:normAutofit/>
          </a:bodyPr>
          <a:lstStyle/>
          <a:p>
            <a:pPr algn="l"/>
            <a:r>
              <a:rPr lang="en-US" sz="2400" b="1" dirty="0" smtClean="0"/>
              <a:t>External Structures</a:t>
            </a:r>
            <a:endParaRPr lang="en-US" sz="2400" dirty="0"/>
          </a:p>
        </p:txBody>
      </p:sp>
      <p:sp>
        <p:nvSpPr>
          <p:cNvPr id="3" name="Content Placeholder 2"/>
          <p:cNvSpPr>
            <a:spLocks noGrp="1"/>
          </p:cNvSpPr>
          <p:nvPr>
            <p:ph idx="1"/>
          </p:nvPr>
        </p:nvSpPr>
        <p:spPr>
          <a:xfrm>
            <a:off x="19050" y="609600"/>
            <a:ext cx="8229600" cy="5867400"/>
          </a:xfrm>
        </p:spPr>
        <p:txBody>
          <a:bodyPr>
            <a:normAutofit/>
          </a:bodyPr>
          <a:lstStyle/>
          <a:p>
            <a:r>
              <a:rPr lang="en-US" sz="2000" i="1" dirty="0" smtClean="0">
                <a:latin typeface="Times New Roman" panose="02020603050405020304" pitchFamily="18" charset="0"/>
                <a:cs typeface="Times New Roman" panose="02020603050405020304" pitchFamily="18" charset="0"/>
              </a:rPr>
              <a:t>Capsule: </a:t>
            </a:r>
            <a:r>
              <a:rPr lang="en-US" sz="2000" dirty="0" smtClean="0">
                <a:latin typeface="Times New Roman" panose="02020603050405020304" pitchFamily="18" charset="0"/>
                <a:cs typeface="Times New Roman" panose="02020603050405020304" pitchFamily="18" charset="0"/>
              </a:rPr>
              <a:t>Some </a:t>
            </a:r>
            <a:r>
              <a:rPr lang="en-US" sz="2000" dirty="0">
                <a:latin typeface="Times New Roman" panose="02020603050405020304" pitchFamily="18" charset="0"/>
                <a:cs typeface="Times New Roman" panose="02020603050405020304" pitchFamily="18" charset="0"/>
              </a:rPr>
              <a:t>bacteria (gram +or-) are surrounded by a </a:t>
            </a:r>
            <a:r>
              <a:rPr lang="en-US" sz="2000" b="1" dirty="0">
                <a:latin typeface="Times New Roman" panose="02020603050405020304" pitchFamily="18" charset="0"/>
                <a:cs typeface="Times New Roman" panose="02020603050405020304" pitchFamily="18" charset="0"/>
              </a:rPr>
              <a:t>capsule</a:t>
            </a:r>
            <a:r>
              <a:rPr lang="en-US" sz="2000" dirty="0">
                <a:latin typeface="Times New Roman" panose="02020603050405020304" pitchFamily="18" charset="0"/>
                <a:cs typeface="Times New Roman" panose="02020603050405020304" pitchFamily="18" charset="0"/>
              </a:rPr>
              <a:t> made of loose polysaccharide or protein </a:t>
            </a:r>
            <a:r>
              <a:rPr lang="en-US" sz="2000" dirty="0" smtClean="0">
                <a:latin typeface="Times New Roman" panose="02020603050405020304" pitchFamily="18" charset="0"/>
                <a:cs typeface="Times New Roman" panose="02020603050405020304" pitchFamily="18" charset="0"/>
              </a:rPr>
              <a:t>layer</a:t>
            </a:r>
          </a:p>
          <a:p>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cases where it is loose, non adherent and non uniform in density, it is referred to as a </a:t>
            </a:r>
            <a:r>
              <a:rPr lang="en-US" sz="2000" b="1" dirty="0">
                <a:latin typeface="Times New Roman" panose="02020603050405020304" pitchFamily="18" charset="0"/>
                <a:cs typeface="Times New Roman" panose="02020603050405020304" pitchFamily="18" charset="0"/>
              </a:rPr>
              <a:t>slime layer</a:t>
            </a:r>
            <a:r>
              <a:rPr lang="en-US" sz="2000" dirty="0">
                <a:latin typeface="Times New Roman" panose="02020603050405020304" pitchFamily="18" charset="0"/>
                <a:cs typeface="Times New Roman" panose="02020603050405020304" pitchFamily="18" charset="0"/>
              </a:rPr>
              <a:t>.( capsule and slime layer are also called glycocalyx). </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capsule and slime layer do not participate in bacterial growth but are important for survival in the host. </a:t>
            </a:r>
          </a:p>
          <a:p>
            <a:r>
              <a:rPr lang="en-US" sz="2000" dirty="0" smtClean="0">
                <a:latin typeface="Times New Roman" panose="02020603050405020304" pitchFamily="18" charset="0"/>
                <a:cs typeface="Times New Roman" panose="02020603050405020304" pitchFamily="18" charset="0"/>
              </a:rPr>
              <a:t>It is </a:t>
            </a:r>
            <a:r>
              <a:rPr lang="en-US" sz="2000" dirty="0">
                <a:latin typeface="Times New Roman" panose="02020603050405020304" pitchFamily="18" charset="0"/>
                <a:cs typeface="Times New Roman" panose="02020603050405020304" pitchFamily="18" charset="0"/>
              </a:rPr>
              <a:t>poorly antigenic and </a:t>
            </a:r>
            <a:r>
              <a:rPr lang="en-US" sz="2000" dirty="0" smtClean="0">
                <a:latin typeface="Times New Roman" panose="02020603050405020304" pitchFamily="18" charset="0"/>
                <a:cs typeface="Times New Roman" panose="02020603050405020304" pitchFamily="18" charset="0"/>
              </a:rPr>
              <a:t>ant phagocytic </a:t>
            </a:r>
            <a:r>
              <a:rPr lang="en-US" sz="2000" dirty="0">
                <a:latin typeface="Times New Roman" panose="02020603050405020304" pitchFamily="18" charset="0"/>
                <a:cs typeface="Times New Roman" panose="02020603050405020304" pitchFamily="18" charset="0"/>
              </a:rPr>
              <a:t>and is a </a:t>
            </a:r>
            <a:r>
              <a:rPr lang="en-US" sz="2000" u="sng" dirty="0">
                <a:latin typeface="Times New Roman" panose="02020603050405020304" pitchFamily="18" charset="0"/>
                <a:cs typeface="Times New Roman" panose="02020603050405020304" pitchFamily="18" charset="0"/>
              </a:rPr>
              <a:t>major virulence </a:t>
            </a:r>
            <a:r>
              <a:rPr lang="en-US" sz="2000" dirty="0">
                <a:latin typeface="Times New Roman" panose="02020603050405020304" pitchFamily="18" charset="0"/>
                <a:cs typeface="Times New Roman" panose="02020603050405020304" pitchFamily="18" charset="0"/>
              </a:rPr>
              <a:t>factor.e.g  Streptococcal </a:t>
            </a:r>
            <a:r>
              <a:rPr lang="en-US" sz="2000" dirty="0" smtClean="0">
                <a:latin typeface="Times New Roman" panose="02020603050405020304" pitchFamily="18" charset="0"/>
                <a:cs typeface="Times New Roman" panose="02020603050405020304" pitchFamily="18" charset="0"/>
              </a:rPr>
              <a:t>Pneumonia</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capsule also </a:t>
            </a:r>
            <a:r>
              <a:rPr lang="en-US" sz="2000" u="sng" dirty="0">
                <a:latin typeface="Times New Roman" panose="02020603050405020304" pitchFamily="18" charset="0"/>
                <a:cs typeface="Times New Roman" panose="02020603050405020304" pitchFamily="18" charset="0"/>
              </a:rPr>
              <a:t>acts as a barrier to hydrophobic molecules </a:t>
            </a:r>
            <a:r>
              <a:rPr lang="en-US" sz="2000" dirty="0">
                <a:latin typeface="Times New Roman" panose="02020603050405020304" pitchFamily="18" charset="0"/>
                <a:cs typeface="Times New Roman" panose="02020603050405020304" pitchFamily="18" charset="0"/>
              </a:rPr>
              <a:t>e.g detergents and promotes adherence to other bacteria and host tissue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6926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 y="76200"/>
            <a:ext cx="8229600" cy="5668963"/>
          </a:xfrm>
        </p:spPr>
        <p:txBody>
          <a:bodyPr>
            <a:normAutofit/>
          </a:bodyPr>
          <a:lstStyle/>
          <a:p>
            <a:r>
              <a:rPr lang="en-US" sz="2800" dirty="0"/>
              <a:t>Flagella</a:t>
            </a:r>
          </a:p>
          <a:p>
            <a:pPr lvl="1"/>
            <a:r>
              <a:rPr lang="en-US" sz="2400" dirty="0"/>
              <a:t>Are rope like propellers anchored on the bacterial membrane. May be one or several</a:t>
            </a:r>
          </a:p>
          <a:p>
            <a:pPr lvl="1"/>
            <a:r>
              <a:rPr lang="en-US" sz="2400" dirty="0"/>
              <a:t>They provide motility for bacteria allowing them to swim towards food  and away from poison (</a:t>
            </a:r>
            <a:r>
              <a:rPr lang="en-US" sz="2400" dirty="0" err="1"/>
              <a:t>Chemot</a:t>
            </a:r>
            <a:r>
              <a:rPr lang="en-US" sz="2400" dirty="0"/>
              <a:t>-axis</a:t>
            </a:r>
            <a:r>
              <a:rPr lang="en-US" sz="2400" dirty="0"/>
              <a:t>). </a:t>
            </a:r>
          </a:p>
          <a:p>
            <a:pPr lvl="1"/>
            <a:r>
              <a:rPr lang="en-US" sz="2400" dirty="0"/>
              <a:t>The flagella also express antigenic and strain determinants</a:t>
            </a:r>
          </a:p>
        </p:txBody>
      </p:sp>
    </p:spTree>
    <p:extLst>
      <p:ext uri="{BB962C8B-B14F-4D97-AF65-F5344CB8AC3E}">
        <p14:creationId xmlns:p14="http://schemas.microsoft.com/office/powerpoint/2010/main" val="33751310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Flagella </a:t>
            </a:r>
            <a:endParaRPr lang="en-US" sz="2400" b="1" dirty="0"/>
          </a:p>
        </p:txBody>
      </p:sp>
      <p:sp>
        <p:nvSpPr>
          <p:cNvPr id="3" name="Content Placeholder 2"/>
          <p:cNvSpPr>
            <a:spLocks noGrp="1"/>
          </p:cNvSpPr>
          <p:nvPr>
            <p:ph sz="half" idx="1"/>
          </p:nvPr>
        </p:nvSpPr>
        <p:spPr>
          <a:xfrm>
            <a:off x="19050" y="76200"/>
            <a:ext cx="4038600" cy="4525963"/>
          </a:xfrm>
        </p:spPr>
        <p:txBody>
          <a:bodyPr>
            <a:noAutofit/>
          </a:bodyPr>
          <a:lstStyle/>
          <a:p>
            <a:pPr marL="0" indent="0">
              <a:buNone/>
            </a:pPr>
            <a:r>
              <a:rPr lang="en-US" sz="1800" b="1" i="1" dirty="0">
                <a:latin typeface="Times New Roman" panose="02020603050405020304" pitchFamily="18" charset="0"/>
                <a:cs typeface="Times New Roman" panose="02020603050405020304" pitchFamily="18" charset="0"/>
              </a:rPr>
              <a:t>Fimbriae or pili</a:t>
            </a:r>
            <a:endParaRPr lang="en-US" sz="1800" b="1" dirty="0">
              <a:latin typeface="Times New Roman" panose="02020603050405020304" pitchFamily="18" charset="0"/>
              <a:cs typeface="Times New Roman" panose="02020603050405020304" pitchFamily="18" charset="0"/>
            </a:endParaRPr>
          </a:p>
          <a:p>
            <a:pPr lvl="0"/>
            <a:r>
              <a:rPr lang="en-US" sz="1800" dirty="0">
                <a:latin typeface="Times New Roman" panose="02020603050405020304" pitchFamily="18" charset="0"/>
                <a:cs typeface="Times New Roman" panose="02020603050405020304" pitchFamily="18" charset="0"/>
              </a:rPr>
              <a:t>Hair like structures outside the bacteria. They are smaller and not coiled (unlike the flagella). They are arranged uniformly around the bacteria.</a:t>
            </a:r>
          </a:p>
          <a:p>
            <a:pPr lvl="0"/>
            <a:r>
              <a:rPr lang="en-US" sz="1800" dirty="0">
                <a:latin typeface="Times New Roman" panose="02020603050405020304" pitchFamily="18" charset="0"/>
                <a:cs typeface="Times New Roman" panose="02020603050405020304" pitchFamily="18" charset="0"/>
              </a:rPr>
              <a:t>They </a:t>
            </a:r>
            <a:r>
              <a:rPr lang="en-US" sz="1800" u="sng" dirty="0">
                <a:latin typeface="Times New Roman" panose="02020603050405020304" pitchFamily="18" charset="0"/>
                <a:cs typeface="Times New Roman" panose="02020603050405020304" pitchFamily="18" charset="0"/>
              </a:rPr>
              <a:t>promote adherence to other bacteria or to host</a:t>
            </a:r>
            <a:r>
              <a:rPr lang="en-US" sz="1800" dirty="0">
                <a:latin typeface="Times New Roman" panose="02020603050405020304" pitchFamily="18" charset="0"/>
                <a:cs typeface="Times New Roman" panose="02020603050405020304" pitchFamily="18" charset="0"/>
              </a:rPr>
              <a:t>. This is an important virulence factor e.g </a:t>
            </a:r>
            <a:r>
              <a:rPr lang="en-US" sz="1800" i="1" dirty="0">
                <a:latin typeface="Times New Roman" panose="02020603050405020304" pitchFamily="18" charset="0"/>
                <a:cs typeface="Times New Roman" panose="02020603050405020304" pitchFamily="18" charset="0"/>
              </a:rPr>
              <a:t>Nesseria gonorrhea. </a:t>
            </a:r>
            <a:r>
              <a:rPr lang="en-US" sz="1800" dirty="0">
                <a:latin typeface="Times New Roman" panose="02020603050405020304" pitchFamily="18" charset="0"/>
                <a:cs typeface="Times New Roman" panose="02020603050405020304" pitchFamily="18" charset="0"/>
              </a:rPr>
              <a:t>Adherence is also important for </a:t>
            </a:r>
            <a:r>
              <a:rPr lang="en-US" sz="1800" dirty="0" err="1">
                <a:latin typeface="Times New Roman" panose="02020603050405020304" pitchFamily="18" charset="0"/>
                <a:cs typeface="Times New Roman" panose="02020603050405020304" pitchFamily="18" charset="0"/>
              </a:rPr>
              <a:t>Eschericia</a:t>
            </a:r>
            <a:r>
              <a:rPr lang="en-US" sz="1800" dirty="0">
                <a:latin typeface="Times New Roman" panose="02020603050405020304" pitchFamily="18" charset="0"/>
                <a:cs typeface="Times New Roman" panose="02020603050405020304" pitchFamily="18" charset="0"/>
              </a:rPr>
              <a:t> coli colonization and infection  of the urinary tract</a:t>
            </a:r>
          </a:p>
          <a:p>
            <a:pPr lvl="0"/>
            <a:r>
              <a:rPr lang="en-US" sz="1800" dirty="0">
                <a:latin typeface="Times New Roman" panose="02020603050405020304" pitchFamily="18" charset="0"/>
                <a:cs typeface="Times New Roman" panose="02020603050405020304" pitchFamily="18" charset="0"/>
              </a:rPr>
              <a:t>Some </a:t>
            </a:r>
            <a:r>
              <a:rPr lang="en-US" sz="1800" u="sng" dirty="0">
                <a:latin typeface="Times New Roman" panose="02020603050405020304" pitchFamily="18" charset="0"/>
                <a:cs typeface="Times New Roman" panose="02020603050405020304" pitchFamily="18" charset="0"/>
              </a:rPr>
              <a:t>pili have chromosomes that allow transfer of genetic material between </a:t>
            </a:r>
            <a:r>
              <a:rPr lang="en-US" sz="1800" u="sng" dirty="0" smtClean="0">
                <a:latin typeface="Times New Roman" panose="02020603050405020304" pitchFamily="18" charset="0"/>
                <a:cs typeface="Times New Roman" panose="02020603050405020304" pitchFamily="18" charset="0"/>
              </a:rPr>
              <a:t>bacteria</a:t>
            </a:r>
            <a:endParaRPr lang="en-US" sz="1800" u="sng"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r>
              <a:rPr lang="en-US" dirty="0" smtClean="0"/>
              <a:t>.</a:t>
            </a:r>
            <a:endParaRPr lang="en-US" dirty="0"/>
          </a:p>
        </p:txBody>
      </p:sp>
      <p:pic>
        <p:nvPicPr>
          <p:cNvPr id="5" name="Picture 4" descr="http://media.philly.com/images/publichealth_600_bacteria_121412.jpg"/>
          <p:cNvPicPr/>
          <p:nvPr/>
        </p:nvPicPr>
        <p:blipFill>
          <a:blip r:embed="rId2" cstate="print"/>
          <a:srcRect/>
          <a:stretch>
            <a:fillRect/>
          </a:stretch>
        </p:blipFill>
        <p:spPr bwMode="auto">
          <a:xfrm>
            <a:off x="5170834" y="3048499"/>
            <a:ext cx="4114799" cy="2438400"/>
          </a:xfrm>
          <a:prstGeom prst="rect">
            <a:avLst/>
          </a:prstGeom>
          <a:noFill/>
          <a:ln w="9525">
            <a:noFill/>
            <a:miter lim="800000"/>
            <a:headEnd/>
            <a:tailEnd/>
          </a:ln>
        </p:spPr>
      </p:pic>
      <p:pic>
        <p:nvPicPr>
          <p:cNvPr id="6" name="Picture 5" descr="http://www.geek.com/wp-content/uploads/2014/02/soap2.jpg"/>
          <p:cNvPicPr/>
          <p:nvPr/>
        </p:nvPicPr>
        <p:blipFill>
          <a:blip r:embed="rId3" cstate="print"/>
          <a:srcRect/>
          <a:stretch>
            <a:fillRect/>
          </a:stretch>
        </p:blipFill>
        <p:spPr bwMode="auto">
          <a:xfrm>
            <a:off x="5162550" y="508516"/>
            <a:ext cx="3962400" cy="2539983"/>
          </a:xfrm>
          <a:prstGeom prst="rect">
            <a:avLst/>
          </a:prstGeom>
          <a:noFill/>
          <a:ln w="9525">
            <a:noFill/>
            <a:miter lim="800000"/>
            <a:headEnd/>
            <a:tailEnd/>
          </a:ln>
        </p:spPr>
      </p:pic>
      <p:sp>
        <p:nvSpPr>
          <p:cNvPr id="7" name="Rectangle 6"/>
          <p:cNvSpPr/>
          <p:nvPr/>
        </p:nvSpPr>
        <p:spPr>
          <a:xfrm>
            <a:off x="6335361" y="120134"/>
            <a:ext cx="892873" cy="369332"/>
          </a:xfrm>
          <a:prstGeom prst="rect">
            <a:avLst/>
          </a:prstGeom>
        </p:spPr>
        <p:txBody>
          <a:bodyPr wrap="none">
            <a:spAutoFit/>
          </a:bodyPr>
          <a:lstStyle/>
          <a:p>
            <a:r>
              <a:rPr lang="en-US" dirty="0" smtClean="0"/>
              <a:t>Flagella</a:t>
            </a:r>
            <a:endParaRPr lang="en-US" dirty="0"/>
          </a:p>
        </p:txBody>
      </p:sp>
      <p:sp>
        <p:nvSpPr>
          <p:cNvPr id="8" name="Rectangle 7"/>
          <p:cNvSpPr/>
          <p:nvPr/>
        </p:nvSpPr>
        <p:spPr>
          <a:xfrm>
            <a:off x="4191000" y="3190875"/>
            <a:ext cx="609600" cy="369332"/>
          </a:xfrm>
          <a:prstGeom prst="rect">
            <a:avLst/>
          </a:prstGeom>
        </p:spPr>
        <p:txBody>
          <a:bodyPr wrap="square">
            <a:spAutoFit/>
          </a:bodyPr>
          <a:lstStyle/>
          <a:p>
            <a:r>
              <a:rPr lang="en-US" i="1" dirty="0" smtClean="0"/>
              <a:t>pili</a:t>
            </a:r>
            <a:endParaRPr lang="en-US" dirty="0"/>
          </a:p>
        </p:txBody>
      </p:sp>
    </p:spTree>
    <p:extLst>
      <p:ext uri="{BB962C8B-B14F-4D97-AF65-F5344CB8AC3E}">
        <p14:creationId xmlns:p14="http://schemas.microsoft.com/office/powerpoint/2010/main" val="2253978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10600" cy="1143000"/>
          </a:xfrm>
        </p:spPr>
        <p:txBody>
          <a:bodyPr>
            <a:normAutofit/>
          </a:bodyPr>
          <a:lstStyle/>
          <a:p>
            <a:pPr algn="l"/>
            <a:r>
              <a:rPr lang="en-US" sz="2400" b="1" dirty="0" smtClean="0"/>
              <a:t>Bacterial Cell Division</a:t>
            </a:r>
            <a:endParaRPr lang="en-US" sz="2400" dirty="0"/>
          </a:p>
        </p:txBody>
      </p:sp>
      <p:sp>
        <p:nvSpPr>
          <p:cNvPr id="3" name="Content Placeholder 2"/>
          <p:cNvSpPr>
            <a:spLocks noGrp="1"/>
          </p:cNvSpPr>
          <p:nvPr>
            <p:ph sz="half" idx="1"/>
          </p:nvPr>
        </p:nvSpPr>
        <p:spPr>
          <a:xfrm>
            <a:off x="76200" y="609600"/>
            <a:ext cx="4648200" cy="4525963"/>
          </a:xfrm>
        </p:spPr>
        <p:txBody>
          <a:bodyPr>
            <a:normAutofit/>
          </a:bodyPr>
          <a:lstStyle/>
          <a:p>
            <a:pPr marL="0" indent="0" algn="just">
              <a:buNone/>
            </a:pPr>
            <a:r>
              <a:rPr lang="en-US" sz="3200" dirty="0" smtClean="0"/>
              <a:t>1. </a:t>
            </a:r>
            <a:r>
              <a:rPr lang="en-US" sz="2000" dirty="0" smtClean="0"/>
              <a:t>Bacteria </a:t>
            </a:r>
            <a:r>
              <a:rPr lang="en-US" sz="2000" dirty="0"/>
              <a:t>reproduce </a:t>
            </a:r>
            <a:r>
              <a:rPr lang="en-US" sz="2000" b="1" dirty="0"/>
              <a:t>asexually via binary fusion</a:t>
            </a:r>
          </a:p>
          <a:p>
            <a:pPr lvl="0" algn="just"/>
            <a:r>
              <a:rPr lang="en-US" sz="2000" dirty="0"/>
              <a:t>Replication of bacterial chromosome triggers initiation of cell division</a:t>
            </a:r>
          </a:p>
          <a:p>
            <a:pPr lvl="0" algn="just"/>
            <a:r>
              <a:rPr lang="en-US" sz="2000" dirty="0"/>
              <a:t>Cell wall extends, septum is formed</a:t>
            </a:r>
          </a:p>
          <a:p>
            <a:pPr lvl="0" algn="just"/>
            <a:r>
              <a:rPr lang="en-US" sz="2000" dirty="0"/>
              <a:t>Septum grows and cleaves the daughter cell. Incomplete cleavage  of the septum can cause bacteria to remain linked forming chains – streptococcus or clusters – Staphylococcus</a:t>
            </a:r>
          </a:p>
          <a:p>
            <a:pPr algn="just"/>
            <a:endParaRPr lang="en-US" sz="3200" dirty="0"/>
          </a:p>
        </p:txBody>
      </p:sp>
      <p:sp>
        <p:nvSpPr>
          <p:cNvPr id="4" name="Content Placeholder 3"/>
          <p:cNvSpPr>
            <a:spLocks noGrp="1"/>
          </p:cNvSpPr>
          <p:nvPr>
            <p:ph sz="half" idx="2"/>
          </p:nvPr>
        </p:nvSpPr>
        <p:spPr/>
        <p:txBody>
          <a:bodyPr>
            <a:normAutofit/>
          </a:bodyPr>
          <a:lstStyle/>
          <a:p>
            <a:endParaRPr lang="en-US"/>
          </a:p>
        </p:txBody>
      </p:sp>
      <p:pic>
        <p:nvPicPr>
          <p:cNvPr id="5" name="Picture 4" descr="http://img.bhs4.com/c8/d/c8d02b1866e0a8632e85f27896fae400bf76906a_large.jpg"/>
          <p:cNvPicPr/>
          <p:nvPr/>
        </p:nvPicPr>
        <p:blipFill>
          <a:blip r:embed="rId2"/>
          <a:srcRect/>
          <a:stretch>
            <a:fillRect/>
          </a:stretch>
        </p:blipFill>
        <p:spPr bwMode="auto">
          <a:xfrm>
            <a:off x="4343400" y="76200"/>
            <a:ext cx="4267200" cy="4876800"/>
          </a:xfrm>
          <a:prstGeom prst="rect">
            <a:avLst/>
          </a:prstGeom>
          <a:noFill/>
          <a:ln w="9525">
            <a:noFill/>
            <a:miter lim="800000"/>
            <a:headEnd/>
            <a:tailEnd/>
          </a:ln>
        </p:spPr>
      </p:pic>
    </p:spTree>
    <p:extLst>
      <p:ext uri="{BB962C8B-B14F-4D97-AF65-F5344CB8AC3E}">
        <p14:creationId xmlns:p14="http://schemas.microsoft.com/office/powerpoint/2010/main" val="14377896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715962"/>
          </a:xfrm>
        </p:spPr>
        <p:txBody>
          <a:bodyPr>
            <a:normAutofit/>
          </a:bodyPr>
          <a:lstStyle/>
          <a:p>
            <a:pPr algn="l"/>
            <a:r>
              <a:rPr lang="en-US" sz="2400" dirty="0" smtClean="0">
                <a:latin typeface="Times New Roman" panose="02020603050405020304" pitchFamily="18" charset="0"/>
                <a:cs typeface="Times New Roman" panose="02020603050405020304" pitchFamily="18" charset="0"/>
              </a:rPr>
              <a:t>Bacterial cell division cont…’</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76200" y="609600"/>
            <a:ext cx="4038600" cy="5334000"/>
          </a:xfrm>
        </p:spPr>
        <p:txBody>
          <a:bodyPr>
            <a:normAutofit/>
          </a:bodyPr>
          <a:lstStyle/>
          <a:p>
            <a:pPr marL="0" indent="0">
              <a:buNone/>
            </a:pPr>
            <a:r>
              <a:rPr lang="en-US" sz="1600" dirty="0" smtClean="0">
                <a:latin typeface="Times New Roman" panose="02020603050405020304" pitchFamily="18" charset="0"/>
                <a:cs typeface="Times New Roman" panose="02020603050405020304" pitchFamily="18" charset="0"/>
              </a:rPr>
              <a:t>2. spore formation</a:t>
            </a:r>
          </a:p>
          <a:p>
            <a:r>
              <a:rPr lang="en-US" sz="1600" dirty="0" smtClean="0">
                <a:latin typeface="Times New Roman" panose="02020603050405020304" pitchFamily="18" charset="0"/>
                <a:cs typeface="Times New Roman" panose="02020603050405020304" pitchFamily="18" charset="0"/>
              </a:rPr>
              <a:t>Some </a:t>
            </a:r>
            <a:r>
              <a:rPr lang="en-US" sz="1600" dirty="0">
                <a:latin typeface="Times New Roman" panose="02020603050405020304" pitchFamily="18" charset="0"/>
                <a:cs typeface="Times New Roman" panose="02020603050405020304" pitchFamily="18" charset="0"/>
              </a:rPr>
              <a:t>gram +ve bacteria species form spores e.g Bacillus sp. </a:t>
            </a:r>
            <a:r>
              <a:rPr lang="en-US" sz="1600" dirty="0" smtClean="0">
                <a:latin typeface="Times New Roman" panose="02020603050405020304" pitchFamily="18" charset="0"/>
                <a:cs typeface="Times New Roman" panose="02020603050405020304" pitchFamily="18" charset="0"/>
              </a:rPr>
              <a:t>and </a:t>
            </a:r>
            <a:r>
              <a:rPr lang="en-US" sz="1600" dirty="0">
                <a:latin typeface="Times New Roman" panose="02020603050405020304" pitchFamily="18" charset="0"/>
                <a:cs typeface="Times New Roman" panose="02020603050405020304" pitchFamily="18" charset="0"/>
              </a:rPr>
              <a:t>Clostridia Sp. </a:t>
            </a:r>
            <a:r>
              <a:rPr lang="en-US" sz="1600" dirty="0" smtClean="0">
                <a:latin typeface="Times New Roman" panose="02020603050405020304" pitchFamily="18" charset="0"/>
                <a:cs typeface="Times New Roman" panose="02020603050405020304" pitchFamily="18" charset="0"/>
              </a:rPr>
              <a:t>Especially  in harsh environment such as lack of nutrients</a:t>
            </a:r>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Gram –ve bacteria do not form spores</a:t>
            </a:r>
          </a:p>
          <a:p>
            <a:r>
              <a:rPr lang="en-US" sz="1600" dirty="0" smtClean="0">
                <a:latin typeface="Times New Roman" panose="02020603050405020304" pitchFamily="18" charset="0"/>
                <a:cs typeface="Times New Roman" panose="02020603050405020304" pitchFamily="18" charset="0"/>
              </a:rPr>
              <a:t>The spore </a:t>
            </a:r>
            <a:r>
              <a:rPr lang="en-US" sz="1600" dirty="0">
                <a:latin typeface="Times New Roman" panose="02020603050405020304" pitchFamily="18" charset="0"/>
                <a:cs typeface="Times New Roman" panose="02020603050405020304" pitchFamily="18" charset="0"/>
              </a:rPr>
              <a:t>has a copy of the chromosome, ribosomes and essential proteins, outer membrane, </a:t>
            </a:r>
            <a:r>
              <a:rPr lang="en-US" sz="1600" b="1" dirty="0">
                <a:latin typeface="Times New Roman" panose="02020603050405020304" pitchFamily="18" charset="0"/>
                <a:cs typeface="Times New Roman" panose="02020603050405020304" pitchFamily="18" charset="0"/>
              </a:rPr>
              <a:t>2 peptidoglycan layers and an outer keratin </a:t>
            </a:r>
            <a:r>
              <a:rPr lang="en-US" sz="1600" b="1" dirty="0" smtClean="0">
                <a:latin typeface="Times New Roman" panose="02020603050405020304" pitchFamily="18" charset="0"/>
                <a:cs typeface="Times New Roman" panose="02020603050405020304" pitchFamily="18" charset="0"/>
              </a:rPr>
              <a:t>like protein layer.</a:t>
            </a:r>
          </a:p>
          <a:p>
            <a:pPr lvl="0"/>
            <a:r>
              <a:rPr lang="en-US" sz="1600" dirty="0">
                <a:latin typeface="Times New Roman" panose="02020603050405020304" pitchFamily="18" charset="0"/>
                <a:cs typeface="Times New Roman" panose="02020603050405020304" pitchFamily="18" charset="0"/>
              </a:rPr>
              <a:t>The spore protects bacterial DNA from </a:t>
            </a:r>
            <a:r>
              <a:rPr lang="en-US" sz="1600" dirty="0" smtClean="0">
                <a:latin typeface="Times New Roman" panose="02020603050405020304" pitchFamily="18" charset="0"/>
                <a:cs typeface="Times New Roman" panose="02020603050405020304" pitchFamily="18" charset="0"/>
              </a:rPr>
              <a:t>desiccation, </a:t>
            </a:r>
            <a:r>
              <a:rPr lang="en-US" sz="1600" dirty="0">
                <a:latin typeface="Times New Roman" panose="02020603050405020304" pitchFamily="18" charset="0"/>
                <a:cs typeface="Times New Roman" panose="02020603050405020304" pitchFamily="18" charset="0"/>
              </a:rPr>
              <a:t>intense heat, radiation and attack by </a:t>
            </a:r>
            <a:r>
              <a:rPr lang="en-US" sz="1600" dirty="0" smtClean="0">
                <a:latin typeface="Times New Roman" panose="02020603050405020304" pitchFamily="18" charset="0"/>
                <a:cs typeface="Times New Roman" panose="02020603050405020304" pitchFamily="18" charset="0"/>
              </a:rPr>
              <a:t>enzymes </a:t>
            </a:r>
            <a:r>
              <a:rPr lang="en-US" sz="1600" dirty="0">
                <a:latin typeface="Times New Roman" panose="02020603050405020304" pitchFamily="18" charset="0"/>
                <a:cs typeface="Times New Roman" panose="02020603050405020304" pitchFamily="18" charset="0"/>
              </a:rPr>
              <a:t>and chemicals</a:t>
            </a:r>
          </a:p>
          <a:p>
            <a:pPr lvl="0"/>
            <a:r>
              <a:rPr lang="en-US" sz="1600" dirty="0">
                <a:latin typeface="Times New Roman" panose="02020603050405020304" pitchFamily="18" charset="0"/>
                <a:cs typeface="Times New Roman" panose="02020603050405020304" pitchFamily="18" charset="0"/>
              </a:rPr>
              <a:t>Are so resistant that they can remain viable for centuries</a:t>
            </a:r>
          </a:p>
          <a:p>
            <a:pPr lvl="0"/>
            <a:r>
              <a:rPr lang="en-US" sz="1600" dirty="0" smtClean="0">
                <a:latin typeface="Times New Roman" panose="02020603050405020304" pitchFamily="18" charset="0"/>
                <a:cs typeface="Times New Roman" panose="02020603050405020304" pitchFamily="18" charset="0"/>
              </a:rPr>
              <a:t>They </a:t>
            </a:r>
            <a:r>
              <a:rPr lang="en-US" sz="1600" dirty="0">
                <a:latin typeface="Times New Roman" panose="02020603050405020304" pitchFamily="18" charset="0"/>
                <a:cs typeface="Times New Roman" panose="02020603050405020304" pitchFamily="18" charset="0"/>
              </a:rPr>
              <a:t>are difficult to decontaminate with standard disinfectants.</a:t>
            </a:r>
          </a:p>
          <a:p>
            <a:pPr marL="0" indent="0">
              <a:buNone/>
            </a:pPr>
            <a:endParaRPr lang="en-US" sz="16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p:txBody>
          <a:bodyPr>
            <a:normAutofit/>
          </a:bodyPr>
          <a:lstStyle/>
          <a:p>
            <a:r>
              <a:rPr lang="en-US" dirty="0" smtClean="0"/>
              <a:t>.</a:t>
            </a:r>
            <a:endParaRPr lang="en-US" dirty="0"/>
          </a:p>
        </p:txBody>
      </p:sp>
      <p:pic>
        <p:nvPicPr>
          <p:cNvPr id="5" name="Picture 4" descr="http://ferrarosmc.weebly.com/uploads/3/7/0/1/37017793/6858073_orig.jpg"/>
          <p:cNvPicPr/>
          <p:nvPr/>
        </p:nvPicPr>
        <p:blipFill>
          <a:blip r:embed="rId2"/>
          <a:srcRect/>
          <a:stretch>
            <a:fillRect/>
          </a:stretch>
        </p:blipFill>
        <p:spPr bwMode="auto">
          <a:xfrm>
            <a:off x="4781550" y="38100"/>
            <a:ext cx="4114800" cy="2209800"/>
          </a:xfrm>
          <a:prstGeom prst="rect">
            <a:avLst/>
          </a:prstGeom>
          <a:noFill/>
          <a:ln w="9525">
            <a:noFill/>
            <a:miter lim="800000"/>
            <a:headEnd/>
            <a:tailEnd/>
          </a:ln>
        </p:spPr>
      </p:pic>
      <p:pic>
        <p:nvPicPr>
          <p:cNvPr id="6" name="Picture 5" descr="https://micro.cornell.edu/sites/micro.cornell.edu/files/shared/images/endospore.jpg"/>
          <p:cNvPicPr/>
          <p:nvPr/>
        </p:nvPicPr>
        <p:blipFill>
          <a:blip r:embed="rId3" cstate="print"/>
          <a:srcRect/>
          <a:stretch>
            <a:fillRect/>
          </a:stretch>
        </p:blipFill>
        <p:spPr bwMode="auto">
          <a:xfrm>
            <a:off x="4572000" y="2438400"/>
            <a:ext cx="3429000" cy="2438400"/>
          </a:xfrm>
          <a:prstGeom prst="rect">
            <a:avLst/>
          </a:prstGeom>
          <a:noFill/>
          <a:ln w="9525">
            <a:noFill/>
            <a:miter lim="800000"/>
            <a:headEnd/>
            <a:tailEnd/>
          </a:ln>
        </p:spPr>
      </p:pic>
    </p:spTree>
    <p:extLst>
      <p:ext uri="{BB962C8B-B14F-4D97-AF65-F5344CB8AC3E}">
        <p14:creationId xmlns:p14="http://schemas.microsoft.com/office/powerpoint/2010/main" val="1550193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1143000"/>
          </a:xfrm>
        </p:spPr>
        <p:txBody>
          <a:bodyPr>
            <a:normAutofit/>
          </a:bodyPr>
          <a:lstStyle/>
          <a:p>
            <a:pPr algn="l"/>
            <a:r>
              <a:rPr lang="en-US" sz="2400" b="1" dirty="0" smtClean="0"/>
              <a:t>Bacterial metabolism</a:t>
            </a:r>
            <a:endParaRPr lang="en-US" sz="2400" dirty="0"/>
          </a:p>
        </p:txBody>
      </p:sp>
      <p:sp>
        <p:nvSpPr>
          <p:cNvPr id="3" name="Content Placeholder 2"/>
          <p:cNvSpPr>
            <a:spLocks noGrp="1"/>
          </p:cNvSpPr>
          <p:nvPr>
            <p:ph idx="1"/>
          </p:nvPr>
        </p:nvSpPr>
        <p:spPr>
          <a:xfrm>
            <a:off x="28575" y="914400"/>
            <a:ext cx="8229600"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eneral, bacteria require a source of carbon, nitrogen, an energy source, water and various ions for growth. Pathogenic bacteria derive energy from metabolizing sugars, fats and proteins.</a:t>
            </a:r>
          </a:p>
          <a:p>
            <a:r>
              <a:rPr lang="en-US" sz="2000" dirty="0">
                <a:latin typeface="Times New Roman" panose="02020603050405020304" pitchFamily="18" charset="0"/>
                <a:cs typeface="Times New Roman" panose="02020603050405020304" pitchFamily="18" charset="0"/>
              </a:rPr>
              <a:t>Not all bacteria require oxygen for growth:</a:t>
            </a:r>
          </a:p>
          <a:p>
            <a:pPr lvl="1"/>
            <a:r>
              <a:rPr lang="en-US" sz="2000" b="1" dirty="0">
                <a:latin typeface="Times New Roman" panose="02020603050405020304" pitchFamily="18" charset="0"/>
                <a:cs typeface="Times New Roman" panose="02020603050405020304" pitchFamily="18" charset="0"/>
              </a:rPr>
              <a:t>Obligate anaerobes </a:t>
            </a:r>
            <a:r>
              <a:rPr lang="en-US" sz="2000" dirty="0">
                <a:latin typeface="Times New Roman" panose="02020603050405020304" pitchFamily="18" charset="0"/>
                <a:cs typeface="Times New Roman" panose="02020603050405020304" pitchFamily="18" charset="0"/>
              </a:rPr>
              <a:t>– cannot grow in the presence of oxygen e.g </a:t>
            </a:r>
            <a:r>
              <a:rPr lang="en-US" sz="2000" i="1" dirty="0">
                <a:latin typeface="Times New Roman" panose="02020603050405020304" pitchFamily="18" charset="0"/>
                <a:cs typeface="Times New Roman" panose="02020603050405020304" pitchFamily="18" charset="0"/>
              </a:rPr>
              <a:t>clostridium </a:t>
            </a:r>
            <a:r>
              <a:rPr lang="en-US" sz="2000" i="1" dirty="0" err="1">
                <a:latin typeface="Times New Roman" panose="02020603050405020304" pitchFamily="18" charset="0"/>
                <a:cs typeface="Times New Roman" panose="02020603050405020304" pitchFamily="18" charset="0"/>
              </a:rPr>
              <a:t>perfringes</a:t>
            </a:r>
            <a:endParaRPr lang="en-US" sz="2000" dirty="0">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rPr>
              <a:t>Obligate aerobes </a:t>
            </a:r>
            <a:r>
              <a:rPr lang="en-US" sz="2000" dirty="0">
                <a:latin typeface="Times New Roman" panose="02020603050405020304" pitchFamily="18" charset="0"/>
                <a:cs typeface="Times New Roman" panose="02020603050405020304" pitchFamily="18" charset="0"/>
              </a:rPr>
              <a:t>– require oxygen for growth e.g </a:t>
            </a:r>
            <a:r>
              <a:rPr lang="en-US" sz="2000" i="1" dirty="0">
                <a:latin typeface="Times New Roman" panose="02020603050405020304" pitchFamily="18" charset="0"/>
                <a:cs typeface="Times New Roman" panose="02020603050405020304" pitchFamily="18" charset="0"/>
              </a:rPr>
              <a:t>Mycobacterium tuberculosis</a:t>
            </a:r>
            <a:endParaRPr lang="en-US" sz="2000" dirty="0">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rPr>
              <a:t>Facultative anaerobes </a:t>
            </a:r>
            <a:r>
              <a:rPr lang="en-US" sz="2000" dirty="0">
                <a:latin typeface="Times New Roman" panose="02020603050405020304" pitchFamily="18" charset="0"/>
                <a:cs typeface="Times New Roman" panose="02020603050405020304" pitchFamily="18" charset="0"/>
              </a:rPr>
              <a:t>– grow in either the presence or absence of oxygen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3653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2800" b="1" dirty="0" smtClean="0"/>
              <a:t>Bacterial growth</a:t>
            </a:r>
            <a:endParaRPr lang="en-US" sz="2800" b="1" dirty="0"/>
          </a:p>
        </p:txBody>
      </p:sp>
      <p:sp>
        <p:nvSpPr>
          <p:cNvPr id="3" name="Content Placeholder 2"/>
          <p:cNvSpPr>
            <a:spLocks noGrp="1"/>
          </p:cNvSpPr>
          <p:nvPr>
            <p:ph idx="1"/>
          </p:nvPr>
        </p:nvSpPr>
        <p:spPr>
          <a:xfrm>
            <a:off x="76200" y="838200"/>
            <a:ext cx="8610600" cy="5287963"/>
          </a:xfrm>
        </p:spPr>
        <p:txBody>
          <a:bodyPr>
            <a:normAutofit/>
          </a:bodyPr>
          <a:lstStyle/>
          <a:p>
            <a:r>
              <a:rPr lang="en-US" sz="2400" dirty="0">
                <a:latin typeface="Times New Roman" panose="02020603050405020304" pitchFamily="18" charset="0"/>
                <a:cs typeface="Times New Roman" panose="02020603050405020304" pitchFamily="18" charset="0"/>
              </a:rPr>
              <a:t>For bacterial growth to occur, there must be sufficient metabolites to support synthesis of bacterial components.</a:t>
            </a:r>
          </a:p>
          <a:p>
            <a:pPr lvl="1"/>
            <a:r>
              <a:rPr lang="en-US" sz="2400" dirty="0">
                <a:latin typeface="Times New Roman" panose="02020603050405020304" pitchFamily="18" charset="0"/>
                <a:cs typeface="Times New Roman" panose="02020603050405020304" pitchFamily="18" charset="0"/>
              </a:rPr>
              <a:t>When bacteria are added to a medium, they require time to adapt to the new environment before they start dividing. </a:t>
            </a:r>
            <a:r>
              <a:rPr lang="en-US" sz="2400" b="1" dirty="0">
                <a:latin typeface="Times New Roman" panose="02020603050405020304" pitchFamily="18" charset="0"/>
                <a:cs typeface="Times New Roman" panose="02020603050405020304" pitchFamily="18" charset="0"/>
              </a:rPr>
              <a:t>This is the lag phase</a:t>
            </a:r>
          </a:p>
          <a:p>
            <a:pPr lvl="1"/>
            <a:r>
              <a:rPr lang="en-US" sz="2400" dirty="0">
                <a:latin typeface="Times New Roman" panose="02020603050405020304" pitchFamily="18" charset="0"/>
                <a:cs typeface="Times New Roman" panose="02020603050405020304" pitchFamily="18" charset="0"/>
              </a:rPr>
              <a:t>They then grow and divide during the </a:t>
            </a:r>
            <a:r>
              <a:rPr lang="en-US" sz="2400" b="1" dirty="0">
                <a:latin typeface="Times New Roman" panose="02020603050405020304" pitchFamily="18" charset="0"/>
                <a:cs typeface="Times New Roman" panose="02020603050405020304" pitchFamily="18" charset="0"/>
              </a:rPr>
              <a:t>log or exponential phase</a:t>
            </a:r>
          </a:p>
          <a:p>
            <a:pPr lvl="1"/>
            <a:r>
              <a:rPr lang="en-US" sz="2400" dirty="0" smtClean="0">
                <a:latin typeface="Times New Roman" panose="02020603050405020304" pitchFamily="18" charset="0"/>
                <a:cs typeface="Times New Roman" panose="02020603050405020304" pitchFamily="18" charset="0"/>
              </a:rPr>
              <a:t>Eventually the culture runs out of metabolites and toxins build up . the bacteria stop growing and enter </a:t>
            </a:r>
            <a:r>
              <a:rPr lang="en-US" sz="2400" b="1" dirty="0" smtClean="0">
                <a:latin typeface="Times New Roman" panose="02020603050405020304" pitchFamily="18" charset="0"/>
                <a:cs typeface="Times New Roman" panose="02020603050405020304" pitchFamily="18" charset="0"/>
              </a:rPr>
              <a:t>the stationary phase.</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149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1143000"/>
          </a:xfrm>
        </p:spPr>
        <p:txBody>
          <a:bodyPr>
            <a:normAutofit fontScale="90000"/>
          </a:bodyPr>
          <a:lstStyle/>
          <a:p>
            <a:pPr lvl="0" algn="l">
              <a:spcBef>
                <a:spcPct val="20000"/>
              </a:spcBef>
            </a:pPr>
            <a:r>
              <a:rPr lang="en-US" sz="3200" b="1" dirty="0">
                <a:solidFill>
                  <a:prstClr val="black"/>
                </a:solidFill>
                <a:latin typeface="Times New Roman" panose="02020603050405020304" pitchFamily="18" charset="0"/>
                <a:ea typeface="+mn-ea"/>
                <a:cs typeface="Times New Roman" panose="02020603050405020304" pitchFamily="18" charset="0"/>
              </a:rPr>
              <a:t>Microbiology </a:t>
            </a:r>
            <a:r>
              <a:rPr lang="en-US" sz="3200" dirty="0">
                <a:solidFill>
                  <a:prstClr val="black"/>
                </a:solidFill>
                <a:ea typeface="+mn-ea"/>
                <a:cs typeface="+mn-cs"/>
              </a:rPr>
              <a:t/>
            </a:r>
            <a:br>
              <a:rPr lang="en-US" sz="3200" dirty="0">
                <a:solidFill>
                  <a:prstClr val="black"/>
                </a:solidFill>
                <a:ea typeface="+mn-ea"/>
                <a:cs typeface="+mn-cs"/>
              </a:rPr>
            </a:br>
            <a:endParaRPr lang="en-US" dirty="0"/>
          </a:p>
        </p:txBody>
      </p:sp>
      <p:sp>
        <p:nvSpPr>
          <p:cNvPr id="3" name="Content Placeholder 2"/>
          <p:cNvSpPr>
            <a:spLocks noGrp="1"/>
          </p:cNvSpPr>
          <p:nvPr>
            <p:ph idx="1"/>
          </p:nvPr>
        </p:nvSpPr>
        <p:spPr>
          <a:xfrm>
            <a:off x="0" y="685800"/>
            <a:ext cx="8229600" cy="4525963"/>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What is microbiology ?</a:t>
            </a:r>
          </a:p>
          <a:p>
            <a:pPr marL="0" indent="0">
              <a:buNone/>
            </a:pPr>
            <a:r>
              <a:rPr lang="en-US" sz="2400" dirty="0" smtClean="0">
                <a:latin typeface="Times New Roman" panose="02020603050405020304" pitchFamily="18" charset="0"/>
                <a:cs typeface="Times New Roman" panose="02020603050405020304" pitchFamily="18" charset="0"/>
              </a:rPr>
              <a:t>Microbiology is the study of microorganisms and how they affect life.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32307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rmAutofit fontScale="90000"/>
          </a:bodyPr>
          <a:lstStyle/>
          <a:p>
            <a:r>
              <a:rPr lang="en-US" dirty="0" smtClean="0"/>
              <a:t>List of common bacteria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94262"/>
              </p:ext>
            </p:extLst>
          </p:nvPr>
        </p:nvGraphicFramePr>
        <p:xfrm>
          <a:off x="685800" y="822960"/>
          <a:ext cx="8001000" cy="5958840"/>
        </p:xfrm>
        <a:graphic>
          <a:graphicData uri="http://schemas.openxmlformats.org/drawingml/2006/table">
            <a:tbl>
              <a:tblPr firstRow="1" firstCol="1" bandRow="1">
                <a:tableStyleId>{5C22544A-7EE6-4342-B048-85BDC9FD1C3A}</a:tableStyleId>
              </a:tblPr>
              <a:tblGrid>
                <a:gridCol w="3571049"/>
                <a:gridCol w="4429951"/>
              </a:tblGrid>
              <a:tr h="151750">
                <a:tc>
                  <a:txBody>
                    <a:bodyPr/>
                    <a:lstStyle/>
                    <a:p>
                      <a:pPr marL="0" marR="0">
                        <a:lnSpc>
                          <a:spcPct val="115000"/>
                        </a:lnSpc>
                        <a:spcBef>
                          <a:spcPts val="0"/>
                        </a:spcBef>
                        <a:spcAft>
                          <a:spcPts val="0"/>
                        </a:spcAft>
                      </a:pPr>
                      <a:r>
                        <a:rPr lang="en-US" sz="1800" dirty="0">
                          <a:effectLst/>
                        </a:rPr>
                        <a:t>GRAM –ve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rPr>
                        <a:t>GRAM +ve</a:t>
                      </a:r>
                      <a:endParaRPr lang="en-US" sz="1600" b="1" dirty="0">
                        <a:effectLst/>
                        <a:latin typeface="Calibri"/>
                        <a:ea typeface="Calibri"/>
                        <a:cs typeface="Times New Roman"/>
                      </a:endParaRPr>
                    </a:p>
                  </a:txBody>
                  <a:tcPr marL="68580" marR="68580" marT="0" marB="0"/>
                </a:tc>
              </a:tr>
              <a:tr h="151750">
                <a:tc>
                  <a:txBody>
                    <a:bodyPr/>
                    <a:lstStyle/>
                    <a:p>
                      <a:pPr marL="0" marR="0">
                        <a:lnSpc>
                          <a:spcPct val="115000"/>
                        </a:lnSpc>
                        <a:spcBef>
                          <a:spcPts val="0"/>
                        </a:spcBef>
                        <a:spcAft>
                          <a:spcPts val="0"/>
                        </a:spcAft>
                      </a:pPr>
                      <a:r>
                        <a:rPr lang="en-US" sz="1800" dirty="0">
                          <a:effectLst/>
                        </a:rPr>
                        <a:t>Borellia – spirochete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Streptomyces</a:t>
                      </a:r>
                      <a:endParaRPr lang="en-US" sz="1600" dirty="0">
                        <a:effectLst/>
                        <a:latin typeface="Calibri"/>
                        <a:ea typeface="Calibri"/>
                        <a:cs typeface="Times New Roman"/>
                      </a:endParaRPr>
                    </a:p>
                  </a:txBody>
                  <a:tcPr marL="68580" marR="68580" marT="0" marB="0"/>
                </a:tc>
              </a:tr>
              <a:tr h="151750">
                <a:tc>
                  <a:txBody>
                    <a:bodyPr/>
                    <a:lstStyle/>
                    <a:p>
                      <a:pPr marL="0" marR="0">
                        <a:lnSpc>
                          <a:spcPct val="115000"/>
                        </a:lnSpc>
                        <a:spcBef>
                          <a:spcPts val="0"/>
                        </a:spcBef>
                        <a:spcAft>
                          <a:spcPts val="0"/>
                        </a:spcAft>
                      </a:pPr>
                      <a:r>
                        <a:rPr lang="en-US" sz="1800" dirty="0" smtClean="0">
                          <a:effectLst/>
                        </a:rPr>
                        <a:t>Bordetella </a:t>
                      </a:r>
                      <a:r>
                        <a:rPr lang="en-US" sz="1800" dirty="0">
                          <a:effectLst/>
                        </a:rPr>
                        <a:t>– Rod</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Streptococcus – cocci in chains</a:t>
                      </a:r>
                      <a:endParaRPr lang="en-US" sz="1600" dirty="0">
                        <a:effectLst/>
                        <a:latin typeface="Calibri"/>
                        <a:ea typeface="Calibri"/>
                        <a:cs typeface="Times New Roman"/>
                      </a:endParaRPr>
                    </a:p>
                  </a:txBody>
                  <a:tcPr marL="68580" marR="68580" marT="0" marB="0"/>
                </a:tc>
              </a:tr>
              <a:tr h="134889">
                <a:tc>
                  <a:txBody>
                    <a:bodyPr/>
                    <a:lstStyle/>
                    <a:p>
                      <a:pPr marL="0" marR="0">
                        <a:lnSpc>
                          <a:spcPct val="115000"/>
                        </a:lnSpc>
                        <a:spcBef>
                          <a:spcPts val="0"/>
                        </a:spcBef>
                        <a:spcAft>
                          <a:spcPts val="0"/>
                        </a:spcAft>
                      </a:pPr>
                      <a:r>
                        <a:rPr lang="en-US" sz="1600" dirty="0">
                          <a:effectLst/>
                        </a:rPr>
                        <a:t>Campylobacter – curved rod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Staphylococcus – cocci in clusters</a:t>
                      </a:r>
                      <a:endParaRPr lang="en-US" sz="1600" dirty="0">
                        <a:effectLst/>
                        <a:latin typeface="Calibri"/>
                        <a:ea typeface="Calibri"/>
                        <a:cs typeface="Times New Roman"/>
                      </a:endParaRPr>
                    </a:p>
                  </a:txBody>
                  <a:tcPr marL="68580" marR="68580" marT="0" marB="0"/>
                </a:tc>
              </a:tr>
              <a:tr h="134889">
                <a:tc>
                  <a:txBody>
                    <a:bodyPr/>
                    <a:lstStyle/>
                    <a:p>
                      <a:pPr marL="0" marR="0">
                        <a:lnSpc>
                          <a:spcPct val="115000"/>
                        </a:lnSpc>
                        <a:spcBef>
                          <a:spcPts val="0"/>
                        </a:spcBef>
                        <a:spcAft>
                          <a:spcPts val="0"/>
                        </a:spcAft>
                      </a:pPr>
                      <a:r>
                        <a:rPr lang="en-US" sz="1600" dirty="0">
                          <a:effectLst/>
                        </a:rPr>
                        <a:t>Treponema </a:t>
                      </a:r>
                      <a:r>
                        <a:rPr lang="en-US" sz="1600" dirty="0" smtClean="0">
                          <a:effectLst/>
                        </a:rPr>
                        <a:t>– </a:t>
                      </a:r>
                      <a:r>
                        <a:rPr lang="en-US" sz="1600" dirty="0">
                          <a:effectLst/>
                        </a:rPr>
                        <a:t>spirochete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err="1">
                          <a:effectLst/>
                        </a:rPr>
                        <a:t>Nocardia</a:t>
                      </a:r>
                      <a:endParaRPr lang="en-US" sz="1600" dirty="0">
                        <a:effectLst/>
                        <a:latin typeface="Calibri"/>
                        <a:ea typeface="Calibri"/>
                        <a:cs typeface="Times New Roman"/>
                      </a:endParaRPr>
                    </a:p>
                  </a:txBody>
                  <a:tcPr marL="68580" marR="68580" marT="0" marB="0"/>
                </a:tc>
              </a:tr>
              <a:tr h="134889">
                <a:tc>
                  <a:txBody>
                    <a:bodyPr/>
                    <a:lstStyle/>
                    <a:p>
                      <a:pPr marL="0" marR="0">
                        <a:lnSpc>
                          <a:spcPct val="115000"/>
                        </a:lnSpc>
                        <a:spcBef>
                          <a:spcPts val="0"/>
                        </a:spcBef>
                        <a:spcAft>
                          <a:spcPts val="0"/>
                        </a:spcAft>
                      </a:pPr>
                      <a:r>
                        <a:rPr lang="en-US" sz="1600" dirty="0">
                          <a:effectLst/>
                        </a:rPr>
                        <a:t>Vibrio – rod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Listeria </a:t>
                      </a:r>
                      <a:r>
                        <a:rPr lang="en-US" sz="1600" dirty="0" smtClean="0">
                          <a:effectLst/>
                        </a:rPr>
                        <a:t>– </a:t>
                      </a:r>
                      <a:r>
                        <a:rPr lang="en-US" sz="1600" dirty="0">
                          <a:effectLst/>
                        </a:rPr>
                        <a:t>rods</a:t>
                      </a:r>
                      <a:endParaRPr lang="en-US" sz="1600" dirty="0">
                        <a:effectLst/>
                        <a:latin typeface="Calibri"/>
                        <a:ea typeface="Calibri"/>
                        <a:cs typeface="Times New Roman"/>
                      </a:endParaRPr>
                    </a:p>
                  </a:txBody>
                  <a:tcPr marL="68580" marR="68580" marT="0" marB="0"/>
                </a:tc>
              </a:tr>
              <a:tr h="134889">
                <a:tc>
                  <a:txBody>
                    <a:bodyPr/>
                    <a:lstStyle/>
                    <a:p>
                      <a:pPr marL="0" marR="0">
                        <a:lnSpc>
                          <a:spcPct val="115000"/>
                        </a:lnSpc>
                        <a:spcBef>
                          <a:spcPts val="0"/>
                        </a:spcBef>
                        <a:spcAft>
                          <a:spcPts val="0"/>
                        </a:spcAft>
                      </a:pPr>
                      <a:r>
                        <a:rPr lang="en-US" sz="1600" dirty="0">
                          <a:effectLst/>
                        </a:rPr>
                        <a:t>Yersinia – rod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Lactobacillus</a:t>
                      </a:r>
                      <a:endParaRPr lang="en-US" sz="1600" dirty="0">
                        <a:effectLst/>
                        <a:latin typeface="Calibri"/>
                        <a:ea typeface="Calibri"/>
                        <a:cs typeface="Times New Roman"/>
                      </a:endParaRPr>
                    </a:p>
                  </a:txBody>
                  <a:tcPr marL="68580" marR="68580" marT="0" marB="0"/>
                </a:tc>
              </a:tr>
              <a:tr h="134889">
                <a:tc>
                  <a:txBody>
                    <a:bodyPr/>
                    <a:lstStyle/>
                    <a:p>
                      <a:pPr marL="0" marR="0">
                        <a:lnSpc>
                          <a:spcPct val="115000"/>
                        </a:lnSpc>
                        <a:spcBef>
                          <a:spcPts val="0"/>
                        </a:spcBef>
                        <a:spcAft>
                          <a:spcPts val="0"/>
                        </a:spcAft>
                      </a:pPr>
                      <a:r>
                        <a:rPr lang="en-US" sz="1600" dirty="0">
                          <a:effectLst/>
                        </a:rPr>
                        <a:t>Chlamydia</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err="1">
                          <a:effectLst/>
                        </a:rPr>
                        <a:t>Gardnerella</a:t>
                      </a:r>
                      <a:r>
                        <a:rPr lang="en-US" sz="1600" dirty="0">
                          <a:effectLst/>
                        </a:rPr>
                        <a:t> </a:t>
                      </a:r>
                      <a:r>
                        <a:rPr lang="en-US" sz="1600" dirty="0" smtClean="0">
                          <a:effectLst/>
                        </a:rPr>
                        <a:t>– </a:t>
                      </a:r>
                      <a:r>
                        <a:rPr lang="en-US" sz="1600" dirty="0">
                          <a:effectLst/>
                        </a:rPr>
                        <a:t>rods</a:t>
                      </a:r>
                      <a:endParaRPr lang="en-US" sz="1600" dirty="0">
                        <a:effectLst/>
                        <a:latin typeface="Calibri"/>
                        <a:ea typeface="Calibri"/>
                        <a:cs typeface="Times New Roman"/>
                      </a:endParaRPr>
                    </a:p>
                  </a:txBody>
                  <a:tcPr marL="68580" marR="68580" marT="0" marB="0"/>
                </a:tc>
              </a:tr>
              <a:tr h="134889">
                <a:tc>
                  <a:txBody>
                    <a:bodyPr/>
                    <a:lstStyle/>
                    <a:p>
                      <a:pPr marL="0" marR="0">
                        <a:lnSpc>
                          <a:spcPct val="115000"/>
                        </a:lnSpc>
                        <a:spcBef>
                          <a:spcPts val="0"/>
                        </a:spcBef>
                        <a:spcAft>
                          <a:spcPts val="0"/>
                        </a:spcAft>
                      </a:pPr>
                      <a:r>
                        <a:rPr lang="en-US" sz="1600" dirty="0">
                          <a:effectLst/>
                        </a:rPr>
                        <a:t>Enterobacter</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Enterococcus</a:t>
                      </a:r>
                      <a:endParaRPr lang="en-US" sz="1600" dirty="0">
                        <a:effectLst/>
                        <a:latin typeface="Calibri"/>
                        <a:ea typeface="Calibri"/>
                        <a:cs typeface="Times New Roman"/>
                      </a:endParaRPr>
                    </a:p>
                  </a:txBody>
                  <a:tcPr marL="68580" marR="68580" marT="0" marB="0"/>
                </a:tc>
              </a:tr>
              <a:tr h="134889">
                <a:tc>
                  <a:txBody>
                    <a:bodyPr/>
                    <a:lstStyle/>
                    <a:p>
                      <a:pPr marL="0" marR="0">
                        <a:lnSpc>
                          <a:spcPct val="115000"/>
                        </a:lnSpc>
                        <a:spcBef>
                          <a:spcPts val="0"/>
                        </a:spcBef>
                        <a:spcAft>
                          <a:spcPts val="0"/>
                        </a:spcAft>
                      </a:pPr>
                      <a:r>
                        <a:rPr lang="en-US" sz="1600" dirty="0">
                          <a:effectLst/>
                        </a:rPr>
                        <a:t>Escherichia – Rods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Corynebacterium</a:t>
                      </a:r>
                      <a:endParaRPr lang="en-US" sz="1600" dirty="0">
                        <a:effectLst/>
                        <a:latin typeface="Calibri"/>
                        <a:ea typeface="Calibri"/>
                        <a:cs typeface="Times New Roman"/>
                      </a:endParaRPr>
                    </a:p>
                  </a:txBody>
                  <a:tcPr marL="68580" marR="68580" marT="0" marB="0"/>
                </a:tc>
              </a:tr>
              <a:tr h="134889">
                <a:tc>
                  <a:txBody>
                    <a:bodyPr/>
                    <a:lstStyle/>
                    <a:p>
                      <a:pPr marL="0" marR="0">
                        <a:lnSpc>
                          <a:spcPct val="115000"/>
                        </a:lnSpc>
                        <a:spcBef>
                          <a:spcPts val="0"/>
                        </a:spcBef>
                        <a:spcAft>
                          <a:spcPts val="0"/>
                        </a:spcAft>
                      </a:pPr>
                      <a:r>
                        <a:rPr lang="en-US" sz="1600" dirty="0">
                          <a:effectLst/>
                        </a:rPr>
                        <a:t>Helicobacter – curved Rods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smtClean="0">
                          <a:effectLst/>
                        </a:rPr>
                        <a:t>Clostridium- spore forming</a:t>
                      </a:r>
                      <a:endParaRPr lang="en-US" sz="1600" dirty="0">
                        <a:effectLst/>
                        <a:latin typeface="Calibri"/>
                        <a:ea typeface="Calibri"/>
                        <a:cs typeface="Times New Roman"/>
                      </a:endParaRPr>
                    </a:p>
                  </a:txBody>
                  <a:tcPr marL="68580" marR="68580" marT="0" marB="0"/>
                </a:tc>
              </a:tr>
              <a:tr h="134889">
                <a:tc>
                  <a:txBody>
                    <a:bodyPr/>
                    <a:lstStyle/>
                    <a:p>
                      <a:pPr marL="0" marR="0">
                        <a:lnSpc>
                          <a:spcPct val="115000"/>
                        </a:lnSpc>
                        <a:spcBef>
                          <a:spcPts val="0"/>
                        </a:spcBef>
                        <a:spcAft>
                          <a:spcPts val="0"/>
                        </a:spcAft>
                      </a:pPr>
                      <a:r>
                        <a:rPr lang="en-US" sz="1600" dirty="0" err="1">
                          <a:effectLst/>
                        </a:rPr>
                        <a:t>Hemophillus</a:t>
                      </a:r>
                      <a:r>
                        <a:rPr lang="en-US" sz="1600" dirty="0">
                          <a:effectLst/>
                        </a:rPr>
                        <a:t> </a:t>
                      </a:r>
                      <a:r>
                        <a:rPr lang="en-US" sz="1600" dirty="0" smtClean="0">
                          <a:effectLst/>
                        </a:rPr>
                        <a:t>– </a:t>
                      </a:r>
                      <a:r>
                        <a:rPr lang="en-US" sz="1600" dirty="0">
                          <a:effectLst/>
                        </a:rPr>
                        <a:t>Rods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Bacillus </a:t>
                      </a:r>
                      <a:r>
                        <a:rPr lang="en-US" sz="1600" dirty="0" smtClean="0">
                          <a:effectLst/>
                        </a:rPr>
                        <a:t>– rods,</a:t>
                      </a:r>
                      <a:r>
                        <a:rPr lang="en-US" sz="1600" baseline="0" dirty="0" smtClean="0">
                          <a:effectLst/>
                        </a:rPr>
                        <a:t> some spore forming</a:t>
                      </a:r>
                      <a:endParaRPr lang="en-US" sz="1600" dirty="0">
                        <a:effectLst/>
                        <a:latin typeface="Calibri"/>
                        <a:ea typeface="Calibri"/>
                        <a:cs typeface="Times New Roman"/>
                      </a:endParaRPr>
                    </a:p>
                  </a:txBody>
                  <a:tcPr marL="68580" marR="68580" marT="0" marB="0"/>
                </a:tc>
              </a:tr>
              <a:tr h="134889">
                <a:tc>
                  <a:txBody>
                    <a:bodyPr/>
                    <a:lstStyle/>
                    <a:p>
                      <a:pPr marL="0" marR="0">
                        <a:lnSpc>
                          <a:spcPct val="115000"/>
                        </a:lnSpc>
                        <a:spcBef>
                          <a:spcPts val="0"/>
                        </a:spcBef>
                        <a:spcAft>
                          <a:spcPts val="0"/>
                        </a:spcAft>
                      </a:pPr>
                      <a:r>
                        <a:rPr lang="en-US" sz="1600" dirty="0">
                          <a:effectLst/>
                        </a:rPr>
                        <a:t>Klebsiella – rods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Actinomyces</a:t>
                      </a:r>
                      <a:endParaRPr lang="en-US" sz="1600" dirty="0">
                        <a:effectLst/>
                        <a:latin typeface="Calibri"/>
                        <a:ea typeface="Calibri"/>
                        <a:cs typeface="Times New Roman"/>
                      </a:endParaRPr>
                    </a:p>
                  </a:txBody>
                  <a:tcPr marL="68580" marR="68580" marT="0" marB="0"/>
                </a:tc>
              </a:tr>
              <a:tr h="151750">
                <a:tc>
                  <a:txBody>
                    <a:bodyPr/>
                    <a:lstStyle/>
                    <a:p>
                      <a:pPr marL="0" marR="0">
                        <a:lnSpc>
                          <a:spcPct val="115000"/>
                        </a:lnSpc>
                        <a:spcBef>
                          <a:spcPts val="0"/>
                        </a:spcBef>
                        <a:spcAft>
                          <a:spcPts val="0"/>
                        </a:spcAft>
                      </a:pPr>
                      <a:r>
                        <a:rPr lang="en-US" sz="1600" dirty="0">
                          <a:effectLst/>
                        </a:rPr>
                        <a:t>Legionella – rods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r h="151750">
                <a:tc>
                  <a:txBody>
                    <a:bodyPr/>
                    <a:lstStyle/>
                    <a:p>
                      <a:pPr marL="0" marR="0">
                        <a:lnSpc>
                          <a:spcPct val="115000"/>
                        </a:lnSpc>
                        <a:spcBef>
                          <a:spcPts val="0"/>
                        </a:spcBef>
                        <a:spcAft>
                          <a:spcPts val="0"/>
                        </a:spcAft>
                      </a:pPr>
                      <a:r>
                        <a:rPr lang="en-US" sz="1600" dirty="0">
                          <a:effectLst/>
                        </a:rPr>
                        <a:t>Leptospira </a:t>
                      </a:r>
                      <a:r>
                        <a:rPr lang="en-US" sz="1600" dirty="0" smtClean="0">
                          <a:effectLst/>
                        </a:rPr>
                        <a:t>– </a:t>
                      </a:r>
                      <a:r>
                        <a:rPr lang="en-US" sz="1600" dirty="0">
                          <a:effectLst/>
                        </a:rPr>
                        <a:t>spirochete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rPr>
                        <a:t>EXCEPTIONS</a:t>
                      </a:r>
                      <a:endParaRPr lang="en-US" sz="1800" b="1" dirty="0">
                        <a:effectLst/>
                        <a:latin typeface="Calibri"/>
                        <a:ea typeface="Calibri"/>
                        <a:cs typeface="Times New Roman"/>
                      </a:endParaRPr>
                    </a:p>
                  </a:txBody>
                  <a:tcPr marL="68580" marR="68580" marT="0" marB="0"/>
                </a:tc>
              </a:tr>
              <a:tr h="151750">
                <a:tc>
                  <a:txBody>
                    <a:bodyPr/>
                    <a:lstStyle/>
                    <a:p>
                      <a:pPr marL="0" marR="0">
                        <a:lnSpc>
                          <a:spcPct val="115000"/>
                        </a:lnSpc>
                        <a:spcBef>
                          <a:spcPts val="0"/>
                        </a:spcBef>
                        <a:spcAft>
                          <a:spcPts val="0"/>
                        </a:spcAft>
                      </a:pPr>
                      <a:r>
                        <a:rPr lang="en-US" sz="1600" dirty="0">
                          <a:effectLst/>
                        </a:rPr>
                        <a:t>Nesseria – diplococcus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Mycoplasma – No cell wall</a:t>
                      </a:r>
                      <a:endParaRPr lang="en-US" sz="1800" dirty="0">
                        <a:effectLst/>
                        <a:latin typeface="Calibri"/>
                        <a:ea typeface="Calibri"/>
                        <a:cs typeface="Times New Roman"/>
                      </a:endParaRPr>
                    </a:p>
                  </a:txBody>
                  <a:tcPr marL="68580" marR="68580" marT="0" marB="0"/>
                </a:tc>
              </a:tr>
              <a:tr h="151750">
                <a:tc>
                  <a:txBody>
                    <a:bodyPr/>
                    <a:lstStyle/>
                    <a:p>
                      <a:pPr marL="0" marR="0">
                        <a:lnSpc>
                          <a:spcPct val="115000"/>
                        </a:lnSpc>
                        <a:spcBef>
                          <a:spcPts val="0"/>
                        </a:spcBef>
                        <a:spcAft>
                          <a:spcPts val="0"/>
                        </a:spcAft>
                      </a:pPr>
                      <a:r>
                        <a:rPr lang="en-US" sz="1600">
                          <a:effectLst/>
                        </a:rPr>
                        <a:t>Pseudomonas - rod</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Mycobacteria – Acid fast bacilli</a:t>
                      </a:r>
                      <a:endParaRPr lang="en-US" sz="1800" dirty="0">
                        <a:effectLst/>
                        <a:latin typeface="Calibri"/>
                        <a:ea typeface="Calibri"/>
                        <a:cs typeface="Times New Roman"/>
                      </a:endParaRPr>
                    </a:p>
                  </a:txBody>
                  <a:tcPr marL="68580" marR="68580" marT="0" marB="0"/>
                </a:tc>
              </a:tr>
              <a:tr h="151750">
                <a:tc>
                  <a:txBody>
                    <a:bodyPr/>
                    <a:lstStyle/>
                    <a:p>
                      <a:pPr marL="0" marR="0">
                        <a:lnSpc>
                          <a:spcPct val="115000"/>
                        </a:lnSpc>
                        <a:spcBef>
                          <a:spcPts val="0"/>
                        </a:spcBef>
                        <a:spcAft>
                          <a:spcPts val="0"/>
                        </a:spcAft>
                      </a:pPr>
                      <a:r>
                        <a:rPr lang="en-US" sz="1600">
                          <a:effectLst/>
                        </a:rPr>
                        <a:t>Ricketssia</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r h="151750">
                <a:tc>
                  <a:txBody>
                    <a:bodyPr/>
                    <a:lstStyle/>
                    <a:p>
                      <a:pPr marL="0" marR="0">
                        <a:lnSpc>
                          <a:spcPct val="115000"/>
                        </a:lnSpc>
                        <a:spcBef>
                          <a:spcPts val="0"/>
                        </a:spcBef>
                        <a:spcAft>
                          <a:spcPts val="0"/>
                        </a:spcAft>
                      </a:pPr>
                      <a:r>
                        <a:rPr lang="en-US" sz="1600">
                          <a:effectLst/>
                        </a:rPr>
                        <a:t>Salmonella – rod</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r h="151750">
                <a:tc>
                  <a:txBody>
                    <a:bodyPr/>
                    <a:lstStyle/>
                    <a:p>
                      <a:pPr marL="0" marR="0">
                        <a:lnSpc>
                          <a:spcPct val="115000"/>
                        </a:lnSpc>
                        <a:spcBef>
                          <a:spcPts val="0"/>
                        </a:spcBef>
                        <a:spcAft>
                          <a:spcPts val="0"/>
                        </a:spcAft>
                      </a:pPr>
                      <a:r>
                        <a:rPr lang="en-US" sz="1600" dirty="0" err="1">
                          <a:effectLst/>
                        </a:rPr>
                        <a:t>Shigella</a:t>
                      </a:r>
                      <a:r>
                        <a:rPr lang="en-US" sz="1600" dirty="0">
                          <a:effectLst/>
                        </a:rPr>
                        <a:t> – rod</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endParaRPr lang="en-U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186484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143000"/>
          </a:xfrm>
        </p:spPr>
        <p:txBody>
          <a:bodyPr>
            <a:normAutofit/>
          </a:bodyPr>
          <a:lstStyle/>
          <a:p>
            <a:pPr algn="l"/>
            <a:r>
              <a:rPr lang="en-US" sz="2400" b="1" dirty="0" smtClean="0"/>
              <a:t>FUNGI</a:t>
            </a:r>
            <a:endParaRPr lang="en-US" sz="2400" b="1" dirty="0"/>
          </a:p>
        </p:txBody>
      </p:sp>
      <p:sp>
        <p:nvSpPr>
          <p:cNvPr id="3" name="Content Placeholder 2"/>
          <p:cNvSpPr>
            <a:spLocks noGrp="1"/>
          </p:cNvSpPr>
          <p:nvPr>
            <p:ph idx="1"/>
          </p:nvPr>
        </p:nvSpPr>
        <p:spPr>
          <a:xfrm>
            <a:off x="0" y="457200"/>
            <a:ext cx="8229600" cy="5562600"/>
          </a:xfrm>
        </p:spPr>
        <p:txBody>
          <a:bodyPr>
            <a:normAutofit/>
          </a:bodyPr>
          <a:lstStyle/>
          <a:p>
            <a:pPr marL="0" indent="0">
              <a:buNone/>
            </a:pPr>
            <a:r>
              <a:rPr lang="en-US" sz="2000" dirty="0" smtClean="0"/>
              <a:t>Study </a:t>
            </a:r>
            <a:r>
              <a:rPr lang="en-US" sz="2000" dirty="0"/>
              <a:t>of fungi is referred to as </a:t>
            </a:r>
            <a:r>
              <a:rPr lang="en-US" sz="2000" dirty="0" smtClean="0"/>
              <a:t>mycology</a:t>
            </a:r>
          </a:p>
          <a:p>
            <a:pPr marL="0" indent="0">
              <a:buNone/>
            </a:pPr>
            <a:r>
              <a:rPr lang="en-US" sz="2000" dirty="0" smtClean="0"/>
              <a:t>Fungi </a:t>
            </a:r>
            <a:r>
              <a:rPr lang="en-US" sz="2000" dirty="0"/>
              <a:t>cause diseases in humans</a:t>
            </a:r>
          </a:p>
          <a:p>
            <a:pPr lvl="1"/>
            <a:r>
              <a:rPr lang="en-US" sz="2000" dirty="0"/>
              <a:t>They also contribute to food spoilage, are a major cause of plant disease and destroy timber, textiles and several synthetic materials</a:t>
            </a:r>
          </a:p>
          <a:p>
            <a:pPr lvl="1"/>
            <a:r>
              <a:rPr lang="en-US" sz="2000" b="1" dirty="0"/>
              <a:t>They play a role in the decay of plant and animal remains in the soil</a:t>
            </a:r>
          </a:p>
          <a:p>
            <a:pPr lvl="1"/>
            <a:r>
              <a:rPr lang="en-US" sz="2000" dirty="0"/>
              <a:t>Fungi are also beneficial to humans in that they are used in production of antibiotics, steroids, products of fermentation – alcohol, cheese, wine, bread making</a:t>
            </a:r>
          </a:p>
          <a:p>
            <a:r>
              <a:rPr lang="en-US" sz="2000" dirty="0"/>
              <a:t>They occupy many niches in the environment</a:t>
            </a:r>
          </a:p>
          <a:p>
            <a:pPr marL="0" indent="0">
              <a:buNone/>
            </a:pPr>
            <a:endParaRPr lang="en-US" dirty="0"/>
          </a:p>
        </p:txBody>
      </p:sp>
    </p:spTree>
    <p:extLst>
      <p:ext uri="{BB962C8B-B14F-4D97-AF65-F5344CB8AC3E}">
        <p14:creationId xmlns:p14="http://schemas.microsoft.com/office/powerpoint/2010/main" val="41924911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8229600" cy="5516563"/>
          </a:xfrm>
        </p:spPr>
        <p:txBody>
          <a:bodyPr>
            <a:normAutofit/>
          </a:bodyPr>
          <a:lstStyle/>
          <a:p>
            <a:r>
              <a:rPr lang="en-US" sz="2400" dirty="0">
                <a:latin typeface="Times New Roman" panose="02020603050405020304" pitchFamily="18" charset="0"/>
                <a:cs typeface="Times New Roman" panose="02020603050405020304" pitchFamily="18" charset="0"/>
              </a:rPr>
              <a:t>They are free living and abundant in nature, only few exist as normal flora in humans</a:t>
            </a:r>
          </a:p>
          <a:p>
            <a:r>
              <a:rPr lang="en-US" sz="2400" dirty="0">
                <a:latin typeface="Times New Roman" panose="02020603050405020304" pitchFamily="18" charset="0"/>
                <a:cs typeface="Times New Roman" panose="02020603050405020304" pitchFamily="18" charset="0"/>
              </a:rPr>
              <a:t>Fewer of them are associated with human disease</a:t>
            </a:r>
          </a:p>
          <a:p>
            <a:r>
              <a:rPr lang="en-US" sz="2400" dirty="0">
                <a:latin typeface="Times New Roman" panose="02020603050405020304" pitchFamily="18" charset="0"/>
                <a:cs typeface="Times New Roman" panose="02020603050405020304" pitchFamily="18" charset="0"/>
              </a:rPr>
              <a:t>Fungi do </a:t>
            </a:r>
            <a:r>
              <a:rPr lang="en-US" sz="2400" dirty="0" smtClean="0">
                <a:latin typeface="Times New Roman" panose="02020603050405020304" pitchFamily="18" charset="0"/>
                <a:cs typeface="Times New Roman" panose="02020603050405020304" pitchFamily="18" charset="0"/>
              </a:rPr>
              <a:t>not </a:t>
            </a:r>
            <a:r>
              <a:rPr lang="en-US" sz="2400" dirty="0">
                <a:latin typeface="Times New Roman" panose="02020603050405020304" pitchFamily="18" charset="0"/>
                <a:cs typeface="Times New Roman" panose="02020603050405020304" pitchFamily="18" charset="0"/>
              </a:rPr>
              <a:t>need to </a:t>
            </a:r>
            <a:r>
              <a:rPr lang="en-US" sz="2400" dirty="0" smtClean="0">
                <a:latin typeface="Times New Roman" panose="02020603050405020304" pitchFamily="18" charset="0"/>
                <a:cs typeface="Times New Roman" panose="02020603050405020304" pitchFamily="18" charset="0"/>
              </a:rPr>
              <a:t>colonize </a:t>
            </a:r>
            <a:r>
              <a:rPr lang="en-US" sz="2400" dirty="0">
                <a:latin typeface="Times New Roman" panose="02020603050405020304" pitchFamily="18" charset="0"/>
                <a:cs typeface="Times New Roman" panose="02020603050405020304" pitchFamily="18" charset="0"/>
              </a:rPr>
              <a:t>or infect tissues of animals or man to perpetuate or preserve the species ( with the exception of candidiasis and tinea versicolor)</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3328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228600"/>
            <a:ext cx="8534400" cy="639762"/>
          </a:xfrm>
        </p:spPr>
        <p:txBody>
          <a:bodyPr>
            <a:normAutofit/>
          </a:bodyPr>
          <a:lstStyle/>
          <a:p>
            <a:pPr algn="l"/>
            <a:r>
              <a:rPr lang="en-US" sz="2400" b="1" dirty="0" smtClean="0"/>
              <a:t>Structure</a:t>
            </a:r>
            <a:endParaRPr lang="en-US" sz="2400" b="1" dirty="0"/>
          </a:p>
        </p:txBody>
      </p:sp>
      <p:sp>
        <p:nvSpPr>
          <p:cNvPr id="3" name="Content Placeholder 2"/>
          <p:cNvSpPr>
            <a:spLocks noGrp="1"/>
          </p:cNvSpPr>
          <p:nvPr>
            <p:ph idx="1"/>
          </p:nvPr>
        </p:nvSpPr>
        <p:spPr>
          <a:xfrm>
            <a:off x="19050" y="914400"/>
            <a:ext cx="8458200" cy="5715000"/>
          </a:xfrm>
        </p:spPr>
        <p:txBody>
          <a:bodyPr>
            <a:normAutofit/>
          </a:bodyPr>
          <a:lstStyle/>
          <a:p>
            <a:r>
              <a:rPr lang="en-US" sz="2000" dirty="0" smtClean="0">
                <a:latin typeface="Times New Roman" panose="02020603050405020304" pitchFamily="18" charset="0"/>
                <a:cs typeface="Times New Roman" panose="02020603050405020304" pitchFamily="18" charset="0"/>
              </a:rPr>
              <a:t>Have </a:t>
            </a:r>
            <a:r>
              <a:rPr lang="en-US" sz="2000" dirty="0">
                <a:latin typeface="Times New Roman" panose="02020603050405020304" pitchFamily="18" charset="0"/>
                <a:cs typeface="Times New Roman" panose="02020603050405020304" pitchFamily="18" charset="0"/>
              </a:rPr>
              <a:t>a typical </a:t>
            </a:r>
            <a:r>
              <a:rPr lang="en-US" sz="2000" b="1" dirty="0">
                <a:latin typeface="Times New Roman" panose="02020603050405020304" pitchFamily="18" charset="0"/>
                <a:cs typeface="Times New Roman" panose="02020603050405020304" pitchFamily="18" charset="0"/>
              </a:rPr>
              <a:t>eukaryotic cell</a:t>
            </a:r>
          </a:p>
          <a:p>
            <a:r>
              <a:rPr lang="en-US" sz="2000" dirty="0">
                <a:latin typeface="Times New Roman" panose="02020603050405020304" pitchFamily="18" charset="0"/>
                <a:cs typeface="Times New Roman" panose="02020603050405020304" pitchFamily="18" charset="0"/>
              </a:rPr>
              <a:t>They have a cell wall made of </a:t>
            </a:r>
            <a:r>
              <a:rPr lang="en-US" sz="2000" b="1" dirty="0">
                <a:latin typeface="Times New Roman" panose="02020603050405020304" pitchFamily="18" charset="0"/>
                <a:cs typeface="Times New Roman" panose="02020603050405020304" pitchFamily="18" charset="0"/>
              </a:rPr>
              <a:t>chitin</a:t>
            </a:r>
          </a:p>
          <a:p>
            <a:r>
              <a:rPr lang="en-US" sz="2000" dirty="0">
                <a:latin typeface="Times New Roman" panose="02020603050405020304" pitchFamily="18" charset="0"/>
                <a:cs typeface="Times New Roman" panose="02020603050405020304" pitchFamily="18" charset="0"/>
              </a:rPr>
              <a:t>Some fungi have a </a:t>
            </a:r>
            <a:r>
              <a:rPr lang="en-US" sz="2000" b="1" dirty="0">
                <a:latin typeface="Times New Roman" panose="02020603050405020304" pitchFamily="18" charset="0"/>
                <a:cs typeface="Times New Roman" panose="02020603050405020304" pitchFamily="18" charset="0"/>
              </a:rPr>
              <a:t>polysaccharide capsule </a:t>
            </a:r>
            <a:r>
              <a:rPr lang="en-US" sz="2000" dirty="0">
                <a:latin typeface="Times New Roman" panose="02020603050405020304" pitchFamily="18" charset="0"/>
                <a:cs typeface="Times New Roman" panose="02020603050405020304" pitchFamily="18" charset="0"/>
              </a:rPr>
              <a:t>around the cell wall to isolate it from the environment. This helps in virulence if the fungi are pathogenic</a:t>
            </a:r>
          </a:p>
          <a:p>
            <a:r>
              <a:rPr lang="en-US" sz="2000" b="1" dirty="0">
                <a:latin typeface="Times New Roman" panose="02020603050405020304" pitchFamily="18" charset="0"/>
                <a:cs typeface="Times New Roman" panose="02020603050405020304" pitchFamily="18" charset="0"/>
              </a:rPr>
              <a:t>Most fungi respire aerobically</a:t>
            </a:r>
            <a:r>
              <a:rPr lang="en-US" sz="2000" dirty="0">
                <a:latin typeface="Times New Roman" panose="02020603050405020304" pitchFamily="18" charset="0"/>
                <a:cs typeface="Times New Roman" panose="02020603050405020304" pitchFamily="18" charset="0"/>
              </a:rPr>
              <a:t>, others are strict anaerobes and others are facultative anaerobes</a:t>
            </a:r>
          </a:p>
          <a:p>
            <a:r>
              <a:rPr lang="en-US" sz="2000" dirty="0">
                <a:latin typeface="Times New Roman" panose="02020603050405020304" pitchFamily="18" charset="0"/>
                <a:cs typeface="Times New Roman" panose="02020603050405020304" pitchFamily="18" charset="0"/>
              </a:rPr>
              <a:t>They have special staining to identify </a:t>
            </a:r>
            <a:r>
              <a:rPr lang="en-US" sz="2000" dirty="0" smtClean="0">
                <a:latin typeface="Times New Roman" panose="02020603050405020304" pitchFamily="18" charset="0"/>
                <a:cs typeface="Times New Roman" panose="02020603050405020304" pitchFamily="18" charset="0"/>
              </a:rPr>
              <a:t>them</a:t>
            </a:r>
          </a:p>
          <a:p>
            <a:r>
              <a:rPr lang="en-US" sz="2000" dirty="0">
                <a:latin typeface="Times New Roman" panose="02020603050405020304" pitchFamily="18" charset="0"/>
                <a:cs typeface="Times New Roman" panose="02020603050405020304" pitchFamily="18" charset="0"/>
              </a:rPr>
              <a:t>fungi are </a:t>
            </a:r>
            <a:r>
              <a:rPr lang="en-US" sz="2000" b="1" dirty="0">
                <a:latin typeface="Times New Roman" panose="02020603050405020304" pitchFamily="18" charset="0"/>
                <a:cs typeface="Times New Roman" panose="02020603050405020304" pitchFamily="18" charset="0"/>
              </a:rPr>
              <a:t>heterotrophic </a:t>
            </a:r>
            <a:r>
              <a:rPr lang="en-US" sz="2000" dirty="0">
                <a:latin typeface="Times New Roman" panose="02020603050405020304" pitchFamily="18" charset="0"/>
                <a:cs typeface="Times New Roman" panose="02020603050405020304" pitchFamily="18" charset="0"/>
              </a:rPr>
              <a:t>( “other feeding,” must feed </a:t>
            </a:r>
            <a:r>
              <a:rPr lang="en-US" sz="2000" dirty="0" smtClean="0">
                <a:latin typeface="Times New Roman" panose="02020603050405020304" pitchFamily="18" charset="0"/>
                <a:cs typeface="Times New Roman" panose="02020603050405020304" pitchFamily="18" charset="0"/>
              </a:rPr>
              <a:t>on preformed </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organic </a:t>
            </a:r>
            <a:r>
              <a:rPr lang="en-US" sz="2000" dirty="0">
                <a:latin typeface="Times New Roman" panose="02020603050405020304" pitchFamily="18" charset="0"/>
                <a:cs typeface="Times New Roman" panose="02020603050405020304" pitchFamily="18" charset="0"/>
              </a:rPr>
              <a:t>material), not autotrophic ( “self feeding</a:t>
            </a:r>
            <a:r>
              <a:rPr lang="en-US" sz="2000" dirty="0" smtClean="0">
                <a:latin typeface="Times New Roman" panose="02020603050405020304" pitchFamily="18" charset="0"/>
                <a:cs typeface="Times New Roman" panose="02020603050405020304" pitchFamily="18" charset="0"/>
              </a:rPr>
              <a:t>,” make </a:t>
            </a:r>
            <a:r>
              <a:rPr lang="en-US" sz="2000" dirty="0">
                <a:latin typeface="Times New Roman" panose="02020603050405020304" pitchFamily="18" charset="0"/>
                <a:cs typeface="Times New Roman" panose="02020603050405020304" pitchFamily="18" charset="0"/>
              </a:rPr>
              <a:t>their own food by photosynthesis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2260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5516563"/>
          </a:xfrm>
        </p:spPr>
        <p:txBody>
          <a:bodyPr>
            <a:normAutofit/>
          </a:bodyPr>
          <a:lstStyle/>
          <a:p>
            <a:r>
              <a:rPr lang="en-US" sz="2400" dirty="0">
                <a:latin typeface="Times New Roman" panose="02020603050405020304" pitchFamily="18" charset="0"/>
                <a:cs typeface="Times New Roman" panose="02020603050405020304" pitchFamily="18" charset="0"/>
              </a:rPr>
              <a:t>- Unlike animals (also heterotrophic), which ingest then digest, fungi digest then ingest they produce </a:t>
            </a:r>
            <a:r>
              <a:rPr lang="en-US" sz="2400" dirty="0" smtClean="0">
                <a:latin typeface="Times New Roman" panose="02020603050405020304" pitchFamily="18" charset="0"/>
                <a:cs typeface="Times New Roman" panose="02020603050405020304" pitchFamily="18" charset="0"/>
              </a:rPr>
              <a:t>exoenzymes </a:t>
            </a:r>
            <a:r>
              <a:rPr lang="en-US" sz="2400" dirty="0">
                <a:latin typeface="Times New Roman" panose="02020603050405020304" pitchFamily="18" charset="0"/>
                <a:cs typeface="Times New Roman" panose="02020603050405020304" pitchFamily="18" charset="0"/>
              </a:rPr>
              <a:t>to accomplish this</a:t>
            </a:r>
          </a:p>
          <a:p>
            <a:r>
              <a:rPr lang="en-US" sz="2400" dirty="0">
                <a:latin typeface="Times New Roman" panose="02020603050405020304" pitchFamily="18" charset="0"/>
                <a:cs typeface="Times New Roman" panose="02020603050405020304" pitchFamily="18" charset="0"/>
              </a:rPr>
              <a:t>Most fungi store their food as </a:t>
            </a:r>
            <a:r>
              <a:rPr lang="en-US" sz="2400" b="1" dirty="0">
                <a:latin typeface="Times New Roman" panose="02020603050405020304" pitchFamily="18" charset="0"/>
                <a:cs typeface="Times New Roman" panose="02020603050405020304" pitchFamily="18" charset="0"/>
              </a:rPr>
              <a:t>glycogen </a:t>
            </a:r>
            <a:r>
              <a:rPr lang="en-US" sz="2400" dirty="0">
                <a:latin typeface="Times New Roman" panose="02020603050405020304" pitchFamily="18" charset="0"/>
                <a:cs typeface="Times New Roman" panose="02020603050405020304" pitchFamily="18" charset="0"/>
              </a:rPr>
              <a:t>(like animals). Plants store food as starch.</a:t>
            </a:r>
          </a:p>
          <a:p>
            <a:r>
              <a:rPr lang="en-US" sz="2400" dirty="0">
                <a:latin typeface="Times New Roman" panose="02020603050405020304" pitchFamily="18" charset="0"/>
                <a:cs typeface="Times New Roman" panose="02020603050405020304" pitchFamily="18" charset="0"/>
              </a:rPr>
              <a:t>Fungal cell membranes have a unique sterol</a:t>
            </a:r>
            <a:r>
              <a:rPr lang="en-US" sz="2400"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ergosterol</a:t>
            </a:r>
            <a:r>
              <a:rPr lang="en-US" sz="2400" dirty="0">
                <a:latin typeface="Times New Roman" panose="02020603050405020304" pitchFamily="18" charset="0"/>
                <a:cs typeface="Times New Roman" panose="02020603050405020304" pitchFamily="18" charset="0"/>
              </a:rPr>
              <a:t>, which replaces cholesterol found in mammalian cell membranes</a:t>
            </a:r>
          </a:p>
        </p:txBody>
      </p:sp>
    </p:spTree>
    <p:extLst>
      <p:ext uri="{BB962C8B-B14F-4D97-AF65-F5344CB8AC3E}">
        <p14:creationId xmlns:p14="http://schemas.microsoft.com/office/powerpoint/2010/main" val="10385329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0"/>
            <a:ext cx="8229600" cy="487362"/>
          </a:xfrm>
        </p:spPr>
        <p:txBody>
          <a:bodyPr>
            <a:normAutofit fontScale="90000"/>
          </a:bodyPr>
          <a:lstStyle/>
          <a:p>
            <a:pPr algn="l"/>
            <a:r>
              <a:rPr lang="en-US" sz="2700" b="1" dirty="0" smtClean="0"/>
              <a:t>Structure cont</a:t>
            </a:r>
            <a:r>
              <a:rPr lang="en-US" dirty="0" smtClean="0"/>
              <a:t>’</a:t>
            </a:r>
            <a:endParaRPr lang="en-US" dirty="0"/>
          </a:p>
        </p:txBody>
      </p:sp>
      <p:sp>
        <p:nvSpPr>
          <p:cNvPr id="3" name="Content Placeholder 2"/>
          <p:cNvSpPr>
            <a:spLocks noGrp="1"/>
          </p:cNvSpPr>
          <p:nvPr>
            <p:ph idx="1"/>
          </p:nvPr>
        </p:nvSpPr>
        <p:spPr>
          <a:xfrm>
            <a:off x="133350" y="457200"/>
            <a:ext cx="8229600" cy="5287963"/>
          </a:xfrm>
        </p:spPr>
        <p:txBody>
          <a:bodyPr>
            <a:normAutofit/>
          </a:bodyPr>
          <a:lstStyle/>
          <a:p>
            <a:r>
              <a:rPr lang="en-US" sz="2000" dirty="0">
                <a:latin typeface="Times New Roman" panose="02020603050405020304" pitchFamily="18" charset="0"/>
                <a:cs typeface="Times New Roman" panose="02020603050405020304" pitchFamily="18" charset="0"/>
              </a:rPr>
              <a:t>The body of fungi is termed </a:t>
            </a:r>
            <a:r>
              <a:rPr lang="en-US" sz="2000" b="1" dirty="0">
                <a:latin typeface="Times New Roman" panose="02020603050405020304" pitchFamily="18" charset="0"/>
                <a:cs typeface="Times New Roman" panose="02020603050405020304" pitchFamily="18" charset="0"/>
              </a:rPr>
              <a:t>thallus </a:t>
            </a:r>
            <a:r>
              <a:rPr lang="en-US" sz="2000" dirty="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nonr-eproductive</a:t>
            </a:r>
            <a:r>
              <a:rPr lang="en-US" sz="2000" dirty="0">
                <a:latin typeface="Times New Roman" panose="02020603050405020304" pitchFamily="18" charset="0"/>
                <a:cs typeface="Times New Roman" panose="02020603050405020304" pitchFamily="18" charset="0"/>
              </a:rPr>
              <a:t>)</a:t>
            </a:r>
          </a:p>
          <a:p>
            <a:pPr lvl="1"/>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thalli of </a:t>
            </a:r>
            <a:r>
              <a:rPr lang="en-US" sz="2000" b="1" dirty="0">
                <a:latin typeface="Times New Roman" panose="02020603050405020304" pitchFamily="18" charset="0"/>
                <a:cs typeface="Times New Roman" panose="02020603050405020304" pitchFamily="18" charset="0"/>
              </a:rPr>
              <a:t>yeast</a:t>
            </a:r>
            <a:r>
              <a:rPr lang="en-US" sz="2000" dirty="0">
                <a:latin typeface="Times New Roman" panose="02020603050405020304" pitchFamily="18" charset="0"/>
                <a:cs typeface="Times New Roman" panose="02020603050405020304" pitchFamily="18" charset="0"/>
              </a:rPr>
              <a:t> are small, globular and are </a:t>
            </a:r>
            <a:r>
              <a:rPr lang="en-US" sz="2000" dirty="0" smtClean="0">
                <a:latin typeface="Times New Roman" panose="02020603050405020304" pitchFamily="18" charset="0"/>
                <a:cs typeface="Times New Roman" panose="02020603050405020304" pitchFamily="18" charset="0"/>
              </a:rPr>
              <a:t>single celled</a:t>
            </a:r>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thalli of </a:t>
            </a:r>
            <a:r>
              <a:rPr lang="en-US" sz="2000" b="1" dirty="0">
                <a:latin typeface="Times New Roman" panose="02020603050405020304" pitchFamily="18" charset="0"/>
                <a:cs typeface="Times New Roman" panose="02020603050405020304" pitchFamily="18" charset="0"/>
              </a:rPr>
              <a:t>mold</a:t>
            </a:r>
            <a:r>
              <a:rPr lang="en-US" sz="2000" dirty="0">
                <a:latin typeface="Times New Roman" panose="02020603050405020304" pitchFamily="18" charset="0"/>
                <a:cs typeface="Times New Roman" panose="02020603050405020304" pitchFamily="18" charset="0"/>
              </a:rPr>
              <a:t> are composed of long, </a:t>
            </a:r>
            <a:r>
              <a:rPr lang="en-US" sz="2000" dirty="0" smtClean="0">
                <a:latin typeface="Times New Roman" panose="02020603050405020304" pitchFamily="18" charset="0"/>
                <a:cs typeface="Times New Roman" panose="02020603050405020304" pitchFamily="18" charset="0"/>
              </a:rPr>
              <a:t>branched tubular </a:t>
            </a:r>
            <a:r>
              <a:rPr lang="en-US" sz="2000" dirty="0">
                <a:latin typeface="Times New Roman" panose="02020603050405020304" pitchFamily="18" charset="0"/>
                <a:cs typeface="Times New Roman" panose="02020603050405020304" pitchFamily="18" charset="0"/>
              </a:rPr>
              <a:t>filaments called </a:t>
            </a:r>
            <a:r>
              <a:rPr lang="en-US" sz="2000" b="1" dirty="0">
                <a:latin typeface="Times New Roman" panose="02020603050405020304" pitchFamily="18" charset="0"/>
                <a:cs typeface="Times New Roman" panose="02020603050405020304" pitchFamily="18" charset="0"/>
              </a:rPr>
              <a:t>hyphae.</a:t>
            </a:r>
            <a:endParaRPr lang="en-US" sz="20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8840585" cy="259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3702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143000"/>
          </a:xfrm>
        </p:spPr>
        <p:txBody>
          <a:bodyPr>
            <a:noAutofit/>
          </a:bodyPr>
          <a:lstStyle/>
          <a:p>
            <a:pPr algn="l"/>
            <a:r>
              <a:rPr lang="en-US" sz="2400" b="1" dirty="0" smtClean="0">
                <a:latin typeface="Times New Roman" panose="02020603050405020304" pitchFamily="18" charset="0"/>
                <a:cs typeface="Times New Roman" panose="02020603050405020304" pitchFamily="18" charset="0"/>
              </a:rPr>
              <a:t>Classification of fungi  </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685800"/>
            <a:ext cx="8229600" cy="4525963"/>
          </a:xfrm>
        </p:spPr>
        <p:txBody>
          <a:bodyPr>
            <a:normAutofit/>
          </a:bodyPr>
          <a:lstStyle/>
          <a:p>
            <a:r>
              <a:rPr lang="en-US" sz="2000" dirty="0" smtClean="0">
                <a:latin typeface="Times New Roman" panose="02020603050405020304" pitchFamily="18" charset="0"/>
                <a:cs typeface="Times New Roman" panose="02020603050405020304" pitchFamily="18" charset="0"/>
              </a:rPr>
              <a:t>Fungi can be divided into </a:t>
            </a:r>
            <a:r>
              <a:rPr lang="en-US" sz="2000" b="1" dirty="0" smtClean="0">
                <a:latin typeface="Times New Roman" panose="02020603050405020304" pitchFamily="18" charset="0"/>
                <a:cs typeface="Times New Roman" panose="02020603050405020304" pitchFamily="18" charset="0"/>
              </a:rPr>
              <a:t>2  basic morphological forms</a:t>
            </a:r>
            <a:r>
              <a:rPr lang="en-US" sz="2000" dirty="0" smtClean="0">
                <a:latin typeface="Times New Roman" panose="02020603050405020304" pitchFamily="18" charset="0"/>
                <a:cs typeface="Times New Roman" panose="02020603050405020304" pitchFamily="18" charset="0"/>
              </a:rPr>
              <a:t>:</a:t>
            </a:r>
          </a:p>
          <a:p>
            <a:pPr lvl="1"/>
            <a:r>
              <a:rPr lang="en-US" sz="2000" b="1" dirty="0" smtClean="0">
                <a:latin typeface="Times New Roman" panose="02020603050405020304" pitchFamily="18" charset="0"/>
                <a:cs typeface="Times New Roman" panose="02020603050405020304" pitchFamily="18" charset="0"/>
              </a:rPr>
              <a:t>Yeast</a:t>
            </a:r>
            <a:r>
              <a:rPr lang="en-US" sz="2000" dirty="0" smtClean="0">
                <a:latin typeface="Times New Roman" panose="02020603050405020304" pitchFamily="18" charset="0"/>
                <a:cs typeface="Times New Roman" panose="02020603050405020304" pitchFamily="18" charset="0"/>
              </a:rPr>
              <a:t> – unicellular, reproduce asexually by budding or fission</a:t>
            </a:r>
          </a:p>
          <a:p>
            <a:pPr lvl="1"/>
            <a:r>
              <a:rPr lang="en-US" sz="2000" b="1" dirty="0" smtClean="0">
                <a:latin typeface="Times New Roman" panose="02020603050405020304" pitchFamily="18" charset="0"/>
                <a:cs typeface="Times New Roman" panose="02020603050405020304" pitchFamily="18" charset="0"/>
              </a:rPr>
              <a:t>Molds (Hyphae)</a:t>
            </a:r>
            <a:r>
              <a:rPr lang="en-US" sz="2000" dirty="0" smtClean="0">
                <a:latin typeface="Times New Roman" panose="02020603050405020304" pitchFamily="18" charset="0"/>
                <a:cs typeface="Times New Roman" panose="02020603050405020304" pitchFamily="18" charset="0"/>
              </a:rPr>
              <a:t> – branching, thread like, tubular </a:t>
            </a:r>
            <a:r>
              <a:rPr lang="en-US" sz="2000" dirty="0" err="1" smtClean="0">
                <a:latin typeface="Times New Roman" panose="02020603050405020304" pitchFamily="18" charset="0"/>
                <a:cs typeface="Times New Roman" panose="02020603050405020304" pitchFamily="18" charset="0"/>
              </a:rPr>
              <a:t>filaments.they</a:t>
            </a:r>
            <a:r>
              <a:rPr lang="en-US" sz="2000" dirty="0" smtClean="0">
                <a:latin typeface="Times New Roman" panose="02020603050405020304" pitchFamily="18" charset="0"/>
                <a:cs typeface="Times New Roman" panose="02020603050405020304" pitchFamily="18" charset="0"/>
              </a:rPr>
              <a:t> elongate at their tips by a process called apical extension. </a:t>
            </a:r>
            <a:r>
              <a:rPr lang="en-US" sz="2000" b="1" u="sng" dirty="0" smtClean="0">
                <a:latin typeface="Times New Roman" panose="02020603050405020304" pitchFamily="18" charset="0"/>
                <a:cs typeface="Times New Roman" panose="02020603050405020304" pitchFamily="18" charset="0"/>
              </a:rPr>
              <a:t>A mass of hyphae forms a mycelium </a:t>
            </a:r>
            <a:r>
              <a:rPr lang="en-US" sz="2000" u="sng" dirty="0" smtClean="0">
                <a:latin typeface="Times New Roman" panose="02020603050405020304" pitchFamily="18" charset="0"/>
                <a:cs typeface="Times New Roman" panose="02020603050405020304" pitchFamily="18" charset="0"/>
              </a:rPr>
              <a:t>( commonly known as mold</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The morphology of fungi is not fixed.  Some can exist in hyphae or yeast form (</a:t>
            </a:r>
            <a:r>
              <a:rPr lang="en-US" sz="2000" b="1" dirty="0" smtClean="0">
                <a:latin typeface="Times New Roman" panose="02020603050405020304" pitchFamily="18" charset="0"/>
                <a:cs typeface="Times New Roman" panose="02020603050405020304" pitchFamily="18" charset="0"/>
              </a:rPr>
              <a:t>dimorphic) </a:t>
            </a:r>
            <a:r>
              <a:rPr lang="en-US" sz="2000" dirty="0" smtClean="0">
                <a:latin typeface="Times New Roman" panose="02020603050405020304" pitchFamily="18" charset="0"/>
                <a:cs typeface="Times New Roman" panose="02020603050405020304" pitchFamily="18" charset="0"/>
              </a:rPr>
              <a:t>depending on the environment (</a:t>
            </a:r>
            <a:r>
              <a:rPr lang="en-US" sz="2000" dirty="0" err="1" smtClean="0">
                <a:latin typeface="Times New Roman" panose="02020603050405020304" pitchFamily="18" charset="0"/>
                <a:cs typeface="Times New Roman" panose="02020603050405020304" pitchFamily="18" charset="0"/>
              </a:rPr>
              <a:t>i.e</a:t>
            </a:r>
            <a:r>
              <a:rPr lang="en-US" sz="2000" dirty="0" smtClean="0">
                <a:latin typeface="Times New Roman" panose="02020603050405020304" pitchFamily="18" charset="0"/>
                <a:cs typeface="Times New Roman" panose="02020603050405020304" pitchFamily="18" charset="0"/>
              </a:rPr>
              <a:t> in soil, decaying tissue or in host tissue)</a:t>
            </a:r>
          </a:p>
          <a:p>
            <a:r>
              <a:rPr lang="en-US" sz="2000" b="1" dirty="0">
                <a:latin typeface="Times New Roman" panose="02020603050405020304" pitchFamily="18" charset="0"/>
                <a:cs typeface="Times New Roman" panose="02020603050405020304" pitchFamily="18" charset="0"/>
              </a:rPr>
              <a:t>Most pathogenic fungi are dimorphic fungi</a:t>
            </a:r>
          </a:p>
          <a:p>
            <a:pPr lvl="1"/>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37</a:t>
            </a:r>
            <a:r>
              <a:rPr lang="en-US" sz="2000" b="1" dirty="0">
                <a:latin typeface="Times New Roman" panose="02020603050405020304" pitchFamily="18" charset="0"/>
                <a:cs typeface="Times New Roman" panose="02020603050405020304" pitchFamily="18" charset="0"/>
              </a:rPr>
              <a:t>o </a:t>
            </a:r>
            <a:r>
              <a:rPr lang="en-US" sz="2000" dirty="0">
                <a:latin typeface="Times New Roman" panose="02020603050405020304" pitchFamily="18" charset="0"/>
                <a:cs typeface="Times New Roman" panose="02020603050405020304" pitchFamily="18" charset="0"/>
              </a:rPr>
              <a:t>C yeast-like</a:t>
            </a:r>
          </a:p>
          <a:p>
            <a:pPr lvl="1"/>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25</a:t>
            </a:r>
            <a:r>
              <a:rPr lang="en-US" sz="2000" b="1" dirty="0">
                <a:latin typeface="Times New Roman" panose="02020603050405020304" pitchFamily="18" charset="0"/>
                <a:cs typeface="Times New Roman" panose="02020603050405020304" pitchFamily="18" charset="0"/>
              </a:rPr>
              <a:t>o </a:t>
            </a:r>
            <a:r>
              <a:rPr lang="en-US" sz="2000" dirty="0">
                <a:latin typeface="Times New Roman" panose="02020603050405020304" pitchFamily="18" charset="0"/>
                <a:cs typeface="Times New Roman" panose="02020603050405020304" pitchFamily="18" charset="0"/>
              </a:rPr>
              <a:t>C mold-like</a:t>
            </a:r>
          </a:p>
          <a:p>
            <a:pPr lvl="1"/>
            <a:r>
              <a:rPr lang="en-US" sz="2000" dirty="0" smtClean="0">
                <a:latin typeface="Times New Roman" panose="02020603050405020304" pitchFamily="18" charset="0"/>
                <a:cs typeface="Times New Roman" panose="02020603050405020304" pitchFamily="18" charset="0"/>
              </a:rPr>
              <a:t>Can </a:t>
            </a:r>
            <a:r>
              <a:rPr lang="en-US" sz="2000" dirty="0">
                <a:latin typeface="Times New Roman" panose="02020603050405020304" pitchFamily="18" charset="0"/>
                <a:cs typeface="Times New Roman" panose="02020603050405020304" pitchFamily="18" charset="0"/>
              </a:rPr>
              <a:t>also occur with changes in CO2</a:t>
            </a:r>
            <a:endParaRPr lang="en-US" sz="2000" dirty="0" smtClean="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7630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Hyphae </a:t>
            </a:r>
            <a:endParaRPr lang="en-US" dirty="0"/>
          </a:p>
        </p:txBody>
      </p:sp>
      <p:pic>
        <p:nvPicPr>
          <p:cNvPr id="4" name="Content Placeholder 3" descr="http://www.medical-labs.net/wp-content/uploads/2014/04/Forms-of-hyphae-Septate-and-Coenocytic-Hyphae.jpg"/>
          <p:cNvPicPr>
            <a:picLocks noGrp="1"/>
          </p:cNvPicPr>
          <p:nvPr>
            <p:ph idx="1"/>
          </p:nvPr>
        </p:nvPicPr>
        <p:blipFill>
          <a:blip r:embed="rId2" cstate="print"/>
          <a:srcRect/>
          <a:stretch>
            <a:fillRect/>
          </a:stretch>
        </p:blipFill>
        <p:spPr bwMode="auto">
          <a:xfrm>
            <a:off x="381000" y="2423931"/>
            <a:ext cx="4386349" cy="2010136"/>
          </a:xfrm>
          <a:prstGeom prst="rect">
            <a:avLst/>
          </a:prstGeom>
          <a:noFill/>
          <a:ln w="9525">
            <a:noFill/>
            <a:miter lim="800000"/>
            <a:headEnd/>
            <a:tailEnd/>
          </a:ln>
        </p:spPr>
      </p:pic>
      <p:pic>
        <p:nvPicPr>
          <p:cNvPr id="5" name="Picture 4" descr="http://www.fungionline.org.uk/images/1intro/hyphae1.JPG"/>
          <p:cNvPicPr/>
          <p:nvPr/>
        </p:nvPicPr>
        <p:blipFill>
          <a:blip r:embed="rId3"/>
          <a:srcRect/>
          <a:stretch>
            <a:fillRect/>
          </a:stretch>
        </p:blipFill>
        <p:spPr bwMode="auto">
          <a:xfrm>
            <a:off x="5334000" y="1828800"/>
            <a:ext cx="3666490" cy="1898015"/>
          </a:xfrm>
          <a:prstGeom prst="rect">
            <a:avLst/>
          </a:prstGeom>
          <a:noFill/>
          <a:ln w="9525">
            <a:noFill/>
            <a:miter lim="800000"/>
            <a:headEnd/>
            <a:tailEnd/>
          </a:ln>
        </p:spPr>
      </p:pic>
      <p:pic>
        <p:nvPicPr>
          <p:cNvPr id="6" name="Picture 5" descr="http://www.randform.org/blog/wp-content/2006/10/hyphae.jpg"/>
          <p:cNvPicPr/>
          <p:nvPr/>
        </p:nvPicPr>
        <p:blipFill>
          <a:blip r:embed="rId4"/>
          <a:srcRect/>
          <a:stretch>
            <a:fillRect/>
          </a:stretch>
        </p:blipFill>
        <p:spPr bwMode="auto">
          <a:xfrm>
            <a:off x="4211955" y="4020185"/>
            <a:ext cx="2955290" cy="2837815"/>
          </a:xfrm>
          <a:prstGeom prst="rect">
            <a:avLst/>
          </a:prstGeom>
          <a:noFill/>
          <a:ln w="9525">
            <a:noFill/>
            <a:miter lim="800000"/>
            <a:headEnd/>
            <a:tailEnd/>
          </a:ln>
        </p:spPr>
      </p:pic>
    </p:spTree>
    <p:extLst>
      <p:ext uri="{BB962C8B-B14F-4D97-AF65-F5344CB8AC3E}">
        <p14:creationId xmlns:p14="http://schemas.microsoft.com/office/powerpoint/2010/main" val="27546997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Most reproduce by budding</a:t>
            </a:r>
            <a:endParaRPr lang="en-US" dirty="0"/>
          </a:p>
        </p:txBody>
      </p:sp>
      <p:pic>
        <p:nvPicPr>
          <p:cNvPr id="4" name="Content Placeholder 3" descr="http://mpf.biol.vt.edu/research/budding_yeast_model/gif_files/cell_cycle.gif"/>
          <p:cNvPicPr>
            <a:picLocks noGrp="1"/>
          </p:cNvPicPr>
          <p:nvPr>
            <p:ph idx="1"/>
          </p:nvPr>
        </p:nvPicPr>
        <p:blipFill>
          <a:blip r:embed="rId2"/>
          <a:srcRect/>
          <a:stretch>
            <a:fillRect/>
          </a:stretch>
        </p:blipFill>
        <p:spPr bwMode="auto">
          <a:xfrm>
            <a:off x="228600" y="2133600"/>
            <a:ext cx="5867400" cy="3200400"/>
          </a:xfrm>
          <a:prstGeom prst="rect">
            <a:avLst/>
          </a:prstGeom>
          <a:noFill/>
          <a:ln w="9525">
            <a:noFill/>
            <a:miter lim="800000"/>
            <a:headEnd/>
            <a:tailEnd/>
          </a:ln>
        </p:spPr>
      </p:pic>
      <p:pic>
        <p:nvPicPr>
          <p:cNvPr id="5" name="Picture 4" descr="http://www.onlinetest.radicesolutions.com/Solved_Problems/Biology/Organism/Images/Qn_60_Organism1.png"/>
          <p:cNvPicPr/>
          <p:nvPr/>
        </p:nvPicPr>
        <p:blipFill>
          <a:blip r:embed="rId3"/>
          <a:srcRect/>
          <a:stretch>
            <a:fillRect/>
          </a:stretch>
        </p:blipFill>
        <p:spPr bwMode="auto">
          <a:xfrm>
            <a:off x="4724400" y="4714875"/>
            <a:ext cx="4270375" cy="2133600"/>
          </a:xfrm>
          <a:prstGeom prst="rect">
            <a:avLst/>
          </a:prstGeom>
          <a:noFill/>
          <a:ln w="9525">
            <a:noFill/>
            <a:miter lim="800000"/>
            <a:headEnd/>
            <a:tailEnd/>
          </a:ln>
        </p:spPr>
      </p:pic>
    </p:spTree>
    <p:extLst>
      <p:ext uri="{BB962C8B-B14F-4D97-AF65-F5344CB8AC3E}">
        <p14:creationId xmlns:p14="http://schemas.microsoft.com/office/powerpoint/2010/main" val="3869194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2400" b="1" dirty="0" smtClean="0">
                <a:latin typeface="Times New Roman" panose="02020603050405020304" pitchFamily="18" charset="0"/>
                <a:cs typeface="Times New Roman" panose="02020603050405020304" pitchFamily="18" charset="0"/>
              </a:rPr>
              <a:t>Examples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0" y="76200"/>
            <a:ext cx="4038600" cy="4525963"/>
          </a:xfrm>
        </p:spPr>
        <p:txBody>
          <a:bodyPr>
            <a:normAutofit/>
          </a:bodyPr>
          <a:lstStyle/>
          <a:p>
            <a:pPr>
              <a:lnSpc>
                <a:spcPct val="150000"/>
              </a:lnSpc>
            </a:pPr>
            <a:r>
              <a:rPr lang="en-US" sz="1600" b="1" i="1" dirty="0" smtClean="0">
                <a:latin typeface="Times New Roman" panose="02020603050405020304" pitchFamily="18" charset="0"/>
                <a:cs typeface="Times New Roman" panose="02020603050405020304" pitchFamily="18" charset="0"/>
              </a:rPr>
              <a:t>Candida </a:t>
            </a:r>
            <a:r>
              <a:rPr lang="en-US" sz="1600" b="1" i="1" dirty="0" err="1">
                <a:latin typeface="Times New Roman" panose="02020603050405020304" pitchFamily="18" charset="0"/>
                <a:cs typeface="Times New Roman" panose="02020603050405020304" pitchFamily="18" charset="0"/>
              </a:rPr>
              <a:t>albicans</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 part of the normal flora of mouth, GIT and vaginal wall</a:t>
            </a:r>
          </a:p>
          <a:p>
            <a:pPr>
              <a:lnSpc>
                <a:spcPct val="150000"/>
              </a:lnSpc>
            </a:pPr>
            <a:r>
              <a:rPr lang="en-US" sz="1600" i="1" dirty="0" err="1">
                <a:latin typeface="Times New Roman" panose="02020603050405020304" pitchFamily="18" charset="0"/>
                <a:cs typeface="Times New Roman" panose="02020603050405020304" pitchFamily="18" charset="0"/>
              </a:rPr>
              <a:t>Malassezia</a:t>
            </a:r>
            <a:r>
              <a:rPr lang="en-US" sz="1600" i="1" dirty="0">
                <a:latin typeface="Times New Roman" panose="02020603050405020304" pitchFamily="18" charset="0"/>
                <a:cs typeface="Times New Roman" panose="02020603050405020304" pitchFamily="18" charset="0"/>
              </a:rPr>
              <a:t> furfur – </a:t>
            </a:r>
            <a:r>
              <a:rPr lang="en-US" sz="1600" dirty="0">
                <a:latin typeface="Times New Roman" panose="02020603050405020304" pitchFamily="18" charset="0"/>
                <a:cs typeface="Times New Roman" panose="02020603050405020304" pitchFamily="18" charset="0"/>
              </a:rPr>
              <a:t>causes skin infection</a:t>
            </a:r>
          </a:p>
          <a:p>
            <a:pPr>
              <a:lnSpc>
                <a:spcPct val="150000"/>
              </a:lnSpc>
            </a:pPr>
            <a:r>
              <a:rPr lang="en-US" sz="1600" i="1" dirty="0" err="1">
                <a:latin typeface="Times New Roman" panose="02020603050405020304" pitchFamily="18" charset="0"/>
                <a:cs typeface="Times New Roman" panose="02020603050405020304" pitchFamily="18" charset="0"/>
              </a:rPr>
              <a:t>HIstoplasma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capsulatum</a:t>
            </a: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i="1" dirty="0" err="1">
                <a:latin typeface="Times New Roman" panose="02020603050405020304" pitchFamily="18" charset="0"/>
                <a:cs typeface="Times New Roman" panose="02020603050405020304" pitchFamily="18" charset="0"/>
              </a:rPr>
              <a:t>Blastomyces</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dermatitidis</a:t>
            </a: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i="1" dirty="0" err="1">
                <a:latin typeface="Times New Roman" panose="02020603050405020304" pitchFamily="18" charset="0"/>
                <a:cs typeface="Times New Roman" panose="02020603050405020304" pitchFamily="18" charset="0"/>
              </a:rPr>
              <a:t>Coccidiodes</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immitis</a:t>
            </a: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b="1" i="1" dirty="0">
                <a:latin typeface="Times New Roman" panose="02020603050405020304" pitchFamily="18" charset="0"/>
                <a:cs typeface="Times New Roman" panose="02020603050405020304" pitchFamily="18" charset="0"/>
              </a:rPr>
              <a:t>Trichophyton and </a:t>
            </a:r>
            <a:r>
              <a:rPr lang="en-US" sz="1600" b="1" i="1" dirty="0" err="1">
                <a:latin typeface="Times New Roman" panose="02020603050405020304" pitchFamily="18" charset="0"/>
                <a:cs typeface="Times New Roman" panose="02020603050405020304" pitchFamily="18" charset="0"/>
              </a:rPr>
              <a:t>Microsporum</a:t>
            </a:r>
            <a:r>
              <a:rPr lang="en-US" sz="1600" b="1" i="1" dirty="0">
                <a:latin typeface="Times New Roman" panose="02020603050405020304" pitchFamily="18" charset="0"/>
                <a:cs typeface="Times New Roman" panose="02020603050405020304" pitchFamily="18" charset="0"/>
              </a:rPr>
              <a:t> sp. – </a:t>
            </a:r>
            <a:r>
              <a:rPr lang="en-US" sz="1600" b="1" dirty="0">
                <a:latin typeface="Times New Roman" panose="02020603050405020304" pitchFamily="18" charset="0"/>
                <a:cs typeface="Times New Roman" panose="02020603050405020304" pitchFamily="18" charset="0"/>
              </a:rPr>
              <a:t>cause ring worm</a:t>
            </a:r>
          </a:p>
          <a:p>
            <a:pPr>
              <a:lnSpc>
                <a:spcPct val="150000"/>
              </a:lnSpc>
            </a:pPr>
            <a:r>
              <a:rPr lang="en-US" sz="1600" b="1" i="1" dirty="0">
                <a:latin typeface="Times New Roman" panose="02020603050405020304" pitchFamily="18" charset="0"/>
                <a:cs typeface="Times New Roman" panose="02020603050405020304" pitchFamily="18" charset="0"/>
              </a:rPr>
              <a:t>Cryptococcus </a:t>
            </a:r>
            <a:r>
              <a:rPr lang="en-US" sz="1600" b="1" i="1" dirty="0" err="1">
                <a:latin typeface="Times New Roman" panose="02020603050405020304" pitchFamily="18" charset="0"/>
                <a:cs typeface="Times New Roman" panose="02020603050405020304" pitchFamily="18" charset="0"/>
              </a:rPr>
              <a:t>neoformans</a:t>
            </a:r>
            <a:r>
              <a:rPr lang="en-US" sz="1600" b="1" i="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cryptococcal</a:t>
            </a:r>
            <a:r>
              <a:rPr lang="en-US" sz="1600" b="1" dirty="0">
                <a:latin typeface="Times New Roman" panose="02020603050405020304" pitchFamily="18" charset="0"/>
                <a:cs typeface="Times New Roman" panose="02020603050405020304" pitchFamily="18" charset="0"/>
              </a:rPr>
              <a:t> meningitis in ISS</a:t>
            </a:r>
          </a:p>
          <a:p>
            <a:pPr>
              <a:lnSpc>
                <a:spcPct val="150000"/>
              </a:lnSpc>
            </a:pPr>
            <a:endParaRPr lang="en-US" sz="1600" dirty="0">
              <a:latin typeface="Times New Roman" panose="02020603050405020304" pitchFamily="18" charset="0"/>
              <a:cs typeface="Times New Roman" panose="02020603050405020304" pitchFamily="18" charset="0"/>
            </a:endParaRPr>
          </a:p>
        </p:txBody>
      </p:sp>
      <p:pic>
        <p:nvPicPr>
          <p:cNvPr id="5" name="Content Placeholder 4" descr="http://upload.wikimedia.org/wikipedia/commons/thumb/8/86/Mycena_atkinsoniana_60804.jpg/400px-Mycena_atkinsoniana_60804.jpg"/>
          <p:cNvPicPr>
            <a:picLocks noGrp="1"/>
          </p:cNvPicPr>
          <p:nvPr>
            <p:ph sz="half" idx="2"/>
          </p:nvPr>
        </p:nvPicPr>
        <p:blipFill>
          <a:blip r:embed="rId2" cstate="print"/>
          <a:srcRect/>
          <a:stretch>
            <a:fillRect/>
          </a:stretch>
        </p:blipFill>
        <p:spPr bwMode="auto">
          <a:xfrm>
            <a:off x="4733925" y="180975"/>
            <a:ext cx="4038600" cy="3200400"/>
          </a:xfrm>
          <a:prstGeom prst="rect">
            <a:avLst/>
          </a:prstGeom>
          <a:noFill/>
          <a:ln w="9525">
            <a:noFill/>
            <a:miter lim="800000"/>
            <a:headEnd/>
            <a:tailEnd/>
          </a:ln>
        </p:spPr>
      </p:pic>
    </p:spTree>
    <p:extLst>
      <p:ext uri="{BB962C8B-B14F-4D97-AF65-F5344CB8AC3E}">
        <p14:creationId xmlns:p14="http://schemas.microsoft.com/office/powerpoint/2010/main" val="2098921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1646238"/>
          </a:xfrm>
        </p:spPr>
        <p:txBody>
          <a:bodyPr>
            <a:normAutofit/>
          </a:bodyPr>
          <a:lstStyle/>
          <a:p>
            <a:pPr algn="l"/>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 of microbiology </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38200"/>
            <a:ext cx="8229600" cy="4983163"/>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The specialized  </a:t>
            </a:r>
            <a:r>
              <a:rPr lang="en-US" sz="2400" dirty="0">
                <a:latin typeface="Times New Roman" panose="02020603050405020304" pitchFamily="18" charset="0"/>
                <a:cs typeface="Times New Roman" panose="02020603050405020304" pitchFamily="18" charset="0"/>
              </a:rPr>
              <a:t>fields  </a:t>
            </a:r>
            <a:r>
              <a:rPr lang="en-US" sz="2400" dirty="0" smtClean="0">
                <a:latin typeface="Times New Roman" panose="02020603050405020304" pitchFamily="18" charset="0"/>
                <a:cs typeface="Times New Roman" panose="02020603050405020304" pitchFamily="18" charset="0"/>
              </a:rPr>
              <a:t>of microbiology include </a:t>
            </a:r>
            <a:r>
              <a:rPr lang="en-US" sz="2400" dirty="0">
                <a:latin typeface="Times New Roman" panose="02020603050405020304" pitchFamily="18" charset="0"/>
                <a:cs typeface="Times New Roman" panose="02020603050405020304" pitchFamily="18" charset="0"/>
              </a:rPr>
              <a:t>;</a:t>
            </a:r>
          </a:p>
          <a:p>
            <a:pPr marL="0" lvl="0" indent="0">
              <a:buNone/>
            </a:pPr>
            <a:r>
              <a:rPr lang="en-US" sz="2400" dirty="0" smtClean="0">
                <a:latin typeface="Times New Roman" panose="02020603050405020304" pitchFamily="18" charset="0"/>
                <a:cs typeface="Times New Roman" panose="02020603050405020304" pitchFamily="18" charset="0"/>
              </a:rPr>
              <a:t>1. Medical </a:t>
            </a:r>
            <a:r>
              <a:rPr lang="en-US" sz="2400" dirty="0">
                <a:latin typeface="Times New Roman" panose="02020603050405020304" pitchFamily="18" charset="0"/>
                <a:cs typeface="Times New Roman" panose="02020603050405020304" pitchFamily="18" charset="0"/>
              </a:rPr>
              <a:t>microbiology</a:t>
            </a:r>
          </a:p>
          <a:p>
            <a:pPr marL="0" lvl="0" indent="0">
              <a:buNone/>
            </a:pPr>
            <a:r>
              <a:rPr lang="en-US" sz="2400" dirty="0" smtClean="0">
                <a:latin typeface="Times New Roman" panose="02020603050405020304" pitchFamily="18" charset="0"/>
                <a:cs typeface="Times New Roman" panose="02020603050405020304" pitchFamily="18" charset="0"/>
              </a:rPr>
              <a:t>2. Environmental </a:t>
            </a:r>
            <a:r>
              <a:rPr lang="en-US" sz="2400" dirty="0">
                <a:latin typeface="Times New Roman" panose="02020603050405020304" pitchFamily="18" charset="0"/>
                <a:cs typeface="Times New Roman" panose="02020603050405020304" pitchFamily="18" charset="0"/>
              </a:rPr>
              <a:t>microbiology</a:t>
            </a:r>
          </a:p>
          <a:p>
            <a:endParaRPr lang="en-US" sz="2400" dirty="0"/>
          </a:p>
        </p:txBody>
      </p:sp>
    </p:spTree>
    <p:extLst>
      <p:ext uri="{BB962C8B-B14F-4D97-AF65-F5344CB8AC3E}">
        <p14:creationId xmlns:p14="http://schemas.microsoft.com/office/powerpoint/2010/main" val="41666943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irc_mi" descr="http://www.jaypeejournals.com/eJournals/_eJournals%5C36%5C2009%5CSeptember-December%5Cimages/ENT-3-table2.jpg"/>
          <p:cNvPicPr/>
          <p:nvPr/>
        </p:nvPicPr>
        <p:blipFill>
          <a:blip r:embed="rId2" cstate="print"/>
          <a:srcRect/>
          <a:stretch>
            <a:fillRect/>
          </a:stretch>
        </p:blipFill>
        <p:spPr bwMode="auto">
          <a:xfrm>
            <a:off x="76200" y="28575"/>
            <a:ext cx="8153400" cy="6248400"/>
          </a:xfrm>
          <a:prstGeom prst="rect">
            <a:avLst/>
          </a:prstGeom>
          <a:noFill/>
          <a:ln w="9525">
            <a:noFill/>
            <a:miter lim="800000"/>
            <a:headEnd/>
            <a:tailEnd/>
          </a:ln>
        </p:spPr>
      </p:pic>
    </p:spTree>
    <p:extLst>
      <p:ext uri="{BB962C8B-B14F-4D97-AF65-F5344CB8AC3E}">
        <p14:creationId xmlns:p14="http://schemas.microsoft.com/office/powerpoint/2010/main" val="39747143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pPr algn="l"/>
            <a:r>
              <a:rPr lang="en-US" sz="2800" b="1" dirty="0" smtClean="0">
                <a:latin typeface="Times New Roman" panose="02020603050405020304" pitchFamily="18" charset="0"/>
                <a:cs typeface="Times New Roman" panose="02020603050405020304" pitchFamily="18" charset="0"/>
              </a:rPr>
              <a:t>Human </a:t>
            </a:r>
            <a:r>
              <a:rPr lang="en-US" sz="2800" b="1" dirty="0" smtClean="0">
                <a:latin typeface="Times New Roman" panose="02020603050405020304" pitchFamily="18" charset="0"/>
                <a:cs typeface="Times New Roman" panose="02020603050405020304" pitchFamily="18" charset="0"/>
              </a:rPr>
              <a:t>pathogenic fungi</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66800"/>
            <a:ext cx="8229600" cy="452596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majority of most human pathogenic fungi appear to be soil inhabiting species where they live as saprobes, but given the appropriate conditions, i.e. if the person is not healthy, an open wound is present, direct injection of fungus into your system, a particular life-style, AIDS, etc., they will aggressively attack </a:t>
            </a:r>
            <a:r>
              <a:rPr lang="en-US" sz="2400" dirty="0" smtClean="0">
                <a:latin typeface="Times New Roman" panose="02020603050405020304" pitchFamily="18" charset="0"/>
                <a:cs typeface="Times New Roman" panose="02020603050405020304" pitchFamily="18" charset="0"/>
              </a:rPr>
              <a:t>people</a:t>
            </a:r>
            <a:endParaRPr 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1765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563562"/>
          </a:xfrm>
        </p:spPr>
        <p:txBody>
          <a:bodyPr>
            <a:noAutofit/>
          </a:bodyPr>
          <a:lstStyle/>
          <a:p>
            <a:pPr algn="l"/>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1.Superficial infections/ cutaneous</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575" y="914400"/>
            <a:ext cx="8229600" cy="5486400"/>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Are caused by fungi that attack the skin or its appendages (nail, feathers and hair). Some examples of these infections include; </a:t>
            </a:r>
            <a:r>
              <a:rPr lang="en-US" sz="2400" b="1" dirty="0" smtClean="0">
                <a:latin typeface="Times New Roman" panose="02020603050405020304" pitchFamily="18" charset="0"/>
                <a:cs typeface="Times New Roman" panose="02020603050405020304" pitchFamily="18" charset="0"/>
              </a:rPr>
              <a:t>Ringworms, Jock-itch and Athlete's foot.</a:t>
            </a:r>
          </a:p>
          <a:p>
            <a:pPr marL="0" indent="0">
              <a:buNone/>
            </a:pPr>
            <a:r>
              <a:rPr lang="en-US" sz="2400" dirty="0" smtClean="0">
                <a:latin typeface="Times New Roman" panose="02020603050405020304" pitchFamily="18" charset="0"/>
                <a:cs typeface="Times New Roman" panose="02020603050405020304" pitchFamily="18" charset="0"/>
              </a:rPr>
              <a:t>These fungi are known as </a:t>
            </a:r>
            <a:r>
              <a:rPr lang="en-US" sz="2400" b="1" dirty="0" smtClean="0">
                <a:latin typeface="Times New Roman" panose="02020603050405020304" pitchFamily="18" charset="0"/>
                <a:cs typeface="Times New Roman" panose="02020603050405020304" pitchFamily="18" charset="0"/>
              </a:rPr>
              <a:t>dermatophytes</a:t>
            </a: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Ringworm and Related Dermatophytes</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Ringworm usually occurs on the exposed parts of the body, forming circular growths that may appear darker or lighter than the normal skin color, with symptoms that include skin lesion, rash and itching of the infected </a:t>
            </a:r>
            <a:r>
              <a:rPr lang="en-US" sz="2400" dirty="0" smtClean="0">
                <a:latin typeface="Times New Roman" panose="02020603050405020304" pitchFamily="18" charset="0"/>
                <a:cs typeface="Times New Roman" panose="02020603050405020304" pitchFamily="18" charset="0"/>
              </a:rPr>
              <a:t>area</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09895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rmAutofit/>
          </a:bodyPr>
          <a:lstStyle/>
          <a:p>
            <a:r>
              <a:rPr lang="en-US" sz="3200" b="1" dirty="0">
                <a:solidFill>
                  <a:srgbClr val="FF0000"/>
                </a:solidFill>
              </a:rPr>
              <a:t>Caused by </a:t>
            </a:r>
            <a:r>
              <a:rPr lang="en-US" sz="3200" b="1" i="1" dirty="0" err="1">
                <a:solidFill>
                  <a:srgbClr val="FF0000"/>
                </a:solidFill>
              </a:rPr>
              <a:t>Trichophyton</a:t>
            </a:r>
            <a:r>
              <a:rPr lang="en-US" sz="3200" b="1" dirty="0">
                <a:solidFill>
                  <a:srgbClr val="FF0000"/>
                </a:solidFill>
              </a:rPr>
              <a:t> and </a:t>
            </a:r>
            <a:r>
              <a:rPr lang="en-US" sz="3200" b="1" i="1" dirty="0" err="1">
                <a:solidFill>
                  <a:srgbClr val="FF0000"/>
                </a:solidFill>
              </a:rPr>
              <a:t>Microsporum</a:t>
            </a:r>
            <a:r>
              <a:rPr lang="en-US" sz="3200" b="1" i="1" dirty="0">
                <a:solidFill>
                  <a:srgbClr val="FF0000"/>
                </a:solidFill>
              </a:rPr>
              <a:t> </a:t>
            </a:r>
            <a:r>
              <a:rPr lang="en-US" sz="3200" b="1" i="1" dirty="0" err="1">
                <a:solidFill>
                  <a:srgbClr val="FF0000"/>
                </a:solidFill>
              </a:rPr>
              <a:t>sp</a:t>
            </a:r>
            <a:endParaRPr lang="en-US" sz="3200" b="1" i="1" dirty="0">
              <a:solidFill>
                <a:srgbClr val="FF0000"/>
              </a:solidFill>
            </a:endParaRPr>
          </a:p>
        </p:txBody>
      </p:sp>
      <p:sp>
        <p:nvSpPr>
          <p:cNvPr id="3" name="Content Placeholder 2"/>
          <p:cNvSpPr>
            <a:spLocks noGrp="1"/>
          </p:cNvSpPr>
          <p:nvPr>
            <p:ph idx="1"/>
          </p:nvPr>
        </p:nvSpPr>
        <p:spPr>
          <a:xfrm>
            <a:off x="0" y="914400"/>
            <a:ext cx="8534400" cy="5059363"/>
          </a:xfrm>
        </p:spPr>
        <p:txBody>
          <a:bodyPr>
            <a:normAutofit/>
          </a:bodyPr>
          <a:lstStyle/>
          <a:p>
            <a:r>
              <a:rPr lang="en-US" sz="2000" i="1" dirty="0" smtClean="0">
                <a:latin typeface="Times New Roman" panose="02020603050405020304" pitchFamily="18" charset="0"/>
                <a:cs typeface="Times New Roman" panose="02020603050405020304" pitchFamily="18" charset="0"/>
              </a:rPr>
              <a:t>They </a:t>
            </a:r>
            <a:r>
              <a:rPr lang="en-US" sz="2000" i="1" dirty="0">
                <a:latin typeface="Times New Roman" panose="02020603050405020304" pitchFamily="18" charset="0"/>
                <a:cs typeface="Times New Roman" panose="02020603050405020304" pitchFamily="18" charset="0"/>
              </a:rPr>
              <a:t>include;</a:t>
            </a:r>
          </a:p>
          <a:p>
            <a:pPr lvl="1"/>
            <a:r>
              <a:rPr lang="en-US" sz="2000" b="1" dirty="0">
                <a:latin typeface="Times New Roman" panose="02020603050405020304" pitchFamily="18" charset="0"/>
                <a:cs typeface="Times New Roman" panose="02020603050405020304" pitchFamily="18" charset="0"/>
              </a:rPr>
              <a:t>Tinea capitis</a:t>
            </a:r>
            <a:r>
              <a:rPr lang="en-US" sz="2000" dirty="0">
                <a:latin typeface="Times New Roman" panose="02020603050405020304" pitchFamily="18" charset="0"/>
                <a:cs typeface="Times New Roman" panose="02020603050405020304" pitchFamily="18" charset="0"/>
              </a:rPr>
              <a:t>: Ringworm of the scalp, eyebrow and </a:t>
            </a:r>
            <a:r>
              <a:rPr lang="en-US" sz="2000" dirty="0" smtClean="0">
                <a:latin typeface="Times New Roman" panose="02020603050405020304" pitchFamily="18" charset="0"/>
                <a:cs typeface="Times New Roman" panose="02020603050405020304" pitchFamily="18" charset="0"/>
              </a:rPr>
              <a:t>Eye lashes</a:t>
            </a:r>
            <a:r>
              <a:rPr lang="en-US" sz="2000" dirty="0">
                <a:latin typeface="Times New Roman" panose="02020603050405020304" pitchFamily="18" charset="0"/>
                <a:cs typeface="Times New Roman" panose="02020603050405020304" pitchFamily="18" charset="0"/>
              </a:rPr>
              <a:t>.</a:t>
            </a:r>
          </a:p>
          <a:p>
            <a:pPr lvl="1"/>
            <a:r>
              <a:rPr lang="en-US" sz="2000" b="1" dirty="0" err="1">
                <a:latin typeface="Times New Roman" panose="02020603050405020304" pitchFamily="18" charset="0"/>
                <a:cs typeface="Times New Roman" panose="02020603050405020304" pitchFamily="18" charset="0"/>
              </a:rPr>
              <a:t>Tinea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corporis</a:t>
            </a:r>
            <a:r>
              <a:rPr lang="en-US" sz="2000" dirty="0">
                <a:latin typeface="Times New Roman" panose="02020603050405020304" pitchFamily="18" charset="0"/>
                <a:cs typeface="Times New Roman" panose="02020603050405020304" pitchFamily="18" charset="0"/>
              </a:rPr>
              <a:t>: Ringworm of the body.</a:t>
            </a:r>
          </a:p>
          <a:p>
            <a:pPr lvl="1"/>
            <a:r>
              <a:rPr lang="en-US" sz="2000" b="1" dirty="0" err="1">
                <a:latin typeface="Times New Roman" panose="02020603050405020304" pitchFamily="18" charset="0"/>
                <a:cs typeface="Times New Roman" panose="02020603050405020304" pitchFamily="18" charset="0"/>
              </a:rPr>
              <a:t>Tinea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cruris</a:t>
            </a:r>
            <a:r>
              <a:rPr lang="en-US" sz="2000" dirty="0">
                <a:latin typeface="Times New Roman" panose="02020603050405020304" pitchFamily="18" charset="0"/>
                <a:cs typeface="Times New Roman" panose="02020603050405020304" pitchFamily="18" charset="0"/>
              </a:rPr>
              <a:t>: Ringworm of the groin, perineum and perianal region. Infections </a:t>
            </a:r>
            <a:r>
              <a:rPr lang="en-US" sz="2000" dirty="0" smtClean="0">
                <a:latin typeface="Times New Roman" panose="02020603050405020304" pitchFamily="18" charset="0"/>
                <a:cs typeface="Times New Roman" panose="02020603050405020304" pitchFamily="18" charset="0"/>
              </a:rPr>
              <a:t>by these type of ring worm are </a:t>
            </a:r>
            <a:r>
              <a:rPr lang="en-US" sz="2000" dirty="0">
                <a:latin typeface="Times New Roman" panose="02020603050405020304" pitchFamily="18" charset="0"/>
                <a:cs typeface="Times New Roman" panose="02020603050405020304" pitchFamily="18" charset="0"/>
              </a:rPr>
              <a:t>commonly referred to as "</a:t>
            </a:r>
            <a:r>
              <a:rPr lang="en-US" sz="2000" b="1" dirty="0">
                <a:latin typeface="Times New Roman" panose="02020603050405020304" pitchFamily="18" charset="0"/>
                <a:cs typeface="Times New Roman" panose="02020603050405020304" pitchFamily="18" charset="0"/>
              </a:rPr>
              <a:t>jock itch</a:t>
            </a:r>
            <a:r>
              <a:rPr lang="en-US" sz="2000" dirty="0">
                <a:latin typeface="Times New Roman" panose="02020603050405020304" pitchFamily="18" charset="0"/>
                <a:cs typeface="Times New Roman" panose="02020603050405020304" pitchFamily="18" charset="0"/>
              </a:rPr>
              <a:t>".</a:t>
            </a:r>
          </a:p>
          <a:p>
            <a:pPr lvl="1"/>
            <a:r>
              <a:rPr lang="en-US" sz="2000" b="1" dirty="0" err="1">
                <a:latin typeface="Times New Roman" panose="02020603050405020304" pitchFamily="18" charset="0"/>
                <a:cs typeface="Times New Roman" panose="02020603050405020304" pitchFamily="18" charset="0"/>
              </a:rPr>
              <a:t>Tinea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unguium</a:t>
            </a:r>
            <a:r>
              <a:rPr lang="en-US" sz="2000" dirty="0">
                <a:latin typeface="Times New Roman" panose="02020603050405020304" pitchFamily="18" charset="0"/>
                <a:cs typeface="Times New Roman" panose="02020603050405020304" pitchFamily="18" charset="0"/>
              </a:rPr>
              <a:t>: Ringworm of the nail.</a:t>
            </a:r>
          </a:p>
          <a:p>
            <a:pPr lvl="1"/>
            <a:r>
              <a:rPr lang="en-US" sz="2000" b="1" dirty="0" err="1">
                <a:latin typeface="Times New Roman" panose="02020603050405020304" pitchFamily="18" charset="0"/>
                <a:cs typeface="Times New Roman" panose="02020603050405020304" pitchFamily="18" charset="0"/>
              </a:rPr>
              <a:t>Tinea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barbae</a:t>
            </a:r>
            <a:r>
              <a:rPr lang="en-US" sz="2000" dirty="0">
                <a:latin typeface="Times New Roman" panose="02020603050405020304" pitchFamily="18" charset="0"/>
                <a:cs typeface="Times New Roman" panose="02020603050405020304" pitchFamily="18" charset="0"/>
              </a:rPr>
              <a:t>: Ringworm of the beard.</a:t>
            </a:r>
          </a:p>
          <a:p>
            <a:pPr lvl="1"/>
            <a:r>
              <a:rPr lang="en-US" sz="2000" b="1" dirty="0" err="1">
                <a:latin typeface="Times New Roman" panose="02020603050405020304" pitchFamily="18" charset="0"/>
                <a:cs typeface="Times New Roman" panose="02020603050405020304" pitchFamily="18" charset="0"/>
              </a:rPr>
              <a:t>Tinea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pedis</a:t>
            </a:r>
            <a:r>
              <a:rPr lang="en-US" sz="2000" dirty="0">
                <a:latin typeface="Times New Roman" panose="02020603050405020304" pitchFamily="18" charset="0"/>
                <a:cs typeface="Times New Roman" panose="02020603050405020304" pitchFamily="18" charset="0"/>
              </a:rPr>
              <a:t>: Ringworm of the feet. Infections are commonly referred to as </a:t>
            </a:r>
            <a:r>
              <a:rPr lang="en-US" sz="2000" b="1" dirty="0">
                <a:latin typeface="Times New Roman" panose="02020603050405020304" pitchFamily="18" charset="0"/>
                <a:cs typeface="Times New Roman" panose="02020603050405020304" pitchFamily="18" charset="0"/>
              </a:rPr>
              <a:t>A</a:t>
            </a:r>
            <a:r>
              <a:rPr lang="en-US" sz="2000" b="1" dirty="0" smtClean="0">
                <a:latin typeface="Times New Roman" panose="02020603050405020304" pitchFamily="18" charset="0"/>
                <a:cs typeface="Times New Roman" panose="02020603050405020304" pitchFamily="18" charset="0"/>
              </a:rPr>
              <a:t>thlete's </a:t>
            </a:r>
            <a:r>
              <a:rPr lang="en-US" sz="2000" b="1" dirty="0">
                <a:latin typeface="Times New Roman" panose="02020603050405020304" pitchFamily="18" charset="0"/>
                <a:cs typeface="Times New Roman" panose="02020603050405020304" pitchFamily="18" charset="0"/>
              </a:rPr>
              <a:t>foot</a:t>
            </a:r>
            <a:r>
              <a:rPr lang="en-US" sz="2000" dirty="0">
                <a:latin typeface="Times New Roman" panose="02020603050405020304" pitchFamily="18" charset="0"/>
                <a:cs typeface="Times New Roman" panose="02020603050405020304" pitchFamily="18" charset="0"/>
              </a:rPr>
              <a:t>.</a:t>
            </a:r>
          </a:p>
          <a:p>
            <a:pPr lvl="1"/>
            <a:r>
              <a:rPr lang="en-US" sz="2000" b="1" dirty="0" err="1">
                <a:latin typeface="Times New Roman" panose="02020603050405020304" pitchFamily="18" charset="0"/>
                <a:cs typeface="Times New Roman" panose="02020603050405020304" pitchFamily="18" charset="0"/>
              </a:rPr>
              <a:t>Tinea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manuum</a:t>
            </a:r>
            <a:r>
              <a:rPr lang="en-US" sz="2000" dirty="0">
                <a:latin typeface="Times New Roman" panose="02020603050405020304" pitchFamily="18" charset="0"/>
                <a:cs typeface="Times New Roman" panose="02020603050405020304" pitchFamily="18" charset="0"/>
              </a:rPr>
              <a:t>: Ringworm of the hand.</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964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868362"/>
          </a:xfrm>
        </p:spPr>
        <p:txBody>
          <a:bodyPr>
            <a:normAutofit/>
          </a:bodyPr>
          <a:lstStyle/>
          <a:p>
            <a:pPr algn="l"/>
            <a:r>
              <a:rPr lang="en-US" sz="2000" b="1" dirty="0" smtClean="0">
                <a:latin typeface="Times New Roman" panose="02020603050405020304" pitchFamily="18" charset="0"/>
                <a:cs typeface="Times New Roman" panose="02020603050405020304" pitchFamily="18" charset="0"/>
              </a:rPr>
              <a:t>2.Systemic or Deep-Seated Mycoses</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575" y="914400"/>
            <a:ext cx="8229600" cy="5638800"/>
          </a:xfrm>
        </p:spPr>
        <p:txBody>
          <a:bodyPr>
            <a:normAutofit/>
          </a:bodyPr>
          <a:lstStyle/>
          <a:p>
            <a:pPr marL="0" indent="0">
              <a:buNone/>
            </a:pPr>
            <a:r>
              <a:rPr lang="en-US" sz="2400" b="1" i="1" dirty="0" err="1" smtClean="0">
                <a:latin typeface="Times New Roman" panose="02020603050405020304" pitchFamily="18" charset="0"/>
                <a:cs typeface="Times New Roman" panose="02020603050405020304" pitchFamily="18" charset="0"/>
              </a:rPr>
              <a:t>a.Coccidioides</a:t>
            </a:r>
            <a:r>
              <a:rPr lang="en-US" sz="2400" b="1" i="1" dirty="0" smtClean="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immitis</a:t>
            </a:r>
            <a:r>
              <a:rPr lang="en-US" sz="2400" b="1" dirty="0">
                <a:latin typeface="Times New Roman" panose="02020603050405020304" pitchFamily="18" charset="0"/>
                <a:cs typeface="Times New Roman" panose="02020603050405020304" pitchFamily="18" charset="0"/>
              </a:rPr>
              <a:t>, the cause of </a:t>
            </a:r>
            <a:r>
              <a:rPr lang="en-US" sz="2400" b="1" dirty="0" err="1">
                <a:latin typeface="Times New Roman" panose="02020603050405020304" pitchFamily="18" charset="0"/>
                <a:cs typeface="Times New Roman" panose="02020603050405020304" pitchFamily="18" charset="0"/>
              </a:rPr>
              <a:t>Coccidioidomycosis</a:t>
            </a:r>
            <a:r>
              <a:rPr lang="en-US" sz="2400" b="1" dirty="0">
                <a:latin typeface="Times New Roman" panose="02020603050405020304" pitchFamily="18" charset="0"/>
                <a:cs typeface="Times New Roman" panose="02020603050405020304" pitchFamily="18" charset="0"/>
              </a:rPr>
              <a:t> (Valley Fever)</a:t>
            </a:r>
            <a:r>
              <a:rPr lang="en-US" sz="2400" dirty="0">
                <a:latin typeface="Times New Roman" panose="02020603050405020304" pitchFamily="18" charset="0"/>
                <a:cs typeface="Times New Roman" panose="02020603050405020304" pitchFamily="18" charset="0"/>
              </a:rPr>
              <a:t> </a:t>
            </a:r>
          </a:p>
          <a:p>
            <a:pPr lvl="1"/>
            <a:r>
              <a:rPr lang="en-US" sz="2000" i="1" dirty="0" err="1">
                <a:latin typeface="Times New Roman" panose="02020603050405020304" pitchFamily="18" charset="0"/>
                <a:cs typeface="Times New Roman" panose="02020603050405020304" pitchFamily="18" charset="0"/>
              </a:rPr>
              <a:t>Coccidioides</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immitis</a:t>
            </a:r>
            <a:r>
              <a:rPr lang="en-US" sz="2000" dirty="0">
                <a:latin typeface="Times New Roman" panose="02020603050405020304" pitchFamily="18" charset="0"/>
                <a:cs typeface="Times New Roman" panose="02020603050405020304" pitchFamily="18" charset="0"/>
              </a:rPr>
              <a:t> is contracted by inhalation of spores and primarily causes a respiratory disease in animals and people, but from the lungs it may spread throughout the body by way of the bloodstream </a:t>
            </a:r>
          </a:p>
          <a:p>
            <a:pPr marL="0" indent="0">
              <a:buNone/>
            </a:pPr>
            <a:r>
              <a:rPr lang="en-US" sz="2400" b="1" i="1" dirty="0" err="1" smtClean="0">
                <a:latin typeface="Times New Roman" panose="02020603050405020304" pitchFamily="18" charset="0"/>
                <a:cs typeface="Times New Roman" panose="02020603050405020304" pitchFamily="18" charset="0"/>
              </a:rPr>
              <a:t>b.Histoplasma</a:t>
            </a:r>
            <a:r>
              <a:rPr lang="en-US" sz="2400" b="1" i="1" dirty="0" smtClean="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capsulatum</a:t>
            </a:r>
            <a:r>
              <a:rPr lang="en-US" sz="2400" b="1" dirty="0">
                <a:latin typeface="Times New Roman" panose="02020603050405020304" pitchFamily="18" charset="0"/>
                <a:cs typeface="Times New Roman" panose="02020603050405020304" pitchFamily="18" charset="0"/>
              </a:rPr>
              <a:t> and Histoplasmosis</a:t>
            </a:r>
            <a:r>
              <a:rPr lang="en-US" sz="2400" dirty="0">
                <a:latin typeface="Times New Roman" panose="02020603050405020304" pitchFamily="18" charset="0"/>
                <a:cs typeface="Times New Roman" panose="02020603050405020304" pitchFamily="18" charset="0"/>
              </a:rPr>
              <a:t> </a:t>
            </a:r>
          </a:p>
          <a:p>
            <a:pPr lvl="1"/>
            <a:r>
              <a:rPr lang="en-US" sz="2000" dirty="0">
                <a:latin typeface="Times New Roman" panose="02020603050405020304" pitchFamily="18" charset="0"/>
                <a:cs typeface="Times New Roman" panose="02020603050405020304" pitchFamily="18" charset="0"/>
              </a:rPr>
              <a:t>Histoplasmosis occurs in people and dogs, rarely has it occurred in other domestic or wild animals. Infection occurs through inhalation of spores from this fungus. </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995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5592763"/>
          </a:xfrm>
        </p:spPr>
        <p:txBody>
          <a:bodyPr>
            <a:normAutofit/>
          </a:bodyPr>
          <a:lstStyle/>
          <a:p>
            <a:pPr marL="0" indent="0">
              <a:buNone/>
            </a:pPr>
            <a:r>
              <a:rPr lang="en-US" sz="2800" b="1" i="1" dirty="0" err="1" smtClean="0">
                <a:latin typeface="Times New Roman" panose="02020603050405020304" pitchFamily="18" charset="0"/>
                <a:cs typeface="Times New Roman" panose="02020603050405020304" pitchFamily="18" charset="0"/>
              </a:rPr>
              <a:t>c.Blastomyces</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and </a:t>
            </a:r>
            <a:r>
              <a:rPr lang="en-US" sz="2800" b="1" dirty="0" err="1">
                <a:latin typeface="Times New Roman" panose="02020603050405020304" pitchFamily="18" charset="0"/>
                <a:cs typeface="Times New Roman" panose="02020603050405020304" pitchFamily="18" charset="0"/>
              </a:rPr>
              <a:t>Blastomycosis</a:t>
            </a:r>
            <a:r>
              <a:rPr lang="en-US" sz="2800" dirty="0">
                <a:latin typeface="Times New Roman" panose="02020603050405020304" pitchFamily="18" charset="0"/>
                <a:cs typeface="Times New Roman" panose="02020603050405020304" pitchFamily="18" charset="0"/>
              </a:rPr>
              <a:t> </a:t>
            </a:r>
          </a:p>
          <a:p>
            <a:pPr lvl="1"/>
            <a:r>
              <a:rPr lang="en-US" sz="2400" dirty="0">
                <a:latin typeface="Times New Roman" panose="02020603050405020304" pitchFamily="18" charset="0"/>
                <a:cs typeface="Times New Roman" panose="02020603050405020304" pitchFamily="18" charset="0"/>
              </a:rPr>
              <a:t>There are two species of this genus, </a:t>
            </a:r>
            <a:r>
              <a:rPr lang="en-US" sz="2400" i="1" dirty="0" err="1">
                <a:latin typeface="Times New Roman" panose="02020603050405020304" pitchFamily="18" charset="0"/>
                <a:cs typeface="Times New Roman" panose="02020603050405020304" pitchFamily="18" charset="0"/>
              </a:rPr>
              <a:t>Blastomyces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dermatitidis</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B. </a:t>
            </a:r>
            <a:r>
              <a:rPr lang="en-US" sz="2400" i="1" dirty="0" err="1">
                <a:latin typeface="Times New Roman" panose="02020603050405020304" pitchFamily="18" charset="0"/>
                <a:cs typeface="Times New Roman" panose="02020603050405020304" pitchFamily="18" charset="0"/>
              </a:rPr>
              <a:t>brasiliensis</a:t>
            </a:r>
            <a:r>
              <a:rPr lang="en-US" sz="2400" dirty="0">
                <a:latin typeface="Times New Roman" panose="02020603050405020304" pitchFamily="18" charset="0"/>
                <a:cs typeface="Times New Roman" panose="02020603050405020304" pitchFamily="18" charset="0"/>
              </a:rPr>
              <a:t> Infection apparently comes from spores or mycelium in the soil and any part of the body may be invaded. Infections usually are first detected as skin lesions; the lesions may remain localized or may gradually enlarge. In some case the fungus can spread throughout the whole body, resulting in extensive ulceration.</a:t>
            </a:r>
          </a:p>
        </p:txBody>
      </p:sp>
    </p:spTree>
    <p:extLst>
      <p:ext uri="{BB962C8B-B14F-4D97-AF65-F5344CB8AC3E}">
        <p14:creationId xmlns:p14="http://schemas.microsoft.com/office/powerpoint/2010/main" val="6106545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8382000" cy="715962"/>
          </a:xfrm>
        </p:spPr>
        <p:txBody>
          <a:bodyPr>
            <a:normAutofit/>
          </a:bodyPr>
          <a:lstStyle/>
          <a:p>
            <a:pPr algn="l">
              <a:lnSpc>
                <a:spcPct val="150000"/>
              </a:lnSpc>
            </a:pPr>
            <a:r>
              <a:rPr lang="en-US" sz="2000" b="1" dirty="0" smtClean="0">
                <a:latin typeface="Times New Roman" panose="02020603050405020304" pitchFamily="18" charset="0"/>
                <a:cs typeface="Times New Roman" panose="02020603050405020304" pitchFamily="18" charset="0"/>
              </a:rPr>
              <a:t>3.Intermediate Infections (subcutaneous)</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533400"/>
            <a:ext cx="9067800" cy="5562600"/>
          </a:xfrm>
        </p:spPr>
        <p:txBody>
          <a:bodyPr>
            <a:noAutofit/>
          </a:bodyPr>
          <a:lstStyle/>
          <a:p>
            <a:r>
              <a:rPr lang="en-US" sz="2000" dirty="0" smtClean="0">
                <a:latin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cs typeface="Times New Roman" panose="02020603050405020304" pitchFamily="18" charset="0"/>
              </a:rPr>
              <a:t>are diseases that are intermediate between the first two categories. These fungal infections may extend to a considerable depth within the tissue, but unlike the systemic diseases will not be distributed to the rest of the body. One of the most common intermediate infection is </a:t>
            </a:r>
            <a:r>
              <a:rPr lang="en-US" sz="2000" i="1" dirty="0">
                <a:latin typeface="Times New Roman" panose="02020603050405020304" pitchFamily="18" charset="0"/>
                <a:cs typeface="Times New Roman" panose="02020603050405020304" pitchFamily="18" charset="0"/>
              </a:rPr>
              <a:t>Candida </a:t>
            </a:r>
            <a:r>
              <a:rPr lang="en-US" sz="2000" i="1" dirty="0" err="1">
                <a:latin typeface="Times New Roman" panose="02020603050405020304" pitchFamily="18" charset="0"/>
                <a:cs typeface="Times New Roman" panose="02020603050405020304" pitchFamily="18" charset="0"/>
              </a:rPr>
              <a:t>albicans</a:t>
            </a:r>
            <a:r>
              <a:rPr lang="en-US" sz="2000" dirty="0">
                <a:latin typeface="Times New Roman" panose="02020603050405020304" pitchFamily="18" charset="0"/>
                <a:cs typeface="Times New Roman" panose="02020603050405020304" pitchFamily="18" charset="0"/>
              </a:rPr>
              <a:t>. </a:t>
            </a:r>
          </a:p>
          <a:p>
            <a:r>
              <a:rPr lang="en-US" sz="2000" b="1" i="1" dirty="0">
                <a:latin typeface="Times New Roman" panose="02020603050405020304" pitchFamily="18" charset="0"/>
                <a:cs typeface="Times New Roman" panose="02020603050405020304" pitchFamily="18" charset="0"/>
              </a:rPr>
              <a:t>Candida </a:t>
            </a:r>
            <a:r>
              <a:rPr lang="en-US" sz="2000" b="1" i="1" dirty="0" err="1">
                <a:latin typeface="Times New Roman" panose="02020603050405020304" pitchFamily="18" charset="0"/>
                <a:cs typeface="Times New Roman" panose="02020603050405020304" pitchFamily="18" charset="0"/>
              </a:rPr>
              <a:t>albicans</a:t>
            </a:r>
            <a:r>
              <a:rPr lang="en-US" sz="2000" b="1" dirty="0">
                <a:latin typeface="Times New Roman" panose="02020603050405020304" pitchFamily="18" charset="0"/>
                <a:cs typeface="Times New Roman" panose="02020603050405020304" pitchFamily="18" charset="0"/>
              </a:rPr>
              <a:t> and Candidiasis</a:t>
            </a:r>
            <a:r>
              <a:rPr lang="en-US" sz="2000" dirty="0">
                <a:latin typeface="Times New Roman" panose="02020603050405020304" pitchFamily="18" charset="0"/>
                <a:cs typeface="Times New Roman" panose="02020603050405020304" pitchFamily="18" charset="0"/>
              </a:rPr>
              <a:t> </a:t>
            </a:r>
          </a:p>
          <a:p>
            <a:pPr lvl="1"/>
            <a:r>
              <a:rPr lang="en-US" sz="1800" i="1" dirty="0">
                <a:latin typeface="Times New Roman" panose="02020603050405020304" pitchFamily="18" charset="0"/>
                <a:cs typeface="Times New Roman" panose="02020603050405020304" pitchFamily="18" charset="0"/>
              </a:rPr>
              <a:t>Candida </a:t>
            </a:r>
            <a:r>
              <a:rPr lang="en-US" sz="1800" i="1" dirty="0" err="1">
                <a:latin typeface="Times New Roman" panose="02020603050405020304" pitchFamily="18" charset="0"/>
                <a:cs typeface="Times New Roman" panose="02020603050405020304" pitchFamily="18" charset="0"/>
              </a:rPr>
              <a:t>albicans</a:t>
            </a:r>
            <a:r>
              <a:rPr lang="en-US" sz="1800" dirty="0">
                <a:latin typeface="Times New Roman" panose="02020603050405020304" pitchFamily="18" charset="0"/>
                <a:cs typeface="Times New Roman" panose="02020603050405020304" pitchFamily="18" charset="0"/>
              </a:rPr>
              <a:t> is a dimorphic fungus. That is, i</a:t>
            </a:r>
            <a:r>
              <a:rPr lang="en-US" sz="1800" b="1" dirty="0">
                <a:latin typeface="Times New Roman" panose="02020603050405020304" pitchFamily="18" charset="0"/>
                <a:cs typeface="Times New Roman" panose="02020603050405020304" pitchFamily="18" charset="0"/>
              </a:rPr>
              <a:t>t grows as both mycelium and yeasts</a:t>
            </a:r>
            <a:r>
              <a:rPr lang="en-US" sz="1800" dirty="0" smtClean="0">
                <a:latin typeface="Times New Roman" panose="02020603050405020304" pitchFamily="18" charset="0"/>
                <a:cs typeface="Times New Roman" panose="02020603050405020304" pitchFamily="18" charset="0"/>
              </a:rPr>
              <a:t>.. </a:t>
            </a:r>
          </a:p>
          <a:p>
            <a:pPr lvl="1"/>
            <a:r>
              <a:rPr lang="en-US" sz="1800" dirty="0" smtClean="0">
                <a:latin typeface="Times New Roman" panose="02020603050405020304" pitchFamily="18" charset="0"/>
                <a:cs typeface="Times New Roman" panose="02020603050405020304" pitchFamily="18" charset="0"/>
              </a:rPr>
              <a:t>This </a:t>
            </a:r>
            <a:r>
              <a:rPr lang="en-US" sz="1800" dirty="0">
                <a:latin typeface="Times New Roman" panose="02020603050405020304" pitchFamily="18" charset="0"/>
                <a:cs typeface="Times New Roman" panose="02020603050405020304" pitchFamily="18" charset="0"/>
              </a:rPr>
              <a:t>fungus normally occurs in the mouth, digestive tract, and vagina of perfectly healthy people, but under some circumstances, and for reasons unknown, it may cause severe and even fatal infections, with lesions and eruptions of the skin, nails, mouth, bronchial tubes and lungs. Oral infections known as thrush is relatively common</a:t>
            </a: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6861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8382000" cy="792162"/>
          </a:xfrm>
        </p:spPr>
        <p:txBody>
          <a:bodyPr>
            <a:normAutofit/>
          </a:bodyPr>
          <a:lstStyle/>
          <a:p>
            <a:pPr algn="l"/>
            <a:r>
              <a:rPr lang="en-US" sz="2000" b="1" i="1" dirty="0" smtClean="0">
                <a:latin typeface="Times New Roman" panose="02020603050405020304" pitchFamily="18" charset="0"/>
                <a:cs typeface="Times New Roman" panose="02020603050405020304" pitchFamily="18" charset="0"/>
              </a:rPr>
              <a:t>Aspergillus </a:t>
            </a:r>
            <a:r>
              <a:rPr lang="en-US" sz="2000" b="1" i="1" dirty="0">
                <a:latin typeface="Times New Roman" panose="02020603050405020304" pitchFamily="18" charset="0"/>
                <a:cs typeface="Times New Roman" panose="02020603050405020304" pitchFamily="18" charset="0"/>
              </a:rPr>
              <a:t>fumigatus</a:t>
            </a:r>
            <a:r>
              <a:rPr lang="en-US" sz="2000" b="1" dirty="0">
                <a:latin typeface="Times New Roman" panose="02020603050405020304" pitchFamily="18" charset="0"/>
                <a:cs typeface="Times New Roman" panose="02020603050405020304" pitchFamily="18" charset="0"/>
              </a:rPr>
              <a:t> and Aspergillosis </a:t>
            </a:r>
          </a:p>
        </p:txBody>
      </p:sp>
      <p:sp>
        <p:nvSpPr>
          <p:cNvPr id="3" name="Content Placeholder 2"/>
          <p:cNvSpPr>
            <a:spLocks noGrp="1"/>
          </p:cNvSpPr>
          <p:nvPr>
            <p:ph idx="1"/>
          </p:nvPr>
        </p:nvSpPr>
        <p:spPr>
          <a:xfrm>
            <a:off x="38100" y="914400"/>
            <a:ext cx="9105900" cy="5059363"/>
          </a:xfrm>
        </p:spPr>
        <p:txBody>
          <a:bodyPr>
            <a:normAutofit/>
          </a:bodyPr>
          <a:lstStyle/>
          <a:p>
            <a:pPr lvl="1"/>
            <a:r>
              <a:rPr lang="en-US" sz="2000" i="1" dirty="0" err="1" smtClean="0">
                <a:latin typeface="Times New Roman" panose="02020603050405020304" pitchFamily="18" charset="0"/>
                <a:cs typeface="Times New Roman" panose="02020603050405020304" pitchFamily="18" charset="0"/>
              </a:rPr>
              <a:t>Aspergillus</a:t>
            </a:r>
            <a:r>
              <a:rPr lang="en-US" sz="2000" i="1" dirty="0" smtClean="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fumigatus</a:t>
            </a:r>
            <a:r>
              <a:rPr lang="en-US" sz="2000" dirty="0">
                <a:latin typeface="Times New Roman" panose="02020603050405020304" pitchFamily="18" charset="0"/>
                <a:cs typeface="Times New Roman" panose="02020603050405020304" pitchFamily="18" charset="0"/>
              </a:rPr>
              <a:t> sometimes parasitizes animals, especially birds, infecting mainly lungs and causing heavy mortality in birds.</a:t>
            </a:r>
          </a:p>
          <a:p>
            <a:pPr lvl="1"/>
            <a:r>
              <a:rPr lang="en-US" sz="2000" dirty="0">
                <a:latin typeface="Times New Roman" panose="02020603050405020304" pitchFamily="18" charset="0"/>
                <a:cs typeface="Times New Roman" panose="02020603050405020304" pitchFamily="18" charset="0"/>
              </a:rPr>
              <a:t>In people, the disease can </a:t>
            </a:r>
            <a:r>
              <a:rPr lang="en-US" sz="2000" u="sng" dirty="0">
                <a:latin typeface="Times New Roman" panose="02020603050405020304" pitchFamily="18" charset="0"/>
                <a:cs typeface="Times New Roman" panose="02020603050405020304" pitchFamily="18" charset="0"/>
              </a:rPr>
              <a:t>lead to a chronic lung infection which is apparently very contagious.</a:t>
            </a:r>
            <a:r>
              <a:rPr lang="en-US" sz="2000" dirty="0">
                <a:latin typeface="Times New Roman" panose="02020603050405020304" pitchFamily="18" charset="0"/>
                <a:cs typeface="Times New Roman" panose="02020603050405020304" pitchFamily="18" charset="0"/>
              </a:rPr>
              <a:t> The fungus is thought to cause death, but that is not certain. In patients that have died and </a:t>
            </a:r>
            <a:r>
              <a:rPr lang="en-US" sz="2000" i="1" dirty="0">
                <a:latin typeface="Times New Roman" panose="02020603050405020304" pitchFamily="18" charset="0"/>
                <a:cs typeface="Times New Roman" panose="02020603050405020304" pitchFamily="18" charset="0"/>
              </a:rPr>
              <a:t>A. </a:t>
            </a:r>
            <a:r>
              <a:rPr lang="en-US" sz="2000" i="1" dirty="0" err="1">
                <a:latin typeface="Times New Roman" panose="02020603050405020304" pitchFamily="18" charset="0"/>
                <a:cs typeface="Times New Roman" panose="02020603050405020304" pitchFamily="18" charset="0"/>
              </a:rPr>
              <a:t>fumigatus</a:t>
            </a:r>
            <a:r>
              <a:rPr lang="en-US" sz="2000" dirty="0">
                <a:latin typeface="Times New Roman" panose="02020603050405020304" pitchFamily="18" charset="0"/>
                <a:cs typeface="Times New Roman" panose="02020603050405020304" pitchFamily="18" charset="0"/>
              </a:rPr>
              <a:t> has been isolated, many have also had underlying disease that possibly lowered their resistance to the fungus.</a:t>
            </a:r>
          </a:p>
        </p:txBody>
      </p:sp>
    </p:spTree>
    <p:extLst>
      <p:ext uri="{BB962C8B-B14F-4D97-AF65-F5344CB8AC3E}">
        <p14:creationId xmlns:p14="http://schemas.microsoft.com/office/powerpoint/2010/main" val="39639837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1800" b="1" dirty="0" smtClean="0">
                <a:latin typeface="Times New Roman" panose="02020603050405020304" pitchFamily="18" charset="0"/>
                <a:cs typeface="Times New Roman" panose="02020603050405020304" pitchFamily="18" charset="0"/>
              </a:rPr>
              <a:t>PARASITES</a:t>
            </a:r>
            <a:endParaRPr lang="en-US" sz="1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219200"/>
            <a:ext cx="8229600" cy="4525963"/>
          </a:xfrm>
        </p:spPr>
        <p:txBody>
          <a:bodyPr>
            <a:normAutofit/>
          </a:bodyPr>
          <a:lstStyle/>
          <a:p>
            <a:pPr marL="0" indent="0">
              <a:buNone/>
            </a:pP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Classification </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structure</a:t>
            </a:r>
            <a:endPar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They belong </a:t>
            </a:r>
            <a:r>
              <a:rPr lang="en-US" sz="2400" dirty="0">
                <a:latin typeface="Times New Roman" panose="02020603050405020304" pitchFamily="18" charset="0"/>
                <a:cs typeface="Times New Roman" panose="02020603050405020304" pitchFamily="18" charset="0"/>
              </a:rPr>
              <a:t>to the animal </a:t>
            </a:r>
            <a:r>
              <a:rPr lang="en-US" sz="2400" dirty="0" smtClean="0">
                <a:latin typeface="Times New Roman" panose="02020603050405020304" pitchFamily="18" charset="0"/>
                <a:cs typeface="Times New Roman" panose="02020603050405020304" pitchFamily="18" charset="0"/>
              </a:rPr>
              <a:t>kingdom.</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They are </a:t>
            </a:r>
            <a:r>
              <a:rPr lang="en-US" sz="2400" dirty="0">
                <a:latin typeface="Times New Roman" panose="02020603050405020304" pitchFamily="18" charset="0"/>
                <a:cs typeface="Times New Roman" panose="02020603050405020304" pitchFamily="18" charset="0"/>
              </a:rPr>
              <a:t>divided into </a:t>
            </a:r>
            <a:r>
              <a:rPr lang="en-US" sz="2400" dirty="0" smtClean="0">
                <a:latin typeface="Times New Roman" panose="02020603050405020304" pitchFamily="18" charset="0"/>
                <a:cs typeface="Times New Roman" panose="02020603050405020304" pitchFamily="18" charset="0"/>
              </a:rPr>
              <a:t>two sub-kingdoms</a:t>
            </a:r>
            <a:r>
              <a:rPr lang="en-US" sz="2400" dirty="0">
                <a:latin typeface="Times New Roman" panose="02020603050405020304" pitchFamily="18" charset="0"/>
                <a:cs typeface="Times New Roman" panose="02020603050405020304" pitchFamily="18" charset="0"/>
              </a:rPr>
              <a:t>:</a:t>
            </a:r>
          </a:p>
          <a:p>
            <a:pPr marL="457200" lvl="1" indent="0">
              <a:buNone/>
            </a:pPr>
            <a:r>
              <a:rPr lang="en-US" sz="2000" b="1" dirty="0" smtClean="0">
                <a:latin typeface="Times New Roman" panose="02020603050405020304" pitchFamily="18" charset="0"/>
                <a:cs typeface="Times New Roman" panose="02020603050405020304" pitchFamily="18" charset="0"/>
              </a:rPr>
              <a:t>1.Protozoa </a:t>
            </a:r>
            <a:r>
              <a:rPr lang="en-US" sz="2000" dirty="0" smtClean="0">
                <a:latin typeface="Times New Roman" panose="02020603050405020304" pitchFamily="18" charset="0"/>
                <a:cs typeface="Times New Roman" panose="02020603050405020304" pitchFamily="18" charset="0"/>
              </a:rPr>
              <a:t>–Are </a:t>
            </a:r>
            <a:r>
              <a:rPr lang="en-US" sz="2000" dirty="0">
                <a:latin typeface="Times New Roman" panose="02020603050405020304" pitchFamily="18" charset="0"/>
                <a:cs typeface="Times New Roman" panose="02020603050405020304" pitchFamily="18" charset="0"/>
              </a:rPr>
              <a:t>animals </a:t>
            </a:r>
            <a:r>
              <a:rPr lang="en-US" sz="2000" dirty="0" smtClean="0">
                <a:latin typeface="Times New Roman" panose="02020603050405020304" pitchFamily="18" charset="0"/>
                <a:cs typeface="Times New Roman" panose="02020603050405020304" pitchFamily="18" charset="0"/>
              </a:rPr>
              <a:t>which all </a:t>
            </a:r>
            <a:r>
              <a:rPr lang="en-US" sz="2000" dirty="0">
                <a:latin typeface="Times New Roman" panose="02020603050405020304" pitchFamily="18" charset="0"/>
                <a:cs typeface="Times New Roman" panose="02020603050405020304" pitchFamily="18" charset="0"/>
              </a:rPr>
              <a:t>life functions occur in a single </a:t>
            </a:r>
            <a:r>
              <a:rPr lang="en-US" sz="2000" dirty="0" smtClean="0">
                <a:latin typeface="Times New Roman" panose="02020603050405020304" pitchFamily="18" charset="0"/>
                <a:cs typeface="Times New Roman" panose="02020603050405020304" pitchFamily="18" charset="0"/>
              </a:rPr>
              <a:t>cell. </a:t>
            </a:r>
            <a:endParaRPr lang="en-US" sz="2000" dirty="0">
              <a:latin typeface="Times New Roman" panose="02020603050405020304" pitchFamily="18" charset="0"/>
              <a:cs typeface="Times New Roman" panose="02020603050405020304" pitchFamily="18" charset="0"/>
            </a:endParaRPr>
          </a:p>
          <a:p>
            <a:pPr marL="457200" lvl="1" indent="0">
              <a:buNone/>
            </a:pPr>
            <a:r>
              <a:rPr lang="en-US" sz="2000" b="1" dirty="0" smtClean="0">
                <a:latin typeface="Times New Roman" panose="02020603050405020304" pitchFamily="18" charset="0"/>
                <a:cs typeface="Times New Roman" panose="02020603050405020304" pitchFamily="18" charset="0"/>
              </a:rPr>
              <a:t>2.Metazoa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multicellular animals which have  </a:t>
            </a:r>
            <a:r>
              <a:rPr lang="en-US" sz="2000" dirty="0">
                <a:latin typeface="Times New Roman" panose="02020603050405020304" pitchFamily="18" charset="0"/>
                <a:cs typeface="Times New Roman" panose="02020603050405020304" pitchFamily="18" charset="0"/>
              </a:rPr>
              <a:t>organized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tissues and </a:t>
            </a:r>
            <a:r>
              <a:rPr lang="en-US" sz="2000" dirty="0" smtClean="0">
                <a:latin typeface="Times New Roman" panose="02020603050405020304" pitchFamily="18" charset="0"/>
                <a:cs typeface="Times New Roman" panose="02020603050405020304" pitchFamily="18" charset="0"/>
              </a:rPr>
              <a:t>organs.</a:t>
            </a:r>
            <a:endParaRPr lang="en-US" sz="2000" dirty="0">
              <a:latin typeface="Times New Roman" panose="02020603050405020304" pitchFamily="18" charset="0"/>
              <a:cs typeface="Times New Roman" panose="02020603050405020304" pitchFamily="18" charset="0"/>
            </a:endParaRPr>
          </a:p>
          <a:p>
            <a:pPr marL="0" indent="0">
              <a:buNone/>
            </a:pPr>
            <a:endParaRPr lang="en-US" sz="4000" dirty="0"/>
          </a:p>
        </p:txBody>
      </p:sp>
    </p:spTree>
    <p:extLst>
      <p:ext uri="{BB962C8B-B14F-4D97-AF65-F5344CB8AC3E}">
        <p14:creationId xmlns:p14="http://schemas.microsoft.com/office/powerpoint/2010/main" val="15723819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68362"/>
          </a:xfrm>
        </p:spPr>
        <p:txBody>
          <a:bodyPr>
            <a:normAutofit/>
          </a:bodyPr>
          <a:lstStyle/>
          <a:p>
            <a:pPr algn="l"/>
            <a:r>
              <a:rPr lang="en-US" b="1" u="sng" dirty="0" smtClean="0">
                <a:latin typeface="Times New Roman" panose="02020603050405020304" pitchFamily="18" charset="0"/>
                <a:cs typeface="Times New Roman" panose="02020603050405020304" pitchFamily="18" charset="0"/>
              </a:rPr>
              <a:t>Protozoa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295400"/>
            <a:ext cx="8229600" cy="5410200"/>
          </a:xfrm>
        </p:spPr>
        <p:txBody>
          <a:bodyPr>
            <a:noAutofit/>
          </a:bodyPr>
          <a:lstStyle/>
          <a:p>
            <a:pPr marL="0" indent="0">
              <a:buNone/>
            </a:pPr>
            <a:r>
              <a:rPr lang="en-US" sz="1800" dirty="0" smtClean="0">
                <a:latin typeface="Times New Roman" panose="02020603050405020304" pitchFamily="18" charset="0"/>
                <a:cs typeface="Times New Roman" panose="02020603050405020304" pitchFamily="18" charset="0"/>
              </a:rPr>
              <a:t>Are Simple </a:t>
            </a:r>
            <a:r>
              <a:rPr lang="en-US" sz="1800" dirty="0">
                <a:latin typeface="Times New Roman" panose="02020603050405020304" pitchFamily="18" charset="0"/>
                <a:cs typeface="Times New Roman" panose="02020603050405020304" pitchFamily="18" charset="0"/>
              </a:rPr>
              <a:t>microorganisms </a:t>
            </a:r>
            <a:r>
              <a:rPr lang="en-US" sz="1800" b="1" dirty="0">
                <a:latin typeface="Times New Roman" panose="02020603050405020304" pitchFamily="18" charset="0"/>
                <a:cs typeface="Times New Roman" panose="02020603050405020304" pitchFamily="18" charset="0"/>
              </a:rPr>
              <a:t>– </a:t>
            </a:r>
            <a:r>
              <a:rPr lang="en-US" sz="1800" b="1" dirty="0" smtClean="0">
                <a:latin typeface="Times New Roman" panose="02020603050405020304" pitchFamily="18" charset="0"/>
                <a:cs typeface="Times New Roman" panose="02020603050405020304" pitchFamily="18" charset="0"/>
              </a:rPr>
              <a:t> They eukaryotic.</a:t>
            </a:r>
            <a:endParaRPr lang="en-US" sz="1800" b="1"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They have </a:t>
            </a:r>
            <a:r>
              <a:rPr lang="en-US" sz="1800" dirty="0">
                <a:latin typeface="Times New Roman" panose="02020603050405020304" pitchFamily="18" charset="0"/>
                <a:cs typeface="Times New Roman" panose="02020603050405020304" pitchFamily="18" charset="0"/>
              </a:rPr>
              <a:t>organs for </a:t>
            </a:r>
            <a:r>
              <a:rPr lang="en-US" sz="1800" b="1" dirty="0">
                <a:latin typeface="Times New Roman" panose="02020603050405020304" pitchFamily="18" charset="0"/>
                <a:cs typeface="Times New Roman" panose="02020603050405020304" pitchFamily="18" charset="0"/>
              </a:rPr>
              <a:t>motility </a:t>
            </a:r>
            <a:r>
              <a:rPr lang="en-US" sz="1800" dirty="0">
                <a:latin typeface="Times New Roman" panose="02020603050405020304" pitchFamily="18" charset="0"/>
                <a:cs typeface="Times New Roman" panose="02020603050405020304" pitchFamily="18" charset="0"/>
              </a:rPr>
              <a:t>– pseudopodia, flagella or cilia</a:t>
            </a:r>
          </a:p>
          <a:p>
            <a:r>
              <a:rPr lang="en-US" sz="1800" dirty="0" smtClean="0">
                <a:latin typeface="Times New Roman" panose="02020603050405020304" pitchFamily="18" charset="0"/>
                <a:cs typeface="Times New Roman" panose="02020603050405020304" pitchFamily="18" charset="0"/>
              </a:rPr>
              <a:t>They </a:t>
            </a:r>
            <a:r>
              <a:rPr lang="en-US" sz="1800" dirty="0">
                <a:latin typeface="Times New Roman" panose="02020603050405020304" pitchFamily="18" charset="0"/>
                <a:cs typeface="Times New Roman" panose="02020603050405020304" pitchFamily="18" charset="0"/>
              </a:rPr>
              <a:t>r</a:t>
            </a:r>
            <a:r>
              <a:rPr lang="en-US" sz="1800" dirty="0" smtClean="0">
                <a:latin typeface="Times New Roman" panose="02020603050405020304" pitchFamily="18" charset="0"/>
                <a:cs typeface="Times New Roman" panose="02020603050405020304" pitchFamily="18" charset="0"/>
              </a:rPr>
              <a:t>eproduce </a:t>
            </a:r>
            <a:r>
              <a:rPr lang="en-US" sz="1800" dirty="0">
                <a:latin typeface="Times New Roman" panose="02020603050405020304" pitchFamily="18" charset="0"/>
                <a:cs typeface="Times New Roman" panose="02020603050405020304" pitchFamily="18" charset="0"/>
              </a:rPr>
              <a:t>by </a:t>
            </a:r>
            <a:r>
              <a:rPr lang="en-US" sz="1800" b="1" dirty="0">
                <a:latin typeface="Times New Roman" panose="02020603050405020304" pitchFamily="18" charset="0"/>
                <a:cs typeface="Times New Roman" panose="02020603050405020304" pitchFamily="18" charset="0"/>
              </a:rPr>
              <a:t>simple binary fusion </a:t>
            </a:r>
            <a:r>
              <a:rPr lang="en-US" sz="1800" dirty="0">
                <a:latin typeface="Times New Roman" panose="02020603050405020304" pitchFamily="18" charset="0"/>
                <a:cs typeface="Times New Roman" panose="02020603050405020304" pitchFamily="18" charset="0"/>
              </a:rPr>
              <a:t>but some have periods of sexual </a:t>
            </a:r>
            <a:r>
              <a:rPr lang="en-US" sz="1800" dirty="0" smtClean="0">
                <a:latin typeface="Times New Roman" panose="02020603050405020304" pitchFamily="18" charset="0"/>
                <a:cs typeface="Times New Roman" panose="02020603050405020304" pitchFamily="18" charset="0"/>
              </a:rPr>
              <a:t>reproduction.</a:t>
            </a:r>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To ensure survival under harsh </a:t>
            </a:r>
            <a:r>
              <a:rPr lang="en-US" sz="1800" dirty="0" smtClean="0">
                <a:latin typeface="Times New Roman" panose="02020603050405020304" pitchFamily="18" charset="0"/>
                <a:cs typeface="Times New Roman" panose="02020603050405020304" pitchFamily="18" charset="0"/>
              </a:rPr>
              <a:t>environments, </a:t>
            </a:r>
            <a:r>
              <a:rPr lang="en-US" sz="1800" dirty="0">
                <a:latin typeface="Times New Roman" panose="02020603050405020304" pitchFamily="18" charset="0"/>
                <a:cs typeface="Times New Roman" panose="02020603050405020304" pitchFamily="18" charset="0"/>
              </a:rPr>
              <a:t>some parasitic </a:t>
            </a:r>
            <a:r>
              <a:rPr lang="en-US" sz="1800" dirty="0" smtClean="0">
                <a:latin typeface="Times New Roman" panose="02020603050405020304" pitchFamily="18" charset="0"/>
                <a:cs typeface="Times New Roman" panose="02020603050405020304" pitchFamily="18" charset="0"/>
              </a:rPr>
              <a:t>protozoans, </a:t>
            </a:r>
            <a:r>
              <a:rPr lang="en-US" sz="1800" dirty="0">
                <a:latin typeface="Times New Roman" panose="02020603050405020304" pitchFamily="18" charset="0"/>
                <a:cs typeface="Times New Roman" panose="02020603050405020304" pitchFamily="18" charset="0"/>
              </a:rPr>
              <a:t>develop into </a:t>
            </a:r>
            <a:r>
              <a:rPr lang="en-US" sz="1800" b="1" dirty="0">
                <a:latin typeface="Times New Roman" panose="02020603050405020304" pitchFamily="18" charset="0"/>
                <a:cs typeface="Times New Roman" panose="02020603050405020304" pitchFamily="18" charset="0"/>
              </a:rPr>
              <a:t>a </a:t>
            </a:r>
            <a:r>
              <a:rPr lang="en-US" sz="1800" b="1" dirty="0" smtClean="0">
                <a:latin typeface="Times New Roman" panose="02020603050405020304" pitchFamily="18" charset="0"/>
                <a:cs typeface="Times New Roman" panose="02020603050405020304" pitchFamily="18" charset="0"/>
              </a:rPr>
              <a:t>cyst  form </a:t>
            </a:r>
            <a:r>
              <a:rPr lang="en-US" sz="1800" dirty="0">
                <a:latin typeface="Times New Roman" panose="02020603050405020304" pitchFamily="18" charset="0"/>
                <a:cs typeface="Times New Roman" panose="02020603050405020304" pitchFamily="18" charset="0"/>
              </a:rPr>
              <a:t>that is less metabolically active. </a:t>
            </a:r>
          </a:p>
          <a:p>
            <a:r>
              <a:rPr lang="en-US" sz="1800" dirty="0" smtClean="0">
                <a:latin typeface="Times New Roman" panose="02020603050405020304" pitchFamily="18" charset="0"/>
                <a:cs typeface="Times New Roman" panose="02020603050405020304" pitchFamily="18" charset="0"/>
              </a:rPr>
              <a:t>The </a:t>
            </a:r>
            <a:r>
              <a:rPr lang="en-US" sz="1800" dirty="0">
                <a:latin typeface="Times New Roman" panose="02020603050405020304" pitchFamily="18" charset="0"/>
                <a:cs typeface="Times New Roman" panose="02020603050405020304" pitchFamily="18" charset="0"/>
              </a:rPr>
              <a:t>cyst has a thick external cell wall for protecting the </a:t>
            </a:r>
            <a:r>
              <a:rPr lang="en-US" sz="1800" dirty="0" smtClean="0">
                <a:latin typeface="Times New Roman" panose="02020603050405020304" pitchFamily="18" charset="0"/>
                <a:cs typeface="Times New Roman" panose="02020603050405020304" pitchFamily="18" charset="0"/>
              </a:rPr>
              <a:t>organism. </a:t>
            </a:r>
            <a:r>
              <a:rPr lang="en-US" sz="1800" dirty="0">
                <a:latin typeface="Times New Roman" panose="02020603050405020304" pitchFamily="18" charset="0"/>
                <a:cs typeface="Times New Roman" panose="02020603050405020304" pitchFamily="18" charset="0"/>
              </a:rPr>
              <a:t>The cyst form is an integral part in the lifecycle of the protozoa  and facilitates its transmission from host to host in the external </a:t>
            </a:r>
            <a:r>
              <a:rPr lang="en-US" sz="1800" dirty="0" smtClean="0">
                <a:latin typeface="Times New Roman" panose="02020603050405020304" pitchFamily="18" charset="0"/>
                <a:cs typeface="Times New Roman" panose="02020603050405020304" pitchFamily="18" charset="0"/>
              </a:rPr>
              <a:t>environment.</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255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29600" cy="4525963"/>
          </a:xfrm>
        </p:spPr>
        <p:txBody>
          <a:bodyPr>
            <a:normAutofit/>
          </a:bodyPr>
          <a:lstStyle/>
          <a:p>
            <a:pPr marL="0" lvl="0" indent="0">
              <a:buNone/>
            </a:pPr>
            <a:r>
              <a:rPr lang="en-US" sz="2400" dirty="0">
                <a:solidFill>
                  <a:prstClr val="black"/>
                </a:solidFill>
                <a:latin typeface="Times New Roman" panose="02020603050405020304" pitchFamily="18" charset="0"/>
                <a:cs typeface="Times New Roman" panose="02020603050405020304" pitchFamily="18" charset="0"/>
              </a:rPr>
              <a:t>3. Food microbiology</a:t>
            </a:r>
          </a:p>
          <a:p>
            <a:pPr marL="0" lvl="0" indent="0">
              <a:buNone/>
            </a:pPr>
            <a:r>
              <a:rPr lang="en-US" sz="2400" dirty="0">
                <a:solidFill>
                  <a:prstClr val="black"/>
                </a:solidFill>
                <a:latin typeface="Times New Roman" panose="02020603050405020304" pitchFamily="18" charset="0"/>
                <a:cs typeface="Times New Roman" panose="02020603050405020304" pitchFamily="18" charset="0"/>
              </a:rPr>
              <a:t>4. Biotechnological microbiology</a:t>
            </a:r>
          </a:p>
          <a:p>
            <a:pPr marL="0" lvl="0" indent="0">
              <a:buNone/>
            </a:pPr>
            <a:r>
              <a:rPr lang="en-US" sz="2400" dirty="0">
                <a:solidFill>
                  <a:prstClr val="black"/>
                </a:solidFill>
                <a:latin typeface="Times New Roman" panose="02020603050405020304" pitchFamily="18" charset="0"/>
                <a:cs typeface="Times New Roman" panose="02020603050405020304" pitchFamily="18" charset="0"/>
              </a:rPr>
              <a:t>5. Molecular biology</a:t>
            </a:r>
          </a:p>
          <a:p>
            <a:pPr marL="0" lvl="0" indent="0">
              <a:buNone/>
            </a:pPr>
            <a:r>
              <a:rPr lang="en-US" sz="2400" dirty="0">
                <a:solidFill>
                  <a:prstClr val="black"/>
                </a:solidFill>
                <a:latin typeface="Times New Roman" panose="02020603050405020304" pitchFamily="18" charset="0"/>
                <a:cs typeface="Times New Roman" panose="02020603050405020304" pitchFamily="18" charset="0"/>
              </a:rPr>
              <a:t>6. Forensic microbiology</a:t>
            </a:r>
          </a:p>
          <a:p>
            <a:endParaRPr lang="en-US" dirty="0"/>
          </a:p>
        </p:txBody>
      </p:sp>
    </p:spTree>
    <p:extLst>
      <p:ext uri="{BB962C8B-B14F-4D97-AF65-F5344CB8AC3E}">
        <p14:creationId xmlns:p14="http://schemas.microsoft.com/office/powerpoint/2010/main" val="20945055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8686800" cy="5715000"/>
          </a:xfrm>
        </p:spPr>
        <p:txBody>
          <a:bodyPr>
            <a:normAutofit/>
          </a:bodyPr>
          <a:lstStyle/>
          <a:p>
            <a:r>
              <a:rPr lang="en-US" sz="2800" b="1" dirty="0">
                <a:latin typeface="Times New Roman" panose="02020603050405020304" pitchFamily="18" charset="0"/>
                <a:cs typeface="Times New Roman" panose="02020603050405020304" pitchFamily="18" charset="0"/>
              </a:rPr>
              <a:t>Parasites that cannot form cysts must rely on direct transmission from host to host or require a vector to complete its cycle</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Examples  of  </a:t>
            </a:r>
            <a:r>
              <a:rPr lang="en-US" sz="2800" dirty="0" smtClean="0">
                <a:latin typeface="Times New Roman" panose="02020603050405020304" pitchFamily="18" charset="0"/>
                <a:cs typeface="Times New Roman" panose="02020603050405020304" pitchFamily="18" charset="0"/>
              </a:rPr>
              <a:t>  genuses  include; </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Amebae</a:t>
            </a:r>
            <a:r>
              <a:rPr lang="en-US" sz="2800" dirty="0">
                <a:latin typeface="Times New Roman" panose="02020603050405020304" pitchFamily="18" charset="0"/>
                <a:cs typeface="Times New Roman" panose="02020603050405020304" pitchFamily="18" charset="0"/>
              </a:rPr>
              <a:t>, flagellates, </a:t>
            </a:r>
            <a:r>
              <a:rPr lang="en-US" sz="2800" dirty="0" smtClean="0">
                <a:latin typeface="Times New Roman" panose="02020603050405020304" pitchFamily="18" charset="0"/>
                <a:cs typeface="Times New Roman" panose="02020603050405020304" pitchFamily="18" charset="0"/>
              </a:rPr>
              <a:t>  sporozoa   , </a:t>
            </a:r>
            <a:r>
              <a:rPr lang="en-US" sz="2800" dirty="0">
                <a:latin typeface="Times New Roman" panose="02020603050405020304" pitchFamily="18" charset="0"/>
                <a:cs typeface="Times New Roman" panose="02020603050405020304" pitchFamily="18" charset="0"/>
              </a:rPr>
              <a:t>coccidia, microsporidia, plasmodium</a:t>
            </a:r>
          </a:p>
          <a:p>
            <a:pPr lvl="1"/>
            <a:r>
              <a:rPr lang="en-US" sz="2400" i="1" dirty="0">
                <a:latin typeface="Times New Roman" panose="02020603050405020304" pitchFamily="18" charset="0"/>
                <a:cs typeface="Times New Roman" panose="02020603050405020304" pitchFamily="18" charset="0"/>
              </a:rPr>
              <a:t>Plasmodium falciparum</a:t>
            </a:r>
            <a:endParaRPr lang="en-US" sz="2400" dirty="0">
              <a:latin typeface="Times New Roman" panose="02020603050405020304" pitchFamily="18" charset="0"/>
              <a:cs typeface="Times New Roman" panose="02020603050405020304" pitchFamily="18" charset="0"/>
            </a:endParaRPr>
          </a:p>
          <a:p>
            <a:pPr lvl="1"/>
            <a:r>
              <a:rPr lang="en-US" sz="2400" i="1" dirty="0">
                <a:latin typeface="Times New Roman" panose="02020603050405020304" pitchFamily="18" charset="0"/>
                <a:cs typeface="Times New Roman" panose="02020603050405020304" pitchFamily="18" charset="0"/>
              </a:rPr>
              <a:t>Giardia lamblia</a:t>
            </a:r>
            <a:r>
              <a:rPr lang="en-US" sz="2400" dirty="0">
                <a:latin typeface="Times New Roman" panose="02020603050405020304" pitchFamily="18" charset="0"/>
                <a:cs typeface="Times New Roman" panose="02020603050405020304" pitchFamily="18" charset="0"/>
              </a:rPr>
              <a:t> </a:t>
            </a:r>
          </a:p>
          <a:p>
            <a:pPr lvl="1"/>
            <a:r>
              <a:rPr lang="en-US" sz="2400" i="1" dirty="0">
                <a:latin typeface="Times New Roman" panose="02020603050405020304" pitchFamily="18" charset="0"/>
                <a:cs typeface="Times New Roman" panose="02020603050405020304" pitchFamily="18" charset="0"/>
              </a:rPr>
              <a:t>Enamoeba histolytica</a:t>
            </a:r>
            <a:endParaRPr lang="en-US" sz="2400" dirty="0">
              <a:latin typeface="Times New Roman" panose="02020603050405020304" pitchFamily="18" charset="0"/>
              <a:cs typeface="Times New Roman" panose="02020603050405020304" pitchFamily="18" charset="0"/>
            </a:endParaRPr>
          </a:p>
          <a:p>
            <a:pPr lvl="1"/>
            <a:r>
              <a:rPr lang="en-US" sz="2400" i="1" dirty="0">
                <a:latin typeface="Times New Roman" panose="02020603050405020304" pitchFamily="18" charset="0"/>
                <a:cs typeface="Times New Roman" panose="02020603050405020304" pitchFamily="18" charset="0"/>
              </a:rPr>
              <a:t>Trichomonas vaginalis</a:t>
            </a:r>
            <a:endParaRPr lang="en-US" sz="2400" dirty="0">
              <a:latin typeface="Times New Roman" panose="02020603050405020304" pitchFamily="18" charset="0"/>
              <a:cs typeface="Times New Roman" panose="02020603050405020304" pitchFamily="18" charset="0"/>
            </a:endParaRPr>
          </a:p>
          <a:p>
            <a:pPr lvl="1"/>
            <a:r>
              <a:rPr lang="en-US" sz="2400" i="1" dirty="0">
                <a:latin typeface="Times New Roman" panose="02020603050405020304" pitchFamily="18" charset="0"/>
                <a:cs typeface="Times New Roman" panose="02020603050405020304" pitchFamily="18" charset="0"/>
              </a:rPr>
              <a:t>Trypanosoma </a:t>
            </a:r>
            <a:r>
              <a:rPr lang="en-US" sz="2400" i="1" dirty="0" err="1">
                <a:latin typeface="Times New Roman" panose="02020603050405020304" pitchFamily="18" charset="0"/>
                <a:cs typeface="Times New Roman" panose="02020603050405020304" pitchFamily="18" charset="0"/>
              </a:rPr>
              <a:t>sp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2038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image.slidesharecdn.com/gazastripparasite-130218045727-phpapp02/95/gaza-strip-parasite-18-638.jpg?cb=1361163566"/>
          <p:cNvPicPr/>
          <p:nvPr/>
        </p:nvPicPr>
        <p:blipFill>
          <a:blip r:embed="rId2"/>
          <a:srcRect/>
          <a:stretch>
            <a:fillRect/>
          </a:stretch>
        </p:blipFill>
        <p:spPr bwMode="auto">
          <a:xfrm>
            <a:off x="457200" y="228600"/>
            <a:ext cx="8305800" cy="6019800"/>
          </a:xfrm>
          <a:prstGeom prst="rect">
            <a:avLst/>
          </a:prstGeom>
          <a:noFill/>
          <a:ln w="9525">
            <a:noFill/>
            <a:miter lim="800000"/>
            <a:headEnd/>
            <a:tailEnd/>
          </a:ln>
        </p:spPr>
      </p:pic>
    </p:spTree>
    <p:extLst>
      <p:ext uri="{BB962C8B-B14F-4D97-AF65-F5344CB8AC3E}">
        <p14:creationId xmlns:p14="http://schemas.microsoft.com/office/powerpoint/2010/main" val="37636761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2800" b="1" u="sng" dirty="0" err="1" smtClean="0">
                <a:latin typeface="Times New Roman" panose="02020603050405020304" pitchFamily="18" charset="0"/>
                <a:cs typeface="Times New Roman" panose="02020603050405020304" pitchFamily="18" charset="0"/>
              </a:rPr>
              <a:t>Metazoa</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8686800" cy="4983163"/>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All parasites that are not protozoans. They have bodies composed of cells differentiated into tissues and organs and usually a digestive cavity lined with specialized cells . </a:t>
            </a:r>
          </a:p>
          <a:p>
            <a:pPr marL="0" indent="0">
              <a:buNone/>
            </a:pPr>
            <a:r>
              <a:rPr lang="en-US" sz="2800" dirty="0" smtClean="0">
                <a:latin typeface="Times New Roman" panose="02020603050405020304" pitchFamily="18" charset="0"/>
                <a:cs typeface="Times New Roman" panose="02020603050405020304" pitchFamily="18" charset="0"/>
              </a:rPr>
              <a:t>They are divided into groups :</a:t>
            </a:r>
            <a:endParaRPr lang="en-US" sz="2800" dirty="0">
              <a:latin typeface="Times New Roman" panose="02020603050405020304" pitchFamily="18" charset="0"/>
              <a:cs typeface="Times New Roman" panose="02020603050405020304" pitchFamily="18" charset="0"/>
            </a:endParaRPr>
          </a:p>
          <a:p>
            <a:pPr marL="1028700" lvl="1" indent="-571500">
              <a:buFont typeface="+mj-lt"/>
              <a:buAutoNum type="romanUcPeriod"/>
            </a:pPr>
            <a:r>
              <a:rPr lang="en-US" sz="2400" dirty="0" smtClean="0">
                <a:latin typeface="Times New Roman" panose="02020603050405020304" pitchFamily="18" charset="0"/>
                <a:cs typeface="Times New Roman" panose="02020603050405020304" pitchFamily="18" charset="0"/>
              </a:rPr>
              <a:t>Helminths </a:t>
            </a:r>
            <a:r>
              <a:rPr lang="en-US" sz="2400" dirty="0">
                <a:latin typeface="Times New Roman" panose="02020603050405020304" pitchFamily="18" charset="0"/>
                <a:cs typeface="Times New Roman" panose="02020603050405020304" pitchFamily="18" charset="0"/>
              </a:rPr>
              <a:t>– worms</a:t>
            </a:r>
          </a:p>
          <a:p>
            <a:pPr marL="1028700" lvl="1" indent="-571500">
              <a:buFont typeface="+mj-lt"/>
              <a:buAutoNum type="romanUcPeriod"/>
            </a:pPr>
            <a:r>
              <a:rPr lang="en-US" sz="2400" dirty="0" smtClean="0">
                <a:latin typeface="Times New Roman" panose="02020603050405020304" pitchFamily="18" charset="0"/>
                <a:cs typeface="Times New Roman" panose="02020603050405020304" pitchFamily="18" charset="0"/>
              </a:rPr>
              <a:t>Arthropods </a:t>
            </a:r>
            <a:r>
              <a:rPr lang="en-US" sz="2400" dirty="0">
                <a:latin typeface="Times New Roman" panose="02020603050405020304" pitchFamily="18" charset="0"/>
                <a:cs typeface="Times New Roman" panose="02020603050405020304" pitchFamily="18" charset="0"/>
              </a:rPr>
              <a:t>-  insects, ticks</a:t>
            </a: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8815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304800"/>
            <a:ext cx="8229600" cy="1325562"/>
          </a:xfrm>
        </p:spPr>
        <p:txBody>
          <a:bodyPr>
            <a:normAutofit/>
          </a:bodyPr>
          <a:lstStyle/>
          <a:p>
            <a:pPr algn="l"/>
            <a:r>
              <a:rPr lang="en-US" sz="2000" b="1" dirty="0" smtClean="0">
                <a:latin typeface="Times New Roman" panose="02020603050405020304" pitchFamily="18" charset="0"/>
                <a:cs typeface="Times New Roman" panose="02020603050405020304" pitchFamily="18" charset="0"/>
              </a:rPr>
              <a:t>Helminthes (Worms)</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38200"/>
            <a:ext cx="8229600" cy="4525963"/>
          </a:xfrm>
        </p:spPr>
        <p:txBody>
          <a:bodyPr>
            <a:noAutofit/>
          </a:bodyPr>
          <a:lstStyle/>
          <a:p>
            <a:pPr marL="0" indent="0">
              <a:buNone/>
            </a:pPr>
            <a:r>
              <a:rPr lang="en-US" sz="2400" dirty="0" smtClean="0">
                <a:latin typeface="Times New Roman" panose="02020603050405020304" pitchFamily="18" charset="0"/>
                <a:cs typeface="Times New Roman" panose="02020603050405020304" pitchFamily="18" charset="0"/>
              </a:rPr>
              <a:t>Are </a:t>
            </a:r>
            <a:r>
              <a:rPr lang="en-US" sz="2400" b="1" dirty="0" smtClean="0">
                <a:latin typeface="Times New Roman" panose="02020603050405020304" pitchFamily="18" charset="0"/>
                <a:cs typeface="Times New Roman" panose="02020603050405020304" pitchFamily="18" charset="0"/>
              </a:rPr>
              <a:t>multicellular organisms </a:t>
            </a:r>
            <a:endParaRPr lang="en-US" sz="2400" b="1"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Their </a:t>
            </a:r>
            <a:r>
              <a:rPr lang="en-US" sz="2400" dirty="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xternal </a:t>
            </a:r>
            <a:r>
              <a:rPr lang="en-US" sz="2400" dirty="0">
                <a:latin typeface="Times New Roman" panose="02020603050405020304" pitchFamily="18" charset="0"/>
                <a:cs typeface="Times New Roman" panose="02020603050405020304" pitchFamily="18" charset="0"/>
              </a:rPr>
              <a:t>surface is </a:t>
            </a:r>
            <a:r>
              <a:rPr lang="en-US" sz="2400" b="1" dirty="0">
                <a:latin typeface="Times New Roman" panose="02020603050405020304" pitchFamily="18" charset="0"/>
                <a:cs typeface="Times New Roman" panose="02020603050405020304" pitchFamily="18" charset="0"/>
              </a:rPr>
              <a:t>covered by a cuticle </a:t>
            </a:r>
            <a:r>
              <a:rPr lang="en-US" sz="2400" dirty="0">
                <a:latin typeface="Times New Roman" panose="02020603050405020304" pitchFamily="18" charset="0"/>
                <a:cs typeface="Times New Roman" panose="02020603050405020304" pitchFamily="18" charset="0"/>
              </a:rPr>
              <a:t>which is protective</a:t>
            </a:r>
          </a:p>
          <a:p>
            <a:r>
              <a:rPr lang="en-US" sz="2400" dirty="0" smtClean="0">
                <a:latin typeface="Times New Roman" panose="02020603050405020304" pitchFamily="18" charset="0"/>
                <a:cs typeface="Times New Roman" panose="02020603050405020304" pitchFamily="18" charset="0"/>
              </a:rPr>
              <a:t>They have </a:t>
            </a:r>
            <a:r>
              <a:rPr lang="en-US" sz="2400" b="1" dirty="0">
                <a:latin typeface="Times New Roman" panose="02020603050405020304" pitchFamily="18" charset="0"/>
                <a:cs typeface="Times New Roman" panose="02020603050405020304" pitchFamily="18" charset="0"/>
              </a:rPr>
              <a:t>attachment structures </a:t>
            </a:r>
            <a:r>
              <a:rPr lang="en-US" sz="2400" dirty="0">
                <a:latin typeface="Times New Roman" panose="02020603050405020304" pitchFamily="18" charset="0"/>
                <a:cs typeface="Times New Roman" panose="02020603050405020304" pitchFamily="18" charset="0"/>
              </a:rPr>
              <a:t>such as hook, suckers, teeth or plates</a:t>
            </a:r>
          </a:p>
          <a:p>
            <a:r>
              <a:rPr lang="en-US" sz="2400" dirty="0">
                <a:latin typeface="Times New Roman" panose="02020603050405020304" pitchFamily="18" charset="0"/>
                <a:cs typeface="Times New Roman" panose="02020603050405020304" pitchFamily="18" charset="0"/>
              </a:rPr>
              <a:t>Can be separate </a:t>
            </a:r>
            <a:r>
              <a:rPr lang="en-US" sz="2400" dirty="0" smtClean="0">
                <a:latin typeface="Times New Roman" panose="02020603050405020304" pitchFamily="18" charset="0"/>
                <a:cs typeface="Times New Roman" panose="02020603050405020304" pitchFamily="18" charset="0"/>
              </a:rPr>
              <a:t>sexes (</a:t>
            </a:r>
            <a:r>
              <a:rPr lang="en-US" sz="2400" dirty="0">
                <a:latin typeface="Times New Roman" panose="02020603050405020304" pitchFamily="18" charset="0"/>
                <a:cs typeface="Times New Roman" panose="02020603050405020304" pitchFamily="18" charset="0"/>
              </a:rPr>
              <a:t>roundworms) or </a:t>
            </a:r>
            <a:r>
              <a:rPr lang="en-US" sz="2400" u="sng" dirty="0">
                <a:latin typeface="Times New Roman" panose="02020603050405020304" pitchFamily="18" charset="0"/>
                <a:cs typeface="Times New Roman" panose="02020603050405020304" pitchFamily="18" charset="0"/>
              </a:rPr>
              <a:t>hermaphroditic</a:t>
            </a:r>
            <a:r>
              <a:rPr lang="en-US" sz="2400" dirty="0">
                <a:latin typeface="Times New Roman" panose="02020603050405020304" pitchFamily="18" charset="0"/>
                <a:cs typeface="Times New Roman" panose="02020603050405020304" pitchFamily="18" charset="0"/>
              </a:rPr>
              <a:t> (tapeworms)</a:t>
            </a:r>
          </a:p>
          <a:p>
            <a:r>
              <a:rPr lang="en-US" sz="2400" dirty="0">
                <a:latin typeface="Times New Roman" panose="02020603050405020304" pitchFamily="18" charset="0"/>
                <a:cs typeface="Times New Roman" panose="02020603050405020304" pitchFamily="18" charset="0"/>
              </a:rPr>
              <a:t>Some have complete </a:t>
            </a:r>
            <a:r>
              <a:rPr lang="en-US" sz="2400" dirty="0" smtClean="0">
                <a:latin typeface="Times New Roman" panose="02020603050405020304" pitchFamily="18" charset="0"/>
                <a:cs typeface="Times New Roman" panose="02020603050405020304" pitchFamily="18" charset="0"/>
              </a:rPr>
              <a:t>digestive systems (roundworms</a:t>
            </a:r>
            <a:r>
              <a:rPr lang="en-US" sz="2400" dirty="0">
                <a:latin typeface="Times New Roman" panose="02020603050405020304" pitchFamily="18" charset="0"/>
                <a:cs typeface="Times New Roman" panose="02020603050405020304" pitchFamily="18" charset="0"/>
              </a:rPr>
              <a:t>) or incomplete </a:t>
            </a:r>
            <a:r>
              <a:rPr lang="en-US" sz="2400" u="sng" dirty="0">
                <a:latin typeface="Times New Roman" panose="02020603050405020304" pitchFamily="18" charset="0"/>
                <a:cs typeface="Times New Roman" panose="02020603050405020304" pitchFamily="18" charset="0"/>
              </a:rPr>
              <a:t>digestive systems </a:t>
            </a:r>
            <a:r>
              <a:rPr lang="en-US" sz="2400" dirty="0">
                <a:latin typeface="Times New Roman" panose="02020603050405020304" pitchFamily="18" charset="0"/>
                <a:cs typeface="Times New Roman" panose="02020603050405020304" pitchFamily="18" charset="0"/>
              </a:rPr>
              <a:t>(flukes) while others lack a digestive system (tapeworm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849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312987"/>
            <a:ext cx="8686800" cy="4525963"/>
          </a:xfrm>
        </p:spPr>
        <p:txBody>
          <a:bodyPr>
            <a:normAutofit/>
          </a:bodyPr>
          <a:lstStyle/>
          <a:p>
            <a:pPr lvl="0">
              <a:lnSpc>
                <a:spcPct val="150000"/>
              </a:lnSpc>
            </a:pPr>
            <a:r>
              <a:rPr lang="en-US" sz="1600" dirty="0">
                <a:solidFill>
                  <a:prstClr val="black"/>
                </a:solidFill>
                <a:latin typeface="Times New Roman" panose="02020603050405020304" pitchFamily="18" charset="0"/>
                <a:cs typeface="Times New Roman" panose="02020603050405020304" pitchFamily="18" charset="0"/>
              </a:rPr>
              <a:t>Can be intestinal parasites, some affect blood and others tissue.</a:t>
            </a:r>
          </a:p>
          <a:p>
            <a:pPr lvl="0">
              <a:lnSpc>
                <a:spcPct val="150000"/>
              </a:lnSpc>
            </a:pPr>
            <a:r>
              <a:rPr lang="en-US" sz="1600" dirty="0">
                <a:solidFill>
                  <a:prstClr val="black"/>
                </a:solidFill>
                <a:latin typeface="Times New Roman" panose="02020603050405020304" pitchFamily="18" charset="0"/>
                <a:cs typeface="Times New Roman" panose="02020603050405020304" pitchFamily="18" charset="0"/>
              </a:rPr>
              <a:t>Nutritional requirements are met by ingesting host tissue and fluids </a:t>
            </a:r>
            <a:r>
              <a:rPr lang="en-US" sz="1600" b="1" dirty="0">
                <a:solidFill>
                  <a:prstClr val="black"/>
                </a:solidFill>
                <a:latin typeface="Times New Roman" panose="02020603050405020304" pitchFamily="18" charset="0"/>
                <a:cs typeface="Times New Roman" panose="02020603050405020304" pitchFamily="18" charset="0"/>
              </a:rPr>
              <a:t>resulting in tissue damage </a:t>
            </a:r>
            <a:r>
              <a:rPr lang="en-US" sz="1600" dirty="0">
                <a:solidFill>
                  <a:prstClr val="black"/>
                </a:solidFill>
                <a:latin typeface="Times New Roman" panose="02020603050405020304" pitchFamily="18" charset="0"/>
                <a:cs typeface="Times New Roman" panose="02020603050405020304" pitchFamily="18" charset="0"/>
              </a:rPr>
              <a:t>or </a:t>
            </a:r>
            <a:r>
              <a:rPr lang="en-US" sz="1600" b="1" dirty="0">
                <a:solidFill>
                  <a:prstClr val="black"/>
                </a:solidFill>
                <a:latin typeface="Times New Roman" panose="02020603050405020304" pitchFamily="18" charset="0"/>
                <a:cs typeface="Times New Roman" panose="02020603050405020304" pitchFamily="18" charset="0"/>
              </a:rPr>
              <a:t>by absorbing nutrient</a:t>
            </a:r>
            <a:r>
              <a:rPr lang="en-US" sz="1600" dirty="0">
                <a:solidFill>
                  <a:prstClr val="black"/>
                </a:solidFill>
                <a:latin typeface="Times New Roman" panose="02020603050405020304" pitchFamily="18" charset="0"/>
                <a:cs typeface="Times New Roman" panose="02020603050405020304" pitchFamily="18" charset="0"/>
              </a:rPr>
              <a:t>s from surrounding fluids and intestinal contents</a:t>
            </a:r>
          </a:p>
          <a:p>
            <a:pPr lvl="0">
              <a:lnSpc>
                <a:spcPct val="150000"/>
              </a:lnSpc>
            </a:pPr>
            <a:r>
              <a:rPr lang="en-US" sz="1600" dirty="0">
                <a:solidFill>
                  <a:prstClr val="black"/>
                </a:solidFill>
                <a:latin typeface="Times New Roman" panose="02020603050405020304" pitchFamily="18" charset="0"/>
                <a:cs typeface="Times New Roman" panose="02020603050405020304" pitchFamily="18" charset="0"/>
              </a:rPr>
              <a:t>They require energy for movement and reproduction – are very prolific and lay eggs that must undergo several developmental stages.</a:t>
            </a:r>
          </a:p>
          <a:p>
            <a:pPr lvl="0">
              <a:lnSpc>
                <a:spcPct val="150000"/>
              </a:lnSpc>
            </a:pPr>
            <a:r>
              <a:rPr lang="en-US" sz="1600" dirty="0" err="1">
                <a:solidFill>
                  <a:prstClr val="black"/>
                </a:solidFill>
                <a:latin typeface="Times New Roman" panose="02020603050405020304" pitchFamily="18" charset="0"/>
                <a:cs typeface="Times New Roman" panose="02020603050405020304" pitchFamily="18" charset="0"/>
              </a:rPr>
              <a:t>E.g</a:t>
            </a:r>
            <a:r>
              <a:rPr lang="en-US" sz="1600" dirty="0">
                <a:solidFill>
                  <a:prstClr val="black"/>
                </a:solidFill>
                <a:latin typeface="Times New Roman" panose="02020603050405020304" pitchFamily="18" charset="0"/>
                <a:cs typeface="Times New Roman" panose="02020603050405020304" pitchFamily="18" charset="0"/>
              </a:rPr>
              <a:t> roundworms, flukes, tapeworms</a:t>
            </a:r>
          </a:p>
          <a:p>
            <a:pPr lvl="0">
              <a:lnSpc>
                <a:spcPct val="150000"/>
              </a:lnSpc>
            </a:pPr>
            <a:endParaRPr lang="en-US" sz="1600" dirty="0">
              <a:solidFill>
                <a:prstClr val="black"/>
              </a:solidFill>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5845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rmAutofit/>
          </a:bodyPr>
          <a:lstStyle/>
          <a:p>
            <a:pPr algn="l"/>
            <a:r>
              <a:rPr lang="en-US" b="1" u="sng" dirty="0" smtClean="0"/>
              <a:t>Arthropods</a:t>
            </a:r>
            <a:endParaRPr lang="en-US" dirty="0"/>
          </a:p>
        </p:txBody>
      </p:sp>
      <p:sp>
        <p:nvSpPr>
          <p:cNvPr id="3" name="Content Placeholder 2"/>
          <p:cNvSpPr>
            <a:spLocks noGrp="1"/>
          </p:cNvSpPr>
          <p:nvPr>
            <p:ph idx="1"/>
          </p:nvPr>
        </p:nvSpPr>
        <p:spPr>
          <a:xfrm>
            <a:off x="-19050" y="1219200"/>
            <a:ext cx="8686800"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Multicellular </a:t>
            </a:r>
            <a:r>
              <a:rPr lang="en-US" sz="2400" dirty="0">
                <a:latin typeface="Times New Roman" panose="02020603050405020304" pitchFamily="18" charset="0"/>
                <a:cs typeface="Times New Roman" panose="02020603050405020304" pitchFamily="18" charset="0"/>
              </a:rPr>
              <a:t>organisms</a:t>
            </a:r>
          </a:p>
          <a:p>
            <a:r>
              <a:rPr lang="en-US" sz="2400" dirty="0">
                <a:latin typeface="Times New Roman" panose="02020603050405020304" pitchFamily="18" charset="0"/>
                <a:cs typeface="Times New Roman" panose="02020603050405020304" pitchFamily="18" charset="0"/>
              </a:rPr>
              <a:t>Can be involved directly in causing a disease (infestation) or indirectly as an intermediate host and vector of an infectious agent.</a:t>
            </a:r>
          </a:p>
          <a:p>
            <a:r>
              <a:rPr lang="en-US" sz="2400" dirty="0">
                <a:latin typeface="Times New Roman" panose="02020603050405020304" pitchFamily="18" charset="0"/>
                <a:cs typeface="Times New Roman" panose="02020603050405020304" pitchFamily="18" charset="0"/>
              </a:rPr>
              <a:t>Examples – mites, ticks, jiggers, mosquitoes, fleas, lice, bugs</a:t>
            </a:r>
          </a:p>
          <a:p>
            <a:pPr marL="0" indent="0">
              <a:buNone/>
            </a:pPr>
            <a:r>
              <a:rPr lang="en-US" sz="2400" b="1" dirty="0">
                <a:latin typeface="Times New Roman" panose="02020603050405020304" pitchFamily="18" charset="0"/>
                <a:cs typeface="Times New Roman" panose="02020603050405020304" pitchFamily="18" charset="0"/>
              </a:rPr>
              <a:t>Conclusion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is higher risk of parasitic diseases in immunosuppressed persons</a:t>
            </a:r>
          </a:p>
          <a:p>
            <a:r>
              <a:rPr lang="en-US" sz="2400" dirty="0">
                <a:latin typeface="Times New Roman" panose="02020603050405020304" pitchFamily="18" charset="0"/>
                <a:cs typeface="Times New Roman" panose="02020603050405020304" pitchFamily="18" charset="0"/>
              </a:rPr>
              <a:t>Modes of transmission are discussed in tropical diseases</a:t>
            </a:r>
          </a:p>
        </p:txBody>
      </p:sp>
    </p:spTree>
    <p:extLst>
      <p:ext uri="{BB962C8B-B14F-4D97-AF65-F5344CB8AC3E}">
        <p14:creationId xmlns:p14="http://schemas.microsoft.com/office/powerpoint/2010/main" val="4211734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5945086"/>
              </p:ext>
            </p:extLst>
          </p:nvPr>
        </p:nvGraphicFramePr>
        <p:xfrm>
          <a:off x="457200" y="228600"/>
          <a:ext cx="8229600" cy="6019800"/>
        </p:xfrm>
        <a:graphic>
          <a:graphicData uri="http://schemas.openxmlformats.org/drawingml/2006/table">
            <a:tbl>
              <a:tblPr firstRow="1" firstCol="1" bandRow="1">
                <a:tableStyleId>{5C22544A-7EE6-4342-B048-85BDC9FD1C3A}</a:tableStyleId>
              </a:tblPr>
              <a:tblGrid>
                <a:gridCol w="1676400"/>
                <a:gridCol w="1676400"/>
                <a:gridCol w="1752600"/>
                <a:gridCol w="3124200"/>
              </a:tblGrid>
              <a:tr h="859971">
                <a:tc>
                  <a:txBody>
                    <a:bodyPr/>
                    <a:lstStyle/>
                    <a:p>
                      <a:pPr marL="0" marR="0">
                        <a:lnSpc>
                          <a:spcPct val="115000"/>
                        </a:lnSpc>
                        <a:spcBef>
                          <a:spcPts val="0"/>
                        </a:spcBef>
                        <a:spcAft>
                          <a:spcPts val="1000"/>
                        </a:spcAft>
                      </a:pPr>
                      <a:r>
                        <a:rPr lang="en-US" sz="1400" dirty="0">
                          <a:effectLst/>
                        </a:rPr>
                        <a:t>Human Pathogenic Bacteria </a:t>
                      </a:r>
                      <a:br>
                        <a:rPr lang="en-US" sz="1400" dirty="0">
                          <a:effectLst/>
                        </a:rPr>
                      </a:b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Pathogenic Disease</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Human Pathogenic Bacteria </a:t>
                      </a:r>
                      <a:br>
                        <a:rPr lang="en-US" sz="1400" dirty="0">
                          <a:effectLst/>
                        </a:rPr>
                      </a:b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Pathogenic Disease</a:t>
                      </a:r>
                      <a:endParaRPr lang="en-US" sz="1400">
                        <a:effectLst/>
                        <a:latin typeface="Calibri"/>
                        <a:ea typeface="Calibri"/>
                        <a:cs typeface="Times New Roman"/>
                      </a:endParaRPr>
                    </a:p>
                  </a:txBody>
                  <a:tcPr marL="8946" marR="8946" marT="0" marB="0"/>
                </a:tc>
              </a:tr>
              <a:tr h="1433286">
                <a:tc>
                  <a:txBody>
                    <a:bodyPr/>
                    <a:lstStyle/>
                    <a:p>
                      <a:pPr marL="0" marR="0">
                        <a:lnSpc>
                          <a:spcPct val="115000"/>
                        </a:lnSpc>
                        <a:spcBef>
                          <a:spcPts val="0"/>
                        </a:spcBef>
                        <a:spcAft>
                          <a:spcPts val="1000"/>
                        </a:spcAft>
                      </a:pPr>
                      <a:r>
                        <a:rPr lang="en-US" sz="1400" dirty="0">
                          <a:effectLst/>
                        </a:rPr>
                        <a:t>Bacillus anthracis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Cutaneous anthrax</a:t>
                      </a:r>
                      <a:br>
                        <a:rPr lang="en-US" sz="1400" dirty="0">
                          <a:effectLst/>
                        </a:rPr>
                      </a:br>
                      <a:r>
                        <a:rPr lang="en-US" sz="1400" dirty="0">
                          <a:effectLst/>
                        </a:rPr>
                        <a:t>• Pulmonary anthrax</a:t>
                      </a:r>
                      <a:br>
                        <a:rPr lang="en-US" sz="1400" dirty="0">
                          <a:effectLst/>
                        </a:rPr>
                      </a:br>
                      <a:r>
                        <a:rPr lang="en-US" sz="1400" dirty="0">
                          <a:effectLst/>
                        </a:rPr>
                        <a:t>• Gastrointestinal anthrax</a:t>
                      </a:r>
                      <a:br>
                        <a:rPr lang="en-US" sz="1400" dirty="0">
                          <a:effectLst/>
                        </a:rPr>
                      </a:b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Leptospira </a:t>
                      </a:r>
                      <a:r>
                        <a:rPr lang="en-US" sz="1400" dirty="0" err="1">
                          <a:effectLst/>
                        </a:rPr>
                        <a:t>interrogans</a:t>
                      </a:r>
                      <a:r>
                        <a:rPr lang="en-US" sz="1400" dirty="0">
                          <a:effectLst/>
                        </a:rPr>
                        <a:t> </a:t>
                      </a:r>
                      <a:br>
                        <a:rPr lang="en-US" sz="1400" dirty="0">
                          <a:effectLst/>
                        </a:rPr>
                      </a:b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Leptospirosis</a:t>
                      </a:r>
                      <a:endParaRPr lang="en-US" sz="1400" dirty="0">
                        <a:effectLst/>
                        <a:latin typeface="Calibri"/>
                        <a:ea typeface="Calibri"/>
                        <a:cs typeface="Times New Roman"/>
                      </a:endParaRPr>
                    </a:p>
                  </a:txBody>
                  <a:tcPr marL="8946" marR="8946" marT="0" marB="0"/>
                </a:tc>
              </a:tr>
              <a:tr h="1146629">
                <a:tc>
                  <a:txBody>
                    <a:bodyPr/>
                    <a:lstStyle/>
                    <a:p>
                      <a:pPr marL="0" marR="0">
                        <a:lnSpc>
                          <a:spcPct val="115000"/>
                        </a:lnSpc>
                        <a:spcBef>
                          <a:spcPts val="0"/>
                        </a:spcBef>
                        <a:spcAft>
                          <a:spcPts val="1000"/>
                        </a:spcAft>
                      </a:pPr>
                      <a:r>
                        <a:rPr lang="en-US" sz="1400" dirty="0">
                          <a:effectLst/>
                        </a:rPr>
                        <a:t>Bordetella pertussis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 Whooping cough</a:t>
                      </a:r>
                      <a:br>
                        <a:rPr lang="en-US" sz="1400">
                          <a:effectLst/>
                        </a:rPr>
                      </a:br>
                      <a:r>
                        <a:rPr lang="en-US" sz="1400">
                          <a:effectLst/>
                        </a:rPr>
                        <a:t>• Secondary bacterial pneumonia (Complication)</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Listeria monocytogenes</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err="1">
                          <a:effectLst/>
                        </a:rPr>
                        <a:t>Listeriosis</a:t>
                      </a:r>
                      <a:r>
                        <a:rPr lang="en-US" sz="1400" dirty="0">
                          <a:effectLst/>
                        </a:rPr>
                        <a:t/>
                      </a:r>
                      <a:br>
                        <a:rPr lang="en-US" sz="1400" dirty="0">
                          <a:effectLst/>
                        </a:rPr>
                      </a:br>
                      <a:endParaRPr lang="en-US" sz="1400" dirty="0">
                        <a:effectLst/>
                        <a:latin typeface="Calibri"/>
                        <a:ea typeface="Calibri"/>
                        <a:cs typeface="Times New Roman"/>
                      </a:endParaRPr>
                    </a:p>
                  </a:txBody>
                  <a:tcPr marL="8946" marR="8946" marT="0" marB="0"/>
                </a:tc>
              </a:tr>
              <a:tr h="1146629">
                <a:tc>
                  <a:txBody>
                    <a:bodyPr/>
                    <a:lstStyle/>
                    <a:p>
                      <a:pPr marL="0" marR="0">
                        <a:lnSpc>
                          <a:spcPct val="115000"/>
                        </a:lnSpc>
                        <a:spcBef>
                          <a:spcPts val="0"/>
                        </a:spcBef>
                        <a:spcAft>
                          <a:spcPts val="1000"/>
                        </a:spcAft>
                      </a:pPr>
                      <a:r>
                        <a:rPr lang="en-US" sz="1400" dirty="0">
                          <a:effectLst/>
                        </a:rPr>
                        <a:t>• Brucella </a:t>
                      </a:r>
                      <a:r>
                        <a:rPr lang="en-US" sz="1400" dirty="0" err="1">
                          <a:effectLst/>
                        </a:rPr>
                        <a:t>abortus</a:t>
                      </a:r>
                      <a:r>
                        <a:rPr lang="en-US" sz="1400" dirty="0">
                          <a:effectLst/>
                        </a:rPr>
                        <a:t/>
                      </a:r>
                      <a:br>
                        <a:rPr lang="en-US" sz="1400" dirty="0">
                          <a:effectLst/>
                        </a:rPr>
                      </a:br>
                      <a:r>
                        <a:rPr lang="en-US" sz="1400" dirty="0">
                          <a:effectLst/>
                        </a:rPr>
                        <a:t>• Brucella </a:t>
                      </a:r>
                      <a:r>
                        <a:rPr lang="en-US" sz="1400" dirty="0" err="1">
                          <a:effectLst/>
                        </a:rPr>
                        <a:t>canis</a:t>
                      </a:r>
                      <a:r>
                        <a:rPr lang="en-US" sz="1400" dirty="0">
                          <a:effectLst/>
                        </a:rPr>
                        <a:t/>
                      </a:r>
                      <a:br>
                        <a:rPr lang="en-US" sz="1400" dirty="0">
                          <a:effectLst/>
                        </a:rPr>
                      </a:br>
                      <a:r>
                        <a:rPr lang="en-US" sz="1400" dirty="0">
                          <a:effectLst/>
                        </a:rPr>
                        <a:t>• Brucella </a:t>
                      </a:r>
                      <a:r>
                        <a:rPr lang="en-US" sz="1400" dirty="0" err="1">
                          <a:effectLst/>
                        </a:rPr>
                        <a:t>melitensis</a:t>
                      </a:r>
                      <a:r>
                        <a:rPr lang="en-US" sz="1400" dirty="0">
                          <a:effectLst/>
                        </a:rPr>
                        <a:t/>
                      </a:r>
                      <a:br>
                        <a:rPr lang="en-US" sz="1400" dirty="0">
                          <a:effectLst/>
                        </a:rPr>
                      </a:br>
                      <a:r>
                        <a:rPr lang="en-US" sz="1400" dirty="0">
                          <a:effectLst/>
                        </a:rPr>
                        <a:t>• Brucella </a:t>
                      </a:r>
                      <a:r>
                        <a:rPr lang="en-US" sz="1400" dirty="0" err="1">
                          <a:effectLst/>
                        </a:rPr>
                        <a:t>suis</a:t>
                      </a:r>
                      <a:r>
                        <a:rPr lang="en-US" sz="1400" dirty="0">
                          <a:effectLst/>
                        </a:rPr>
                        <a:t>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Brucellosis</a:t>
                      </a:r>
                      <a:br>
                        <a:rPr lang="en-US" sz="1400" dirty="0">
                          <a:effectLst/>
                        </a:rPr>
                      </a:b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Mycobacterium leprae</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Leprosy (</a:t>
                      </a:r>
                      <a:r>
                        <a:rPr lang="en-US" sz="1400" dirty="0" err="1">
                          <a:effectLst/>
                        </a:rPr>
                        <a:t>Hansens</a:t>
                      </a:r>
                      <a:r>
                        <a:rPr lang="en-US" sz="1400" dirty="0">
                          <a:effectLst/>
                        </a:rPr>
                        <a:t> disease)</a:t>
                      </a:r>
                      <a:endParaRPr lang="en-US" sz="1400" dirty="0">
                        <a:effectLst/>
                        <a:latin typeface="Calibri"/>
                        <a:ea typeface="Calibri"/>
                        <a:cs typeface="Times New Roman"/>
                      </a:endParaRPr>
                    </a:p>
                  </a:txBody>
                  <a:tcPr marL="8946" marR="8946" marT="0" marB="0"/>
                </a:tc>
              </a:tr>
              <a:tr h="573314">
                <a:tc>
                  <a:txBody>
                    <a:bodyPr/>
                    <a:lstStyle/>
                    <a:p>
                      <a:pPr marL="0" marR="0">
                        <a:lnSpc>
                          <a:spcPct val="115000"/>
                        </a:lnSpc>
                        <a:spcBef>
                          <a:spcPts val="0"/>
                        </a:spcBef>
                        <a:spcAft>
                          <a:spcPts val="1000"/>
                        </a:spcAft>
                      </a:pPr>
                      <a:r>
                        <a:rPr lang="en-US" sz="1400">
                          <a:effectLst/>
                        </a:rPr>
                        <a:t>Borrelia burgdorferi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Lyme disease</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Mycoplasma pneumoniae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Mycoplasma pneumonia</a:t>
                      </a:r>
                      <a:endParaRPr lang="en-US" sz="1400" dirty="0">
                        <a:effectLst/>
                        <a:latin typeface="Calibri"/>
                        <a:ea typeface="Calibri"/>
                        <a:cs typeface="Times New Roman"/>
                      </a:endParaRPr>
                    </a:p>
                  </a:txBody>
                  <a:tcPr marL="8946" marR="8946" marT="0" marB="0"/>
                </a:tc>
              </a:tr>
              <a:tr h="859971">
                <a:tc>
                  <a:txBody>
                    <a:bodyPr/>
                    <a:lstStyle/>
                    <a:p>
                      <a:pPr marL="0" marR="0">
                        <a:lnSpc>
                          <a:spcPct val="115000"/>
                        </a:lnSpc>
                        <a:spcBef>
                          <a:spcPts val="0"/>
                        </a:spcBef>
                        <a:spcAft>
                          <a:spcPts val="1000"/>
                        </a:spcAft>
                      </a:pPr>
                      <a:r>
                        <a:rPr lang="en-US" sz="1400">
                          <a:effectLst/>
                        </a:rPr>
                        <a:t>Campylobacter jejuni </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Acute enteritis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Neisseria gonorrhoeae</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Gonorrhea</a:t>
                      </a:r>
                      <a:br>
                        <a:rPr lang="en-US" sz="1400" dirty="0">
                          <a:effectLst/>
                        </a:rPr>
                      </a:br>
                      <a:r>
                        <a:rPr lang="en-US" sz="1400" dirty="0">
                          <a:effectLst/>
                        </a:rPr>
                        <a:t>• </a:t>
                      </a:r>
                      <a:r>
                        <a:rPr lang="en-US" sz="1400" dirty="0" err="1">
                          <a:effectLst/>
                        </a:rPr>
                        <a:t>Ophthalmia</a:t>
                      </a:r>
                      <a:r>
                        <a:rPr lang="en-US" sz="1400" dirty="0">
                          <a:effectLst/>
                        </a:rPr>
                        <a:t> </a:t>
                      </a:r>
                      <a:r>
                        <a:rPr lang="en-US" sz="1400" dirty="0" err="1">
                          <a:effectLst/>
                        </a:rPr>
                        <a:t>neonatorum</a:t>
                      </a:r>
                      <a:r>
                        <a:rPr lang="en-US" sz="1400" dirty="0">
                          <a:effectLst/>
                        </a:rPr>
                        <a:t/>
                      </a:r>
                      <a:br>
                        <a:rPr lang="en-US" sz="1400" dirty="0">
                          <a:effectLst/>
                        </a:rPr>
                      </a:br>
                      <a:r>
                        <a:rPr lang="en-US" sz="1400" dirty="0">
                          <a:effectLst/>
                        </a:rPr>
                        <a:t>• Septic </a:t>
                      </a:r>
                      <a:r>
                        <a:rPr lang="en-US" sz="1400" dirty="0" smtClean="0">
                          <a:effectLst/>
                        </a:rPr>
                        <a:t>arthritis</a:t>
                      </a:r>
                      <a:endParaRPr lang="en-US" sz="1400" dirty="0">
                        <a:effectLst/>
                        <a:latin typeface="Calibri"/>
                        <a:ea typeface="Calibri"/>
                        <a:cs typeface="Times New Roman"/>
                      </a:endParaRPr>
                    </a:p>
                  </a:txBody>
                  <a:tcPr marL="8946" marR="8946" marT="0" marB="0"/>
                </a:tc>
              </a:tr>
            </a:tbl>
          </a:graphicData>
        </a:graphic>
      </p:graphicFrame>
    </p:spTree>
    <p:extLst>
      <p:ext uri="{BB962C8B-B14F-4D97-AF65-F5344CB8AC3E}">
        <p14:creationId xmlns:p14="http://schemas.microsoft.com/office/powerpoint/2010/main" val="28686694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4434645"/>
              </p:ext>
            </p:extLst>
          </p:nvPr>
        </p:nvGraphicFramePr>
        <p:xfrm>
          <a:off x="381000" y="228598"/>
          <a:ext cx="8229600" cy="6248401"/>
        </p:xfrm>
        <a:graphic>
          <a:graphicData uri="http://schemas.openxmlformats.org/drawingml/2006/table">
            <a:tbl>
              <a:tblPr firstRow="1" firstCol="1" bandRow="1">
                <a:tableStyleId>{5C22544A-7EE6-4342-B048-85BDC9FD1C3A}</a:tableStyleId>
              </a:tblPr>
              <a:tblGrid>
                <a:gridCol w="1600200"/>
                <a:gridCol w="1752600"/>
                <a:gridCol w="1752600"/>
                <a:gridCol w="3124200"/>
              </a:tblGrid>
              <a:tr h="821872">
                <a:tc>
                  <a:txBody>
                    <a:bodyPr/>
                    <a:lstStyle/>
                    <a:p>
                      <a:pPr marL="0" marR="0">
                        <a:lnSpc>
                          <a:spcPct val="115000"/>
                        </a:lnSpc>
                        <a:spcBef>
                          <a:spcPts val="0"/>
                        </a:spcBef>
                        <a:spcAft>
                          <a:spcPts val="1000"/>
                        </a:spcAft>
                      </a:pPr>
                      <a:r>
                        <a:rPr lang="en-US" sz="1400" dirty="0">
                          <a:effectLst/>
                        </a:rPr>
                        <a:t>Campylobacter </a:t>
                      </a:r>
                      <a:r>
                        <a:rPr lang="en-US" sz="1400" dirty="0" err="1">
                          <a:effectLst/>
                        </a:rPr>
                        <a:t>jejuni</a:t>
                      </a:r>
                      <a:r>
                        <a:rPr lang="en-US" sz="1400" dirty="0">
                          <a:effectLst/>
                        </a:rPr>
                        <a:t>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Acute enteritis</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a:effectLst/>
                        </a:rPr>
                        <a:t>Neisseria meningitidis</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 Meningococcal disease including meningitis</a:t>
                      </a:r>
                      <a:br>
                        <a:rPr lang="en-US" sz="1400">
                          <a:effectLst/>
                        </a:rPr>
                      </a:br>
                      <a:r>
                        <a:rPr lang="en-US" sz="1400">
                          <a:effectLst/>
                        </a:rPr>
                        <a:t>• Waterhouse-Friderichsen syndrome</a:t>
                      </a:r>
                      <a:endParaRPr lang="en-US" sz="1400">
                        <a:effectLst/>
                        <a:latin typeface="Calibri"/>
                        <a:ea typeface="Calibri"/>
                        <a:cs typeface="Times New Roman"/>
                      </a:endParaRPr>
                    </a:p>
                  </a:txBody>
                  <a:tcPr marL="8946" marR="8946" marT="0" marB="0"/>
                </a:tc>
              </a:tr>
              <a:tr h="2235435">
                <a:tc>
                  <a:txBody>
                    <a:bodyPr/>
                    <a:lstStyle/>
                    <a:p>
                      <a:pPr marL="0" marR="0">
                        <a:lnSpc>
                          <a:spcPct val="115000"/>
                        </a:lnSpc>
                        <a:spcBef>
                          <a:spcPts val="0"/>
                        </a:spcBef>
                        <a:spcAft>
                          <a:spcPts val="1000"/>
                        </a:spcAft>
                      </a:pPr>
                      <a:r>
                        <a:rPr lang="en-US" sz="1400" dirty="0">
                          <a:effectLst/>
                        </a:rPr>
                        <a:t>Chlamydia pneumoniae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Community-acquired respiratory infection</a:t>
                      </a:r>
                      <a:br>
                        <a:rPr lang="en-US" sz="1400" dirty="0">
                          <a:effectLst/>
                        </a:rPr>
                      </a:b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Pseudomonas aeruginosa</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Localized infection of eye, ear, skin, urinary, respiratory</a:t>
                      </a:r>
                      <a:br>
                        <a:rPr lang="en-US" sz="1400" dirty="0">
                          <a:effectLst/>
                        </a:rPr>
                      </a:br>
                      <a:r>
                        <a:rPr lang="en-US" sz="1400" dirty="0">
                          <a:effectLst/>
                        </a:rPr>
                        <a:t>• Gastrointestinal tract infection</a:t>
                      </a:r>
                      <a:br>
                        <a:rPr lang="en-US" sz="1400" dirty="0">
                          <a:effectLst/>
                        </a:rPr>
                      </a:br>
                      <a:r>
                        <a:rPr lang="en-US" sz="1400" dirty="0">
                          <a:effectLst/>
                        </a:rPr>
                        <a:t>• Central Nervous System infection</a:t>
                      </a:r>
                      <a:br>
                        <a:rPr lang="en-US" sz="1400" dirty="0">
                          <a:effectLst/>
                        </a:rPr>
                      </a:br>
                      <a:r>
                        <a:rPr lang="en-US" sz="1400" dirty="0">
                          <a:effectLst/>
                        </a:rPr>
                        <a:t>• Systemic infection with bacteremia</a:t>
                      </a:r>
                      <a:br>
                        <a:rPr lang="en-US" sz="1400" dirty="0">
                          <a:effectLst/>
                        </a:rPr>
                      </a:br>
                      <a:r>
                        <a:rPr lang="en-US" sz="1400" dirty="0">
                          <a:effectLst/>
                        </a:rPr>
                        <a:t>• Secondary pneumonia</a:t>
                      </a:r>
                      <a:br>
                        <a:rPr lang="en-US" sz="1400" dirty="0">
                          <a:effectLst/>
                        </a:rPr>
                      </a:br>
                      <a:r>
                        <a:rPr lang="en-US" sz="1400" dirty="0">
                          <a:effectLst/>
                        </a:rPr>
                        <a:t>• Bone and joint infections</a:t>
                      </a:r>
                      <a:br>
                        <a:rPr lang="en-US" sz="1400" dirty="0">
                          <a:effectLst/>
                        </a:rPr>
                      </a:br>
                      <a:r>
                        <a:rPr lang="en-US" sz="1400" dirty="0">
                          <a:effectLst/>
                        </a:rPr>
                        <a:t>• </a:t>
                      </a:r>
                      <a:r>
                        <a:rPr lang="en-US" sz="1400" dirty="0" smtClean="0">
                          <a:effectLst/>
                        </a:rPr>
                        <a:t>Endocarditis</a:t>
                      </a:r>
                      <a:endParaRPr lang="en-US" sz="1400" dirty="0">
                        <a:effectLst/>
                        <a:latin typeface="Calibri"/>
                        <a:ea typeface="Calibri"/>
                        <a:cs typeface="Times New Roman"/>
                      </a:endParaRPr>
                    </a:p>
                  </a:txBody>
                  <a:tcPr marL="8946" marR="8946" marT="0" marB="0"/>
                </a:tc>
              </a:tr>
              <a:tr h="427748">
                <a:tc>
                  <a:txBody>
                    <a:bodyPr/>
                    <a:lstStyle/>
                    <a:p>
                      <a:pPr marL="0" marR="0">
                        <a:lnSpc>
                          <a:spcPct val="115000"/>
                        </a:lnSpc>
                        <a:spcBef>
                          <a:spcPts val="0"/>
                        </a:spcBef>
                        <a:spcAft>
                          <a:spcPts val="1000"/>
                        </a:spcAft>
                      </a:pPr>
                      <a:r>
                        <a:rPr lang="en-US" sz="1400" dirty="0">
                          <a:effectLst/>
                        </a:rPr>
                        <a:t>Chlamydia </a:t>
                      </a:r>
                      <a:r>
                        <a:rPr lang="en-US" sz="1400" dirty="0" err="1">
                          <a:effectLst/>
                        </a:rPr>
                        <a:t>psittaci</a:t>
                      </a:r>
                      <a:r>
                        <a:rPr lang="en-US" sz="1400" dirty="0">
                          <a:effectLst/>
                        </a:rPr>
                        <a:t>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smtClean="0">
                          <a:effectLst/>
                        </a:rPr>
                        <a:t>Psittacosis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Rickettsia </a:t>
                      </a:r>
                      <a:r>
                        <a:rPr lang="en-US" sz="1400" dirty="0" err="1">
                          <a:effectLst/>
                        </a:rPr>
                        <a:t>rickettsii</a:t>
                      </a:r>
                      <a:r>
                        <a:rPr lang="en-US" sz="1400" dirty="0">
                          <a:effectLst/>
                        </a:rPr>
                        <a:t>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Rocky mountain spotted </a:t>
                      </a:r>
                      <a:r>
                        <a:rPr lang="en-US" sz="1400" dirty="0" smtClean="0">
                          <a:effectLst/>
                        </a:rPr>
                        <a:t>fever</a:t>
                      </a:r>
                      <a:endParaRPr lang="en-US" sz="1400" dirty="0">
                        <a:effectLst/>
                      </a:endParaRPr>
                    </a:p>
                  </a:txBody>
                  <a:tcPr marL="8946" marR="8946" marT="0" marB="0"/>
                </a:tc>
              </a:tr>
              <a:tr h="2204487">
                <a:tc>
                  <a:txBody>
                    <a:bodyPr/>
                    <a:lstStyle/>
                    <a:p>
                      <a:pPr marL="0" marR="0">
                        <a:lnSpc>
                          <a:spcPct val="115000"/>
                        </a:lnSpc>
                        <a:spcBef>
                          <a:spcPts val="0"/>
                        </a:spcBef>
                        <a:spcAft>
                          <a:spcPts val="1000"/>
                        </a:spcAft>
                      </a:pPr>
                      <a:r>
                        <a:rPr lang="en-US" sz="1400" dirty="0">
                          <a:effectLst/>
                        </a:rPr>
                        <a:t>Chlamydia trachomatis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a:t>
                      </a:r>
                      <a:r>
                        <a:rPr lang="en-US" sz="1400" dirty="0" err="1">
                          <a:effectLst/>
                        </a:rPr>
                        <a:t>Nongonococcal</a:t>
                      </a:r>
                      <a:r>
                        <a:rPr lang="en-US" sz="1400" dirty="0">
                          <a:effectLst/>
                        </a:rPr>
                        <a:t> urethritis (NGU)</a:t>
                      </a:r>
                      <a:br>
                        <a:rPr lang="en-US" sz="1400" dirty="0">
                          <a:effectLst/>
                        </a:rPr>
                      </a:br>
                      <a:r>
                        <a:rPr lang="en-US" sz="1400" dirty="0">
                          <a:effectLst/>
                        </a:rPr>
                        <a:t>• Trachoma</a:t>
                      </a:r>
                      <a:br>
                        <a:rPr lang="en-US" sz="1400" dirty="0">
                          <a:effectLst/>
                        </a:rPr>
                      </a:br>
                      <a:r>
                        <a:rPr lang="en-US" sz="1400" dirty="0">
                          <a:effectLst/>
                        </a:rPr>
                        <a:t>• Inclusion conjunctivitis of the newborn (ICN)</a:t>
                      </a:r>
                      <a:br>
                        <a:rPr lang="en-US" sz="1400" dirty="0">
                          <a:effectLst/>
                        </a:rPr>
                      </a:br>
                      <a:r>
                        <a:rPr lang="en-US" sz="1400" dirty="0">
                          <a:effectLst/>
                        </a:rPr>
                        <a:t>• Lymphogranuloma </a:t>
                      </a:r>
                      <a:r>
                        <a:rPr lang="en-US" sz="1400" dirty="0" err="1">
                          <a:effectLst/>
                        </a:rPr>
                        <a:t>venereum</a:t>
                      </a:r>
                      <a:r>
                        <a:rPr lang="en-US" sz="1400" dirty="0">
                          <a:effectLst/>
                        </a:rPr>
                        <a:t> (LGV</a:t>
                      </a:r>
                      <a:r>
                        <a:rPr lang="en-US" sz="1400" dirty="0" smtClean="0">
                          <a:effectLst/>
                        </a:rPr>
                        <a:t>)</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Salmonella </a:t>
                      </a:r>
                      <a:r>
                        <a:rPr lang="en-US" sz="1400" dirty="0" err="1">
                          <a:effectLst/>
                        </a:rPr>
                        <a:t>typhi</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Typhoid fever type salmonellosis</a:t>
                      </a:r>
                      <a:br>
                        <a:rPr lang="en-US" sz="1400" dirty="0">
                          <a:effectLst/>
                        </a:rPr>
                      </a:br>
                      <a:r>
                        <a:rPr lang="en-US" sz="1400" dirty="0">
                          <a:effectLst/>
                        </a:rPr>
                        <a:t>• Dysentery</a:t>
                      </a:r>
                      <a:br>
                        <a:rPr lang="en-US" sz="1400" dirty="0">
                          <a:effectLst/>
                        </a:rPr>
                      </a:br>
                      <a:r>
                        <a:rPr lang="en-US" sz="1400" dirty="0">
                          <a:effectLst/>
                        </a:rPr>
                        <a:t>• Colitis</a:t>
                      </a:r>
                    </a:p>
                    <a:p>
                      <a:pPr marL="0" marR="0">
                        <a:lnSpc>
                          <a:spcPct val="115000"/>
                        </a:lnSpc>
                        <a:spcBef>
                          <a:spcPts val="0"/>
                        </a:spcBef>
                        <a:spcAft>
                          <a:spcPts val="1000"/>
                        </a:spcAft>
                      </a:pPr>
                      <a:r>
                        <a:rPr lang="en-US" sz="1400" dirty="0">
                          <a:effectLst/>
                        </a:rPr>
                        <a:t/>
                      </a:r>
                      <a:br>
                        <a:rPr lang="en-US" sz="1400" dirty="0">
                          <a:effectLst/>
                        </a:rPr>
                      </a:br>
                      <a:endParaRPr lang="en-US" sz="1400" dirty="0">
                        <a:effectLst/>
                        <a:latin typeface="Calibri"/>
                        <a:ea typeface="Calibri"/>
                        <a:cs typeface="Times New Roman"/>
                      </a:endParaRPr>
                    </a:p>
                  </a:txBody>
                  <a:tcPr marL="8946" marR="8946" marT="0" marB="0"/>
                </a:tc>
              </a:tr>
              <a:tr h="558859">
                <a:tc>
                  <a:txBody>
                    <a:bodyPr/>
                    <a:lstStyle/>
                    <a:p>
                      <a:pPr marL="0" marR="0">
                        <a:lnSpc>
                          <a:spcPct val="115000"/>
                        </a:lnSpc>
                        <a:spcBef>
                          <a:spcPts val="0"/>
                        </a:spcBef>
                        <a:spcAft>
                          <a:spcPts val="1000"/>
                        </a:spcAft>
                      </a:pPr>
                      <a:r>
                        <a:rPr lang="en-US" sz="1400">
                          <a:effectLst/>
                        </a:rPr>
                        <a:t>Clostridium botulinum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Botulism</a:t>
                      </a:r>
                      <a:br>
                        <a:rPr lang="en-US" sz="1400" dirty="0">
                          <a:effectLst/>
                        </a:rPr>
                      </a:b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err="1">
                          <a:effectLst/>
                        </a:rPr>
                        <a:t>Shigella</a:t>
                      </a:r>
                      <a:r>
                        <a:rPr lang="en-US" sz="1400" dirty="0">
                          <a:effectLst/>
                        </a:rPr>
                        <a:t> </a:t>
                      </a:r>
                      <a:r>
                        <a:rPr lang="en-US" sz="1400" dirty="0" err="1">
                          <a:effectLst/>
                        </a:rPr>
                        <a:t>sonnei</a:t>
                      </a:r>
                      <a:r>
                        <a:rPr lang="en-US" sz="1400" dirty="0">
                          <a:effectLst/>
                        </a:rPr>
                        <a:t>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Bacillary dysentery/Shigellosis</a:t>
                      </a:r>
                      <a:endParaRPr lang="en-US" sz="1400" dirty="0">
                        <a:effectLst/>
                        <a:latin typeface="Calibri"/>
                        <a:ea typeface="Calibri"/>
                        <a:cs typeface="Times New Roman"/>
                      </a:endParaRPr>
                    </a:p>
                  </a:txBody>
                  <a:tcPr marL="8946" marR="8946" marT="0" marB="0"/>
                </a:tc>
              </a:tr>
            </a:tbl>
          </a:graphicData>
        </a:graphic>
      </p:graphicFrame>
    </p:spTree>
    <p:extLst>
      <p:ext uri="{BB962C8B-B14F-4D97-AF65-F5344CB8AC3E}">
        <p14:creationId xmlns:p14="http://schemas.microsoft.com/office/powerpoint/2010/main" val="5974387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8553197"/>
              </p:ext>
            </p:extLst>
          </p:nvPr>
        </p:nvGraphicFramePr>
        <p:xfrm>
          <a:off x="381000" y="76201"/>
          <a:ext cx="8458200" cy="6400801"/>
        </p:xfrm>
        <a:graphic>
          <a:graphicData uri="http://schemas.openxmlformats.org/drawingml/2006/table">
            <a:tbl>
              <a:tblPr firstRow="1" firstCol="1" bandRow="1">
                <a:tableStyleId>{5C22544A-7EE6-4342-B048-85BDC9FD1C3A}</a:tableStyleId>
              </a:tblPr>
              <a:tblGrid>
                <a:gridCol w="1722967"/>
                <a:gridCol w="1722967"/>
                <a:gridCol w="1801283"/>
                <a:gridCol w="3210983"/>
              </a:tblGrid>
              <a:tr h="834887">
                <a:tc>
                  <a:txBody>
                    <a:bodyPr/>
                    <a:lstStyle/>
                    <a:p>
                      <a:pPr marL="0" marR="0">
                        <a:lnSpc>
                          <a:spcPct val="115000"/>
                        </a:lnSpc>
                        <a:spcBef>
                          <a:spcPts val="0"/>
                        </a:spcBef>
                        <a:spcAft>
                          <a:spcPts val="1000"/>
                        </a:spcAft>
                      </a:pPr>
                      <a:r>
                        <a:rPr lang="en-US" sz="1400" dirty="0">
                          <a:effectLst/>
                        </a:rPr>
                        <a:t>Clostridium difficile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Pseudomembranous colitis</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 </a:t>
                      </a:r>
                      <a:endParaRPr lang="en-US" sz="1400">
                        <a:effectLst/>
                        <a:latin typeface="Calibri"/>
                        <a:ea typeface="Calibri"/>
                        <a:cs typeface="Times New Roman"/>
                      </a:endParaRPr>
                    </a:p>
                  </a:txBody>
                  <a:tcPr marL="8946" marR="8946" marT="0" marB="0"/>
                </a:tc>
              </a:tr>
              <a:tr h="1113183">
                <a:tc>
                  <a:txBody>
                    <a:bodyPr/>
                    <a:lstStyle/>
                    <a:p>
                      <a:pPr marL="0" marR="0">
                        <a:lnSpc>
                          <a:spcPct val="115000"/>
                        </a:lnSpc>
                        <a:spcBef>
                          <a:spcPts val="0"/>
                        </a:spcBef>
                        <a:spcAft>
                          <a:spcPts val="1000"/>
                        </a:spcAft>
                      </a:pPr>
                      <a:r>
                        <a:rPr lang="en-US" sz="1400">
                          <a:effectLst/>
                        </a:rPr>
                        <a:t>Clostridium perfringens</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 Gas gangrene</a:t>
                      </a:r>
                      <a:br>
                        <a:rPr lang="en-US" sz="1400">
                          <a:effectLst/>
                        </a:rPr>
                      </a:br>
                      <a:r>
                        <a:rPr lang="en-US" sz="1400">
                          <a:effectLst/>
                        </a:rPr>
                        <a:t>• Acute food poisoning</a:t>
                      </a:r>
                      <a:br>
                        <a:rPr lang="en-US" sz="1400">
                          <a:effectLst/>
                        </a:rPr>
                      </a:br>
                      <a:r>
                        <a:rPr lang="en-US" sz="1400">
                          <a:effectLst/>
                        </a:rPr>
                        <a:t>• Anaerobic cellulitis</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Leptospira </a:t>
                      </a:r>
                      <a:r>
                        <a:rPr lang="en-US" sz="1400" dirty="0" err="1">
                          <a:effectLst/>
                        </a:rPr>
                        <a:t>interrogans</a:t>
                      </a:r>
                      <a:r>
                        <a:rPr lang="en-US" sz="1400" dirty="0">
                          <a:effectLst/>
                        </a:rPr>
                        <a:t> </a:t>
                      </a:r>
                      <a:br>
                        <a:rPr lang="en-US" sz="1400" dirty="0">
                          <a:effectLst/>
                        </a:rPr>
                      </a:b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Leptospirosis</a:t>
                      </a:r>
                      <a:endParaRPr lang="en-US" sz="1400" dirty="0">
                        <a:effectLst/>
                        <a:latin typeface="Calibri"/>
                        <a:ea typeface="Calibri"/>
                        <a:cs typeface="Times New Roman"/>
                      </a:endParaRPr>
                    </a:p>
                  </a:txBody>
                  <a:tcPr marL="8946" marR="8946" marT="0" marB="0"/>
                </a:tc>
              </a:tr>
              <a:tr h="556591">
                <a:tc>
                  <a:txBody>
                    <a:bodyPr/>
                    <a:lstStyle/>
                    <a:p>
                      <a:pPr marL="0" marR="0">
                        <a:lnSpc>
                          <a:spcPct val="115000"/>
                        </a:lnSpc>
                        <a:spcBef>
                          <a:spcPts val="0"/>
                        </a:spcBef>
                        <a:spcAft>
                          <a:spcPts val="1000"/>
                        </a:spcAft>
                      </a:pPr>
                      <a:r>
                        <a:rPr lang="en-US" sz="1400">
                          <a:effectLst/>
                        </a:rPr>
                        <a:t>Clostridium tetani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Tetanus</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Listeria monocytogenes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Listeriosis</a:t>
                      </a:r>
                      <a:br>
                        <a:rPr lang="en-US" sz="1400">
                          <a:effectLst/>
                        </a:rPr>
                      </a:br>
                      <a:endParaRPr lang="en-US" sz="1400">
                        <a:effectLst/>
                        <a:latin typeface="Calibri"/>
                        <a:ea typeface="Calibri"/>
                        <a:cs typeface="Times New Roman"/>
                      </a:endParaRPr>
                    </a:p>
                  </a:txBody>
                  <a:tcPr marL="8946" marR="8946" marT="0" marB="0"/>
                </a:tc>
              </a:tr>
              <a:tr h="834887">
                <a:tc>
                  <a:txBody>
                    <a:bodyPr/>
                    <a:lstStyle/>
                    <a:p>
                      <a:pPr marL="0" marR="0">
                        <a:lnSpc>
                          <a:spcPct val="115000"/>
                        </a:lnSpc>
                        <a:spcBef>
                          <a:spcPts val="0"/>
                        </a:spcBef>
                        <a:spcAft>
                          <a:spcPts val="1000"/>
                        </a:spcAft>
                      </a:pPr>
                      <a:r>
                        <a:rPr lang="en-US" sz="1400">
                          <a:effectLst/>
                        </a:rPr>
                        <a:t>Corynebacterium diphtheria</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Diphtheria</a:t>
                      </a:r>
                      <a:br>
                        <a:rPr lang="en-US" sz="1400">
                          <a:effectLst/>
                        </a:rPr>
                      </a:br>
                      <a:r>
                        <a:rPr lang="en-US" sz="1400">
                          <a:effectLst/>
                        </a:rPr>
                        <a:t>• </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Mycobacterium leprae</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Leprosy (Hansens disease)</a:t>
                      </a:r>
                      <a:endParaRPr lang="en-US" sz="1400">
                        <a:effectLst/>
                        <a:latin typeface="Calibri"/>
                        <a:ea typeface="Calibri"/>
                        <a:cs typeface="Times New Roman"/>
                      </a:endParaRPr>
                    </a:p>
                  </a:txBody>
                  <a:tcPr marL="8946" marR="8946" marT="0" marB="0"/>
                </a:tc>
              </a:tr>
              <a:tr h="834887">
                <a:tc>
                  <a:txBody>
                    <a:bodyPr/>
                    <a:lstStyle/>
                    <a:p>
                      <a:pPr marL="0" marR="0">
                        <a:lnSpc>
                          <a:spcPct val="115000"/>
                        </a:lnSpc>
                        <a:spcBef>
                          <a:spcPts val="0"/>
                        </a:spcBef>
                        <a:spcAft>
                          <a:spcPts val="1000"/>
                        </a:spcAft>
                      </a:pPr>
                      <a:r>
                        <a:rPr lang="en-US" sz="1400">
                          <a:effectLst/>
                        </a:rPr>
                        <a:t>Enterococcus faecalis</a:t>
                      </a:r>
                    </a:p>
                    <a:p>
                      <a:pPr marL="0" marR="0">
                        <a:lnSpc>
                          <a:spcPct val="115000"/>
                        </a:lnSpc>
                        <a:spcBef>
                          <a:spcPts val="0"/>
                        </a:spcBef>
                        <a:spcAft>
                          <a:spcPts val="1000"/>
                        </a:spcAft>
                      </a:pPr>
                      <a:r>
                        <a:rPr lang="en-US" sz="1400">
                          <a:effectLst/>
                        </a:rPr>
                        <a:t> Enterococcus faecium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Nosocomial infections</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a:effectLst/>
                        </a:rPr>
                        <a:t>Mycoplasma pneumoniae </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Mycoplasma pneumonia</a:t>
                      </a:r>
                      <a:endParaRPr lang="en-US" sz="1400">
                        <a:effectLst/>
                        <a:latin typeface="Calibri"/>
                        <a:ea typeface="Calibri"/>
                        <a:cs typeface="Times New Roman"/>
                      </a:endParaRPr>
                    </a:p>
                  </a:txBody>
                  <a:tcPr marL="8946" marR="8946" marT="0" marB="0"/>
                </a:tc>
              </a:tr>
              <a:tr h="1391479">
                <a:tc>
                  <a:txBody>
                    <a:bodyPr/>
                    <a:lstStyle/>
                    <a:p>
                      <a:pPr marL="0" marR="0">
                        <a:lnSpc>
                          <a:spcPct val="115000"/>
                        </a:lnSpc>
                        <a:spcBef>
                          <a:spcPts val="0"/>
                        </a:spcBef>
                        <a:spcAft>
                          <a:spcPts val="1000"/>
                        </a:spcAft>
                      </a:pPr>
                      <a:r>
                        <a:rPr lang="en-US" sz="1400">
                          <a:effectLst/>
                        </a:rPr>
                        <a:t>Escherichia coli</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 Urinary tract infections (UTI)</a:t>
                      </a:r>
                      <a:br>
                        <a:rPr lang="en-US" sz="1400">
                          <a:effectLst/>
                        </a:rPr>
                      </a:br>
                      <a:r>
                        <a:rPr lang="en-US" sz="1400">
                          <a:effectLst/>
                        </a:rPr>
                        <a:t>• Diarrhea</a:t>
                      </a:r>
                      <a:br>
                        <a:rPr lang="en-US" sz="1400">
                          <a:effectLst/>
                        </a:rPr>
                      </a:br>
                      <a:r>
                        <a:rPr lang="en-US" sz="1400">
                          <a:effectLst/>
                        </a:rPr>
                        <a:t>• Meningitis in infants</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a:effectLst/>
                        </a:rPr>
                        <a:t>Neisseria gonorrhoeae</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 Gonorrhea</a:t>
                      </a:r>
                      <a:br>
                        <a:rPr lang="en-US" sz="1400">
                          <a:effectLst/>
                        </a:rPr>
                      </a:br>
                      <a:r>
                        <a:rPr lang="en-US" sz="1400">
                          <a:effectLst/>
                        </a:rPr>
                        <a:t>• Ophthalmia neonatorum</a:t>
                      </a:r>
                      <a:br>
                        <a:rPr lang="en-US" sz="1400">
                          <a:effectLst/>
                        </a:rPr>
                      </a:br>
                      <a:r>
                        <a:rPr lang="en-US" sz="1400">
                          <a:effectLst/>
                        </a:rPr>
                        <a:t>• Septic arthritis</a:t>
                      </a:r>
                      <a:br>
                        <a:rPr lang="en-US" sz="1400">
                          <a:effectLst/>
                        </a:rPr>
                      </a:br>
                      <a:endParaRPr lang="en-US" sz="1400">
                        <a:effectLst/>
                        <a:latin typeface="Calibri"/>
                        <a:ea typeface="Calibri"/>
                        <a:cs typeface="Times New Roman"/>
                      </a:endParaRPr>
                    </a:p>
                  </a:txBody>
                  <a:tcPr marL="8946" marR="8946" marT="0" marB="0"/>
                </a:tc>
              </a:tr>
              <a:tr h="834887">
                <a:tc>
                  <a:txBody>
                    <a:bodyPr/>
                    <a:lstStyle/>
                    <a:p>
                      <a:pPr marL="0" marR="0">
                        <a:lnSpc>
                          <a:spcPct val="115000"/>
                        </a:lnSpc>
                        <a:spcBef>
                          <a:spcPts val="0"/>
                        </a:spcBef>
                        <a:spcAft>
                          <a:spcPts val="1000"/>
                        </a:spcAft>
                      </a:pPr>
                      <a:r>
                        <a:rPr lang="en-US" sz="1400">
                          <a:effectLst/>
                        </a:rPr>
                        <a:t>Enterotoxigenic Escherichia coli (ETEC)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Traveler's diarrhea</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Neisseria </a:t>
                      </a:r>
                      <a:r>
                        <a:rPr lang="en-US" sz="1400" dirty="0" err="1">
                          <a:effectLst/>
                        </a:rPr>
                        <a:t>meningitidis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Meningococcal disease including meningitis</a:t>
                      </a:r>
                      <a:br>
                        <a:rPr lang="en-US" sz="1400" dirty="0">
                          <a:effectLst/>
                        </a:rPr>
                      </a:br>
                      <a:r>
                        <a:rPr lang="en-US" sz="1400" dirty="0">
                          <a:effectLst/>
                        </a:rPr>
                        <a:t>• Waterhouse-</a:t>
                      </a:r>
                      <a:r>
                        <a:rPr lang="en-US" sz="1400" dirty="0" err="1">
                          <a:effectLst/>
                        </a:rPr>
                        <a:t>Friderichsen</a:t>
                      </a:r>
                      <a:r>
                        <a:rPr lang="en-US" sz="1400" dirty="0">
                          <a:effectLst/>
                        </a:rPr>
                        <a:t> syndrome</a:t>
                      </a:r>
                      <a:endParaRPr lang="en-US" sz="1400" dirty="0">
                        <a:effectLst/>
                        <a:latin typeface="Calibri"/>
                        <a:ea typeface="Calibri"/>
                        <a:cs typeface="Times New Roman"/>
                      </a:endParaRPr>
                    </a:p>
                  </a:txBody>
                  <a:tcPr marL="8946" marR="8946" marT="0" marB="0"/>
                </a:tc>
              </a:tr>
            </a:tbl>
          </a:graphicData>
        </a:graphic>
      </p:graphicFrame>
    </p:spTree>
    <p:extLst>
      <p:ext uri="{BB962C8B-B14F-4D97-AF65-F5344CB8AC3E}">
        <p14:creationId xmlns:p14="http://schemas.microsoft.com/office/powerpoint/2010/main" val="25656087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3977040"/>
              </p:ext>
            </p:extLst>
          </p:nvPr>
        </p:nvGraphicFramePr>
        <p:xfrm>
          <a:off x="152400" y="228600"/>
          <a:ext cx="8763000" cy="6248399"/>
        </p:xfrm>
        <a:graphic>
          <a:graphicData uri="http://schemas.openxmlformats.org/drawingml/2006/table">
            <a:tbl>
              <a:tblPr firstRow="1" firstCol="1" bandRow="1">
                <a:tableStyleId>{5C22544A-7EE6-4342-B048-85BDC9FD1C3A}</a:tableStyleId>
              </a:tblPr>
              <a:tblGrid>
                <a:gridCol w="1379361"/>
                <a:gridCol w="2190750"/>
                <a:gridCol w="1653053"/>
                <a:gridCol w="3539836"/>
              </a:tblGrid>
              <a:tr h="1952496">
                <a:tc>
                  <a:txBody>
                    <a:bodyPr/>
                    <a:lstStyle/>
                    <a:p>
                      <a:pPr marL="0" marR="0">
                        <a:lnSpc>
                          <a:spcPct val="115000"/>
                        </a:lnSpc>
                        <a:spcBef>
                          <a:spcPts val="0"/>
                        </a:spcBef>
                        <a:spcAft>
                          <a:spcPts val="1000"/>
                        </a:spcAft>
                        <a:tabLst>
                          <a:tab pos="795020" algn="l"/>
                        </a:tabLst>
                      </a:pPr>
                      <a:r>
                        <a:rPr lang="en-US" sz="1400" dirty="0">
                          <a:effectLst/>
                        </a:rPr>
                        <a:t>Streptococcus pyogenes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Streptococcal pharyngitis</a:t>
                      </a:r>
                      <a:br>
                        <a:rPr lang="en-US" sz="1400" dirty="0">
                          <a:effectLst/>
                        </a:rPr>
                      </a:br>
                      <a:r>
                        <a:rPr lang="en-US" sz="1400" dirty="0">
                          <a:effectLst/>
                        </a:rPr>
                        <a:t>• Scarlet fever</a:t>
                      </a:r>
                      <a:br>
                        <a:rPr lang="en-US" sz="1400" dirty="0">
                          <a:effectLst/>
                        </a:rPr>
                      </a:br>
                      <a:r>
                        <a:rPr lang="en-US" sz="1400" dirty="0">
                          <a:effectLst/>
                        </a:rPr>
                        <a:t>• Rheumatic fever</a:t>
                      </a:r>
                      <a:br>
                        <a:rPr lang="en-US" sz="1400" dirty="0">
                          <a:effectLst/>
                        </a:rPr>
                      </a:br>
                      <a:r>
                        <a:rPr lang="en-US" sz="1400" dirty="0">
                          <a:effectLst/>
                        </a:rPr>
                        <a:t>• Impetigo and erysipelas</a:t>
                      </a:r>
                      <a:br>
                        <a:rPr lang="en-US" sz="1400" dirty="0">
                          <a:effectLst/>
                        </a:rPr>
                      </a:br>
                      <a:r>
                        <a:rPr lang="en-US" sz="1400" dirty="0">
                          <a:effectLst/>
                        </a:rPr>
                        <a:t>• Puerperal fever</a:t>
                      </a:r>
                      <a:br>
                        <a:rPr lang="en-US" sz="1400" dirty="0">
                          <a:effectLst/>
                        </a:rPr>
                      </a:br>
                      <a:r>
                        <a:rPr lang="en-US" sz="1400" dirty="0">
                          <a:effectLst/>
                        </a:rPr>
                        <a:t>• Necrotizing </a:t>
                      </a:r>
                      <a:r>
                        <a:rPr lang="en-US" sz="1400" dirty="0" smtClean="0">
                          <a:effectLst/>
                        </a:rPr>
                        <a:t>fasciitis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Neisseria </a:t>
                      </a:r>
                      <a:r>
                        <a:rPr lang="en-US" sz="1400" dirty="0" err="1">
                          <a:effectLst/>
                        </a:rPr>
                        <a:t>meningitidis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Meningococcal disease including meningitis</a:t>
                      </a:r>
                      <a:br>
                        <a:rPr lang="en-US" sz="1400" dirty="0">
                          <a:effectLst/>
                        </a:rPr>
                      </a:br>
                      <a:r>
                        <a:rPr lang="en-US" sz="1400" dirty="0">
                          <a:effectLst/>
                        </a:rPr>
                        <a:t>• Waterhouse-</a:t>
                      </a:r>
                      <a:r>
                        <a:rPr lang="en-US" sz="1400" dirty="0" err="1">
                          <a:effectLst/>
                        </a:rPr>
                        <a:t>Friderichsen</a:t>
                      </a:r>
                      <a:r>
                        <a:rPr lang="en-US" sz="1400" dirty="0">
                          <a:effectLst/>
                        </a:rPr>
                        <a:t> syndrome</a:t>
                      </a:r>
                      <a:endParaRPr lang="en-US" sz="1400" dirty="0">
                        <a:effectLst/>
                        <a:latin typeface="Calibri"/>
                        <a:ea typeface="Calibri"/>
                        <a:cs typeface="Times New Roman"/>
                      </a:endParaRPr>
                    </a:p>
                  </a:txBody>
                  <a:tcPr marL="8946" marR="8946" marT="0" marB="0"/>
                </a:tc>
              </a:tr>
              <a:tr h="2231423">
                <a:tc>
                  <a:txBody>
                    <a:bodyPr/>
                    <a:lstStyle/>
                    <a:p>
                      <a:pPr marL="0" marR="0">
                        <a:lnSpc>
                          <a:spcPct val="115000"/>
                        </a:lnSpc>
                        <a:spcBef>
                          <a:spcPts val="0"/>
                        </a:spcBef>
                        <a:spcAft>
                          <a:spcPts val="1000"/>
                        </a:spcAft>
                        <a:tabLst>
                          <a:tab pos="795020" algn="l"/>
                        </a:tabLst>
                      </a:pPr>
                      <a:r>
                        <a:rPr lang="en-US" sz="1400">
                          <a:effectLst/>
                        </a:rPr>
                        <a:t>Treponema pallidum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Syphilis</a:t>
                      </a:r>
                      <a:br>
                        <a:rPr lang="en-US" sz="1400" dirty="0">
                          <a:effectLst/>
                        </a:rPr>
                      </a:br>
                      <a:r>
                        <a:rPr lang="en-US" sz="1400" dirty="0">
                          <a:effectLst/>
                        </a:rPr>
                        <a:t>• Congenital syphilis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a:effectLst/>
                        </a:rPr>
                        <a:t>Pseudomonas aeruginosa</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Localized infection of eye, ear, skin, urinary, respiratory</a:t>
                      </a:r>
                      <a:br>
                        <a:rPr lang="en-US" sz="1400" dirty="0">
                          <a:effectLst/>
                        </a:rPr>
                      </a:br>
                      <a:r>
                        <a:rPr lang="en-US" sz="1400" dirty="0">
                          <a:effectLst/>
                        </a:rPr>
                        <a:t>• Gastrointestinal tract infection</a:t>
                      </a:r>
                      <a:br>
                        <a:rPr lang="en-US" sz="1400" dirty="0">
                          <a:effectLst/>
                        </a:rPr>
                      </a:br>
                      <a:r>
                        <a:rPr lang="en-US" sz="1400" dirty="0">
                          <a:effectLst/>
                        </a:rPr>
                        <a:t>• Central Nervous System infection</a:t>
                      </a:r>
                      <a:br>
                        <a:rPr lang="en-US" sz="1400" dirty="0">
                          <a:effectLst/>
                        </a:rPr>
                      </a:br>
                      <a:r>
                        <a:rPr lang="en-US" sz="1400" dirty="0">
                          <a:effectLst/>
                        </a:rPr>
                        <a:t>• Systemic infection with bacteremia</a:t>
                      </a:r>
                      <a:br>
                        <a:rPr lang="en-US" sz="1400" dirty="0">
                          <a:effectLst/>
                        </a:rPr>
                      </a:br>
                      <a:r>
                        <a:rPr lang="en-US" sz="1400" dirty="0">
                          <a:effectLst/>
                        </a:rPr>
                        <a:t>• Secondary pneumonia</a:t>
                      </a:r>
                      <a:br>
                        <a:rPr lang="en-US" sz="1400" dirty="0">
                          <a:effectLst/>
                        </a:rPr>
                      </a:br>
                      <a:r>
                        <a:rPr lang="en-US" sz="1400" dirty="0">
                          <a:effectLst/>
                        </a:rPr>
                        <a:t>• Bone and joint infections</a:t>
                      </a:r>
                      <a:br>
                        <a:rPr lang="en-US" sz="1400" dirty="0">
                          <a:effectLst/>
                        </a:rPr>
                      </a:br>
                      <a:r>
                        <a:rPr lang="en-US" sz="1400" dirty="0">
                          <a:effectLst/>
                        </a:rPr>
                        <a:t>• </a:t>
                      </a:r>
                      <a:r>
                        <a:rPr lang="en-US" sz="1400" dirty="0" smtClean="0">
                          <a:effectLst/>
                        </a:rPr>
                        <a:t>Endocarditis</a:t>
                      </a:r>
                      <a:endParaRPr lang="en-US" sz="1400" dirty="0">
                        <a:effectLst/>
                        <a:latin typeface="Calibri"/>
                        <a:ea typeface="Calibri"/>
                        <a:cs typeface="Times New Roman"/>
                      </a:endParaRPr>
                    </a:p>
                  </a:txBody>
                  <a:tcPr marL="8946" marR="8946" marT="0" marB="0"/>
                </a:tc>
              </a:tr>
              <a:tr h="399978">
                <a:tc>
                  <a:txBody>
                    <a:bodyPr/>
                    <a:lstStyle/>
                    <a:p>
                      <a:pPr marL="0" marR="0">
                        <a:lnSpc>
                          <a:spcPct val="115000"/>
                        </a:lnSpc>
                        <a:spcBef>
                          <a:spcPts val="0"/>
                        </a:spcBef>
                        <a:spcAft>
                          <a:spcPts val="1000"/>
                        </a:spcAft>
                        <a:tabLst>
                          <a:tab pos="795020" algn="l"/>
                        </a:tabLst>
                      </a:pPr>
                      <a:r>
                        <a:rPr lang="en-US" sz="1400">
                          <a:effectLst/>
                        </a:rPr>
                        <a:t>Vibrio cholerae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Cholera</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Rickettsia </a:t>
                      </a:r>
                      <a:r>
                        <a:rPr lang="en-US" sz="1400" dirty="0" err="1">
                          <a:effectLst/>
                        </a:rPr>
                        <a:t>rickettsii</a:t>
                      </a:r>
                      <a:r>
                        <a:rPr lang="en-US" sz="1400" dirty="0">
                          <a:effectLst/>
                        </a:rPr>
                        <a:t>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Rocky mountain spotted fever</a:t>
                      </a:r>
                      <a:endParaRPr lang="en-US" sz="1400" dirty="0">
                        <a:effectLst/>
                        <a:latin typeface="Calibri"/>
                        <a:ea typeface="Calibri"/>
                        <a:cs typeface="Times New Roman"/>
                      </a:endParaRPr>
                    </a:p>
                  </a:txBody>
                  <a:tcPr marL="8946" marR="8946" marT="0" marB="0"/>
                </a:tc>
              </a:tr>
              <a:tr h="1106646">
                <a:tc>
                  <a:txBody>
                    <a:bodyPr/>
                    <a:lstStyle/>
                    <a:p>
                      <a:pPr marL="0" marR="0">
                        <a:lnSpc>
                          <a:spcPct val="115000"/>
                        </a:lnSpc>
                        <a:spcBef>
                          <a:spcPts val="0"/>
                        </a:spcBef>
                        <a:spcAft>
                          <a:spcPts val="1000"/>
                        </a:spcAft>
                        <a:tabLst>
                          <a:tab pos="795020" algn="l"/>
                        </a:tabLst>
                      </a:pPr>
                      <a:r>
                        <a:rPr lang="en-US" sz="1400">
                          <a:effectLst/>
                        </a:rPr>
                        <a:t>Yersinia pestis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Plague</a:t>
                      </a:r>
                      <a:br>
                        <a:rPr lang="en-US" sz="1400" dirty="0">
                          <a:effectLst/>
                        </a:rPr>
                      </a:br>
                      <a:r>
                        <a:rPr lang="en-US" sz="1400" dirty="0">
                          <a:effectLst/>
                        </a:rPr>
                        <a:t>• Bubonic plague</a:t>
                      </a:r>
                    </a:p>
                    <a:p>
                      <a:pPr marL="0" marR="0">
                        <a:lnSpc>
                          <a:spcPct val="115000"/>
                        </a:lnSpc>
                        <a:spcBef>
                          <a:spcPts val="0"/>
                        </a:spcBef>
                        <a:spcAft>
                          <a:spcPts val="1000"/>
                        </a:spcAft>
                      </a:pPr>
                      <a:r>
                        <a:rPr lang="en-US" sz="1400" dirty="0">
                          <a:effectLst/>
                        </a:rPr>
                        <a:t>  Pneumonic plague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Salmonella </a:t>
                      </a:r>
                      <a:r>
                        <a:rPr lang="en-US" sz="1400" dirty="0" err="1">
                          <a:effectLst/>
                        </a:rPr>
                        <a:t>typhi</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Typhoid fever type salmonellosis</a:t>
                      </a:r>
                      <a:br>
                        <a:rPr lang="en-US" sz="1400" dirty="0">
                          <a:effectLst/>
                        </a:rPr>
                      </a:br>
                      <a:r>
                        <a:rPr lang="en-US" sz="1400" dirty="0">
                          <a:effectLst/>
                        </a:rPr>
                        <a:t>• Dysentery</a:t>
                      </a:r>
                      <a:br>
                        <a:rPr lang="en-US" sz="1400" dirty="0">
                          <a:effectLst/>
                        </a:rPr>
                      </a:br>
                      <a:r>
                        <a:rPr lang="en-US" sz="1400" dirty="0">
                          <a:effectLst/>
                        </a:rPr>
                        <a:t>• </a:t>
                      </a:r>
                      <a:r>
                        <a:rPr lang="en-US" sz="1400" dirty="0" smtClean="0">
                          <a:effectLst/>
                        </a:rPr>
                        <a:t>Colitis</a:t>
                      </a:r>
                      <a:endParaRPr lang="en-US" sz="1400" dirty="0">
                        <a:effectLst/>
                        <a:latin typeface="Calibri"/>
                        <a:ea typeface="Calibri"/>
                        <a:cs typeface="Times New Roman"/>
                      </a:endParaRPr>
                    </a:p>
                  </a:txBody>
                  <a:tcPr marL="8946" marR="8946" marT="0" marB="0"/>
                </a:tc>
              </a:tr>
              <a:tr h="278928">
                <a:tc>
                  <a:txBody>
                    <a:bodyPr/>
                    <a:lstStyle/>
                    <a:p>
                      <a:pPr marL="0" marR="0">
                        <a:lnSpc>
                          <a:spcPct val="115000"/>
                        </a:lnSpc>
                        <a:spcBef>
                          <a:spcPts val="0"/>
                        </a:spcBef>
                        <a:spcAft>
                          <a:spcPts val="1000"/>
                        </a:spcAft>
                        <a:tabLst>
                          <a:tab pos="795020" algn="l"/>
                        </a:tabLst>
                      </a:pPr>
                      <a:r>
                        <a:rPr lang="en-US" sz="1400">
                          <a:effectLst/>
                        </a:rPr>
                        <a:t>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a:effectLst/>
                        </a:rPr>
                        <a:t>Shigella sonnei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Bacillary dysentery/Shigellosis</a:t>
                      </a:r>
                      <a:endParaRPr lang="en-US" sz="1400">
                        <a:effectLst/>
                        <a:latin typeface="Calibri"/>
                        <a:ea typeface="Calibri"/>
                        <a:cs typeface="Times New Roman"/>
                      </a:endParaRPr>
                    </a:p>
                  </a:txBody>
                  <a:tcPr marL="8946" marR="8946" marT="0" marB="0"/>
                </a:tc>
              </a:tr>
              <a:tr h="278928">
                <a:tc>
                  <a:txBody>
                    <a:bodyPr/>
                    <a:lstStyle/>
                    <a:p>
                      <a:pPr marL="0" marR="0">
                        <a:lnSpc>
                          <a:spcPct val="115000"/>
                        </a:lnSpc>
                        <a:spcBef>
                          <a:spcPts val="0"/>
                        </a:spcBef>
                        <a:spcAft>
                          <a:spcPts val="1000"/>
                        </a:spcAft>
                        <a:tabLst>
                          <a:tab pos="795020" algn="l"/>
                        </a:tabLst>
                      </a:pPr>
                      <a:r>
                        <a:rPr lang="en-US" sz="1400">
                          <a:effectLst/>
                        </a:rPr>
                        <a:t>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Leptospira </a:t>
                      </a:r>
                      <a:r>
                        <a:rPr lang="en-US" sz="1400" dirty="0" err="1">
                          <a:effectLst/>
                        </a:rPr>
                        <a:t>interrogans</a:t>
                      </a:r>
                      <a:r>
                        <a:rPr lang="en-US" sz="1400" dirty="0">
                          <a:effectLst/>
                        </a:rPr>
                        <a:t>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Leptospirosis</a:t>
                      </a:r>
                      <a:endParaRPr lang="en-US" sz="1400" dirty="0">
                        <a:effectLst/>
                        <a:latin typeface="Calibri"/>
                        <a:ea typeface="Calibri"/>
                        <a:cs typeface="Times New Roman"/>
                      </a:endParaRPr>
                    </a:p>
                  </a:txBody>
                  <a:tcPr marL="8946" marR="8946" marT="0" marB="0"/>
                </a:tc>
              </a:tr>
            </a:tbl>
          </a:graphicData>
        </a:graphic>
      </p:graphicFrame>
    </p:spTree>
    <p:extLst>
      <p:ext uri="{BB962C8B-B14F-4D97-AF65-F5344CB8AC3E}">
        <p14:creationId xmlns:p14="http://schemas.microsoft.com/office/powerpoint/2010/main" val="3882164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05850" cy="487362"/>
          </a:xfrm>
        </p:spPr>
        <p:txBody>
          <a:bodyPr>
            <a:normAutofit fontScale="90000"/>
          </a:bodyPr>
          <a:lstStyle/>
          <a:p>
            <a:pPr algn="l">
              <a:lnSpc>
                <a:spcPct val="150000"/>
              </a:lnSpc>
            </a:pP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TYPES OF MICRO-BIOLOGY</a:t>
            </a:r>
            <a:endPar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457200"/>
            <a:ext cx="8763000" cy="5334000"/>
          </a:xfrm>
        </p:spPr>
        <p:txBody>
          <a:bodyPr>
            <a:noAutofit/>
          </a:bodyPr>
          <a:lstStyle/>
          <a:p>
            <a:pPr marL="0" indent="0" algn="just">
              <a:buNone/>
            </a:pPr>
            <a:r>
              <a:rPr lang="en-US" sz="2800" b="1" dirty="0" smtClean="0">
                <a:latin typeface="Times New Roman" panose="02020603050405020304" pitchFamily="18" charset="0"/>
                <a:cs typeface="Times New Roman" panose="02020603050405020304" pitchFamily="18" charset="0"/>
              </a:rPr>
              <a:t>Medical </a:t>
            </a:r>
            <a:r>
              <a:rPr lang="en-US" sz="2800" b="1" dirty="0">
                <a:latin typeface="Times New Roman" panose="02020603050405020304" pitchFamily="18" charset="0"/>
                <a:cs typeface="Times New Roman" panose="02020603050405020304" pitchFamily="18" charset="0"/>
              </a:rPr>
              <a:t>microbiology- </a:t>
            </a:r>
            <a:r>
              <a:rPr lang="en-US" sz="2800" dirty="0">
                <a:latin typeface="Times New Roman" panose="02020603050405020304" pitchFamily="18" charset="0"/>
                <a:cs typeface="Times New Roman" panose="02020603050405020304" pitchFamily="18" charset="0"/>
              </a:rPr>
              <a:t>is a branch of microbiology which is concerned with the prevention and  control,  diagnosis and treatment of infectious diseases. This field of science studies various clinical applications of microbes for the improvement of health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2045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7056399"/>
              </p:ext>
            </p:extLst>
          </p:nvPr>
        </p:nvGraphicFramePr>
        <p:xfrm>
          <a:off x="381000" y="228600"/>
          <a:ext cx="8229600" cy="6477000"/>
        </p:xfrm>
        <a:graphic>
          <a:graphicData uri="http://schemas.openxmlformats.org/drawingml/2006/table">
            <a:tbl>
              <a:tblPr firstRow="1" firstCol="1" bandRow="1">
                <a:tableStyleId>{5C22544A-7EE6-4342-B048-85BDC9FD1C3A}</a:tableStyleId>
              </a:tblPr>
              <a:tblGrid>
                <a:gridCol w="1295400"/>
                <a:gridCol w="3200400"/>
                <a:gridCol w="1905000"/>
                <a:gridCol w="1828800"/>
              </a:tblGrid>
              <a:tr h="3107394">
                <a:tc>
                  <a:txBody>
                    <a:bodyPr/>
                    <a:lstStyle/>
                    <a:p>
                      <a:pPr marL="0" marR="0">
                        <a:lnSpc>
                          <a:spcPct val="115000"/>
                        </a:lnSpc>
                        <a:spcBef>
                          <a:spcPts val="0"/>
                        </a:spcBef>
                        <a:spcAft>
                          <a:spcPts val="1000"/>
                        </a:spcAft>
                        <a:tabLst>
                          <a:tab pos="795020" algn="l"/>
                        </a:tabLst>
                      </a:pPr>
                      <a:r>
                        <a:rPr lang="en-US" sz="1400">
                          <a:effectLst/>
                        </a:rPr>
                        <a:t>Staphylococcus aureusa</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Coagulase-positive staphylococcal infections:</a:t>
                      </a:r>
                      <a:br>
                        <a:rPr lang="en-US" sz="1400" dirty="0">
                          <a:effectLst/>
                        </a:rPr>
                      </a:br>
                      <a:r>
                        <a:rPr lang="en-US" sz="1400" dirty="0">
                          <a:effectLst/>
                        </a:rPr>
                        <a:t>• Localized skin infections</a:t>
                      </a:r>
                      <a:br>
                        <a:rPr lang="en-US" sz="1400" dirty="0">
                          <a:effectLst/>
                        </a:rPr>
                      </a:br>
                      <a:r>
                        <a:rPr lang="en-US" sz="1400" dirty="0">
                          <a:effectLst/>
                        </a:rPr>
                        <a:t>• Diffuse skin infection (Impetigo)</a:t>
                      </a:r>
                      <a:br>
                        <a:rPr lang="en-US" sz="1400" dirty="0">
                          <a:effectLst/>
                        </a:rPr>
                      </a:br>
                      <a:r>
                        <a:rPr lang="en-US" sz="1400" dirty="0">
                          <a:effectLst/>
                        </a:rPr>
                        <a:t>• Deep, localized infections</a:t>
                      </a:r>
                      <a:br>
                        <a:rPr lang="en-US" sz="1400" dirty="0">
                          <a:effectLst/>
                        </a:rPr>
                      </a:br>
                      <a:r>
                        <a:rPr lang="en-US" sz="1400" dirty="0">
                          <a:effectLst/>
                        </a:rPr>
                        <a:t>• Acute infective endocarditis</a:t>
                      </a:r>
                      <a:br>
                        <a:rPr lang="en-US" sz="1400" dirty="0">
                          <a:effectLst/>
                        </a:rPr>
                      </a:br>
                      <a:r>
                        <a:rPr lang="en-US" sz="1400" dirty="0">
                          <a:effectLst/>
                        </a:rPr>
                        <a:t>• Septicemia</a:t>
                      </a:r>
                      <a:br>
                        <a:rPr lang="en-US" sz="1400" dirty="0">
                          <a:effectLst/>
                        </a:rPr>
                      </a:br>
                      <a:r>
                        <a:rPr lang="en-US" sz="1400" dirty="0">
                          <a:effectLst/>
                        </a:rPr>
                        <a:t>• Necrotizing pneumonia</a:t>
                      </a:r>
                      <a:br>
                        <a:rPr lang="en-US" sz="1400" dirty="0">
                          <a:effectLst/>
                        </a:rPr>
                      </a:br>
                      <a:r>
                        <a:rPr lang="en-US" sz="1400" dirty="0">
                          <a:effectLst/>
                        </a:rPr>
                        <a:t>• </a:t>
                      </a:r>
                      <a:r>
                        <a:rPr lang="en-US" sz="1400" dirty="0" err="1">
                          <a:effectLst/>
                        </a:rPr>
                        <a:t>Toxinoses</a:t>
                      </a:r>
                      <a:r>
                        <a:rPr lang="en-US" sz="1400" dirty="0">
                          <a:effectLst/>
                        </a:rPr>
                        <a:t/>
                      </a:r>
                      <a:br>
                        <a:rPr lang="en-US" sz="1400" dirty="0">
                          <a:effectLst/>
                        </a:rPr>
                      </a:br>
                      <a:r>
                        <a:rPr lang="en-US" sz="1400" dirty="0">
                          <a:effectLst/>
                        </a:rPr>
                        <a:t>• Toxic shock syndrome</a:t>
                      </a:r>
                      <a:br>
                        <a:rPr lang="en-US" sz="1400" dirty="0">
                          <a:effectLst/>
                        </a:rPr>
                      </a:br>
                      <a:r>
                        <a:rPr lang="en-US" sz="1400" dirty="0">
                          <a:effectLst/>
                        </a:rPr>
                        <a:t>• Staphylococcal food </a:t>
                      </a:r>
                      <a:r>
                        <a:rPr lang="en-US" sz="1400" dirty="0" smtClean="0">
                          <a:effectLst/>
                        </a:rPr>
                        <a:t>poisoning</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Leptospira </a:t>
                      </a:r>
                      <a:r>
                        <a:rPr lang="en-US" sz="1400" dirty="0" err="1">
                          <a:effectLst/>
                        </a:rPr>
                        <a:t>interrogans</a:t>
                      </a:r>
                      <a:r>
                        <a:rPr lang="en-US" sz="1400" dirty="0">
                          <a:effectLst/>
                        </a:rPr>
                        <a:t> </a:t>
                      </a:r>
                      <a:br>
                        <a:rPr lang="en-US" sz="1400" dirty="0">
                          <a:effectLst/>
                        </a:rPr>
                      </a:b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Leptospirosis</a:t>
                      </a:r>
                      <a:endParaRPr lang="en-US" sz="1400" dirty="0">
                        <a:effectLst/>
                        <a:latin typeface="Calibri"/>
                        <a:ea typeface="Calibri"/>
                        <a:cs typeface="Times New Roman"/>
                      </a:endParaRPr>
                    </a:p>
                  </a:txBody>
                  <a:tcPr marL="8946" marR="8946" marT="0" marB="0"/>
                </a:tc>
              </a:tr>
              <a:tr h="567154">
                <a:tc>
                  <a:txBody>
                    <a:bodyPr/>
                    <a:lstStyle/>
                    <a:p>
                      <a:pPr marL="0" marR="0">
                        <a:lnSpc>
                          <a:spcPct val="115000"/>
                        </a:lnSpc>
                        <a:spcBef>
                          <a:spcPts val="0"/>
                        </a:spcBef>
                        <a:spcAft>
                          <a:spcPts val="1000"/>
                        </a:spcAft>
                        <a:tabLst>
                          <a:tab pos="795020" algn="l"/>
                        </a:tabLst>
                      </a:pPr>
                      <a:r>
                        <a:rPr lang="en-US" sz="1400" dirty="0">
                          <a:effectLst/>
                        </a:rPr>
                        <a:t>Staphylococcus epidermidis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Infections of implanted prostheses e.g. heart valves and </a:t>
                      </a:r>
                      <a:r>
                        <a:rPr lang="en-US" sz="1400" dirty="0" smtClean="0">
                          <a:effectLst/>
                        </a:rPr>
                        <a:t>catheters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Listeria monocytogenes</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Listeriosis</a:t>
                      </a:r>
                      <a:br>
                        <a:rPr lang="en-US" sz="1400">
                          <a:effectLst/>
                        </a:rPr>
                      </a:br>
                      <a:endParaRPr lang="en-US" sz="1400">
                        <a:effectLst/>
                        <a:latin typeface="Calibri"/>
                        <a:ea typeface="Calibri"/>
                        <a:cs typeface="Times New Roman"/>
                      </a:endParaRPr>
                    </a:p>
                  </a:txBody>
                  <a:tcPr marL="8946" marR="8946" marT="0" marB="0"/>
                </a:tc>
              </a:tr>
              <a:tr h="567154">
                <a:tc>
                  <a:txBody>
                    <a:bodyPr/>
                    <a:lstStyle/>
                    <a:p>
                      <a:pPr marL="0" marR="0">
                        <a:lnSpc>
                          <a:spcPct val="115000"/>
                        </a:lnSpc>
                        <a:spcBef>
                          <a:spcPts val="0"/>
                        </a:spcBef>
                        <a:spcAft>
                          <a:spcPts val="1000"/>
                        </a:spcAft>
                        <a:tabLst>
                          <a:tab pos="795020" algn="l"/>
                        </a:tabLst>
                      </a:pPr>
                      <a:r>
                        <a:rPr lang="en-US" sz="1400">
                          <a:effectLst/>
                        </a:rPr>
                        <a:t>Staphylococcus saprophyticus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Cystitis in women</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Mycobacterium leprae</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Leprosy (Hansens disease)</a:t>
                      </a:r>
                      <a:endParaRPr lang="en-US" sz="1400">
                        <a:effectLst/>
                        <a:latin typeface="Calibri"/>
                        <a:ea typeface="Calibri"/>
                        <a:cs typeface="Times New Roman"/>
                      </a:endParaRPr>
                    </a:p>
                  </a:txBody>
                  <a:tcPr marL="8946" marR="8946" marT="0" marB="0"/>
                </a:tc>
              </a:tr>
              <a:tr h="1117649">
                <a:tc>
                  <a:txBody>
                    <a:bodyPr/>
                    <a:lstStyle/>
                    <a:p>
                      <a:pPr marL="0" marR="0">
                        <a:lnSpc>
                          <a:spcPct val="115000"/>
                        </a:lnSpc>
                        <a:spcBef>
                          <a:spcPts val="0"/>
                        </a:spcBef>
                        <a:spcAft>
                          <a:spcPts val="1000"/>
                        </a:spcAft>
                        <a:tabLst>
                          <a:tab pos="795020" algn="l"/>
                        </a:tabLst>
                      </a:pPr>
                      <a:r>
                        <a:rPr lang="en-US" sz="1400">
                          <a:effectLst/>
                        </a:rPr>
                        <a:t>Streptococcus agalactiae</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Meningitis and septicemia in neonates</a:t>
                      </a:r>
                      <a:br>
                        <a:rPr lang="en-US" sz="1400" dirty="0">
                          <a:effectLst/>
                        </a:rPr>
                      </a:br>
                      <a:r>
                        <a:rPr lang="en-US" sz="1400" dirty="0">
                          <a:effectLst/>
                        </a:rPr>
                        <a:t>• Endometritis in postpartum women</a:t>
                      </a:r>
                      <a:br>
                        <a:rPr lang="en-US" sz="1400" dirty="0">
                          <a:effectLst/>
                        </a:rPr>
                      </a:br>
                      <a:r>
                        <a:rPr lang="en-US" sz="1400" dirty="0">
                          <a:effectLst/>
                        </a:rPr>
                        <a:t>• Opportunistic infections with septicemia and </a:t>
                      </a:r>
                      <a:r>
                        <a:rPr lang="en-US" sz="1400" dirty="0" smtClean="0">
                          <a:effectLst/>
                        </a:rPr>
                        <a:t>pneumonia</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a:effectLst/>
                        </a:rPr>
                        <a:t>Mycoplasma pneumoniae </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Mycoplasma pneumonia</a:t>
                      </a:r>
                      <a:endParaRPr lang="en-US" sz="1400">
                        <a:effectLst/>
                        <a:latin typeface="Calibri"/>
                        <a:ea typeface="Calibri"/>
                        <a:cs typeface="Times New Roman"/>
                      </a:endParaRPr>
                    </a:p>
                  </a:txBody>
                  <a:tcPr marL="8946" marR="8946" marT="0" marB="0"/>
                </a:tc>
              </a:tr>
              <a:tr h="1117649">
                <a:tc>
                  <a:txBody>
                    <a:bodyPr/>
                    <a:lstStyle/>
                    <a:p>
                      <a:pPr marL="0" marR="0">
                        <a:lnSpc>
                          <a:spcPct val="115000"/>
                        </a:lnSpc>
                        <a:spcBef>
                          <a:spcPts val="0"/>
                        </a:spcBef>
                        <a:spcAft>
                          <a:spcPts val="1000"/>
                        </a:spcAft>
                        <a:tabLst>
                          <a:tab pos="795020" algn="l"/>
                        </a:tabLst>
                      </a:pPr>
                      <a:r>
                        <a:rPr lang="en-US" sz="1400">
                          <a:effectLst/>
                        </a:rPr>
                        <a:t>Streptococcus pneumoniae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Acute bacterial pneumonia &amp; meningitis in adults</a:t>
                      </a:r>
                      <a:br>
                        <a:rPr lang="en-US" sz="1400" dirty="0">
                          <a:effectLst/>
                        </a:rPr>
                      </a:br>
                      <a:r>
                        <a:rPr lang="en-US" sz="1400" dirty="0">
                          <a:effectLst/>
                        </a:rPr>
                        <a:t>• Otitis media and sinusitis in </a:t>
                      </a:r>
                      <a:r>
                        <a:rPr lang="en-US" sz="1400" dirty="0" smtClean="0">
                          <a:effectLst/>
                        </a:rPr>
                        <a:t>children</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a:effectLst/>
                        </a:rPr>
                        <a:t>Neisseria gonorrhoeae</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Gonorrhea</a:t>
                      </a:r>
                      <a:br>
                        <a:rPr lang="en-US" sz="1400" dirty="0">
                          <a:effectLst/>
                        </a:rPr>
                      </a:br>
                      <a:r>
                        <a:rPr lang="en-US" sz="1400" dirty="0">
                          <a:effectLst/>
                        </a:rPr>
                        <a:t>• </a:t>
                      </a:r>
                      <a:r>
                        <a:rPr lang="en-US" sz="1400" dirty="0" err="1">
                          <a:effectLst/>
                        </a:rPr>
                        <a:t>Ophthalmia</a:t>
                      </a:r>
                      <a:r>
                        <a:rPr lang="en-US" sz="1400" dirty="0">
                          <a:effectLst/>
                        </a:rPr>
                        <a:t> </a:t>
                      </a:r>
                      <a:r>
                        <a:rPr lang="en-US" sz="1400" dirty="0" err="1">
                          <a:effectLst/>
                        </a:rPr>
                        <a:t>neonatorum</a:t>
                      </a:r>
                      <a:r>
                        <a:rPr lang="en-US" sz="1400" dirty="0">
                          <a:effectLst/>
                        </a:rPr>
                        <a:t/>
                      </a:r>
                      <a:br>
                        <a:rPr lang="en-US" sz="1400" dirty="0">
                          <a:effectLst/>
                        </a:rPr>
                      </a:br>
                      <a:r>
                        <a:rPr lang="en-US" sz="1400" dirty="0">
                          <a:effectLst/>
                        </a:rPr>
                        <a:t>• Septic </a:t>
                      </a:r>
                      <a:r>
                        <a:rPr lang="en-US" sz="1400" dirty="0" smtClean="0">
                          <a:effectLst/>
                        </a:rPr>
                        <a:t>arthritis</a:t>
                      </a:r>
                      <a:endParaRPr lang="en-US" sz="1400" dirty="0">
                        <a:effectLst/>
                        <a:latin typeface="Calibri"/>
                        <a:ea typeface="Calibri"/>
                        <a:cs typeface="Times New Roman"/>
                      </a:endParaRPr>
                    </a:p>
                  </a:txBody>
                  <a:tcPr marL="8946" marR="8946" marT="0" marB="0"/>
                </a:tc>
              </a:tr>
            </a:tbl>
          </a:graphicData>
        </a:graphic>
      </p:graphicFrame>
    </p:spTree>
    <p:extLst>
      <p:ext uri="{BB962C8B-B14F-4D97-AF65-F5344CB8AC3E}">
        <p14:creationId xmlns:p14="http://schemas.microsoft.com/office/powerpoint/2010/main" val="1472608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6535388"/>
              </p:ext>
            </p:extLst>
          </p:nvPr>
        </p:nvGraphicFramePr>
        <p:xfrm>
          <a:off x="381000" y="152400"/>
          <a:ext cx="8229600" cy="6134100"/>
        </p:xfrm>
        <a:graphic>
          <a:graphicData uri="http://schemas.openxmlformats.org/drawingml/2006/table">
            <a:tbl>
              <a:tblPr firstRow="1" firstCol="1" bandRow="1">
                <a:tableStyleId>{5C22544A-7EE6-4342-B048-85BDC9FD1C3A}</a:tableStyleId>
              </a:tblPr>
              <a:tblGrid>
                <a:gridCol w="1676400"/>
                <a:gridCol w="1676400"/>
                <a:gridCol w="1752600"/>
                <a:gridCol w="3124200"/>
              </a:tblGrid>
              <a:tr h="421157">
                <a:tc>
                  <a:txBody>
                    <a:bodyPr/>
                    <a:lstStyle/>
                    <a:p>
                      <a:pPr marL="0" marR="0">
                        <a:lnSpc>
                          <a:spcPct val="115000"/>
                        </a:lnSpc>
                        <a:spcBef>
                          <a:spcPts val="0"/>
                        </a:spcBef>
                        <a:spcAft>
                          <a:spcPts val="1000"/>
                        </a:spcAft>
                      </a:pPr>
                      <a:r>
                        <a:rPr lang="en-US" sz="1400">
                          <a:effectLst/>
                        </a:rPr>
                        <a:t>Enteropathogenic E. coli </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Diarrhea in infants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a:effectLst/>
                        </a:rPr>
                        <a:t>Pseudomonas aeruginosa</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 Localized infection of eye, ear, skin, urinary, respiratory</a:t>
                      </a:r>
                      <a:br>
                        <a:rPr lang="en-US" sz="1400">
                          <a:effectLst/>
                        </a:rPr>
                      </a:br>
                      <a:r>
                        <a:rPr lang="en-US" sz="1400">
                          <a:effectLst/>
                        </a:rPr>
                        <a:t>• Gastrointestinal tract infection</a:t>
                      </a:r>
                      <a:br>
                        <a:rPr lang="en-US" sz="1400">
                          <a:effectLst/>
                        </a:rPr>
                      </a:br>
                      <a:r>
                        <a:rPr lang="en-US" sz="1400">
                          <a:effectLst/>
                        </a:rPr>
                        <a:t>• Central Nervous System infection</a:t>
                      </a:r>
                      <a:br>
                        <a:rPr lang="en-US" sz="1400">
                          <a:effectLst/>
                        </a:rPr>
                      </a:br>
                      <a:r>
                        <a:rPr lang="en-US" sz="1400">
                          <a:effectLst/>
                        </a:rPr>
                        <a:t>• Systemic infection with bacteremia</a:t>
                      </a:r>
                      <a:br>
                        <a:rPr lang="en-US" sz="1400">
                          <a:effectLst/>
                        </a:rPr>
                      </a:br>
                      <a:r>
                        <a:rPr lang="en-US" sz="1400">
                          <a:effectLst/>
                        </a:rPr>
                        <a:t>• Secondary pneumonia</a:t>
                      </a:r>
                      <a:br>
                        <a:rPr lang="en-US" sz="1400">
                          <a:effectLst/>
                        </a:rPr>
                      </a:br>
                      <a:r>
                        <a:rPr lang="en-US" sz="1400">
                          <a:effectLst/>
                        </a:rPr>
                        <a:t>• Bone and joint infections</a:t>
                      </a:r>
                      <a:br>
                        <a:rPr lang="en-US" sz="1400">
                          <a:effectLst/>
                        </a:rPr>
                      </a:br>
                      <a:r>
                        <a:rPr lang="en-US" sz="1400">
                          <a:effectLst/>
                        </a:rPr>
                        <a:t>• Endocarditis</a:t>
                      </a:r>
                      <a:br>
                        <a:rPr lang="en-US" sz="1400">
                          <a:effectLst/>
                        </a:rPr>
                      </a:br>
                      <a:endParaRPr lang="en-US" sz="1400">
                        <a:effectLst/>
                        <a:latin typeface="Calibri"/>
                        <a:ea typeface="Calibri"/>
                        <a:cs typeface="Times New Roman"/>
                      </a:endParaRPr>
                    </a:p>
                  </a:txBody>
                  <a:tcPr marL="8946" marR="8946" marT="0" marB="0"/>
                </a:tc>
              </a:tr>
              <a:tr h="60165">
                <a:tc>
                  <a:txBody>
                    <a:bodyPr/>
                    <a:lstStyle/>
                    <a:p>
                      <a:pPr marL="0" marR="0">
                        <a:lnSpc>
                          <a:spcPct val="115000"/>
                        </a:lnSpc>
                        <a:spcBef>
                          <a:spcPts val="0"/>
                        </a:spcBef>
                        <a:spcAft>
                          <a:spcPts val="1000"/>
                        </a:spcAft>
                      </a:pPr>
                      <a:r>
                        <a:rPr lang="en-US" sz="1400">
                          <a:effectLst/>
                        </a:rPr>
                        <a:t>Francisella tularensis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Tularemia</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a:effectLst/>
                        </a:rPr>
                        <a:t>Rickettsia rickettsii </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Rocky mountain spotted fever</a:t>
                      </a:r>
                      <a:endParaRPr lang="en-US" sz="1400">
                        <a:effectLst/>
                        <a:latin typeface="Calibri"/>
                        <a:ea typeface="Calibri"/>
                        <a:cs typeface="Times New Roman"/>
                      </a:endParaRPr>
                    </a:p>
                  </a:txBody>
                  <a:tcPr marL="8946" marR="8946" marT="0" marB="0"/>
                </a:tc>
              </a:tr>
              <a:tr h="180495">
                <a:tc>
                  <a:txBody>
                    <a:bodyPr/>
                    <a:lstStyle/>
                    <a:p>
                      <a:pPr marL="0" marR="0">
                        <a:lnSpc>
                          <a:spcPct val="115000"/>
                        </a:lnSpc>
                        <a:spcBef>
                          <a:spcPts val="0"/>
                        </a:spcBef>
                        <a:spcAft>
                          <a:spcPts val="1000"/>
                        </a:spcAft>
                      </a:pPr>
                      <a:r>
                        <a:rPr lang="en-US" sz="1400">
                          <a:effectLst/>
                        </a:rPr>
                        <a:t>Haemophilus influenzae</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Bacterial meningitis</a:t>
                      </a:r>
                      <a:br>
                        <a:rPr lang="en-US" sz="1400" dirty="0">
                          <a:effectLst/>
                        </a:rPr>
                      </a:br>
                      <a:r>
                        <a:rPr lang="en-US" sz="1400" dirty="0">
                          <a:effectLst/>
                        </a:rPr>
                        <a:t>• Upper respiratory tract infections</a:t>
                      </a:r>
                      <a:br>
                        <a:rPr lang="en-US" sz="1400" dirty="0">
                          <a:effectLst/>
                        </a:rPr>
                      </a:br>
                      <a:r>
                        <a:rPr lang="en-US" sz="1400" dirty="0">
                          <a:effectLst/>
                        </a:rPr>
                        <a:t>• Pneumonia</a:t>
                      </a:r>
                      <a:br>
                        <a:rPr lang="en-US" sz="1400" dirty="0">
                          <a:effectLst/>
                        </a:rPr>
                      </a:br>
                      <a:r>
                        <a:rPr lang="en-US" sz="1400" dirty="0">
                          <a:effectLst/>
                        </a:rPr>
                        <a:t>• </a:t>
                      </a:r>
                      <a:r>
                        <a:rPr lang="en-US" sz="1400" dirty="0" smtClean="0">
                          <a:effectLst/>
                        </a:rPr>
                        <a:t>Bronchitis</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a:effectLst/>
                        </a:rPr>
                        <a:t>Salmonella typhi</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 Typhoid fever type salmonellosis</a:t>
                      </a:r>
                      <a:br>
                        <a:rPr lang="en-US" sz="1400">
                          <a:effectLst/>
                        </a:rPr>
                      </a:br>
                      <a:r>
                        <a:rPr lang="en-US" sz="1400">
                          <a:effectLst/>
                        </a:rPr>
                        <a:t>• Dysentery</a:t>
                      </a:r>
                      <a:br>
                        <a:rPr lang="en-US" sz="1400">
                          <a:effectLst/>
                        </a:rPr>
                      </a:br>
                      <a:r>
                        <a:rPr lang="en-US" sz="1400">
                          <a:effectLst/>
                        </a:rPr>
                        <a:t>• Colitis</a:t>
                      </a:r>
                      <a:br>
                        <a:rPr lang="en-US" sz="1400">
                          <a:effectLst/>
                        </a:rPr>
                      </a:br>
                      <a:endParaRPr lang="en-US" sz="1400">
                        <a:effectLst/>
                        <a:latin typeface="Calibri"/>
                        <a:ea typeface="Calibri"/>
                        <a:cs typeface="Times New Roman"/>
                      </a:endParaRPr>
                    </a:p>
                  </a:txBody>
                  <a:tcPr marL="8946" marR="8946" marT="0" marB="0"/>
                </a:tc>
              </a:tr>
              <a:tr h="150413">
                <a:tc>
                  <a:txBody>
                    <a:bodyPr/>
                    <a:lstStyle/>
                    <a:p>
                      <a:pPr marL="0" marR="0">
                        <a:lnSpc>
                          <a:spcPct val="115000"/>
                        </a:lnSpc>
                        <a:spcBef>
                          <a:spcPts val="0"/>
                        </a:spcBef>
                        <a:spcAft>
                          <a:spcPts val="1000"/>
                        </a:spcAft>
                      </a:pPr>
                      <a:r>
                        <a:rPr lang="en-US" sz="1400">
                          <a:effectLst/>
                        </a:rPr>
                        <a:t>Helicobacter pylori</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 Peptic ulcer</a:t>
                      </a:r>
                      <a:br>
                        <a:rPr lang="en-US" sz="1400">
                          <a:effectLst/>
                        </a:rPr>
                      </a:br>
                      <a:r>
                        <a:rPr lang="en-US" sz="1400">
                          <a:effectLst/>
                        </a:rPr>
                        <a:t>• Risk factor for gastric carcinoma</a:t>
                      </a:r>
                      <a:br>
                        <a:rPr lang="en-US" sz="1400">
                          <a:effectLst/>
                        </a:rPr>
                      </a:br>
                      <a:r>
                        <a:rPr lang="en-US" sz="1400">
                          <a:effectLst/>
                        </a:rPr>
                        <a:t>• Gastric B-cell lymphoma</a:t>
                      </a:r>
                      <a:br>
                        <a:rPr lang="en-US" sz="1400">
                          <a:effectLst/>
                        </a:rPr>
                      </a:b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dirty="0" err="1">
                          <a:effectLst/>
                        </a:rPr>
                        <a:t>Shigella</a:t>
                      </a:r>
                      <a:r>
                        <a:rPr lang="en-US" sz="1400" dirty="0">
                          <a:effectLst/>
                        </a:rPr>
                        <a:t> </a:t>
                      </a:r>
                      <a:r>
                        <a:rPr lang="en-US" sz="1400" dirty="0" err="1">
                          <a:effectLst/>
                        </a:rPr>
                        <a:t>sonnei</a:t>
                      </a:r>
                      <a:r>
                        <a:rPr lang="en-US" sz="1400" dirty="0">
                          <a:effectLst/>
                        </a:rPr>
                        <a:t> </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a:effectLst/>
                        </a:rPr>
                        <a:t>Bacillary dysentery/Shigellosis</a:t>
                      </a:r>
                      <a:endParaRPr lang="en-US" sz="1400">
                        <a:effectLst/>
                        <a:latin typeface="Calibri"/>
                        <a:ea typeface="Calibri"/>
                        <a:cs typeface="Times New Roman"/>
                      </a:endParaRPr>
                    </a:p>
                  </a:txBody>
                  <a:tcPr marL="8946" marR="8946" marT="0" marB="0"/>
                </a:tc>
              </a:tr>
              <a:tr h="90248">
                <a:tc>
                  <a:txBody>
                    <a:bodyPr/>
                    <a:lstStyle/>
                    <a:p>
                      <a:pPr marL="0" marR="0">
                        <a:lnSpc>
                          <a:spcPct val="115000"/>
                        </a:lnSpc>
                        <a:spcBef>
                          <a:spcPts val="0"/>
                        </a:spcBef>
                        <a:spcAft>
                          <a:spcPts val="1000"/>
                        </a:spcAft>
                      </a:pPr>
                      <a:r>
                        <a:rPr lang="en-US" sz="1400">
                          <a:effectLst/>
                        </a:rPr>
                        <a:t>Legionella pneumophila</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Legionnaire's Disease</a:t>
                      </a:r>
                      <a:br>
                        <a:rPr lang="en-US" sz="1400" dirty="0">
                          <a:effectLst/>
                        </a:rPr>
                      </a:br>
                      <a:r>
                        <a:rPr lang="en-US" sz="1400" dirty="0">
                          <a:effectLst/>
                        </a:rPr>
                        <a:t>• Pontiac </a:t>
                      </a:r>
                      <a:r>
                        <a:rPr lang="en-US" sz="1400" dirty="0" smtClean="0">
                          <a:effectLst/>
                        </a:rPr>
                        <a:t>fever</a:t>
                      </a:r>
                      <a:endParaRPr lang="en-US" sz="1400" dirty="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tabLst>
                          <a:tab pos="795020" algn="l"/>
                        </a:tabLst>
                      </a:pPr>
                      <a:r>
                        <a:rPr lang="en-US" sz="1400">
                          <a:effectLst/>
                        </a:rPr>
                        <a:t> </a:t>
                      </a:r>
                      <a:endParaRPr lang="en-US" sz="1400">
                        <a:effectLst/>
                        <a:latin typeface="Calibri"/>
                        <a:ea typeface="Calibri"/>
                        <a:cs typeface="Times New Roman"/>
                      </a:endParaRPr>
                    </a:p>
                  </a:txBody>
                  <a:tcPr marL="8946" marR="8946"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Calibri"/>
                        <a:ea typeface="Calibri"/>
                        <a:cs typeface="Times New Roman"/>
                      </a:endParaRPr>
                    </a:p>
                  </a:txBody>
                  <a:tcPr marL="8946" marR="8946" marT="0" marB="0"/>
                </a:tc>
              </a:tr>
            </a:tbl>
          </a:graphicData>
        </a:graphic>
      </p:graphicFrame>
    </p:spTree>
    <p:extLst>
      <p:ext uri="{BB962C8B-B14F-4D97-AF65-F5344CB8AC3E}">
        <p14:creationId xmlns:p14="http://schemas.microsoft.com/office/powerpoint/2010/main" val="4011848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686800" cy="1143000"/>
          </a:xfrm>
        </p:spPr>
        <p:txBody>
          <a:bodyPr>
            <a:normAutofit/>
          </a:bodyPr>
          <a:lstStyle/>
          <a:p>
            <a:pPr algn="l"/>
            <a:r>
              <a:rPr lang="en-US" sz="1600" b="1" dirty="0" smtClean="0">
                <a:latin typeface="Times New Roman" panose="02020603050405020304" pitchFamily="18" charset="0"/>
                <a:cs typeface="Times New Roman" panose="02020603050405020304" pitchFamily="18" charset="0"/>
              </a:rPr>
              <a:t>VIRUSES</a:t>
            </a:r>
            <a:endParaRPr lang="en-US" sz="1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 y="762000"/>
            <a:ext cx="8229600" cy="5029200"/>
          </a:xfrm>
        </p:spPr>
        <p:txBody>
          <a:bodyPr>
            <a:normAutofit/>
          </a:bodyPr>
          <a:lstStyle/>
          <a:p>
            <a:r>
              <a:rPr lang="en-US" sz="2000" dirty="0" smtClean="0">
                <a:latin typeface="Times New Roman" panose="02020603050405020304" pitchFamily="18" charset="0"/>
                <a:cs typeface="Times New Roman" panose="02020603050405020304" pitchFamily="18" charset="0"/>
              </a:rPr>
              <a:t>Viruses </a:t>
            </a:r>
            <a:r>
              <a:rPr lang="en-US" sz="2000" dirty="0">
                <a:latin typeface="Times New Roman" panose="02020603050405020304" pitchFamily="18" charset="0"/>
                <a:cs typeface="Times New Roman" panose="02020603050405020304" pitchFamily="18" charset="0"/>
              </a:rPr>
              <a:t>are the </a:t>
            </a:r>
            <a:r>
              <a:rPr lang="en-US" sz="2000" b="1" dirty="0">
                <a:latin typeface="Times New Roman" panose="02020603050405020304" pitchFamily="18" charset="0"/>
                <a:cs typeface="Times New Roman" panose="02020603050405020304" pitchFamily="18" charset="0"/>
              </a:rPr>
              <a:t>smallest microorganism </a:t>
            </a:r>
            <a:r>
              <a:rPr lang="en-US" sz="2000" dirty="0">
                <a:latin typeface="Times New Roman" panose="02020603050405020304" pitchFamily="18" charset="0"/>
                <a:cs typeface="Times New Roman" panose="02020603050405020304" pitchFamily="18" charset="0"/>
              </a:rPr>
              <a:t>– smaller than </a:t>
            </a:r>
            <a:r>
              <a:rPr lang="en-US" sz="2000" dirty="0" smtClean="0">
                <a:latin typeface="Times New Roman" panose="02020603050405020304" pitchFamily="18" charset="0"/>
                <a:cs typeface="Times New Roman" panose="02020603050405020304" pitchFamily="18" charset="0"/>
              </a:rPr>
              <a:t>bacteria. </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smallest viruses are about 0.02 </a:t>
            </a:r>
            <a:r>
              <a:rPr lang="en-US" sz="2000" dirty="0" err="1">
                <a:latin typeface="Times New Roman" panose="02020603050405020304" pitchFamily="18" charset="0"/>
                <a:cs typeface="Times New Roman" panose="02020603050405020304" pitchFamily="18" charset="0"/>
              </a:rPr>
              <a:t>μm</a:t>
            </a:r>
            <a:r>
              <a:rPr lang="en-US" sz="2000" dirty="0">
                <a:latin typeface="Times New Roman" panose="02020603050405020304" pitchFamily="18" charset="0"/>
                <a:cs typeface="Times New Roman" panose="02020603050405020304" pitchFamily="18" charset="0"/>
              </a:rPr>
              <a:t> (20 nanometers), while the large viruses measure about 0.3 </a:t>
            </a:r>
            <a:r>
              <a:rPr lang="en-US" sz="2000" dirty="0" err="1">
                <a:latin typeface="Times New Roman" panose="02020603050405020304" pitchFamily="18" charset="0"/>
                <a:cs typeface="Times New Roman" panose="02020603050405020304" pitchFamily="18" charset="0"/>
              </a:rPr>
              <a:t>μm</a:t>
            </a:r>
            <a:r>
              <a:rPr lang="en-US" sz="2000" dirty="0">
                <a:latin typeface="Times New Roman" panose="02020603050405020304" pitchFamily="18" charset="0"/>
                <a:cs typeface="Times New Roman" panose="02020603050405020304" pitchFamily="18" charset="0"/>
              </a:rPr>
              <a:t> (300 nanometers). Smallpox viruses are among the largest viruses; polio viruses are among the smallest.</a:t>
            </a:r>
          </a:p>
          <a:p>
            <a:r>
              <a:rPr lang="en-US" sz="2000" b="1" dirty="0">
                <a:latin typeface="Times New Roman" panose="02020603050405020304" pitchFamily="18" charset="0"/>
                <a:cs typeface="Times New Roman" panose="02020603050405020304" pitchFamily="18" charset="0"/>
              </a:rPr>
              <a:t>Viruses</a:t>
            </a:r>
            <a:r>
              <a:rPr lang="en-US" sz="2000" dirty="0">
                <a:latin typeface="Times New Roman" panose="02020603050405020304" pitchFamily="18" charset="0"/>
                <a:cs typeface="Times New Roman" panose="02020603050405020304" pitchFamily="18" charset="0"/>
              </a:rPr>
              <a:t> are </a:t>
            </a:r>
            <a:r>
              <a:rPr lang="en-US" sz="2000" b="1" dirty="0" smtClean="0">
                <a:latin typeface="Times New Roman" panose="02020603050405020304" pitchFamily="18" charset="0"/>
                <a:cs typeface="Times New Roman" panose="02020603050405020304" pitchFamily="18" charset="0"/>
              </a:rPr>
              <a:t>non-cellular genetic </a:t>
            </a:r>
            <a:r>
              <a:rPr lang="en-US" sz="2000" dirty="0" smtClean="0">
                <a:latin typeface="Times New Roman" panose="02020603050405020304" pitchFamily="18" charset="0"/>
                <a:cs typeface="Times New Roman" panose="02020603050405020304" pitchFamily="18" charset="0"/>
              </a:rPr>
              <a:t>elements </a:t>
            </a:r>
            <a:r>
              <a:rPr lang="en-US" sz="2000" u="sng" dirty="0">
                <a:latin typeface="Times New Roman" panose="02020603050405020304" pitchFamily="18" charset="0"/>
                <a:cs typeface="Times New Roman" panose="02020603050405020304" pitchFamily="18" charset="0"/>
              </a:rPr>
              <a:t>that use a living cell for their replication and have an extracellular state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Viruses </a:t>
            </a:r>
            <a:r>
              <a:rPr lang="en-US" sz="2000" dirty="0">
                <a:latin typeface="Times New Roman" panose="02020603050405020304" pitchFamily="18" charset="0"/>
                <a:cs typeface="Times New Roman" panose="02020603050405020304" pitchFamily="18" charset="0"/>
              </a:rPr>
              <a:t>are ultramicroscopic particles c</a:t>
            </a:r>
            <a:r>
              <a:rPr lang="en-US" sz="2000" b="1" dirty="0">
                <a:latin typeface="Times New Roman" panose="02020603050405020304" pitchFamily="18" charset="0"/>
                <a:cs typeface="Times New Roman" panose="02020603050405020304" pitchFamily="18" charset="0"/>
              </a:rPr>
              <a:t>ontaining nucleic acid surrounded by protein</a:t>
            </a:r>
            <a:r>
              <a:rPr lang="en-US" sz="2000" dirty="0">
                <a:latin typeface="Times New Roman" panose="02020603050405020304" pitchFamily="18" charset="0"/>
                <a:cs typeface="Times New Roman" panose="02020603050405020304" pitchFamily="18" charset="0"/>
              </a:rPr>
              <a:t>, and in </a:t>
            </a:r>
            <a:r>
              <a:rPr lang="en-US" sz="2000" u="sng" dirty="0">
                <a:latin typeface="Times New Roman" panose="02020603050405020304" pitchFamily="18" charset="0"/>
                <a:cs typeface="Times New Roman" panose="02020603050405020304" pitchFamily="18" charset="0"/>
              </a:rPr>
              <a:t>some cases, other components such as a membrane like </a:t>
            </a:r>
            <a:r>
              <a:rPr lang="en-US" sz="2000" u="sng" dirty="0" smtClean="0">
                <a:latin typeface="Times New Roman" panose="02020603050405020304" pitchFamily="18" charset="0"/>
                <a:cs typeface="Times New Roman" panose="02020603050405020304" pitchFamily="18" charset="0"/>
              </a:rPr>
              <a:t>envelope</a:t>
            </a:r>
            <a:r>
              <a:rPr lang="en-US" sz="2000" dirty="0" smtClean="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704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9067800" cy="5440363"/>
          </a:xfrm>
        </p:spPr>
        <p:txBody>
          <a:bodyPr>
            <a:normAutofit/>
          </a:bodyPr>
          <a:lstStyle/>
          <a:p>
            <a:r>
              <a:rPr lang="en-US" sz="2000" dirty="0">
                <a:latin typeface="Times New Roman" panose="02020603050405020304" pitchFamily="18" charset="0"/>
                <a:cs typeface="Times New Roman" panose="02020603050405020304" pitchFamily="18" charset="0"/>
              </a:rPr>
              <a:t>Viruses </a:t>
            </a:r>
            <a:r>
              <a:rPr lang="en-US" sz="2000" b="1" dirty="0">
                <a:latin typeface="Times New Roman" panose="02020603050405020304" pitchFamily="18" charset="0"/>
                <a:cs typeface="Times New Roman" panose="02020603050405020304" pitchFamily="18" charset="0"/>
              </a:rPr>
              <a:t>are obligate intracellular parasites </a:t>
            </a:r>
            <a:r>
              <a:rPr lang="en-US" sz="2000" dirty="0">
                <a:latin typeface="Times New Roman" panose="02020603050405020304" pitchFamily="18" charset="0"/>
                <a:cs typeface="Times New Roman" panose="02020603050405020304" pitchFamily="18" charset="0"/>
              </a:rPr>
              <a:t>– depend on the host cell for replication. Viruses cannot make energy, proteins or replicate their genome outside the host cell.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virus therefore must adapt to the biochemical nature of the host cell to use its systems. </a:t>
            </a:r>
            <a:r>
              <a:rPr lang="en-US" sz="2000" u="sng" dirty="0">
                <a:latin typeface="Times New Roman" panose="02020603050405020304" pitchFamily="18" charset="0"/>
                <a:cs typeface="Times New Roman" panose="02020603050405020304" pitchFamily="18" charset="0"/>
              </a:rPr>
              <a:t>They therefore must be infectious to survive</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Outside the host cell, the virus particle is also known as a </a:t>
            </a:r>
            <a:r>
              <a:rPr lang="en-US" sz="2000" b="1" dirty="0">
                <a:latin typeface="Times New Roman" panose="02020603050405020304" pitchFamily="18" charset="0"/>
                <a:cs typeface="Times New Roman" panose="02020603050405020304" pitchFamily="18" charset="0"/>
              </a:rPr>
              <a:t>virion.</a:t>
            </a:r>
            <a:r>
              <a:rPr lang="en-US" sz="2000" dirty="0">
                <a:latin typeface="Times New Roman" panose="02020603050405020304" pitchFamily="18" charset="0"/>
                <a:cs typeface="Times New Roman" panose="02020603050405020304" pitchFamily="18" charset="0"/>
              </a:rPr>
              <a:t> The virion is </a:t>
            </a:r>
            <a:r>
              <a:rPr lang="en-US" sz="2000" u="sng" dirty="0">
                <a:latin typeface="Times New Roman" panose="02020603050405020304" pitchFamily="18" charset="0"/>
                <a:cs typeface="Times New Roman" panose="02020603050405020304" pitchFamily="18" charset="0"/>
              </a:rPr>
              <a:t>metabolically inert and does not grow or carry on respiratory or biosynthetic functions.</a:t>
            </a:r>
          </a:p>
        </p:txBody>
      </p:sp>
    </p:spTree>
    <p:extLst>
      <p:ext uri="{BB962C8B-B14F-4D97-AF65-F5344CB8AC3E}">
        <p14:creationId xmlns:p14="http://schemas.microsoft.com/office/powerpoint/2010/main" val="218206267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a:bodyPr>
          <a:lstStyle/>
          <a:p>
            <a:pPr algn="l"/>
            <a:r>
              <a:rPr lang="en-US" sz="1800" b="1" dirty="0" smtClean="0">
                <a:latin typeface="Times New Roman" panose="02020603050405020304" pitchFamily="18" charset="0"/>
                <a:cs typeface="Times New Roman" panose="02020603050405020304" pitchFamily="18" charset="0"/>
              </a:rPr>
              <a:t>CLASSIFICATION OF VIRUSES</a:t>
            </a:r>
            <a:endParaRPr lang="en-US"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14400"/>
            <a:ext cx="9144000" cy="5211763"/>
          </a:xfrm>
        </p:spPr>
        <p:txBody>
          <a:bodyPr>
            <a:normAutofit/>
          </a:bodyPr>
          <a:lstStyle/>
          <a:p>
            <a:pPr>
              <a:lnSpc>
                <a:spcPct val="150000"/>
              </a:lnSpc>
            </a:pPr>
            <a:r>
              <a:rPr lang="en-US" sz="1800" dirty="0" smtClean="0">
                <a:latin typeface="Times New Roman" panose="02020603050405020304" pitchFamily="18" charset="0"/>
                <a:cs typeface="Times New Roman" panose="02020603050405020304" pitchFamily="18" charset="0"/>
              </a:rPr>
              <a:t>Viruses </a:t>
            </a:r>
            <a:r>
              <a:rPr lang="en-US" sz="1800" dirty="0">
                <a:latin typeface="Times New Roman" panose="02020603050405020304" pitchFamily="18" charset="0"/>
                <a:cs typeface="Times New Roman" panose="02020603050405020304" pitchFamily="18" charset="0"/>
              </a:rPr>
              <a:t>can be classified according to :</a:t>
            </a:r>
          </a:p>
          <a:p>
            <a:pPr lvl="1">
              <a:lnSpc>
                <a:spcPct val="150000"/>
              </a:lnSpc>
            </a:pPr>
            <a:r>
              <a:rPr lang="en-US" sz="1600" dirty="0">
                <a:latin typeface="Times New Roman" panose="02020603050405020304" pitchFamily="18" charset="0"/>
                <a:cs typeface="Times New Roman" panose="02020603050405020304" pitchFamily="18" charset="0"/>
              </a:rPr>
              <a:t>Structure – size, morphology</a:t>
            </a:r>
          </a:p>
          <a:p>
            <a:pPr lvl="1">
              <a:lnSpc>
                <a:spcPct val="150000"/>
              </a:lnSpc>
            </a:pPr>
            <a:r>
              <a:rPr lang="en-US" sz="1600" dirty="0">
                <a:latin typeface="Times New Roman" panose="02020603050405020304" pitchFamily="18" charset="0"/>
                <a:cs typeface="Times New Roman" panose="02020603050405020304" pitchFamily="18" charset="0"/>
              </a:rPr>
              <a:t>Genome – mode of replication – DNA or RNA</a:t>
            </a:r>
          </a:p>
          <a:p>
            <a:pPr lvl="1">
              <a:lnSpc>
                <a:spcPct val="150000"/>
              </a:lnSpc>
            </a:pPr>
            <a:r>
              <a:rPr lang="en-US" sz="1600" dirty="0">
                <a:latin typeface="Times New Roman" panose="02020603050405020304" pitchFamily="18" charset="0"/>
                <a:cs typeface="Times New Roman" panose="02020603050405020304" pitchFamily="18" charset="0"/>
              </a:rPr>
              <a:t>Disease they cause</a:t>
            </a:r>
          </a:p>
          <a:p>
            <a:pPr lvl="1">
              <a:lnSpc>
                <a:spcPct val="150000"/>
              </a:lnSpc>
            </a:pPr>
            <a:r>
              <a:rPr lang="en-US" sz="1600" dirty="0">
                <a:latin typeface="Times New Roman" panose="02020603050405020304" pitchFamily="18" charset="0"/>
                <a:cs typeface="Times New Roman" panose="02020603050405020304" pitchFamily="18" charset="0"/>
              </a:rPr>
              <a:t>Means of transmission e.g air, waterborne</a:t>
            </a:r>
          </a:p>
          <a:p>
            <a:pPr lvl="1">
              <a:lnSpc>
                <a:spcPct val="150000"/>
              </a:lnSpc>
            </a:pPr>
            <a:r>
              <a:rPr lang="en-US" sz="1600" dirty="0">
                <a:latin typeface="Times New Roman" panose="02020603050405020304" pitchFamily="18" charset="0"/>
                <a:cs typeface="Times New Roman" panose="02020603050405020304" pitchFamily="18" charset="0"/>
              </a:rPr>
              <a:t>Host cell – plant animals and bacteria</a:t>
            </a:r>
          </a:p>
          <a:p>
            <a:pPr lvl="0">
              <a:lnSpc>
                <a:spcPct val="150000"/>
              </a:lnSpc>
            </a:pPr>
            <a:r>
              <a:rPr lang="en-US" sz="1800" dirty="0">
                <a:latin typeface="Times New Roman" panose="02020603050405020304" pitchFamily="18" charset="0"/>
                <a:cs typeface="Times New Roman" panose="02020603050405020304" pitchFamily="18" charset="0"/>
              </a:rPr>
              <a:t>For our level, viruses will be classified according to their genetic material or means of replication.</a:t>
            </a:r>
          </a:p>
          <a:p>
            <a:pPr>
              <a:lnSpc>
                <a:spcPct val="15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2536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5455085"/>
              </p:ext>
            </p:extLst>
          </p:nvPr>
        </p:nvGraphicFramePr>
        <p:xfrm>
          <a:off x="304800" y="134174"/>
          <a:ext cx="8381999" cy="6541218"/>
        </p:xfrm>
        <a:graphic>
          <a:graphicData uri="http://schemas.openxmlformats.org/drawingml/2006/table">
            <a:tbl>
              <a:tblPr firstRow="1" firstCol="1" bandRow="1">
                <a:tableStyleId>{5C22544A-7EE6-4342-B048-85BDC9FD1C3A}</a:tableStyleId>
              </a:tblPr>
              <a:tblGrid>
                <a:gridCol w="2023241"/>
                <a:gridCol w="1710559"/>
                <a:gridCol w="1637846"/>
                <a:gridCol w="3010353"/>
              </a:tblGrid>
              <a:tr h="86241">
                <a:tc gridSpan="2">
                  <a:txBody>
                    <a:bodyPr/>
                    <a:lstStyle/>
                    <a:p>
                      <a:pPr marL="0" marR="0">
                        <a:lnSpc>
                          <a:spcPct val="115000"/>
                        </a:lnSpc>
                        <a:spcBef>
                          <a:spcPts val="0"/>
                        </a:spcBef>
                        <a:spcAft>
                          <a:spcPts val="1000"/>
                        </a:spcAft>
                      </a:pPr>
                      <a:r>
                        <a:rPr lang="en-US" sz="1600" dirty="0">
                          <a:solidFill>
                            <a:srgbClr val="00B0F0"/>
                          </a:solidFill>
                          <a:effectLst/>
                        </a:rPr>
                        <a:t>	DNA viruses</a:t>
                      </a:r>
                      <a:endParaRPr lang="en-US" sz="1600" dirty="0">
                        <a:solidFill>
                          <a:srgbClr val="00B0F0"/>
                        </a:solidFill>
                        <a:effectLst/>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1000"/>
                        </a:spcAft>
                      </a:pPr>
                      <a:r>
                        <a:rPr lang="en-US" sz="1600">
                          <a:effectLst/>
                        </a:rPr>
                        <a:t>RNAViruses</a:t>
                      </a:r>
                      <a:endParaRPr lang="en-US" sz="1600">
                        <a:effectLst/>
                        <a:latin typeface="Calibri"/>
                        <a:ea typeface="Calibri"/>
                        <a:cs typeface="Times New Roman"/>
                      </a:endParaRPr>
                    </a:p>
                  </a:txBody>
                  <a:tcPr marL="68580" marR="68580" marT="0" marB="0"/>
                </a:tc>
                <a:tc hMerge="1">
                  <a:txBody>
                    <a:bodyPr/>
                    <a:lstStyle/>
                    <a:p>
                      <a:endParaRPr lang="en-US"/>
                    </a:p>
                  </a:txBody>
                  <a:tcPr/>
                </a:tc>
              </a:tr>
              <a:tr h="314839">
                <a:tc>
                  <a:txBody>
                    <a:bodyPr/>
                    <a:lstStyle/>
                    <a:p>
                      <a:pPr marL="0" marR="0">
                        <a:lnSpc>
                          <a:spcPct val="115000"/>
                        </a:lnSpc>
                        <a:spcBef>
                          <a:spcPts val="0"/>
                        </a:spcBef>
                        <a:spcAft>
                          <a:spcPts val="1000"/>
                        </a:spcAft>
                      </a:pPr>
                      <a:r>
                        <a:rPr lang="en-US" sz="1600" dirty="0">
                          <a:solidFill>
                            <a:srgbClr val="00B0F0"/>
                          </a:solidFill>
                          <a:effectLst/>
                        </a:rPr>
                        <a:t>Family</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a:solidFill>
                            <a:srgbClr val="00B0F0"/>
                          </a:solidFill>
                          <a:effectLst/>
                        </a:rPr>
                        <a:t>Members</a:t>
                      </a:r>
                      <a:endParaRPr lang="en-US" sz="160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a:effectLst/>
                        </a:rPr>
                        <a:t>Family</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a:effectLst/>
                        </a:rPr>
                        <a:t>Members</a:t>
                      </a:r>
                      <a:endParaRPr lang="en-US" sz="1600">
                        <a:effectLst/>
                        <a:latin typeface="Calibri"/>
                        <a:ea typeface="Calibri"/>
                        <a:cs typeface="Times New Roman"/>
                      </a:endParaRPr>
                    </a:p>
                  </a:txBody>
                  <a:tcPr marL="68580" marR="68580" marT="0" marB="0"/>
                </a:tc>
              </a:tr>
              <a:tr h="1979145">
                <a:tc>
                  <a:txBody>
                    <a:bodyPr/>
                    <a:lstStyle/>
                    <a:p>
                      <a:pPr marL="0" marR="0">
                        <a:lnSpc>
                          <a:spcPct val="115000"/>
                        </a:lnSpc>
                        <a:spcBef>
                          <a:spcPts val="0"/>
                        </a:spcBef>
                        <a:spcAft>
                          <a:spcPts val="1000"/>
                        </a:spcAft>
                      </a:pPr>
                      <a:r>
                        <a:rPr lang="en-US" sz="1600" dirty="0" err="1">
                          <a:solidFill>
                            <a:srgbClr val="00B0F0"/>
                          </a:solidFill>
                          <a:effectLst/>
                        </a:rPr>
                        <a:t>Poxviridae</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solidFill>
                            <a:srgbClr val="00B0F0"/>
                          </a:solidFill>
                          <a:effectLst/>
                        </a:rPr>
                        <a:t>Smallpox,</a:t>
                      </a:r>
                    </a:p>
                    <a:p>
                      <a:pPr marL="0" marR="0">
                        <a:lnSpc>
                          <a:spcPct val="115000"/>
                        </a:lnSpc>
                        <a:spcBef>
                          <a:spcPts val="0"/>
                        </a:spcBef>
                        <a:spcAft>
                          <a:spcPts val="1000"/>
                        </a:spcAft>
                      </a:pPr>
                      <a:r>
                        <a:rPr lang="en-US" sz="1600" dirty="0">
                          <a:solidFill>
                            <a:srgbClr val="00B0F0"/>
                          </a:solidFill>
                          <a:effectLst/>
                        </a:rPr>
                        <a:t> Herpes simplex,</a:t>
                      </a:r>
                    </a:p>
                    <a:p>
                      <a:pPr marL="0" marR="0">
                        <a:lnSpc>
                          <a:spcPct val="115000"/>
                        </a:lnSpc>
                        <a:spcBef>
                          <a:spcPts val="0"/>
                        </a:spcBef>
                        <a:spcAft>
                          <a:spcPts val="1000"/>
                        </a:spcAft>
                      </a:pPr>
                      <a:r>
                        <a:rPr lang="en-US" sz="1600" dirty="0">
                          <a:solidFill>
                            <a:srgbClr val="00B0F0"/>
                          </a:solidFill>
                          <a:effectLst/>
                        </a:rPr>
                        <a:t>Varicella zoster virus</a:t>
                      </a:r>
                    </a:p>
                    <a:p>
                      <a:pPr marL="0" marR="0">
                        <a:lnSpc>
                          <a:spcPct val="115000"/>
                        </a:lnSpc>
                        <a:spcBef>
                          <a:spcPts val="0"/>
                        </a:spcBef>
                        <a:spcAft>
                          <a:spcPts val="1000"/>
                        </a:spcAft>
                      </a:pPr>
                      <a:r>
                        <a:rPr lang="en-US" sz="1600" dirty="0">
                          <a:solidFill>
                            <a:srgbClr val="00B0F0"/>
                          </a:solidFill>
                          <a:effectLst/>
                        </a:rPr>
                        <a:t>Cytomegalovirus</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err="1">
                          <a:effectLst/>
                        </a:rPr>
                        <a:t>paramyxoviridae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 measles virus</a:t>
                      </a:r>
                    </a:p>
                    <a:p>
                      <a:pPr marL="0" marR="0">
                        <a:lnSpc>
                          <a:spcPct val="115000"/>
                        </a:lnSpc>
                        <a:spcBef>
                          <a:spcPts val="0"/>
                        </a:spcBef>
                        <a:spcAft>
                          <a:spcPts val="1000"/>
                        </a:spcAft>
                      </a:pPr>
                      <a:r>
                        <a:rPr lang="en-US" sz="1600" dirty="0">
                          <a:effectLst/>
                        </a:rPr>
                        <a:t> mumps virus</a:t>
                      </a:r>
                      <a:endParaRPr lang="en-US" sz="1600" dirty="0">
                        <a:effectLst/>
                        <a:latin typeface="Calibri"/>
                        <a:ea typeface="Calibri"/>
                        <a:cs typeface="Times New Roman"/>
                      </a:endParaRPr>
                    </a:p>
                  </a:txBody>
                  <a:tcPr marL="68580" marR="68580" marT="0" marB="0"/>
                </a:tc>
              </a:tr>
              <a:tr h="314839">
                <a:tc>
                  <a:txBody>
                    <a:bodyPr/>
                    <a:lstStyle/>
                    <a:p>
                      <a:pPr marL="0" marR="0">
                        <a:lnSpc>
                          <a:spcPct val="115000"/>
                        </a:lnSpc>
                        <a:spcBef>
                          <a:spcPts val="0"/>
                        </a:spcBef>
                        <a:spcAft>
                          <a:spcPts val="1000"/>
                        </a:spcAft>
                      </a:pPr>
                      <a:r>
                        <a:rPr lang="en-US" sz="1600" dirty="0">
                          <a:solidFill>
                            <a:srgbClr val="00B0F0"/>
                          </a:solidFill>
                          <a:effectLst/>
                        </a:rPr>
                        <a:t>Adenoviridae</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solidFill>
                            <a:srgbClr val="00B0F0"/>
                          </a:solidFill>
                          <a:effectLst/>
                        </a:rPr>
                        <a:t>Adenovirus</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a:effectLst/>
                        </a:rPr>
                        <a:t>Orthomyxoviridae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Influenza virus</a:t>
                      </a:r>
                      <a:endParaRPr lang="en-US" sz="1600" dirty="0">
                        <a:effectLst/>
                        <a:latin typeface="Calibri"/>
                        <a:ea typeface="Calibri"/>
                        <a:cs typeface="Times New Roman"/>
                      </a:endParaRPr>
                    </a:p>
                  </a:txBody>
                  <a:tcPr marL="68580" marR="68580" marT="0" marB="0"/>
                </a:tc>
              </a:tr>
              <a:tr h="314839">
                <a:tc>
                  <a:txBody>
                    <a:bodyPr/>
                    <a:lstStyle/>
                    <a:p>
                      <a:pPr marL="0" marR="0">
                        <a:lnSpc>
                          <a:spcPct val="115000"/>
                        </a:lnSpc>
                        <a:spcBef>
                          <a:spcPts val="0"/>
                        </a:spcBef>
                        <a:spcAft>
                          <a:spcPts val="1000"/>
                        </a:spcAft>
                      </a:pPr>
                      <a:r>
                        <a:rPr lang="en-US" sz="1600">
                          <a:solidFill>
                            <a:srgbClr val="00B0F0"/>
                          </a:solidFill>
                          <a:effectLst/>
                        </a:rPr>
                        <a:t>Hepadnaviridea</a:t>
                      </a:r>
                      <a:endParaRPr lang="en-US" sz="160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solidFill>
                            <a:srgbClr val="00B0F0"/>
                          </a:solidFill>
                          <a:effectLst/>
                        </a:rPr>
                        <a:t>Hepatitis B virus</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a:effectLst/>
                        </a:rPr>
                        <a:t>Rhabdoviridae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Rabies virus</a:t>
                      </a:r>
                      <a:endParaRPr lang="en-US" sz="1600" dirty="0">
                        <a:effectLst/>
                        <a:latin typeface="Calibri"/>
                        <a:ea typeface="Calibri"/>
                        <a:cs typeface="Times New Roman"/>
                      </a:endParaRPr>
                    </a:p>
                  </a:txBody>
                  <a:tcPr marL="68580" marR="68580" marT="0" marB="0"/>
                </a:tc>
              </a:tr>
              <a:tr h="869607">
                <a:tc>
                  <a:txBody>
                    <a:bodyPr/>
                    <a:lstStyle/>
                    <a:p>
                      <a:pPr marL="0" marR="0">
                        <a:lnSpc>
                          <a:spcPct val="115000"/>
                        </a:lnSpc>
                        <a:spcBef>
                          <a:spcPts val="0"/>
                        </a:spcBef>
                        <a:spcAft>
                          <a:spcPts val="1000"/>
                        </a:spcAft>
                      </a:pPr>
                      <a:r>
                        <a:rPr lang="en-US" sz="1600">
                          <a:solidFill>
                            <a:srgbClr val="00B0F0"/>
                          </a:solidFill>
                          <a:effectLst/>
                        </a:rPr>
                        <a:t>Papoviridae</a:t>
                      </a:r>
                      <a:endParaRPr lang="en-US" sz="160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solidFill>
                            <a:srgbClr val="00B0F0"/>
                          </a:solidFill>
                          <a:effectLst/>
                        </a:rPr>
                        <a:t>Human papilloma virus</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a:effectLst/>
                        </a:rPr>
                        <a:t>Filoviridae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Ebola virus</a:t>
                      </a:r>
                    </a:p>
                    <a:p>
                      <a:pPr marL="0" marR="0">
                        <a:lnSpc>
                          <a:spcPct val="115000"/>
                        </a:lnSpc>
                        <a:spcBef>
                          <a:spcPts val="0"/>
                        </a:spcBef>
                        <a:spcAft>
                          <a:spcPts val="1000"/>
                        </a:spcAft>
                      </a:pPr>
                      <a:r>
                        <a:rPr lang="en-US" sz="1600" dirty="0" err="1">
                          <a:effectLst/>
                        </a:rPr>
                        <a:t>Marbug</a:t>
                      </a:r>
                      <a:r>
                        <a:rPr lang="en-US" sz="1600" dirty="0">
                          <a:effectLst/>
                        </a:rPr>
                        <a:t> virus</a:t>
                      </a:r>
                      <a:endParaRPr lang="en-US" sz="1600" dirty="0">
                        <a:effectLst/>
                        <a:latin typeface="Calibri"/>
                        <a:ea typeface="Calibri"/>
                        <a:cs typeface="Times New Roman"/>
                      </a:endParaRPr>
                    </a:p>
                  </a:txBody>
                  <a:tcPr marL="68580" marR="68580" marT="0" marB="0"/>
                </a:tc>
              </a:tr>
              <a:tr h="869607">
                <a:tc>
                  <a:txBody>
                    <a:bodyPr/>
                    <a:lstStyle/>
                    <a:p>
                      <a:pPr marL="0" marR="0">
                        <a:lnSpc>
                          <a:spcPct val="115000"/>
                        </a:lnSpc>
                        <a:spcBef>
                          <a:spcPts val="0"/>
                        </a:spcBef>
                        <a:spcAft>
                          <a:spcPts val="1000"/>
                        </a:spcAft>
                      </a:pPr>
                      <a:r>
                        <a:rPr lang="en-US" sz="1600">
                          <a:solidFill>
                            <a:srgbClr val="00B0F0"/>
                          </a:solidFill>
                          <a:effectLst/>
                        </a:rPr>
                        <a:t> </a:t>
                      </a:r>
                      <a:endParaRPr lang="en-US" sz="160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solidFill>
                            <a:srgbClr val="00B0F0"/>
                          </a:solidFill>
                          <a:effectLst/>
                        </a:rPr>
                        <a:t> </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a:effectLst/>
                        </a:rPr>
                        <a:t>Retroviridae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Human immunodeficiency virus (HIV)</a:t>
                      </a:r>
                    </a:p>
                    <a:p>
                      <a:pPr marL="0" marR="0">
                        <a:lnSpc>
                          <a:spcPct val="115000"/>
                        </a:lnSpc>
                        <a:spcBef>
                          <a:spcPts val="0"/>
                        </a:spcBef>
                        <a:spcAft>
                          <a:spcPts val="1000"/>
                        </a:spcAft>
                      </a:pPr>
                      <a:r>
                        <a:rPr lang="en-US" sz="1600" dirty="0">
                          <a:effectLst/>
                        </a:rPr>
                        <a:t>Human T cell leukemia virus</a:t>
                      </a:r>
                      <a:endParaRPr lang="en-US" sz="1600" dirty="0">
                        <a:effectLst/>
                        <a:latin typeface="Calibri"/>
                        <a:ea typeface="Calibri"/>
                        <a:cs typeface="Times New Roman"/>
                      </a:endParaRPr>
                    </a:p>
                  </a:txBody>
                  <a:tcPr marL="68580" marR="68580" marT="0" marB="0"/>
                </a:tc>
              </a:tr>
              <a:tr h="314839">
                <a:tc>
                  <a:txBody>
                    <a:bodyPr/>
                    <a:lstStyle/>
                    <a:p>
                      <a:pPr marL="0" marR="0">
                        <a:lnSpc>
                          <a:spcPct val="115000"/>
                        </a:lnSpc>
                        <a:spcBef>
                          <a:spcPts val="0"/>
                        </a:spcBef>
                        <a:spcAft>
                          <a:spcPts val="1000"/>
                        </a:spcAft>
                      </a:pPr>
                      <a:r>
                        <a:rPr lang="en-US" sz="1600">
                          <a:solidFill>
                            <a:srgbClr val="00B0F0"/>
                          </a:solidFill>
                          <a:effectLst/>
                        </a:rPr>
                        <a:t> </a:t>
                      </a:r>
                      <a:endParaRPr lang="en-US" sz="160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solidFill>
                            <a:srgbClr val="00B0F0"/>
                          </a:solidFill>
                          <a:effectLst/>
                        </a:rPr>
                        <a:t> </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a:effectLst/>
                        </a:rPr>
                        <a:t>Reoviridae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Rotavirus</a:t>
                      </a:r>
                      <a:endParaRPr lang="en-US" sz="1600" dirty="0">
                        <a:effectLst/>
                        <a:latin typeface="Calibri"/>
                        <a:ea typeface="Calibri"/>
                        <a:cs typeface="Times New Roman"/>
                      </a:endParaRPr>
                    </a:p>
                  </a:txBody>
                  <a:tcPr marL="68580" marR="68580" marT="0" marB="0"/>
                </a:tc>
              </a:tr>
              <a:tr h="869607">
                <a:tc>
                  <a:txBody>
                    <a:bodyPr/>
                    <a:lstStyle/>
                    <a:p>
                      <a:pPr marL="0" marR="0">
                        <a:lnSpc>
                          <a:spcPct val="115000"/>
                        </a:lnSpc>
                        <a:spcBef>
                          <a:spcPts val="0"/>
                        </a:spcBef>
                        <a:spcAft>
                          <a:spcPts val="1000"/>
                        </a:spcAft>
                      </a:pPr>
                      <a:r>
                        <a:rPr lang="en-US" sz="1600">
                          <a:solidFill>
                            <a:srgbClr val="00B0F0"/>
                          </a:solidFill>
                          <a:effectLst/>
                        </a:rPr>
                        <a:t> </a:t>
                      </a:r>
                      <a:endParaRPr lang="en-US" sz="160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solidFill>
                            <a:srgbClr val="00B0F0"/>
                          </a:solidFill>
                          <a:effectLst/>
                        </a:rPr>
                        <a:t> </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a:effectLst/>
                        </a:rPr>
                        <a:t>Picornaviridae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Polio virus</a:t>
                      </a:r>
                    </a:p>
                    <a:p>
                      <a:pPr marL="0" marR="0">
                        <a:lnSpc>
                          <a:spcPct val="115000"/>
                        </a:lnSpc>
                        <a:spcBef>
                          <a:spcPts val="0"/>
                        </a:spcBef>
                        <a:spcAft>
                          <a:spcPts val="1000"/>
                        </a:spcAft>
                      </a:pPr>
                      <a:r>
                        <a:rPr lang="en-US" sz="1600" dirty="0">
                          <a:effectLst/>
                        </a:rPr>
                        <a:t>Rhinoviruses</a:t>
                      </a:r>
                      <a:endParaRPr lang="en-US" sz="1600" dirty="0">
                        <a:effectLst/>
                        <a:latin typeface="Calibri"/>
                        <a:ea typeface="Calibri"/>
                        <a:cs typeface="Times New Roman"/>
                      </a:endParaRPr>
                    </a:p>
                  </a:txBody>
                  <a:tcPr marL="68580" marR="68580" marT="0" marB="0"/>
                </a:tc>
              </a:tr>
              <a:tr h="314839">
                <a:tc>
                  <a:txBody>
                    <a:bodyPr/>
                    <a:lstStyle/>
                    <a:p>
                      <a:pPr marL="0" marR="0">
                        <a:lnSpc>
                          <a:spcPct val="115000"/>
                        </a:lnSpc>
                        <a:spcBef>
                          <a:spcPts val="0"/>
                        </a:spcBef>
                        <a:spcAft>
                          <a:spcPts val="1000"/>
                        </a:spcAft>
                      </a:pPr>
                      <a:r>
                        <a:rPr lang="en-US" sz="1600">
                          <a:solidFill>
                            <a:srgbClr val="00B0F0"/>
                          </a:solidFill>
                          <a:effectLst/>
                        </a:rPr>
                        <a:t> </a:t>
                      </a:r>
                      <a:endParaRPr lang="en-US" sz="160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solidFill>
                            <a:srgbClr val="00B0F0"/>
                          </a:solidFill>
                          <a:effectLst/>
                        </a:rPr>
                        <a:t> </a:t>
                      </a:r>
                      <a:endParaRPr lang="en-US" sz="1600" dirty="0">
                        <a:solidFill>
                          <a:srgbClr val="00B0F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a:effectLst/>
                        </a:rPr>
                        <a:t>Togaviridae</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600" dirty="0">
                          <a:effectLst/>
                        </a:rPr>
                        <a:t>Rubella virus</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07093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686800" cy="1143000"/>
          </a:xfrm>
        </p:spPr>
        <p:txBody>
          <a:bodyPr>
            <a:normAutofit/>
          </a:bodyPr>
          <a:lstStyle/>
          <a:p>
            <a:pPr algn="l"/>
            <a:r>
              <a:rPr lang="en-US" sz="2400" b="1" dirty="0" smtClean="0">
                <a:latin typeface="Times New Roman" panose="02020603050405020304" pitchFamily="18" charset="0"/>
                <a:cs typeface="Times New Roman" panose="02020603050405020304" pitchFamily="18" charset="0"/>
              </a:rPr>
              <a:t>Viral Structure and Replication </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62000"/>
            <a:ext cx="9144000" cy="5867400"/>
          </a:xfrm>
        </p:spPr>
        <p:txBody>
          <a:bodyPr>
            <a:normAutofit/>
          </a:bodyPr>
          <a:lstStyle/>
          <a:p>
            <a:pPr marL="0" indent="0">
              <a:lnSpc>
                <a:spcPct val="150000"/>
              </a:lnSpc>
              <a:buNone/>
            </a:pPr>
            <a:r>
              <a:rPr lang="en-US" sz="1400" dirty="0" smtClean="0">
                <a:latin typeface="Times New Roman" panose="02020603050405020304" pitchFamily="18" charset="0"/>
                <a:cs typeface="Times New Roman" panose="02020603050405020304" pitchFamily="18" charset="0"/>
              </a:rPr>
              <a:t>Certain </a:t>
            </a:r>
            <a:r>
              <a:rPr lang="en-US" sz="1400" dirty="0">
                <a:latin typeface="Times New Roman" panose="02020603050405020304" pitchFamily="18" charset="0"/>
                <a:cs typeface="Times New Roman" panose="02020603050405020304" pitchFamily="18" charset="0"/>
              </a:rPr>
              <a:t>viruses contain ribonucleic acid (RNA), while other viruses have deoxyribonucleic acid (DNA). The nucleic acid portion of the viruses is known as </a:t>
            </a:r>
            <a:r>
              <a:rPr lang="en-US" sz="1400" dirty="0" smtClean="0">
                <a:latin typeface="Times New Roman" panose="02020603050405020304" pitchFamily="18" charset="0"/>
                <a:cs typeface="Times New Roman" panose="02020603050405020304" pitchFamily="18" charset="0"/>
              </a:rPr>
              <a:t>the </a:t>
            </a:r>
            <a:r>
              <a:rPr lang="en-US" sz="1400" b="1" dirty="0" smtClean="0">
                <a:latin typeface="Times New Roman" panose="02020603050405020304" pitchFamily="18" charset="0"/>
                <a:cs typeface="Times New Roman" panose="02020603050405020304" pitchFamily="18" charset="0"/>
              </a:rPr>
              <a:t>genome</a:t>
            </a:r>
            <a:r>
              <a:rPr lang="en-US" sz="1400" b="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pPr>
              <a:lnSpc>
                <a:spcPct val="150000"/>
              </a:lnSpc>
            </a:pP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nucleic acid may be single-stranded or double-stranded; it may be linear or a closed loop; it may be continuous or occur in segments</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a:lnSpc>
                <a:spcPct val="150000"/>
              </a:lnSpc>
            </a:pPr>
            <a:r>
              <a:rPr lang="en-US" sz="1400" dirty="0">
                <a:latin typeface="Times New Roman" panose="02020603050405020304" pitchFamily="18" charset="0"/>
                <a:cs typeface="Times New Roman" panose="02020603050405020304" pitchFamily="18" charset="0"/>
              </a:rPr>
              <a:t>The genome of the virus is surrounded by a protein coat known as a </a:t>
            </a:r>
            <a:r>
              <a:rPr lang="en-US" sz="1400" b="1" dirty="0">
                <a:latin typeface="Times New Roman" panose="02020603050405020304" pitchFamily="18" charset="0"/>
                <a:cs typeface="Times New Roman" panose="02020603050405020304" pitchFamily="18" charset="0"/>
              </a:rPr>
              <a:t>capsid</a:t>
            </a:r>
            <a:r>
              <a:rPr lang="en-US" sz="1400" dirty="0">
                <a:latin typeface="Times New Roman" panose="02020603050405020304" pitchFamily="18" charset="0"/>
                <a:cs typeface="Times New Roman" panose="02020603050405020304" pitchFamily="18" charset="0"/>
              </a:rPr>
              <a:t>, which is formed from a number of individual protein molecules called </a:t>
            </a:r>
            <a:r>
              <a:rPr lang="en-US" sz="1400" b="1" dirty="0">
                <a:latin typeface="Times New Roman" panose="02020603050405020304" pitchFamily="18" charset="0"/>
                <a:cs typeface="Times New Roman" panose="02020603050405020304" pitchFamily="18" charset="0"/>
              </a:rPr>
              <a:t>capsomeres.</a:t>
            </a:r>
            <a:r>
              <a:rPr lang="en-US" sz="1400" dirty="0">
                <a:latin typeface="Times New Roman" panose="02020603050405020304" pitchFamily="18" charset="0"/>
                <a:cs typeface="Times New Roman" panose="02020603050405020304" pitchFamily="18" charset="0"/>
              </a:rPr>
              <a:t> Capsomeres are arranged in a precise and highly repetitive pattern around the nucleic acid. The combination of genome and capsid is called the viral </a:t>
            </a:r>
            <a:r>
              <a:rPr lang="en-US" sz="1400" b="1" dirty="0" smtClean="0">
                <a:latin typeface="Times New Roman" panose="02020603050405020304" pitchFamily="18" charset="0"/>
                <a:cs typeface="Times New Roman" panose="02020603050405020304" pitchFamily="18" charset="0"/>
              </a:rPr>
              <a:t>nucleocapsid.</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number of kinds of viruses contain </a:t>
            </a:r>
            <a:r>
              <a:rPr lang="en-US" sz="1400" b="1" dirty="0">
                <a:latin typeface="Times New Roman" panose="02020603050405020304" pitchFamily="18" charset="0"/>
                <a:cs typeface="Times New Roman" panose="02020603050405020304" pitchFamily="18" charset="0"/>
              </a:rPr>
              <a:t>envelopes.</a:t>
            </a:r>
            <a:r>
              <a:rPr lang="en-US" sz="1400" dirty="0">
                <a:latin typeface="Times New Roman" panose="02020603050405020304" pitchFamily="18" charset="0"/>
                <a:cs typeface="Times New Roman" panose="02020603050405020304" pitchFamily="18" charset="0"/>
              </a:rPr>
              <a:t> An envelope is a </a:t>
            </a:r>
            <a:r>
              <a:rPr lang="en-US" sz="1400" dirty="0" smtClean="0">
                <a:latin typeface="Times New Roman" panose="02020603050405020304" pitchFamily="18" charset="0"/>
                <a:cs typeface="Times New Roman" panose="02020603050405020304" pitchFamily="18" charset="0"/>
              </a:rPr>
              <a:t>membrane like </a:t>
            </a:r>
            <a:r>
              <a:rPr lang="en-US" sz="1400" dirty="0">
                <a:latin typeface="Times New Roman" panose="02020603050405020304" pitchFamily="18" charset="0"/>
                <a:cs typeface="Times New Roman" panose="02020603050405020304" pitchFamily="18" charset="0"/>
              </a:rPr>
              <a:t>structure that encloses the nucleocapsid and </a:t>
            </a:r>
            <a:r>
              <a:rPr lang="en-US" sz="1400" u="sng" dirty="0">
                <a:latin typeface="Times New Roman" panose="02020603050405020304" pitchFamily="18" charset="0"/>
                <a:cs typeface="Times New Roman" panose="02020603050405020304" pitchFamily="18" charset="0"/>
              </a:rPr>
              <a:t>is obtained from a host cell during the replication process.</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The envelope contains viral-specified proteins that make it unique. Among the envelope viruses are those of herpes simplex, chickenpox, and infectious mononucleosis</a:t>
            </a:r>
          </a:p>
        </p:txBody>
      </p:sp>
    </p:spTree>
    <p:extLst>
      <p:ext uri="{BB962C8B-B14F-4D97-AF65-F5344CB8AC3E}">
        <p14:creationId xmlns:p14="http://schemas.microsoft.com/office/powerpoint/2010/main" val="10993195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https://upload.wikimedia.org/wikipedia/commons/thumb/b/bb/Viral_Tegument.svg/2000px-Viral_Tegument.svg.png"/>
          <p:cNvPicPr>
            <a:picLocks noGrp="1"/>
          </p:cNvPicPr>
          <p:nvPr>
            <p:ph idx="1"/>
          </p:nvPr>
        </p:nvPicPr>
        <p:blipFill>
          <a:blip r:embed="rId2" cstate="print"/>
          <a:srcRect/>
          <a:stretch>
            <a:fillRect/>
          </a:stretch>
        </p:blipFill>
        <p:spPr bwMode="auto">
          <a:xfrm>
            <a:off x="0" y="-1066800"/>
            <a:ext cx="8610600" cy="6248400"/>
          </a:xfrm>
          <a:prstGeom prst="rect">
            <a:avLst/>
          </a:prstGeom>
          <a:noFill/>
          <a:ln w="9525">
            <a:noFill/>
            <a:miter lim="800000"/>
            <a:headEnd/>
            <a:tailEnd/>
          </a:ln>
        </p:spPr>
      </p:pic>
      <p:sp>
        <p:nvSpPr>
          <p:cNvPr id="5" name="Rectangle 4"/>
          <p:cNvSpPr/>
          <p:nvPr/>
        </p:nvSpPr>
        <p:spPr>
          <a:xfrm>
            <a:off x="762000" y="228600"/>
            <a:ext cx="1618135" cy="369332"/>
          </a:xfrm>
          <a:prstGeom prst="rect">
            <a:avLst/>
          </a:prstGeom>
        </p:spPr>
        <p:txBody>
          <a:bodyPr wrap="none">
            <a:spAutoFit/>
          </a:bodyPr>
          <a:lstStyle/>
          <a:p>
            <a:r>
              <a:rPr lang="en-US" b="1" dirty="0" smtClean="0"/>
              <a:t>Viral Structure </a:t>
            </a:r>
            <a:endParaRPr lang="en-US" dirty="0"/>
          </a:p>
        </p:txBody>
      </p:sp>
    </p:spTree>
    <p:extLst>
      <p:ext uri="{BB962C8B-B14F-4D97-AF65-F5344CB8AC3E}">
        <p14:creationId xmlns:p14="http://schemas.microsoft.com/office/powerpoint/2010/main" val="40107386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r>
              <a:rPr lang="en-US" sz="3600" dirty="0" smtClean="0">
                <a:latin typeface="Times New Roman" panose="02020603050405020304" pitchFamily="18" charset="0"/>
                <a:cs typeface="Times New Roman" panose="02020603050405020304" pitchFamily="18" charset="0"/>
              </a:rPr>
              <a:t>Nucleocapsids may have different shapes</a:t>
            </a:r>
            <a:endParaRPr lang="en-US" sz="3600" dirty="0">
              <a:latin typeface="Times New Roman" panose="02020603050405020304" pitchFamily="18" charset="0"/>
              <a:cs typeface="Times New Roman" panose="02020603050405020304" pitchFamily="18" charset="0"/>
            </a:endParaRPr>
          </a:p>
        </p:txBody>
      </p:sp>
      <p:pic>
        <p:nvPicPr>
          <p:cNvPr id="4" name="Content Placeholder 3" descr="http://www.cliffsnotes.com/assets/8367.jpg"/>
          <p:cNvPicPr>
            <a:picLocks noGrp="1"/>
          </p:cNvPicPr>
          <p:nvPr>
            <p:ph idx="1"/>
          </p:nvPr>
        </p:nvPicPr>
        <p:blipFill>
          <a:blip r:embed="rId2" cstate="print"/>
          <a:srcRect/>
          <a:stretch>
            <a:fillRect/>
          </a:stretch>
        </p:blipFill>
        <p:spPr bwMode="auto">
          <a:xfrm>
            <a:off x="902970" y="2032575"/>
            <a:ext cx="3528060" cy="2918460"/>
          </a:xfrm>
          <a:prstGeom prst="rect">
            <a:avLst/>
          </a:prstGeom>
          <a:noFill/>
          <a:ln w="9525">
            <a:noFill/>
            <a:miter lim="800000"/>
            <a:headEnd/>
            <a:tailEnd/>
          </a:ln>
        </p:spPr>
      </p:pic>
      <p:sp>
        <p:nvSpPr>
          <p:cNvPr id="5" name="Rectangle 4"/>
          <p:cNvSpPr/>
          <p:nvPr/>
        </p:nvSpPr>
        <p:spPr>
          <a:xfrm>
            <a:off x="228600" y="5257800"/>
            <a:ext cx="8763000" cy="1077218"/>
          </a:xfrm>
          <a:prstGeom prst="rect">
            <a:avLst/>
          </a:prstGeom>
        </p:spPr>
        <p:txBody>
          <a:bodyPr wrap="square">
            <a:spAutoFit/>
          </a:bodyPr>
          <a:lstStyle/>
          <a:p>
            <a:r>
              <a:rPr lang="en-US" sz="1600" i="1" dirty="0">
                <a:latin typeface="Times New Roman" panose="02020603050405020304" pitchFamily="18" charset="0"/>
                <a:cs typeface="Times New Roman" panose="02020603050405020304" pitchFamily="18" charset="0"/>
              </a:rPr>
              <a:t>An array of viruses. (a) The helical virus of rabies. (b) The segmented helical virus of influenza. (c) A bacteriophage with an icosahedral head and helical tail. (d) An enveloped icosahedral herpes simplex virus. (e) The </a:t>
            </a:r>
            <a:r>
              <a:rPr lang="en-US" sz="1600" i="1" dirty="0" err="1">
                <a:latin typeface="Times New Roman" panose="02020603050405020304" pitchFamily="18" charset="0"/>
                <a:cs typeface="Times New Roman" panose="02020603050405020304" pitchFamily="18" charset="0"/>
              </a:rPr>
              <a:t>unenveloped</a:t>
            </a:r>
            <a:r>
              <a:rPr lang="en-US" sz="1600" i="1" dirty="0">
                <a:latin typeface="Times New Roman" panose="02020603050405020304" pitchFamily="18" charset="0"/>
                <a:cs typeface="Times New Roman" panose="02020603050405020304" pitchFamily="18" charset="0"/>
              </a:rPr>
              <a:t> polio virus. (f) The icosahedral human immunodeficiency virus with spikes on its envelope</a:t>
            </a:r>
            <a:endParaRPr lang="en-US" sz="1600" dirty="0">
              <a:latin typeface="Times New Roman" panose="02020603050405020304" pitchFamily="18" charset="0"/>
              <a:cs typeface="Times New Roman" panose="02020603050405020304" pitchFamily="18" charset="0"/>
            </a:endParaRPr>
          </a:p>
        </p:txBody>
      </p:sp>
      <p:sp>
        <p:nvSpPr>
          <p:cNvPr id="6" name="Rectangle 5"/>
          <p:cNvSpPr/>
          <p:nvPr/>
        </p:nvSpPr>
        <p:spPr>
          <a:xfrm>
            <a:off x="381000" y="1447800"/>
            <a:ext cx="4572000" cy="584775"/>
          </a:xfrm>
          <a:prstGeom prst="rect">
            <a:avLst/>
          </a:prstGeom>
        </p:spPr>
        <p:txBody>
          <a:bodyPr>
            <a:spAutoFit/>
          </a:bodyPr>
          <a:lstStyle/>
          <a:p>
            <a:r>
              <a:rPr lang="en-US" sz="1600" b="1" dirty="0">
                <a:latin typeface="Times New Roman" panose="02020603050405020304" pitchFamily="18" charset="0"/>
                <a:cs typeface="Times New Roman" panose="02020603050405020304" pitchFamily="18" charset="0"/>
              </a:rPr>
              <a:t>Bacteriophages</a:t>
            </a:r>
            <a:r>
              <a:rPr lang="en-US" sz="1600" dirty="0">
                <a:latin typeface="Times New Roman" panose="02020603050405020304" pitchFamily="18" charset="0"/>
                <a:cs typeface="Times New Roman" panose="02020603050405020304" pitchFamily="18" charset="0"/>
              </a:rPr>
              <a:t> are viruses that multiply within </a:t>
            </a:r>
            <a:r>
              <a:rPr lang="en-US" sz="1600" dirty="0" smtClean="0">
                <a:latin typeface="Times New Roman" panose="02020603050405020304" pitchFamily="18" charset="0"/>
                <a:cs typeface="Times New Roman" panose="02020603050405020304" pitchFamily="18" charset="0"/>
              </a:rPr>
              <a:t>bacteria. Have DNA</a:t>
            </a:r>
            <a:endParaRPr lang="en-US" sz="1600" dirty="0">
              <a:latin typeface="Times New Roman" panose="02020603050405020304" pitchFamily="18" charset="0"/>
              <a:cs typeface="Times New Roman" panose="02020603050405020304" pitchFamily="18" charset="0"/>
            </a:endParaRPr>
          </a:p>
        </p:txBody>
      </p:sp>
      <p:pic>
        <p:nvPicPr>
          <p:cNvPr id="7" name="Picture 6" descr="http://thumbs.dreamstime.com/x/structure-virus-bacteriophage-27111334.jpg"/>
          <p:cNvPicPr/>
          <p:nvPr/>
        </p:nvPicPr>
        <p:blipFill>
          <a:blip r:embed="rId3"/>
          <a:srcRect/>
          <a:stretch>
            <a:fillRect/>
          </a:stretch>
        </p:blipFill>
        <p:spPr bwMode="auto">
          <a:xfrm>
            <a:off x="5248275" y="762000"/>
            <a:ext cx="3505200" cy="2872105"/>
          </a:xfrm>
          <a:prstGeom prst="rect">
            <a:avLst/>
          </a:prstGeom>
          <a:noFill/>
          <a:ln w="9525">
            <a:noFill/>
            <a:miter lim="800000"/>
            <a:headEnd/>
            <a:tailEnd/>
          </a:ln>
        </p:spPr>
      </p:pic>
    </p:spTree>
    <p:extLst>
      <p:ext uri="{BB962C8B-B14F-4D97-AF65-F5344CB8AC3E}">
        <p14:creationId xmlns:p14="http://schemas.microsoft.com/office/powerpoint/2010/main" val="14831417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10600" cy="487362"/>
          </a:xfrm>
        </p:spPr>
        <p:txBody>
          <a:bodyPr>
            <a:normAutofit/>
          </a:bodyPr>
          <a:lstStyle/>
          <a:p>
            <a:pPr algn="l"/>
            <a:r>
              <a:rPr lang="en-US" sz="2000" b="1" dirty="0" smtClean="0">
                <a:latin typeface="Times New Roman" panose="02020603050405020304" pitchFamily="18" charset="0"/>
                <a:cs typeface="Times New Roman" panose="02020603050405020304" pitchFamily="18" charset="0"/>
              </a:rPr>
              <a:t>Viral replication</a:t>
            </a:r>
            <a:endParaRPr lang="en-US" sz="2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62000"/>
            <a:ext cx="8458200" cy="5867400"/>
          </a:xfrm>
        </p:spPr>
        <p:txBody>
          <a:bodyPr>
            <a:normAutofit/>
          </a:bodyPr>
          <a:lstStyle/>
          <a:p>
            <a:r>
              <a:rPr lang="en-US" sz="2400" b="1" dirty="0" smtClean="0">
                <a:latin typeface="Times New Roman" panose="02020603050405020304" pitchFamily="18" charset="0"/>
                <a:cs typeface="Times New Roman" panose="02020603050405020304" pitchFamily="18" charset="0"/>
              </a:rPr>
              <a:t>Attachment</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virus adsorbs to a susceptible host </a:t>
            </a:r>
            <a:r>
              <a:rPr lang="en-US" sz="2400" dirty="0" smtClean="0">
                <a:latin typeface="Times New Roman" panose="02020603050405020304" pitchFamily="18" charset="0"/>
                <a:cs typeface="Times New Roman" panose="02020603050405020304" pitchFamily="18" charset="0"/>
              </a:rPr>
              <a:t>cell using spikes. Cell surface receptors </a:t>
            </a:r>
            <a:r>
              <a:rPr lang="en-US" sz="2400" dirty="0">
                <a:latin typeface="Times New Roman" panose="02020603050405020304" pitchFamily="18" charset="0"/>
                <a:cs typeface="Times New Roman" panose="02020603050405020304" pitchFamily="18" charset="0"/>
              </a:rPr>
              <a:t>may exist on bacterial pili or flagella or on the host cell membrane.</a:t>
            </a:r>
          </a:p>
          <a:p>
            <a:r>
              <a:rPr lang="en-US" sz="2400" b="1" dirty="0" smtClean="0">
                <a:latin typeface="Times New Roman" panose="02020603050405020304" pitchFamily="18" charset="0"/>
                <a:cs typeface="Times New Roman" panose="02020603050405020304" pitchFamily="18" charset="0"/>
              </a:rPr>
              <a:t>Penetration</a:t>
            </a:r>
            <a:r>
              <a:rPr lang="en-US" sz="2400" dirty="0">
                <a:latin typeface="Times New Roman" panose="02020603050405020304" pitchFamily="18" charset="0"/>
                <a:cs typeface="Times New Roman" panose="02020603050405020304" pitchFamily="18" charset="0"/>
              </a:rPr>
              <a:t> of the virus or the viral genome into the cell. </a:t>
            </a:r>
            <a:r>
              <a:rPr lang="en-US" sz="2400" dirty="0" smtClean="0">
                <a:latin typeface="Times New Roman" panose="02020603050405020304" pitchFamily="18" charset="0"/>
                <a:cs typeface="Times New Roman" panose="02020603050405020304" pitchFamily="18" charset="0"/>
              </a:rPr>
              <a:t>May </a:t>
            </a:r>
            <a:r>
              <a:rPr lang="en-US" sz="2400" dirty="0">
                <a:latin typeface="Times New Roman" panose="02020603050405020304" pitchFamily="18" charset="0"/>
                <a:cs typeface="Times New Roman" panose="02020603050405020304" pitchFamily="18" charset="0"/>
              </a:rPr>
              <a:t>occur by phagocytosis; or the envelope of the virus may blend with the cell membrane</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878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34597</TotalTime>
  <Words>6495</Words>
  <Application>Microsoft Office PowerPoint</Application>
  <PresentationFormat>On-screen Show (4:3)</PresentationFormat>
  <Paragraphs>688</Paragraphs>
  <Slides>110</Slides>
  <Notes>1</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Office Theme</vt:lpstr>
      <vt:lpstr>MICROBIOLOGY AND IMMUNOLOGY</vt:lpstr>
      <vt:lpstr>PowerPoint Presentation</vt:lpstr>
      <vt:lpstr>PowerPoint Presentation</vt:lpstr>
      <vt:lpstr>PowerPoint Presentation</vt:lpstr>
      <vt:lpstr>PowerPoint Presentation</vt:lpstr>
      <vt:lpstr>Microbiology  </vt:lpstr>
      <vt:lpstr>Scope of microbiology </vt:lpstr>
      <vt:lpstr>PowerPoint Presentation</vt:lpstr>
      <vt:lpstr>TYPES OF MICRO-BIOLOGY</vt:lpstr>
      <vt:lpstr>Environmental microbiology</vt:lpstr>
      <vt:lpstr> Food microbiology  </vt:lpstr>
      <vt:lpstr>History of microbiology </vt:lpstr>
      <vt:lpstr>PowerPoint Presentation</vt:lpstr>
      <vt:lpstr>Medical microbiology</vt:lpstr>
      <vt:lpstr>Classification  of Medical Microbiology  </vt:lpstr>
      <vt:lpstr>Types of medical microbiology  </vt:lpstr>
      <vt:lpstr>PowerPoint Presentation</vt:lpstr>
      <vt:lpstr>PowerPoint Presentation</vt:lpstr>
      <vt:lpstr>Importance of medical microbiology</vt:lpstr>
      <vt:lpstr>Significance of microbiology to nurses</vt:lpstr>
      <vt:lpstr>PowerPoint Presentation</vt:lpstr>
      <vt:lpstr>MICRO-ORGANISMS</vt:lpstr>
      <vt:lpstr>Microorganisms are either;</vt:lpstr>
      <vt:lpstr>PowerPoint Presentation</vt:lpstr>
      <vt:lpstr>Prokaryotic cell; bacteria</vt:lpstr>
      <vt:lpstr>Eukaryote cell vs prokaryote cell</vt:lpstr>
      <vt:lpstr>Ecology of microorganisms </vt:lpstr>
      <vt:lpstr>PowerPoint Presentation</vt:lpstr>
      <vt:lpstr>Factors promoting growth and development of microorganism</vt:lpstr>
      <vt:lpstr>PowerPoint Presentation</vt:lpstr>
      <vt:lpstr>Classification of microorganisms</vt:lpstr>
      <vt:lpstr>PowerPoint Presentation</vt:lpstr>
      <vt:lpstr>PowerPoint Presentation</vt:lpstr>
      <vt:lpstr>.</vt:lpstr>
      <vt:lpstr>Classification of bacteria</vt:lpstr>
      <vt:lpstr>PowerPoint Presentation</vt:lpstr>
      <vt:lpstr>Morphology continues</vt:lpstr>
      <vt:lpstr>PowerPoint Presentation</vt:lpstr>
      <vt:lpstr>Classification of organisms by staining</vt:lpstr>
      <vt:lpstr>PowerPoint Presentation</vt:lpstr>
      <vt:lpstr>PowerPoint Presentation</vt:lpstr>
      <vt:lpstr>Bacterial cell wall</vt:lpstr>
      <vt:lpstr>Gram +ve bacteria cell wall</vt:lpstr>
      <vt:lpstr>PowerPoint Presentation</vt:lpstr>
      <vt:lpstr>Gram – ve bacteria</vt:lpstr>
      <vt:lpstr>Cell wall cont’</vt:lpstr>
      <vt:lpstr>PowerPoint Presentation</vt:lpstr>
      <vt:lpstr> Acid - Fast Stain</vt:lpstr>
      <vt:lpstr>PowerPoint Presentation</vt:lpstr>
      <vt:lpstr>Acid fast staining involves;</vt:lpstr>
      <vt:lpstr>Cell Membrane  (Plasma Membrane)</vt:lpstr>
      <vt:lpstr>PowerPoint Presentation</vt:lpstr>
      <vt:lpstr>External Structures</vt:lpstr>
      <vt:lpstr>PowerPoint Presentation</vt:lpstr>
      <vt:lpstr>Flagella </vt:lpstr>
      <vt:lpstr>Bacterial Cell Division</vt:lpstr>
      <vt:lpstr>Bacterial cell division cont…’</vt:lpstr>
      <vt:lpstr>Bacterial metabolism</vt:lpstr>
      <vt:lpstr>Bacterial growth</vt:lpstr>
      <vt:lpstr>List of common bacteria</vt:lpstr>
      <vt:lpstr>FUNGI</vt:lpstr>
      <vt:lpstr>PowerPoint Presentation</vt:lpstr>
      <vt:lpstr>Structure</vt:lpstr>
      <vt:lpstr>PowerPoint Presentation</vt:lpstr>
      <vt:lpstr>Structure cont’</vt:lpstr>
      <vt:lpstr>Classification of fungi  </vt:lpstr>
      <vt:lpstr>Hyphae </vt:lpstr>
      <vt:lpstr>Most reproduce by budding</vt:lpstr>
      <vt:lpstr>Examples</vt:lpstr>
      <vt:lpstr>PowerPoint Presentation</vt:lpstr>
      <vt:lpstr>Human pathogenic fungi</vt:lpstr>
      <vt:lpstr>1.Superficial infections/ cutaneous</vt:lpstr>
      <vt:lpstr>Caused by Trichophyton and Microsporum sp</vt:lpstr>
      <vt:lpstr>2.Systemic or Deep-Seated Mycoses </vt:lpstr>
      <vt:lpstr>PowerPoint Presentation</vt:lpstr>
      <vt:lpstr>3.Intermediate Infections (subcutaneous) </vt:lpstr>
      <vt:lpstr>Aspergillus fumigatus and Aspergillosis </vt:lpstr>
      <vt:lpstr>PARASITES</vt:lpstr>
      <vt:lpstr>Protozoa</vt:lpstr>
      <vt:lpstr>PowerPoint Presentation</vt:lpstr>
      <vt:lpstr>PowerPoint Presentation</vt:lpstr>
      <vt:lpstr>Metazoa</vt:lpstr>
      <vt:lpstr>Helminthes (Worms)</vt:lpstr>
      <vt:lpstr>PowerPoint Presentation</vt:lpstr>
      <vt:lpstr>Arthropods</vt:lpstr>
      <vt:lpstr>PowerPoint Presentation</vt:lpstr>
      <vt:lpstr>PowerPoint Presentation</vt:lpstr>
      <vt:lpstr>PowerPoint Presentation</vt:lpstr>
      <vt:lpstr>PowerPoint Presentation</vt:lpstr>
      <vt:lpstr>PowerPoint Presentation</vt:lpstr>
      <vt:lpstr>PowerPoint Presentation</vt:lpstr>
      <vt:lpstr>VIRUSES</vt:lpstr>
      <vt:lpstr>PowerPoint Presentation</vt:lpstr>
      <vt:lpstr>CLASSIFICATION OF VIRUSES</vt:lpstr>
      <vt:lpstr>PowerPoint Presentation</vt:lpstr>
      <vt:lpstr>Viral Structure and Replication </vt:lpstr>
      <vt:lpstr>.</vt:lpstr>
      <vt:lpstr>Nucleocapsids may have different shapes</vt:lpstr>
      <vt:lpstr>Viral replication</vt:lpstr>
      <vt:lpstr>PowerPoint Presentation</vt:lpstr>
      <vt:lpstr>PowerPoint Presentation</vt:lpstr>
      <vt:lpstr>                      Viral replication cont’</vt:lpstr>
      <vt:lpstr>Replication cont’</vt:lpstr>
      <vt:lpstr>PowerPoint Presentation</vt:lpstr>
      <vt:lpstr>Lysogeny</vt:lpstr>
      <vt:lpstr>PowerPoint Presentation</vt:lpstr>
      <vt:lpstr>Methods of identifying microorganisms</vt:lpstr>
      <vt:lpstr>Biochemical tests used to identify bacteria in Microbiology laboratory</vt:lpstr>
      <vt:lpstr>PowerPoint Presentation</vt:lpstr>
      <vt:lpstr>Tests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Biomedical sciences</dc:title>
  <dc:creator>Midwifery</dc:creator>
  <cp:lastModifiedBy>DPHN</cp:lastModifiedBy>
  <cp:revision>537</cp:revision>
  <cp:lastPrinted>2017-12-08T05:44:10Z</cp:lastPrinted>
  <dcterms:created xsi:type="dcterms:W3CDTF">2017-10-30T09:53:11Z</dcterms:created>
  <dcterms:modified xsi:type="dcterms:W3CDTF">2021-11-01T11:27:05Z</dcterms:modified>
</cp:coreProperties>
</file>