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Slides/notesSlide1.xml" ContentType="application/vnd.openxmlformats-officedocument.presentationml.notes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Slides/notesSlide2.xml" ContentType="application/vnd.openxmlformats-officedocument.presentationml.notes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60" r:id="rId1"/>
  </p:sldMasterIdLst>
  <p:notesMasterIdLst>
    <p:notesMasterId r:id="rId2"/>
  </p:notesMasterIdLst>
  <p:sldIdLst>
    <p:sldId id="348" r:id="rId3"/>
    <p:sldId id="349" r:id="rId4"/>
    <p:sldId id="350" r:id="rId5"/>
    <p:sldId id="351" r:id="rId6"/>
    <p:sldId id="352" r:id="rId7"/>
    <p:sldId id="353" r:id="rId8"/>
    <p:sldId id="354" r:id="rId9"/>
    <p:sldId id="355" r:id="rId10"/>
    <p:sldId id="356" r:id="rId11"/>
    <p:sldId id="357" r:id="rId12"/>
    <p:sldId id="358" r:id="rId13"/>
    <p:sldId id="359" r:id="rId14"/>
    <p:sldId id="360" r:id="rId15"/>
    <p:sldId id="361" r:id="rId16"/>
    <p:sldId id="362" r:id="rId17"/>
    <p:sldId id="363" r:id="rId18"/>
    <p:sldId id="364" r:id="rId19"/>
    <p:sldId id="365" r:id="rId20"/>
    <p:sldId id="366" r:id="rId21"/>
    <p:sldId id="367" r:id="rId22"/>
    <p:sldId id="368" r:id="rId23"/>
    <p:sldId id="369" r:id="rId24"/>
    <p:sldId id="370" r:id="rId25"/>
    <p:sldId id="371" r:id="rId26"/>
    <p:sldId id="372" r:id="rId27"/>
    <p:sldId id="373" r:id="rId28"/>
    <p:sldId id="374" r:id="rId29"/>
    <p:sldId id="375" r:id="rId30"/>
    <p:sldId id="376" r:id="rId31"/>
    <p:sldId id="377" r:id="rId32"/>
    <p:sldId id="378" r:id="rId33"/>
    <p:sldId id="379" r:id="rId34"/>
    <p:sldId id="380" r:id="rId35"/>
    <p:sldId id="381" r:id="rId36"/>
    <p:sldId id="382" r:id="rId37"/>
    <p:sldId id="383" r:id="rId38"/>
    <p:sldId id="384" r:id="rId39"/>
    <p:sldId id="385" r:id="rId40"/>
    <p:sldId id="386" r:id="rId41"/>
    <p:sldId id="387" r:id="rId42"/>
    <p:sldId id="388" r:id="rId43"/>
    <p:sldId id="389" r:id="rId44"/>
    <p:sldId id="390" r:id="rId45"/>
    <p:sldId id="391" r:id="rId46"/>
    <p:sldId id="392" r:id="rId47"/>
    <p:sldId id="393" r:id="rId48"/>
    <p:sldId id="394" r:id="rId49"/>
    <p:sldId id="395" r:id="rId50"/>
    <p:sldId id="396" r:id="rId51"/>
    <p:sldId id="397" r:id="rId52"/>
    <p:sldId id="398" r:id="rId53"/>
    <p:sldId id="399" r:id="rId54"/>
    <p:sldId id="400" r:id="rId55"/>
    <p:sldId id="401" r:id="rId56"/>
    <p:sldId id="402" r:id="rId57"/>
    <p:sldId id="403" r:id="rId58"/>
    <p:sldId id="404" r:id="rId59"/>
    <p:sldId id="405" r:id="rId60"/>
    <p:sldId id="406" r:id="rId61"/>
    <p:sldId id="407" r:id="rId62"/>
    <p:sldId id="408" r:id="rId63"/>
    <p:sldId id="409" r:id="rId64"/>
    <p:sldId id="410" r:id="rId65"/>
    <p:sldId id="411" r:id="rId66"/>
    <p:sldId id="412" r:id="rId67"/>
    <p:sldId id="413" r:id="rId68"/>
    <p:sldId id="414" r:id="rId69"/>
    <p:sldId id="415" r:id="rId70"/>
    <p:sldId id="416" r:id="rId71"/>
    <p:sldId id="417" r:id="rId72"/>
    <p:sldId id="418" r:id="rId73"/>
    <p:sldId id="419" r:id="rId74"/>
    <p:sldId id="420" r:id="rId75"/>
    <p:sldId id="421" r:id="rId76"/>
    <p:sldId id="422" r:id="rId77"/>
    <p:sldId id="423" r:id="rId78"/>
    <p:sldId id="424" r:id="rId79"/>
    <p:sldId id="425" r:id="rId80"/>
    <p:sldId id="426" r:id="rId81"/>
    <p:sldId id="427" r:id="rId82"/>
    <p:sldId id="428" r:id="rId83"/>
    <p:sldId id="429" r:id="rId84"/>
    <p:sldId id="430" r:id="rId85"/>
    <p:sldId id="431" r:id="rId86"/>
    <p:sldId id="432" r:id="rId87"/>
    <p:sldId id="433" r:id="rId88"/>
    <p:sldId id="434" r:id="rId89"/>
    <p:sldId id="435" r:id="rId90"/>
    <p:sldId id="436" r:id="rId91"/>
    <p:sldId id="437" r:id="rId92"/>
    <p:sldId id="438" r:id="rId93"/>
    <p:sldId id="439" r:id="rId94"/>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18"/>
    </p:cViewPr>
  </p:sorter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tableStyles" Target="tableStyles.xml"/><Relationship Id="rId96" Type="http://schemas.openxmlformats.org/officeDocument/2006/relationships/presProps" Target="presProps.xml"/><Relationship Id="rId9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214" name=""/>
        <p:cNvGrpSpPr/>
        <p:nvPr/>
      </p:nvGrpSpPr>
      <p:grpSpPr>
        <a:xfrm>
          <a:off x="0" y="0"/>
          <a:ext cx="0" cy="0"/>
          <a:chOff x="0" y="0"/>
          <a:chExt cx="0" cy="0"/>
        </a:xfrm>
      </p:grpSpPr>
      <p:sp>
        <p:nvSpPr>
          <p:cNvPr id="1048841"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8842"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8BB364FE-8233-41E7-BB52-C7F9DABBB255}" type="datetimeFigureOut">
              <a:rPr lang="en-US" smtClean="0"/>
            </a:fld>
            <a:endParaRPr lang="en-US"/>
          </a:p>
        </p:txBody>
      </p:sp>
      <p:sp>
        <p:nvSpPr>
          <p:cNvPr id="1048843"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8844"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45"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8846"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E01F9A2F-1EEC-4300-9416-9CFD975B61C9}"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631" name="Slide Image Placeholder 1"/>
          <p:cNvSpPr>
            <a:spLocks noChangeAspect="1" noRot="1" noGrp="1"/>
          </p:cNvSpPr>
          <p:nvPr>
            <p:ph type="sldImg"/>
          </p:nvPr>
        </p:nvSpPr>
        <p:spPr/>
      </p:sp>
      <p:sp>
        <p:nvSpPr>
          <p:cNvPr id="1048632" name="Notes Placeholder 2"/>
          <p:cNvSpPr>
            <a:spLocks noGrp="1"/>
          </p:cNvSpPr>
          <p:nvPr>
            <p:ph type="body" idx="1"/>
          </p:nvPr>
        </p:nvSpPr>
        <p:spPr/>
        <p:txBody>
          <a:bodyPr>
            <a:normAutofit/>
          </a:bodyPr>
          <a:p>
            <a:endParaRPr dirty="0" lang="en-US"/>
          </a:p>
        </p:txBody>
      </p:sp>
      <p:sp>
        <p:nvSpPr>
          <p:cNvPr id="1048633" name="Slide Number Placeholder 3"/>
          <p:cNvSpPr>
            <a:spLocks noGrp="1"/>
          </p:cNvSpPr>
          <p:nvPr>
            <p:ph type="sldNum" sz="quarter" idx="10"/>
          </p:nvPr>
        </p:nvSpPr>
        <p:spPr/>
        <p:txBody>
          <a:bodyPr/>
          <a:p>
            <a:fld id="{E01F9A2F-1EEC-4300-9416-9CFD975B61C9}"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38" name=""/>
        <p:cNvGrpSpPr/>
        <p:nvPr/>
      </p:nvGrpSpPr>
      <p:grpSpPr>
        <a:xfrm>
          <a:off x="0" y="0"/>
          <a:ext cx="0" cy="0"/>
          <a:chOff x="0" y="0"/>
          <a:chExt cx="0" cy="0"/>
        </a:xfrm>
      </p:grpSpPr>
      <p:sp>
        <p:nvSpPr>
          <p:cNvPr id="1048650" name="Slide Image Placeholder 1"/>
          <p:cNvSpPr>
            <a:spLocks noChangeAspect="1" noRot="1" noGrp="1"/>
          </p:cNvSpPr>
          <p:nvPr>
            <p:ph type="sldImg"/>
          </p:nvPr>
        </p:nvSpPr>
        <p:spPr/>
      </p:sp>
      <p:sp>
        <p:nvSpPr>
          <p:cNvPr id="1048651" name="Notes Placeholder 2"/>
          <p:cNvSpPr>
            <a:spLocks noGrp="1"/>
          </p:cNvSpPr>
          <p:nvPr>
            <p:ph type="body" idx="1"/>
          </p:nvPr>
        </p:nvSpPr>
        <p:spPr/>
        <p:txBody>
          <a:bodyPr>
            <a:normAutofit/>
          </a:bodyPr>
          <a:p>
            <a:endParaRPr dirty="0" lang="en-US"/>
          </a:p>
        </p:txBody>
      </p:sp>
      <p:sp>
        <p:nvSpPr>
          <p:cNvPr id="1048652" name="Slide Number Placeholder 3"/>
          <p:cNvSpPr>
            <a:spLocks noGrp="1"/>
          </p:cNvSpPr>
          <p:nvPr>
            <p:ph type="sldNum" sz="quarter" idx="10"/>
          </p:nvPr>
        </p:nvSpPr>
        <p:spPr/>
        <p:txBody>
          <a:bodyPr/>
          <a:p>
            <a:fld id="{E01F9A2F-1EEC-4300-9416-9CFD975B61C9}"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bg>
      <p:bgRef idx="1002">
        <a:schemeClr val="bg2"/>
      </p:bgRef>
    </p:bg>
    <p:spTree>
      <p:nvGrpSpPr>
        <p:cNvPr id="115" name=""/>
        <p:cNvGrpSpPr/>
        <p:nvPr/>
      </p:nvGrpSpPr>
      <p:grpSpPr>
        <a:xfrm>
          <a:off x="0" y="0"/>
          <a:ext cx="0" cy="0"/>
          <a:chOff x="0" y="0"/>
          <a:chExt cx="0" cy="0"/>
        </a:xfrm>
      </p:grpSpPr>
      <p:sp>
        <p:nvSpPr>
          <p:cNvPr id="1048604" name="Title 8"/>
          <p:cNvSpPr>
            <a:spLocks noGrp="1"/>
          </p:cNvSpPr>
          <p:nvPr>
            <p:ph type="ctrTitle"/>
          </p:nvPr>
        </p:nvSpPr>
        <p:spPr>
          <a:xfrm>
            <a:off x="533400" y="1371600"/>
            <a:ext cx="7851648" cy="1828800"/>
          </a:xfrm>
          <a:ln>
            <a:noFill/>
          </a:ln>
        </p:spPr>
        <p:txBody>
          <a:bodyPr anchor="b" bIns="0" rIns="18288" tIns="0" vert="horz">
            <a:normAutofit/>
            <a:scene3d>
              <a:camera prst="orthographicFront"/>
              <a:lightRig dir="t" rig="freezing">
                <a:rot lat="0" lon="0" rev="5640000"/>
              </a:lightRig>
            </a:scene3d>
            <a:sp3d prstMaterial="flat">
              <a:bevelT w="38100" h="38100"/>
              <a:contourClr>
                <a:schemeClr val="tx2"/>
              </a:contourClr>
            </a:sp3d>
          </a:bodyPr>
          <a:lstStyle>
            <a:lvl1pPr algn="r" rtl="0">
              <a:spcBef>
                <a:spcPct val="0"/>
              </a:spcBef>
              <a:buNone/>
              <a:defRPr b="1" sz="5600">
                <a:ln>
                  <a:noFill/>
                </a:ln>
                <a:solidFill>
                  <a:schemeClr val="accent3">
                    <a:tint val="90000"/>
                    <a:satMod val="120000"/>
                  </a:schemeClr>
                </a:solidFill>
                <a:effectLst>
                  <a:outerShdw algn="tl" blurRad="38100" dir="5400000" dist="25400"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605" name="Subtitle 16"/>
          <p:cNvSpPr>
            <a:spLocks noGrp="1"/>
          </p:cNvSpPr>
          <p:nvPr>
            <p:ph type="subTitle" idx="1"/>
          </p:nvPr>
        </p:nvSpPr>
        <p:spPr>
          <a:xfrm>
            <a:off x="533400" y="3228536"/>
            <a:ext cx="7854696" cy="1752600"/>
          </a:xfrm>
        </p:spPr>
        <p:txBody>
          <a:bodyPr lIns="0" rIns="18288"/>
          <a:lstStyle>
            <a:lvl1pPr algn="r" indent="0" marL="0" marR="45720">
              <a:buNone/>
              <a:defRPr>
                <a:solidFill>
                  <a:schemeClr val="tx1"/>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606" name="Date Placeholder 29"/>
          <p:cNvSpPr>
            <a:spLocks noGrp="1"/>
          </p:cNvSpPr>
          <p:nvPr>
            <p:ph type="dt" sz="half" idx="10"/>
          </p:nvPr>
        </p:nvSpPr>
        <p:spPr/>
        <p:txBody>
          <a:bodyPr/>
          <a:p>
            <a:fld id="{F3F9FC60-F4D9-4A48-8F9A-3C777821ACA3}" type="datetimeFigureOut">
              <a:rPr lang="en-US" smtClean="0"/>
            </a:fld>
            <a:endParaRPr lang="en-US"/>
          </a:p>
        </p:txBody>
      </p:sp>
      <p:sp>
        <p:nvSpPr>
          <p:cNvPr id="1048607" name="Footer Placeholder 18"/>
          <p:cNvSpPr>
            <a:spLocks noGrp="1"/>
          </p:cNvSpPr>
          <p:nvPr>
            <p:ph type="ftr" sz="quarter" idx="11"/>
          </p:nvPr>
        </p:nvSpPr>
        <p:spPr/>
        <p:txBody>
          <a:bodyPr/>
          <a:p>
            <a:endParaRPr lang="en-US"/>
          </a:p>
        </p:txBody>
      </p:sp>
      <p:sp>
        <p:nvSpPr>
          <p:cNvPr id="1048608" name="Slide Number Placeholder 26"/>
          <p:cNvSpPr>
            <a:spLocks noGrp="1"/>
          </p:cNvSpPr>
          <p:nvPr>
            <p:ph type="sldNum" sz="quarter" idx="12"/>
          </p:nvPr>
        </p:nvSpPr>
        <p:spPr/>
        <p:txBody>
          <a:bodyPr/>
          <a:p>
            <a:fld id="{B24A748B-C37D-4201-9181-D179755B3029}" type="slidenum">
              <a:rPr lang="en-US" smtClean="0"/>
            </a:fld>
            <a:endParaRPr lang="en-US"/>
          </a:p>
        </p:txBody>
      </p:sp>
    </p:spTree>
  </p:cSld>
  <p:clrMapOvr>
    <a:overrideClrMapping accent1="accent1" accent2="accent2" accent3="accent3" accent4="accent4" accent5="accent5" accent6="accent6" bg1="dk1" bg2="dk2" tx1="lt1" tx2="lt2"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12" name=""/>
        <p:cNvGrpSpPr/>
        <p:nvPr/>
      </p:nvGrpSpPr>
      <p:grpSpPr>
        <a:xfrm>
          <a:off x="0" y="0"/>
          <a:ext cx="0" cy="0"/>
          <a:chOff x="0" y="0"/>
          <a:chExt cx="0" cy="0"/>
        </a:xfrm>
      </p:grpSpPr>
      <p:sp>
        <p:nvSpPr>
          <p:cNvPr id="1048830" name="Title 1"/>
          <p:cNvSpPr>
            <a:spLocks noGrp="1"/>
          </p:cNvSpPr>
          <p:nvPr>
            <p:ph type="title"/>
          </p:nvPr>
        </p:nvSpPr>
        <p:spPr/>
        <p:txBody>
          <a:bodyPr/>
          <a:p>
            <a:r>
              <a:rPr kumimoji="0" lang="en-US" smtClean="0"/>
              <a:t>Click to edit Master title style</a:t>
            </a:r>
            <a:endParaRPr kumimoji="0" lang="en-US"/>
          </a:p>
        </p:txBody>
      </p:sp>
      <p:sp>
        <p:nvSpPr>
          <p:cNvPr id="1048831"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32" name="Date Placeholder 3"/>
          <p:cNvSpPr>
            <a:spLocks noGrp="1"/>
          </p:cNvSpPr>
          <p:nvPr>
            <p:ph type="dt" sz="half" idx="10"/>
          </p:nvPr>
        </p:nvSpPr>
        <p:spPr/>
        <p:txBody>
          <a:bodyPr/>
          <a:p>
            <a:fld id="{F3F9FC60-F4D9-4A48-8F9A-3C777821ACA3}" type="datetimeFigureOut">
              <a:rPr lang="en-US" smtClean="0"/>
            </a:fld>
            <a:endParaRPr lang="en-US"/>
          </a:p>
        </p:txBody>
      </p:sp>
      <p:sp>
        <p:nvSpPr>
          <p:cNvPr id="1048833" name="Footer Placeholder 4"/>
          <p:cNvSpPr>
            <a:spLocks noGrp="1"/>
          </p:cNvSpPr>
          <p:nvPr>
            <p:ph type="ftr" sz="quarter" idx="11"/>
          </p:nvPr>
        </p:nvSpPr>
        <p:spPr/>
        <p:txBody>
          <a:bodyPr/>
          <a:p>
            <a:endParaRPr lang="en-US"/>
          </a:p>
        </p:txBody>
      </p:sp>
      <p:sp>
        <p:nvSpPr>
          <p:cNvPr id="1048834" name="Slide Number Placeholder 5"/>
          <p:cNvSpPr>
            <a:spLocks noGrp="1"/>
          </p:cNvSpPr>
          <p:nvPr>
            <p:ph type="sldNum" sz="quarter" idx="12"/>
          </p:nvPr>
        </p:nvSpPr>
        <p:spPr/>
        <p:txBody>
          <a:bodyPr/>
          <a:p>
            <a:fld id="{B24A748B-C37D-4201-9181-D179755B302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208" name=""/>
        <p:cNvGrpSpPr/>
        <p:nvPr/>
      </p:nvGrpSpPr>
      <p:grpSpPr>
        <a:xfrm>
          <a:off x="0" y="0"/>
          <a:ext cx="0" cy="0"/>
          <a:chOff x="0" y="0"/>
          <a:chExt cx="0" cy="0"/>
        </a:xfrm>
      </p:grpSpPr>
      <p:sp>
        <p:nvSpPr>
          <p:cNvPr id="1048807" name="Vertical Title 1"/>
          <p:cNvSpPr>
            <a:spLocks noGrp="1"/>
          </p:cNvSpPr>
          <p:nvPr>
            <p:ph type="title" orient="vert"/>
          </p:nvPr>
        </p:nvSpPr>
        <p:spPr>
          <a:xfrm>
            <a:off x="6629400" y="914401"/>
            <a:ext cx="2057400" cy="5211763"/>
          </a:xfrm>
        </p:spPr>
        <p:txBody>
          <a:bodyPr vert="eaVert"/>
          <a:p>
            <a:r>
              <a:rPr kumimoji="0" lang="en-US" smtClean="0"/>
              <a:t>Click to edit Master title style</a:t>
            </a:r>
            <a:endParaRPr kumimoji="0" lang="en-US"/>
          </a:p>
        </p:txBody>
      </p:sp>
      <p:sp>
        <p:nvSpPr>
          <p:cNvPr id="1048808" name="Vertical Text Placeholder 2"/>
          <p:cNvSpPr>
            <a:spLocks noGrp="1"/>
          </p:cNvSpPr>
          <p:nvPr>
            <p:ph type="body" orient="vert" idx="1"/>
          </p:nvPr>
        </p:nvSpPr>
        <p:spPr>
          <a:xfrm>
            <a:off x="457200" y="914401"/>
            <a:ext cx="6019800" cy="5211763"/>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09" name="Date Placeholder 3"/>
          <p:cNvSpPr>
            <a:spLocks noGrp="1"/>
          </p:cNvSpPr>
          <p:nvPr>
            <p:ph type="dt" sz="half" idx="10"/>
          </p:nvPr>
        </p:nvSpPr>
        <p:spPr/>
        <p:txBody>
          <a:bodyPr/>
          <a:p>
            <a:fld id="{F3F9FC60-F4D9-4A48-8F9A-3C777821ACA3}" type="datetimeFigureOut">
              <a:rPr lang="en-US" smtClean="0"/>
            </a:fld>
            <a:endParaRPr lang="en-US"/>
          </a:p>
        </p:txBody>
      </p:sp>
      <p:sp>
        <p:nvSpPr>
          <p:cNvPr id="1048810" name="Footer Placeholder 4"/>
          <p:cNvSpPr>
            <a:spLocks noGrp="1"/>
          </p:cNvSpPr>
          <p:nvPr>
            <p:ph type="ftr" sz="quarter" idx="11"/>
          </p:nvPr>
        </p:nvSpPr>
        <p:spPr/>
        <p:txBody>
          <a:bodyPr/>
          <a:p>
            <a:endParaRPr lang="en-US"/>
          </a:p>
        </p:txBody>
      </p:sp>
      <p:sp>
        <p:nvSpPr>
          <p:cNvPr id="1048811" name="Slide Number Placeholder 5"/>
          <p:cNvSpPr>
            <a:spLocks noGrp="1"/>
          </p:cNvSpPr>
          <p:nvPr>
            <p:ph type="sldNum" sz="quarter" idx="12"/>
          </p:nvPr>
        </p:nvSpPr>
        <p:spPr/>
        <p:txBody>
          <a:bodyPr/>
          <a:p>
            <a:fld id="{B24A748B-C37D-4201-9181-D179755B302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07" name=""/>
        <p:cNvGrpSpPr/>
        <p:nvPr/>
      </p:nvGrpSpPr>
      <p:grpSpPr>
        <a:xfrm>
          <a:off x="0" y="0"/>
          <a:ext cx="0" cy="0"/>
          <a:chOff x="0" y="0"/>
          <a:chExt cx="0" cy="0"/>
        </a:xfrm>
      </p:grpSpPr>
      <p:sp>
        <p:nvSpPr>
          <p:cNvPr id="1048585" name="Title 1"/>
          <p:cNvSpPr>
            <a:spLocks noGrp="1"/>
          </p:cNvSpPr>
          <p:nvPr>
            <p:ph type="title"/>
          </p:nvPr>
        </p:nvSpPr>
        <p:spPr/>
        <p:txBody>
          <a:bodyPr/>
          <a:p>
            <a:r>
              <a:rPr kumimoji="0" lang="en-US" smtClean="0"/>
              <a:t>Click to edit Master title style</a:t>
            </a:r>
            <a:endParaRPr kumimoji="0" lang="en-US"/>
          </a:p>
        </p:txBody>
      </p:sp>
      <p:sp>
        <p:nvSpPr>
          <p:cNvPr id="1048586"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87" name="Date Placeholder 3"/>
          <p:cNvSpPr>
            <a:spLocks noGrp="1"/>
          </p:cNvSpPr>
          <p:nvPr>
            <p:ph type="dt" sz="half" idx="10"/>
          </p:nvPr>
        </p:nvSpPr>
        <p:spPr/>
        <p:txBody>
          <a:bodyPr/>
          <a:p>
            <a:fld id="{F3F9FC60-F4D9-4A48-8F9A-3C777821ACA3}" type="datetimeFigureOut">
              <a:rPr lang="en-US" smtClean="0"/>
            </a:fld>
            <a:endParaRPr lang="en-US"/>
          </a:p>
        </p:txBody>
      </p:sp>
      <p:sp>
        <p:nvSpPr>
          <p:cNvPr id="1048588" name="Footer Placeholder 4"/>
          <p:cNvSpPr>
            <a:spLocks noGrp="1"/>
          </p:cNvSpPr>
          <p:nvPr>
            <p:ph type="ftr" sz="quarter" idx="11"/>
          </p:nvPr>
        </p:nvSpPr>
        <p:spPr/>
        <p:txBody>
          <a:bodyPr/>
          <a:p>
            <a:endParaRPr lang="en-US"/>
          </a:p>
        </p:txBody>
      </p:sp>
      <p:sp>
        <p:nvSpPr>
          <p:cNvPr id="1048589" name="Slide Number Placeholder 5"/>
          <p:cNvSpPr>
            <a:spLocks noGrp="1"/>
          </p:cNvSpPr>
          <p:nvPr>
            <p:ph type="sldNum" sz="quarter" idx="12"/>
          </p:nvPr>
        </p:nvSpPr>
        <p:spPr/>
        <p:txBody>
          <a:bodyPr/>
          <a:p>
            <a:fld id="{B24A748B-C37D-4201-9181-D179755B302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2"/>
      </p:bgRef>
    </p:bg>
    <p:spTree>
      <p:nvGrpSpPr>
        <p:cNvPr id="211" name=""/>
        <p:cNvGrpSpPr/>
        <p:nvPr/>
      </p:nvGrpSpPr>
      <p:grpSpPr>
        <a:xfrm>
          <a:off x="0" y="0"/>
          <a:ext cx="0" cy="0"/>
          <a:chOff x="0" y="0"/>
          <a:chExt cx="0" cy="0"/>
        </a:xfrm>
      </p:grpSpPr>
      <p:sp>
        <p:nvSpPr>
          <p:cNvPr id="1048825" name="Title 1"/>
          <p:cNvSpPr>
            <a:spLocks noGrp="1"/>
          </p:cNvSpPr>
          <p:nvPr>
            <p:ph type="title"/>
          </p:nvPr>
        </p:nvSpPr>
        <p:spPr>
          <a:xfrm>
            <a:off x="530352" y="1316736"/>
            <a:ext cx="7772400" cy="1362456"/>
          </a:xfrm>
          <a:ln>
            <a:noFill/>
          </a:ln>
        </p:spPr>
        <p:txBody>
          <a:bodyPr anchor="b" bIns="0" tIns="0" vert="horz">
            <a:noAutofit/>
            <a:scene3d>
              <a:camera prst="orthographicFront"/>
              <a:lightRig dir="t" rig="freezing">
                <a:rot lat="0" lon="0" rev="5640000"/>
              </a:lightRig>
            </a:scene3d>
            <a:sp3d prstMaterial="flat">
              <a:bevelT w="38100" h="38100"/>
            </a:sp3d>
          </a:bodyPr>
          <a:lstStyle>
            <a:lvl1pPr algn="l" rtl="0">
              <a:spcBef>
                <a:spcPct val="0"/>
              </a:spcBef>
              <a:buNone/>
              <a:defRPr baseline="0" b="1" cap="none" dirty="0" sz="5600" lang="en-US">
                <a:ln w="635">
                  <a:noFill/>
                </a:ln>
                <a:solidFill>
                  <a:schemeClr val="accent4">
                    <a:tint val="90000"/>
                    <a:satMod val="125000"/>
                  </a:schemeClr>
                </a:solidFill>
                <a:effectLst>
                  <a:outerShdw algn="tl" blurRad="38100" dir="5400000" dist="25400"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826" name="Text Placeholder 2"/>
          <p:cNvSpPr>
            <a:spLocks noGrp="1"/>
          </p:cNvSpPr>
          <p:nvPr>
            <p:ph type="body" idx="1"/>
          </p:nvPr>
        </p:nvSpPr>
        <p:spPr>
          <a:xfrm>
            <a:off x="530352" y="2704664"/>
            <a:ext cx="7772400" cy="1509712"/>
          </a:xfrm>
        </p:spPr>
        <p:txBody>
          <a:bodyPr anchor="t" lIns="45720" rIns="45720"/>
          <a:lstStyle>
            <a:lvl1pPr indent="0" marL="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827" name="Date Placeholder 3"/>
          <p:cNvSpPr>
            <a:spLocks noGrp="1"/>
          </p:cNvSpPr>
          <p:nvPr>
            <p:ph type="dt" sz="half" idx="10"/>
          </p:nvPr>
        </p:nvSpPr>
        <p:spPr/>
        <p:txBody>
          <a:bodyPr/>
          <a:p>
            <a:fld id="{F3F9FC60-F4D9-4A48-8F9A-3C777821ACA3}" type="datetimeFigureOut">
              <a:rPr lang="en-US" smtClean="0"/>
            </a:fld>
            <a:endParaRPr lang="en-US"/>
          </a:p>
        </p:txBody>
      </p:sp>
      <p:sp>
        <p:nvSpPr>
          <p:cNvPr id="1048828" name="Footer Placeholder 4"/>
          <p:cNvSpPr>
            <a:spLocks noGrp="1"/>
          </p:cNvSpPr>
          <p:nvPr>
            <p:ph type="ftr" sz="quarter" idx="11"/>
          </p:nvPr>
        </p:nvSpPr>
        <p:spPr/>
        <p:txBody>
          <a:bodyPr/>
          <a:p>
            <a:endParaRPr lang="en-US"/>
          </a:p>
        </p:txBody>
      </p:sp>
      <p:sp>
        <p:nvSpPr>
          <p:cNvPr id="1048829" name="Slide Number Placeholder 5"/>
          <p:cNvSpPr>
            <a:spLocks noGrp="1"/>
          </p:cNvSpPr>
          <p:nvPr>
            <p:ph type="sldNum" sz="quarter" idx="12"/>
          </p:nvPr>
        </p:nvSpPr>
        <p:spPr/>
        <p:txBody>
          <a:bodyPr/>
          <a:p>
            <a:fld id="{B24A748B-C37D-4201-9181-D179755B3029}" type="slidenum">
              <a:rPr lang="en-US" smtClean="0"/>
            </a:fld>
            <a:endParaRPr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06" name=""/>
        <p:cNvGrpSpPr/>
        <p:nvPr/>
      </p:nvGrpSpPr>
      <p:grpSpPr>
        <a:xfrm>
          <a:off x="0" y="0"/>
          <a:ext cx="0" cy="0"/>
          <a:chOff x="0" y="0"/>
          <a:chExt cx="0" cy="0"/>
        </a:xfrm>
      </p:grpSpPr>
      <p:sp>
        <p:nvSpPr>
          <p:cNvPr id="1048797" name="Title 1"/>
          <p:cNvSpPr>
            <a:spLocks noGrp="1"/>
          </p:cNvSpPr>
          <p:nvPr>
            <p:ph type="title"/>
          </p:nvPr>
        </p:nvSpPr>
        <p:spPr>
          <a:xfrm>
            <a:off x="457200" y="704088"/>
            <a:ext cx="8229600" cy="1143000"/>
          </a:xfrm>
        </p:spPr>
        <p:txBody>
          <a:bodyPr/>
          <a:p>
            <a:r>
              <a:rPr kumimoji="0" lang="en-US" smtClean="0"/>
              <a:t>Click to edit Master title style</a:t>
            </a:r>
            <a:endParaRPr kumimoji="0" lang="en-US"/>
          </a:p>
        </p:txBody>
      </p:sp>
      <p:sp>
        <p:nvSpPr>
          <p:cNvPr id="1048798"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99"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00" name="Date Placeholder 4"/>
          <p:cNvSpPr>
            <a:spLocks noGrp="1"/>
          </p:cNvSpPr>
          <p:nvPr>
            <p:ph type="dt" sz="half" idx="10"/>
          </p:nvPr>
        </p:nvSpPr>
        <p:spPr/>
        <p:txBody>
          <a:bodyPr/>
          <a:p>
            <a:fld id="{F3F9FC60-F4D9-4A48-8F9A-3C777821ACA3}" type="datetimeFigureOut">
              <a:rPr lang="en-US" smtClean="0"/>
            </a:fld>
            <a:endParaRPr lang="en-US"/>
          </a:p>
        </p:txBody>
      </p:sp>
      <p:sp>
        <p:nvSpPr>
          <p:cNvPr id="1048801" name="Footer Placeholder 5"/>
          <p:cNvSpPr>
            <a:spLocks noGrp="1"/>
          </p:cNvSpPr>
          <p:nvPr>
            <p:ph type="ftr" sz="quarter" idx="11"/>
          </p:nvPr>
        </p:nvSpPr>
        <p:spPr/>
        <p:txBody>
          <a:bodyPr/>
          <a:p>
            <a:endParaRPr lang="en-US"/>
          </a:p>
        </p:txBody>
      </p:sp>
      <p:sp>
        <p:nvSpPr>
          <p:cNvPr id="1048802" name="Slide Number Placeholder 6"/>
          <p:cNvSpPr>
            <a:spLocks noGrp="1"/>
          </p:cNvSpPr>
          <p:nvPr>
            <p:ph type="sldNum" sz="quarter" idx="12"/>
          </p:nvPr>
        </p:nvSpPr>
        <p:spPr/>
        <p:txBody>
          <a:bodyPr/>
          <a:p>
            <a:fld id="{B24A748B-C37D-4201-9181-D179755B302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97" name=""/>
        <p:cNvGrpSpPr/>
        <p:nvPr/>
      </p:nvGrpSpPr>
      <p:grpSpPr>
        <a:xfrm>
          <a:off x="0" y="0"/>
          <a:ext cx="0" cy="0"/>
          <a:chOff x="0" y="0"/>
          <a:chExt cx="0" cy="0"/>
        </a:xfrm>
      </p:grpSpPr>
      <p:sp>
        <p:nvSpPr>
          <p:cNvPr id="1048770" name="Title 1"/>
          <p:cNvSpPr>
            <a:spLocks noGrp="1"/>
          </p:cNvSpPr>
          <p:nvPr>
            <p:ph type="title"/>
          </p:nvPr>
        </p:nvSpPr>
        <p:spPr>
          <a:xfrm>
            <a:off x="457200" y="704088"/>
            <a:ext cx="8229600" cy="1143000"/>
          </a:xfrm>
        </p:spPr>
        <p:txBody>
          <a:bodyPr anchor="b" tIns="45720"/>
          <a:p>
            <a:r>
              <a:rPr kumimoji="0" lang="en-US" smtClean="0"/>
              <a:t>Click to edit Master title style</a:t>
            </a:r>
            <a:endParaRPr kumimoji="0" lang="en-US"/>
          </a:p>
        </p:txBody>
      </p:sp>
      <p:sp>
        <p:nvSpPr>
          <p:cNvPr id="1048771" name="Text Placeholder 2"/>
          <p:cNvSpPr>
            <a:spLocks noGrp="1"/>
          </p:cNvSpPr>
          <p:nvPr>
            <p:ph type="body" idx="1"/>
          </p:nvPr>
        </p:nvSpPr>
        <p:spPr>
          <a:xfrm>
            <a:off x="457200" y="1855248"/>
            <a:ext cx="4040188" cy="659352"/>
          </a:xfrm>
        </p:spPr>
        <p:txBody>
          <a:bodyPr anchor="ctr" bIns="0" lIns="45720" rIns="45720" tIns="0">
            <a:noAutofit/>
          </a:bodyPr>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772" name="Text Placeholder 3"/>
          <p:cNvSpPr>
            <a:spLocks noGrp="1"/>
          </p:cNvSpPr>
          <p:nvPr>
            <p:ph type="body" sz="half" idx="3"/>
          </p:nvPr>
        </p:nvSpPr>
        <p:spPr>
          <a:xfrm>
            <a:off x="4645025" y="1859757"/>
            <a:ext cx="4041775" cy="654843"/>
          </a:xfrm>
        </p:spPr>
        <p:txBody>
          <a:bodyPr anchor="ctr" bIns="0" lIns="45720" rIns="45720" tIns="0"/>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773"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74"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75" name="Date Placeholder 6"/>
          <p:cNvSpPr>
            <a:spLocks noGrp="1"/>
          </p:cNvSpPr>
          <p:nvPr>
            <p:ph type="dt" sz="half" idx="10"/>
          </p:nvPr>
        </p:nvSpPr>
        <p:spPr/>
        <p:txBody>
          <a:bodyPr/>
          <a:p>
            <a:fld id="{F3F9FC60-F4D9-4A48-8F9A-3C777821ACA3}" type="datetimeFigureOut">
              <a:rPr lang="en-US" smtClean="0"/>
            </a:fld>
            <a:endParaRPr lang="en-US"/>
          </a:p>
        </p:txBody>
      </p:sp>
      <p:sp>
        <p:nvSpPr>
          <p:cNvPr id="1048776" name="Footer Placeholder 7"/>
          <p:cNvSpPr>
            <a:spLocks noGrp="1"/>
          </p:cNvSpPr>
          <p:nvPr>
            <p:ph type="ftr" sz="quarter" idx="11"/>
          </p:nvPr>
        </p:nvSpPr>
        <p:spPr/>
        <p:txBody>
          <a:bodyPr/>
          <a:p>
            <a:endParaRPr lang="en-US"/>
          </a:p>
        </p:txBody>
      </p:sp>
      <p:sp>
        <p:nvSpPr>
          <p:cNvPr id="1048777" name="Slide Number Placeholder 8"/>
          <p:cNvSpPr>
            <a:spLocks noGrp="1"/>
          </p:cNvSpPr>
          <p:nvPr>
            <p:ph type="sldNum" sz="quarter" idx="12"/>
          </p:nvPr>
        </p:nvSpPr>
        <p:spPr/>
        <p:txBody>
          <a:bodyPr/>
          <a:p>
            <a:fld id="{B24A748B-C37D-4201-9181-D179755B302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207" name=""/>
        <p:cNvGrpSpPr/>
        <p:nvPr/>
      </p:nvGrpSpPr>
      <p:grpSpPr>
        <a:xfrm>
          <a:off x="0" y="0"/>
          <a:ext cx="0" cy="0"/>
          <a:chOff x="0" y="0"/>
          <a:chExt cx="0" cy="0"/>
        </a:xfrm>
      </p:grpSpPr>
      <p:sp>
        <p:nvSpPr>
          <p:cNvPr id="1048803" name="Title 1"/>
          <p:cNvSpPr>
            <a:spLocks noGrp="1"/>
          </p:cNvSpPr>
          <p:nvPr>
            <p:ph type="title"/>
          </p:nvPr>
        </p:nvSpPr>
        <p:spPr>
          <a:xfrm>
            <a:off x="457200" y="704088"/>
            <a:ext cx="8305800" cy="1143000"/>
          </a:xfrm>
        </p:spPr>
        <p:txBody>
          <a:bodyPr anchor="b" bIns="0" tIns="45720" vert="horz">
            <a:normAutofit/>
            <a:scene3d>
              <a:camera prst="orthographicFront"/>
              <a:lightRig dir="t" rig="freezing">
                <a:rot lat="0" lon="0" rev="5640000"/>
              </a:lightRig>
            </a:scene3d>
            <a:sp3d prstMaterial="flat">
              <a:contourClr>
                <a:schemeClr val="tx2"/>
              </a:contourClr>
            </a:sp3d>
          </a:bodyPr>
          <a:lstStyle>
            <a:lvl1pPr algn="l" rtl="0">
              <a:spcBef>
                <a:spcPct val="0"/>
              </a:spcBef>
              <a:buNone/>
              <a:defRPr b="0" sz="500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804" name="Date Placeholder 2"/>
          <p:cNvSpPr>
            <a:spLocks noGrp="1"/>
          </p:cNvSpPr>
          <p:nvPr>
            <p:ph type="dt" sz="half" idx="10"/>
          </p:nvPr>
        </p:nvSpPr>
        <p:spPr/>
        <p:txBody>
          <a:bodyPr/>
          <a:p>
            <a:fld id="{F3F9FC60-F4D9-4A48-8F9A-3C777821ACA3}" type="datetimeFigureOut">
              <a:rPr lang="en-US" smtClean="0"/>
            </a:fld>
            <a:endParaRPr lang="en-US"/>
          </a:p>
        </p:txBody>
      </p:sp>
      <p:sp>
        <p:nvSpPr>
          <p:cNvPr id="1048805" name="Footer Placeholder 3"/>
          <p:cNvSpPr>
            <a:spLocks noGrp="1"/>
          </p:cNvSpPr>
          <p:nvPr>
            <p:ph type="ftr" sz="quarter" idx="11"/>
          </p:nvPr>
        </p:nvSpPr>
        <p:spPr/>
        <p:txBody>
          <a:bodyPr/>
          <a:p>
            <a:endParaRPr lang="en-US"/>
          </a:p>
        </p:txBody>
      </p:sp>
      <p:sp>
        <p:nvSpPr>
          <p:cNvPr id="1048806" name="Slide Number Placeholder 4"/>
          <p:cNvSpPr>
            <a:spLocks noGrp="1"/>
          </p:cNvSpPr>
          <p:nvPr>
            <p:ph type="sldNum" sz="quarter" idx="12"/>
          </p:nvPr>
        </p:nvSpPr>
        <p:spPr/>
        <p:txBody>
          <a:bodyPr/>
          <a:p>
            <a:fld id="{B24A748B-C37D-4201-9181-D179755B302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09" name=""/>
        <p:cNvGrpSpPr/>
        <p:nvPr/>
      </p:nvGrpSpPr>
      <p:grpSpPr>
        <a:xfrm>
          <a:off x="0" y="0"/>
          <a:ext cx="0" cy="0"/>
          <a:chOff x="0" y="0"/>
          <a:chExt cx="0" cy="0"/>
        </a:xfrm>
      </p:grpSpPr>
      <p:sp>
        <p:nvSpPr>
          <p:cNvPr id="1048812" name="Date Placeholder 1"/>
          <p:cNvSpPr>
            <a:spLocks noGrp="1"/>
          </p:cNvSpPr>
          <p:nvPr>
            <p:ph type="dt" sz="half" idx="10"/>
          </p:nvPr>
        </p:nvSpPr>
        <p:spPr/>
        <p:txBody>
          <a:bodyPr/>
          <a:p>
            <a:fld id="{F3F9FC60-F4D9-4A48-8F9A-3C777821ACA3}" type="datetimeFigureOut">
              <a:rPr lang="en-US" smtClean="0"/>
            </a:fld>
            <a:endParaRPr lang="en-US"/>
          </a:p>
        </p:txBody>
      </p:sp>
      <p:sp>
        <p:nvSpPr>
          <p:cNvPr id="1048813" name="Footer Placeholder 2"/>
          <p:cNvSpPr>
            <a:spLocks noGrp="1"/>
          </p:cNvSpPr>
          <p:nvPr>
            <p:ph type="ftr" sz="quarter" idx="11"/>
          </p:nvPr>
        </p:nvSpPr>
        <p:spPr/>
        <p:txBody>
          <a:bodyPr/>
          <a:p>
            <a:endParaRPr lang="en-US"/>
          </a:p>
        </p:txBody>
      </p:sp>
      <p:sp>
        <p:nvSpPr>
          <p:cNvPr id="1048814" name="Slide Number Placeholder 3"/>
          <p:cNvSpPr>
            <a:spLocks noGrp="1"/>
          </p:cNvSpPr>
          <p:nvPr>
            <p:ph type="sldNum" sz="quarter" idx="12"/>
          </p:nvPr>
        </p:nvSpPr>
        <p:spPr/>
        <p:txBody>
          <a:bodyPr/>
          <a:p>
            <a:fld id="{B24A748B-C37D-4201-9181-D179755B302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13" name=""/>
        <p:cNvGrpSpPr/>
        <p:nvPr/>
      </p:nvGrpSpPr>
      <p:grpSpPr>
        <a:xfrm>
          <a:off x="0" y="0"/>
          <a:ext cx="0" cy="0"/>
          <a:chOff x="0" y="0"/>
          <a:chExt cx="0" cy="0"/>
        </a:xfrm>
      </p:grpSpPr>
      <p:sp>
        <p:nvSpPr>
          <p:cNvPr id="1048835" name="Title 1"/>
          <p:cNvSpPr>
            <a:spLocks noGrp="1"/>
          </p:cNvSpPr>
          <p:nvPr>
            <p:ph type="title"/>
          </p:nvPr>
        </p:nvSpPr>
        <p:spPr>
          <a:xfrm>
            <a:off x="685800" y="514352"/>
            <a:ext cx="2743200" cy="1162050"/>
          </a:xfrm>
        </p:spPr>
        <p:txBody>
          <a:bodyPr anchor="b" lIns="0">
            <a:noAutofit/>
          </a:bodyPr>
          <a:lstStyle>
            <a:lvl1pPr algn="l" rtl="0">
              <a:spcBef>
                <a:spcPct val="0"/>
              </a:spcBef>
              <a:buNone/>
              <a:defRPr b="0" sz="260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836" name="Text Placeholder 2"/>
          <p:cNvSpPr>
            <a:spLocks noGrp="1"/>
          </p:cNvSpPr>
          <p:nvPr>
            <p:ph type="body" idx="2"/>
          </p:nvPr>
        </p:nvSpPr>
        <p:spPr>
          <a:xfrm>
            <a:off x="685800" y="1676400"/>
            <a:ext cx="2743200" cy="4572000"/>
          </a:xfrm>
        </p:spPr>
        <p:txBody>
          <a:bodyPr lIns="18288" rIns="18288"/>
          <a:lstStyle>
            <a:lvl1pPr algn="l" indent="0" marL="0">
              <a:buNone/>
              <a:defRPr sz="1400"/>
            </a:lvl1pPr>
            <a:lvl2pPr algn="l" indent="0">
              <a:buNone/>
              <a:defRPr sz="1200"/>
            </a:lvl2pPr>
            <a:lvl3pPr algn="l" indent="0">
              <a:buNone/>
              <a:defRPr sz="1000"/>
            </a:lvl3pPr>
            <a:lvl4pPr algn="l" indent="0">
              <a:buNone/>
              <a:defRPr sz="900"/>
            </a:lvl4pPr>
            <a:lvl5pPr algn="l" indent="0">
              <a:buNone/>
              <a:defRPr sz="900"/>
            </a:lvl5pPr>
          </a:lstStyle>
          <a:p>
            <a:pPr eaLnBrk="1" hangingPunct="1" latinLnBrk="0" lvl="0"/>
            <a:r>
              <a:rPr kumimoji="0" lang="en-US" smtClean="0"/>
              <a:t>Click to edit Master text styles</a:t>
            </a:r>
          </a:p>
        </p:txBody>
      </p:sp>
      <p:sp>
        <p:nvSpPr>
          <p:cNvPr id="1048837"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38" name="Date Placeholder 4"/>
          <p:cNvSpPr>
            <a:spLocks noGrp="1"/>
          </p:cNvSpPr>
          <p:nvPr>
            <p:ph type="dt" sz="half" idx="10"/>
          </p:nvPr>
        </p:nvSpPr>
        <p:spPr/>
        <p:txBody>
          <a:bodyPr/>
          <a:p>
            <a:fld id="{F3F9FC60-F4D9-4A48-8F9A-3C777821ACA3}" type="datetimeFigureOut">
              <a:rPr lang="en-US" smtClean="0"/>
            </a:fld>
            <a:endParaRPr lang="en-US"/>
          </a:p>
        </p:txBody>
      </p:sp>
      <p:sp>
        <p:nvSpPr>
          <p:cNvPr id="1048839" name="Footer Placeholder 5"/>
          <p:cNvSpPr>
            <a:spLocks noGrp="1"/>
          </p:cNvSpPr>
          <p:nvPr>
            <p:ph type="ftr" sz="quarter" idx="11"/>
          </p:nvPr>
        </p:nvSpPr>
        <p:spPr/>
        <p:txBody>
          <a:bodyPr/>
          <a:p>
            <a:endParaRPr lang="en-US"/>
          </a:p>
        </p:txBody>
      </p:sp>
      <p:sp>
        <p:nvSpPr>
          <p:cNvPr id="1048840" name="Slide Number Placeholder 6"/>
          <p:cNvSpPr>
            <a:spLocks noGrp="1"/>
          </p:cNvSpPr>
          <p:nvPr>
            <p:ph type="sldNum" sz="quarter" idx="12"/>
          </p:nvPr>
        </p:nvSpPr>
        <p:spPr/>
        <p:txBody>
          <a:bodyPr/>
          <a:p>
            <a:fld id="{B24A748B-C37D-4201-9181-D179755B302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210" name=""/>
        <p:cNvGrpSpPr/>
        <p:nvPr/>
      </p:nvGrpSpPr>
      <p:grpSpPr>
        <a:xfrm>
          <a:off x="0" y="0"/>
          <a:ext cx="0" cy="0"/>
          <a:chOff x="0" y="0"/>
          <a:chExt cx="0" cy="0"/>
        </a:xfrm>
      </p:grpSpPr>
      <p:sp>
        <p:nvSpPr>
          <p:cNvPr id="1048815"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algn="tl" blurRad="63500" dir="7500000" dist="38500" kx="100000" rotWithShape="0" sx="98500" sy="10008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8816" name="Right Triangle 11"/>
          <p:cNvSpPr/>
          <p:nvPr/>
        </p:nvSpPr>
        <p:spPr>
          <a:xfrm rot="420000" flipV="1">
            <a:off x="8004134" y="5359769"/>
            <a:ext cx="155448" cy="155448"/>
          </a:xfrm>
          <a:prstGeom prst="rtTriangle"/>
          <a:solidFill>
            <a:srgbClr val="FFFFFF"/>
          </a:solidFill>
          <a:ln w="12700" cap="flat" cmpd="sng" algn="ctr">
            <a:solidFill>
              <a:srgbClr val="FFFFFF"/>
            </a:solidFill>
            <a:prstDash val="solid"/>
            <a:bevel/>
          </a:ln>
          <a:effectLst>
            <a:outerShdw algn="tl" blurRad="19685" dir="12900000" dist="6350"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8817" name="Title 1"/>
          <p:cNvSpPr>
            <a:spLocks noGrp="1"/>
          </p:cNvSpPr>
          <p:nvPr>
            <p:ph type="title"/>
          </p:nvPr>
        </p:nvSpPr>
        <p:spPr>
          <a:xfrm>
            <a:off x="609600" y="1176996"/>
            <a:ext cx="2212848" cy="1582621"/>
          </a:xfrm>
        </p:spPr>
        <p:txBody>
          <a:bodyPr anchor="b" bIns="45720" lIns="45720" rIns="45720" tIns="45720" vert="horz"/>
          <a:lstStyle>
            <a:lvl1pPr algn="l">
              <a:buNone/>
              <a:defRPr b="1" sz="2000">
                <a:solidFill>
                  <a:schemeClr val="tx2"/>
                </a:solidFill>
              </a:defRPr>
            </a:lvl1pPr>
          </a:lstStyle>
          <a:p>
            <a:r>
              <a:rPr kumimoji="0" lang="en-US" smtClean="0"/>
              <a:t>Click to edit Master title style</a:t>
            </a:r>
            <a:endParaRPr kumimoji="0" lang="en-US"/>
          </a:p>
        </p:txBody>
      </p:sp>
      <p:sp>
        <p:nvSpPr>
          <p:cNvPr id="1048818" name="Text Placeholder 3"/>
          <p:cNvSpPr>
            <a:spLocks noGrp="1"/>
          </p:cNvSpPr>
          <p:nvPr>
            <p:ph type="body" sz="half" idx="2"/>
          </p:nvPr>
        </p:nvSpPr>
        <p:spPr>
          <a:xfrm>
            <a:off x="609600" y="2828785"/>
            <a:ext cx="2209800" cy="2179320"/>
          </a:xfrm>
        </p:spPr>
        <p:txBody>
          <a:bodyPr anchor="t" bIns="45720" lIns="64008" rIns="45720"/>
          <a:lstStyle>
            <a:lvl1pPr algn="l" indent="0" marL="0">
              <a:spcBef>
                <a:spcPts val="250"/>
              </a:spcBef>
              <a:buFontTx/>
              <a:buNone/>
              <a:defRPr sz="13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819" name="Date Placeholder 4"/>
          <p:cNvSpPr>
            <a:spLocks noGrp="1"/>
          </p:cNvSpPr>
          <p:nvPr>
            <p:ph type="dt" sz="half" idx="10"/>
          </p:nvPr>
        </p:nvSpPr>
        <p:spPr/>
        <p:txBody>
          <a:bodyPr/>
          <a:p>
            <a:fld id="{F3F9FC60-F4D9-4A48-8F9A-3C777821ACA3}" type="datetimeFigureOut">
              <a:rPr lang="en-US" smtClean="0"/>
            </a:fld>
            <a:endParaRPr lang="en-US"/>
          </a:p>
        </p:txBody>
      </p:sp>
      <p:sp>
        <p:nvSpPr>
          <p:cNvPr id="1048820" name="Footer Placeholder 5"/>
          <p:cNvSpPr>
            <a:spLocks noGrp="1"/>
          </p:cNvSpPr>
          <p:nvPr>
            <p:ph type="ftr" sz="quarter" idx="11"/>
          </p:nvPr>
        </p:nvSpPr>
        <p:spPr/>
        <p:txBody>
          <a:bodyPr/>
          <a:p>
            <a:endParaRPr lang="en-US"/>
          </a:p>
        </p:txBody>
      </p:sp>
      <p:sp>
        <p:nvSpPr>
          <p:cNvPr id="1048821" name="Slide Number Placeholder 6"/>
          <p:cNvSpPr>
            <a:spLocks noGrp="1"/>
          </p:cNvSpPr>
          <p:nvPr>
            <p:ph type="sldNum" sz="quarter" idx="12"/>
          </p:nvPr>
        </p:nvSpPr>
        <p:spPr>
          <a:xfrm>
            <a:off x="8077200" y="6356350"/>
            <a:ext cx="609600" cy="365125"/>
          </a:xfrm>
        </p:spPr>
        <p:txBody>
          <a:bodyPr/>
          <a:p>
            <a:fld id="{B24A748B-C37D-4201-9181-D179755B3029}" type="slidenum">
              <a:rPr lang="en-US" smtClean="0"/>
            </a:fld>
            <a:endParaRPr lang="en-US"/>
          </a:p>
        </p:txBody>
      </p:sp>
      <p:sp>
        <p:nvSpPr>
          <p:cNvPr id="1048822" name="Picture Placeholder 2"/>
          <p:cNvSpPr>
            <a:spLocks noGrp="1"/>
          </p:cNvSpPr>
          <p:nvPr>
            <p:ph type="pic" idx="1"/>
          </p:nvPr>
        </p:nvSpPr>
        <p:spPr>
          <a:xfrm rot="420000">
            <a:off x="3485793" y="1199517"/>
            <a:ext cx="4617720" cy="3931920"/>
          </a:xfrm>
          <a:prstGeom prst="rect"/>
          <a:solidFill>
            <a:schemeClr val="bg2"/>
          </a:solidFill>
          <a:ln w="3000" cap="rnd">
            <a:solidFill>
              <a:srgbClr val="C0C0C0"/>
            </a:solidFill>
            <a:round/>
          </a:ln>
          <a:effectLst/>
        </p:spPr>
        <p:txBody>
          <a:bodyPr/>
          <a:lstStyle>
            <a:lvl1pPr indent="0" marL="0">
              <a:buNone/>
              <a:defRPr sz="3200"/>
            </a:lvl1pPr>
          </a:lstStyle>
          <a:p>
            <a:r>
              <a:rPr kumimoji="0" lang="en-US" smtClean="0"/>
              <a:t>Click icon to add picture</a:t>
            </a:r>
            <a:endParaRPr dirty="0" kumimoji="0" lang="en-US"/>
          </a:p>
        </p:txBody>
      </p:sp>
      <p:sp>
        <p:nvSpPr>
          <p:cNvPr id="1048823"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824"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94"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p:spPr>
        <p:txBody>
          <a:bodyPr anchor="b" bIns="0" lIns="0" rIns="0" vert="horz">
            <a:normAutofit/>
          </a:bodyPr>
          <a:p>
            <a:r>
              <a:rPr kumimoji="0" lang="en-US" smtClean="0"/>
              <a:t>Click to edit Master title style</a:t>
            </a:r>
            <a:endParaRPr kumimoji="0" lang="en-US"/>
          </a:p>
        </p:txBody>
      </p:sp>
      <p:sp>
        <p:nvSpPr>
          <p:cNvPr id="1048579" name="Text Placeholder 29"/>
          <p:cNvSpPr>
            <a:spLocks noGrp="1"/>
          </p:cNvSpPr>
          <p:nvPr>
            <p:ph type="body" idx="1"/>
          </p:nvPr>
        </p:nvSpPr>
        <p:spPr>
          <a:xfrm>
            <a:off x="457200" y="1935480"/>
            <a:ext cx="8229600" cy="4389120"/>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0" name="Date Placeholder 9"/>
          <p:cNvSpPr>
            <a:spLocks noGrp="1"/>
          </p:cNvSpPr>
          <p:nvPr>
            <p:ph type="dt" sz="half" idx="2"/>
          </p:nvPr>
        </p:nvSpPr>
        <p:spPr>
          <a:xfrm>
            <a:off x="457200" y="6356350"/>
            <a:ext cx="2133600" cy="365125"/>
          </a:xfrm>
          <a:prstGeom prst="rect"/>
        </p:spPr>
        <p:txBody>
          <a:bodyPr anchor="b" bIns="0" lIns="0" rIns="0" tIns="0" vert="horz"/>
          <a:lstStyle>
            <a:lvl1pPr algn="l" eaLnBrk="1" hangingPunct="1" latinLnBrk="0">
              <a:defRPr sz="1200" kumimoji="0">
                <a:solidFill>
                  <a:schemeClr val="tx2">
                    <a:shade val="90000"/>
                  </a:schemeClr>
                </a:solidFill>
              </a:defRPr>
            </a:lvl1pPr>
          </a:lstStyle>
          <a:p>
            <a:fld id="{F3F9FC60-F4D9-4A48-8F9A-3C777821ACA3}" type="datetimeFigureOut">
              <a:rPr lang="en-US" smtClean="0"/>
            </a:fld>
            <a:endParaRPr lang="en-US"/>
          </a:p>
        </p:txBody>
      </p:sp>
      <p:sp>
        <p:nvSpPr>
          <p:cNvPr id="1048581" name="Footer Placeholder 21"/>
          <p:cNvSpPr>
            <a:spLocks noGrp="1"/>
          </p:cNvSpPr>
          <p:nvPr>
            <p:ph type="ftr" sz="quarter" idx="3"/>
          </p:nvPr>
        </p:nvSpPr>
        <p:spPr>
          <a:xfrm>
            <a:off x="2667000" y="6356350"/>
            <a:ext cx="3352800" cy="365125"/>
          </a:xfrm>
          <a:prstGeom prst="rect"/>
        </p:spPr>
        <p:txBody>
          <a:bodyPr anchor="b" bIns="0" lIns="0" rIns="0" tIns="0" vert="horz"/>
          <a:lstStyle>
            <a:lvl1pPr algn="l" eaLnBrk="1" hangingPunct="1" latinLnBrk="0">
              <a:defRPr sz="1200" kumimoji="0">
                <a:solidFill>
                  <a:schemeClr val="tx2">
                    <a:shade val="90000"/>
                  </a:schemeClr>
                </a:solidFill>
              </a:defRPr>
            </a:lvl1pPr>
          </a:lstStyle>
          <a:p>
            <a:endParaRPr lang="en-US"/>
          </a:p>
        </p:txBody>
      </p:sp>
      <p:sp>
        <p:nvSpPr>
          <p:cNvPr id="1048582" name="Slide Number Placeholder 17"/>
          <p:cNvSpPr>
            <a:spLocks noGrp="1"/>
          </p:cNvSpPr>
          <p:nvPr>
            <p:ph type="sldNum" sz="quarter" idx="4"/>
          </p:nvPr>
        </p:nvSpPr>
        <p:spPr>
          <a:xfrm>
            <a:off x="7924800" y="6356350"/>
            <a:ext cx="762000" cy="365125"/>
          </a:xfrm>
          <a:prstGeom prst="rect"/>
        </p:spPr>
        <p:txBody>
          <a:bodyPr anchor="b" bIns="0" lIns="0" rIns="0" tIns="0" vert="horz"/>
          <a:lstStyle>
            <a:lvl1pPr algn="r" eaLnBrk="1" hangingPunct="1" latinLnBrk="0">
              <a:defRPr sz="1200" kumimoji="0">
                <a:solidFill>
                  <a:schemeClr val="tx2">
                    <a:shade val="90000"/>
                  </a:schemeClr>
                </a:solidFill>
              </a:defRPr>
            </a:lvl1pPr>
          </a:lstStyle>
          <a:p>
            <a:fld id="{B24A748B-C37D-4201-9181-D179755B3029}" type="slidenum">
              <a:rPr lang="en-US" smtClean="0"/>
            </a:fld>
            <a:endParaRPr lang="en-US"/>
          </a:p>
        </p:txBody>
      </p:sp>
      <p:grpSp>
        <p:nvGrpSpPr>
          <p:cNvPr id="95"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anchor="t" bIns="45720" compatLnSpc="1" lIns="91440" rIns="91440" tIns="45720" vert="horz" wrap="square"/>
            <a:p>
              <a:endParaRPr kumimoji="0" lang="en-US"/>
            </a:p>
          </p:txBody>
        </p:sp>
      </p:gr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eaLnBrk="1" hangingPunct="1" latinLnBrk="0" rtl="0">
        <a:spcBef>
          <a:spcPct val="0"/>
        </a:spcBef>
        <a:buNone/>
        <a:defRPr b="0" sz="5000" kern="1200" kumimoji="0">
          <a:ln>
            <a:noFill/>
          </a:ln>
          <a:solidFill>
            <a:schemeClr val="tx2"/>
          </a:solidFill>
          <a:effectLst/>
          <a:latin typeface="+mj-lt"/>
          <a:ea typeface="+mj-ea"/>
          <a:cs typeface="+mj-cs"/>
        </a:defRPr>
      </a:lvl1pPr>
    </p:titleStyle>
    <p:bodyStyle>
      <a:lvl1pPr algn="l" eaLnBrk="1" hangingPunct="1" indent="-274320" latinLnBrk="0" marL="274320" rtl="0">
        <a:spcBef>
          <a:spcPct val="20000"/>
        </a:spcBef>
        <a:buClr>
          <a:schemeClr val="accent3"/>
        </a:buClr>
        <a:buSzPct val="95000"/>
        <a:buFont typeface="Wingdings 2"/>
        <a:buChar char=""/>
        <a:defRPr sz="2600" kern="1200" kumimoji="0">
          <a:solidFill>
            <a:schemeClr val="tx1"/>
          </a:solidFill>
          <a:latin typeface="+mn-lt"/>
          <a:ea typeface="+mn-ea"/>
          <a:cs typeface="+mn-cs"/>
        </a:defRPr>
      </a:lvl1pPr>
      <a:lvl2pPr algn="l" eaLnBrk="1" hangingPunct="1" indent="-246888" latinLnBrk="0" marL="640080" rtl="0">
        <a:spcBef>
          <a:spcPct val="20000"/>
        </a:spcBef>
        <a:buClr>
          <a:schemeClr val="accent1"/>
        </a:buClr>
        <a:buSzPct val="85000"/>
        <a:buFont typeface="Wingdings 2"/>
        <a:buChar char=""/>
        <a:defRPr sz="2400" kern="1200" kumimoji="0">
          <a:solidFill>
            <a:schemeClr val="tx1"/>
          </a:solidFill>
          <a:latin typeface="+mn-lt"/>
          <a:ea typeface="+mn-ea"/>
          <a:cs typeface="+mn-cs"/>
        </a:defRPr>
      </a:lvl2pPr>
      <a:lvl3pPr algn="l" eaLnBrk="1" hangingPunct="1" indent="-246888" latinLnBrk="0" marL="914400" rtl="0">
        <a:spcBef>
          <a:spcPct val="20000"/>
        </a:spcBef>
        <a:buClr>
          <a:schemeClr val="accent2"/>
        </a:buClr>
        <a:buSzPct val="70000"/>
        <a:buFont typeface="Wingdings 2"/>
        <a:buChar char=""/>
        <a:defRPr sz="2100" kern="1200" kumimoji="0">
          <a:solidFill>
            <a:schemeClr val="tx1"/>
          </a:solidFill>
          <a:latin typeface="+mn-lt"/>
          <a:ea typeface="+mn-ea"/>
          <a:cs typeface="+mn-cs"/>
        </a:defRPr>
      </a:lvl3pPr>
      <a:lvl4pPr algn="l" eaLnBrk="1" hangingPunct="1" indent="-210312" latinLnBrk="0" marL="1188720" rtl="0">
        <a:spcBef>
          <a:spcPct val="20000"/>
        </a:spcBef>
        <a:buClr>
          <a:schemeClr val="accent3"/>
        </a:buClr>
        <a:buSzPct val="65000"/>
        <a:buFont typeface="Wingdings 2"/>
        <a:buChar char=""/>
        <a:defRPr sz="2000" kern="1200" kumimoji="0">
          <a:solidFill>
            <a:schemeClr val="tx1"/>
          </a:solidFill>
          <a:latin typeface="+mn-lt"/>
          <a:ea typeface="+mn-ea"/>
          <a:cs typeface="+mn-cs"/>
        </a:defRPr>
      </a:lvl4pPr>
      <a:lvl5pPr algn="l" eaLnBrk="1" hangingPunct="1" indent="-210312" latinLnBrk="0" marL="1463040" rtl="0">
        <a:spcBef>
          <a:spcPct val="20000"/>
        </a:spcBef>
        <a:buClr>
          <a:schemeClr val="accent4"/>
        </a:buClr>
        <a:buSzPct val="65000"/>
        <a:buFont typeface="Wingdings 2"/>
        <a:buChar char=""/>
        <a:defRPr sz="2000" kern="1200" kumimoji="0">
          <a:solidFill>
            <a:schemeClr val="tx1"/>
          </a:solidFill>
          <a:latin typeface="+mn-lt"/>
          <a:ea typeface="+mn-ea"/>
          <a:cs typeface="+mn-cs"/>
        </a:defRPr>
      </a:lvl5pPr>
      <a:lvl6pPr algn="l" eaLnBrk="1" hangingPunct="1" indent="-210312" latinLnBrk="0" marL="1737360" rtl="0">
        <a:spcBef>
          <a:spcPct val="20000"/>
        </a:spcBef>
        <a:buClr>
          <a:schemeClr val="accent5"/>
        </a:buClr>
        <a:buSzPct val="80000"/>
        <a:buFont typeface="Wingdings 2"/>
        <a:buChar char=""/>
        <a:defRPr sz="1800" kern="1200" kumimoji="0">
          <a:solidFill>
            <a:schemeClr val="tx1"/>
          </a:solidFill>
          <a:latin typeface="+mn-lt"/>
          <a:ea typeface="+mn-ea"/>
          <a:cs typeface="+mn-cs"/>
        </a:defRPr>
      </a:lvl6pPr>
      <a:lvl7pPr algn="l" eaLnBrk="1" hangingPunct="1" indent="-182880" latinLnBrk="0" marL="1920240" rtl="0">
        <a:spcBef>
          <a:spcPct val="20000"/>
        </a:spcBef>
        <a:buClr>
          <a:schemeClr val="accent6"/>
        </a:buClr>
        <a:buSzPct val="80000"/>
        <a:buFont typeface="Wingdings 2"/>
        <a:buChar char=""/>
        <a:defRPr baseline="0" sz="1600" kern="1200" kumimoji="0">
          <a:solidFill>
            <a:schemeClr val="tx1"/>
          </a:solidFill>
          <a:latin typeface="+mn-lt"/>
          <a:ea typeface="+mn-ea"/>
          <a:cs typeface="+mn-cs"/>
        </a:defRPr>
      </a:lvl7pPr>
      <a:lvl8pPr algn="l" eaLnBrk="1" hangingPunct="1" indent="-182880" latinLnBrk="0" marL="2194560" rtl="0">
        <a:spcBef>
          <a:spcPct val="20000"/>
        </a:spcBef>
        <a:buClr>
          <a:schemeClr val="tx2"/>
        </a:buClr>
        <a:buChar char="•"/>
        <a:defRPr sz="1600" kern="1200" kumimoji="0">
          <a:solidFill>
            <a:schemeClr val="tx1"/>
          </a:solidFill>
          <a:latin typeface="+mn-lt"/>
          <a:ea typeface="+mn-ea"/>
          <a:cs typeface="+mn-cs"/>
        </a:defRPr>
      </a:lvl8pPr>
      <a:lvl9pPr algn="l" eaLnBrk="1" hangingPunct="1" indent="-182880" latinLnBrk="0" marL="2468880" rtl="0">
        <a:spcBef>
          <a:spcPct val="20000"/>
        </a:spcBef>
        <a:buClr>
          <a:schemeClr val="tx2"/>
        </a:buClr>
        <a:buFontTx/>
        <a:buChar char="•"/>
        <a:defRPr baseline="0"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09" name="Title 1"/>
          <p:cNvSpPr>
            <a:spLocks noGrp="1"/>
          </p:cNvSpPr>
          <p:nvPr>
            <p:ph type="ctrTitle"/>
          </p:nvPr>
        </p:nvSpPr>
        <p:spPr/>
        <p:txBody>
          <a:bodyPr/>
          <a:p>
            <a:r>
              <a:rPr dirty="0" lang="en-US" smtClean="0"/>
              <a:t>MICROBIOLOGY </a:t>
            </a:r>
            <a:endParaRPr dirty="0" lang="en-US"/>
          </a:p>
        </p:txBody>
      </p:sp>
      <p:sp>
        <p:nvSpPr>
          <p:cNvPr id="1048610" name="Subtitle 2"/>
          <p:cNvSpPr>
            <a:spLocks noGrp="1"/>
          </p:cNvSpPr>
          <p:nvPr>
            <p:ph type="subTitle" idx="1"/>
          </p:nvPr>
        </p:nvSpPr>
        <p:spPr/>
        <p:txBody>
          <a:bodyPr/>
          <a:p>
            <a:r>
              <a:rPr dirty="0" lang="en-US" smtClean="0"/>
              <a:t>BY MR GITONGA</a:t>
            </a:r>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627" name="Title 1"/>
          <p:cNvSpPr>
            <a:spLocks noGrp="1"/>
          </p:cNvSpPr>
          <p:nvPr>
            <p:ph type="title"/>
          </p:nvPr>
        </p:nvSpPr>
        <p:spPr/>
        <p:txBody>
          <a:bodyPr/>
          <a:p>
            <a:r>
              <a:rPr b="1" dirty="0" lang="en-US" smtClean="0"/>
              <a:t>CONT…………..</a:t>
            </a:r>
            <a:endParaRPr b="1" dirty="0" lang="en-US"/>
          </a:p>
        </p:txBody>
      </p:sp>
      <p:sp>
        <p:nvSpPr>
          <p:cNvPr id="1048628" name="Content Placeholder 2"/>
          <p:cNvSpPr>
            <a:spLocks noGrp="1"/>
          </p:cNvSpPr>
          <p:nvPr>
            <p:ph idx="1"/>
          </p:nvPr>
        </p:nvSpPr>
        <p:spPr/>
        <p:txBody>
          <a:bodyPr>
            <a:normAutofit fontScale="94792" lnSpcReduction="10000"/>
          </a:bodyPr>
          <a:p>
            <a:r>
              <a:rPr dirty="0" sz="2400" lang="en-US" smtClean="0"/>
              <a:t>For milk he heated at a temperature of 68c for 30mins or at a temperature of 72c for a period of 15mins</a:t>
            </a:r>
          </a:p>
          <a:p>
            <a:r>
              <a:rPr dirty="0" sz="2400" lang="en-US" smtClean="0"/>
              <a:t>He extended this theory from animal to human and stated that a specific disease is caused by a specific type of micro-organism.</a:t>
            </a:r>
          </a:p>
          <a:p>
            <a:r>
              <a:rPr dirty="0" sz="2400" lang="en-US" smtClean="0"/>
              <a:t>He invented a method to culture organism where they don seem to be.</a:t>
            </a:r>
          </a:p>
          <a:p>
            <a:r>
              <a:rPr dirty="0" sz="2400" lang="en-US" smtClean="0"/>
              <a:t>He invented methods on how to weaken or attenuate micro-organism  by vaccination hence became the father of immunology.</a:t>
            </a:r>
          </a:p>
          <a:p>
            <a:r>
              <a:rPr dirty="0" sz="2400" lang="en-US" smtClean="0"/>
              <a:t>He discovered rabbis vaccine in 1885.</a:t>
            </a:r>
          </a:p>
          <a:p>
            <a:endParaRPr dirty="0" lang="en-US" smtClean="0"/>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29" name="Title 1"/>
          <p:cNvSpPr>
            <a:spLocks noGrp="1"/>
          </p:cNvSpPr>
          <p:nvPr>
            <p:ph type="title"/>
          </p:nvPr>
        </p:nvSpPr>
        <p:spPr/>
        <p:txBody>
          <a:bodyPr/>
          <a:p>
            <a:r>
              <a:rPr dirty="0" lang="en-US" smtClean="0"/>
              <a:t>JOHN TYNDAL-1820-1893</a:t>
            </a:r>
            <a:endParaRPr dirty="0" lang="en-US"/>
          </a:p>
        </p:txBody>
      </p:sp>
      <p:sp>
        <p:nvSpPr>
          <p:cNvPr id="1048630" name="Content Placeholder 2"/>
          <p:cNvSpPr>
            <a:spLocks noGrp="1"/>
          </p:cNvSpPr>
          <p:nvPr>
            <p:ph idx="1"/>
          </p:nvPr>
        </p:nvSpPr>
        <p:spPr/>
        <p:txBody>
          <a:bodyPr>
            <a:normAutofit fontScale="72885" lnSpcReduction="20000"/>
          </a:bodyPr>
          <a:p>
            <a:r>
              <a:rPr dirty="0" sz="3100" lang="en-US" smtClean="0"/>
              <a:t>He continued with the work of Pasteur</a:t>
            </a:r>
          </a:p>
          <a:p>
            <a:r>
              <a:rPr dirty="0" sz="3100" lang="en-US" smtClean="0"/>
              <a:t>He discovered that bacteria endospores are extremely heat resistance.</a:t>
            </a:r>
          </a:p>
          <a:p>
            <a:r>
              <a:rPr dirty="0" sz="3100" lang="en-US" smtClean="0"/>
              <a:t>When spores are exposed to heat briefly, they germinate into vegetative form of bacteria.</a:t>
            </a:r>
          </a:p>
          <a:p>
            <a:r>
              <a:rPr dirty="0" sz="3100" lang="en-US" smtClean="0"/>
              <a:t>Subsequently, boiling killed the newly formed vegetative form of bacteria. he advised an alternative sequent of heat that killed all bacteria present.</a:t>
            </a:r>
          </a:p>
          <a:p>
            <a:r>
              <a:rPr dirty="0" sz="3100" lang="en-US" smtClean="0"/>
              <a:t>He said that solutions to be treated are heated at 80c-100c for several minutes then incubated at 30c-37c for 24 hours on 3 days-</a:t>
            </a:r>
            <a:r>
              <a:rPr dirty="0" sz="3100" lang="en-US" smtClean="0">
                <a:solidFill>
                  <a:srgbClr val="FF0000"/>
                </a:solidFill>
              </a:rPr>
              <a:t> tyndallisation.</a:t>
            </a:r>
          </a:p>
          <a:p>
            <a:r>
              <a:rPr dirty="0" sz="3100" lang="en-US" smtClean="0"/>
              <a:t>This allows the endospores to germinate when boiled for the first time then killed by next boiling.</a:t>
            </a:r>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634" name="Title 1"/>
          <p:cNvSpPr>
            <a:spLocks noGrp="1"/>
          </p:cNvSpPr>
          <p:nvPr>
            <p:ph type="title"/>
          </p:nvPr>
        </p:nvSpPr>
        <p:spPr/>
        <p:txBody>
          <a:bodyPr/>
          <a:p>
            <a:r>
              <a:rPr dirty="0" lang="en-US" smtClean="0"/>
              <a:t>ROBERT KOCH-1899-1910</a:t>
            </a:r>
            <a:endParaRPr dirty="0" lang="en-US"/>
          </a:p>
        </p:txBody>
      </p:sp>
      <p:sp>
        <p:nvSpPr>
          <p:cNvPr id="1048635" name="Content Placeholder 2"/>
          <p:cNvSpPr>
            <a:spLocks noGrp="1"/>
          </p:cNvSpPr>
          <p:nvPr>
            <p:ph idx="1"/>
          </p:nvPr>
        </p:nvSpPr>
        <p:spPr/>
        <p:txBody>
          <a:bodyPr>
            <a:normAutofit fontScale="94792" lnSpcReduction="10000"/>
          </a:bodyPr>
          <a:p>
            <a:r>
              <a:rPr dirty="0" sz="2400" lang="en-US" smtClean="0"/>
              <a:t>He was a physician and was a rural doctor whose interest  in disease lead him to investigate anthrax.</a:t>
            </a:r>
          </a:p>
          <a:p>
            <a:r>
              <a:rPr dirty="0" sz="2400" lang="en-US" smtClean="0"/>
              <a:t>He showed that anthrax was caused by bacteria</a:t>
            </a:r>
          </a:p>
          <a:p>
            <a:r>
              <a:rPr dirty="0" sz="2400" lang="en-US" smtClean="0"/>
              <a:t>He grew the anthrax bacilli in pure culture and showed that it caused anthrax</a:t>
            </a:r>
          </a:p>
          <a:p>
            <a:r>
              <a:rPr dirty="0" sz="2400" lang="en-US" smtClean="0"/>
              <a:t>He had resistance known as Julius Petri and developed a petri dish that is used for microbial growth for solid medium</a:t>
            </a:r>
          </a:p>
          <a:p>
            <a:r>
              <a:rPr dirty="0" sz="2400" lang="en-US" smtClean="0"/>
              <a:t>He proved that a specific disease was caused by a specific micro-organism in a scientific procedure known as Koch's pastulates.</a:t>
            </a:r>
            <a:endParaRPr dirty="0" sz="240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636" name="Title 1"/>
          <p:cNvSpPr>
            <a:spLocks noGrp="1"/>
          </p:cNvSpPr>
          <p:nvPr>
            <p:ph type="title"/>
          </p:nvPr>
        </p:nvSpPr>
        <p:spPr/>
        <p:txBody>
          <a:bodyPr/>
          <a:p>
            <a:r>
              <a:rPr b="1" dirty="0" lang="en-US" smtClean="0"/>
              <a:t>CONT…………………..</a:t>
            </a:r>
            <a:endParaRPr b="1" dirty="0" lang="en-US"/>
          </a:p>
        </p:txBody>
      </p:sp>
      <p:sp>
        <p:nvSpPr>
          <p:cNvPr id="1048637" name="Content Placeholder 2"/>
          <p:cNvSpPr>
            <a:spLocks noGrp="1"/>
          </p:cNvSpPr>
          <p:nvPr>
            <p:ph idx="1"/>
          </p:nvPr>
        </p:nvSpPr>
        <p:spPr/>
        <p:txBody>
          <a:bodyPr>
            <a:normAutofit fontScale="94792" lnSpcReduction="10000"/>
          </a:bodyPr>
          <a:p>
            <a:r>
              <a:rPr dirty="0" sz="2400" lang="en-US" smtClean="0"/>
              <a:t>Microorganism must be present in all cases of disease and must not be present in a healthy animal.</a:t>
            </a:r>
          </a:p>
          <a:p>
            <a:r>
              <a:rPr dirty="0" sz="2400" lang="en-US" smtClean="0"/>
              <a:t>Microorganisms must be isolated from the diseased animals and grown in pure culture.</a:t>
            </a:r>
          </a:p>
          <a:p>
            <a:r>
              <a:rPr dirty="0" sz="2400" lang="en-US" smtClean="0"/>
              <a:t>Microorganism in this pure culture must cause the same disease when inoculated in healthy animal.</a:t>
            </a:r>
          </a:p>
          <a:p>
            <a:r>
              <a:rPr dirty="0" sz="2400" lang="en-US" smtClean="0"/>
              <a:t>The experimentally infected animals must contain microorganism which must be recovered again in pure culture.</a:t>
            </a:r>
          </a:p>
          <a:p>
            <a:r>
              <a:rPr dirty="0" sz="2400" lang="en-US" smtClean="0"/>
              <a:t>The pastulate become the scientific approach in demonstrating the infectious for a disease.</a:t>
            </a:r>
          </a:p>
          <a:p>
            <a:endParaRPr dirty="0" sz="2400"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638" name="Title 1"/>
          <p:cNvSpPr>
            <a:spLocks noGrp="1"/>
          </p:cNvSpPr>
          <p:nvPr>
            <p:ph type="title"/>
          </p:nvPr>
        </p:nvSpPr>
        <p:spPr/>
        <p:txBody>
          <a:bodyPr/>
          <a:p>
            <a:r>
              <a:rPr b="1" dirty="0" sz="2800" lang="en-US" smtClean="0"/>
              <a:t>EXCEPTION OF KOCH’S </a:t>
            </a:r>
            <a:endParaRPr b="1" dirty="0" sz="2800" lang="en-US"/>
          </a:p>
        </p:txBody>
      </p:sp>
      <p:sp>
        <p:nvSpPr>
          <p:cNvPr id="1048639" name="Content Placeholder 2"/>
          <p:cNvSpPr>
            <a:spLocks noGrp="1"/>
          </p:cNvSpPr>
          <p:nvPr>
            <p:ph idx="1"/>
          </p:nvPr>
        </p:nvSpPr>
        <p:spPr/>
        <p:txBody>
          <a:bodyPr>
            <a:noAutofit/>
          </a:bodyPr>
          <a:p>
            <a:r>
              <a:rPr dirty="0" sz="2400" lang="en-US" smtClean="0"/>
              <a:t>Some people are healthy carriers of diseases but don't show symptoms.</a:t>
            </a:r>
          </a:p>
          <a:p>
            <a:r>
              <a:rPr dirty="0" sz="2400" lang="en-US" smtClean="0"/>
              <a:t>Some microorganism are difficult to be grown such as most viruses, leprosy and syphilis. </a:t>
            </a:r>
          </a:p>
          <a:p>
            <a:r>
              <a:rPr dirty="0" sz="2400" lang="en-US" smtClean="0"/>
              <a:t>Most of this microorganism may be grown in tissue culture such as egg embryo, scrotum of rabbits.</a:t>
            </a:r>
          </a:p>
          <a:p>
            <a:r>
              <a:rPr dirty="0" sz="2400" lang="en-US" smtClean="0"/>
              <a:t>In HIV human lymphocytes are required to act as culture for it to grow.</a:t>
            </a:r>
          </a:p>
          <a:p>
            <a:r>
              <a:rPr dirty="0" sz="2400" lang="en-US" smtClean="0"/>
              <a:t>Koch discovered vibro cholerae, tuba cal bacilli(cocci bacilli) that causes TB and  anthrax </a:t>
            </a:r>
            <a:r>
              <a:rPr dirty="0" sz="2800" lang="en-US" smtClean="0"/>
              <a:t>bacilli.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640" name="Title 1"/>
          <p:cNvSpPr>
            <a:spLocks noGrp="1"/>
          </p:cNvSpPr>
          <p:nvPr>
            <p:ph type="title"/>
          </p:nvPr>
        </p:nvSpPr>
        <p:spPr/>
        <p:txBody>
          <a:bodyPr>
            <a:normAutofit fontScale="90000"/>
          </a:bodyPr>
          <a:p>
            <a:r>
              <a:rPr dirty="0" lang="en-US" smtClean="0"/>
              <a:t>EDWARD JENNER 1949-1823</a:t>
            </a:r>
            <a:endParaRPr dirty="0" lang="en-US"/>
          </a:p>
        </p:txBody>
      </p:sp>
      <p:sp>
        <p:nvSpPr>
          <p:cNvPr id="1048641" name="Content Placeholder 2"/>
          <p:cNvSpPr>
            <a:spLocks noGrp="1"/>
          </p:cNvSpPr>
          <p:nvPr>
            <p:ph idx="1"/>
          </p:nvPr>
        </p:nvSpPr>
        <p:spPr/>
        <p:txBody>
          <a:bodyPr>
            <a:normAutofit fontScale="94792" lnSpcReduction="10000"/>
          </a:bodyPr>
          <a:p>
            <a:r>
              <a:rPr dirty="0" sz="2400" lang="en-US" smtClean="0"/>
              <a:t>He was a rural doctor.</a:t>
            </a:r>
          </a:p>
          <a:p>
            <a:r>
              <a:rPr dirty="0" sz="2400" lang="en-US" smtClean="0"/>
              <a:t>He observed that dairy maids contracted cowpox which  from infected cows which had lesions on their teats never contracted small pox even from infected family member.</a:t>
            </a:r>
          </a:p>
          <a:p>
            <a:r>
              <a:rPr dirty="0" sz="2400" lang="en-US" smtClean="0"/>
              <a:t>He become convinced that patient who were recovering from cow pox where were ale to resist small pox.</a:t>
            </a:r>
          </a:p>
          <a:p>
            <a:r>
              <a:rPr dirty="0" sz="2400" lang="en-US" smtClean="0"/>
              <a:t>In 1796 he used cowpox virus to vaccine people suffering from small pox and discovered small vaccine.</a:t>
            </a:r>
          </a:p>
          <a:p>
            <a:pPr algn="ctr">
              <a:buNone/>
            </a:pPr>
            <a:r>
              <a:rPr b="1" dirty="0" sz="2400" lang="en-US" smtClean="0"/>
              <a:t>EMIL VEN BEHRIN </a:t>
            </a:r>
          </a:p>
          <a:p>
            <a:r>
              <a:rPr dirty="0" sz="2400" lang="en-US" smtClean="0"/>
              <a:t>Made toxoids of diphtheria and tetanus toxins thus started the use of anti-toxin.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642" name="Title 1"/>
          <p:cNvSpPr>
            <a:spLocks noGrp="1"/>
          </p:cNvSpPr>
          <p:nvPr>
            <p:ph type="title"/>
          </p:nvPr>
        </p:nvSpPr>
        <p:spPr/>
        <p:txBody>
          <a:bodyPr/>
          <a:p>
            <a:r>
              <a:rPr dirty="0" lang="en-US" smtClean="0"/>
              <a:t>SEMEMELIREIS</a:t>
            </a:r>
            <a:endParaRPr dirty="0" lang="en-US"/>
          </a:p>
        </p:txBody>
      </p:sp>
      <p:sp>
        <p:nvSpPr>
          <p:cNvPr id="1048643" name="Content Placeholder 2"/>
          <p:cNvSpPr>
            <a:spLocks noGrp="1"/>
          </p:cNvSpPr>
          <p:nvPr>
            <p:ph idx="1"/>
          </p:nvPr>
        </p:nvSpPr>
        <p:spPr/>
        <p:txBody>
          <a:bodyPr>
            <a:normAutofit fontScale="85250" lnSpcReduction="20000"/>
          </a:bodyPr>
          <a:p>
            <a:r>
              <a:rPr dirty="0" sz="2600" lang="en-US" smtClean="0"/>
              <a:t>Showed that puerperal sepsis  was caused by infected agencies in the mother or hands of midwifes and doctors thus emphasized on washing hands before delivery thus become the founder of </a:t>
            </a:r>
            <a:r>
              <a:rPr b="1" dirty="0" sz="2600" i="1" lang="en-US" smtClean="0"/>
              <a:t>disinfection.</a:t>
            </a:r>
          </a:p>
          <a:p>
            <a:pPr algn="ctr">
              <a:buNone/>
            </a:pPr>
            <a:r>
              <a:rPr b="1" dirty="0" sz="2600" lang="en-US" smtClean="0"/>
              <a:t>JOSEPH LISTER</a:t>
            </a:r>
          </a:p>
          <a:p>
            <a:r>
              <a:rPr dirty="0" sz="2600" lang="en-US" smtClean="0"/>
              <a:t>Showed that there were fewer infection if instrument was boiled and disinfected.  </a:t>
            </a:r>
          </a:p>
          <a:p>
            <a:pPr algn="ctr">
              <a:buNone/>
            </a:pPr>
            <a:r>
              <a:rPr b="1" dirty="0" sz="2600" lang="en-US" smtClean="0"/>
              <a:t>UNITS OF MEASUREMENT</a:t>
            </a:r>
          </a:p>
          <a:p>
            <a:r>
              <a:rPr dirty="0" sz="2600" lang="en-US" smtClean="0"/>
              <a:t>The metric measurement are used to describe the size of microorganism.</a:t>
            </a:r>
          </a:p>
          <a:p>
            <a:r>
              <a:rPr dirty="0" sz="2600" lang="en-US" smtClean="0"/>
              <a:t>A metre is the basic units.</a:t>
            </a:r>
          </a:p>
          <a:p>
            <a:pPr lvl="1"/>
            <a:r>
              <a:rPr dirty="0" sz="2600" lang="en-US" smtClean="0"/>
              <a:t>Metre is divided to 10 dm,  100 cm, 1000mm, one million micrometer, and one thousand million nanometer.</a:t>
            </a:r>
          </a:p>
          <a:p>
            <a:endParaRPr dirty="0" sz="2400" lang="en-US" smtClean="0"/>
          </a:p>
          <a:p>
            <a:endParaRPr dirty="0" sz="2400" lang="en-US" smtClean="0"/>
          </a:p>
          <a:p>
            <a:endParaRPr dirty="0" sz="2400" lang="en-US" smtClean="0"/>
          </a:p>
          <a:p>
            <a:pPr algn="ctr" lvl="1">
              <a:buNone/>
            </a:pPr>
            <a:endParaRPr dirty="0" sz="200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644" name="Title 1"/>
          <p:cNvSpPr>
            <a:spLocks noGrp="1"/>
          </p:cNvSpPr>
          <p:nvPr>
            <p:ph type="title"/>
          </p:nvPr>
        </p:nvSpPr>
        <p:spPr/>
        <p:txBody>
          <a:bodyPr/>
          <a:p>
            <a:r>
              <a:rPr dirty="0" lang="en-US" smtClean="0"/>
              <a:t>CONT………………..</a:t>
            </a:r>
            <a:endParaRPr dirty="0" lang="en-US"/>
          </a:p>
        </p:txBody>
      </p:sp>
      <p:sp>
        <p:nvSpPr>
          <p:cNvPr id="1048645" name="Content Placeholder 2"/>
          <p:cNvSpPr>
            <a:spLocks noGrp="1"/>
          </p:cNvSpPr>
          <p:nvPr>
            <p:ph idx="1"/>
          </p:nvPr>
        </p:nvSpPr>
        <p:spPr/>
        <p:txBody>
          <a:bodyPr>
            <a:normAutofit fontScale="94750" lnSpcReduction="10000"/>
          </a:bodyPr>
          <a:p>
            <a:r>
              <a:rPr dirty="0" sz="2400" lang="en-US" smtClean="0"/>
              <a:t>Bacteria- 2 micrometer .</a:t>
            </a:r>
          </a:p>
          <a:p>
            <a:r>
              <a:rPr dirty="0" sz="2400" lang="en-US" smtClean="0"/>
              <a:t>Virus- 0.05-0.15 nanometer.</a:t>
            </a:r>
          </a:p>
          <a:p>
            <a:r>
              <a:rPr dirty="0" sz="2400" lang="en-US" smtClean="0"/>
              <a:t>Protozoa- 2000 nanometer.</a:t>
            </a:r>
          </a:p>
          <a:p>
            <a:r>
              <a:rPr dirty="0" sz="2400" lang="en-US" smtClean="0"/>
              <a:t>Red  blood cells- 10 nanometer.</a:t>
            </a:r>
          </a:p>
          <a:p>
            <a:r>
              <a:rPr dirty="0" sz="2400" lang="en-US" smtClean="0"/>
              <a:t>Size of microorganism is calculated by use of  a microscope and a device called micrometer and the procedure is called calibration.</a:t>
            </a:r>
          </a:p>
          <a:p>
            <a:pPr algn="ctr">
              <a:buNone/>
            </a:pPr>
            <a:r>
              <a:rPr b="1" dirty="0" sz="2400" lang="en-US" smtClean="0"/>
              <a:t>IDENTIFICATION</a:t>
            </a:r>
          </a:p>
          <a:p>
            <a:r>
              <a:rPr dirty="0" sz="2400" lang="en-US" smtClean="0"/>
              <a:t>Shape.</a:t>
            </a:r>
          </a:p>
          <a:p>
            <a:pPr lvl="1"/>
            <a:r>
              <a:rPr dirty="0" sz="2000" lang="en-US" smtClean="0"/>
              <a:t>Is the first clue to identification  e.g. bacteria may be spherical (cocci), Rod shaped ( bacillus) and  coma shaped. </a:t>
            </a:r>
            <a:endParaRPr dirty="0" sz="200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sp>
        <p:nvSpPr>
          <p:cNvPr id="1048646" name="Title 1"/>
          <p:cNvSpPr>
            <a:spLocks noGrp="1"/>
          </p:cNvSpPr>
          <p:nvPr>
            <p:ph type="title"/>
          </p:nvPr>
        </p:nvSpPr>
        <p:spPr/>
        <p:txBody>
          <a:bodyPr/>
          <a:p>
            <a:r>
              <a:rPr dirty="0" lang="en-US" smtClean="0"/>
              <a:t>CONT………………….</a:t>
            </a:r>
            <a:endParaRPr dirty="0" lang="en-US"/>
          </a:p>
        </p:txBody>
      </p:sp>
      <p:sp>
        <p:nvSpPr>
          <p:cNvPr id="1048647" name="Content Placeholder 2"/>
          <p:cNvSpPr>
            <a:spLocks noGrp="1"/>
          </p:cNvSpPr>
          <p:nvPr>
            <p:ph idx="1"/>
          </p:nvPr>
        </p:nvSpPr>
        <p:spPr/>
        <p:txBody>
          <a:bodyPr>
            <a:normAutofit fontScale="90000" lnSpcReduction="20000"/>
          </a:bodyPr>
          <a:p>
            <a:r>
              <a:rPr dirty="0" sz="2400" lang="en-US" smtClean="0"/>
              <a:t>Size</a:t>
            </a:r>
          </a:p>
          <a:p>
            <a:pPr lvl="1"/>
            <a:r>
              <a:rPr dirty="0" sz="2400" lang="en-US" smtClean="0"/>
              <a:t>Some cannot viewed by bright field microscope but by dark build microscope e.g. tryponema pallidium.</a:t>
            </a:r>
          </a:p>
          <a:p>
            <a:r>
              <a:rPr dirty="0" sz="2400" lang="en-US" smtClean="0"/>
              <a:t>Cellular arrangement.</a:t>
            </a:r>
          </a:p>
          <a:p>
            <a:pPr lvl="1"/>
            <a:r>
              <a:rPr dirty="0" sz="2400" lang="en-US" smtClean="0"/>
              <a:t>This method concentrate on how the cells are arranged e.g. some grow in pairs, clusters, chains and others have internal and external structures e.g. flagella and fimbria.</a:t>
            </a:r>
          </a:p>
          <a:p>
            <a:r>
              <a:rPr dirty="0" sz="2400" lang="en-US" smtClean="0"/>
              <a:t>Form and structure.</a:t>
            </a:r>
          </a:p>
          <a:p>
            <a:pPr lvl="1"/>
            <a:r>
              <a:rPr dirty="0" sz="2400" lang="en-US" smtClean="0"/>
              <a:t>Most bacteria divide by binary fusion (mitosis) and is a process of division which results in to two equal daughter cells.</a:t>
            </a:r>
          </a:p>
          <a:p>
            <a:pPr lvl="1"/>
            <a:r>
              <a:rPr dirty="0" sz="2400" lang="en-US" smtClean="0"/>
              <a:t>A few bacteria cells reproduce by budding to [produce daughter cells of equal size. </a:t>
            </a:r>
          </a:p>
          <a:p>
            <a:pPr lvl="1"/>
            <a:endParaRPr dirty="0" sz="200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648" name="Title 1"/>
          <p:cNvSpPr>
            <a:spLocks noGrp="1"/>
          </p:cNvSpPr>
          <p:nvPr>
            <p:ph type="title"/>
          </p:nvPr>
        </p:nvSpPr>
        <p:spPr/>
        <p:txBody>
          <a:bodyPr/>
          <a:p>
            <a:r>
              <a:rPr dirty="0" lang="en-US" smtClean="0">
                <a:ln>
                  <a:solidFill>
                    <a:sysClr lastClr="000000" val="windowText"/>
                  </a:solidFill>
                </a:ln>
              </a:rPr>
              <a:t>CONT…………………….</a:t>
            </a:r>
            <a:endParaRPr dirty="0" lang="en-US">
              <a:ln>
                <a:solidFill>
                  <a:sysClr lastClr="000000" val="windowText"/>
                </a:solidFill>
              </a:ln>
            </a:endParaRPr>
          </a:p>
        </p:txBody>
      </p:sp>
      <p:sp>
        <p:nvSpPr>
          <p:cNvPr id="1048649" name="Content Placeholder 2"/>
          <p:cNvSpPr>
            <a:spLocks noGrp="1"/>
          </p:cNvSpPr>
          <p:nvPr>
            <p:ph idx="1"/>
          </p:nvPr>
        </p:nvSpPr>
        <p:spPr>
          <a:xfrm>
            <a:off x="457200" y="1600200"/>
            <a:ext cx="8229600" cy="4800600"/>
          </a:xfrm>
        </p:spPr>
        <p:txBody>
          <a:bodyPr>
            <a:noAutofit/>
          </a:bodyPr>
          <a:p>
            <a:r>
              <a:rPr dirty="0" sz="2000" lang="en-US" smtClean="0"/>
              <a:t>Motility:</a:t>
            </a:r>
          </a:p>
          <a:p>
            <a:pPr lvl="1"/>
            <a:r>
              <a:rPr dirty="0" sz="2000" lang="en-US" smtClean="0"/>
              <a:t>Bacteria cells with curved cells move with polar flagella which produce movement.</a:t>
            </a:r>
          </a:p>
          <a:p>
            <a:r>
              <a:rPr dirty="0" sz="2000" lang="en-US" smtClean="0"/>
              <a:t>Use of simple stains.</a:t>
            </a:r>
          </a:p>
          <a:p>
            <a:pPr lvl="1"/>
            <a:r>
              <a:rPr dirty="0" sz="2000" lang="en-US" smtClean="0"/>
              <a:t>Bacteria structure are stained with chemical dyes to make them more visible in bright field microscope.</a:t>
            </a:r>
          </a:p>
          <a:p>
            <a:pPr lvl="1"/>
            <a:r>
              <a:rPr dirty="0" sz="2000" lang="en-US" smtClean="0"/>
              <a:t>Procedure in which a single dye is used to stain a cell is called simple stain.</a:t>
            </a:r>
          </a:p>
          <a:p>
            <a:pPr lvl="1"/>
            <a:r>
              <a:rPr dirty="0" sz="2000" lang="en-US" smtClean="0"/>
              <a:t>Many of the useful bacteria stains are positively charged chemicals e.g. crystal violet, basic fuschin and methyline blue.</a:t>
            </a:r>
          </a:p>
          <a:p>
            <a:pPr lvl="1"/>
            <a:r>
              <a:rPr dirty="0" sz="2000" lang="en-US" smtClean="0"/>
              <a:t>The basic dye react with negative charged component to color the cells. Spores can be stained by malachite green only after significant heat is applied to penetrate the pores e.g. differential stain, acid fast acid stains and gram stain. </a:t>
            </a:r>
            <a:endParaRPr dirty="0" sz="200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11" name="Title 1"/>
          <p:cNvSpPr>
            <a:spLocks noGrp="1"/>
          </p:cNvSpPr>
          <p:nvPr>
            <p:ph type="title"/>
          </p:nvPr>
        </p:nvSpPr>
        <p:spPr/>
        <p:txBody>
          <a:bodyPr/>
          <a:p>
            <a:r>
              <a:rPr b="1" dirty="0" lang="en-US" smtClean="0"/>
              <a:t>MICROBIOLOGY</a:t>
            </a:r>
            <a:r>
              <a:rPr dirty="0" lang="en-US" smtClean="0"/>
              <a:t> </a:t>
            </a:r>
            <a:endParaRPr dirty="0" lang="en-US"/>
          </a:p>
        </p:txBody>
      </p:sp>
      <p:sp>
        <p:nvSpPr>
          <p:cNvPr id="1048612" name="Content Placeholder 2"/>
          <p:cNvSpPr>
            <a:spLocks noGrp="1"/>
          </p:cNvSpPr>
          <p:nvPr>
            <p:ph idx="1"/>
          </p:nvPr>
        </p:nvSpPr>
        <p:spPr/>
        <p:txBody>
          <a:bodyPr/>
          <a:p>
            <a:r>
              <a:rPr dirty="0" sz="2400" lang="en-US" smtClean="0">
                <a:latin typeface="Mongolian Baiti" pitchFamily="66" charset="0"/>
                <a:cs typeface="Mongolian Baiti" pitchFamily="66" charset="0"/>
              </a:rPr>
              <a:t>Is the study of small living organism.</a:t>
            </a:r>
          </a:p>
          <a:p>
            <a:r>
              <a:rPr dirty="0" sz="2400" lang="en-US" smtClean="0">
                <a:latin typeface="Mongolian Baiti" pitchFamily="66" charset="0"/>
                <a:cs typeface="Mongolian Baiti" pitchFamily="66" charset="0"/>
              </a:rPr>
              <a:t>Micro means very small and can be viewed by use of microscope.</a:t>
            </a:r>
          </a:p>
          <a:p>
            <a:r>
              <a:rPr dirty="0" sz="2400" lang="en-US" smtClean="0">
                <a:latin typeface="Mongolian Baiti" pitchFamily="66" charset="0"/>
                <a:cs typeface="Mongolian Baiti" pitchFamily="66" charset="0"/>
              </a:rPr>
              <a:t>Bio means living organism.</a:t>
            </a:r>
          </a:p>
          <a:p>
            <a:r>
              <a:rPr dirty="0" sz="2400" lang="en-US" smtClean="0">
                <a:latin typeface="Mongolian Baiti" pitchFamily="66" charset="0"/>
                <a:cs typeface="Mongolian Baiti" pitchFamily="66" charset="0"/>
              </a:rPr>
              <a:t>Ology mean study of</a:t>
            </a:r>
            <a:r>
              <a:rPr dirty="0" lang="en-US" smtClean="0">
                <a:latin typeface="Mongolian Baiti" pitchFamily="66" charset="0"/>
                <a:cs typeface="Mongolian Baiti" pitchFamily="66" charset="0"/>
              </a:rPr>
              <a:t>. </a:t>
            </a:r>
            <a:endParaRPr dirty="0" lang="en-US">
              <a:latin typeface="Mongolian Baiti" pitchFamily="66" charset="0"/>
              <a:cs typeface="Mongolian Baiti"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653" name="Title 1"/>
          <p:cNvSpPr>
            <a:spLocks noGrp="1"/>
          </p:cNvSpPr>
          <p:nvPr>
            <p:ph type="title"/>
          </p:nvPr>
        </p:nvSpPr>
        <p:spPr/>
        <p:txBody>
          <a:bodyPr/>
          <a:p>
            <a:r>
              <a:rPr dirty="0" lang="en-US" smtClean="0"/>
              <a:t>CONT…………………..</a:t>
            </a:r>
            <a:endParaRPr dirty="0" lang="en-US"/>
          </a:p>
        </p:txBody>
      </p:sp>
      <p:sp>
        <p:nvSpPr>
          <p:cNvPr id="1048654" name="Content Placeholder 2"/>
          <p:cNvSpPr>
            <a:spLocks noGrp="1"/>
          </p:cNvSpPr>
          <p:nvPr>
            <p:ph idx="1"/>
          </p:nvPr>
        </p:nvSpPr>
        <p:spPr/>
        <p:txBody>
          <a:bodyPr>
            <a:normAutofit fontScale="76731" lnSpcReduction="20000"/>
          </a:bodyPr>
          <a:p>
            <a:pPr algn="ctr"/>
            <a:r>
              <a:rPr b="1" dirty="0" lang="en-US" smtClean="0"/>
              <a:t>Gram stain.</a:t>
            </a:r>
            <a:r>
              <a:rPr dirty="0" lang="en-US" smtClean="0"/>
              <a:t> </a:t>
            </a:r>
          </a:p>
          <a:p>
            <a:r>
              <a:rPr dirty="0" lang="en-US" smtClean="0"/>
              <a:t>Gram is the person who developed differential stain procedure in 1884 as a means of identifying cocci in lung tissue which was taken from patient who died of pneumonia.</a:t>
            </a:r>
          </a:p>
          <a:p>
            <a:r>
              <a:rPr dirty="0" lang="en-US" smtClean="0"/>
              <a:t>Gram stain is used today to determine gram negative and positive.</a:t>
            </a:r>
          </a:p>
          <a:p>
            <a:r>
              <a:rPr dirty="0" lang="en-US" smtClean="0"/>
              <a:t>The bacteria  to be stained are spread on a microscopic slide and air dried.</a:t>
            </a:r>
          </a:p>
          <a:p>
            <a:r>
              <a:rPr dirty="0" lang="en-US" smtClean="0"/>
              <a:t> The  slide is slightly heated over a low flame to fix the bacteria to the slide.</a:t>
            </a:r>
          </a:p>
          <a:p>
            <a:r>
              <a:rPr dirty="0" lang="en-US" smtClean="0"/>
              <a:t>A drop of crystoviloet is supplied to the smear for a short time before it washed of the slide with water.</a:t>
            </a:r>
          </a:p>
          <a:p>
            <a:r>
              <a:rPr dirty="0" lang="en-US" smtClean="0"/>
              <a:t>The crystal violet stain both cell type positive and negative blue.</a:t>
            </a:r>
          </a:p>
          <a:p>
            <a:r>
              <a:rPr dirty="0" lang="en-US" smtClean="0"/>
              <a:t> Grams iodine solution is then added to the slide which acct as a fixative by combining with crystal violet..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655" name="Title 1"/>
          <p:cNvSpPr>
            <a:spLocks noGrp="1"/>
          </p:cNvSpPr>
          <p:nvPr>
            <p:ph type="title"/>
          </p:nvPr>
        </p:nvSpPr>
        <p:spPr/>
        <p:txBody>
          <a:bodyPr/>
          <a:p>
            <a:r>
              <a:rPr dirty="0" lang="en-US" smtClean="0"/>
              <a:t>CONT……………………….</a:t>
            </a:r>
            <a:endParaRPr dirty="0" lang="en-US"/>
          </a:p>
        </p:txBody>
      </p:sp>
      <p:sp>
        <p:nvSpPr>
          <p:cNvPr id="1048656" name="Content Placeholder 2"/>
          <p:cNvSpPr>
            <a:spLocks noGrp="1"/>
          </p:cNvSpPr>
          <p:nvPr>
            <p:ph idx="1"/>
          </p:nvPr>
        </p:nvSpPr>
        <p:spPr/>
        <p:txBody>
          <a:bodyPr>
            <a:normAutofit fontScale="72885" lnSpcReduction="20000"/>
          </a:bodyPr>
          <a:p>
            <a:r>
              <a:rPr dirty="0" lang="en-US" smtClean="0"/>
              <a:t> This becomes fixed in side gram positive cells. </a:t>
            </a:r>
          </a:p>
          <a:p>
            <a:r>
              <a:rPr dirty="0" lang="en-US" smtClean="0"/>
              <a:t>The film is washed with water again dried and treated with alcohol or acetone until no more of this dyes is able to come out  in a process  called discoloration</a:t>
            </a:r>
          </a:p>
          <a:p>
            <a:r>
              <a:rPr dirty="0" lang="en-US" smtClean="0"/>
              <a:t>During discolourization the blue crystal violet iodine  complex is washed out of the gram negative cells. The slide is counter stained with safranin.</a:t>
            </a:r>
          </a:p>
          <a:p>
            <a:r>
              <a:rPr dirty="0" lang="en-US" smtClean="0"/>
              <a:t>The gram positive cell remain blue violet through out this procedure since they retain crystal violet stain. </a:t>
            </a:r>
          </a:p>
          <a:p>
            <a:r>
              <a:rPr dirty="0" lang="en-US" smtClean="0"/>
              <a:t>The gram negative cells initially stained blue but loose the crystal violet when washed with alcohol or acetone.</a:t>
            </a:r>
          </a:p>
          <a:p>
            <a:r>
              <a:rPr dirty="0" lang="en-US" smtClean="0"/>
              <a:t> The safranin counter stain or convert  the colorless gram negative cells to a red color that makes them visible under the light microscope.    </a:t>
            </a:r>
          </a:p>
          <a:p>
            <a:r>
              <a:rPr dirty="0" lang="en-US" smtClean="0"/>
              <a:t>Most bacterial species are either positive or negative.</a:t>
            </a: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657" name="Title 1"/>
          <p:cNvSpPr>
            <a:spLocks noGrp="1"/>
          </p:cNvSpPr>
          <p:nvPr>
            <p:ph type="title"/>
          </p:nvPr>
        </p:nvSpPr>
        <p:spPr/>
        <p:txBody>
          <a:bodyPr/>
          <a:p>
            <a:r>
              <a:rPr dirty="0" lang="en-US" smtClean="0"/>
              <a:t>ACID FAST STAIN</a:t>
            </a:r>
            <a:endParaRPr dirty="0" lang="en-US"/>
          </a:p>
        </p:txBody>
      </p:sp>
      <p:sp>
        <p:nvSpPr>
          <p:cNvPr id="1048658" name="Content Placeholder 2"/>
          <p:cNvSpPr>
            <a:spLocks noGrp="1"/>
          </p:cNvSpPr>
          <p:nvPr>
            <p:ph idx="1"/>
          </p:nvPr>
        </p:nvSpPr>
        <p:spPr/>
        <p:txBody>
          <a:bodyPr>
            <a:normAutofit fontScale="94792" lnSpcReduction="20000"/>
          </a:bodyPr>
          <a:p>
            <a:r>
              <a:rPr dirty="0" sz="2400" lang="en-US" smtClean="0"/>
              <a:t>It is a differential stain used to  identify mycobacterium spices.</a:t>
            </a:r>
          </a:p>
          <a:p>
            <a:r>
              <a:rPr dirty="0" sz="2400" lang="en-US" smtClean="0"/>
              <a:t>Acid fast bacterial contain wax like material that bind a primary dye even when they are washed with acidified alcohol.</a:t>
            </a:r>
          </a:p>
          <a:p>
            <a:r>
              <a:rPr dirty="0" sz="2400" lang="en-US" smtClean="0"/>
              <a:t>In the ziehl Nelson acid fast stain the cell are treated with hot carblofulschin.</a:t>
            </a:r>
          </a:p>
          <a:p>
            <a:r>
              <a:rPr dirty="0" sz="2400" lang="en-US" smtClean="0"/>
              <a:t>Non acid fast bacteria are initially stained with red dye but are decolorized when they are washed with acidified alcohol.</a:t>
            </a:r>
          </a:p>
          <a:p>
            <a:r>
              <a:rPr dirty="0" sz="2400" lang="en-US" smtClean="0"/>
              <a:t>Methylene blue is used to counter stain the non acid bacteria. When an acid fast stain is done on a sample of human sputum, the microbacteria are red while the tissue cell and non acid fast bacteria are blue.</a:t>
            </a:r>
            <a:endParaRPr dirty="0" sz="240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659" name="Title 1"/>
          <p:cNvSpPr>
            <a:spLocks noGrp="1"/>
          </p:cNvSpPr>
          <p:nvPr>
            <p:ph type="title"/>
          </p:nvPr>
        </p:nvSpPr>
        <p:spPr/>
        <p:txBody>
          <a:bodyPr>
            <a:normAutofit fontScale="90000"/>
          </a:bodyPr>
          <a:p>
            <a:r>
              <a:rPr dirty="0" lang="en-US" smtClean="0"/>
              <a:t/>
            </a:r>
            <a:br>
              <a:rPr dirty="0" lang="en-US" smtClean="0"/>
            </a:br>
            <a:r>
              <a:rPr b="1" dirty="0" sz="4400" lang="en-US" smtClean="0"/>
              <a:t> OTHER METHODS OF IDENTIFICATION</a:t>
            </a:r>
            <a:endParaRPr b="1" dirty="0" sz="4400" lang="en-US"/>
          </a:p>
        </p:txBody>
      </p:sp>
      <p:sp>
        <p:nvSpPr>
          <p:cNvPr id="1048660" name="Content Placeholder 2"/>
          <p:cNvSpPr>
            <a:spLocks noGrp="1"/>
          </p:cNvSpPr>
          <p:nvPr>
            <p:ph idx="1"/>
          </p:nvPr>
        </p:nvSpPr>
        <p:spPr/>
        <p:txBody>
          <a:bodyPr/>
          <a:p>
            <a:r>
              <a:rPr dirty="0" lang="en-US" smtClean="0"/>
              <a:t>Metabolic reaction.</a:t>
            </a:r>
          </a:p>
          <a:p>
            <a:pPr lvl="1"/>
            <a:r>
              <a:rPr dirty="0" lang="en-US" smtClean="0"/>
              <a:t>Bacteria produce secretion which are specific that increase the virulence of the microorganism e.g. some produce pus, enzyme(staphylococci) Toxin(streptococci), clostridium.</a:t>
            </a:r>
          </a:p>
          <a:p>
            <a:pPr lvl="1">
              <a:buNone/>
            </a:pPr>
            <a:endParaRPr dirty="0"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02" name="Title 1"/>
          <p:cNvSpPr>
            <a:spLocks noGrp="1"/>
          </p:cNvSpPr>
          <p:nvPr>
            <p:ph type="title"/>
          </p:nvPr>
        </p:nvSpPr>
        <p:spPr/>
        <p:txBody>
          <a:bodyPr>
            <a:normAutofit fontScale="90000"/>
          </a:bodyPr>
          <a:p>
            <a:r>
              <a:rPr dirty="0" lang="en-US" smtClean="0"/>
              <a:t>PHYSIOLOGY OF MICROORGANISM</a:t>
            </a:r>
            <a:endParaRPr dirty="0" lang="en-US"/>
          </a:p>
        </p:txBody>
      </p:sp>
      <p:sp>
        <p:nvSpPr>
          <p:cNvPr id="1048603" name="Content Placeholder 2"/>
          <p:cNvSpPr>
            <a:spLocks noGrp="1"/>
          </p:cNvSpPr>
          <p:nvPr>
            <p:ph idx="1"/>
          </p:nvPr>
        </p:nvSpPr>
        <p:spPr/>
        <p:txBody>
          <a:bodyPr>
            <a:normAutofit fontScale="94808" lnSpcReduction="20000"/>
          </a:bodyPr>
          <a:p>
            <a:r>
              <a:rPr dirty="0" lang="en-US" smtClean="0"/>
              <a:t>It is similar with organism cells.</a:t>
            </a:r>
          </a:p>
          <a:p>
            <a:r>
              <a:rPr dirty="0" lang="en-US" smtClean="0"/>
              <a:t>Majority of microbes are aerobes, this mean they grow best in an atmosphere that contain oxygen</a:t>
            </a:r>
          </a:p>
          <a:p>
            <a:r>
              <a:rPr dirty="0" lang="en-US" smtClean="0"/>
              <a:t>Anaerobe bacteria grow in the absence of oxygen.</a:t>
            </a:r>
          </a:p>
          <a:p>
            <a:r>
              <a:rPr dirty="0" lang="en-US" smtClean="0"/>
              <a:t>Obligate anaerobe die if the are exposed to oxygen.</a:t>
            </a:r>
          </a:p>
          <a:p>
            <a:r>
              <a:rPr dirty="0" lang="en-US" smtClean="0"/>
              <a:t>Facultative anaerobe can survive in an atmosphere having oxygen or no oxygen.</a:t>
            </a:r>
          </a:p>
          <a:p>
            <a:r>
              <a:rPr dirty="0" lang="en-US" smtClean="0"/>
              <a:t>All bacteria require temperature of 37 degrees centigrade but some can grow in dry condition e.g. rode shaped bacilli, other can only survive in moisture e.g. HIV/AIDS.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598" name="Title 1"/>
          <p:cNvSpPr>
            <a:spLocks noGrp="1"/>
          </p:cNvSpPr>
          <p:nvPr>
            <p:ph type="title"/>
          </p:nvPr>
        </p:nvSpPr>
        <p:spPr/>
        <p:txBody>
          <a:bodyPr/>
          <a:p>
            <a:r>
              <a:rPr dirty="0" lang="en-US" smtClean="0"/>
              <a:t>TERMINOLOGIES</a:t>
            </a:r>
            <a:endParaRPr dirty="0" lang="en-US"/>
          </a:p>
        </p:txBody>
      </p:sp>
      <p:sp>
        <p:nvSpPr>
          <p:cNvPr id="1048599" name="Content Placeholder 2"/>
          <p:cNvSpPr>
            <a:spLocks noGrp="1"/>
          </p:cNvSpPr>
          <p:nvPr>
            <p:ph idx="1"/>
          </p:nvPr>
        </p:nvSpPr>
        <p:spPr/>
        <p:txBody>
          <a:bodyPr>
            <a:normAutofit fontScale="76731" lnSpcReduction="20000"/>
          </a:bodyPr>
          <a:p>
            <a:r>
              <a:rPr dirty="0" lang="en-US" smtClean="0"/>
              <a:t>Pathogen- microbe that produce  a disease state.</a:t>
            </a:r>
          </a:p>
          <a:p>
            <a:r>
              <a:rPr dirty="0" lang="en-US" smtClean="0"/>
              <a:t>Virulence- refer to the degree of pathogen city.</a:t>
            </a:r>
          </a:p>
          <a:p>
            <a:r>
              <a:rPr dirty="0" lang="en-US" smtClean="0"/>
              <a:t>Pathogenicity- disease producing ability.</a:t>
            </a:r>
          </a:p>
          <a:p>
            <a:r>
              <a:rPr dirty="0" lang="en-US" smtClean="0"/>
              <a:t>Endo spore- is a spore formed within a cell.</a:t>
            </a:r>
          </a:p>
          <a:p>
            <a:r>
              <a:rPr dirty="0" lang="en-US" smtClean="0"/>
              <a:t>Enteric – found in the intestines</a:t>
            </a:r>
          </a:p>
          <a:p>
            <a:r>
              <a:rPr dirty="0" lang="en-US" smtClean="0"/>
              <a:t>Exotoxic- protein poison found out side the producing cell.</a:t>
            </a:r>
          </a:p>
          <a:p>
            <a:r>
              <a:rPr dirty="0" lang="en-US" smtClean="0"/>
              <a:t>Reservoir- any site where the pathogen can multiply until it is transmitted to it host.</a:t>
            </a:r>
          </a:p>
          <a:p>
            <a:r>
              <a:rPr dirty="0" lang="en-US" smtClean="0"/>
              <a:t>Antibody- protein produce by the body in response to foreign substance (antigen) that will specifically react.</a:t>
            </a:r>
          </a:p>
          <a:p>
            <a:r>
              <a:rPr dirty="0" lang="en-US" smtClean="0"/>
              <a:t>Antigen- is a specific substance which under favorable condition can cause the body to produce antibodies.</a:t>
            </a:r>
          </a:p>
          <a:p>
            <a:r>
              <a:rPr dirty="0" lang="en-US" smtClean="0"/>
              <a:t>Cupsid- protein court or shell that either surround the viral nuclei acid or complexes with it to form a nucleo cupsid. </a:t>
            </a:r>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594" name="Title 1"/>
          <p:cNvSpPr>
            <a:spLocks noGrp="1"/>
          </p:cNvSpPr>
          <p:nvPr>
            <p:ph type="title"/>
          </p:nvPr>
        </p:nvSpPr>
        <p:spPr/>
        <p:txBody>
          <a:bodyPr/>
          <a:p>
            <a:r>
              <a:rPr dirty="0" lang="en-US" smtClean="0"/>
              <a:t>CONT……………………….. </a:t>
            </a:r>
            <a:endParaRPr dirty="0" lang="en-US"/>
          </a:p>
        </p:txBody>
      </p:sp>
      <p:sp>
        <p:nvSpPr>
          <p:cNvPr id="1048595" name="Content Placeholder 2"/>
          <p:cNvSpPr>
            <a:spLocks noGrp="1"/>
          </p:cNvSpPr>
          <p:nvPr>
            <p:ph idx="1"/>
          </p:nvPr>
        </p:nvSpPr>
        <p:spPr/>
        <p:txBody>
          <a:bodyPr>
            <a:normAutofit fontScale="85385" lnSpcReduction="10000"/>
          </a:bodyPr>
          <a:p>
            <a:r>
              <a:rPr dirty="0" lang="en-US" smtClean="0"/>
              <a:t>Definitive host- one who carries the adult form of parasite or where the sexual cycle takes place e.g. man is a definitive host for round and tapeworms, mosquito is to plasmodium.</a:t>
            </a:r>
          </a:p>
          <a:p>
            <a:r>
              <a:rPr dirty="0" lang="en-US" smtClean="0"/>
              <a:t>Intermediate host-one who contains or harbors the larvae state of a section state of parasite e.g. in malaria is to man.</a:t>
            </a:r>
          </a:p>
          <a:p>
            <a:r>
              <a:rPr dirty="0" lang="en-US" smtClean="0"/>
              <a:t>Parasites- is a living organism( animal, bacteria, virus fungi  etc) that receive nourishment from another organism (host).</a:t>
            </a:r>
          </a:p>
          <a:p>
            <a:r>
              <a:rPr dirty="0" lang="en-US" smtClean="0"/>
              <a:t>True parasitism- is the association of parasite and the host. The parasite receive shelter and nourishment from the host and in addition inflict disease and cause damage.</a:t>
            </a:r>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590" name="Title 1"/>
          <p:cNvSpPr>
            <a:spLocks noGrp="1"/>
          </p:cNvSpPr>
          <p:nvPr>
            <p:ph type="title"/>
          </p:nvPr>
        </p:nvSpPr>
        <p:spPr/>
        <p:txBody>
          <a:bodyPr/>
          <a:p>
            <a:r>
              <a:rPr dirty="0" lang="en-US" smtClean="0"/>
              <a:t>CONT…………………….</a:t>
            </a:r>
            <a:endParaRPr dirty="0" lang="en-US"/>
          </a:p>
        </p:txBody>
      </p:sp>
      <p:sp>
        <p:nvSpPr>
          <p:cNvPr id="1048591" name="Content Placeholder 2"/>
          <p:cNvSpPr>
            <a:spLocks noGrp="1"/>
          </p:cNvSpPr>
          <p:nvPr>
            <p:ph idx="1"/>
          </p:nvPr>
        </p:nvSpPr>
        <p:spPr/>
        <p:txBody>
          <a:bodyPr>
            <a:normAutofit fontScale="85385" lnSpcReduction="10000"/>
          </a:bodyPr>
          <a:p>
            <a:r>
              <a:rPr dirty="0" lang="en-US" smtClean="0"/>
              <a:t>Replication- a process of multiplication of viruses where by they first control the host cell activities after which they start multiplying within the host.</a:t>
            </a:r>
          </a:p>
          <a:p>
            <a:r>
              <a:rPr dirty="0" lang="en-US" smtClean="0"/>
              <a:t>Host – is the organism that harbor or carries the parasites.</a:t>
            </a:r>
          </a:p>
          <a:p>
            <a:r>
              <a:rPr dirty="0" lang="en-US" smtClean="0"/>
              <a:t>Commensal (Nomo flora)- is an association of different organism in which one member of the association receives nourishment and shelter but the host is not destroyed by the parasite.</a:t>
            </a:r>
          </a:p>
          <a:p>
            <a:r>
              <a:rPr dirty="0" lang="en-US" smtClean="0"/>
              <a:t>Carrier- is an individual infected by a pathogen who does not show clinical sighs of infection.</a:t>
            </a:r>
          </a:p>
          <a:p>
            <a:r>
              <a:rPr dirty="0" lang="en-US" smtClean="0"/>
              <a:t>coliforms- is lactose fermenting gram negative rod shaped bacteria that inhibits the intestine.</a:t>
            </a:r>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592" name="Title 1"/>
          <p:cNvSpPr>
            <a:spLocks noGrp="1"/>
          </p:cNvSpPr>
          <p:nvPr>
            <p:ph type="title"/>
          </p:nvPr>
        </p:nvSpPr>
        <p:spPr/>
        <p:txBody>
          <a:bodyPr>
            <a:normAutofit fontScale="90000"/>
          </a:bodyPr>
          <a:p>
            <a:r>
              <a:rPr b="1" dirty="0" sz="4000" lang="en-US" smtClean="0"/>
              <a:t>MODES OF DISEASE TRANSMISSION</a:t>
            </a:r>
            <a:endParaRPr b="1" dirty="0" sz="4000" lang="en-US"/>
          </a:p>
        </p:txBody>
      </p:sp>
      <p:sp>
        <p:nvSpPr>
          <p:cNvPr id="1048593" name="Content Placeholder 2"/>
          <p:cNvSpPr>
            <a:spLocks noGrp="1"/>
          </p:cNvSpPr>
          <p:nvPr>
            <p:ph idx="1"/>
          </p:nvPr>
        </p:nvSpPr>
        <p:spPr/>
        <p:txBody>
          <a:bodyPr>
            <a:normAutofit fontScale="81042" lnSpcReduction="20000"/>
          </a:bodyPr>
          <a:p>
            <a:r>
              <a:rPr dirty="0" lang="en-US" smtClean="0"/>
              <a:t>There are five ways of transfer of pathogens from an infected person to a susceptible person.</a:t>
            </a:r>
          </a:p>
          <a:p>
            <a:pPr lvl="1"/>
            <a:r>
              <a:rPr dirty="0" lang="en-US" smtClean="0"/>
              <a:t>Direct skin contact- common diseases like  measles, chicken pox, colds and influenza, dermatitis, boils, streptococcal and staphylococcal</a:t>
            </a:r>
          </a:p>
          <a:p>
            <a:pPr lvl="1"/>
            <a:r>
              <a:rPr dirty="0" lang="en-US" smtClean="0"/>
              <a:t>Mucus to mucus-  can be transmitted kissing, sexual intercourse.</a:t>
            </a:r>
          </a:p>
          <a:p>
            <a:pPr lvl="1"/>
            <a:r>
              <a:rPr dirty="0" lang="en-US" smtClean="0"/>
              <a:t>Air droplets or dust- in air droplet there is colds, measles, influenza, mumps, chicken box. Pneumonia and TB.</a:t>
            </a:r>
          </a:p>
          <a:p>
            <a:pPr lvl="1"/>
            <a:r>
              <a:rPr dirty="0" lang="en-US" smtClean="0"/>
              <a:t>Food , water and soil- it through indirect contamination of food, water by fecal material, dead or life animal e.g. cholera , typhoid, poliomyelitis, hepatitis, amoebiasis, staphylococcal food poisoning, giadiasis.</a:t>
            </a:r>
          </a:p>
          <a:p>
            <a:pPr lvl="1"/>
            <a:r>
              <a:rPr dirty="0" lang="en-US" smtClean="0"/>
              <a:t>Blood contamination- blood can be contaminated by athroport, syringes, intravenous fluid in fusion e.g. AIDS, malaria, yellow fever, plague and sleeping sickness.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596" name="Title 1"/>
          <p:cNvSpPr>
            <a:spLocks noGrp="1"/>
          </p:cNvSpPr>
          <p:nvPr>
            <p:ph type="title"/>
          </p:nvPr>
        </p:nvSpPr>
        <p:spPr/>
        <p:txBody>
          <a:bodyPr>
            <a:normAutofit fontScale="90000"/>
          </a:bodyPr>
          <a:p>
            <a:r>
              <a:rPr b="1" dirty="0" lang="en-US" smtClean="0"/>
              <a:t>CLASSSIFICATION OF MICRO</a:t>
            </a:r>
            <a:r>
              <a:rPr b="1" dirty="0" lang="en-US" smtClean="0"/>
              <a:t>B</a:t>
            </a:r>
            <a:r>
              <a:rPr b="1" dirty="0" lang="en-US" smtClean="0"/>
              <a:t>ES</a:t>
            </a:r>
            <a:endParaRPr b="1" dirty="0" lang="en-US"/>
          </a:p>
        </p:txBody>
      </p:sp>
      <p:sp>
        <p:nvSpPr>
          <p:cNvPr id="1048597" name="Content Placeholder 2"/>
          <p:cNvSpPr>
            <a:spLocks noGrp="1"/>
          </p:cNvSpPr>
          <p:nvPr>
            <p:ph idx="1"/>
          </p:nvPr>
        </p:nvSpPr>
        <p:spPr/>
        <p:txBody>
          <a:bodyPr>
            <a:normAutofit/>
          </a:bodyPr>
          <a:p>
            <a:r>
              <a:rPr dirty="0" lang="en-US" smtClean="0"/>
              <a:t>Bacteria</a:t>
            </a:r>
          </a:p>
          <a:p>
            <a:r>
              <a:rPr dirty="0" lang="en-US" smtClean="0"/>
              <a:t>Virus.</a:t>
            </a:r>
          </a:p>
          <a:p>
            <a:r>
              <a:rPr dirty="0" lang="en-US" smtClean="0"/>
              <a:t>Fungi</a:t>
            </a:r>
          </a:p>
          <a:p>
            <a:r>
              <a:rPr dirty="0" lang="en-US" smtClean="0"/>
              <a:t>Protozoa </a:t>
            </a:r>
          </a:p>
          <a:p>
            <a:r>
              <a:rPr dirty="0" lang="en-US" smtClean="0"/>
              <a:t>Others are known as lower class of bacteria e.g. Spirochete, Rickettsia and Chlamydia.</a:t>
            </a:r>
          </a:p>
          <a:p>
            <a:r>
              <a:rPr dirty="0" lang="en-US" smtClean="0"/>
              <a:t>The lower forms of bacteria are bacteria but don't posses all the attributes of typical bacteria, they are very small and difficult to isolate.</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613" name="Title 1"/>
          <p:cNvSpPr>
            <a:spLocks noGrp="1"/>
          </p:cNvSpPr>
          <p:nvPr>
            <p:ph type="title"/>
          </p:nvPr>
        </p:nvSpPr>
        <p:spPr/>
        <p:txBody>
          <a:bodyPr/>
          <a:p>
            <a:r>
              <a:rPr b="1" dirty="0" lang="en-US" smtClean="0"/>
              <a:t>HISTORY OF MICROBIOLOGY </a:t>
            </a:r>
            <a:endParaRPr b="1" dirty="0" lang="en-US"/>
          </a:p>
        </p:txBody>
      </p:sp>
      <p:sp>
        <p:nvSpPr>
          <p:cNvPr id="1048614" name="Content Placeholder 2"/>
          <p:cNvSpPr>
            <a:spLocks noGrp="1"/>
          </p:cNvSpPr>
          <p:nvPr>
            <p:ph idx="1"/>
          </p:nvPr>
        </p:nvSpPr>
        <p:spPr/>
        <p:txBody>
          <a:bodyPr>
            <a:normAutofit fontScale="85385" lnSpcReduction="10000"/>
          </a:bodyPr>
          <a:p>
            <a:r>
              <a:rPr dirty="0" sz="2800" lang="en-US" smtClean="0"/>
              <a:t>Long ago it was known that some disease could be transmitted from one person to another e.g. leprosy, plague, small pox which was eradicated in 1979 .</a:t>
            </a:r>
          </a:p>
          <a:p>
            <a:r>
              <a:rPr dirty="0" sz="2800" lang="en-US" smtClean="0"/>
              <a:t>Microbiology developed in to science.</a:t>
            </a:r>
          </a:p>
          <a:p>
            <a:r>
              <a:rPr dirty="0" sz="2800" lang="en-US" smtClean="0"/>
              <a:t>Inquisitive question raised thus answers were sought about every day event e.g. why does milk ferment? How people who are recovering from cow pox do not get small pox? What were the causes of anthrax? where does microorganisms  that contaminate food come from?</a:t>
            </a:r>
          </a:p>
          <a:p>
            <a:pPr>
              <a:buNone/>
            </a:pPr>
            <a:r>
              <a:rPr dirty="0" lang="en-US" smtClean="0"/>
              <a:t>  </a:t>
            </a:r>
            <a:endParaRPr dirty="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00" name="Title 1"/>
          <p:cNvSpPr>
            <a:spLocks noGrp="1"/>
          </p:cNvSpPr>
          <p:nvPr>
            <p:ph type="title"/>
          </p:nvPr>
        </p:nvSpPr>
        <p:spPr/>
        <p:txBody>
          <a:bodyPr/>
          <a:p>
            <a:r>
              <a:rPr dirty="0" lang="en-US" smtClean="0"/>
              <a:t>BACTERIA</a:t>
            </a:r>
            <a:endParaRPr dirty="0" lang="en-US"/>
          </a:p>
        </p:txBody>
      </p:sp>
      <p:sp>
        <p:nvSpPr>
          <p:cNvPr id="1048601" name="Content Placeholder 2"/>
          <p:cNvSpPr>
            <a:spLocks noGrp="1"/>
          </p:cNvSpPr>
          <p:nvPr>
            <p:ph idx="1"/>
          </p:nvPr>
        </p:nvSpPr>
        <p:spPr/>
        <p:txBody>
          <a:bodyPr>
            <a:normAutofit/>
          </a:bodyPr>
          <a:p>
            <a:r>
              <a:rPr dirty="0" lang="en-US" smtClean="0"/>
              <a:t>Single cell organism.</a:t>
            </a:r>
          </a:p>
          <a:p>
            <a:r>
              <a:rPr dirty="0" lang="en-US" smtClean="0"/>
              <a:t>Don't require living cell for growth.</a:t>
            </a:r>
          </a:p>
          <a:p>
            <a:r>
              <a:rPr dirty="0" lang="en-US" smtClean="0"/>
              <a:t>Are free living organism that utilize the nutrients of the body as a food source.</a:t>
            </a:r>
          </a:p>
          <a:p>
            <a:r>
              <a:rPr dirty="0" lang="en-US" smtClean="0"/>
              <a:t>Bacteria's are gram positive or gram negative.</a:t>
            </a:r>
          </a:p>
          <a:p>
            <a:r>
              <a:rPr dirty="0" lang="en-US" smtClean="0"/>
              <a:t>Gram positive which have medical importance are streptococci , clostridium, mycobacterium, corynabacterium, actinomyces. </a:t>
            </a:r>
          </a:p>
          <a:p>
            <a:pPr>
              <a:buNone/>
            </a:pPr>
            <a:endParaRPr dirty="0"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661" name="Title 1"/>
          <p:cNvSpPr>
            <a:spLocks noGrp="1"/>
          </p:cNvSpPr>
          <p:nvPr>
            <p:ph type="title"/>
          </p:nvPr>
        </p:nvSpPr>
        <p:spPr/>
        <p:txBody>
          <a:bodyPr/>
          <a:p>
            <a:r>
              <a:rPr dirty="0" lang="en-US" smtClean="0"/>
              <a:t>CONT…………………….</a:t>
            </a:r>
            <a:endParaRPr dirty="0" lang="en-US"/>
          </a:p>
        </p:txBody>
      </p:sp>
      <p:sp>
        <p:nvSpPr>
          <p:cNvPr id="1048662" name="Content Placeholder 2"/>
          <p:cNvSpPr>
            <a:spLocks noGrp="1"/>
          </p:cNvSpPr>
          <p:nvPr>
            <p:ph idx="1"/>
          </p:nvPr>
        </p:nvSpPr>
        <p:spPr/>
        <p:txBody>
          <a:bodyPr/>
          <a:p>
            <a:r>
              <a:rPr dirty="0" lang="en-US" smtClean="0"/>
              <a:t> Gram negative bacteria's are triponemas, borrelia recurentis, neisseria, brusela, bordetelaa pertusis, vibrio cholerae, haemophilas influenza, entero bacteria, salmonella typhi, shigella, proteus enterorobactor, klebsiella, yersnia pestisa, pyrechia colic (round shaped or spherical bacterias).</a:t>
            </a:r>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663" name="Title 1"/>
          <p:cNvSpPr>
            <a:spLocks noGrp="1"/>
          </p:cNvSpPr>
          <p:nvPr>
            <p:ph type="title"/>
          </p:nvPr>
        </p:nvSpPr>
        <p:spPr/>
        <p:txBody>
          <a:bodyPr>
            <a:normAutofit/>
          </a:bodyPr>
          <a:p>
            <a:r>
              <a:rPr dirty="0" lang="en-US" smtClean="0"/>
              <a:t>COCCI</a:t>
            </a:r>
            <a:endParaRPr dirty="0" lang="en-US"/>
          </a:p>
        </p:txBody>
      </p:sp>
      <p:sp>
        <p:nvSpPr>
          <p:cNvPr id="1048664" name="Content Placeholder 2"/>
          <p:cNvSpPr>
            <a:spLocks noGrp="1"/>
          </p:cNvSpPr>
          <p:nvPr>
            <p:ph idx="1"/>
          </p:nvPr>
        </p:nvSpPr>
        <p:spPr/>
        <p:txBody>
          <a:bodyPr>
            <a:normAutofit/>
          </a:bodyPr>
          <a:p>
            <a:r>
              <a:rPr dirty="0" lang="en-US" smtClean="0"/>
              <a:t>round/ spherical shaped bacteria</a:t>
            </a:r>
          </a:p>
          <a:p>
            <a:pPr lvl="1"/>
            <a:r>
              <a:rPr dirty="0" lang="en-US" smtClean="0"/>
              <a:t>Staphylococci auries which causes food poisoning and grow in clusters like grapes.</a:t>
            </a:r>
          </a:p>
          <a:p>
            <a:pPr lvl="1"/>
            <a:r>
              <a:rPr dirty="0" lang="en-US" smtClean="0"/>
              <a:t>Staphylococci albus.</a:t>
            </a:r>
          </a:p>
          <a:p>
            <a:r>
              <a:rPr dirty="0" lang="en-US" smtClean="0"/>
              <a:t>Streptococci cling together  forming long chains of streptococci viridian, neumococci which grow in double pair or chains.</a:t>
            </a:r>
          </a:p>
          <a:p>
            <a:r>
              <a:rPr dirty="0" lang="en-US" smtClean="0"/>
              <a:t>Genococci grows in pair thus neumococci and genococci are called diplococci.</a:t>
            </a:r>
          </a:p>
          <a:p>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665" name="Title 1"/>
          <p:cNvSpPr>
            <a:spLocks noGrp="1"/>
          </p:cNvSpPr>
          <p:nvPr>
            <p:ph type="title"/>
          </p:nvPr>
        </p:nvSpPr>
        <p:spPr/>
        <p:txBody>
          <a:bodyPr/>
          <a:p>
            <a:r>
              <a:rPr dirty="0" lang="en-US" smtClean="0"/>
              <a:t>BACILLI </a:t>
            </a:r>
            <a:endParaRPr dirty="0" lang="en-US"/>
          </a:p>
        </p:txBody>
      </p:sp>
      <p:sp>
        <p:nvSpPr>
          <p:cNvPr id="1048666" name="Content Placeholder 2"/>
          <p:cNvSpPr>
            <a:spLocks noGrp="1"/>
          </p:cNvSpPr>
          <p:nvPr>
            <p:ph idx="1"/>
          </p:nvPr>
        </p:nvSpPr>
        <p:spPr/>
        <p:txBody>
          <a:bodyPr>
            <a:normAutofit fontScale="90000" lnSpcReduction="10000"/>
          </a:bodyPr>
          <a:p>
            <a:r>
              <a:rPr dirty="0" lang="en-US" smtClean="0"/>
              <a:t>Are rod shaped, found in intestinal tract as normal flora but they become pathogenic when they enter other part of the body.</a:t>
            </a:r>
          </a:p>
          <a:p>
            <a:r>
              <a:rPr dirty="0" lang="en-US" smtClean="0"/>
              <a:t>The rod may be shot , short , thick, thin, pointed, or blunt e.g. micro bacterium lebrae that cause leprosy and mycobacterium tuberculosis.</a:t>
            </a:r>
          </a:p>
          <a:p>
            <a:pPr algn="ctr">
              <a:buNone/>
            </a:pPr>
            <a:r>
              <a:rPr b="1" dirty="0" lang="en-US" smtClean="0"/>
              <a:t>Vibrios</a:t>
            </a:r>
          </a:p>
          <a:p>
            <a:r>
              <a:rPr dirty="0" lang="en-US" smtClean="0"/>
              <a:t>Are coma shaped and rigid non moving bacteria e.g. vibriocholerae.</a:t>
            </a:r>
          </a:p>
          <a:p>
            <a:r>
              <a:rPr dirty="0" lang="en-US" smtClean="0"/>
              <a:t>They are spiral shaped slender and they don't stain easily.</a:t>
            </a:r>
          </a:p>
          <a:p>
            <a:r>
              <a:rPr dirty="0" lang="en-US" smtClean="0"/>
              <a:t>They must be field or visualized  under dark microscope.</a:t>
            </a:r>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667" name="Title 1"/>
          <p:cNvSpPr>
            <a:spLocks noGrp="1"/>
          </p:cNvSpPr>
          <p:nvPr>
            <p:ph type="title"/>
          </p:nvPr>
        </p:nvSpPr>
        <p:spPr/>
        <p:txBody>
          <a:bodyPr/>
          <a:p>
            <a:r>
              <a:rPr dirty="0" lang="en-US" smtClean="0"/>
              <a:t>SPIRAL SHEET</a:t>
            </a:r>
            <a:endParaRPr dirty="0" lang="en-US"/>
          </a:p>
        </p:txBody>
      </p:sp>
      <p:sp>
        <p:nvSpPr>
          <p:cNvPr id="1048668" name="Content Placeholder 2"/>
          <p:cNvSpPr>
            <a:spLocks noGrp="1"/>
          </p:cNvSpPr>
          <p:nvPr>
            <p:ph idx="1"/>
          </p:nvPr>
        </p:nvSpPr>
        <p:spPr/>
        <p:txBody>
          <a:bodyPr/>
          <a:p>
            <a:r>
              <a:rPr dirty="0" lang="en-US" smtClean="0"/>
              <a:t>Are spiral shaped.</a:t>
            </a:r>
          </a:p>
          <a:p>
            <a:r>
              <a:rPr dirty="0" lang="en-US" smtClean="0"/>
              <a:t>Are slender.</a:t>
            </a:r>
          </a:p>
          <a:p>
            <a:r>
              <a:rPr dirty="0" lang="en-US" smtClean="0"/>
              <a:t>They don't stain easily.</a:t>
            </a:r>
          </a:p>
          <a:p>
            <a:r>
              <a:rPr dirty="0" lang="en-US" smtClean="0"/>
              <a:t>Must be visualized through dart field illumination. Example is tryponema pallidum.</a:t>
            </a:r>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669" name="Title 1"/>
          <p:cNvSpPr>
            <a:spLocks noGrp="1"/>
          </p:cNvSpPr>
          <p:nvPr>
            <p:ph type="title"/>
          </p:nvPr>
        </p:nvSpPr>
        <p:spPr/>
        <p:txBody>
          <a:bodyPr>
            <a:normAutofit fontScale="90000"/>
          </a:bodyPr>
          <a:p>
            <a:r>
              <a:rPr b="1" dirty="0" lang="en-US" smtClean="0"/>
              <a:t>PATHOGENESIS OF BACTERIA</a:t>
            </a:r>
            <a:endParaRPr b="1" dirty="0" lang="en-US"/>
          </a:p>
        </p:txBody>
      </p:sp>
      <p:sp>
        <p:nvSpPr>
          <p:cNvPr id="1048670" name="Content Placeholder 2"/>
          <p:cNvSpPr>
            <a:spLocks noGrp="1"/>
          </p:cNvSpPr>
          <p:nvPr>
            <p:ph idx="1"/>
          </p:nvPr>
        </p:nvSpPr>
        <p:spPr/>
        <p:txBody>
          <a:bodyPr>
            <a:normAutofit fontScale="80962" lnSpcReduction="10000"/>
          </a:bodyPr>
          <a:p>
            <a:r>
              <a:rPr dirty="0" lang="en-US" smtClean="0"/>
              <a:t>They localize in specific organ often producing acute inflammatory reaction in response to toxins or enzymes released.</a:t>
            </a:r>
          </a:p>
          <a:p>
            <a:pPr algn="ctr">
              <a:buNone/>
            </a:pPr>
            <a:r>
              <a:rPr b="1" dirty="0" sz="3600" lang="en-US" smtClean="0"/>
              <a:t>Rickettsia</a:t>
            </a:r>
          </a:p>
          <a:p>
            <a:r>
              <a:rPr dirty="0" lang="en-US" smtClean="0"/>
              <a:t>Is a lower form of bacteria and was named after DR. Rickettsia.</a:t>
            </a:r>
          </a:p>
          <a:p>
            <a:r>
              <a:rPr dirty="0" lang="en-US" smtClean="0"/>
              <a:t>It was small parasitic organism though to be related to virus due to small size </a:t>
            </a:r>
          </a:p>
          <a:p>
            <a:r>
              <a:rPr dirty="0" lang="en-US" smtClean="0"/>
              <a:t>It divides intracellularly by binary fusion.</a:t>
            </a:r>
          </a:p>
          <a:p>
            <a:r>
              <a:rPr dirty="0" lang="en-US" smtClean="0"/>
              <a:t>It is an obligate intracellular parasite that grow in animals and parasite tissues.</a:t>
            </a:r>
          </a:p>
          <a:p>
            <a:r>
              <a:rPr dirty="0" lang="en-US" smtClean="0"/>
              <a:t>It transmit disease through bite or feces of an infected insect vector e.g.  fleas , lice, ticks.</a:t>
            </a:r>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671" name="Title 1"/>
          <p:cNvSpPr>
            <a:spLocks noGrp="1"/>
          </p:cNvSpPr>
          <p:nvPr>
            <p:ph type="title"/>
          </p:nvPr>
        </p:nvSpPr>
        <p:spPr/>
        <p:txBody>
          <a:bodyPr/>
          <a:p>
            <a:r>
              <a:rPr dirty="0" lang="en-US" smtClean="0"/>
              <a:t>SIGNS OF TYPHUS</a:t>
            </a:r>
            <a:endParaRPr dirty="0" lang="en-US"/>
          </a:p>
        </p:txBody>
      </p:sp>
      <p:sp>
        <p:nvSpPr>
          <p:cNvPr id="1048672" name="Content Placeholder 2"/>
          <p:cNvSpPr>
            <a:spLocks noGrp="1"/>
          </p:cNvSpPr>
          <p:nvPr>
            <p:ph idx="1"/>
          </p:nvPr>
        </p:nvSpPr>
        <p:spPr/>
        <p:txBody>
          <a:bodyPr>
            <a:normAutofit fontScale="90000" lnSpcReduction="20000"/>
          </a:bodyPr>
          <a:p>
            <a:r>
              <a:rPr dirty="0" lang="en-US" smtClean="0"/>
              <a:t>It is characterized by elevation of temperature.</a:t>
            </a:r>
          </a:p>
          <a:p>
            <a:r>
              <a:rPr dirty="0" lang="en-US" smtClean="0"/>
              <a:t>Skin rush caused by multiplication of rickettsia in the cell of small blood vessels which lead to damage of cells</a:t>
            </a:r>
          </a:p>
          <a:p>
            <a:pPr algn="ctr">
              <a:buNone/>
            </a:pPr>
            <a:r>
              <a:rPr b="1" dirty="0" lang="en-US" smtClean="0"/>
              <a:t>Chlamydia</a:t>
            </a:r>
          </a:p>
          <a:p>
            <a:r>
              <a:rPr dirty="0" lang="en-US" smtClean="0"/>
              <a:t> is the same as rikettsia but they lack protein.</a:t>
            </a:r>
          </a:p>
          <a:p>
            <a:r>
              <a:rPr dirty="0" lang="en-US" smtClean="0"/>
              <a:t> Human are the major reservoir for Chlamydia trachomatis.</a:t>
            </a:r>
          </a:p>
          <a:p>
            <a:r>
              <a:rPr dirty="0" lang="en-US" smtClean="0"/>
              <a:t>Causes infection of the human eye, genitalia and urinary tracts. </a:t>
            </a:r>
          </a:p>
          <a:p>
            <a:r>
              <a:rPr dirty="0" lang="en-US" smtClean="0"/>
              <a:t>Easily transmitted during sexual contact.</a:t>
            </a:r>
          </a:p>
          <a:p>
            <a:r>
              <a:rPr dirty="0" lang="en-US" smtClean="0"/>
              <a:t> Disease caused by Chlamydia are:</a:t>
            </a:r>
          </a:p>
          <a:p>
            <a:pPr lvl="1"/>
            <a:r>
              <a:rPr dirty="0" lang="en-US" smtClean="0"/>
              <a:t>Urethriritis, cystitis, prostitis, pelvic inflammatory disease, trychomoneasis, neonatal eye disease.</a:t>
            </a:r>
          </a:p>
          <a:p>
            <a:endParaRPr dirty="0" lang="en-US" smtClean="0"/>
          </a:p>
          <a:p>
            <a:endParaRPr dirty="0" lang="en-US"/>
          </a:p>
        </p:txBody>
      </p:sp>
      <p:sp>
        <p:nvSpPr>
          <p:cNvPr id="1048673" name="Rectangle 3"/>
          <p:cNvSpPr/>
          <p:nvPr/>
        </p:nvSpPr>
        <p:spPr>
          <a:xfrm>
            <a:off x="-121358" y="3260438"/>
            <a:ext cx="277640" cy="584775"/>
          </a:xfrm>
          <a:prstGeom prst="rect"/>
        </p:spPr>
        <p:txBody>
          <a:bodyPr wrap="none">
            <a:spAutoFit/>
          </a:bodyPr>
          <a:p>
            <a:r>
              <a:rPr dirty="0" sz="3200" lang="en-US" smtClean="0">
                <a:solidFill>
                  <a:prstClr val="black"/>
                </a:solidFill>
              </a:rPr>
              <a:t> </a:t>
            </a:r>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674" name="Title 1"/>
          <p:cNvSpPr>
            <a:spLocks noGrp="1"/>
          </p:cNvSpPr>
          <p:nvPr>
            <p:ph type="title"/>
          </p:nvPr>
        </p:nvSpPr>
        <p:spPr>
          <a:xfrm>
            <a:off x="457200" y="0"/>
            <a:ext cx="8229600" cy="1066800"/>
          </a:xfrm>
        </p:spPr>
        <p:txBody>
          <a:bodyPr>
            <a:normAutofit fontScale="90000"/>
          </a:bodyPr>
          <a:p>
            <a:r>
              <a:rPr dirty="0" lang="en-US" smtClean="0"/>
              <a:t/>
            </a:r>
            <a:br>
              <a:rPr dirty="0" lang="en-US" smtClean="0"/>
            </a:br>
            <a:r>
              <a:rPr dirty="0" lang="en-US" smtClean="0"/>
              <a:t/>
            </a:r>
            <a:br>
              <a:rPr dirty="0" lang="en-US" smtClean="0"/>
            </a:br>
            <a:r>
              <a:rPr b="1" dirty="0" sz="5400" lang="en-US" smtClean="0"/>
              <a:t> GRAM POSITIVE BACTERIA.</a:t>
            </a:r>
            <a:endParaRPr dirty="0" lang="en-US"/>
          </a:p>
        </p:txBody>
      </p:sp>
      <p:sp>
        <p:nvSpPr>
          <p:cNvPr id="1048675" name="Content Placeholder 2"/>
          <p:cNvSpPr>
            <a:spLocks noGrp="1"/>
          </p:cNvSpPr>
          <p:nvPr>
            <p:ph idx="1"/>
          </p:nvPr>
        </p:nvSpPr>
        <p:spPr>
          <a:xfrm>
            <a:off x="457200" y="1066800"/>
            <a:ext cx="8229600" cy="5059363"/>
          </a:xfrm>
        </p:spPr>
        <p:txBody>
          <a:bodyPr>
            <a:normAutofit/>
          </a:bodyPr>
          <a:p>
            <a:pPr algn="ctr">
              <a:buNone/>
            </a:pPr>
            <a:r>
              <a:rPr b="1" dirty="0" lang="en-US" smtClean="0"/>
              <a:t>Streptococcus</a:t>
            </a:r>
            <a:r>
              <a:rPr dirty="0" lang="en-US" smtClean="0"/>
              <a:t> </a:t>
            </a:r>
          </a:p>
          <a:p>
            <a:r>
              <a:rPr dirty="0" lang="en-US" smtClean="0"/>
              <a:t> Exist as  part of normal flora in human. </a:t>
            </a:r>
          </a:p>
          <a:p>
            <a:r>
              <a:rPr dirty="0" lang="en-US" smtClean="0"/>
              <a:t>They are found in skin, vagina, mouth, nasal cavity and pharynx.</a:t>
            </a:r>
          </a:p>
          <a:p>
            <a:r>
              <a:rPr dirty="0" lang="en-US" smtClean="0"/>
              <a:t>Streptococcus cause biogenic disease(pus forming)  ranging from boils to septicemia (blood infection).</a:t>
            </a:r>
          </a:p>
          <a:p>
            <a:r>
              <a:rPr dirty="0" lang="en-US" smtClean="0"/>
              <a:t>Pathogenic species of streptococcus are:</a:t>
            </a:r>
          </a:p>
          <a:p>
            <a:r>
              <a:rPr dirty="0" lang="en-US" smtClean="0"/>
              <a:t>streptococcus pyogenes which cause streptococcal pharyngtis.</a:t>
            </a:r>
          </a:p>
          <a:p>
            <a:endParaRPr dirty="0"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676" name="Title 1"/>
          <p:cNvSpPr>
            <a:spLocks noGrp="1"/>
          </p:cNvSpPr>
          <p:nvPr>
            <p:ph type="title"/>
          </p:nvPr>
        </p:nvSpPr>
        <p:spPr/>
        <p:txBody>
          <a:bodyPr/>
          <a:p>
            <a:r>
              <a:rPr dirty="0" lang="en-US" smtClean="0"/>
              <a:t>CONT………………..</a:t>
            </a:r>
            <a:endParaRPr dirty="0" lang="en-US"/>
          </a:p>
        </p:txBody>
      </p:sp>
      <p:sp>
        <p:nvSpPr>
          <p:cNvPr id="1048677" name="Content Placeholder 2"/>
          <p:cNvSpPr>
            <a:spLocks noGrp="1"/>
          </p:cNvSpPr>
          <p:nvPr>
            <p:ph idx="1"/>
          </p:nvPr>
        </p:nvSpPr>
        <p:spPr/>
        <p:txBody>
          <a:bodyPr>
            <a:normAutofit fontScale="90000" lnSpcReduction="10000"/>
          </a:bodyPr>
          <a:p>
            <a:r>
              <a:rPr dirty="0" lang="en-US" smtClean="0"/>
              <a:t>localized dermatitis cause skin diseases.</a:t>
            </a:r>
          </a:p>
          <a:p>
            <a:r>
              <a:rPr dirty="0" lang="en-US" smtClean="0"/>
              <a:t>Beta haemolytic streptococcus group A  Which cases tonsillitis and rheumatic fever , acute nephritis, wound infection.</a:t>
            </a:r>
          </a:p>
          <a:p>
            <a:r>
              <a:rPr dirty="0" lang="en-US" smtClean="0"/>
              <a:t>Streptococcus pneumonia causes bacterial tooth  decay and meningitis. </a:t>
            </a:r>
          </a:p>
          <a:p>
            <a:r>
              <a:rPr dirty="0" lang="en-US" smtClean="0"/>
              <a:t>Opportunistic streptococcus- are potential pathogenic if removed from their normal flora e.g. streptococcus viridan, streptococcus faecalis a normal flora in mouth and skin and cause sub acute bacterial endocardititis.</a:t>
            </a:r>
          </a:p>
          <a:p>
            <a:r>
              <a:rPr dirty="0" lang="en-US" smtClean="0"/>
              <a:t>staphylococcus.- exist as normal as for streptococcus.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678" name="Title 1"/>
          <p:cNvSpPr>
            <a:spLocks noGrp="1"/>
          </p:cNvSpPr>
          <p:nvPr>
            <p:ph type="title"/>
          </p:nvPr>
        </p:nvSpPr>
        <p:spPr/>
        <p:txBody>
          <a:bodyPr/>
          <a:p>
            <a:r>
              <a:rPr dirty="0" lang="en-US" smtClean="0"/>
              <a:t>CONT…………………</a:t>
            </a:r>
            <a:endParaRPr dirty="0" lang="en-US"/>
          </a:p>
        </p:txBody>
      </p:sp>
      <p:sp>
        <p:nvSpPr>
          <p:cNvPr id="1048679" name="Content Placeholder 2"/>
          <p:cNvSpPr>
            <a:spLocks noGrp="1"/>
          </p:cNvSpPr>
          <p:nvPr>
            <p:ph idx="1"/>
          </p:nvPr>
        </p:nvSpPr>
        <p:spPr/>
        <p:txBody>
          <a:bodyPr>
            <a:normAutofit fontScale="94792" lnSpcReduction="10000"/>
          </a:bodyPr>
          <a:p>
            <a:r>
              <a:rPr dirty="0" lang="en-US" smtClean="0"/>
              <a:t>pathogenic group are:</a:t>
            </a:r>
          </a:p>
          <a:p>
            <a:r>
              <a:rPr dirty="0" lang="en-US" smtClean="0"/>
              <a:t>Staphylococcus aureus which causes wound infection, boils of all kind, otitis media, pneumonia, eye infection and food poisoning.</a:t>
            </a:r>
          </a:p>
          <a:p>
            <a:r>
              <a:rPr dirty="0" lang="en-US" smtClean="0"/>
              <a:t>Bacillus </a:t>
            </a:r>
          </a:p>
          <a:p>
            <a:pPr lvl="1"/>
            <a:r>
              <a:rPr dirty="0" lang="en-US" smtClean="0"/>
              <a:t> rod shaped and form end spore.</a:t>
            </a:r>
          </a:p>
          <a:p>
            <a:pPr lvl="1"/>
            <a:r>
              <a:rPr dirty="0" lang="en-US" smtClean="0"/>
              <a:t>Are resistant to heat.</a:t>
            </a:r>
          </a:p>
          <a:p>
            <a:r>
              <a:rPr dirty="0" lang="en-US" smtClean="0"/>
              <a:t>Pathogenic group-</a:t>
            </a:r>
          </a:p>
          <a:p>
            <a:pPr lvl="1"/>
            <a:r>
              <a:rPr dirty="0" lang="en-US" smtClean="0"/>
              <a:t> anthrax bacillus found in animal meat and  product e.g. wool, hide and caucus and cause anthrax disease which is a zoonotic.</a:t>
            </a:r>
          </a:p>
          <a:p>
            <a:endParaRPr dirty="0" lang="en-US" smtClean="0"/>
          </a:p>
          <a:p>
            <a:pPr lvl="1"/>
            <a:endParaRPr dirty="0"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19" name=""/>
        <p:cNvGrpSpPr/>
        <p:nvPr/>
      </p:nvGrpSpPr>
      <p:grpSpPr>
        <a:xfrm>
          <a:off x="0" y="0"/>
          <a:ext cx="0" cy="0"/>
          <a:chOff x="0" y="0"/>
          <a:chExt cx="0" cy="0"/>
        </a:xfrm>
      </p:grpSpPr>
      <p:sp>
        <p:nvSpPr>
          <p:cNvPr id="1048615" name="Title 1"/>
          <p:cNvSpPr>
            <a:spLocks noGrp="1"/>
          </p:cNvSpPr>
          <p:nvPr>
            <p:ph type="title"/>
          </p:nvPr>
        </p:nvSpPr>
        <p:spPr/>
        <p:txBody>
          <a:bodyPr/>
          <a:p>
            <a:r>
              <a:rPr b="1" dirty="0" lang="en-US" smtClean="0"/>
              <a:t>ROBERT HOOK</a:t>
            </a:r>
            <a:endParaRPr b="1" dirty="0" lang="en-US"/>
          </a:p>
        </p:txBody>
      </p:sp>
      <p:sp>
        <p:nvSpPr>
          <p:cNvPr id="1048616" name="Content Placeholder 2"/>
          <p:cNvSpPr>
            <a:spLocks noGrp="1"/>
          </p:cNvSpPr>
          <p:nvPr>
            <p:ph idx="1"/>
          </p:nvPr>
        </p:nvSpPr>
        <p:spPr/>
        <p:txBody>
          <a:bodyPr>
            <a:normAutofit/>
          </a:bodyPr>
          <a:p>
            <a:r>
              <a:rPr dirty="0" sz="2400" lang="en-US" smtClean="0"/>
              <a:t>Lived from 1635-1703.</a:t>
            </a:r>
          </a:p>
          <a:p>
            <a:r>
              <a:rPr dirty="0" sz="2400" lang="en-US" smtClean="0"/>
              <a:t>Was the first to describe simple moulds growing on leather.</a:t>
            </a:r>
          </a:p>
          <a:p>
            <a:r>
              <a:rPr dirty="0" sz="2400" lang="en-US" smtClean="0"/>
              <a:t>He suggested that the moulds were seeds similar to those found on top of mushroom.</a:t>
            </a:r>
            <a:endParaRPr dirty="0" sz="240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680" name="Title 1"/>
          <p:cNvSpPr>
            <a:spLocks noGrp="1"/>
          </p:cNvSpPr>
          <p:nvPr>
            <p:ph type="title"/>
          </p:nvPr>
        </p:nvSpPr>
        <p:spPr/>
        <p:txBody>
          <a:bodyPr/>
          <a:p>
            <a:r>
              <a:rPr dirty="0" lang="en-US" smtClean="0"/>
              <a:t>CONT……………………..</a:t>
            </a:r>
            <a:endParaRPr dirty="0" lang="en-US"/>
          </a:p>
        </p:txBody>
      </p:sp>
      <p:sp>
        <p:nvSpPr>
          <p:cNvPr id="1048681" name="Content Placeholder 2"/>
          <p:cNvSpPr>
            <a:spLocks noGrp="1"/>
          </p:cNvSpPr>
          <p:nvPr>
            <p:ph idx="1"/>
          </p:nvPr>
        </p:nvSpPr>
        <p:spPr/>
        <p:txBody>
          <a:bodyPr>
            <a:normAutofit/>
          </a:bodyPr>
          <a:p>
            <a:r>
              <a:rPr dirty="0" lang="en-US" smtClean="0"/>
              <a:t>Clostridium</a:t>
            </a:r>
          </a:p>
          <a:p>
            <a:pPr lvl="1"/>
            <a:r>
              <a:rPr dirty="0" lang="en-US" smtClean="0"/>
              <a:t>Are obligatory anaerobic.</a:t>
            </a:r>
          </a:p>
          <a:p>
            <a:pPr lvl="1"/>
            <a:r>
              <a:rPr dirty="0" lang="en-US" smtClean="0"/>
              <a:t>Are spore forming.</a:t>
            </a:r>
          </a:p>
          <a:p>
            <a:pPr lvl="1"/>
            <a:r>
              <a:rPr dirty="0" lang="en-US" smtClean="0"/>
              <a:t>Are rod shaped and produce powerful toxin.</a:t>
            </a:r>
          </a:p>
          <a:p>
            <a:r>
              <a:rPr dirty="0" lang="en-US" smtClean="0"/>
              <a:t>Pathogenetic group.</a:t>
            </a:r>
          </a:p>
          <a:p>
            <a:pPr lvl="1"/>
            <a:r>
              <a:rPr dirty="0" lang="en-US" smtClean="0"/>
              <a:t> clostridium botolinium which produce botulism and this toxin produced harm the nervous system.</a:t>
            </a:r>
          </a:p>
          <a:p>
            <a:pPr lvl="1"/>
            <a:r>
              <a:rPr dirty="0" lang="en-US" smtClean="0"/>
              <a:t> The toxin is produced by this bacterium in canned food, tinned fish and vegetables.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682" name="Title 1"/>
          <p:cNvSpPr>
            <a:spLocks noGrp="1"/>
          </p:cNvSpPr>
          <p:nvPr>
            <p:ph type="title"/>
          </p:nvPr>
        </p:nvSpPr>
        <p:spPr/>
        <p:txBody>
          <a:bodyPr/>
          <a:p>
            <a:r>
              <a:rPr dirty="0" lang="en-US" smtClean="0"/>
              <a:t>CONT……………….</a:t>
            </a:r>
            <a:endParaRPr dirty="0" lang="en-US"/>
          </a:p>
        </p:txBody>
      </p:sp>
      <p:sp>
        <p:nvSpPr>
          <p:cNvPr id="1048683" name="Content Placeholder 2"/>
          <p:cNvSpPr>
            <a:spLocks noGrp="1"/>
          </p:cNvSpPr>
          <p:nvPr>
            <p:ph idx="1"/>
          </p:nvPr>
        </p:nvSpPr>
        <p:spPr/>
        <p:txBody>
          <a:bodyPr>
            <a:normAutofit/>
          </a:bodyPr>
          <a:p>
            <a:r>
              <a:rPr dirty="0" lang="en-US" smtClean="0"/>
              <a:t>Clostridium tetanae- produces tetanus toxins and  causes tetanus.</a:t>
            </a:r>
          </a:p>
          <a:p>
            <a:r>
              <a:rPr dirty="0" lang="en-US" smtClean="0"/>
              <a:t>Clostridium weichii has five types. The one which causes clostridium welchii type two causes gangrene and it produces toxins and causes food poisoning. Others are clostridium odematiens, clostridium septicum.</a:t>
            </a:r>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684" name="Title 1"/>
          <p:cNvSpPr>
            <a:spLocks noGrp="1"/>
          </p:cNvSpPr>
          <p:nvPr>
            <p:ph type="title"/>
          </p:nvPr>
        </p:nvSpPr>
        <p:spPr/>
        <p:txBody>
          <a:bodyPr/>
          <a:p>
            <a:r>
              <a:rPr dirty="0" lang="en-US" smtClean="0"/>
              <a:t>Cont……………………</a:t>
            </a:r>
            <a:endParaRPr dirty="0" lang="en-US"/>
          </a:p>
        </p:txBody>
      </p:sp>
      <p:sp>
        <p:nvSpPr>
          <p:cNvPr id="1048685" name="Content Placeholder 2"/>
          <p:cNvSpPr>
            <a:spLocks noGrp="1"/>
          </p:cNvSpPr>
          <p:nvPr>
            <p:ph idx="1"/>
          </p:nvPr>
        </p:nvSpPr>
        <p:spPr/>
        <p:txBody>
          <a:bodyPr>
            <a:normAutofit fontScale="94792" lnSpcReduction="10000"/>
          </a:bodyPr>
          <a:p>
            <a:r>
              <a:rPr dirty="0" lang="en-US" smtClean="0"/>
              <a:t>Mycobacterium- </a:t>
            </a:r>
          </a:p>
          <a:p>
            <a:pPr lvl="1"/>
            <a:r>
              <a:rPr dirty="0" lang="en-US" smtClean="0"/>
              <a:t>it is acid fast.</a:t>
            </a:r>
          </a:p>
          <a:p>
            <a:pPr lvl="1"/>
            <a:r>
              <a:rPr dirty="0" lang="en-US" smtClean="0"/>
              <a:t>Aerobic rod shaped</a:t>
            </a:r>
          </a:p>
          <a:p>
            <a:r>
              <a:rPr dirty="0" lang="en-US" smtClean="0"/>
              <a:t> pathogenic group</a:t>
            </a:r>
          </a:p>
          <a:p>
            <a:pPr lvl="1"/>
            <a:r>
              <a:rPr dirty="0" lang="en-US" smtClean="0"/>
              <a:t> mycobacterium tubercle which are two types human type which cause pulmonary TB and is air born. Bovine type found in cows and is taken through milk and causes military tuberculosis which affect the glands</a:t>
            </a:r>
          </a:p>
          <a:p>
            <a:r>
              <a:rPr dirty="0" lang="en-US" smtClean="0"/>
              <a:t>Mycobacterium lebrii- causes leprosy and grows very slowly in cold part of the body and cannot be cultured on the face, finger, toes nose and testes.</a:t>
            </a: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686" name="Title 1"/>
          <p:cNvSpPr>
            <a:spLocks noGrp="1"/>
          </p:cNvSpPr>
          <p:nvPr>
            <p:ph type="title"/>
          </p:nvPr>
        </p:nvSpPr>
        <p:spPr/>
        <p:txBody>
          <a:bodyPr/>
          <a:p>
            <a:r>
              <a:rPr dirty="0" lang="en-US" smtClean="0"/>
              <a:t>CONT………………..</a:t>
            </a:r>
            <a:endParaRPr dirty="0" lang="en-US"/>
          </a:p>
        </p:txBody>
      </p:sp>
      <p:sp>
        <p:nvSpPr>
          <p:cNvPr id="1048687" name="Content Placeholder 2"/>
          <p:cNvSpPr>
            <a:spLocks noGrp="1"/>
          </p:cNvSpPr>
          <p:nvPr>
            <p:ph idx="1"/>
          </p:nvPr>
        </p:nvSpPr>
        <p:spPr/>
        <p:txBody>
          <a:bodyPr>
            <a:normAutofit fontScale="72917" lnSpcReduction="20000"/>
          </a:bodyPr>
          <a:p>
            <a:r>
              <a:rPr b="1" dirty="0" lang="en-US" smtClean="0"/>
              <a:t>Coryna bacteria- </a:t>
            </a:r>
          </a:p>
          <a:p>
            <a:r>
              <a:rPr dirty="0" lang="en-US" smtClean="0"/>
              <a:t>rod shaped.</a:t>
            </a:r>
          </a:p>
          <a:p>
            <a:r>
              <a:rPr dirty="0" lang="en-US" smtClean="0"/>
              <a:t> mainly found on the skin and human respiratory tract.</a:t>
            </a:r>
          </a:p>
          <a:p>
            <a:r>
              <a:rPr b="1" dirty="0" sz="3800" lang="en-US" smtClean="0"/>
              <a:t>Pathogenic group- </a:t>
            </a:r>
          </a:p>
          <a:p>
            <a:pPr>
              <a:buFont typeface="Wingdings" pitchFamily="2" charset="2"/>
              <a:buChar char="Ø"/>
            </a:pPr>
            <a:r>
              <a:rPr dirty="0" lang="en-US" smtClean="0"/>
              <a:t>coryna bacteria diphtheria </a:t>
            </a:r>
          </a:p>
          <a:p>
            <a:pPr lvl="1"/>
            <a:r>
              <a:rPr dirty="0" lang="en-US" smtClean="0"/>
              <a:t>which causes diphtheria.</a:t>
            </a:r>
          </a:p>
          <a:p>
            <a:pPr>
              <a:buFont typeface="Wingdings" pitchFamily="2" charset="2"/>
              <a:buChar char="Ø"/>
            </a:pPr>
            <a:r>
              <a:rPr dirty="0" lang="en-US" smtClean="0"/>
              <a:t>Actinomyce .</a:t>
            </a:r>
          </a:p>
          <a:p>
            <a:pPr lvl="1"/>
            <a:r>
              <a:rPr dirty="0" lang="en-US" smtClean="0"/>
              <a:t> which are aerobic and facultative anaerobic e.g. actinomyce israelii.</a:t>
            </a:r>
          </a:p>
          <a:p>
            <a:pPr lvl="1"/>
            <a:r>
              <a:rPr dirty="0" lang="en-US" smtClean="0"/>
              <a:t> a normal inhabitant of human tonsils. </a:t>
            </a:r>
          </a:p>
          <a:p>
            <a:pPr lvl="1"/>
            <a:r>
              <a:rPr dirty="0" lang="en-US" smtClean="0"/>
              <a:t>Causes disease after tooth extract. Cause abscess in human connective tissue e.g. actinomycosis.</a:t>
            </a:r>
          </a:p>
          <a:p>
            <a:pPr>
              <a:buFont typeface="Wingdings" pitchFamily="2" charset="2"/>
              <a:buChar char="Ø"/>
            </a:pPr>
            <a:r>
              <a:rPr dirty="0" lang="en-US" smtClean="0"/>
              <a:t>Norcadia group- </a:t>
            </a:r>
          </a:p>
          <a:p>
            <a:pPr lvl="1"/>
            <a:r>
              <a:rPr dirty="0" lang="en-US" smtClean="0"/>
              <a:t>it causes lung infection called norcadiosis. </a:t>
            </a:r>
          </a:p>
          <a:p>
            <a:pPr lvl="1"/>
            <a:r>
              <a:rPr dirty="0" lang="en-US" smtClean="0"/>
              <a:t>Man inhales it in to the lung thus causing disease.</a:t>
            </a:r>
          </a:p>
          <a:p>
            <a:pPr lvl="1"/>
            <a:r>
              <a:rPr dirty="0" lang="en-US" smtClean="0"/>
              <a:t> It causes chronic abscess under the skin</a:t>
            </a:r>
            <a:endParaRPr dirty="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688" name="Title 1"/>
          <p:cNvSpPr>
            <a:spLocks noGrp="1"/>
          </p:cNvSpPr>
          <p:nvPr>
            <p:ph type="title"/>
          </p:nvPr>
        </p:nvSpPr>
        <p:spPr/>
        <p:txBody>
          <a:bodyPr/>
          <a:p>
            <a:r>
              <a:rPr b="1" dirty="0" lang="en-US" smtClean="0"/>
              <a:t>GRAM NEGATIVE BACTERIA.</a:t>
            </a:r>
            <a:endParaRPr b="1" dirty="0" lang="en-US"/>
          </a:p>
        </p:txBody>
      </p:sp>
      <p:sp>
        <p:nvSpPr>
          <p:cNvPr id="1048689" name="Content Placeholder 2"/>
          <p:cNvSpPr>
            <a:spLocks noGrp="1"/>
          </p:cNvSpPr>
          <p:nvPr>
            <p:ph idx="1"/>
          </p:nvPr>
        </p:nvSpPr>
        <p:spPr/>
        <p:txBody>
          <a:bodyPr>
            <a:normAutofit fontScale="81042" lnSpcReduction="20000"/>
          </a:bodyPr>
          <a:p>
            <a:r>
              <a:rPr dirty="0" lang="en-US" smtClean="0"/>
              <a:t>spirochetes</a:t>
            </a:r>
          </a:p>
          <a:p>
            <a:pPr lvl="1"/>
            <a:r>
              <a:rPr dirty="0" lang="en-US" smtClean="0"/>
              <a:t>They are motile by means of bacteria.</a:t>
            </a:r>
          </a:p>
          <a:p>
            <a:r>
              <a:rPr dirty="0" lang="en-US" smtClean="0"/>
              <a:t>Pathogenic group.</a:t>
            </a:r>
          </a:p>
          <a:p>
            <a:r>
              <a:rPr dirty="0" lang="en-US" smtClean="0"/>
              <a:t>Tryponema </a:t>
            </a:r>
          </a:p>
          <a:p>
            <a:pPr lvl="1"/>
            <a:r>
              <a:rPr dirty="0" lang="en-US" smtClean="0"/>
              <a:t>live in human and animal  and are of two species tryponema vallidum which get through the body via mouth, mucus, anus and skin lesion. causes a disease called syphilis.</a:t>
            </a:r>
          </a:p>
          <a:p>
            <a:pPr lvl="1"/>
            <a:r>
              <a:rPr dirty="0" lang="en-US" smtClean="0"/>
              <a:t>Tryponema pertenua spread by direct contact with skin lesion and causes a disease called yaws.</a:t>
            </a:r>
          </a:p>
          <a:p>
            <a:r>
              <a:rPr dirty="0" lang="en-US" smtClean="0"/>
              <a:t>Borrelia </a:t>
            </a:r>
          </a:p>
          <a:p>
            <a:pPr lvl="1"/>
            <a:r>
              <a:rPr dirty="0" lang="en-US" smtClean="0"/>
              <a:t>they live in association of mammal insects birds. Transmission is by ticks or lies to human host and are two species </a:t>
            </a:r>
          </a:p>
          <a:p>
            <a:pPr lvl="1"/>
            <a:r>
              <a:rPr dirty="0" lang="en-US" smtClean="0"/>
              <a:t>Borrelia recorrentis -cause louse borne relapsing fever in human.</a:t>
            </a:r>
          </a:p>
          <a:p>
            <a:pPr lvl="1"/>
            <a:r>
              <a:rPr dirty="0" lang="en-US" smtClean="0"/>
              <a:t>Borrelia duttonii-cause tick borne borrelia disease.</a:t>
            </a:r>
          </a:p>
          <a:p>
            <a:endParaRPr dirty="0" lang="en-US" smtClean="0"/>
          </a:p>
          <a:p>
            <a:endParaRPr dirty="0" lang="en-US" smtClean="0"/>
          </a:p>
          <a:p>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690" name="Title 1"/>
          <p:cNvSpPr>
            <a:spLocks noGrp="1"/>
          </p:cNvSpPr>
          <p:nvPr>
            <p:ph type="title"/>
          </p:nvPr>
        </p:nvSpPr>
        <p:spPr/>
        <p:txBody>
          <a:bodyPr/>
          <a:p>
            <a:r>
              <a:rPr dirty="0" lang="en-US" smtClean="0"/>
              <a:t>CONT……………..</a:t>
            </a:r>
            <a:endParaRPr dirty="0" lang="en-US"/>
          </a:p>
        </p:txBody>
      </p:sp>
      <p:sp>
        <p:nvSpPr>
          <p:cNvPr id="1048691" name="Content Placeholder 2"/>
          <p:cNvSpPr>
            <a:spLocks noGrp="1"/>
          </p:cNvSpPr>
          <p:nvPr>
            <p:ph idx="1"/>
          </p:nvPr>
        </p:nvSpPr>
        <p:spPr/>
        <p:txBody>
          <a:bodyPr>
            <a:normAutofit fontScale="85417" lnSpcReduction="20000"/>
          </a:bodyPr>
          <a:p>
            <a:r>
              <a:rPr dirty="0" lang="en-US" smtClean="0"/>
              <a:t>Lepto spira- </a:t>
            </a:r>
          </a:p>
          <a:p>
            <a:pPr lvl="1"/>
            <a:r>
              <a:rPr dirty="0" lang="en-US" smtClean="0"/>
              <a:t>they are found in swimming pools, streams and infected animals.</a:t>
            </a:r>
          </a:p>
          <a:p>
            <a:pPr lvl="1"/>
            <a:r>
              <a:rPr dirty="0" lang="en-US" smtClean="0"/>
              <a:t> It is a zoonotic disease of domestic, wild animals and human. </a:t>
            </a:r>
          </a:p>
          <a:p>
            <a:pPr lvl="1"/>
            <a:r>
              <a:rPr dirty="0" lang="en-US" smtClean="0"/>
              <a:t>Contracted through skin lesion, contaminated water or mucus membrane.</a:t>
            </a:r>
          </a:p>
          <a:p>
            <a:r>
              <a:rPr dirty="0" lang="en-US" smtClean="0"/>
              <a:t>Pathogenic group</a:t>
            </a:r>
          </a:p>
          <a:p>
            <a:r>
              <a:rPr dirty="0" lang="en-US" smtClean="0"/>
              <a:t> Lebto spira icterohaemorrhagia which cause a disease called wells disease(sewer worker disease). </a:t>
            </a:r>
          </a:p>
          <a:p>
            <a:pPr lvl="1"/>
            <a:r>
              <a:rPr dirty="0" lang="en-US" smtClean="0"/>
              <a:t>It is carried by rats.</a:t>
            </a:r>
          </a:p>
          <a:p>
            <a:pPr lvl="1"/>
            <a:r>
              <a:rPr dirty="0" lang="en-US" smtClean="0"/>
              <a:t>It enters the body through damaged skin and mucus membrane.</a:t>
            </a:r>
          </a:p>
          <a:p>
            <a:pPr lvl="1"/>
            <a:r>
              <a:rPr dirty="0" lang="en-US" smtClean="0"/>
              <a:t>Signs  are elevated temperature, jaundice  and bleeding.</a:t>
            </a:r>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692" name="Title 1"/>
          <p:cNvSpPr>
            <a:spLocks noGrp="1"/>
          </p:cNvSpPr>
          <p:nvPr>
            <p:ph type="title"/>
          </p:nvPr>
        </p:nvSpPr>
        <p:spPr/>
        <p:txBody>
          <a:bodyPr/>
          <a:p>
            <a:r>
              <a:rPr dirty="0" lang="en-US" smtClean="0"/>
              <a:t>NEISSIERIA</a:t>
            </a:r>
            <a:endParaRPr dirty="0" lang="en-US"/>
          </a:p>
        </p:txBody>
      </p:sp>
      <p:sp>
        <p:nvSpPr>
          <p:cNvPr id="1048693" name="Content Placeholder 2"/>
          <p:cNvSpPr>
            <a:spLocks noGrp="1"/>
          </p:cNvSpPr>
          <p:nvPr>
            <p:ph idx="1"/>
          </p:nvPr>
        </p:nvSpPr>
        <p:spPr/>
        <p:txBody>
          <a:bodyPr>
            <a:normAutofit fontScale="94792" lnSpcReduction="10000"/>
          </a:bodyPr>
          <a:p>
            <a:r>
              <a:rPr dirty="0" lang="en-US" smtClean="0"/>
              <a:t>Non motile.</a:t>
            </a:r>
          </a:p>
          <a:p>
            <a:r>
              <a:rPr dirty="0" lang="en-US" smtClean="0"/>
              <a:t>aerobic diplococcic, </a:t>
            </a:r>
          </a:p>
          <a:p>
            <a:r>
              <a:rPr dirty="0" lang="en-US" smtClean="0"/>
              <a:t>inhibit mucus membrane of animals.</a:t>
            </a:r>
          </a:p>
          <a:p>
            <a:r>
              <a:rPr dirty="0" lang="en-US" smtClean="0"/>
              <a:t>It is a normal flora of human genitourinary and conjunctiva.</a:t>
            </a:r>
          </a:p>
          <a:p>
            <a:r>
              <a:rPr dirty="0" lang="en-US" smtClean="0"/>
              <a:t>Pathogenic group.</a:t>
            </a:r>
          </a:p>
          <a:p>
            <a:r>
              <a:rPr dirty="0" lang="en-US" smtClean="0"/>
              <a:t>Neisseria gonorrhea(gonococcus).</a:t>
            </a:r>
          </a:p>
          <a:p>
            <a:pPr lvl="1"/>
            <a:r>
              <a:rPr dirty="0" lang="en-US" smtClean="0"/>
              <a:t> The disease caused is gonorrhea, urethritis, pelvic inflammatory disease(PID), salphigitis( inflammation of fallopian tube) and  ophthamia.</a:t>
            </a:r>
          </a:p>
          <a:p>
            <a:pPr lvl="1">
              <a:buNone/>
            </a:pPr>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694" name="Title 1"/>
          <p:cNvSpPr>
            <a:spLocks noGrp="1"/>
          </p:cNvSpPr>
          <p:nvPr>
            <p:ph type="title"/>
          </p:nvPr>
        </p:nvSpPr>
        <p:spPr/>
        <p:txBody>
          <a:bodyPr/>
          <a:p>
            <a:r>
              <a:rPr dirty="0" lang="en-US" smtClean="0"/>
              <a:t>CONT………………….</a:t>
            </a:r>
            <a:endParaRPr dirty="0" lang="en-US"/>
          </a:p>
        </p:txBody>
      </p:sp>
      <p:sp>
        <p:nvSpPr>
          <p:cNvPr id="1048695" name="Content Placeholder 2"/>
          <p:cNvSpPr>
            <a:spLocks noGrp="1"/>
          </p:cNvSpPr>
          <p:nvPr>
            <p:ph idx="1"/>
          </p:nvPr>
        </p:nvSpPr>
        <p:spPr/>
        <p:txBody>
          <a:bodyPr>
            <a:normAutofit fontScale="76875" lnSpcReduction="20000"/>
          </a:bodyPr>
          <a:p>
            <a:r>
              <a:rPr dirty="0" lang="en-US" smtClean="0"/>
              <a:t>Neisseria meningitis( menigalcoccus). </a:t>
            </a:r>
          </a:p>
          <a:p>
            <a:pPr lvl="1"/>
            <a:r>
              <a:rPr dirty="0" lang="en-US" smtClean="0"/>
              <a:t>Inhibits the nasapharynx of human. Disease caused is meningitis(cerebral spinal fever or menigal coccal meningitis).</a:t>
            </a:r>
          </a:p>
          <a:p>
            <a:pPr lvl="1"/>
            <a:r>
              <a:rPr dirty="0" lang="en-US" smtClean="0"/>
              <a:t> Occurs in epidemic.</a:t>
            </a:r>
          </a:p>
          <a:p>
            <a:pPr algn="ctr">
              <a:buNone/>
            </a:pPr>
            <a:r>
              <a:rPr b="1" dirty="0" sz="4600" lang="en-US" smtClean="0"/>
              <a:t>BRUCELLA</a:t>
            </a:r>
            <a:endParaRPr dirty="0" lang="en-US" smtClean="0"/>
          </a:p>
          <a:p>
            <a:r>
              <a:rPr dirty="0" lang="en-US" smtClean="0"/>
              <a:t>was discovered in 1889 by Broos. </a:t>
            </a:r>
          </a:p>
          <a:p>
            <a:r>
              <a:rPr dirty="0" lang="en-US" smtClean="0"/>
              <a:t>Natural host is sheep and goat. </a:t>
            </a:r>
          </a:p>
          <a:p>
            <a:r>
              <a:rPr dirty="0" lang="en-US" smtClean="0"/>
              <a:t>Are obligate parasite that cause disease in sheep, goat and laboratory animal. </a:t>
            </a:r>
          </a:p>
          <a:p>
            <a:r>
              <a:rPr dirty="0" lang="en-US" smtClean="0"/>
              <a:t>Disease caused is brucellosis and is common in vetinary officers, meat packing and livestock workers as they  come in to contact with infected animals.</a:t>
            </a:r>
          </a:p>
          <a:p>
            <a:r>
              <a:rPr dirty="0" lang="en-US" smtClean="0"/>
              <a:t>It is secreted In goat and cow milk and transmitted through drinking un boiled milk. </a:t>
            </a:r>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696" name="Title 1"/>
          <p:cNvSpPr>
            <a:spLocks noGrp="1"/>
          </p:cNvSpPr>
          <p:nvPr>
            <p:ph type="title"/>
          </p:nvPr>
        </p:nvSpPr>
        <p:spPr/>
        <p:txBody>
          <a:bodyPr/>
          <a:p>
            <a:r>
              <a:rPr dirty="0" lang="en-US" smtClean="0"/>
              <a:t>CONT……………</a:t>
            </a:r>
            <a:endParaRPr dirty="0" lang="en-US"/>
          </a:p>
        </p:txBody>
      </p:sp>
      <p:sp>
        <p:nvSpPr>
          <p:cNvPr id="1048697" name="Content Placeholder 2"/>
          <p:cNvSpPr>
            <a:spLocks noGrp="1"/>
          </p:cNvSpPr>
          <p:nvPr>
            <p:ph idx="1"/>
          </p:nvPr>
        </p:nvSpPr>
        <p:spPr/>
        <p:txBody>
          <a:bodyPr>
            <a:normAutofit/>
          </a:bodyPr>
          <a:p>
            <a:r>
              <a:rPr b="1" dirty="0" lang="en-US" smtClean="0"/>
              <a:t>Pathogenic group-</a:t>
            </a:r>
          </a:p>
          <a:p>
            <a:r>
              <a:rPr dirty="0" lang="en-US" smtClean="0"/>
              <a:t> Brucella melitensis and cause a disease called brucellas andorant fever around Mediterranean sea. it cause brucellosis in man through taking  raw goat milk.</a:t>
            </a:r>
          </a:p>
          <a:p>
            <a:r>
              <a:rPr dirty="0" lang="en-US" smtClean="0"/>
              <a:t>Brucellar aborters which causes abortion in animals.</a:t>
            </a:r>
          </a:p>
          <a:p>
            <a:r>
              <a:rPr dirty="0" lang="en-US" smtClean="0"/>
              <a:t>Brucellosis suis which causes death in pigs.</a:t>
            </a:r>
          </a:p>
          <a:p>
            <a:pPr lvl="1"/>
            <a:endParaRPr dirty="0" lang="en-US" smtClean="0"/>
          </a:p>
          <a:p>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698" name="Title 1"/>
          <p:cNvSpPr>
            <a:spLocks noGrp="1"/>
          </p:cNvSpPr>
          <p:nvPr>
            <p:ph type="title"/>
          </p:nvPr>
        </p:nvSpPr>
        <p:spPr/>
        <p:txBody>
          <a:bodyPr/>
          <a:p>
            <a:r>
              <a:rPr b="1" dirty="0" lang="en-US" smtClean="0"/>
              <a:t>BODETELLA</a:t>
            </a:r>
            <a:endParaRPr b="1" dirty="0" lang="en-US"/>
          </a:p>
        </p:txBody>
      </p:sp>
      <p:sp>
        <p:nvSpPr>
          <p:cNvPr id="1048699" name="Content Placeholder 2"/>
          <p:cNvSpPr>
            <a:spLocks noGrp="1"/>
          </p:cNvSpPr>
          <p:nvPr>
            <p:ph idx="1"/>
          </p:nvPr>
        </p:nvSpPr>
        <p:spPr/>
        <p:txBody>
          <a:bodyPr>
            <a:normAutofit fontScale="81042" lnSpcReduction="20000"/>
          </a:bodyPr>
          <a:p>
            <a:r>
              <a:rPr dirty="0" lang="en-US" smtClean="0"/>
              <a:t>It is a small.</a:t>
            </a:r>
          </a:p>
          <a:p>
            <a:r>
              <a:rPr dirty="0" lang="en-US" smtClean="0"/>
              <a:t>capsulated bacteria.</a:t>
            </a:r>
          </a:p>
          <a:p>
            <a:r>
              <a:rPr dirty="0" lang="en-US" smtClean="0"/>
              <a:t>it is an aerobe,</a:t>
            </a:r>
          </a:p>
          <a:p>
            <a:r>
              <a:rPr dirty="0" lang="en-US" smtClean="0"/>
              <a:t> non motile which produces toxins.</a:t>
            </a:r>
          </a:p>
          <a:p>
            <a:r>
              <a:rPr b="1" dirty="0" lang="en-US" smtClean="0"/>
              <a:t>Pathogenic species</a:t>
            </a:r>
            <a:r>
              <a:rPr dirty="0" lang="en-US" smtClean="0"/>
              <a:t>.</a:t>
            </a:r>
          </a:p>
          <a:p>
            <a:r>
              <a:rPr dirty="0" lang="en-US" smtClean="0"/>
              <a:t>Bodetella pertusis</a:t>
            </a:r>
          </a:p>
          <a:p>
            <a:pPr lvl="1"/>
            <a:r>
              <a:rPr dirty="0" lang="en-US" smtClean="0"/>
              <a:t> Host is human.</a:t>
            </a:r>
          </a:p>
          <a:p>
            <a:pPr lvl="1"/>
            <a:r>
              <a:rPr dirty="0" lang="en-US" smtClean="0"/>
              <a:t> Mode of transmission is air.</a:t>
            </a:r>
          </a:p>
          <a:p>
            <a:pPr lvl="1"/>
            <a:r>
              <a:rPr dirty="0" lang="en-US" smtClean="0"/>
              <a:t> Organism adhere and multiply  in epithelium of trachea and bronchioles. </a:t>
            </a:r>
          </a:p>
          <a:p>
            <a:pPr lvl="1"/>
            <a:r>
              <a:rPr dirty="0" lang="en-US" smtClean="0"/>
              <a:t>The toxin is produce causing irritation. </a:t>
            </a:r>
          </a:p>
          <a:p>
            <a:pPr lvl="1"/>
            <a:r>
              <a:rPr dirty="0" lang="en-US" smtClean="0"/>
              <a:t>The disease caused is pertussis( whooping cough). </a:t>
            </a:r>
          </a:p>
          <a:p>
            <a:pPr lvl="1"/>
            <a:r>
              <a:rPr dirty="0" lang="en-US" smtClean="0"/>
              <a:t>It controlled by DPT vaccine.</a:t>
            </a:r>
          </a:p>
          <a:p>
            <a:pPr lvl="1"/>
            <a:r>
              <a:rPr dirty="0" lang="en-US" smtClean="0"/>
              <a:t> Pertussis grows on the respiratory system.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617" name="Title 1"/>
          <p:cNvSpPr>
            <a:spLocks noGrp="1"/>
          </p:cNvSpPr>
          <p:nvPr>
            <p:ph type="title"/>
          </p:nvPr>
        </p:nvSpPr>
        <p:spPr/>
        <p:txBody>
          <a:bodyPr>
            <a:normAutofit fontScale="90000"/>
          </a:bodyPr>
          <a:p>
            <a:r>
              <a:rPr b="1" dirty="0" lang="en-US" smtClean="0"/>
              <a:t>ANTONY VAN LECUWENHOCK</a:t>
            </a:r>
            <a:endParaRPr b="1" dirty="0" lang="en-US"/>
          </a:p>
        </p:txBody>
      </p:sp>
      <p:sp>
        <p:nvSpPr>
          <p:cNvPr id="1048618" name="Content Placeholder 2"/>
          <p:cNvSpPr>
            <a:spLocks noGrp="1"/>
          </p:cNvSpPr>
          <p:nvPr>
            <p:ph idx="1"/>
          </p:nvPr>
        </p:nvSpPr>
        <p:spPr/>
        <p:txBody>
          <a:bodyPr>
            <a:normAutofit fontScale="65577" lnSpcReduction="20000"/>
          </a:bodyPr>
          <a:p>
            <a:r>
              <a:rPr dirty="0" sz="3800" lang="en-US" smtClean="0"/>
              <a:t>Was known as microbic hunter or father of microbiology</a:t>
            </a:r>
          </a:p>
          <a:p>
            <a:r>
              <a:rPr dirty="0" sz="3800" lang="en-US" smtClean="0"/>
              <a:t>He lived in Holland as a  business manager of a shop</a:t>
            </a:r>
          </a:p>
          <a:p>
            <a:r>
              <a:rPr dirty="0" sz="3800" lang="en-US" smtClean="0"/>
              <a:t>He invented lenses and started looking at things as glass magnified them.</a:t>
            </a:r>
          </a:p>
          <a:p>
            <a:r>
              <a:rPr dirty="0" sz="3800" lang="en-US" smtClean="0"/>
              <a:t>In 1667 he described bacteria using a simple primitive microscope. This lens could magnify 300 times normal  size the size of a pin head.</a:t>
            </a:r>
          </a:p>
          <a:p>
            <a:r>
              <a:rPr dirty="0" sz="3800" lang="en-US" smtClean="0"/>
              <a:t>he observed materials  placed on the pin head, he discovered the microscope hence father of microbiology.</a:t>
            </a:r>
          </a:p>
          <a:p>
            <a:endParaRPr dirty="0" sz="4400" lang="en-US" smtClean="0"/>
          </a:p>
          <a:p>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700" name="Title 1"/>
          <p:cNvSpPr>
            <a:spLocks noGrp="1"/>
          </p:cNvSpPr>
          <p:nvPr>
            <p:ph type="title"/>
          </p:nvPr>
        </p:nvSpPr>
        <p:spPr/>
        <p:txBody>
          <a:bodyPr/>
          <a:p>
            <a:r>
              <a:rPr b="1" dirty="0" lang="en-US" smtClean="0"/>
              <a:t>HAEMOPHILLUS</a:t>
            </a:r>
            <a:endParaRPr b="1" dirty="0" lang="en-US"/>
          </a:p>
        </p:txBody>
      </p:sp>
      <p:sp>
        <p:nvSpPr>
          <p:cNvPr id="1048701" name="Content Placeholder 2"/>
          <p:cNvSpPr>
            <a:spLocks noGrp="1"/>
          </p:cNvSpPr>
          <p:nvPr>
            <p:ph idx="1"/>
          </p:nvPr>
        </p:nvSpPr>
        <p:spPr/>
        <p:txBody>
          <a:bodyPr>
            <a:normAutofit fontScale="69167" lnSpcReduction="20000"/>
          </a:bodyPr>
          <a:p>
            <a:r>
              <a:rPr dirty="0" lang="en-US" smtClean="0"/>
              <a:t>Blood loving because it requires factor Y and X for growth.</a:t>
            </a:r>
          </a:p>
          <a:p>
            <a:r>
              <a:rPr dirty="0" lang="en-US" smtClean="0"/>
              <a:t> Aerobic.</a:t>
            </a:r>
          </a:p>
          <a:p>
            <a:r>
              <a:rPr dirty="0" lang="en-US" smtClean="0"/>
              <a:t>Non motile , </a:t>
            </a:r>
          </a:p>
          <a:p>
            <a:r>
              <a:rPr dirty="0" lang="en-US" smtClean="0"/>
              <a:t>Non spore forming </a:t>
            </a:r>
          </a:p>
          <a:p>
            <a:r>
              <a:rPr dirty="0" lang="en-US" smtClean="0"/>
              <a:t>The species are obligate parasite of obligate animals.</a:t>
            </a:r>
          </a:p>
          <a:p>
            <a:r>
              <a:rPr dirty="0" lang="en-US" smtClean="0"/>
              <a:t>Pathogenic group-</a:t>
            </a:r>
          </a:p>
          <a:p>
            <a:r>
              <a:rPr dirty="0" lang="en-US" smtClean="0"/>
              <a:t>Haemophilus influenza,</a:t>
            </a:r>
          </a:p>
          <a:p>
            <a:pPr lvl="1"/>
            <a:r>
              <a:rPr dirty="0" lang="en-US" smtClean="0"/>
              <a:t> are six type A to F.</a:t>
            </a:r>
          </a:p>
          <a:p>
            <a:pPr lvl="1"/>
            <a:r>
              <a:rPr dirty="0" lang="en-US" smtClean="0"/>
              <a:t> Disease caused are meningitis in infants , lower respiratory tract, otitis media caused by type B,  nasalpharyngitis caused by type B, conjunctivitis, sinusitis.</a:t>
            </a:r>
          </a:p>
          <a:p>
            <a:r>
              <a:rPr dirty="0" lang="en-US" smtClean="0"/>
              <a:t>Haemophiluss aegyptiuos.</a:t>
            </a:r>
          </a:p>
          <a:p>
            <a:r>
              <a:rPr dirty="0" lang="en-US" smtClean="0"/>
              <a:t> Causes conjunctivitis and highly communicable.</a:t>
            </a:r>
          </a:p>
          <a:p>
            <a:pPr lvl="1"/>
            <a:r>
              <a:rPr dirty="0" lang="en-US" smtClean="0"/>
              <a:t>Haemophilus ducrey, cause cancroids or soft chancre which is sexually transmitted infection characterized by non syphilitic lesions and characterized by lesions in genital area, ulcer with marked tenderness and swelling.</a:t>
            </a:r>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702" name="Title 1"/>
          <p:cNvSpPr>
            <a:spLocks noGrp="1"/>
          </p:cNvSpPr>
          <p:nvPr>
            <p:ph type="title"/>
          </p:nvPr>
        </p:nvSpPr>
        <p:spPr/>
        <p:txBody>
          <a:bodyPr>
            <a:normAutofit/>
          </a:bodyPr>
          <a:p>
            <a:r>
              <a:rPr b="1" dirty="0" lang="en-US" smtClean="0"/>
              <a:t>PASTULLELLA</a:t>
            </a:r>
            <a:r>
              <a:rPr dirty="0" lang="en-US" smtClean="0"/>
              <a:t>.</a:t>
            </a:r>
            <a:endParaRPr dirty="0" lang="en-US"/>
          </a:p>
        </p:txBody>
      </p:sp>
      <p:sp>
        <p:nvSpPr>
          <p:cNvPr id="1048703" name="Content Placeholder 2"/>
          <p:cNvSpPr>
            <a:spLocks noGrp="1"/>
          </p:cNvSpPr>
          <p:nvPr>
            <p:ph idx="1"/>
          </p:nvPr>
        </p:nvSpPr>
        <p:spPr>
          <a:xfrm>
            <a:off x="304800" y="1676400"/>
            <a:ext cx="8229600" cy="4525963"/>
          </a:xfrm>
        </p:spPr>
        <p:txBody>
          <a:bodyPr>
            <a:normAutofit/>
          </a:bodyPr>
          <a:p>
            <a:r>
              <a:rPr dirty="0" lang="en-US" smtClean="0"/>
              <a:t>It is facultative anaerobic.</a:t>
            </a:r>
          </a:p>
          <a:p>
            <a:r>
              <a:rPr dirty="0" lang="en-US" smtClean="0"/>
              <a:t>rode shaped. </a:t>
            </a:r>
          </a:p>
          <a:p>
            <a:r>
              <a:rPr dirty="0" lang="en-US" smtClean="0"/>
              <a:t>non motile and small.</a:t>
            </a:r>
          </a:p>
          <a:p>
            <a:r>
              <a:rPr dirty="0" lang="en-US" smtClean="0"/>
              <a:t>true parasites of mammal and bird.</a:t>
            </a:r>
          </a:p>
          <a:p>
            <a:r>
              <a:rPr dirty="0" lang="en-US" smtClean="0"/>
              <a:t>Inhibit parasites e.g. ticks fleas etc.</a:t>
            </a:r>
          </a:p>
          <a:p>
            <a:r>
              <a:rPr dirty="0" lang="en-US" smtClean="0"/>
              <a:t>The flee bite an individual thus getting the disease.</a:t>
            </a:r>
          </a:p>
          <a:p>
            <a:r>
              <a:rPr b="1" dirty="0" lang="en-US" smtClean="0"/>
              <a:t>Pathogenic group-</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704" name="Title 1"/>
          <p:cNvSpPr>
            <a:spLocks noGrp="1"/>
          </p:cNvSpPr>
          <p:nvPr>
            <p:ph type="title"/>
          </p:nvPr>
        </p:nvSpPr>
        <p:spPr>
          <a:xfrm>
            <a:off x="457200" y="381000"/>
            <a:ext cx="8229600" cy="1066800"/>
          </a:xfrm>
        </p:spPr>
        <p:txBody>
          <a:bodyPr>
            <a:normAutofit/>
          </a:bodyPr>
          <a:p>
            <a:r>
              <a:rPr dirty="0" lang="en-US" smtClean="0"/>
              <a:t>CONT……………………</a:t>
            </a:r>
            <a:endParaRPr dirty="0" lang="en-US"/>
          </a:p>
        </p:txBody>
      </p:sp>
      <p:sp>
        <p:nvSpPr>
          <p:cNvPr id="1048705" name="Content Placeholder 2"/>
          <p:cNvSpPr>
            <a:spLocks noGrp="1"/>
          </p:cNvSpPr>
          <p:nvPr>
            <p:ph idx="1"/>
          </p:nvPr>
        </p:nvSpPr>
        <p:spPr>
          <a:xfrm>
            <a:off x="457200" y="1524000"/>
            <a:ext cx="8229600" cy="5334000"/>
          </a:xfrm>
        </p:spPr>
        <p:txBody>
          <a:bodyPr>
            <a:normAutofit fontScale="58846" lnSpcReduction="20000"/>
          </a:bodyPr>
          <a:p>
            <a:r>
              <a:rPr dirty="0" sz="3800" lang="en-US" smtClean="0"/>
              <a:t>Yersinia pestis</a:t>
            </a:r>
          </a:p>
          <a:p>
            <a:pPr lvl="1"/>
            <a:r>
              <a:rPr dirty="0" sz="3800" lang="en-US" smtClean="0"/>
              <a:t> Non motile</a:t>
            </a:r>
          </a:p>
          <a:p>
            <a:pPr lvl="1"/>
            <a:r>
              <a:rPr dirty="0" sz="3800" lang="en-US" smtClean="0"/>
              <a:t> Transmitted from one rodent to the other through bite by flees which have become infected by sucking blood of infected animals. </a:t>
            </a:r>
          </a:p>
          <a:p>
            <a:pPr lvl="1"/>
            <a:r>
              <a:rPr dirty="0" sz="3800" lang="en-US" smtClean="0"/>
              <a:t> Organism grow in the intestinal tract of the flee and block the lumen. </a:t>
            </a:r>
          </a:p>
          <a:p>
            <a:pPr lvl="1"/>
            <a:r>
              <a:rPr dirty="0" sz="3800" lang="en-US" smtClean="0"/>
              <a:t> It bites and regurgitate  plague bacillus in the bite wound thus plague is transmitted from rodent to rodent and occasionally from rodent to human.</a:t>
            </a:r>
          </a:p>
          <a:p>
            <a:pPr lvl="1"/>
            <a:r>
              <a:rPr dirty="0" sz="3800" lang="en-US" smtClean="0"/>
              <a:t> It is usually transmitted from human to human by flees.  </a:t>
            </a:r>
          </a:p>
          <a:p>
            <a:pPr lvl="1"/>
            <a:r>
              <a:rPr dirty="0" sz="3800" lang="en-US" smtClean="0"/>
              <a:t>When  individual is infected pneumonia develops, Droplets containing plague bacillus are coughed out which result in primary pneumonic plague which is fatal with out treatments which is then transmitted from person to person.</a:t>
            </a:r>
          </a:p>
          <a:p>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706" name="Title 1"/>
          <p:cNvSpPr>
            <a:spLocks noGrp="1"/>
          </p:cNvSpPr>
          <p:nvPr>
            <p:ph type="title"/>
          </p:nvPr>
        </p:nvSpPr>
        <p:spPr/>
        <p:txBody>
          <a:bodyPr/>
          <a:p>
            <a:r>
              <a:rPr dirty="0" lang="en-US" smtClean="0"/>
              <a:t>CONT…………………….</a:t>
            </a:r>
            <a:endParaRPr dirty="0" lang="en-US"/>
          </a:p>
        </p:txBody>
      </p:sp>
      <p:sp>
        <p:nvSpPr>
          <p:cNvPr id="1048707" name="Content Placeholder 2"/>
          <p:cNvSpPr>
            <a:spLocks noGrp="1"/>
          </p:cNvSpPr>
          <p:nvPr>
            <p:ph idx="1"/>
          </p:nvPr>
        </p:nvSpPr>
        <p:spPr/>
        <p:txBody>
          <a:bodyPr>
            <a:normAutofit/>
          </a:bodyPr>
          <a:p>
            <a:r>
              <a:rPr dirty="0" lang="en-US" smtClean="0"/>
              <a:t>Bubonic plague.</a:t>
            </a:r>
          </a:p>
          <a:p>
            <a:pPr lvl="1"/>
            <a:r>
              <a:rPr dirty="0" lang="en-US" smtClean="0"/>
              <a:t>when plague bacillus enter the host through the mucus membrane or though the bite of a flee .</a:t>
            </a:r>
          </a:p>
          <a:p>
            <a:pPr lvl="1"/>
            <a:r>
              <a:rPr dirty="0" lang="en-US" smtClean="0"/>
              <a:t>they travel through the lymphatic system and to the regional lymph nodes. This causes hemorrhagic inflammation and the nodes enlarge forming  a bubol. later this bubols spread to axilla, groins ,spleen , liver lungs and CNS causing necrosis,</a:t>
            </a:r>
          </a:p>
          <a:p>
            <a:r>
              <a:rPr dirty="0" lang="en-US" smtClean="0"/>
              <a:t>Yersinia enterocolitica- </a:t>
            </a:r>
          </a:p>
          <a:p>
            <a:pPr lvl="1"/>
            <a:r>
              <a:rPr dirty="0" lang="en-US" smtClean="0"/>
              <a:t> causes enteric disease and bacteremia.</a:t>
            </a:r>
          </a:p>
          <a:p>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708" name="Title 1"/>
          <p:cNvSpPr>
            <a:spLocks noGrp="1"/>
          </p:cNvSpPr>
          <p:nvPr>
            <p:ph type="title"/>
          </p:nvPr>
        </p:nvSpPr>
        <p:spPr/>
        <p:txBody>
          <a:bodyPr>
            <a:normAutofit fontScale="90000"/>
          </a:bodyPr>
          <a:p>
            <a:r>
              <a:rPr dirty="0" lang="en-US" smtClean="0"/>
              <a:t>ENTEROBACTERIA( COULIFORM BACILLI) </a:t>
            </a:r>
            <a:endParaRPr dirty="0" lang="en-US"/>
          </a:p>
        </p:txBody>
      </p:sp>
      <p:sp>
        <p:nvSpPr>
          <p:cNvPr id="1048709" name="Content Placeholder 2"/>
          <p:cNvSpPr>
            <a:spLocks noGrp="1"/>
          </p:cNvSpPr>
          <p:nvPr>
            <p:ph idx="1"/>
          </p:nvPr>
        </p:nvSpPr>
        <p:spPr/>
        <p:txBody>
          <a:bodyPr>
            <a:normAutofit fontScale="94792" lnSpcReduction="20000"/>
          </a:bodyPr>
          <a:p>
            <a:r>
              <a:rPr dirty="0" lang="en-US" smtClean="0"/>
              <a:t>Individual group includes</a:t>
            </a:r>
          </a:p>
          <a:p>
            <a:pPr lvl="1"/>
            <a:r>
              <a:rPr dirty="0" lang="en-US" smtClean="0"/>
              <a:t> klebsiella, </a:t>
            </a:r>
          </a:p>
          <a:p>
            <a:pPr lvl="1"/>
            <a:r>
              <a:rPr dirty="0" lang="en-US" smtClean="0"/>
              <a:t>Escherichia colli, </a:t>
            </a:r>
          </a:p>
          <a:p>
            <a:pPr lvl="1"/>
            <a:r>
              <a:rPr dirty="0" lang="en-US" smtClean="0"/>
              <a:t>shigella,</a:t>
            </a:r>
          </a:p>
          <a:p>
            <a:pPr lvl="1"/>
            <a:r>
              <a:rPr dirty="0" lang="en-US" smtClean="0"/>
              <a:t> vibrio, </a:t>
            </a:r>
          </a:p>
          <a:p>
            <a:pPr lvl="1"/>
            <a:r>
              <a:rPr dirty="0" lang="en-US" smtClean="0"/>
              <a:t>Anterobactor</a:t>
            </a:r>
          </a:p>
          <a:p>
            <a:pPr lvl="1"/>
            <a:r>
              <a:rPr dirty="0" lang="en-US" smtClean="0"/>
              <a:t> Enterobactor.</a:t>
            </a:r>
          </a:p>
          <a:p>
            <a:r>
              <a:rPr dirty="0" lang="en-US" smtClean="0"/>
              <a:t>Klebsiella</a:t>
            </a:r>
          </a:p>
          <a:p>
            <a:pPr lvl="1"/>
            <a:r>
              <a:rPr dirty="0" lang="en-US" smtClean="0"/>
              <a:t> is facultative anaerobe,</a:t>
            </a:r>
          </a:p>
          <a:p>
            <a:pPr lvl="1"/>
            <a:r>
              <a:rPr dirty="0" lang="en-US" smtClean="0"/>
              <a:t> has capsules, </a:t>
            </a:r>
          </a:p>
          <a:p>
            <a:pPr lvl="1"/>
            <a:r>
              <a:rPr dirty="0" lang="en-US" smtClean="0"/>
              <a:t>no motile, </a:t>
            </a:r>
          </a:p>
          <a:p>
            <a:pPr lvl="1"/>
            <a:r>
              <a:rPr dirty="0" lang="en-US" smtClean="0"/>
              <a:t>difficult to isolate.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710" name="Title 1"/>
          <p:cNvSpPr>
            <a:spLocks noGrp="1"/>
          </p:cNvSpPr>
          <p:nvPr>
            <p:ph type="title"/>
          </p:nvPr>
        </p:nvSpPr>
        <p:spPr/>
        <p:txBody>
          <a:bodyPr/>
          <a:p>
            <a:r>
              <a:rPr dirty="0" lang="en-US" smtClean="0"/>
              <a:t>CONT……………………..</a:t>
            </a:r>
            <a:endParaRPr dirty="0" lang="en-US"/>
          </a:p>
        </p:txBody>
      </p:sp>
      <p:sp>
        <p:nvSpPr>
          <p:cNvPr id="1048711" name="Content Placeholder 2"/>
          <p:cNvSpPr>
            <a:spLocks noGrp="1"/>
          </p:cNvSpPr>
          <p:nvPr>
            <p:ph idx="1"/>
          </p:nvPr>
        </p:nvSpPr>
        <p:spPr/>
        <p:txBody>
          <a:bodyPr>
            <a:normAutofit fontScale="94792" lnSpcReduction="20000"/>
          </a:bodyPr>
          <a:p>
            <a:r>
              <a:rPr dirty="0" lang="en-US" smtClean="0"/>
              <a:t>Pathogenic group</a:t>
            </a:r>
          </a:p>
          <a:p>
            <a:r>
              <a:rPr dirty="0" lang="en-US" smtClean="0"/>
              <a:t>Klepsiella pneumoniae</a:t>
            </a:r>
          </a:p>
          <a:p>
            <a:pPr lvl="1"/>
            <a:r>
              <a:rPr dirty="0" lang="en-US" smtClean="0"/>
              <a:t>Causes pnemonia, sinusitis, otitis media , urinary track infection.</a:t>
            </a:r>
          </a:p>
          <a:p>
            <a:r>
              <a:rPr dirty="0" lang="en-US" smtClean="0"/>
              <a:t>Escherichia coli.</a:t>
            </a:r>
          </a:p>
          <a:p>
            <a:pPr lvl="1"/>
            <a:r>
              <a:rPr dirty="0" lang="en-US" smtClean="0"/>
              <a:t> Obtains nutrition from food ingested by the host. </a:t>
            </a:r>
          </a:p>
          <a:p>
            <a:pPr lvl="1"/>
            <a:r>
              <a:rPr dirty="0" lang="en-US" smtClean="0"/>
              <a:t>Produces vitamin K to be absorbed by the host.</a:t>
            </a:r>
          </a:p>
          <a:p>
            <a:pPr lvl="1"/>
            <a:r>
              <a:rPr dirty="0" lang="en-US" smtClean="0"/>
              <a:t> It used as indicator of human fecal contamination. </a:t>
            </a:r>
          </a:p>
          <a:p>
            <a:pPr lvl="1"/>
            <a:r>
              <a:rPr dirty="0" lang="en-US" smtClean="0"/>
              <a:t>Disease caused are urinary track infection in women, travelers diarrhea and infantile diarrhea.</a:t>
            </a:r>
          </a:p>
          <a:p>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712" name="Title 1"/>
          <p:cNvSpPr>
            <a:spLocks noGrp="1"/>
          </p:cNvSpPr>
          <p:nvPr>
            <p:ph type="title"/>
          </p:nvPr>
        </p:nvSpPr>
        <p:spPr/>
        <p:txBody>
          <a:bodyPr/>
          <a:p>
            <a:pPr algn="ctr" lvl="1" rtl="0">
              <a:spcBef>
                <a:spcPct val="0"/>
              </a:spcBef>
            </a:pPr>
            <a:r>
              <a:rPr b="1" dirty="0" sz="4400" lang="en-US" smtClean="0"/>
              <a:t>SALMONELLA </a:t>
            </a:r>
            <a:r>
              <a:rPr dirty="0" lang="en-US" smtClean="0"/>
              <a:t/>
            </a:r>
            <a:br>
              <a:rPr dirty="0" lang="en-US" smtClean="0"/>
            </a:br>
            <a:endParaRPr dirty="0" lang="en-US"/>
          </a:p>
        </p:txBody>
      </p:sp>
      <p:sp>
        <p:nvSpPr>
          <p:cNvPr id="1048713" name="Content Placeholder 2"/>
          <p:cNvSpPr>
            <a:spLocks noGrp="1"/>
          </p:cNvSpPr>
          <p:nvPr>
            <p:ph idx="1"/>
          </p:nvPr>
        </p:nvSpPr>
        <p:spPr/>
        <p:txBody>
          <a:bodyPr>
            <a:normAutofit/>
          </a:bodyPr>
          <a:p>
            <a:r>
              <a:rPr dirty="0" lang="en-US" smtClean="0"/>
              <a:t>Not motile.</a:t>
            </a:r>
          </a:p>
          <a:p>
            <a:r>
              <a:rPr dirty="0" lang="en-US" smtClean="0"/>
              <a:t>Intestinal pathogen.</a:t>
            </a:r>
          </a:p>
          <a:p>
            <a:r>
              <a:rPr dirty="0" lang="en-US" smtClean="0"/>
              <a:t>Produce endotoxin.</a:t>
            </a:r>
          </a:p>
          <a:p>
            <a:r>
              <a:rPr dirty="0" lang="en-US" smtClean="0"/>
              <a:t>They are responsible for enteric fever and gastro entretratitis.</a:t>
            </a:r>
          </a:p>
          <a:p>
            <a:r>
              <a:rPr dirty="0" lang="en-US" smtClean="0"/>
              <a:t> Transmitted through oral fecal root( 4 Fs)</a:t>
            </a:r>
          </a:p>
          <a:p>
            <a:r>
              <a:rPr b="1" dirty="0" lang="en-US" smtClean="0"/>
              <a:t>Pathogenic group-</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714" name="Title 1"/>
          <p:cNvSpPr>
            <a:spLocks noGrp="1"/>
          </p:cNvSpPr>
          <p:nvPr>
            <p:ph type="title"/>
          </p:nvPr>
        </p:nvSpPr>
        <p:spPr>
          <a:xfrm>
            <a:off x="457200" y="457200"/>
            <a:ext cx="8229600" cy="990600"/>
          </a:xfrm>
        </p:spPr>
        <p:txBody>
          <a:bodyPr>
            <a:normAutofit/>
          </a:bodyPr>
          <a:p>
            <a:r>
              <a:rPr dirty="0" lang="en-US" smtClean="0"/>
              <a:t>CONT…………………….</a:t>
            </a:r>
            <a:endParaRPr dirty="0" lang="en-US"/>
          </a:p>
        </p:txBody>
      </p:sp>
      <p:sp>
        <p:nvSpPr>
          <p:cNvPr id="1048715" name="Content Placeholder 2"/>
          <p:cNvSpPr>
            <a:spLocks noGrp="1"/>
          </p:cNvSpPr>
          <p:nvPr>
            <p:ph idx="1"/>
          </p:nvPr>
        </p:nvSpPr>
        <p:spPr>
          <a:xfrm>
            <a:off x="457200" y="1524000"/>
            <a:ext cx="8229600" cy="4953000"/>
          </a:xfrm>
        </p:spPr>
        <p:txBody>
          <a:bodyPr>
            <a:normAutofit fontScale="72917" lnSpcReduction="20000"/>
          </a:bodyPr>
          <a:p>
            <a:r>
              <a:rPr dirty="0" lang="en-US" smtClean="0"/>
              <a:t>Salmonella typhi.</a:t>
            </a:r>
          </a:p>
          <a:p>
            <a:pPr lvl="1"/>
            <a:r>
              <a:rPr dirty="0" lang="en-US" smtClean="0"/>
              <a:t> Cause s typhoid fever,</a:t>
            </a:r>
          </a:p>
          <a:p>
            <a:pPr lvl="1"/>
            <a:r>
              <a:rPr dirty="0" lang="en-US" smtClean="0"/>
              <a:t> Found in human who are ill and in carries of the disease after recovering from typhoid fever.</a:t>
            </a:r>
          </a:p>
          <a:p>
            <a:pPr lvl="1"/>
            <a:r>
              <a:rPr dirty="0" lang="en-US" smtClean="0"/>
              <a:t> Produces toxins. </a:t>
            </a:r>
          </a:p>
          <a:p>
            <a:pPr lvl="1"/>
            <a:r>
              <a:rPr dirty="0" lang="en-US" smtClean="0"/>
              <a:t>Transmission  is through oral fecal root, contaminate food or fluids that goes through the intestine and eventually to the blood vessels and lymphatic systems.</a:t>
            </a:r>
          </a:p>
          <a:p>
            <a:pPr lvl="1"/>
            <a:r>
              <a:rPr dirty="0" lang="en-US" smtClean="0"/>
              <a:t> septicemia  result. </a:t>
            </a:r>
          </a:p>
          <a:p>
            <a:pPr lvl="1"/>
            <a:r>
              <a:rPr dirty="0" lang="en-US" smtClean="0"/>
              <a:t>Sign and symptoms of first week are fever, headache , constipation. </a:t>
            </a:r>
          </a:p>
          <a:p>
            <a:pPr lvl="1"/>
            <a:r>
              <a:rPr dirty="0" lang="en-US" smtClean="0"/>
              <a:t>Second week are rose skin sport eruption(skin rush), profuse diarrhea( pea sub diarrhea) that is greenish in colour.</a:t>
            </a:r>
          </a:p>
          <a:p>
            <a:r>
              <a:rPr dirty="0" lang="en-US" smtClean="0"/>
              <a:t>Salmonella Para typhii. </a:t>
            </a:r>
          </a:p>
          <a:p>
            <a:pPr lvl="1"/>
            <a:r>
              <a:rPr dirty="0" lang="en-US" smtClean="0"/>
              <a:t>Causes enteric fever which is milder than the one caused by salmonella typhii. </a:t>
            </a:r>
          </a:p>
          <a:p>
            <a:r>
              <a:rPr dirty="0" lang="en-US" smtClean="0"/>
              <a:t>Other salmonella. </a:t>
            </a:r>
          </a:p>
          <a:p>
            <a:pPr lvl="1"/>
            <a:r>
              <a:rPr dirty="0" lang="en-US" smtClean="0"/>
              <a:t>Are primarily animal pathogen which occasionally attack man and cause food poisoning e.g. salmonella typhinunium and salmonella enteridis.</a:t>
            </a:r>
          </a:p>
          <a:p>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716" name="Title 1"/>
          <p:cNvSpPr>
            <a:spLocks noGrp="1"/>
          </p:cNvSpPr>
          <p:nvPr>
            <p:ph type="title"/>
          </p:nvPr>
        </p:nvSpPr>
        <p:spPr/>
        <p:txBody>
          <a:bodyPr/>
          <a:p>
            <a:r>
              <a:rPr b="1" dirty="0" lang="en-US" smtClean="0"/>
              <a:t>SH</a:t>
            </a:r>
            <a:r>
              <a:rPr b="1" dirty="0" lang="en-US" smtClean="0"/>
              <a:t>I</a:t>
            </a:r>
            <a:r>
              <a:rPr b="1" dirty="0" lang="en-US" smtClean="0"/>
              <a:t>GELLA</a:t>
            </a:r>
            <a:endParaRPr b="1" dirty="0" lang="en-US"/>
          </a:p>
        </p:txBody>
      </p:sp>
      <p:sp>
        <p:nvSpPr>
          <p:cNvPr id="1048717" name="Content Placeholder 2"/>
          <p:cNvSpPr>
            <a:spLocks noGrp="1"/>
          </p:cNvSpPr>
          <p:nvPr>
            <p:ph idx="1"/>
          </p:nvPr>
        </p:nvSpPr>
        <p:spPr/>
        <p:txBody>
          <a:bodyPr>
            <a:normAutofit fontScale="80962" lnSpcReduction="20000"/>
          </a:bodyPr>
          <a:p>
            <a:r>
              <a:rPr dirty="0" lang="en-US" smtClean="0"/>
              <a:t>Are non motile rode shaped aerobic bacilli.</a:t>
            </a:r>
          </a:p>
          <a:p>
            <a:r>
              <a:rPr dirty="0" lang="en-US" smtClean="0"/>
              <a:t> Are obligate parasite and dysentery bacillus.</a:t>
            </a:r>
          </a:p>
          <a:p>
            <a:r>
              <a:rPr dirty="0" lang="en-US" smtClean="0"/>
              <a:t> Species are four- </a:t>
            </a:r>
            <a:r>
              <a:rPr dirty="0" lang="en-US" smtClean="0"/>
              <a:t>shigell</a:t>
            </a:r>
            <a:r>
              <a:rPr dirty="0" lang="en-US" smtClean="0"/>
              <a:t>a shiga, frexineri, sonnie and boydii.</a:t>
            </a:r>
            <a:endParaRPr altLang="en-US" lang="zh-CN"/>
          </a:p>
          <a:p>
            <a:r>
              <a:rPr dirty="0" lang="en-US" smtClean="0"/>
              <a:t> They can pass through the toilet paper and can survive on fingers for several hour. </a:t>
            </a:r>
          </a:p>
          <a:p>
            <a:r>
              <a:rPr dirty="0" lang="en-US" smtClean="0"/>
              <a:t>The disease caused by four above species is called bacillary dysentery. </a:t>
            </a:r>
          </a:p>
          <a:p>
            <a:r>
              <a:rPr dirty="0" lang="en-US" smtClean="0"/>
              <a:t>There is infection  of small and large intestine and this cause abscess. </a:t>
            </a:r>
          </a:p>
          <a:p>
            <a:r>
              <a:rPr dirty="0" lang="en-US" smtClean="0"/>
              <a:t>The disease is characterized by blood, mucus and pus, nausea , vomiting, elevated temperature, convulsions and abdominal pain. </a:t>
            </a:r>
          </a:p>
          <a:p>
            <a:r>
              <a:rPr dirty="0" lang="en-US" smtClean="0"/>
              <a:t>The disease is referred to as </a:t>
            </a:r>
            <a:r>
              <a:rPr dirty="0" lang="en-US" smtClean="0"/>
              <a:t>shigello</a:t>
            </a:r>
            <a:r>
              <a:rPr dirty="0" lang="en-US" smtClean="0"/>
              <a:t>sis, is self limiting , of short duration and transmitted through oral fecal root.</a:t>
            </a:r>
            <a:endParaRPr altLang="en-US" lang="zh-CN"/>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718" name="Title 1"/>
          <p:cNvSpPr>
            <a:spLocks noGrp="1"/>
          </p:cNvSpPr>
          <p:nvPr>
            <p:ph type="title"/>
          </p:nvPr>
        </p:nvSpPr>
        <p:spPr/>
        <p:txBody>
          <a:bodyPr>
            <a:normAutofit fontScale="90000"/>
          </a:bodyPr>
          <a:p>
            <a:r>
              <a:rPr b="1" dirty="0" lang="en-US" smtClean="0"/>
              <a:t>OPPORTUNISTIC PATHOGENS</a:t>
            </a:r>
            <a:endParaRPr b="1" dirty="0" lang="en-US"/>
          </a:p>
        </p:txBody>
      </p:sp>
      <p:sp>
        <p:nvSpPr>
          <p:cNvPr id="1048719" name="Content Placeholder 2"/>
          <p:cNvSpPr>
            <a:spLocks noGrp="1"/>
          </p:cNvSpPr>
          <p:nvPr>
            <p:ph idx="1"/>
          </p:nvPr>
        </p:nvSpPr>
        <p:spPr/>
        <p:txBody>
          <a:bodyPr>
            <a:normAutofit fontScale="81042" lnSpcReduction="20000"/>
          </a:bodyPr>
          <a:p>
            <a:r>
              <a:rPr dirty="0" lang="en-US" smtClean="0"/>
              <a:t>Are inhabitants of human faces, animal intestines, soil and water.</a:t>
            </a:r>
          </a:p>
          <a:p>
            <a:r>
              <a:rPr dirty="0" lang="en-US" smtClean="0"/>
              <a:t> They cause infection in human when immunity is low.</a:t>
            </a:r>
          </a:p>
          <a:p>
            <a:r>
              <a:rPr dirty="0" lang="en-US" smtClean="0"/>
              <a:t> Examples are </a:t>
            </a:r>
          </a:p>
          <a:p>
            <a:pPr lvl="1"/>
            <a:r>
              <a:rPr dirty="0" lang="en-US" smtClean="0"/>
              <a:t>proteuse which causes urinary tract infection, </a:t>
            </a:r>
          </a:p>
          <a:p>
            <a:pPr lvl="1"/>
            <a:r>
              <a:rPr dirty="0" lang="en-US" smtClean="0"/>
              <a:t>vibrio  which are  coma shaped, bacillus, motile, flagellated. Transmission is through oral fecal root and live in aquatic environment.</a:t>
            </a:r>
          </a:p>
          <a:p>
            <a:r>
              <a:rPr b="1" dirty="0" lang="en-US" smtClean="0"/>
              <a:t>Pathogenic types</a:t>
            </a:r>
            <a:r>
              <a:rPr dirty="0" lang="en-US" smtClean="0"/>
              <a:t>.</a:t>
            </a:r>
          </a:p>
          <a:p>
            <a:r>
              <a:rPr dirty="0" lang="en-US" smtClean="0"/>
              <a:t>Vibrio cholerae- </a:t>
            </a:r>
          </a:p>
          <a:p>
            <a:r>
              <a:rPr dirty="0" lang="en-US" smtClean="0"/>
              <a:t>multiply in human intestine.</a:t>
            </a:r>
          </a:p>
          <a:p>
            <a:r>
              <a:rPr dirty="0" lang="en-US" smtClean="0"/>
              <a:t>produce an enterotoxin which act on the epithelium and provoke un sustained out poring watery diarrhea called rice water diarrhea .</a:t>
            </a:r>
          </a:p>
          <a:p>
            <a:r>
              <a:rPr dirty="0" lang="en-US" smtClean="0"/>
              <a:t>Causes cholera and common in Kenya.</a:t>
            </a:r>
          </a:p>
          <a:p>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619" name="Title 1"/>
          <p:cNvSpPr>
            <a:spLocks noGrp="1"/>
          </p:cNvSpPr>
          <p:nvPr>
            <p:ph type="title"/>
          </p:nvPr>
        </p:nvSpPr>
        <p:spPr>
          <a:xfrm>
            <a:off x="381000" y="304800"/>
            <a:ext cx="8229600" cy="1143000"/>
          </a:xfrm>
        </p:spPr>
        <p:txBody>
          <a:bodyPr/>
          <a:p>
            <a:r>
              <a:rPr b="1" dirty="0" lang="en-US" smtClean="0">
                <a:ln>
                  <a:solidFill>
                    <a:sysClr lastClr="000000" val="windowText"/>
                  </a:solidFill>
                </a:ln>
              </a:rPr>
              <a:t>CONT…………..</a:t>
            </a:r>
            <a:endParaRPr b="1" dirty="0" lang="en-US">
              <a:ln>
                <a:solidFill>
                  <a:sysClr lastClr="000000" val="windowText"/>
                </a:solidFill>
              </a:ln>
            </a:endParaRPr>
          </a:p>
        </p:txBody>
      </p:sp>
      <p:sp>
        <p:nvSpPr>
          <p:cNvPr id="1048620" name="Content Placeholder 2"/>
          <p:cNvSpPr>
            <a:spLocks noGrp="1"/>
          </p:cNvSpPr>
          <p:nvPr>
            <p:ph idx="1"/>
          </p:nvPr>
        </p:nvSpPr>
        <p:spPr/>
        <p:txBody>
          <a:bodyPr>
            <a:normAutofit fontScale="94750" lnSpcReduction="10000"/>
          </a:bodyPr>
          <a:p>
            <a:r>
              <a:rPr dirty="0" sz="2400" lang="en-US" smtClean="0"/>
              <a:t>He wrote letters to the society of Lagga which convinced scientist of the 18</a:t>
            </a:r>
            <a:r>
              <a:rPr baseline="30000" dirty="0" sz="2400" lang="en-US" smtClean="0"/>
              <a:t>th</a:t>
            </a:r>
            <a:r>
              <a:rPr dirty="0" sz="2400" lang="en-US" smtClean="0"/>
              <a:t> century about the existence of microorganism. </a:t>
            </a:r>
          </a:p>
          <a:p>
            <a:r>
              <a:rPr dirty="0" sz="2400" lang="en-US" smtClean="0"/>
              <a:t>Described small animals as animalcules. He did not speculate or associate there origin as </a:t>
            </a:r>
            <a:r>
              <a:rPr dirty="0" sz="2400" lang="en-US" smtClean="0">
                <a:latin typeface="Arial Narrow" pitchFamily="34" charset="0"/>
              </a:rPr>
              <a:t>causing </a:t>
            </a:r>
            <a:r>
              <a:rPr dirty="0" sz="2400" lang="en-US" smtClean="0">
                <a:latin typeface="+mj-lt"/>
              </a:rPr>
              <a:t>disease</a:t>
            </a:r>
            <a:r>
              <a:rPr dirty="0" sz="2400" lang="en-US" smtClean="0">
                <a:latin typeface="Arial Narrow" pitchFamily="34" charset="0"/>
              </a:rPr>
              <a:t>.</a:t>
            </a:r>
          </a:p>
          <a:p>
            <a:r>
              <a:rPr dirty="0" sz="2400" lang="en-US" smtClean="0">
                <a:latin typeface="Arial Narrow" pitchFamily="34" charset="0"/>
              </a:rPr>
              <a:t>The causes of disease in relation with animalcules was started in the 19</a:t>
            </a:r>
            <a:r>
              <a:rPr baseline="30000" dirty="0" sz="2400" lang="en-US" smtClean="0">
                <a:latin typeface="Arial Narrow" pitchFamily="34" charset="0"/>
              </a:rPr>
              <a:t>th</a:t>
            </a:r>
            <a:r>
              <a:rPr dirty="0" sz="2400" lang="en-US" smtClean="0">
                <a:latin typeface="Arial Narrow" pitchFamily="34" charset="0"/>
              </a:rPr>
              <a:t> century.</a:t>
            </a:r>
          </a:p>
          <a:p>
            <a:r>
              <a:rPr dirty="0" sz="2000" lang="en-US" smtClean="0"/>
              <a:t>He was  the first person to describe three shapes of bacteria:</a:t>
            </a:r>
          </a:p>
          <a:p>
            <a:pPr lvl="1"/>
            <a:r>
              <a:rPr dirty="0" sz="2000" lang="en-US" smtClean="0"/>
              <a:t> rod shapes- bacilli </a:t>
            </a:r>
          </a:p>
          <a:p>
            <a:pPr lvl="1"/>
            <a:r>
              <a:rPr dirty="0" sz="2000" lang="en-US" smtClean="0"/>
              <a:t>Spherical shaped- cocci</a:t>
            </a:r>
          </a:p>
          <a:p>
            <a:pPr lvl="1"/>
            <a:r>
              <a:rPr dirty="0" sz="2000" lang="en-US" smtClean="0"/>
              <a:t>Spiral shaped- cock screw.</a:t>
            </a:r>
          </a:p>
          <a:p>
            <a:pPr indent="-274320" lvl="1" marL="274320">
              <a:buClr>
                <a:schemeClr val="accent3"/>
              </a:buClr>
              <a:buSzPct val="95000"/>
            </a:pPr>
            <a:r>
              <a:rPr dirty="0" sz="2200" lang="en-US" smtClean="0"/>
              <a:t>He also discovered </a:t>
            </a:r>
            <a:r>
              <a:rPr dirty="0" sz="2000" lang="en-US" smtClean="0"/>
              <a:t>Protozoa, sperms, blood and blood cells.</a:t>
            </a:r>
          </a:p>
          <a:p>
            <a:endParaRPr dirty="0" sz="2200" lang="en-US" smtClean="0"/>
          </a:p>
          <a:p>
            <a:endParaRPr dirty="0" sz="2400" lang="en-US">
              <a:latin typeface="Arial Narrow"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720" name="Title 1"/>
          <p:cNvSpPr>
            <a:spLocks noGrp="1"/>
          </p:cNvSpPr>
          <p:nvPr>
            <p:ph type="title"/>
          </p:nvPr>
        </p:nvSpPr>
        <p:spPr/>
        <p:txBody>
          <a:bodyPr/>
          <a:p>
            <a:r>
              <a:rPr b="1" dirty="0" lang="en-US" smtClean="0"/>
              <a:t>TYPES OF CHOLERA</a:t>
            </a:r>
            <a:endParaRPr b="1" dirty="0" lang="en-US"/>
          </a:p>
        </p:txBody>
      </p:sp>
      <p:sp>
        <p:nvSpPr>
          <p:cNvPr id="1048721" name="Content Placeholder 2"/>
          <p:cNvSpPr>
            <a:spLocks noGrp="1"/>
          </p:cNvSpPr>
          <p:nvPr>
            <p:ph idx="1"/>
          </p:nvPr>
        </p:nvSpPr>
        <p:spPr/>
        <p:txBody>
          <a:bodyPr>
            <a:normAutofit/>
          </a:bodyPr>
          <a:p>
            <a:r>
              <a:rPr dirty="0" lang="en-US" smtClean="0"/>
              <a:t>Eltor cholera common in Kenya.</a:t>
            </a:r>
          </a:p>
          <a:p>
            <a:r>
              <a:rPr dirty="0" lang="en-US" smtClean="0"/>
              <a:t>Inaba cholera.</a:t>
            </a:r>
          </a:p>
          <a:p>
            <a:r>
              <a:rPr dirty="0" lang="en-US" smtClean="0"/>
              <a:t>Ogawa cholera. </a:t>
            </a:r>
          </a:p>
          <a:p>
            <a:pPr algn="ctr">
              <a:buNone/>
            </a:pPr>
            <a:r>
              <a:rPr b="1" dirty="0" lang="en-US" smtClean="0"/>
              <a:t>COMPYLOBACTOR</a:t>
            </a:r>
          </a:p>
          <a:p>
            <a:r>
              <a:rPr dirty="0" lang="en-US" smtClean="0"/>
              <a:t>Found in intestines.</a:t>
            </a:r>
          </a:p>
          <a:p>
            <a:r>
              <a:rPr dirty="0" lang="en-US" smtClean="0"/>
              <a:t>Found in uncooked food,  po</a:t>
            </a:r>
            <a:r>
              <a:rPr dirty="0" lang="en-US" smtClean="0"/>
              <a:t>u</a:t>
            </a:r>
            <a:r>
              <a:rPr dirty="0" lang="en-US" smtClean="0"/>
              <a:t>l</a:t>
            </a:r>
            <a:r>
              <a:rPr dirty="0" lang="en-US" smtClean="0"/>
              <a:t>t</a:t>
            </a:r>
            <a:r>
              <a:rPr dirty="0" lang="en-US" smtClean="0"/>
              <a:t>r</a:t>
            </a:r>
            <a:r>
              <a:rPr dirty="0" lang="en-US" smtClean="0"/>
              <a:t>y and infected water.</a:t>
            </a:r>
            <a:endParaRPr altLang="en-US" lang="zh-CN"/>
          </a:p>
          <a:p>
            <a:r>
              <a:rPr dirty="0" lang="en-US" smtClean="0"/>
              <a:t>Diseases caused is gastroenteritis.</a:t>
            </a:r>
          </a:p>
          <a:p>
            <a:r>
              <a:rPr dirty="0" lang="en-US" smtClean="0"/>
              <a:t>Patient present with diarrhea and colic pain.</a:t>
            </a:r>
          </a:p>
          <a:p>
            <a:endParaRPr dirty="0" lang="en-US" smtClean="0"/>
          </a:p>
          <a:p>
            <a:endParaRPr dirty="0" lang="en-US" smtClean="0"/>
          </a:p>
          <a:p>
            <a:endParaRPr dirty="0" lang="en-US" smtClean="0"/>
          </a:p>
          <a:p>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722" name="Title 1"/>
          <p:cNvSpPr>
            <a:spLocks noGrp="1"/>
          </p:cNvSpPr>
          <p:nvPr>
            <p:ph type="title"/>
          </p:nvPr>
        </p:nvSpPr>
        <p:spPr/>
        <p:txBody>
          <a:bodyPr>
            <a:normAutofit fontScale="90000"/>
          </a:bodyPr>
          <a:p>
            <a:r>
              <a:rPr b="1" dirty="0" lang="en-US" smtClean="0"/>
              <a:t>NORMAL FLORA ( COMMENSALS </a:t>
            </a:r>
            <a:r>
              <a:rPr dirty="0" lang="en-US" smtClean="0"/>
              <a:t>)</a:t>
            </a:r>
            <a:endParaRPr dirty="0" lang="en-US"/>
          </a:p>
        </p:txBody>
      </p:sp>
      <p:sp>
        <p:nvSpPr>
          <p:cNvPr id="1048723" name="Content Placeholder 2"/>
          <p:cNvSpPr>
            <a:spLocks noGrp="1"/>
          </p:cNvSpPr>
          <p:nvPr>
            <p:ph idx="1"/>
          </p:nvPr>
        </p:nvSpPr>
        <p:spPr/>
        <p:txBody>
          <a:bodyPr>
            <a:normAutofit fontScale="76875" lnSpcReduction="20000"/>
          </a:bodyPr>
          <a:p>
            <a:r>
              <a:rPr dirty="0" lang="en-US" smtClean="0"/>
              <a:t>Normal flora of person include all microbes that normally are found on or within the human body. </a:t>
            </a:r>
          </a:p>
          <a:p>
            <a:r>
              <a:rPr dirty="0" lang="en-US" smtClean="0"/>
              <a:t>This microbes are provided with nutrient and shelter with no effect on the welfare of the host e.g.</a:t>
            </a:r>
          </a:p>
          <a:p>
            <a:pPr lvl="1"/>
            <a:r>
              <a:rPr dirty="0" lang="en-US" smtClean="0"/>
              <a:t> in mouth there is cocci, bacilli protozoa and lacto bacilar. </a:t>
            </a:r>
          </a:p>
          <a:p>
            <a:pPr lvl="1"/>
            <a:r>
              <a:rPr dirty="0" lang="en-US" smtClean="0"/>
              <a:t>In respiratory tract there s staphylococci, neisseria and coliny acteria.</a:t>
            </a:r>
          </a:p>
          <a:p>
            <a:pPr lvl="1"/>
            <a:r>
              <a:rPr dirty="0" lang="en-US" smtClean="0"/>
              <a:t>In nose there is bacteriods.</a:t>
            </a:r>
          </a:p>
          <a:p>
            <a:pPr lvl="1"/>
            <a:r>
              <a:rPr dirty="0" lang="en-US" smtClean="0"/>
              <a:t>On skin there is staphylococcus auries, staphylococci, E.colie, cadida albicans.</a:t>
            </a:r>
          </a:p>
          <a:p>
            <a:pPr lvl="1"/>
            <a:r>
              <a:rPr dirty="0" lang="en-US" smtClean="0"/>
              <a:t>In ear and eyes there is streptococcus, staphylococcus , neisseria and colina bacteria.</a:t>
            </a:r>
          </a:p>
          <a:p>
            <a:pPr lvl="1"/>
            <a:r>
              <a:rPr dirty="0" lang="en-US" smtClean="0"/>
              <a:t>In urinary genital area there streptococcus , virus yeast,diptheloids.</a:t>
            </a:r>
          </a:p>
          <a:p>
            <a:pPr lvl="1"/>
            <a:r>
              <a:rPr dirty="0" lang="en-US" smtClean="0"/>
              <a:t>In vagina there is lacto bacillus, yeast, streptococcus, staphylococcus</a:t>
            </a:r>
          </a:p>
          <a:p>
            <a:pPr lvl="1"/>
            <a:r>
              <a:rPr dirty="0" lang="en-US" smtClean="0"/>
              <a:t>In GIT-many normal flora are found in lower intestine.</a:t>
            </a:r>
          </a:p>
          <a:p>
            <a:pPr lvl="1"/>
            <a:r>
              <a:rPr dirty="0" lang="en-US" smtClean="0"/>
              <a:t>In large intestine there is fungi, protozoa, clostridium.</a:t>
            </a:r>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724" name="Title 1"/>
          <p:cNvSpPr>
            <a:spLocks noGrp="1"/>
          </p:cNvSpPr>
          <p:nvPr>
            <p:ph type="title"/>
          </p:nvPr>
        </p:nvSpPr>
        <p:spPr/>
        <p:txBody>
          <a:bodyPr>
            <a:normAutofit fontScale="90000"/>
          </a:bodyPr>
          <a:p>
            <a:r>
              <a:rPr b="1" dirty="0" lang="en-US" smtClean="0"/>
              <a:t>BENEFICIAL ROLE OF NORMAL FLORA IN THE BODY</a:t>
            </a:r>
            <a:endParaRPr b="1" dirty="0" lang="en-US"/>
          </a:p>
        </p:txBody>
      </p:sp>
      <p:sp>
        <p:nvSpPr>
          <p:cNvPr id="1048725" name="Content Placeholder 2"/>
          <p:cNvSpPr>
            <a:spLocks noGrp="1"/>
          </p:cNvSpPr>
          <p:nvPr>
            <p:ph idx="1"/>
          </p:nvPr>
        </p:nvSpPr>
        <p:spPr/>
        <p:txBody>
          <a:bodyPr>
            <a:normAutofit fontScale="90000" lnSpcReduction="10000"/>
          </a:bodyPr>
          <a:p>
            <a:r>
              <a:rPr dirty="0" sz="3600" lang="en-US" smtClean="0"/>
              <a:t>couliform bacteria synthesizes vitamin k and also vitamin b12, peridoxin and dioxin. </a:t>
            </a:r>
          </a:p>
          <a:p>
            <a:r>
              <a:rPr dirty="0" sz="3600" lang="en-US" smtClean="0"/>
              <a:t>They prevent other microorganism that may be pathogenic  from establishing a site of infection. </a:t>
            </a:r>
          </a:p>
          <a:p>
            <a:r>
              <a:rPr dirty="0" sz="3600" lang="en-US" smtClean="0"/>
              <a:t>N/B:Treatment of bacteria are by use of antibiotic</a:t>
            </a:r>
            <a:r>
              <a:rPr dirty="0" lang="en-US" smtClean="0"/>
              <a:t>.</a:t>
            </a:r>
            <a:endParaRPr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726" name="Title 1"/>
          <p:cNvSpPr>
            <a:spLocks noGrp="1"/>
          </p:cNvSpPr>
          <p:nvPr>
            <p:ph type="title"/>
          </p:nvPr>
        </p:nvSpPr>
        <p:spPr/>
        <p:txBody>
          <a:bodyPr/>
          <a:p>
            <a:r>
              <a:rPr b="1" dirty="0" lang="en-US" smtClean="0"/>
              <a:t>FUNGI</a:t>
            </a:r>
            <a:endParaRPr b="1" dirty="0" lang="en-US"/>
          </a:p>
        </p:txBody>
      </p:sp>
      <p:sp>
        <p:nvSpPr>
          <p:cNvPr id="1048727" name="Content Placeholder 2"/>
          <p:cNvSpPr>
            <a:spLocks noGrp="1"/>
          </p:cNvSpPr>
          <p:nvPr>
            <p:ph idx="1"/>
          </p:nvPr>
        </p:nvSpPr>
        <p:spPr/>
        <p:txBody>
          <a:bodyPr>
            <a:normAutofit fontScale="94808" lnSpcReduction="20000"/>
          </a:bodyPr>
          <a:p>
            <a:r>
              <a:rPr dirty="0" lang="en-US" smtClean="0"/>
              <a:t>The sturdy of fungi is </a:t>
            </a:r>
            <a:r>
              <a:rPr b="1" dirty="0" lang="en-US" smtClean="0"/>
              <a:t>mycology.</a:t>
            </a:r>
          </a:p>
          <a:p>
            <a:r>
              <a:rPr dirty="0" lang="en-US" smtClean="0"/>
              <a:t>The diseases caused by fungi is called </a:t>
            </a:r>
            <a:r>
              <a:rPr b="1" dirty="0" lang="en-US" smtClean="0"/>
              <a:t>mycosis</a:t>
            </a:r>
            <a:r>
              <a:rPr dirty="0" lang="en-US" smtClean="0"/>
              <a:t>.</a:t>
            </a:r>
          </a:p>
          <a:p>
            <a:r>
              <a:rPr dirty="0" lang="en-US" smtClean="0"/>
              <a:t>Fungi are microorganism that are incapable of producing their own food and live on decay organic material.</a:t>
            </a:r>
          </a:p>
          <a:p>
            <a:r>
              <a:rPr dirty="0" lang="en-US" smtClean="0"/>
              <a:t>Structure-Fungi have along branching fill lament( hyphae ) that branch and form a network which called mycelium</a:t>
            </a:r>
          </a:p>
          <a:p>
            <a:r>
              <a:rPr dirty="0" lang="en-US" smtClean="0"/>
              <a:t>Reproduction- produce sexually by spores where  there is fusion.</a:t>
            </a:r>
          </a:p>
          <a:p>
            <a:r>
              <a:rPr dirty="0" lang="en-US" smtClean="0"/>
              <a:t>Also reproduce a sexually by nuclei where there is no fusion.</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728" name="Title 1"/>
          <p:cNvSpPr>
            <a:spLocks noGrp="1"/>
          </p:cNvSpPr>
          <p:nvPr>
            <p:ph type="title"/>
          </p:nvPr>
        </p:nvSpPr>
        <p:spPr/>
        <p:txBody>
          <a:bodyPr/>
          <a:p>
            <a:r>
              <a:rPr b="1" dirty="0" lang="en-US" smtClean="0"/>
              <a:t>CONT……………</a:t>
            </a:r>
            <a:endParaRPr b="1" dirty="0" lang="en-US"/>
          </a:p>
        </p:txBody>
      </p:sp>
      <p:sp>
        <p:nvSpPr>
          <p:cNvPr id="1048729" name="Content Placeholder 2"/>
          <p:cNvSpPr>
            <a:spLocks noGrp="1"/>
          </p:cNvSpPr>
          <p:nvPr>
            <p:ph idx="1"/>
          </p:nvPr>
        </p:nvSpPr>
        <p:spPr/>
        <p:txBody>
          <a:bodyPr>
            <a:normAutofit fontScale="85417" lnSpcReduction="20000"/>
          </a:bodyPr>
          <a:p>
            <a:endParaRPr dirty="0" lang="en-US" smtClean="0"/>
          </a:p>
          <a:p>
            <a:r>
              <a:rPr b="1" dirty="0" lang="en-US" smtClean="0"/>
              <a:t>PATHOGENISIS GROUP.</a:t>
            </a:r>
          </a:p>
          <a:p>
            <a:r>
              <a:rPr dirty="0" lang="en-US" smtClean="0"/>
              <a:t>Mycotic diseases/ fungal diseases-</a:t>
            </a:r>
          </a:p>
          <a:p>
            <a:pPr lvl="1"/>
            <a:r>
              <a:rPr dirty="0" lang="en-US" smtClean="0"/>
              <a:t> Are  caused by yeast and moulds.</a:t>
            </a:r>
          </a:p>
          <a:p>
            <a:pPr lvl="1"/>
            <a:r>
              <a:rPr dirty="0" lang="en-US" smtClean="0"/>
              <a:t> Produce agglutination reaction in the host resulting in tissue granules.</a:t>
            </a:r>
          </a:p>
          <a:p>
            <a:pPr lvl="1"/>
            <a:r>
              <a:rPr dirty="0" lang="en-US" smtClean="0"/>
              <a:t>Fungi generally don't produce toxin like bacteria.</a:t>
            </a:r>
          </a:p>
          <a:p>
            <a:r>
              <a:rPr dirty="0" lang="en-US" smtClean="0"/>
              <a:t>Groups of fungi- are four groups:</a:t>
            </a:r>
          </a:p>
          <a:p>
            <a:r>
              <a:rPr dirty="0" lang="en-US" smtClean="0"/>
              <a:t>Fillamental fungi moles</a:t>
            </a:r>
          </a:p>
          <a:p>
            <a:pPr lvl="1"/>
            <a:r>
              <a:rPr dirty="0" lang="en-US" smtClean="0"/>
              <a:t>-Form  branching tubular filament which are interwoven in to a </a:t>
            </a:r>
            <a:r>
              <a:rPr dirty="0" lang="en-US" smtClean="0"/>
              <a:t>mycerium</a:t>
            </a:r>
            <a:r>
              <a:rPr dirty="0" lang="en-US" smtClean="0"/>
              <a:t>. </a:t>
            </a:r>
          </a:p>
          <a:p>
            <a:pPr lvl="1"/>
            <a:r>
              <a:rPr dirty="0" lang="en-US" smtClean="0"/>
              <a:t>They produce asexual spore of many kinds.</a:t>
            </a:r>
          </a:p>
          <a:p>
            <a:pPr lvl="1"/>
            <a:r>
              <a:rPr dirty="0" lang="en-US" smtClean="0"/>
              <a:t>Moulds are the main source of antibiotic.</a:t>
            </a:r>
          </a:p>
          <a:p>
            <a:pPr>
              <a:buNone/>
            </a:pPr>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730" name="Title 1"/>
          <p:cNvSpPr>
            <a:spLocks noGrp="1"/>
          </p:cNvSpPr>
          <p:nvPr>
            <p:ph type="title"/>
          </p:nvPr>
        </p:nvSpPr>
        <p:spPr/>
        <p:txBody>
          <a:bodyPr/>
          <a:p>
            <a:r>
              <a:rPr dirty="0" lang="en-US" smtClean="0"/>
              <a:t>CONT………………………….</a:t>
            </a:r>
            <a:endParaRPr dirty="0" lang="en-US"/>
          </a:p>
        </p:txBody>
      </p:sp>
      <p:sp>
        <p:nvSpPr>
          <p:cNvPr id="1048731" name="Content Placeholder 2"/>
          <p:cNvSpPr>
            <a:spLocks noGrp="1"/>
          </p:cNvSpPr>
          <p:nvPr>
            <p:ph idx="1"/>
          </p:nvPr>
        </p:nvSpPr>
        <p:spPr/>
        <p:txBody>
          <a:bodyPr>
            <a:normAutofit fontScale="76875" lnSpcReduction="20000"/>
          </a:bodyPr>
          <a:p>
            <a:r>
              <a:rPr dirty="0" lang="en-US" smtClean="0"/>
              <a:t>Yeast-  </a:t>
            </a:r>
          </a:p>
          <a:p>
            <a:pPr lvl="1"/>
            <a:r>
              <a:rPr dirty="0" lang="en-US" smtClean="0"/>
              <a:t>are single round or oval cells.</a:t>
            </a:r>
          </a:p>
          <a:p>
            <a:pPr lvl="1"/>
            <a:r>
              <a:rPr dirty="0" lang="en-US" smtClean="0"/>
              <a:t> Response produce by forming small lateral buds that enlarge and develop in to new cells.</a:t>
            </a:r>
          </a:p>
          <a:p>
            <a:r>
              <a:rPr dirty="0" lang="en-US" smtClean="0"/>
              <a:t>Yeast like fungi-</a:t>
            </a:r>
          </a:p>
          <a:p>
            <a:pPr lvl="1"/>
            <a:r>
              <a:rPr dirty="0" lang="en-US" smtClean="0"/>
              <a:t>medically important is called Candida which can reproduce by budding , the buds tend to elongate in to filaments which remain linked together in chain that have some resemblance to mould myserium. </a:t>
            </a:r>
          </a:p>
          <a:p>
            <a:pPr lvl="1"/>
            <a:r>
              <a:rPr dirty="0" lang="en-US" smtClean="0"/>
              <a:t>Common yeast ferment sugar to alcohol and rise bled during backing</a:t>
            </a:r>
          </a:p>
          <a:p>
            <a:r>
              <a:rPr dirty="0" lang="en-US" smtClean="0"/>
              <a:t>Dimorphic fungi-</a:t>
            </a:r>
          </a:p>
          <a:p>
            <a:r>
              <a:rPr dirty="0" lang="en-US" smtClean="0"/>
              <a:t> it has a yeast morphology in tissue of when growing cultures at 37degress.</a:t>
            </a:r>
          </a:p>
          <a:p>
            <a:r>
              <a:rPr dirty="0" lang="en-US" smtClean="0"/>
              <a:t>Usually pathogenic e.g. Candida albican.  </a:t>
            </a:r>
          </a:p>
          <a:p>
            <a:r>
              <a:rPr dirty="0" lang="en-US" smtClean="0"/>
              <a:t>Beneficial fungi importance-</a:t>
            </a:r>
          </a:p>
          <a:p>
            <a:r>
              <a:rPr dirty="0" lang="en-US" smtClean="0"/>
              <a:t>Used in the production of yoghurt, cheese, beer and wine and drugs</a:t>
            </a:r>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732" name="Title 1"/>
          <p:cNvSpPr>
            <a:spLocks noGrp="1"/>
          </p:cNvSpPr>
          <p:nvPr>
            <p:ph type="title"/>
          </p:nvPr>
        </p:nvSpPr>
        <p:spPr/>
        <p:txBody>
          <a:bodyPr>
            <a:normAutofit fontScale="90000"/>
          </a:bodyPr>
          <a:p>
            <a:r>
              <a:rPr b="1" dirty="0" lang="en-US" smtClean="0"/>
              <a:t>CLASSIFICATION OF MYCOSIS</a:t>
            </a:r>
            <a:endParaRPr b="1" dirty="0" lang="en-US"/>
          </a:p>
        </p:txBody>
      </p:sp>
      <p:sp>
        <p:nvSpPr>
          <p:cNvPr id="1048733" name="Content Placeholder 2"/>
          <p:cNvSpPr>
            <a:spLocks noGrp="1"/>
          </p:cNvSpPr>
          <p:nvPr>
            <p:ph idx="1"/>
          </p:nvPr>
        </p:nvSpPr>
        <p:spPr/>
        <p:txBody>
          <a:bodyPr>
            <a:normAutofit fontScale="76731" lnSpcReduction="20000"/>
          </a:bodyPr>
          <a:p>
            <a:r>
              <a:rPr dirty="0" lang="en-US" smtClean="0"/>
              <a:t>Dermatomycosis( superficial)/ringworm.</a:t>
            </a:r>
          </a:p>
          <a:p>
            <a:r>
              <a:rPr dirty="0" lang="en-US" smtClean="0"/>
              <a:t>Subcutaneous mycosis.</a:t>
            </a:r>
          </a:p>
          <a:p>
            <a:r>
              <a:rPr dirty="0" lang="en-US" smtClean="0"/>
              <a:t>Demaycosis /systemic mycosis.</a:t>
            </a:r>
          </a:p>
          <a:p>
            <a:pPr algn="ctr">
              <a:buNone/>
            </a:pPr>
            <a:r>
              <a:rPr b="1" dirty="0" lang="en-US" smtClean="0"/>
              <a:t>DERMATOMYCOSIS.</a:t>
            </a:r>
          </a:p>
          <a:p>
            <a:r>
              <a:rPr dirty="0" lang="en-US" smtClean="0"/>
              <a:t>Involves only the following part: epidermis, hair, nails, which have dead keratinized tissues and is in the superficial layer of epidermis.</a:t>
            </a:r>
          </a:p>
          <a:p>
            <a:r>
              <a:rPr dirty="0" lang="en-US" smtClean="0"/>
              <a:t> They may represent an allergic reaction to fungi.</a:t>
            </a:r>
          </a:p>
          <a:p>
            <a:r>
              <a:rPr dirty="0" lang="en-US" smtClean="0"/>
              <a:t>It includes three main families.</a:t>
            </a:r>
          </a:p>
          <a:p>
            <a:r>
              <a:rPr dirty="0" lang="en-US" smtClean="0"/>
              <a:t>Tricophyton which does not attack the hair and attacks epidermis and nails.</a:t>
            </a:r>
          </a:p>
          <a:p>
            <a:r>
              <a:rPr dirty="0" lang="en-US" smtClean="0"/>
              <a:t>Epidermopyton does not attack nails and attacks epidermis and hair. </a:t>
            </a:r>
          </a:p>
          <a:p>
            <a:r>
              <a:rPr dirty="0" lang="en-US" smtClean="0"/>
              <a:t>Microsporum.</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734" name="Title 1"/>
          <p:cNvSpPr>
            <a:spLocks noGrp="1"/>
          </p:cNvSpPr>
          <p:nvPr>
            <p:ph type="title"/>
          </p:nvPr>
        </p:nvSpPr>
        <p:spPr/>
        <p:txBody>
          <a:bodyPr/>
          <a:p>
            <a:r>
              <a:rPr dirty="0" lang="en-US" smtClean="0"/>
              <a:t>CONT……………</a:t>
            </a:r>
            <a:endParaRPr dirty="0" lang="en-US"/>
          </a:p>
        </p:txBody>
      </p:sp>
      <p:sp>
        <p:nvSpPr>
          <p:cNvPr id="1048735" name="Content Placeholder 2"/>
          <p:cNvSpPr>
            <a:spLocks noGrp="1"/>
          </p:cNvSpPr>
          <p:nvPr>
            <p:ph idx="1"/>
          </p:nvPr>
        </p:nvSpPr>
        <p:spPr/>
        <p:txBody>
          <a:bodyPr>
            <a:normAutofit/>
          </a:bodyPr>
          <a:p>
            <a:r>
              <a:rPr dirty="0" lang="en-US" smtClean="0"/>
              <a:t>This three fungi are fillamental and digest keratin by enzymes e.g.</a:t>
            </a:r>
          </a:p>
          <a:p>
            <a:r>
              <a:rPr dirty="0" lang="en-US" smtClean="0"/>
              <a:t> taenial-pedis( athlete- foot)</a:t>
            </a:r>
          </a:p>
          <a:p>
            <a:r>
              <a:rPr dirty="0" lang="en-US" smtClean="0"/>
              <a:t> taenia capitis( skull ringworm),</a:t>
            </a:r>
          </a:p>
          <a:p>
            <a:r>
              <a:rPr dirty="0" lang="en-US" smtClean="0"/>
              <a:t> taenia corporis</a:t>
            </a:r>
            <a:r>
              <a:rPr dirty="0" lang="en-US" smtClean="0"/>
              <a:t>(</a:t>
            </a:r>
            <a:r>
              <a:rPr dirty="0" lang="en-US" smtClean="0"/>
              <a:t>b</a:t>
            </a:r>
            <a:r>
              <a:rPr dirty="0" lang="en-US" smtClean="0"/>
              <a:t>o</a:t>
            </a:r>
            <a:r>
              <a:rPr dirty="0" lang="en-US" smtClean="0"/>
              <a:t>d</a:t>
            </a:r>
            <a:r>
              <a:rPr dirty="0" lang="en-US" smtClean="0"/>
              <a:t>y</a:t>
            </a:r>
            <a:r>
              <a:rPr dirty="0" lang="en-US" smtClean="0"/>
              <a:t> </a:t>
            </a:r>
            <a:r>
              <a:rPr dirty="0" lang="en-US" smtClean="0"/>
              <a:t>ringworm) </a:t>
            </a:r>
            <a:endParaRPr altLang="en-US" lang="zh-CN"/>
          </a:p>
          <a:p>
            <a:r>
              <a:rPr dirty="0" lang="en-US" smtClean="0"/>
              <a:t> taenia cruris(groin).</a:t>
            </a:r>
          </a:p>
          <a:p>
            <a:r>
              <a:rPr dirty="0" lang="en-US" smtClean="0"/>
              <a:t>taenia manuum(palm and side of sole of the foot),</a:t>
            </a:r>
          </a:p>
          <a:p>
            <a:r>
              <a:rPr dirty="0" lang="en-US" smtClean="0"/>
              <a:t> taenia ungium( toe and finger nails).</a:t>
            </a:r>
          </a:p>
          <a:p>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736" name="Title 1"/>
          <p:cNvSpPr>
            <a:spLocks noGrp="1"/>
          </p:cNvSpPr>
          <p:nvPr>
            <p:ph type="title"/>
          </p:nvPr>
        </p:nvSpPr>
        <p:spPr/>
        <p:txBody>
          <a:bodyPr>
            <a:normAutofit/>
          </a:bodyPr>
          <a:p>
            <a:r>
              <a:rPr dirty="0" lang="en-US" smtClean="0"/>
              <a:t>CONT………………………</a:t>
            </a:r>
            <a:endParaRPr dirty="0" lang="en-US"/>
          </a:p>
        </p:txBody>
      </p:sp>
      <p:sp>
        <p:nvSpPr>
          <p:cNvPr id="1048737" name="Content Placeholder 2"/>
          <p:cNvSpPr>
            <a:spLocks noGrp="1"/>
          </p:cNvSpPr>
          <p:nvPr>
            <p:ph idx="1"/>
          </p:nvPr>
        </p:nvSpPr>
        <p:spPr/>
        <p:txBody>
          <a:bodyPr>
            <a:normAutofit fontScale="94792" lnSpcReduction="10000"/>
          </a:bodyPr>
          <a:p>
            <a:r>
              <a:rPr dirty="0" lang="en-US" smtClean="0"/>
              <a:t>Taenia pedis</a:t>
            </a:r>
          </a:p>
          <a:p>
            <a:pPr lvl="1"/>
            <a:r>
              <a:rPr dirty="0" lang="en-US" smtClean="0"/>
              <a:t> Is common with peoples who wear closed shoe and grows in 4</a:t>
            </a:r>
            <a:r>
              <a:rPr baseline="30000" dirty="0" lang="en-US" smtClean="0"/>
              <a:t>th</a:t>
            </a:r>
            <a:r>
              <a:rPr dirty="0" lang="en-US" smtClean="0"/>
              <a:t> and 5</a:t>
            </a:r>
            <a:r>
              <a:rPr baseline="30000" dirty="0" lang="en-US" smtClean="0"/>
              <a:t>th</a:t>
            </a:r>
            <a:r>
              <a:rPr dirty="0" lang="en-US" smtClean="0"/>
              <a:t> toe and rise to inflammation and breaking o the skin.</a:t>
            </a:r>
          </a:p>
          <a:p>
            <a:pPr lvl="1"/>
            <a:r>
              <a:rPr dirty="0" lang="en-US" smtClean="0"/>
              <a:t> Treatment you give topical and antifungal ointment and transmitted by shared showered services.</a:t>
            </a:r>
          </a:p>
          <a:p>
            <a:r>
              <a:rPr dirty="0" lang="en-US" smtClean="0"/>
              <a:t>Taenia capitis</a:t>
            </a:r>
          </a:p>
          <a:p>
            <a:pPr lvl="1"/>
            <a:r>
              <a:rPr dirty="0" lang="en-US" smtClean="0"/>
              <a:t> Is the infection of the skin of the skull. Positive organism is microsporum and tricophytol.</a:t>
            </a:r>
          </a:p>
          <a:p>
            <a:r>
              <a:rPr dirty="0" lang="en-US" smtClean="0"/>
              <a:t>Taenia manuum and ujium</a:t>
            </a:r>
          </a:p>
          <a:p>
            <a:pPr lvl="1"/>
            <a:r>
              <a:rPr dirty="0" lang="en-US" smtClean="0"/>
              <a:t> is common in dish washers and laundry workers.</a:t>
            </a:r>
          </a:p>
          <a:p>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738" name="Title 1"/>
          <p:cNvSpPr>
            <a:spLocks noGrp="1"/>
          </p:cNvSpPr>
          <p:nvPr>
            <p:ph type="title"/>
          </p:nvPr>
        </p:nvSpPr>
        <p:spPr/>
        <p:txBody>
          <a:bodyPr/>
          <a:p>
            <a:r>
              <a:rPr dirty="0" lang="en-US" smtClean="0"/>
              <a:t>CANDIDA ALBICAN</a:t>
            </a:r>
            <a:endParaRPr dirty="0" lang="en-US"/>
          </a:p>
        </p:txBody>
      </p:sp>
      <p:sp>
        <p:nvSpPr>
          <p:cNvPr id="1048739" name="Content Placeholder 2"/>
          <p:cNvSpPr>
            <a:spLocks noGrp="1"/>
          </p:cNvSpPr>
          <p:nvPr>
            <p:ph idx="1"/>
          </p:nvPr>
        </p:nvSpPr>
        <p:spPr/>
        <p:txBody>
          <a:bodyPr>
            <a:normAutofit/>
          </a:bodyPr>
          <a:p>
            <a:r>
              <a:rPr dirty="0" lang="en-US" smtClean="0"/>
              <a:t>Is a yeast like fungus and is opportunistic that live harmlessly on the skin and mucus membrane of the mouth , intestine  and reproductive system.</a:t>
            </a:r>
          </a:p>
          <a:p>
            <a:r>
              <a:rPr dirty="0" lang="en-US" smtClean="0"/>
              <a:t> When the body has low immunity it trigger it to form oral thrash which affect the mucus membrane of the mouth or vagina candidacies.</a:t>
            </a:r>
          </a:p>
          <a:p>
            <a:r>
              <a:rPr dirty="0" lang="en-US" smtClean="0"/>
              <a:t> Also cause vulva vaginalis and common in adult female.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621" name="Title 1"/>
          <p:cNvSpPr>
            <a:spLocks noGrp="1"/>
          </p:cNvSpPr>
          <p:nvPr>
            <p:ph type="title"/>
          </p:nvPr>
        </p:nvSpPr>
        <p:spPr>
          <a:xfrm>
            <a:off x="457200" y="704088"/>
            <a:ext cx="8229600" cy="667512"/>
          </a:xfrm>
        </p:spPr>
        <p:txBody>
          <a:bodyPr>
            <a:normAutofit fontScale="90000"/>
          </a:bodyPr>
          <a:p>
            <a:r>
              <a:rPr b="1" dirty="0" lang="en-US" smtClean="0"/>
              <a:t>LOUIS PASTEUR(1833-1895)</a:t>
            </a:r>
            <a:endParaRPr b="1" dirty="0" lang="en-US"/>
          </a:p>
        </p:txBody>
      </p:sp>
      <p:sp>
        <p:nvSpPr>
          <p:cNvPr id="1048622" name="Content Placeholder 2"/>
          <p:cNvSpPr>
            <a:spLocks noGrp="1"/>
          </p:cNvSpPr>
          <p:nvPr>
            <p:ph idx="1"/>
          </p:nvPr>
        </p:nvSpPr>
        <p:spPr>
          <a:xfrm>
            <a:off x="457200" y="1524000"/>
            <a:ext cx="8229600" cy="4525963"/>
          </a:xfrm>
        </p:spPr>
        <p:txBody>
          <a:bodyPr>
            <a:normAutofit/>
          </a:bodyPr>
          <a:p>
            <a:r>
              <a:rPr dirty="0" sz="2400" lang="en-US" smtClean="0"/>
              <a:t>He was educated in chemistry.</a:t>
            </a:r>
          </a:p>
          <a:p>
            <a:r>
              <a:rPr dirty="0" sz="2400" lang="en-US" smtClean="0"/>
              <a:t>In 19</a:t>
            </a:r>
            <a:r>
              <a:rPr baseline="30000" dirty="0" sz="2400" lang="en-US" smtClean="0"/>
              <a:t>th</a:t>
            </a:r>
            <a:r>
              <a:rPr dirty="0" sz="2400" lang="en-US" smtClean="0"/>
              <a:t> he studied microbiology in relation to animalcules .</a:t>
            </a:r>
          </a:p>
          <a:p>
            <a:r>
              <a:rPr dirty="0" sz="2400" lang="en-US" smtClean="0"/>
              <a:t>Many other sciencetist experimented about spontaneous creatures in infected wounds, fermenting grain, decaying meat they wondered how decaying occurred.</a:t>
            </a:r>
          </a:p>
          <a:p>
            <a:r>
              <a:rPr dirty="0" sz="2400" lang="en-US" smtClean="0"/>
              <a:t>They believed that life could develop spontaneously from decomposing organisms.</a:t>
            </a:r>
          </a:p>
          <a:p>
            <a:r>
              <a:rPr dirty="0" sz="2400" lang="en-US" smtClean="0"/>
              <a:t>This was the concept of abiogenesis or spontaneous generation. </a:t>
            </a:r>
            <a:endParaRPr dirty="0" sz="240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740" name="Title 1"/>
          <p:cNvSpPr>
            <a:spLocks noGrp="1"/>
          </p:cNvSpPr>
          <p:nvPr>
            <p:ph type="title"/>
          </p:nvPr>
        </p:nvSpPr>
        <p:spPr/>
        <p:txBody>
          <a:bodyPr/>
          <a:p>
            <a:r>
              <a:rPr b="1" dirty="0" lang="en-US" smtClean="0"/>
              <a:t>CONT………………………</a:t>
            </a:r>
            <a:endParaRPr b="1" dirty="0" lang="en-US"/>
          </a:p>
        </p:txBody>
      </p:sp>
      <p:sp>
        <p:nvSpPr>
          <p:cNvPr id="1048741" name="Content Placeholder 2"/>
          <p:cNvSpPr>
            <a:spLocks noGrp="1"/>
          </p:cNvSpPr>
          <p:nvPr>
            <p:ph idx="1"/>
          </p:nvPr>
        </p:nvSpPr>
        <p:spPr/>
        <p:txBody>
          <a:bodyPr>
            <a:normAutofit fontScale="90000" lnSpcReduction="10000"/>
          </a:bodyPr>
          <a:p>
            <a:r>
              <a:rPr b="1" dirty="0" lang="en-US" smtClean="0"/>
              <a:t>SUBCUTANEOUS MYCOSIS</a:t>
            </a:r>
            <a:endParaRPr dirty="0" lang="en-US" smtClean="0"/>
          </a:p>
          <a:p>
            <a:r>
              <a:rPr dirty="0" lang="en-US" smtClean="0"/>
              <a:t>They infect skin subcutaneous tissue and cause a chronic infection in the subcutaneous layer of the foot( mycetoma ). It occur through the rakes of the skin by fungal spore from fungi in the soil or vegetation.</a:t>
            </a:r>
          </a:p>
          <a:p>
            <a:r>
              <a:rPr b="1" dirty="0" lang="en-US" smtClean="0"/>
              <a:t>SYSTEMIC MYCOSIS- </a:t>
            </a:r>
          </a:p>
          <a:p>
            <a:r>
              <a:rPr dirty="0" lang="en-US" smtClean="0"/>
              <a:t>Affect internal organs and major body systems and are caused by saprophytic fungi that grow in the soil and the spore are inhaled. </a:t>
            </a:r>
          </a:p>
          <a:p>
            <a:r>
              <a:rPr dirty="0" lang="en-US" smtClean="0"/>
              <a:t>Causative organism are histoplasma, Cryptococcus , blastomyces.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742" name="Title 1"/>
          <p:cNvSpPr>
            <a:spLocks noGrp="1"/>
          </p:cNvSpPr>
          <p:nvPr>
            <p:ph type="title"/>
          </p:nvPr>
        </p:nvSpPr>
        <p:spPr/>
        <p:txBody>
          <a:bodyPr/>
          <a:p>
            <a:r>
              <a:rPr b="1" dirty="0" lang="en-US" smtClean="0"/>
              <a:t>PROTOZOA</a:t>
            </a:r>
            <a:endParaRPr b="1" dirty="0" lang="en-US"/>
          </a:p>
        </p:txBody>
      </p:sp>
      <p:sp>
        <p:nvSpPr>
          <p:cNvPr id="1048743" name="Content Placeholder 2"/>
          <p:cNvSpPr>
            <a:spLocks noGrp="1"/>
          </p:cNvSpPr>
          <p:nvPr>
            <p:ph idx="1"/>
          </p:nvPr>
        </p:nvSpPr>
        <p:spPr/>
        <p:txBody>
          <a:bodyPr>
            <a:normAutofit fontScale="94792" lnSpcReduction="20000"/>
          </a:bodyPr>
          <a:p>
            <a:r>
              <a:rPr dirty="0" lang="en-US" smtClean="0"/>
              <a:t>Are single celled microorganism found in water and soil.</a:t>
            </a:r>
          </a:p>
          <a:p>
            <a:r>
              <a:rPr dirty="0" lang="en-US" smtClean="0"/>
              <a:t>Structure- </a:t>
            </a:r>
          </a:p>
          <a:p>
            <a:pPr lvl="1"/>
            <a:r>
              <a:rPr dirty="0" lang="en-US" smtClean="0"/>
              <a:t>are unicell.</a:t>
            </a:r>
          </a:p>
          <a:p>
            <a:pPr lvl="1"/>
            <a:r>
              <a:rPr dirty="0" lang="en-US" smtClean="0"/>
              <a:t>Complex.</a:t>
            </a:r>
          </a:p>
          <a:p>
            <a:pPr lvl="1"/>
            <a:r>
              <a:rPr dirty="0" lang="en-US" smtClean="0"/>
              <a:t> organism may be spherical, spiral, spidal or cup shaped</a:t>
            </a:r>
          </a:p>
          <a:p>
            <a:r>
              <a:rPr dirty="0" lang="en-US" smtClean="0"/>
              <a:t>Motility-</a:t>
            </a:r>
          </a:p>
          <a:p>
            <a:pPr lvl="1"/>
            <a:r>
              <a:rPr dirty="0" lang="en-US" smtClean="0"/>
              <a:t>They use pseudo pods which is a projection that move the organism forward.</a:t>
            </a:r>
          </a:p>
          <a:p>
            <a:pPr lvl="1"/>
            <a:r>
              <a:rPr dirty="0" lang="en-US" smtClean="0"/>
              <a:t> The pseudo pod can either be flagella which are whip like projection or cilia which are short delicate projection in the outer surface of the organism.</a:t>
            </a:r>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744" name="Title 1"/>
          <p:cNvSpPr>
            <a:spLocks noGrp="1"/>
          </p:cNvSpPr>
          <p:nvPr>
            <p:ph type="title"/>
          </p:nvPr>
        </p:nvSpPr>
        <p:spPr>
          <a:xfrm>
            <a:off x="457200" y="304800"/>
            <a:ext cx="8229600" cy="1066800"/>
          </a:xfrm>
        </p:spPr>
        <p:txBody>
          <a:bodyPr>
            <a:normAutofit/>
          </a:bodyPr>
          <a:p>
            <a:r>
              <a:rPr b="1" dirty="0" lang="en-US" smtClean="0"/>
              <a:t>PATHOGENIC GROUP</a:t>
            </a:r>
            <a:endParaRPr b="1" dirty="0" lang="en-US"/>
          </a:p>
        </p:txBody>
      </p:sp>
      <p:sp>
        <p:nvSpPr>
          <p:cNvPr id="1048745" name="Content Placeholder 2"/>
          <p:cNvSpPr>
            <a:spLocks noGrp="1"/>
          </p:cNvSpPr>
          <p:nvPr>
            <p:ph idx="1"/>
          </p:nvPr>
        </p:nvSpPr>
        <p:spPr>
          <a:xfrm>
            <a:off x="457200" y="1524000"/>
            <a:ext cx="8229600" cy="5334000"/>
          </a:xfrm>
        </p:spPr>
        <p:txBody>
          <a:bodyPr>
            <a:normAutofit fontScale="85417" lnSpcReduction="20000"/>
          </a:bodyPr>
          <a:p>
            <a:r>
              <a:rPr dirty="0" lang="en-US" smtClean="0"/>
              <a:t>Flagellate /mastigofora</a:t>
            </a:r>
          </a:p>
          <a:p>
            <a:pPr lvl="1"/>
            <a:r>
              <a:rPr dirty="0" lang="en-US" smtClean="0"/>
              <a:t>Have one or more flagellus.</a:t>
            </a:r>
          </a:p>
          <a:p>
            <a:pPr lvl="1"/>
            <a:r>
              <a:rPr dirty="0" lang="en-US" smtClean="0"/>
              <a:t> include the intestinal genital and  genitourinary e.g. trycomonas vaginalis which is transmitted through coistus,giardia lambria</a:t>
            </a:r>
          </a:p>
          <a:p>
            <a:r>
              <a:rPr dirty="0" lang="en-US" smtClean="0"/>
              <a:t>Sarcodina</a:t>
            </a:r>
          </a:p>
          <a:p>
            <a:pPr lvl="1"/>
            <a:r>
              <a:rPr dirty="0" lang="en-US" smtClean="0"/>
              <a:t>Have amoeboid characteristic e.g. entermoeba histolytic.</a:t>
            </a:r>
          </a:p>
          <a:p>
            <a:r>
              <a:rPr dirty="0" lang="en-US" smtClean="0"/>
              <a:t>Sporozoa</a:t>
            </a:r>
          </a:p>
          <a:p>
            <a:pPr lvl="1"/>
            <a:r>
              <a:rPr dirty="0" lang="en-US" smtClean="0"/>
              <a:t>Undergo a definitive life cycle that undergoes two different hosts.</a:t>
            </a:r>
          </a:p>
          <a:p>
            <a:pPr lvl="1"/>
            <a:r>
              <a:rPr dirty="0" lang="en-US" smtClean="0"/>
              <a:t> One host is usually athropoid and other a vertebrate e.g. mosquito and man , plasmodium pneomocystic carinii.</a:t>
            </a:r>
          </a:p>
          <a:p>
            <a:r>
              <a:rPr dirty="0" lang="en-US" smtClean="0"/>
              <a:t>Ciliates/ ciliophora.</a:t>
            </a:r>
          </a:p>
          <a:p>
            <a:pPr lvl="1"/>
            <a:r>
              <a:rPr dirty="0" lang="en-US" smtClean="0"/>
              <a:t>Have cilia and two nuclei.</a:t>
            </a:r>
          </a:p>
          <a:p>
            <a:pPr lvl="1"/>
            <a:r>
              <a:rPr dirty="0" lang="en-US" smtClean="0"/>
              <a:t>are the most complex. </a:t>
            </a:r>
          </a:p>
          <a:p>
            <a:pPr lvl="1"/>
            <a:r>
              <a:rPr dirty="0" lang="en-US" smtClean="0"/>
              <a:t>The intestinal ciliates in human is known as balantidium coli.</a:t>
            </a:r>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746" name="Title 1"/>
          <p:cNvSpPr>
            <a:spLocks noGrp="1"/>
          </p:cNvSpPr>
          <p:nvPr>
            <p:ph type="title"/>
          </p:nvPr>
        </p:nvSpPr>
        <p:spPr>
          <a:xfrm>
            <a:off x="0" y="304800"/>
            <a:ext cx="8229600" cy="1143000"/>
          </a:xfrm>
        </p:spPr>
        <p:txBody>
          <a:bodyPr/>
          <a:p>
            <a:r>
              <a:rPr b="1" dirty="0" lang="en-US" smtClean="0"/>
              <a:t>FLAGELLATES</a:t>
            </a:r>
            <a:endParaRPr b="1" dirty="0" lang="en-US"/>
          </a:p>
        </p:txBody>
      </p:sp>
      <p:sp>
        <p:nvSpPr>
          <p:cNvPr id="1048747" name="Content Placeholder 2"/>
          <p:cNvSpPr>
            <a:spLocks noGrp="1"/>
          </p:cNvSpPr>
          <p:nvPr>
            <p:ph idx="1"/>
          </p:nvPr>
        </p:nvSpPr>
        <p:spPr/>
        <p:txBody>
          <a:bodyPr>
            <a:normAutofit fontScale="90000" lnSpcReduction="20000"/>
          </a:bodyPr>
          <a:p>
            <a:r>
              <a:rPr b="1" dirty="0" lang="en-US" smtClean="0"/>
              <a:t>Trycomonas vaginalis</a:t>
            </a:r>
          </a:p>
          <a:p>
            <a:pPr lvl="1"/>
            <a:r>
              <a:rPr dirty="0" lang="en-US" smtClean="0"/>
              <a:t>Found in genital tract of a male and female and has four flagella.</a:t>
            </a:r>
          </a:p>
          <a:p>
            <a:pPr lvl="1"/>
            <a:r>
              <a:rPr dirty="0" lang="en-US" smtClean="0"/>
              <a:t>In male infection is commonly symptomless but their may be a white urethral discharge.</a:t>
            </a:r>
          </a:p>
          <a:p>
            <a:pPr lvl="1"/>
            <a:r>
              <a:rPr dirty="0" lang="en-US" smtClean="0"/>
              <a:t>In female it cause frothy yellow or cream colored alkaline discharge . </a:t>
            </a:r>
          </a:p>
          <a:p>
            <a:pPr lvl="1"/>
            <a:r>
              <a:rPr dirty="0" lang="en-US" smtClean="0"/>
              <a:t>It affects the vulva vagina and cervix. </a:t>
            </a:r>
          </a:p>
          <a:p>
            <a:pPr lvl="1"/>
            <a:r>
              <a:rPr dirty="0" lang="en-US" smtClean="0"/>
              <a:t>Transmission is by sexual intercourse, direct contact of mucus.</a:t>
            </a:r>
          </a:p>
          <a:p>
            <a:pPr lvl="1"/>
            <a:r>
              <a:rPr dirty="0" lang="en-US" smtClean="0"/>
              <a:t>It like acidic or alkaline environment and feed on white blood cells and bacteria remains.</a:t>
            </a:r>
          </a:p>
          <a:p>
            <a:pPr lvl="1"/>
            <a:r>
              <a:rPr dirty="0" lang="en-US" smtClean="0"/>
              <a:t>They are commensals in intestines.</a:t>
            </a:r>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748" name="Title 1"/>
          <p:cNvSpPr>
            <a:spLocks noGrp="1"/>
          </p:cNvSpPr>
          <p:nvPr>
            <p:ph type="title"/>
          </p:nvPr>
        </p:nvSpPr>
        <p:spPr/>
        <p:txBody>
          <a:bodyPr/>
          <a:p>
            <a:r>
              <a:rPr b="1" dirty="0" lang="en-US" smtClean="0"/>
              <a:t>GIARDIA LAMBRIA</a:t>
            </a:r>
            <a:endParaRPr b="1" dirty="0" lang="en-US"/>
          </a:p>
        </p:txBody>
      </p:sp>
      <p:sp>
        <p:nvSpPr>
          <p:cNvPr id="1048749" name="Content Placeholder 2"/>
          <p:cNvSpPr>
            <a:spLocks noGrp="1"/>
          </p:cNvSpPr>
          <p:nvPr>
            <p:ph idx="1"/>
          </p:nvPr>
        </p:nvSpPr>
        <p:spPr/>
        <p:txBody>
          <a:bodyPr>
            <a:normAutofit fontScale="94808" lnSpcReduction="10000"/>
          </a:bodyPr>
          <a:p>
            <a:r>
              <a:rPr dirty="0" lang="en-US" smtClean="0"/>
              <a:t>Causes giardiasis.</a:t>
            </a:r>
          </a:p>
          <a:p>
            <a:r>
              <a:rPr dirty="0" lang="en-US" smtClean="0"/>
              <a:t>It is flagellate protozoa and have common inhabitant of upper human intestine and that is duodenum and jejunum.</a:t>
            </a:r>
          </a:p>
          <a:p>
            <a:r>
              <a:rPr dirty="0" lang="en-US" smtClean="0"/>
              <a:t>It is pea shaped and resembles human face with two nucleus as eyes  or googles.</a:t>
            </a:r>
          </a:p>
          <a:p>
            <a:r>
              <a:rPr dirty="0" lang="en-US" smtClean="0"/>
              <a:t>It has eight flagella and transmitted through oral fecal route.</a:t>
            </a:r>
          </a:p>
          <a:p>
            <a:r>
              <a:rPr dirty="0" lang="en-US" smtClean="0"/>
              <a:t>Causes infection in gastrointestinal tract. </a:t>
            </a:r>
          </a:p>
          <a:p>
            <a:r>
              <a:rPr dirty="0" lang="en-US" smtClean="0"/>
              <a:t>Expelled in feces.</a:t>
            </a:r>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750" name="Title 1"/>
          <p:cNvSpPr>
            <a:spLocks noGrp="1"/>
          </p:cNvSpPr>
          <p:nvPr>
            <p:ph type="title"/>
          </p:nvPr>
        </p:nvSpPr>
        <p:spPr/>
        <p:txBody>
          <a:bodyPr/>
          <a:p>
            <a:r>
              <a:rPr b="1" dirty="0" lang="en-US" smtClean="0"/>
              <a:t>TRYPANOSOMES</a:t>
            </a:r>
            <a:endParaRPr b="1" dirty="0" lang="en-US"/>
          </a:p>
        </p:txBody>
      </p:sp>
      <p:sp>
        <p:nvSpPr>
          <p:cNvPr id="1048751" name="Content Placeholder 2"/>
          <p:cNvSpPr>
            <a:spLocks noGrp="1"/>
          </p:cNvSpPr>
          <p:nvPr>
            <p:ph idx="1"/>
          </p:nvPr>
        </p:nvSpPr>
        <p:spPr/>
        <p:txBody>
          <a:bodyPr>
            <a:normAutofit/>
          </a:bodyPr>
          <a:p>
            <a:r>
              <a:rPr dirty="0" lang="en-US" smtClean="0"/>
              <a:t>Also known as haemofllagelates</a:t>
            </a:r>
          </a:p>
          <a:p>
            <a:r>
              <a:rPr dirty="0" lang="en-US" smtClean="0"/>
              <a:t>Found in gland and transmitted by biting insect.</a:t>
            </a:r>
          </a:p>
          <a:p>
            <a:r>
              <a:rPr dirty="0" lang="en-US" smtClean="0"/>
              <a:t>All types of trypanosomes causes trypanosomiasis or sleeping sickness.</a:t>
            </a:r>
          </a:p>
          <a:p>
            <a:r>
              <a:rPr b="1" dirty="0" lang="en-US" smtClean="0"/>
              <a:t>PATHOGENIC GROUP.</a:t>
            </a:r>
            <a:endParaRPr dirty="0" lang="en-US" smtClean="0"/>
          </a:p>
          <a:p>
            <a:r>
              <a:rPr b="1" dirty="0" lang="en-US" smtClean="0"/>
              <a:t>Tryponosoma gambiense </a:t>
            </a:r>
          </a:p>
          <a:p>
            <a:pPr lvl="1"/>
            <a:r>
              <a:rPr dirty="0" lang="en-US" smtClean="0"/>
              <a:t>causes sleeping sickness and occurs in chronic form.</a:t>
            </a:r>
          </a:p>
          <a:p>
            <a:pPr>
              <a:buNone/>
            </a:pPr>
            <a:endParaRPr dirty="0" lang="en-US"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752" name="Title 1"/>
          <p:cNvSpPr>
            <a:spLocks noGrp="1"/>
          </p:cNvSpPr>
          <p:nvPr>
            <p:ph type="title"/>
          </p:nvPr>
        </p:nvSpPr>
        <p:spPr/>
        <p:txBody>
          <a:bodyPr/>
          <a:p>
            <a:r>
              <a:rPr b="1" dirty="0" lang="en-US" smtClean="0"/>
              <a:t>CONT……………….</a:t>
            </a:r>
            <a:endParaRPr b="1" dirty="0" lang="en-US"/>
          </a:p>
        </p:txBody>
      </p:sp>
      <p:sp>
        <p:nvSpPr>
          <p:cNvPr id="1048753" name="Content Placeholder 2"/>
          <p:cNvSpPr>
            <a:spLocks noGrp="1"/>
          </p:cNvSpPr>
          <p:nvPr>
            <p:ph idx="1"/>
          </p:nvPr>
        </p:nvSpPr>
        <p:spPr/>
        <p:txBody>
          <a:bodyPr>
            <a:normAutofit/>
          </a:bodyPr>
          <a:p>
            <a:pPr lvl="1"/>
            <a:r>
              <a:rPr dirty="0" lang="en-US" smtClean="0"/>
              <a:t>Also known as African sleeping sickness. </a:t>
            </a:r>
          </a:p>
          <a:p>
            <a:pPr lvl="1"/>
            <a:r>
              <a:rPr dirty="0" lang="en-US" smtClean="0"/>
              <a:t>They live  along the river banks where their thick wood.</a:t>
            </a:r>
          </a:p>
          <a:p>
            <a:pPr lvl="1"/>
            <a:r>
              <a:rPr dirty="0" lang="en-US" smtClean="0"/>
              <a:t> Commonly affected people are fishermen and women.</a:t>
            </a:r>
          </a:p>
          <a:p>
            <a:pPr lvl="1"/>
            <a:r>
              <a:rPr dirty="0" lang="en-US" smtClean="0"/>
              <a:t> It also called meningoencephalitis.</a:t>
            </a:r>
          </a:p>
          <a:p>
            <a:r>
              <a:rPr b="1" dirty="0" lang="en-US" smtClean="0"/>
              <a:t>Trypanosoma rhodisiense-</a:t>
            </a:r>
          </a:p>
          <a:p>
            <a:pPr lvl="1"/>
            <a:r>
              <a:rPr dirty="0" lang="en-US" smtClean="0"/>
              <a:t> transmitted by tsetse fly called glosina morsitan.</a:t>
            </a:r>
          </a:p>
          <a:p>
            <a:pPr lvl="1"/>
            <a:r>
              <a:rPr dirty="0" lang="en-US" smtClean="0"/>
              <a:t> Causes African trypanosomiasis and meningoencephalitis</a:t>
            </a:r>
          </a:p>
          <a:p>
            <a:endParaRPr dirty="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754" name="Title 1"/>
          <p:cNvSpPr>
            <a:spLocks noGrp="1"/>
          </p:cNvSpPr>
          <p:nvPr>
            <p:ph type="title"/>
          </p:nvPr>
        </p:nvSpPr>
        <p:spPr/>
        <p:txBody>
          <a:bodyPr/>
          <a:p>
            <a:r>
              <a:rPr b="1" dirty="0" lang="en-US" smtClean="0"/>
              <a:t>CONT………….</a:t>
            </a:r>
            <a:endParaRPr b="1" dirty="0" lang="en-US"/>
          </a:p>
        </p:txBody>
      </p:sp>
      <p:sp>
        <p:nvSpPr>
          <p:cNvPr id="1048755" name="Content Placeholder 2"/>
          <p:cNvSpPr>
            <a:spLocks noGrp="1"/>
          </p:cNvSpPr>
          <p:nvPr>
            <p:ph idx="1"/>
          </p:nvPr>
        </p:nvSpPr>
        <p:spPr/>
        <p:txBody>
          <a:bodyPr/>
          <a:p>
            <a:r>
              <a:rPr b="1" dirty="0" lang="en-US" smtClean="0"/>
              <a:t>Trypanosoma cruci-</a:t>
            </a:r>
          </a:p>
          <a:p>
            <a:pPr lvl="1"/>
            <a:r>
              <a:rPr dirty="0" lang="en-US" smtClean="0"/>
              <a:t>Transmitted by birds and causes south American trypanosomiasis.</a:t>
            </a:r>
          </a:p>
          <a:p>
            <a:pPr lvl="1"/>
            <a:r>
              <a:rPr dirty="0" lang="en-US" smtClean="0"/>
              <a:t>they multiply in tissue insect and become infected by biting human beings or animal e.g. cattle or antelopes. </a:t>
            </a:r>
          </a:p>
          <a:p>
            <a:pPr lvl="1"/>
            <a:r>
              <a:rPr dirty="0" lang="en-US" smtClean="0"/>
              <a:t>When one is suffering from traypanosomiasis one get inflammation of lymph nod, headache and fever.</a:t>
            </a:r>
          </a:p>
          <a:p>
            <a:pPr lvl="1"/>
            <a:endParaRPr dirty="0" lang="en-US" smtClean="0"/>
          </a:p>
          <a:p>
            <a:pPr lvl="1"/>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756" name="Title 1"/>
          <p:cNvSpPr>
            <a:spLocks noGrp="1"/>
          </p:cNvSpPr>
          <p:nvPr>
            <p:ph type="title"/>
          </p:nvPr>
        </p:nvSpPr>
        <p:spPr/>
        <p:txBody>
          <a:bodyPr/>
          <a:p>
            <a:r>
              <a:rPr b="1" dirty="0" lang="en-US" smtClean="0"/>
              <a:t>PLASMODIUM</a:t>
            </a:r>
            <a:endParaRPr b="1" dirty="0" lang="en-US"/>
          </a:p>
        </p:txBody>
      </p:sp>
      <p:sp>
        <p:nvSpPr>
          <p:cNvPr id="1048757" name="Content Placeholder 2"/>
          <p:cNvSpPr>
            <a:spLocks noGrp="1"/>
          </p:cNvSpPr>
          <p:nvPr>
            <p:ph idx="1"/>
          </p:nvPr>
        </p:nvSpPr>
        <p:spPr/>
        <p:txBody>
          <a:bodyPr>
            <a:normAutofit fontScale="90000" lnSpcReduction="10000"/>
          </a:bodyPr>
          <a:p>
            <a:r>
              <a:rPr dirty="0" lang="en-US" smtClean="0"/>
              <a:t>It is haemo parasites found in blood cells .</a:t>
            </a:r>
          </a:p>
          <a:p>
            <a:r>
              <a:rPr dirty="0" lang="en-US" smtClean="0"/>
              <a:t>Are four species which are female anopheles mosquito-</a:t>
            </a:r>
          </a:p>
          <a:p>
            <a:r>
              <a:rPr b="1" dirty="0" lang="en-US" smtClean="0"/>
              <a:t>Plasmodium malarie-</a:t>
            </a:r>
          </a:p>
          <a:p>
            <a:pPr lvl="1"/>
            <a:r>
              <a:rPr dirty="0" lang="en-US" smtClean="0"/>
              <a:t>Causes quartan malaria where by fever recur every </a:t>
            </a:r>
            <a:r>
              <a:rPr dirty="0" lang="en-US" smtClean="0"/>
              <a:t>72 </a:t>
            </a:r>
            <a:r>
              <a:rPr dirty="0" lang="en-US" smtClean="0"/>
              <a:t>h</a:t>
            </a:r>
            <a:r>
              <a:rPr dirty="0" lang="en-US" smtClean="0"/>
              <a:t>ours.</a:t>
            </a:r>
            <a:endParaRPr altLang="en-US" lang="zh-CN"/>
          </a:p>
          <a:p>
            <a:r>
              <a:rPr b="1" dirty="0" lang="en-US" smtClean="0"/>
              <a:t>Plasmodium vivax-</a:t>
            </a:r>
          </a:p>
          <a:p>
            <a:pPr lvl="1"/>
            <a:r>
              <a:rPr dirty="0" lang="en-US" smtClean="0"/>
              <a:t>Causes benign trechian malaria, the fever recur every 48 hours. The RBC LOOK ENLAGERD</a:t>
            </a:r>
          </a:p>
          <a:p>
            <a:r>
              <a:rPr b="1" dirty="0" lang="en-US" smtClean="0"/>
              <a:t>plasmodium falciparum-</a:t>
            </a:r>
          </a:p>
          <a:p>
            <a:pPr lvl="1"/>
            <a:r>
              <a:rPr b="1" dirty="0" lang="en-US" smtClean="0"/>
              <a:t>Causes malignant cerebral and tetian malaria.</a:t>
            </a:r>
          </a:p>
          <a:p>
            <a:pPr lvl="1"/>
            <a:r>
              <a:rPr dirty="0" lang="en-US" smtClean="0"/>
              <a:t>The affected red blood cell develop sickle cell.</a:t>
            </a:r>
          </a:p>
          <a:p>
            <a:pPr lvl="1"/>
            <a:r>
              <a:rPr dirty="0" lang="en-US" smtClean="0"/>
              <a:t> Red blood cells agglutinate obstructing capillaries.</a:t>
            </a:r>
          </a:p>
          <a:p>
            <a:pPr lvl="1"/>
            <a:endParaRPr dirty="0" lang="en-US" smtClean="0"/>
          </a:p>
          <a:p>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758" name="Title 1"/>
          <p:cNvSpPr>
            <a:spLocks noGrp="1"/>
          </p:cNvSpPr>
          <p:nvPr>
            <p:ph type="title"/>
          </p:nvPr>
        </p:nvSpPr>
        <p:spPr/>
        <p:txBody>
          <a:bodyPr/>
          <a:p>
            <a:r>
              <a:rPr dirty="0" lang="en-US" smtClean="0"/>
              <a:t>CONT……………………..</a:t>
            </a:r>
            <a:endParaRPr dirty="0" lang="en-US"/>
          </a:p>
        </p:txBody>
      </p:sp>
      <p:sp>
        <p:nvSpPr>
          <p:cNvPr id="1048759" name="Content Placeholder 2"/>
          <p:cNvSpPr>
            <a:spLocks noGrp="1"/>
          </p:cNvSpPr>
          <p:nvPr>
            <p:ph idx="1"/>
          </p:nvPr>
        </p:nvSpPr>
        <p:spPr/>
        <p:txBody>
          <a:bodyPr>
            <a:normAutofit/>
          </a:bodyPr>
          <a:p>
            <a:r>
              <a:rPr b="1" dirty="0" lang="en-US" smtClean="0"/>
              <a:t>Plasmodium ovale</a:t>
            </a:r>
          </a:p>
          <a:p>
            <a:pPr lvl="1"/>
            <a:r>
              <a:rPr dirty="0" lang="en-US" smtClean="0"/>
              <a:t>Causes  ovale malaria and fever recurs every 48 hours.</a:t>
            </a:r>
          </a:p>
          <a:p>
            <a:pPr lvl="1"/>
            <a:r>
              <a:rPr dirty="0" lang="en-US" smtClean="0"/>
              <a:t>Red blood cell take oval shaped. </a:t>
            </a:r>
          </a:p>
          <a:p>
            <a:pPr lvl="1"/>
            <a:r>
              <a:rPr dirty="0" lang="en-US" smtClean="0"/>
              <a:t>Vivax and oval adopt parasitic change in the liver causing malaria recur up one and a half years.</a:t>
            </a:r>
          </a:p>
          <a:p>
            <a:pPr>
              <a:buNone/>
            </a:pP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623" name="Title 1"/>
          <p:cNvSpPr>
            <a:spLocks noGrp="1"/>
          </p:cNvSpPr>
          <p:nvPr>
            <p:ph type="title"/>
          </p:nvPr>
        </p:nvSpPr>
        <p:spPr>
          <a:xfrm>
            <a:off x="457200" y="685800"/>
            <a:ext cx="8229600" cy="1143000"/>
          </a:xfrm>
        </p:spPr>
        <p:txBody>
          <a:bodyPr/>
          <a:p>
            <a:r>
              <a:rPr b="1" dirty="0" lang="en-US" smtClean="0"/>
              <a:t>CONT………………..</a:t>
            </a:r>
            <a:endParaRPr b="1" dirty="0" lang="en-US"/>
          </a:p>
        </p:txBody>
      </p:sp>
      <p:sp>
        <p:nvSpPr>
          <p:cNvPr id="1048624" name="Content Placeholder 2"/>
          <p:cNvSpPr>
            <a:spLocks noGrp="1"/>
          </p:cNvSpPr>
          <p:nvPr>
            <p:ph idx="1"/>
          </p:nvPr>
        </p:nvSpPr>
        <p:spPr/>
        <p:txBody>
          <a:bodyPr>
            <a:noAutofit/>
          </a:bodyPr>
          <a:p>
            <a:r>
              <a:rPr dirty="0" sz="2000" lang="en-US" smtClean="0"/>
              <a:t>Louis disapproved this and came up with the theory of biogenesis which explain that there must be same air for life to exist.</a:t>
            </a:r>
          </a:p>
          <a:p>
            <a:r>
              <a:rPr dirty="0" sz="2000" lang="en-US" smtClean="0"/>
              <a:t>He investigated spoiling of bear and wine which is referred to as </a:t>
            </a:r>
            <a:r>
              <a:rPr dirty="0" sz="2000" lang="en-US" smtClean="0">
                <a:solidFill>
                  <a:schemeClr val="tx2"/>
                </a:solidFill>
              </a:rPr>
              <a:t>germ theory of fermentation</a:t>
            </a:r>
            <a:r>
              <a:rPr dirty="0" sz="2000" lang="en-US" smtClean="0"/>
              <a:t>.</a:t>
            </a:r>
          </a:p>
          <a:p>
            <a:r>
              <a:rPr dirty="0" sz="2000" lang="en-US" smtClean="0"/>
              <a:t>He concluded that sugar of ferment served as the food of micro-organism</a:t>
            </a:r>
          </a:p>
          <a:p>
            <a:r>
              <a:rPr dirty="0" sz="2000" lang="en-US" smtClean="0"/>
              <a:t>He said that each ferment is caused by specific organism that develop and grows only when the specific requirement of its well being are met.</a:t>
            </a:r>
            <a:endParaRPr dirty="0" sz="200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760" name="Title 1"/>
          <p:cNvSpPr>
            <a:spLocks noGrp="1"/>
          </p:cNvSpPr>
          <p:nvPr>
            <p:ph type="title"/>
          </p:nvPr>
        </p:nvSpPr>
        <p:spPr/>
        <p:txBody>
          <a:bodyPr/>
          <a:p>
            <a:r>
              <a:rPr b="1" dirty="0" lang="en-US" smtClean="0"/>
              <a:t>CONT……………………….</a:t>
            </a:r>
            <a:endParaRPr b="1" dirty="0" lang="en-US"/>
          </a:p>
        </p:txBody>
      </p:sp>
      <p:sp>
        <p:nvSpPr>
          <p:cNvPr id="1048761" name="Content Placeholder 2"/>
          <p:cNvSpPr>
            <a:spLocks noGrp="1"/>
          </p:cNvSpPr>
          <p:nvPr>
            <p:ph idx="1"/>
          </p:nvPr>
        </p:nvSpPr>
        <p:spPr/>
        <p:txBody>
          <a:bodyPr>
            <a:normAutofit fontScale="94762" lnSpcReduction="20000"/>
          </a:bodyPr>
          <a:p>
            <a:pPr lvl="1"/>
            <a:r>
              <a:rPr dirty="0" lang="en-US" smtClean="0"/>
              <a:t> Man is beaten by female anopheles mosquito in which that parasite has completed their sexual cycle as follows</a:t>
            </a:r>
          </a:p>
          <a:p>
            <a:pPr lvl="2"/>
            <a:r>
              <a:rPr dirty="0" lang="en-US" smtClean="0"/>
              <a:t>Entering  human blood as a minute spidal shaped sporozoite.</a:t>
            </a:r>
          </a:p>
          <a:p>
            <a:pPr lvl="2"/>
            <a:r>
              <a:rPr dirty="0" lang="en-US" smtClean="0"/>
              <a:t> The plasmodium pass to the liver where they develop in to large multicelullar schizoids usually after five to ten days of infection.</a:t>
            </a:r>
          </a:p>
          <a:p>
            <a:pPr lvl="2"/>
            <a:r>
              <a:rPr dirty="0" lang="en-US" smtClean="0"/>
              <a:t> this schizoitess develop in to many merozoites and is called preerythrolytic cycle before entering RBC</a:t>
            </a:r>
          </a:p>
          <a:p>
            <a:pPr lvl="2"/>
            <a:r>
              <a:rPr dirty="0" lang="en-US" smtClean="0"/>
              <a:t>Some of the merozoits reenter the liver   and the site is now called exoerythrolytic cycle. </a:t>
            </a:r>
          </a:p>
          <a:p>
            <a:pPr lvl="2"/>
            <a:r>
              <a:rPr dirty="0" lang="en-US" smtClean="0"/>
              <a:t>Cycle is repeat over and over except in plasmodium falciparum</a:t>
            </a:r>
          </a:p>
          <a:p>
            <a:endParaRPr dirty="0"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762" name="Title 1"/>
          <p:cNvSpPr>
            <a:spLocks noGrp="1"/>
          </p:cNvSpPr>
          <p:nvPr>
            <p:ph type="title"/>
          </p:nvPr>
        </p:nvSpPr>
        <p:spPr/>
        <p:txBody>
          <a:bodyPr/>
          <a:p>
            <a:r>
              <a:rPr b="1" dirty="0" lang="en-US" smtClean="0"/>
              <a:t>GAMETOCYTES</a:t>
            </a:r>
            <a:r>
              <a:rPr dirty="0" lang="en-US" smtClean="0"/>
              <a:t> </a:t>
            </a:r>
            <a:endParaRPr dirty="0" lang="en-US"/>
          </a:p>
        </p:txBody>
      </p:sp>
      <p:sp>
        <p:nvSpPr>
          <p:cNvPr id="1048763" name="Content Placeholder 2"/>
          <p:cNvSpPr>
            <a:spLocks noGrp="1"/>
          </p:cNvSpPr>
          <p:nvPr>
            <p:ph idx="1"/>
          </p:nvPr>
        </p:nvSpPr>
        <p:spPr/>
        <p:txBody>
          <a:bodyPr/>
          <a:p>
            <a:r>
              <a:rPr dirty="0" lang="en-US" smtClean="0"/>
              <a:t>This sexual forms are sucked by female anopheles mosquito.</a:t>
            </a:r>
          </a:p>
          <a:p>
            <a:r>
              <a:rPr dirty="0" lang="en-US" smtClean="0"/>
              <a:t>They fuse to form a zygote and the zygotes develops in to oocytes in the stomach walls.</a:t>
            </a:r>
          </a:p>
          <a:p>
            <a:r>
              <a:rPr dirty="0" lang="en-US" smtClean="0"/>
              <a:t> Mature oocytes rapture and release sporozoites which make there way in to the mosquito salivary gland, hence initiate fresh human infection.</a:t>
            </a:r>
            <a:endParaRPr dirty="0"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764" name="Title 1"/>
          <p:cNvSpPr>
            <a:spLocks noGrp="1"/>
          </p:cNvSpPr>
          <p:nvPr>
            <p:ph type="title"/>
          </p:nvPr>
        </p:nvSpPr>
        <p:spPr/>
        <p:txBody>
          <a:bodyPr/>
          <a:p>
            <a:r>
              <a:rPr b="1" dirty="0" lang="en-US" smtClean="0"/>
              <a:t>TOXO PLASMO GONELLI</a:t>
            </a:r>
            <a:endParaRPr b="1" dirty="0" lang="en-US"/>
          </a:p>
        </p:txBody>
      </p:sp>
      <p:sp>
        <p:nvSpPr>
          <p:cNvPr id="1048765" name="Content Placeholder 2"/>
          <p:cNvSpPr>
            <a:spLocks noGrp="1"/>
          </p:cNvSpPr>
          <p:nvPr>
            <p:ph idx="1"/>
          </p:nvPr>
        </p:nvSpPr>
        <p:spPr/>
        <p:txBody>
          <a:bodyPr>
            <a:normAutofit fontScale="94808" lnSpcReduction="10000"/>
          </a:bodyPr>
          <a:p>
            <a:r>
              <a:rPr dirty="0" lang="en-US" smtClean="0"/>
              <a:t>Crescent shaped protozoa</a:t>
            </a:r>
          </a:p>
          <a:p>
            <a:r>
              <a:rPr dirty="0" lang="en-US" smtClean="0"/>
              <a:t>is an obligate intracellular protozoa. </a:t>
            </a:r>
          </a:p>
          <a:p>
            <a:r>
              <a:rPr dirty="0" lang="en-US" smtClean="0"/>
              <a:t>The reservoir is rodents and domestic animals.</a:t>
            </a:r>
          </a:p>
          <a:p>
            <a:r>
              <a:rPr dirty="0" lang="en-US" smtClean="0"/>
              <a:t> It has oocytes that are shade by cut which can be inhaled. </a:t>
            </a:r>
          </a:p>
          <a:p>
            <a:r>
              <a:rPr dirty="0" lang="en-US" smtClean="0"/>
              <a:t>Transmission is by eating infected meat. </a:t>
            </a:r>
          </a:p>
          <a:p>
            <a:r>
              <a:rPr dirty="0" lang="en-US" smtClean="0"/>
              <a:t>Can be transmitted to the fetus through the placenta. </a:t>
            </a:r>
          </a:p>
          <a:p>
            <a:r>
              <a:rPr dirty="0" lang="en-US" smtClean="0"/>
              <a:t>Disease caused are still birth, microcephary or hydrocephary, encephalitis , cogenital deformities and eye lesions.</a:t>
            </a:r>
            <a:endParaRPr dirty="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766" name="Title 1"/>
          <p:cNvSpPr>
            <a:spLocks noGrp="1"/>
          </p:cNvSpPr>
          <p:nvPr>
            <p:ph type="title"/>
          </p:nvPr>
        </p:nvSpPr>
        <p:spPr/>
        <p:txBody>
          <a:bodyPr/>
          <a:p>
            <a:r>
              <a:rPr b="1" dirty="0" lang="en-US" smtClean="0"/>
              <a:t>LEIS</a:t>
            </a:r>
            <a:r>
              <a:rPr b="1" dirty="0" lang="en-US" smtClean="0"/>
              <a:t>H</a:t>
            </a:r>
            <a:r>
              <a:rPr b="1" dirty="0" lang="en-US" smtClean="0"/>
              <a:t>MANIA PROTOZOA</a:t>
            </a:r>
            <a:endParaRPr b="1" dirty="0" lang="en-US"/>
          </a:p>
        </p:txBody>
      </p:sp>
      <p:sp>
        <p:nvSpPr>
          <p:cNvPr id="1048767" name="Content Placeholder 2"/>
          <p:cNvSpPr>
            <a:spLocks noGrp="1"/>
          </p:cNvSpPr>
          <p:nvPr>
            <p:ph idx="1"/>
          </p:nvPr>
        </p:nvSpPr>
        <p:spPr/>
        <p:txBody>
          <a:bodyPr>
            <a:normAutofit fontScale="94792" lnSpcReduction="20000"/>
          </a:bodyPr>
          <a:p>
            <a:r>
              <a:rPr dirty="0" lang="en-US" smtClean="0"/>
              <a:t>It resembles certain stages of trypanosome.</a:t>
            </a:r>
          </a:p>
          <a:p>
            <a:r>
              <a:rPr dirty="0" lang="en-US" smtClean="0"/>
              <a:t>It is flagellate occur in sand fly or artificial culture.</a:t>
            </a:r>
          </a:p>
          <a:p>
            <a:r>
              <a:rPr dirty="0" lang="en-US" smtClean="0"/>
              <a:t>Disease caused is leismaaniasis or kal-azar.</a:t>
            </a:r>
          </a:p>
          <a:p>
            <a:r>
              <a:rPr dirty="0" lang="en-US" smtClean="0"/>
              <a:t>Pathogenic type to man-</a:t>
            </a:r>
          </a:p>
          <a:p>
            <a:r>
              <a:rPr dirty="0" lang="en-US" smtClean="0"/>
              <a:t>Are three type which are transmitted by the sand fly of the genus phelobotamus.</a:t>
            </a:r>
          </a:p>
          <a:p>
            <a:r>
              <a:rPr dirty="0" lang="en-US" smtClean="0"/>
              <a:t> protozoa donxani.</a:t>
            </a:r>
          </a:p>
          <a:p>
            <a:pPr lvl="1"/>
            <a:r>
              <a:rPr dirty="0" lang="en-US" smtClean="0"/>
              <a:t> it is protozoon.</a:t>
            </a:r>
          </a:p>
          <a:p>
            <a:pPr lvl="1"/>
            <a:r>
              <a:rPr dirty="0" lang="en-US" smtClean="0"/>
              <a:t> The sand fly are immediate host and vest.</a:t>
            </a:r>
          </a:p>
          <a:p>
            <a:pPr lvl="1"/>
            <a:r>
              <a:rPr dirty="0" lang="en-US" smtClean="0"/>
              <a:t>Causes visceral leishmaniasis.</a:t>
            </a:r>
          </a:p>
          <a:p>
            <a:pPr lvl="1"/>
            <a:r>
              <a:rPr dirty="0" lang="en-US" smtClean="0"/>
              <a:t>Signs are high temperatures, spleenomegally, hepatomegally and affected lymph nod and bone marrow.</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768" name="Title 1"/>
          <p:cNvSpPr>
            <a:spLocks noGrp="1"/>
          </p:cNvSpPr>
          <p:nvPr>
            <p:ph type="title"/>
          </p:nvPr>
        </p:nvSpPr>
        <p:spPr/>
        <p:txBody>
          <a:bodyPr/>
          <a:p>
            <a:r>
              <a:rPr dirty="0" lang="en-US" smtClean="0"/>
              <a:t>CONT……………………….</a:t>
            </a:r>
            <a:endParaRPr dirty="0" lang="en-US"/>
          </a:p>
        </p:txBody>
      </p:sp>
      <p:sp>
        <p:nvSpPr>
          <p:cNvPr id="1048769" name="Content Placeholder 2"/>
          <p:cNvSpPr>
            <a:spLocks noGrp="1"/>
          </p:cNvSpPr>
          <p:nvPr>
            <p:ph idx="1"/>
          </p:nvPr>
        </p:nvSpPr>
        <p:spPr/>
        <p:txBody>
          <a:bodyPr>
            <a:normAutofit fontScale="90000" lnSpcReduction="20000"/>
          </a:bodyPr>
          <a:p>
            <a:r>
              <a:rPr dirty="0" lang="en-US" smtClean="0"/>
              <a:t>Leishmania tropica- </a:t>
            </a:r>
          </a:p>
          <a:p>
            <a:pPr lvl="1"/>
            <a:r>
              <a:rPr dirty="0" lang="en-US" smtClean="0"/>
              <a:t>cause coyaneous leismaniasis where one have dry surface on the oral or anal mucosa.</a:t>
            </a:r>
          </a:p>
          <a:p>
            <a:pPr lvl="1"/>
            <a:r>
              <a:rPr dirty="0" lang="en-US" smtClean="0"/>
              <a:t> it becomes an ulcer and heels slowly.</a:t>
            </a:r>
          </a:p>
          <a:p>
            <a:r>
              <a:rPr dirty="0" lang="en-US" smtClean="0"/>
              <a:t>Leismania brazaliensis-</a:t>
            </a:r>
          </a:p>
          <a:p>
            <a:pPr lvl="1"/>
            <a:r>
              <a:rPr dirty="0" lang="en-US" smtClean="0"/>
              <a:t> causes mucocutanus leismaniasis.</a:t>
            </a:r>
          </a:p>
          <a:p>
            <a:pPr lvl="1"/>
            <a:r>
              <a:rPr dirty="0" lang="en-US" smtClean="0"/>
              <a:t> Occurs in south America and affect the mucus of the nose and pharynx</a:t>
            </a:r>
          </a:p>
          <a:p>
            <a:r>
              <a:rPr dirty="0" lang="en-US" smtClean="0"/>
              <a:t>Leismania dinovali</a:t>
            </a:r>
          </a:p>
          <a:p>
            <a:pPr indent="-514350" lvl="1" marL="914400"/>
            <a:r>
              <a:rPr dirty="0" lang="en-US" smtClean="0"/>
              <a:t> spread from the site of inoculation to the reticular endothelial cells e.g. spleen , lymph nods , liver and bone marrow.</a:t>
            </a:r>
          </a:p>
          <a:p>
            <a:pPr lvl="1"/>
            <a:r>
              <a:rPr dirty="0" lang="en-US" smtClean="0"/>
              <a:t> This brings about splenomegaly, fever and weight loss.</a:t>
            </a:r>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778" name="Title 1"/>
          <p:cNvSpPr>
            <a:spLocks noGrp="1"/>
          </p:cNvSpPr>
          <p:nvPr>
            <p:ph type="title"/>
          </p:nvPr>
        </p:nvSpPr>
        <p:spPr/>
        <p:txBody>
          <a:bodyPr>
            <a:normAutofit fontScale="90000"/>
          </a:bodyPr>
          <a:p>
            <a:r>
              <a:rPr b="1" dirty="0" lang="en-US" smtClean="0"/>
              <a:t>DIFFERENCES BETWEEN BACTERIA AND VIRUSES</a:t>
            </a:r>
            <a:endParaRPr b="1" dirty="0" lang="en-US"/>
          </a:p>
        </p:txBody>
      </p:sp>
      <p:sp>
        <p:nvSpPr>
          <p:cNvPr id="1048779" name="Text Placeholder 3"/>
          <p:cNvSpPr>
            <a:spLocks noGrp="1"/>
          </p:cNvSpPr>
          <p:nvPr>
            <p:ph type="body" idx="1"/>
          </p:nvPr>
        </p:nvSpPr>
        <p:spPr>
          <a:solidFill>
            <a:schemeClr val="accent6">
              <a:lumMod val="75000"/>
            </a:schemeClr>
          </a:solidFill>
        </p:spPr>
        <p:txBody>
          <a:bodyPr/>
          <a:p>
            <a:r>
              <a:rPr dirty="0" lang="en-US" u="sng" smtClean="0"/>
              <a:t>bacteria</a:t>
            </a:r>
            <a:endParaRPr dirty="0" lang="en-US" u="sng"/>
          </a:p>
        </p:txBody>
      </p:sp>
      <p:sp>
        <p:nvSpPr>
          <p:cNvPr id="1048780" name="Text Placeholder 5"/>
          <p:cNvSpPr>
            <a:spLocks noGrp="1"/>
          </p:cNvSpPr>
          <p:nvPr>
            <p:ph type="body" sz="half" idx="3"/>
          </p:nvPr>
        </p:nvSpPr>
        <p:spPr>
          <a:solidFill>
            <a:schemeClr val="accent5">
              <a:lumMod val="60000"/>
              <a:lumOff val="40000"/>
            </a:schemeClr>
          </a:solidFill>
        </p:spPr>
        <p:txBody>
          <a:bodyPr/>
          <a:p>
            <a:r>
              <a:rPr dirty="0" lang="en-US" u="sng" smtClean="0"/>
              <a:t>viruses</a:t>
            </a:r>
            <a:endParaRPr dirty="0" lang="en-US" u="sng"/>
          </a:p>
        </p:txBody>
      </p:sp>
      <p:sp>
        <p:nvSpPr>
          <p:cNvPr id="1048781" name="Content Placeholder 4"/>
          <p:cNvSpPr>
            <a:spLocks noGrp="1"/>
          </p:cNvSpPr>
          <p:nvPr>
            <p:ph sz="quarter" idx="2"/>
          </p:nvPr>
        </p:nvSpPr>
        <p:spPr/>
        <p:txBody>
          <a:bodyPr>
            <a:normAutofit/>
          </a:bodyPr>
          <a:p>
            <a:r>
              <a:rPr dirty="0" lang="en-US" smtClean="0"/>
              <a:t>Have cell wall</a:t>
            </a:r>
          </a:p>
          <a:p>
            <a:r>
              <a:rPr dirty="0" lang="en-US" smtClean="0"/>
              <a:t>Large in size</a:t>
            </a:r>
          </a:p>
          <a:p>
            <a:r>
              <a:rPr dirty="0" lang="en-US" smtClean="0"/>
              <a:t>Contain RNA and DNA molecules</a:t>
            </a:r>
          </a:p>
          <a:p>
            <a:r>
              <a:rPr dirty="0" lang="en-US" smtClean="0"/>
              <a:t>Multiply by binary fusion</a:t>
            </a:r>
          </a:p>
          <a:p>
            <a:r>
              <a:rPr dirty="0" lang="en-US" smtClean="0"/>
              <a:t>Grow in inanimate calcium media</a:t>
            </a:r>
          </a:p>
          <a:p>
            <a:r>
              <a:rPr dirty="0" lang="en-US" smtClean="0"/>
              <a:t>Have ribosome.</a:t>
            </a:r>
          </a:p>
          <a:p>
            <a:r>
              <a:rPr dirty="0" lang="en-US" smtClean="0"/>
              <a:t>Are sensitive.</a:t>
            </a:r>
            <a:endParaRPr dirty="0" lang="en-US"/>
          </a:p>
        </p:txBody>
      </p:sp>
      <p:sp>
        <p:nvSpPr>
          <p:cNvPr id="1048782" name="Content Placeholder 6"/>
          <p:cNvSpPr>
            <a:spLocks noGrp="1"/>
          </p:cNvSpPr>
          <p:nvPr>
            <p:ph sz="quarter" idx="4"/>
          </p:nvPr>
        </p:nvSpPr>
        <p:spPr/>
        <p:txBody>
          <a:bodyPr>
            <a:normAutofit fontScale="94773" lnSpcReduction="20000"/>
          </a:bodyPr>
          <a:p>
            <a:r>
              <a:rPr dirty="0" lang="en-US" smtClean="0"/>
              <a:t>Have envelope/ cuspid.</a:t>
            </a:r>
          </a:p>
          <a:p>
            <a:r>
              <a:rPr dirty="0" lang="en-US" smtClean="0"/>
              <a:t>Small in size.</a:t>
            </a:r>
          </a:p>
          <a:p>
            <a:r>
              <a:rPr dirty="0" lang="en-US" smtClean="0"/>
              <a:t>Contain either RNA or DNA molecules but not both</a:t>
            </a:r>
          </a:p>
          <a:p>
            <a:r>
              <a:rPr dirty="0" lang="en-US" smtClean="0"/>
              <a:t>Replicate inside bacteria and animal</a:t>
            </a:r>
          </a:p>
          <a:p>
            <a:r>
              <a:rPr dirty="0" lang="en-US" smtClean="0"/>
              <a:t>Cannot survive in inanimate calcium media</a:t>
            </a:r>
          </a:p>
          <a:p>
            <a:r>
              <a:rPr dirty="0" lang="en-US" smtClean="0"/>
              <a:t>Have no ribosome</a:t>
            </a:r>
          </a:p>
          <a:p>
            <a:r>
              <a:rPr dirty="0" lang="en-US" smtClean="0"/>
              <a:t>Not sensitive. </a:t>
            </a:r>
            <a:endParaRPr dirty="0"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99" name=""/>
        <p:cNvGrpSpPr/>
        <p:nvPr/>
      </p:nvGrpSpPr>
      <p:grpSpPr>
        <a:xfrm>
          <a:off x="0" y="0"/>
          <a:ext cx="0" cy="0"/>
          <a:chOff x="0" y="0"/>
          <a:chExt cx="0" cy="0"/>
        </a:xfrm>
      </p:grpSpPr>
      <p:sp>
        <p:nvSpPr>
          <p:cNvPr id="1048783" name="Title 2"/>
          <p:cNvSpPr>
            <a:spLocks noGrp="1"/>
          </p:cNvSpPr>
          <p:nvPr>
            <p:ph type="title"/>
          </p:nvPr>
        </p:nvSpPr>
        <p:spPr/>
        <p:txBody>
          <a:bodyPr/>
          <a:p>
            <a:r>
              <a:rPr dirty="0" lang="en-US" smtClean="0"/>
              <a:t>VIRUS</a:t>
            </a:r>
            <a:endParaRPr dirty="0" lang="en-US"/>
          </a:p>
        </p:txBody>
      </p:sp>
      <p:sp>
        <p:nvSpPr>
          <p:cNvPr id="1048784" name="Content Placeholder 3"/>
          <p:cNvSpPr>
            <a:spLocks noGrp="1"/>
          </p:cNvSpPr>
          <p:nvPr>
            <p:ph idx="1"/>
          </p:nvPr>
        </p:nvSpPr>
        <p:spPr/>
        <p:txBody>
          <a:bodyPr>
            <a:normAutofit fontScale="80962" lnSpcReduction="10000"/>
          </a:bodyPr>
          <a:p>
            <a:r>
              <a:rPr dirty="0" lang="en-US" smtClean="0"/>
              <a:t>Infective agent smaller than bacteria.</a:t>
            </a:r>
          </a:p>
          <a:p>
            <a:r>
              <a:rPr dirty="0" lang="en-US" smtClean="0"/>
              <a:t>DNA and RNA are information molecules of a cell.</a:t>
            </a:r>
          </a:p>
          <a:p>
            <a:r>
              <a:rPr dirty="0" lang="en-US" smtClean="0"/>
              <a:t> DNA contain genetic information for the production of essential protein that will enable the cells to function properly.</a:t>
            </a:r>
          </a:p>
          <a:p>
            <a:r>
              <a:rPr dirty="0" lang="en-US" smtClean="0"/>
              <a:t>RNA is a nucleic acid necessary for protein synthesis. </a:t>
            </a:r>
          </a:p>
          <a:p>
            <a:r>
              <a:rPr dirty="0" lang="en-US" smtClean="0"/>
              <a:t>All the biological information the cell need for growth and reproduction is stored in DNA.</a:t>
            </a:r>
          </a:p>
          <a:p>
            <a:r>
              <a:rPr dirty="0" lang="en-US" smtClean="0"/>
              <a:t>Genetic material of most viruses is either double stranded DNA or single stranded RNA.</a:t>
            </a:r>
          </a:p>
          <a:p>
            <a:r>
              <a:rPr dirty="0" lang="en-US" smtClean="0"/>
              <a:t>Viruses vary in size, appearance and behavior. </a:t>
            </a:r>
          </a:p>
          <a:p>
            <a:r>
              <a:rPr dirty="0" lang="en-US" smtClean="0"/>
              <a:t> Complete infective particle of the virus is known as virion.</a:t>
            </a:r>
          </a:p>
          <a:p>
            <a:r>
              <a:rPr dirty="0" lang="en-US" smtClean="0"/>
              <a:t>Virion is protected by closed protein called cupsid.</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00" name=""/>
        <p:cNvGrpSpPr/>
        <p:nvPr/>
      </p:nvGrpSpPr>
      <p:grpSpPr>
        <a:xfrm>
          <a:off x="0" y="0"/>
          <a:ext cx="0" cy="0"/>
          <a:chOff x="0" y="0"/>
          <a:chExt cx="0" cy="0"/>
        </a:xfrm>
      </p:grpSpPr>
      <p:sp>
        <p:nvSpPr>
          <p:cNvPr id="1048785" name="Title 1"/>
          <p:cNvSpPr>
            <a:spLocks noGrp="1"/>
          </p:cNvSpPr>
          <p:nvPr>
            <p:ph type="title"/>
          </p:nvPr>
        </p:nvSpPr>
        <p:spPr/>
        <p:txBody>
          <a:bodyPr/>
          <a:p>
            <a:r>
              <a:rPr b="1" dirty="0" lang="en-US" smtClean="0"/>
              <a:t>REPRODUCTION</a:t>
            </a:r>
            <a:endParaRPr b="1" dirty="0" lang="en-US"/>
          </a:p>
        </p:txBody>
      </p:sp>
      <p:sp>
        <p:nvSpPr>
          <p:cNvPr id="1048786" name="Content Placeholder 2"/>
          <p:cNvSpPr>
            <a:spLocks noGrp="1"/>
          </p:cNvSpPr>
          <p:nvPr>
            <p:ph idx="1"/>
          </p:nvPr>
        </p:nvSpPr>
        <p:spPr/>
        <p:txBody>
          <a:bodyPr>
            <a:normAutofit fontScale="81042" lnSpcReduction="20000"/>
          </a:bodyPr>
          <a:p>
            <a:r>
              <a:rPr dirty="0" lang="en-US" smtClean="0"/>
              <a:t>Viruses are not complete there fore cannot reproduce y themselves. They attach the permissive receptor of the host cell membrane and inject RNA or DNA which then takes control of the living cell.</a:t>
            </a:r>
          </a:p>
          <a:p>
            <a:r>
              <a:rPr dirty="0" lang="en-US" smtClean="0"/>
              <a:t>Viral genetic material is injected from the cupsid to the recipient cell through it is tail.</a:t>
            </a:r>
          </a:p>
          <a:p>
            <a:r>
              <a:rPr dirty="0" lang="en-US" smtClean="0"/>
              <a:t>The viral particle does the following-</a:t>
            </a:r>
          </a:p>
          <a:p>
            <a:pPr lvl="1"/>
            <a:r>
              <a:rPr dirty="0" lang="en-US" smtClean="0"/>
              <a:t>Alter protein synthesis.</a:t>
            </a:r>
          </a:p>
          <a:p>
            <a:pPr lvl="1"/>
            <a:r>
              <a:rPr dirty="0" lang="en-US" smtClean="0"/>
              <a:t>Alter the gene of the host.</a:t>
            </a:r>
          </a:p>
          <a:p>
            <a:pPr lvl="1"/>
            <a:r>
              <a:rPr dirty="0" lang="en-US" smtClean="0"/>
              <a:t>Causes chromosomal changes.</a:t>
            </a:r>
          </a:p>
          <a:p>
            <a:r>
              <a:rPr dirty="0" lang="en-US" smtClean="0"/>
              <a:t>The cell then synthesizes new viral protein and nucleic acid, the process continues until the cell raptures releasing new infective virions.</a:t>
            </a:r>
          </a:p>
          <a:p>
            <a:r>
              <a:rPr dirty="0" lang="en-US" smtClean="0"/>
              <a:t>The cupcid of the virus have varions.</a:t>
            </a:r>
            <a:endParaRPr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01" name=""/>
        <p:cNvGrpSpPr/>
        <p:nvPr/>
      </p:nvGrpSpPr>
      <p:grpSpPr>
        <a:xfrm>
          <a:off x="0" y="0"/>
          <a:ext cx="0" cy="0"/>
          <a:chOff x="0" y="0"/>
          <a:chExt cx="0" cy="0"/>
        </a:xfrm>
      </p:grpSpPr>
      <p:sp>
        <p:nvSpPr>
          <p:cNvPr id="1048787" name="Title 1"/>
          <p:cNvSpPr>
            <a:spLocks noGrp="1"/>
          </p:cNvSpPr>
          <p:nvPr>
            <p:ph type="title"/>
          </p:nvPr>
        </p:nvSpPr>
        <p:spPr/>
        <p:txBody>
          <a:bodyPr/>
          <a:p>
            <a:r>
              <a:rPr b="1" dirty="0" lang="en-US" smtClean="0"/>
              <a:t>POLYHEDRAL</a:t>
            </a:r>
            <a:endParaRPr b="1" dirty="0" lang="en-US"/>
          </a:p>
        </p:txBody>
      </p:sp>
      <p:sp>
        <p:nvSpPr>
          <p:cNvPr id="1048788" name="Content Placeholder 2"/>
          <p:cNvSpPr>
            <a:spLocks noGrp="1"/>
          </p:cNvSpPr>
          <p:nvPr>
            <p:ph idx="1"/>
          </p:nvPr>
        </p:nvSpPr>
        <p:spPr/>
        <p:txBody>
          <a:bodyPr>
            <a:normAutofit/>
          </a:bodyPr>
          <a:p>
            <a:r>
              <a:rPr dirty="0" lang="en-US" smtClean="0"/>
              <a:t>Many sided</a:t>
            </a:r>
          </a:p>
          <a:p>
            <a:r>
              <a:rPr dirty="0" lang="en-US" smtClean="0"/>
              <a:t>Helicle</a:t>
            </a:r>
          </a:p>
          <a:p>
            <a:r>
              <a:rPr dirty="0" lang="en-US" smtClean="0"/>
              <a:t>Bullet shaped.</a:t>
            </a:r>
          </a:p>
          <a:p>
            <a:r>
              <a:rPr dirty="0" lang="en-US" smtClean="0"/>
              <a:t>Spherical</a:t>
            </a:r>
          </a:p>
          <a:p>
            <a:r>
              <a:rPr dirty="0" lang="en-US" smtClean="0"/>
              <a:t>Each facet has several cupsomeres. </a:t>
            </a:r>
          </a:p>
          <a:p>
            <a:r>
              <a:rPr dirty="0" lang="en-US" smtClean="0"/>
              <a:t>Some  virus have 20 sites.</a:t>
            </a:r>
          </a:p>
          <a:p>
            <a:r>
              <a:rPr dirty="0" lang="en-US" smtClean="0"/>
              <a:t>The virus that infect the bacteria is called bacteriophages. </a:t>
            </a:r>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789" name="Title 1"/>
          <p:cNvSpPr>
            <a:spLocks noGrp="1"/>
          </p:cNvSpPr>
          <p:nvPr>
            <p:ph type="title"/>
          </p:nvPr>
        </p:nvSpPr>
        <p:spPr/>
        <p:txBody>
          <a:bodyPr/>
          <a:p>
            <a:r>
              <a:rPr b="1" dirty="0" lang="en-US" smtClean="0"/>
              <a:t>COMMON DNA VIRUSES</a:t>
            </a:r>
            <a:endParaRPr b="1" dirty="0" lang="en-US"/>
          </a:p>
        </p:txBody>
      </p:sp>
      <p:sp>
        <p:nvSpPr>
          <p:cNvPr id="1048790" name="Content Placeholder 2"/>
          <p:cNvSpPr>
            <a:spLocks noGrp="1"/>
          </p:cNvSpPr>
          <p:nvPr>
            <p:ph idx="1"/>
          </p:nvPr>
        </p:nvSpPr>
        <p:spPr/>
        <p:txBody>
          <a:bodyPr>
            <a:normAutofit fontScale="94792" lnSpcReduction="20000"/>
          </a:bodyPr>
          <a:p>
            <a:r>
              <a:rPr dirty="0" lang="en-US" smtClean="0"/>
              <a:t>Pox virus- cause small pox and cow pox</a:t>
            </a:r>
          </a:p>
          <a:p>
            <a:r>
              <a:rPr dirty="0" lang="en-US" smtClean="0"/>
              <a:t>Papilloma virus- cause warts, tumours and cancers .</a:t>
            </a:r>
          </a:p>
          <a:p>
            <a:r>
              <a:rPr dirty="0" lang="en-US" smtClean="0"/>
              <a:t>Herpes virus-</a:t>
            </a:r>
          </a:p>
          <a:p>
            <a:pPr lvl="1"/>
            <a:r>
              <a:rPr dirty="0" lang="en-US" smtClean="0"/>
              <a:t> cause oral lesions called sole, fever.</a:t>
            </a:r>
          </a:p>
          <a:p>
            <a:pPr lvl="1"/>
            <a:r>
              <a:rPr dirty="0" lang="en-US" smtClean="0"/>
              <a:t>Herpes zoosta- causes shingles which follows the nerve part of the body infected and common in HID/AIDS.</a:t>
            </a:r>
          </a:p>
          <a:p>
            <a:r>
              <a:rPr dirty="0" lang="en-US" smtClean="0"/>
              <a:t>Adeno virus- cause conjunctivitis, respiratory infection eg pharyngitis, running nose fever, pneumonia and some tumors.</a:t>
            </a: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625" name="Title 1"/>
          <p:cNvSpPr>
            <a:spLocks noGrp="1"/>
          </p:cNvSpPr>
          <p:nvPr>
            <p:ph type="title"/>
          </p:nvPr>
        </p:nvSpPr>
        <p:spPr/>
        <p:txBody>
          <a:bodyPr/>
          <a:p>
            <a:r>
              <a:rPr b="1" dirty="0" lang="en-US" smtClean="0"/>
              <a:t>CONT………………….</a:t>
            </a:r>
            <a:endParaRPr b="1" dirty="0" lang="en-US"/>
          </a:p>
        </p:txBody>
      </p:sp>
      <p:sp>
        <p:nvSpPr>
          <p:cNvPr id="1048626" name="Content Placeholder 2"/>
          <p:cNvSpPr>
            <a:spLocks noGrp="1"/>
          </p:cNvSpPr>
          <p:nvPr>
            <p:ph idx="1"/>
          </p:nvPr>
        </p:nvSpPr>
        <p:spPr/>
        <p:txBody>
          <a:bodyPr>
            <a:normAutofit/>
          </a:bodyPr>
          <a:p>
            <a:r>
              <a:rPr dirty="0" sz="2400" lang="en-US" smtClean="0"/>
              <a:t>Sugar was converted by this organism to alcohol.</a:t>
            </a:r>
          </a:p>
          <a:p>
            <a:r>
              <a:rPr dirty="0" sz="2400" lang="en-US" smtClean="0"/>
              <a:t>Yeast naturally occur on skin of grapes fruits and grains.</a:t>
            </a:r>
          </a:p>
          <a:p>
            <a:r>
              <a:rPr dirty="0" sz="2400" lang="en-US" smtClean="0"/>
              <a:t>Some other contaminants bacteria may change alcohol aseptic acid or vinegar which ruins the taste of wine.</a:t>
            </a:r>
          </a:p>
          <a:p>
            <a:r>
              <a:rPr dirty="0" sz="2400" lang="en-US" smtClean="0"/>
              <a:t>To eliminate these bacteria from wine and bear pasture heated it at temperature of 120c-140c and the process is known as pasteuration.</a:t>
            </a:r>
          </a:p>
          <a:p>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03" name=""/>
        <p:cNvGrpSpPr/>
        <p:nvPr/>
      </p:nvGrpSpPr>
      <p:grpSpPr>
        <a:xfrm>
          <a:off x="0" y="0"/>
          <a:ext cx="0" cy="0"/>
          <a:chOff x="0" y="0"/>
          <a:chExt cx="0" cy="0"/>
        </a:xfrm>
      </p:grpSpPr>
      <p:sp>
        <p:nvSpPr>
          <p:cNvPr id="1048791" name="Title 1"/>
          <p:cNvSpPr>
            <a:spLocks noGrp="1"/>
          </p:cNvSpPr>
          <p:nvPr>
            <p:ph type="title"/>
          </p:nvPr>
        </p:nvSpPr>
        <p:spPr/>
        <p:txBody>
          <a:bodyPr/>
          <a:p>
            <a:r>
              <a:rPr b="1" dirty="0" lang="en-US" smtClean="0"/>
              <a:t>RNA VIRUSES</a:t>
            </a:r>
            <a:endParaRPr b="1" dirty="0" lang="en-US"/>
          </a:p>
        </p:txBody>
      </p:sp>
      <p:sp>
        <p:nvSpPr>
          <p:cNvPr id="1048792" name="Content Placeholder 2"/>
          <p:cNvSpPr>
            <a:spLocks noGrp="1"/>
          </p:cNvSpPr>
          <p:nvPr>
            <p:ph idx="1"/>
          </p:nvPr>
        </p:nvSpPr>
        <p:spPr/>
        <p:txBody>
          <a:bodyPr/>
          <a:p>
            <a:r>
              <a:rPr dirty="0" lang="en-US" smtClean="0"/>
              <a:t>Toga virus</a:t>
            </a:r>
          </a:p>
          <a:p>
            <a:r>
              <a:rPr dirty="0" lang="en-US" smtClean="0"/>
              <a:t>Picorna virus</a:t>
            </a:r>
          </a:p>
          <a:p>
            <a:r>
              <a:rPr dirty="0" lang="en-US" smtClean="0"/>
              <a:t>Rheo virus</a:t>
            </a:r>
          </a:p>
          <a:p>
            <a:r>
              <a:rPr dirty="0" lang="en-US" smtClean="0"/>
              <a:t>Arbo virus</a:t>
            </a:r>
          </a:p>
          <a:p>
            <a:r>
              <a:rPr dirty="0" lang="en-US" smtClean="0"/>
              <a:t> retro virus</a:t>
            </a:r>
          </a:p>
          <a:p>
            <a:r>
              <a:rPr dirty="0" lang="en-US" smtClean="0"/>
              <a:t>Ebola virus</a:t>
            </a:r>
            <a:endParaRPr dirty="0" lang="en-US"/>
          </a:p>
          <a:p>
            <a:r>
              <a:rPr dirty="0" lang="en-US" smtClean="0"/>
              <a:t>Myxo</a:t>
            </a:r>
            <a:r>
              <a:rPr dirty="0" lang="en-US" smtClean="0"/>
              <a:t> </a:t>
            </a:r>
            <a:r>
              <a:rPr dirty="0" lang="en-US" smtClean="0"/>
              <a:t>virus </a:t>
            </a:r>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04" name=""/>
        <p:cNvGrpSpPr/>
        <p:nvPr/>
      </p:nvGrpSpPr>
      <p:grpSpPr>
        <a:xfrm>
          <a:off x="0" y="0"/>
          <a:ext cx="0" cy="0"/>
          <a:chOff x="0" y="0"/>
          <a:chExt cx="0" cy="0"/>
        </a:xfrm>
      </p:grpSpPr>
      <p:sp>
        <p:nvSpPr>
          <p:cNvPr id="1048793" name="Title 1"/>
          <p:cNvSpPr>
            <a:spLocks noGrp="1"/>
          </p:cNvSpPr>
          <p:nvPr>
            <p:ph type="title"/>
          </p:nvPr>
        </p:nvSpPr>
        <p:spPr/>
        <p:txBody>
          <a:bodyPr/>
          <a:p>
            <a:r>
              <a:rPr b="1" dirty="0" lang="en-US" smtClean="0"/>
              <a:t>EBOLA VIRUSES</a:t>
            </a:r>
            <a:endParaRPr b="1" dirty="0" lang="en-US"/>
          </a:p>
        </p:txBody>
      </p:sp>
      <p:sp>
        <p:nvSpPr>
          <p:cNvPr id="1048794" name="Content Placeholder 2"/>
          <p:cNvSpPr>
            <a:spLocks noGrp="1"/>
          </p:cNvSpPr>
          <p:nvPr>
            <p:ph idx="1"/>
          </p:nvPr>
        </p:nvSpPr>
        <p:spPr/>
        <p:txBody>
          <a:bodyPr>
            <a:normAutofit fontScale="62292" lnSpcReduction="20000"/>
          </a:bodyPr>
          <a:p>
            <a:r>
              <a:rPr dirty="0" lang="en-US" smtClean="0"/>
              <a:t>Ebola is a river in Zaire  and Ebola virus occurred as a hymnologic in Sudan and Zaire in 1976.</a:t>
            </a:r>
          </a:p>
          <a:p>
            <a:r>
              <a:rPr dirty="0" lang="en-US" smtClean="0"/>
              <a:t>In Zaire 200 people died out of 300 people while in Sudan 30 people died out of 70 people.</a:t>
            </a:r>
          </a:p>
          <a:p>
            <a:r>
              <a:rPr dirty="0" lang="en-US" smtClean="0"/>
              <a:t>It is transmitted through body contacts </a:t>
            </a:r>
          </a:p>
          <a:p>
            <a:r>
              <a:rPr dirty="0" lang="en-US" smtClean="0"/>
              <a:t>Once Ebola virus has been transmitted through contact of unknown reservoir they  adopt themselves from direct to direct which introduce severe infection or out break.</a:t>
            </a:r>
          </a:p>
          <a:p>
            <a:r>
              <a:rPr dirty="0" lang="en-US" smtClean="0"/>
              <a:t>Is  a filo virus of the family of filo viridae.</a:t>
            </a:r>
          </a:p>
          <a:p>
            <a:r>
              <a:rPr dirty="0" lang="en-US" smtClean="0"/>
              <a:t>It is an RNA and enveloped with  a characteristic of filamental structure.</a:t>
            </a:r>
          </a:p>
          <a:p>
            <a:r>
              <a:rPr dirty="0" lang="en-US" smtClean="0"/>
              <a:t>It has  four known stray or species</a:t>
            </a:r>
          </a:p>
          <a:p>
            <a:pPr lvl="1"/>
            <a:r>
              <a:rPr dirty="0" lang="en-US" smtClean="0"/>
              <a:t>Zaire, Sudan, Reston and ivory cost.</a:t>
            </a:r>
          </a:p>
          <a:p>
            <a:r>
              <a:rPr dirty="0" lang="en-US" smtClean="0"/>
              <a:t>The actual distribution is unknown. </a:t>
            </a:r>
          </a:p>
          <a:p>
            <a:r>
              <a:rPr dirty="0" lang="en-US" smtClean="0"/>
              <a:t>In April 2001 Ebola virus occurred in Gulu district and was found to e caused by Sudan species.</a:t>
            </a:r>
          </a:p>
          <a:p>
            <a:r>
              <a:rPr dirty="0" lang="en-US" smtClean="0"/>
              <a:t>Transmission is contact  ………………………or any organ of the infected person . Injuries with needle or handling body fluids with out protection, handling of dead bodies of suspected victim  should be discouraged. </a:t>
            </a:r>
            <a:endParaRPr dirty="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795" name="Title 1"/>
          <p:cNvSpPr>
            <a:spLocks noGrp="1"/>
          </p:cNvSpPr>
          <p:nvPr>
            <p:ph type="title"/>
          </p:nvPr>
        </p:nvSpPr>
        <p:spPr/>
        <p:txBody>
          <a:bodyPr/>
          <a:p>
            <a:r>
              <a:rPr b="1" dirty="0" lang="en-US" smtClean="0"/>
              <a:t>SIGNS OF EBOLA</a:t>
            </a:r>
            <a:endParaRPr b="1" dirty="0" lang="en-US"/>
          </a:p>
        </p:txBody>
      </p:sp>
      <p:sp>
        <p:nvSpPr>
          <p:cNvPr id="1048796" name="Content Placeholder 2"/>
          <p:cNvSpPr>
            <a:spLocks noGrp="1"/>
          </p:cNvSpPr>
          <p:nvPr>
            <p:ph idx="1"/>
          </p:nvPr>
        </p:nvSpPr>
        <p:spPr/>
        <p:txBody>
          <a:bodyPr/>
          <a:p>
            <a:r>
              <a:rPr dirty="0" lang="en-US" smtClean="0"/>
              <a:t>Bleeding in the gastrointestinal tract.</a:t>
            </a:r>
          </a:p>
          <a:p>
            <a:r>
              <a:rPr dirty="0" lang="en-US" smtClean="0"/>
              <a:t>Profuse diarrhea and vomiting.</a:t>
            </a:r>
          </a:p>
          <a:p>
            <a:r>
              <a:rPr dirty="0" lang="en-US" smtClean="0"/>
              <a:t>Headache and fever.</a:t>
            </a:r>
          </a:p>
          <a:p>
            <a:r>
              <a:rPr lang="en-US" smtClean="0"/>
              <a:t>Muscle pain.</a:t>
            </a:r>
            <a:endParaRPr dirty="0"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lastClr="000000" val="windowText"/>
      </a:dk1>
      <a:lt1>
        <a:sysClr lastClr="FFFFFF" val="window"/>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algn="ctr" blurRad="57150" dir="5400000" dist="38100" rotWithShape="0">
              <a:schemeClr val="phClr">
                <a:shade val="9000"/>
                <a:satMod val="105000"/>
                <a:alpha val="48000"/>
              </a:schemeClr>
            </a:outerShdw>
          </a:effectLst>
        </a:effectStyle>
        <a:effectStyle>
          <a:effectLst>
            <a:outerShdw algn="ctr" blurRad="57150" dir="5400000" dist="38100" rotWithShape="0">
              <a:schemeClr val="phClr">
                <a:shade val="9000"/>
                <a:satMod val="105000"/>
                <a:alpha val="48000"/>
              </a:schemeClr>
            </a:outerShdw>
          </a:effectLst>
        </a:effectStyle>
        <a:effectStyle>
          <a:effectLst>
            <a:outerShdw algn="ctr" blurRad="57150" dir="5400000" dist="38100" rotWithShape="0">
              <a:schemeClr val="phClr">
                <a:shade val="9000"/>
                <a:satMod val="105000"/>
                <a:alpha val="48000"/>
              </a:schemeClr>
            </a:outerShdw>
          </a:effectLst>
          <a:scene3d>
            <a:camera prst="orthographicFront" fov="0">
              <a:rot lat="0" lon="0" rev="0"/>
            </a:camera>
            <a:lightRig dir="tl" rig="glow">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algn="tl" flip="none" sx="65000" sy="65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MICROIOLOGY</dc:title>
  <dc:creator>Carol</dc:creator>
  <cp:lastModifiedBy>Lenovo</cp:lastModifiedBy>
  <dcterms:created xsi:type="dcterms:W3CDTF">2015-01-11T19:14:40Z</dcterms:created>
  <dcterms:modified xsi:type="dcterms:W3CDTF">2018-01-27T18:43:02Z</dcterms:modified>
</cp:coreProperties>
</file>