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121.xml"/>
  <Override ContentType="application/vnd.openxmlformats-officedocument.presentationml.slide+xml" PartName="/ppt/slides/slide296.xml"/>
  <Override ContentType="application/vnd.openxmlformats-officedocument.presentationml.slide+xml" PartName="/ppt/slides/slide164.xml"/>
  <Override ContentType="application/vnd.openxmlformats-officedocument.presentationml.slide+xml" PartName="/ppt/slides/slide253.xml"/>
  <Override ContentType="application/vnd.openxmlformats-officedocument.presentationml.slide+xml" PartName="/ppt/slides/slide210.xml"/>
  <Override ContentType="application/vnd.openxmlformats-officedocument.presentationml.slide+xml" PartName="/ppt/slides/slide199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202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237.xml"/>
  <Override ContentType="application/vnd.openxmlformats-officedocument.presentationml.slide+xml" PartName="/ppt/slides/slide261.xml"/>
  <Override ContentType="application/vnd.openxmlformats-officedocument.presentationml.slide+xml" PartName="/ppt/slides/slide51.xml"/>
  <Override ContentType="application/vnd.openxmlformats-officedocument.presentationml.slide+xml" PartName="/ppt/slides/slide245.xml"/>
  <Override ContentType="application/vnd.openxmlformats-officedocument.presentationml.slide+xml" PartName="/ppt/slides/slide113.xml"/>
  <Override ContentType="application/vnd.openxmlformats-officedocument.presentationml.slide+xml" PartName="/ppt/slides/slide288.xml"/>
  <Override ContentType="application/vnd.openxmlformats-officedocument.presentationml.slide+xml" PartName="/ppt/slides/slide156.xml"/>
  <Override ContentType="application/vnd.openxmlformats-officedocument.presentationml.slide+xml" PartName="/ppt/slides/slide94.xml"/>
  <Override ContentType="application/vnd.openxmlformats-officedocument.presentationml.slide+xml" PartName="/ppt/slides/slide217.xml"/>
  <Override ContentType="application/vnd.openxmlformats-officedocument.presentationml.slide+xml" PartName="/ppt/slides/slide281.xml"/>
  <Override ContentType="application/vnd.openxmlformats-officedocument.presentationml.slide+xml" PartName="/ppt/slides/slide179.xml"/>
  <Override ContentType="application/vnd.openxmlformats-officedocument.presentationml.slide+xml" PartName="/ppt/slides/slide71.xml"/>
  <Override ContentType="application/vnd.openxmlformats-officedocument.presentationml.slide+xml" PartName="/ppt/slides/slide276.xml"/>
  <Override ContentType="application/vnd.openxmlformats-officedocument.presentationml.slide+xml" PartName="/ppt/slides/slide233.xml"/>
  <Override ContentType="application/vnd.openxmlformats-officedocument.presentationml.slide+xml" PartName="/ppt/slides/slide66.xml"/>
  <Override ContentType="application/vnd.openxmlformats-officedocument.presentationml.slide+xml" PartName="/ppt/slides/slide265.xml"/>
  <Override ContentType="application/vnd.openxmlformats-officedocument.presentationml.slide+xml" PartName="/ppt/slides/slide23.xml"/>
  <Override ContentType="application/vnd.openxmlformats-officedocument.presentationml.slide+xml" PartName="/ppt/slides/slide229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141.xml"/>
  <Override ContentType="application/vnd.openxmlformats-officedocument.presentationml.slide+xml" PartName="/ppt/slides/slide82.xml"/>
  <Override ContentType="application/vnd.openxmlformats-officedocument.presentationml.slide+xml" PartName="/ppt/slides/slide168.xml"/>
  <Override ContentType="application/vnd.openxmlformats-officedocument.presentationml.slide+xml" PartName="/ppt/slides/slide9.xml"/>
  <Override ContentType="application/vnd.openxmlformats-officedocument.presentationml.slide+xml" PartName="/ppt/slides/slide108.xml"/>
  <Override ContentType="application/vnd.openxmlformats-officedocument.presentationml.slide+xml" PartName="/ppt/slides/slide12.xml"/>
  <Override ContentType="application/vnd.openxmlformats-officedocument.presentationml.slide+xml" PartName="/ppt/slides/slide187.xml"/>
  <Override ContentType="application/vnd.openxmlformats-officedocument.presentationml.slide+xml" PartName="/ppt/slides/slide152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257.xml"/>
  <Override ContentType="application/vnd.openxmlformats-officedocument.presentationml.slide+xml" PartName="/ppt/slides/slide161.xml"/>
  <Override ContentType="application/vnd.openxmlformats-officedocument.presentationml.slide+xml" PartName="/ppt/slides/slide20.xml"/>
  <Override ContentType="application/vnd.openxmlformats-officedocument.presentationml.slide+xml" PartName="/ppt/slides/slide214.xml"/>
  <Override ContentType="application/vnd.openxmlformats-officedocument.presentationml.slide+xml" PartName="/ppt/slides/slide46.xml"/>
  <Override ContentType="application/vnd.openxmlformats-officedocument.presentationml.slide+xml" PartName="/ppt/slides/slide38.xml"/>
  <Override ContentType="application/vnd.openxmlformats-officedocument.presentationml.slide+xml" PartName="/ppt/slides/slide206.xml"/>
  <Override ContentType="application/vnd.openxmlformats-officedocument.presentationml.slide+xml" PartName="/ppt/slides/slide55.xml"/>
  <Override ContentType="application/vnd.openxmlformats-officedocument.presentationml.slide+xml" PartName="/ppt/slides/slide249.xml"/>
  <Override ContentType="application/vnd.openxmlformats-officedocument.presentationml.slide+xml" PartName="/ppt/slides/slide195.xml"/>
  <Override ContentType="application/vnd.openxmlformats-officedocument.presentationml.slide+xml" PartName="/ppt/slides/slide272.xml"/>
  <Override ContentType="application/vnd.openxmlformats-officedocument.presentationml.slide+xml" PartName="/ppt/slides/slide59.xml"/>
  <Override ContentType="application/vnd.openxmlformats-officedocument.presentationml.slide+xml" PartName="/ppt/slides/slide285.xml"/>
  <Override ContentType="application/vnd.openxmlformats-officedocument.presentationml.slide+xml" PartName="/ppt/slides/slide89.xml"/>
  <Override ContentType="application/vnd.openxmlformats-officedocument.presentationml.slide+xml" PartName="/ppt/slides/slide242.xml"/>
  <Override ContentType="application/vnd.openxmlformats-officedocument.presentationml.slide+xml" PartName="/ppt/slides/slide129.xml"/>
  <Override ContentType="application/vnd.openxmlformats-officedocument.presentationml.slide+xml" PartName="/ppt/slides/slide159.xml"/>
  <Override ContentType="application/vnd.openxmlformats-officedocument.presentationml.slide+xml" PartName="/ppt/slides/slide6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176.xml"/>
  <Override ContentType="application/vnd.openxmlformats-officedocument.presentationml.slide+xml" PartName="/ppt/slides/slide74.xml"/>
  <Override ContentType="application/vnd.openxmlformats-officedocument.presentationml.slide+xml" PartName="/ppt/slides/slide268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225.xml"/>
  <Override ContentType="application/vnd.openxmlformats-officedocument.presentationml.slide+xml" PartName="/ppt/slides/slide180.xml"/>
  <Override ContentType="application/vnd.openxmlformats-officedocument.presentationml.slide+xml" PartName="/ppt/slides/slide18.xml"/>
  <Override ContentType="application/vnd.openxmlformats-officedocument.presentationml.slide+xml" PartName="/ppt/slides/slide201.xml"/>
  <Override ContentType="application/vnd.openxmlformats-officedocument.presentationml.slide+xml" PartName="/ppt/slides/slide244.xml"/>
  <Override ContentType="application/vnd.openxmlformats-officedocument.presentationml.slide+xml" PartName="/ppt/slides/slide52.xml"/>
  <Override ContentType="application/vnd.openxmlformats-officedocument.presentationml.slide+xml" PartName="/ppt/slides/slide287.xml"/>
  <Override ContentType="application/vnd.openxmlformats-officedocument.presentationml.slide+xml" PartName="/ppt/slides/slide270.xml"/>
  <Override ContentType="application/vnd.openxmlformats-officedocument.presentationml.slide+xml" PartName="/ppt/slides/slide95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211.xml"/>
  <Override ContentType="application/vnd.openxmlformats-officedocument.presentationml.slide+xml" PartName="/ppt/slides/slide165.xml"/>
  <Override ContentType="application/vnd.openxmlformats-officedocument.presentationml.slide+xml" PartName="/ppt/slides/slide77.xml"/>
  <Override ContentType="application/vnd.openxmlformats-officedocument.presentationml.slide+xml" PartName="/ppt/slides/slide297.xml"/>
  <Override ContentType="application/vnd.openxmlformats-officedocument.presentationml.slide+xml" PartName="/ppt/slides/slide34.xml"/>
  <Override ContentType="application/vnd.openxmlformats-officedocument.presentationml.slide+xml" PartName="/ppt/slides/slide254.xml"/>
  <Override ContentType="application/vnd.openxmlformats-officedocument.presentationml.slide+xml" PartName="/ppt/slides/slide122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279.xml"/>
  <Override ContentType="application/vnd.openxmlformats-officedocument.presentationml.slide+xml" PartName="/ppt/slides/slide23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293.xml"/>
  <Override ContentType="application/vnd.openxmlformats-officedocument.presentationml.slide+xml" PartName="/ppt/slides/slide250.xml"/>
  <Override ContentType="application/vnd.openxmlformats-officedocument.presentationml.slide+xml" PartName="/ppt/slides/slide153.xml"/>
  <Override ContentType="application/vnd.openxmlformats-officedocument.presentationml.slide+xml" PartName="/ppt/slides/slide248.xml"/>
  <Override ContentType="application/vnd.openxmlformats-officedocument.presentationml.slide+xml" PartName="/ppt/slides/slide196.xml"/>
  <Override ContentType="application/vnd.openxmlformats-officedocument.presentationml.slide+xml" PartName="/ppt/slides/slide67.xml"/>
  <Override ContentType="application/vnd.openxmlformats-officedocument.presentationml.slide+xml" PartName="/ppt/slides/slide300.xml"/>
  <Override ContentType="application/vnd.openxmlformats-officedocument.presentationml.slide+xml" PartName="/ppt/slides/slide171.xml"/>
  <Override ContentType="application/vnd.openxmlformats-officedocument.presentationml.slide+xml" PartName="/ppt/slides/slide259.xml"/>
  <Override ContentType="application/vnd.openxmlformats-officedocument.presentationml.slide+xml" PartName="/ppt/slides/slide282.xml"/>
  <Override ContentType="application/vnd.openxmlformats-officedocument.presentationml.slide+xml" PartName="/ppt/slides/slide216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6.xml"/>
  <Override ContentType="application/vnd.openxmlformats-officedocument.presentationml.slide+xml" PartName="/ppt/slides/slide264.xml"/>
  <Override ContentType="application/vnd.openxmlformats-officedocument.presentationml.slide+xml" PartName="/ppt/slides/slide119.xml"/>
  <Override ContentType="application/vnd.openxmlformats-officedocument.presentationml.slide+xml" PartName="/ppt/slides/slide221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258.xml"/>
  <Override ContentType="application/vnd.openxmlformats-officedocument.presentationml.slide+xml" PartName="/ppt/slides/slide126.xml"/>
  <Override ContentType="application/vnd.openxmlformats-officedocument.presentationml.slide+xml" PartName="/ppt/slides/slide30.xml"/>
  <Override ContentType="application/vnd.openxmlformats-officedocument.presentationml.slide+xml" PartName="/ppt/slides/slide186.xml"/>
  <Override ContentType="application/vnd.openxmlformats-officedocument.presentationml.slide+xml" PartName="/ppt/slides/slide215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56.xml"/>
  <Override ContentType="application/vnd.openxmlformats-officedocument.presentationml.slide+xml" PartName="/ppt/slides/slide13.xml"/>
  <Override ContentType="application/vnd.openxmlformats-officedocument.presentationml.slide+xml" PartName="/ppt/slides/slide222.xml"/>
  <Override ContentType="application/vnd.openxmlformats-officedocument.presentationml.slide+xml" PartName="/ppt/slides/slide205.xml"/>
  <Override ContentType="application/vnd.openxmlformats-officedocument.presentationml.slide+xml" PartName="/ppt/slides/slide292.xml"/>
  <Override ContentType="application/vnd.openxmlformats-officedocument.presentationml.slide+xml" PartName="/ppt/slides/slide160.xml"/>
  <Override ContentType="application/vnd.openxmlformats-officedocument.presentationml.slide+xml" PartName="/ppt/slides/slide232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143.xml"/>
  <Override ContentType="application/vnd.openxmlformats-officedocument.presentationml.slide+xml" PartName="/ppt/slides/slide275.xml"/>
  <Override ContentType="application/vnd.openxmlformats-officedocument.presentationml.slide+xml" PartName="/ppt/slides/slide132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269.xml"/>
  <Override ContentType="application/vnd.openxmlformats-officedocument.presentationml.slide+xml" PartName="/ppt/slides/slide192.xml"/>
  <Override ContentType="application/vnd.openxmlformats-officedocument.presentationml.slide+xml" PartName="/ppt/slides/slide1.xml"/>
  <Override ContentType="application/vnd.openxmlformats-officedocument.presentationml.slide+xml" PartName="/ppt/slides/slide226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209.xml"/>
  <Override ContentType="application/vnd.openxmlformats-officedocument.presentationml.slide+xml" PartName="/ppt/slides/slide200.xml"/>
  <Override ContentType="application/vnd.openxmlformats-officedocument.presentationml.slide+xml" PartName="/ppt/slides/slide243.xml"/>
  <Override ContentType="application/vnd.openxmlformats-officedocument.presentationml.slide+xml" PartName="/ppt/slides/slide88.xml"/>
  <Override ContentType="application/vnd.openxmlformats-officedocument.presentationml.slide+xml" PartName="/ppt/slides/slide286.xml"/>
  <Override ContentType="application/vnd.openxmlformats-officedocument.presentationml.slide+xml" PartName="/ppt/slides/slide158.xml"/>
  <Override ContentType="application/vnd.openxmlformats-officedocument.presentationml.slide+xml" PartName="/ppt/slides/slide115.xml"/>
  <Override ContentType="application/vnd.openxmlformats-officedocument.presentationml.slide+xml" PartName="/ppt/slides/slide260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138.xml"/>
  <Override ContentType="application/vnd.openxmlformats-officedocument.presentationml.slide+xml" PartName="/ppt/slides/slide17.xml"/>
  <Override ContentType="application/vnd.openxmlformats-officedocument.presentationml.slide+xml" PartName="/ppt/slides/slide271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227.xml"/>
  <Override ContentType="application/vnd.openxmlformats-officedocument.presentationml.slide+xml" PartName="/ppt/slides/slide219.xml"/>
  <Override ContentType="application/vnd.openxmlformats-officedocument.presentationml.slide+xml" PartName="/ppt/slides/slide33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204.xml"/>
  <Override ContentType="application/vnd.openxmlformats-officedocument.presentationml.slide+xml" PartName="/ppt/slides/slide247.xml"/>
  <Override ContentType="application/vnd.openxmlformats-officedocument.presentationml.slide+xml" PartName="/ppt/slides/slide107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294.xml"/>
  <Override ContentType="application/vnd.openxmlformats-officedocument.presentationml.slide+xml" PartName="/ppt/slides/slide220.xml"/>
  <Override ContentType="application/vnd.openxmlformats-officedocument.presentationml.slide+xml" PartName="/ppt/slides/slide263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235.xml"/>
  <Override ContentType="application/vnd.openxmlformats-officedocument.presentationml.slide+xml" PartName="/ppt/slides/slide278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11.xml"/>
  <Override ContentType="application/vnd.openxmlformats-officedocument.presentationml.slide+xml" PartName="/ppt/slides/slide10.xml"/>
  <Override ContentType="application/vnd.openxmlformats-officedocument.presentationml.slide+xml" PartName="/ppt/slides/slide25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301.xml"/>
  <Override ContentType="application/vnd.openxmlformats-officedocument.presentationml.slide+xml" PartName="/ppt/slides/slide48.xml"/>
  <Override ContentType="application/vnd.openxmlformats-officedocument.presentationml.slide+xml" PartName="/ppt/slides/slide223.xml"/>
  <Override ContentType="application/vnd.openxmlformats-officedocument.presentationml.slide+xml" PartName="/ppt/slides/slide283.xml"/>
  <Override ContentType="application/vnd.openxmlformats-officedocument.presentationml.slide+xml" PartName="/ppt/slides/slide291.xml"/>
  <Override ContentType="application/vnd.openxmlformats-officedocument.presentationml.slide+xml" PartName="/ppt/slides/slide266.xml"/>
  <Override ContentType="application/vnd.openxmlformats-officedocument.presentationml.slide+xml" PartName="/ppt/slides/slide240.xml"/>
  <Override ContentType="application/vnd.openxmlformats-officedocument.presentationml.slide+xml" PartName="/ppt/slides/slide22.xml"/>
  <Override ContentType="application/vnd.openxmlformats-officedocument.presentationml.slide+xml" PartName="/ppt/slides/slide185.xml"/>
  <Override ContentType="application/vnd.openxmlformats-officedocument.presentationml.slide+xml" PartName="/ppt/slides/slide231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274.xml"/>
  <Override ContentType="application/vnd.openxmlformats-officedocument.presentationml.slide+xml" PartName="/ppt/slides/slide142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178.xml"/>
  <Override ContentType="application/vnd.openxmlformats-officedocument.presentationml.slide+xml" PartName="/ppt/slides/slide29.xml"/>
  <Override ContentType="application/vnd.openxmlformats-officedocument.presentationml.slide+xml" PartName="/ppt/slides/slide212.xml"/>
  <Override ContentType="application/vnd.openxmlformats-officedocument.presentationml.slide+xml" PartName="/ppt/slides/slide255.xml"/>
  <Override ContentType="application/vnd.openxmlformats-officedocument.presentationml.slide+xml" PartName="/ppt/slides/slide76.xml"/>
  <Override ContentType="application/vnd.openxmlformats-officedocument.presentationml.slide+xml" PartName="/ppt/slides/slide131.xml"/>
  <Override ContentType="application/vnd.openxmlformats-officedocument.presentationml.slide+xml" PartName="/ppt/slides/slide298.xml"/>
  <Override ContentType="application/vnd.openxmlformats-officedocument.presentationml.slide+xml" PartName="/ppt/slides/slide93.xml"/>
  <Override ContentType="application/vnd.openxmlformats-officedocument.presentationml.slide+xml" PartName="/ppt/slides/slide10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163.xml"/>
  <Override ContentType="application/vnd.openxmlformats-officedocument.presentationml.slide+xml" PartName="/ppt/slides/slide114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89.xml"/>
  <Override ContentType="application/vnd.openxmlformats-officedocument.presentationml.slide+xml" PartName="/ppt/slides/slide150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238.xml"/>
  <Override ContentType="application/vnd.openxmlformats-officedocument.presentationml.slide+xml" PartName="/ppt/slides/slide44.xml"/>
  <Override ContentType="application/vnd.openxmlformats-officedocument.presentationml.slide+xml" PartName="/ppt/slides/slide208.xml"/>
  <Override ContentType="application/vnd.openxmlformats-officedocument.presentationml.slide+xml" PartName="/ppt/slides/slide193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22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198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218.xml"/>
  <Override ContentType="application/vnd.openxmlformats-officedocument.presentationml.slide+xml" PartName="/ppt/slides/slide173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262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277.xml"/>
  <Override ContentType="application/vnd.openxmlformats-officedocument.presentationml.slide+xml" PartName="/ppt/slides/slide11.xml"/>
  <Override ContentType="application/vnd.openxmlformats-officedocument.presentationml.slide+xml" PartName="/ppt/slides/slide280.xml"/>
  <Override ContentType="application/vnd.openxmlformats-officedocument.presentationml.slide+xml" PartName="/ppt/slides/slide302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289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246.xml"/>
  <Override ContentType="application/vnd.openxmlformats-officedocument.presentationml.slide+xml" PartName="/ppt/slides/slide203.xml"/>
  <Override ContentType="application/vnd.openxmlformats-officedocument.presentationml.slide+xml" PartName="/ppt/slides/slide149.xml"/>
  <Override ContentType="application/vnd.openxmlformats-officedocument.presentationml.slide+xml" PartName="/ppt/slides/slide252.xml"/>
  <Override ContentType="application/vnd.openxmlformats-officedocument.presentationml.slide+xml" PartName="/ppt/slides/slide295.xml"/>
  <Override ContentType="application/vnd.openxmlformats-officedocument.presentationml.slide+xml" PartName="/ppt/slides/slide124.xml"/>
  <Override ContentType="application/vnd.openxmlformats-officedocument.presentationml.slide+xml" PartName="/ppt/slides/slide167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234.xml"/>
  <Override ContentType="application/vnd.openxmlformats-officedocument.presentationml.slide+xml" PartName="/ppt/slides/slide194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34.xml"/>
  <Override ContentType="application/vnd.openxmlformats-officedocument.presentationml.slide+xml" PartName="/ppt/slides/slide207.xml"/>
  <Override ContentType="application/vnd.openxmlformats-officedocument.presentationml.slide+xml" PartName="/ppt/slides/slide224.xml"/>
  <Override ContentType="application/vnd.openxmlformats-officedocument.presentationml.slide+xml" PartName="/ppt/slides/slide284.xml"/>
  <Override ContentType="application/vnd.openxmlformats-officedocument.presentationml.slide+xml" PartName="/ppt/slides/slide47.xml"/>
  <Override ContentType="application/vnd.openxmlformats-officedocument.presentationml.slide+xml" PartName="/ppt/slides/slide267.xml"/>
  <Override ContentType="application/vnd.openxmlformats-officedocument.presentationml.slide+xml" PartName="/ppt/slides/slide241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213.xml"/>
  <Override ContentType="application/vnd.openxmlformats-officedocument.presentationml.slide+xml" PartName="/ppt/slides/slide58.xml"/>
  <Override ContentType="application/vnd.openxmlformats-officedocument.presentationml.slide+xml" PartName="/ppt/slides/slide239.xml"/>
  <Override ContentType="application/vnd.openxmlformats-officedocument.presentationml.slide+xml" PartName="/ppt/slides/slide15.xml"/>
  <Override ContentType="application/vnd.openxmlformats-officedocument.presentationml.slide+xml" PartName="/ppt/slides/slide230.xml"/>
  <Override ContentType="application/vnd.openxmlformats-officedocument.presentationml.slide+xml" PartName="/ppt/slides/slide290.xml"/>
  <Override ContentType="application/vnd.openxmlformats-officedocument.presentationml.slide+xml" PartName="/ppt/slides/slide256.xml"/>
  <Override ContentType="application/vnd.openxmlformats-officedocument.presentationml.slide+xml" PartName="/ppt/slides/slide299.xml"/>
  <Override ContentType="application/vnd.openxmlformats-officedocument.presentationml.slide+xml" PartName="/ppt/slides/slide128.xml"/>
  <Override ContentType="application/vnd.openxmlformats-officedocument.presentationml.slide+xml" PartName="/ppt/slides/slide273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453" r:id="rId204"/>
    <p:sldId id="454" r:id="rId205"/>
    <p:sldId id="455" r:id="rId206"/>
    <p:sldId id="456" r:id="rId207"/>
    <p:sldId id="457" r:id="rId208"/>
    <p:sldId id="458" r:id="rId209"/>
    <p:sldId id="459" r:id="rId210"/>
    <p:sldId id="460" r:id="rId211"/>
    <p:sldId id="461" r:id="rId212"/>
    <p:sldId id="462" r:id="rId213"/>
    <p:sldId id="463" r:id="rId214"/>
    <p:sldId id="464" r:id="rId215"/>
    <p:sldId id="465" r:id="rId216"/>
    <p:sldId id="466" r:id="rId217"/>
    <p:sldId id="467" r:id="rId218"/>
    <p:sldId id="468" r:id="rId219"/>
    <p:sldId id="469" r:id="rId220"/>
    <p:sldId id="470" r:id="rId221"/>
    <p:sldId id="471" r:id="rId222"/>
    <p:sldId id="472" r:id="rId223"/>
    <p:sldId id="473" r:id="rId224"/>
    <p:sldId id="474" r:id="rId225"/>
    <p:sldId id="475" r:id="rId226"/>
    <p:sldId id="476" r:id="rId227"/>
    <p:sldId id="477" r:id="rId228"/>
    <p:sldId id="478" r:id="rId229"/>
    <p:sldId id="479" r:id="rId230"/>
    <p:sldId id="480" r:id="rId231"/>
    <p:sldId id="481" r:id="rId232"/>
    <p:sldId id="482" r:id="rId233"/>
    <p:sldId id="483" r:id="rId234"/>
    <p:sldId id="484" r:id="rId235"/>
    <p:sldId id="485" r:id="rId236"/>
    <p:sldId id="486" r:id="rId237"/>
    <p:sldId id="487" r:id="rId238"/>
    <p:sldId id="488" r:id="rId239"/>
    <p:sldId id="489" r:id="rId240"/>
    <p:sldId id="490" r:id="rId241"/>
    <p:sldId id="491" r:id="rId242"/>
    <p:sldId id="492" r:id="rId243"/>
    <p:sldId id="493" r:id="rId244"/>
    <p:sldId id="494" r:id="rId245"/>
    <p:sldId id="495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503" r:id="rId254"/>
    <p:sldId id="504" r:id="rId255"/>
    <p:sldId id="505" r:id="rId256"/>
    <p:sldId id="506" r:id="rId257"/>
    <p:sldId id="507" r:id="rId258"/>
    <p:sldId id="508" r:id="rId259"/>
    <p:sldId id="509" r:id="rId260"/>
    <p:sldId id="510" r:id="rId261"/>
    <p:sldId id="511" r:id="rId262"/>
    <p:sldId id="512" r:id="rId263"/>
    <p:sldId id="513" r:id="rId264"/>
    <p:sldId id="514" r:id="rId265"/>
    <p:sldId id="515" r:id="rId266"/>
    <p:sldId id="516" r:id="rId267"/>
    <p:sldId id="517" r:id="rId268"/>
    <p:sldId id="518" r:id="rId269"/>
    <p:sldId id="519" r:id="rId270"/>
    <p:sldId id="520" r:id="rId271"/>
    <p:sldId id="521" r:id="rId272"/>
    <p:sldId id="522" r:id="rId273"/>
    <p:sldId id="523" r:id="rId274"/>
    <p:sldId id="524" r:id="rId275"/>
    <p:sldId id="525" r:id="rId276"/>
    <p:sldId id="526" r:id="rId277"/>
    <p:sldId id="527" r:id="rId278"/>
    <p:sldId id="528" r:id="rId279"/>
    <p:sldId id="529" r:id="rId280"/>
    <p:sldId id="530" r:id="rId281"/>
    <p:sldId id="531" r:id="rId282"/>
    <p:sldId id="532" r:id="rId283"/>
    <p:sldId id="533" r:id="rId284"/>
    <p:sldId id="534" r:id="rId285"/>
    <p:sldId id="535" r:id="rId286"/>
    <p:sldId id="536" r:id="rId287"/>
    <p:sldId id="537" r:id="rId288"/>
    <p:sldId id="538" r:id="rId289"/>
    <p:sldId id="539" r:id="rId290"/>
    <p:sldId id="540" r:id="rId291"/>
    <p:sldId id="541" r:id="rId292"/>
    <p:sldId id="542" r:id="rId293"/>
    <p:sldId id="543" r:id="rId294"/>
    <p:sldId id="544" r:id="rId295"/>
    <p:sldId id="545" r:id="rId296"/>
    <p:sldId id="546" r:id="rId297"/>
    <p:sldId id="547" r:id="rId298"/>
    <p:sldId id="548" r:id="rId299"/>
    <p:sldId id="549" r:id="rId300"/>
    <p:sldId id="550" r:id="rId301"/>
    <p:sldId id="551" r:id="rId302"/>
    <p:sldId id="552" r:id="rId303"/>
    <p:sldId id="553" r:id="rId304"/>
    <p:sldId id="554" r:id="rId305"/>
    <p:sldId id="555" r:id="rId306"/>
    <p:sldId id="556" r:id="rId307"/>
    <p:sldId id="557" r:id="rId308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2D5ABB26-0587-4C30-8999-92F81FD0307C}" styleName="No Style, No Grid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190" Type="http://schemas.openxmlformats.org/officeDocument/2006/relationships/slide" Target="slides/slide18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194" Type="http://schemas.openxmlformats.org/officeDocument/2006/relationships/slide" Target="slides/slide188.xml"/><Relationship Id="rId43" Type="http://schemas.openxmlformats.org/officeDocument/2006/relationships/slide" Target="slides/slide37.xml"/><Relationship Id="rId193" Type="http://schemas.openxmlformats.org/officeDocument/2006/relationships/slide" Target="slides/slide187.xml"/><Relationship Id="rId46" Type="http://schemas.openxmlformats.org/officeDocument/2006/relationships/slide" Target="slides/slide40.xml"/><Relationship Id="rId192" Type="http://schemas.openxmlformats.org/officeDocument/2006/relationships/slide" Target="slides/slide186.xml"/><Relationship Id="rId45" Type="http://schemas.openxmlformats.org/officeDocument/2006/relationships/slide" Target="slides/slide39.xml"/><Relationship Id="rId191" Type="http://schemas.openxmlformats.org/officeDocument/2006/relationships/slide" Target="slides/slide185.xml"/><Relationship Id="rId48" Type="http://schemas.openxmlformats.org/officeDocument/2006/relationships/slide" Target="slides/slide42.xml"/><Relationship Id="rId187" Type="http://schemas.openxmlformats.org/officeDocument/2006/relationships/slide" Target="slides/slide181.xml"/><Relationship Id="rId47" Type="http://schemas.openxmlformats.org/officeDocument/2006/relationships/slide" Target="slides/slide41.xml"/><Relationship Id="rId186" Type="http://schemas.openxmlformats.org/officeDocument/2006/relationships/slide" Target="slides/slide180.xml"/><Relationship Id="rId185" Type="http://schemas.openxmlformats.org/officeDocument/2006/relationships/slide" Target="slides/slide179.xml"/><Relationship Id="rId49" Type="http://schemas.openxmlformats.org/officeDocument/2006/relationships/slide" Target="slides/slide43.xml"/><Relationship Id="rId184" Type="http://schemas.openxmlformats.org/officeDocument/2006/relationships/slide" Target="slides/slide178.xml"/><Relationship Id="rId189" Type="http://schemas.openxmlformats.org/officeDocument/2006/relationships/slide" Target="slides/slide183.xml"/><Relationship Id="rId188" Type="http://schemas.openxmlformats.org/officeDocument/2006/relationships/slide" Target="slides/slide18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183" Type="http://schemas.openxmlformats.org/officeDocument/2006/relationships/slide" Target="slides/slide177.xml"/><Relationship Id="rId32" Type="http://schemas.openxmlformats.org/officeDocument/2006/relationships/slide" Target="slides/slide26.xml"/><Relationship Id="rId182" Type="http://schemas.openxmlformats.org/officeDocument/2006/relationships/slide" Target="slides/slide176.xml"/><Relationship Id="rId35" Type="http://schemas.openxmlformats.org/officeDocument/2006/relationships/slide" Target="slides/slide29.xml"/><Relationship Id="rId181" Type="http://schemas.openxmlformats.org/officeDocument/2006/relationships/slide" Target="slides/slide175.xml"/><Relationship Id="rId34" Type="http://schemas.openxmlformats.org/officeDocument/2006/relationships/slide" Target="slides/slide28.xml"/><Relationship Id="rId180" Type="http://schemas.openxmlformats.org/officeDocument/2006/relationships/slide" Target="slides/slide174.xml"/><Relationship Id="rId37" Type="http://schemas.openxmlformats.org/officeDocument/2006/relationships/slide" Target="slides/slide31.xml"/><Relationship Id="rId176" Type="http://schemas.openxmlformats.org/officeDocument/2006/relationships/slide" Target="slides/slide170.xml"/><Relationship Id="rId297" Type="http://schemas.openxmlformats.org/officeDocument/2006/relationships/slide" Target="slides/slide291.xml"/><Relationship Id="rId36" Type="http://schemas.openxmlformats.org/officeDocument/2006/relationships/slide" Target="slides/slide30.xml"/><Relationship Id="rId175" Type="http://schemas.openxmlformats.org/officeDocument/2006/relationships/slide" Target="slides/slide169.xml"/><Relationship Id="rId296" Type="http://schemas.openxmlformats.org/officeDocument/2006/relationships/slide" Target="slides/slide290.xml"/><Relationship Id="rId39" Type="http://schemas.openxmlformats.org/officeDocument/2006/relationships/slide" Target="slides/slide33.xml"/><Relationship Id="rId174" Type="http://schemas.openxmlformats.org/officeDocument/2006/relationships/slide" Target="slides/slide168.xml"/><Relationship Id="rId295" Type="http://schemas.openxmlformats.org/officeDocument/2006/relationships/slide" Target="slides/slide289.xml"/><Relationship Id="rId38" Type="http://schemas.openxmlformats.org/officeDocument/2006/relationships/slide" Target="slides/slide32.xml"/><Relationship Id="rId173" Type="http://schemas.openxmlformats.org/officeDocument/2006/relationships/slide" Target="slides/slide167.xml"/><Relationship Id="rId294" Type="http://schemas.openxmlformats.org/officeDocument/2006/relationships/slide" Target="slides/slide288.xml"/><Relationship Id="rId179" Type="http://schemas.openxmlformats.org/officeDocument/2006/relationships/slide" Target="slides/slide173.xml"/><Relationship Id="rId178" Type="http://schemas.openxmlformats.org/officeDocument/2006/relationships/slide" Target="slides/slide172.xml"/><Relationship Id="rId299" Type="http://schemas.openxmlformats.org/officeDocument/2006/relationships/slide" Target="slides/slide293.xml"/><Relationship Id="rId177" Type="http://schemas.openxmlformats.org/officeDocument/2006/relationships/slide" Target="slides/slide171.xml"/><Relationship Id="rId298" Type="http://schemas.openxmlformats.org/officeDocument/2006/relationships/slide" Target="slides/slide29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98" Type="http://schemas.openxmlformats.org/officeDocument/2006/relationships/slide" Target="slides/slide192.xml"/><Relationship Id="rId14" Type="http://schemas.openxmlformats.org/officeDocument/2006/relationships/slide" Target="slides/slide8.xml"/><Relationship Id="rId197" Type="http://schemas.openxmlformats.org/officeDocument/2006/relationships/slide" Target="slides/slide191.xml"/><Relationship Id="rId17" Type="http://schemas.openxmlformats.org/officeDocument/2006/relationships/slide" Target="slides/slide11.xml"/><Relationship Id="rId196" Type="http://schemas.openxmlformats.org/officeDocument/2006/relationships/slide" Target="slides/slide190.xml"/><Relationship Id="rId16" Type="http://schemas.openxmlformats.org/officeDocument/2006/relationships/slide" Target="slides/slide10.xml"/><Relationship Id="rId195" Type="http://schemas.openxmlformats.org/officeDocument/2006/relationships/slide" Target="slides/slide189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99" Type="http://schemas.openxmlformats.org/officeDocument/2006/relationships/slide" Target="slides/slide193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150" Type="http://schemas.openxmlformats.org/officeDocument/2006/relationships/slide" Target="slides/slide144.xml"/><Relationship Id="rId271" Type="http://schemas.openxmlformats.org/officeDocument/2006/relationships/slide" Target="slides/slide265.xml"/><Relationship Id="rId87" Type="http://schemas.openxmlformats.org/officeDocument/2006/relationships/slide" Target="slides/slide81.xml"/><Relationship Id="rId270" Type="http://schemas.openxmlformats.org/officeDocument/2006/relationships/slide" Target="slides/slide264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149" Type="http://schemas.openxmlformats.org/officeDocument/2006/relationships/slide" Target="slides/slide143.xml"/><Relationship Id="rId4" Type="http://schemas.openxmlformats.org/officeDocument/2006/relationships/tableStyles" Target="tableStyles1.xml"/><Relationship Id="rId148" Type="http://schemas.openxmlformats.org/officeDocument/2006/relationships/slide" Target="slides/slide142.xml"/><Relationship Id="rId269" Type="http://schemas.openxmlformats.org/officeDocument/2006/relationships/slide" Target="slides/slide263.xml"/><Relationship Id="rId9" Type="http://schemas.openxmlformats.org/officeDocument/2006/relationships/slide" Target="slides/slide3.xml"/><Relationship Id="rId143" Type="http://schemas.openxmlformats.org/officeDocument/2006/relationships/slide" Target="slides/slide137.xml"/><Relationship Id="rId264" Type="http://schemas.openxmlformats.org/officeDocument/2006/relationships/slide" Target="slides/slide258.xml"/><Relationship Id="rId142" Type="http://schemas.openxmlformats.org/officeDocument/2006/relationships/slide" Target="slides/slide136.xml"/><Relationship Id="rId263" Type="http://schemas.openxmlformats.org/officeDocument/2006/relationships/slide" Target="slides/slide257.xml"/><Relationship Id="rId141" Type="http://schemas.openxmlformats.org/officeDocument/2006/relationships/slide" Target="slides/slide135.xml"/><Relationship Id="rId262" Type="http://schemas.openxmlformats.org/officeDocument/2006/relationships/slide" Target="slides/slide256.xml"/><Relationship Id="rId140" Type="http://schemas.openxmlformats.org/officeDocument/2006/relationships/slide" Target="slides/slide134.xml"/><Relationship Id="rId261" Type="http://schemas.openxmlformats.org/officeDocument/2006/relationships/slide" Target="slides/slide255.xml"/><Relationship Id="rId5" Type="http://schemas.openxmlformats.org/officeDocument/2006/relationships/slideMaster" Target="slideMasters/slideMaster1.xml"/><Relationship Id="rId147" Type="http://schemas.openxmlformats.org/officeDocument/2006/relationships/slide" Target="slides/slide141.xml"/><Relationship Id="rId268" Type="http://schemas.openxmlformats.org/officeDocument/2006/relationships/slide" Target="slides/slide262.xml"/><Relationship Id="rId6" Type="http://schemas.openxmlformats.org/officeDocument/2006/relationships/notesMaster" Target="notesMasters/notesMaster1.xml"/><Relationship Id="rId146" Type="http://schemas.openxmlformats.org/officeDocument/2006/relationships/slide" Target="slides/slide140.xml"/><Relationship Id="rId267" Type="http://schemas.openxmlformats.org/officeDocument/2006/relationships/slide" Target="slides/slide261.xml"/><Relationship Id="rId7" Type="http://schemas.openxmlformats.org/officeDocument/2006/relationships/slide" Target="slides/slide1.xml"/><Relationship Id="rId145" Type="http://schemas.openxmlformats.org/officeDocument/2006/relationships/slide" Target="slides/slide139.xml"/><Relationship Id="rId266" Type="http://schemas.openxmlformats.org/officeDocument/2006/relationships/slide" Target="slides/slide260.xml"/><Relationship Id="rId8" Type="http://schemas.openxmlformats.org/officeDocument/2006/relationships/slide" Target="slides/slide2.xml"/><Relationship Id="rId144" Type="http://schemas.openxmlformats.org/officeDocument/2006/relationships/slide" Target="slides/slide138.xml"/><Relationship Id="rId265" Type="http://schemas.openxmlformats.org/officeDocument/2006/relationships/slide" Target="slides/slide259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260" Type="http://schemas.openxmlformats.org/officeDocument/2006/relationships/slide" Target="slides/slide254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9" Type="http://schemas.openxmlformats.org/officeDocument/2006/relationships/slide" Target="slides/slide133.xml"/><Relationship Id="rId138" Type="http://schemas.openxmlformats.org/officeDocument/2006/relationships/slide" Target="slides/slide132.xml"/><Relationship Id="rId259" Type="http://schemas.openxmlformats.org/officeDocument/2006/relationships/slide" Target="slides/slide253.xml"/><Relationship Id="rId137" Type="http://schemas.openxmlformats.org/officeDocument/2006/relationships/slide" Target="slides/slide131.xml"/><Relationship Id="rId258" Type="http://schemas.openxmlformats.org/officeDocument/2006/relationships/slide" Target="slides/slide252.xml"/><Relationship Id="rId132" Type="http://schemas.openxmlformats.org/officeDocument/2006/relationships/slide" Target="slides/slide126.xml"/><Relationship Id="rId253" Type="http://schemas.openxmlformats.org/officeDocument/2006/relationships/slide" Target="slides/slide247.xml"/><Relationship Id="rId131" Type="http://schemas.openxmlformats.org/officeDocument/2006/relationships/slide" Target="slides/slide125.xml"/><Relationship Id="rId252" Type="http://schemas.openxmlformats.org/officeDocument/2006/relationships/slide" Target="slides/slide246.xml"/><Relationship Id="rId130" Type="http://schemas.openxmlformats.org/officeDocument/2006/relationships/slide" Target="slides/slide124.xml"/><Relationship Id="rId251" Type="http://schemas.openxmlformats.org/officeDocument/2006/relationships/slide" Target="slides/slide245.xml"/><Relationship Id="rId250" Type="http://schemas.openxmlformats.org/officeDocument/2006/relationships/slide" Target="slides/slide244.xml"/><Relationship Id="rId136" Type="http://schemas.openxmlformats.org/officeDocument/2006/relationships/slide" Target="slides/slide130.xml"/><Relationship Id="rId257" Type="http://schemas.openxmlformats.org/officeDocument/2006/relationships/slide" Target="slides/slide251.xml"/><Relationship Id="rId135" Type="http://schemas.openxmlformats.org/officeDocument/2006/relationships/slide" Target="slides/slide129.xml"/><Relationship Id="rId256" Type="http://schemas.openxmlformats.org/officeDocument/2006/relationships/slide" Target="slides/slide250.xml"/><Relationship Id="rId134" Type="http://schemas.openxmlformats.org/officeDocument/2006/relationships/slide" Target="slides/slide128.xml"/><Relationship Id="rId255" Type="http://schemas.openxmlformats.org/officeDocument/2006/relationships/slide" Target="slides/slide249.xml"/><Relationship Id="rId133" Type="http://schemas.openxmlformats.org/officeDocument/2006/relationships/slide" Target="slides/slide127.xml"/><Relationship Id="rId254" Type="http://schemas.openxmlformats.org/officeDocument/2006/relationships/slide" Target="slides/slide248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172" Type="http://schemas.openxmlformats.org/officeDocument/2006/relationships/slide" Target="slides/slide166.xml"/><Relationship Id="rId293" Type="http://schemas.openxmlformats.org/officeDocument/2006/relationships/slide" Target="slides/slide287.xml"/><Relationship Id="rId65" Type="http://schemas.openxmlformats.org/officeDocument/2006/relationships/slide" Target="slides/slide59.xml"/><Relationship Id="rId171" Type="http://schemas.openxmlformats.org/officeDocument/2006/relationships/slide" Target="slides/slide165.xml"/><Relationship Id="rId292" Type="http://schemas.openxmlformats.org/officeDocument/2006/relationships/slide" Target="slides/slide286.xml"/><Relationship Id="rId68" Type="http://schemas.openxmlformats.org/officeDocument/2006/relationships/slide" Target="slides/slide62.xml"/><Relationship Id="rId170" Type="http://schemas.openxmlformats.org/officeDocument/2006/relationships/slide" Target="slides/slide164.xml"/><Relationship Id="rId291" Type="http://schemas.openxmlformats.org/officeDocument/2006/relationships/slide" Target="slides/slide285.xml"/><Relationship Id="rId67" Type="http://schemas.openxmlformats.org/officeDocument/2006/relationships/slide" Target="slides/slide61.xml"/><Relationship Id="rId290" Type="http://schemas.openxmlformats.org/officeDocument/2006/relationships/slide" Target="slides/slide284.xml"/><Relationship Id="rId60" Type="http://schemas.openxmlformats.org/officeDocument/2006/relationships/slide" Target="slides/slide54.xml"/><Relationship Id="rId165" Type="http://schemas.openxmlformats.org/officeDocument/2006/relationships/slide" Target="slides/slide159.xml"/><Relationship Id="rId286" Type="http://schemas.openxmlformats.org/officeDocument/2006/relationships/slide" Target="slides/slide280.xml"/><Relationship Id="rId69" Type="http://schemas.openxmlformats.org/officeDocument/2006/relationships/slide" Target="slides/slide63.xml"/><Relationship Id="rId164" Type="http://schemas.openxmlformats.org/officeDocument/2006/relationships/slide" Target="slides/slide158.xml"/><Relationship Id="rId285" Type="http://schemas.openxmlformats.org/officeDocument/2006/relationships/slide" Target="slides/slide279.xml"/><Relationship Id="rId163" Type="http://schemas.openxmlformats.org/officeDocument/2006/relationships/slide" Target="slides/slide157.xml"/><Relationship Id="rId284" Type="http://schemas.openxmlformats.org/officeDocument/2006/relationships/slide" Target="slides/slide278.xml"/><Relationship Id="rId162" Type="http://schemas.openxmlformats.org/officeDocument/2006/relationships/slide" Target="slides/slide156.xml"/><Relationship Id="rId283" Type="http://schemas.openxmlformats.org/officeDocument/2006/relationships/slide" Target="slides/slide277.xml"/><Relationship Id="rId169" Type="http://schemas.openxmlformats.org/officeDocument/2006/relationships/slide" Target="slides/slide163.xml"/><Relationship Id="rId168" Type="http://schemas.openxmlformats.org/officeDocument/2006/relationships/slide" Target="slides/slide162.xml"/><Relationship Id="rId289" Type="http://schemas.openxmlformats.org/officeDocument/2006/relationships/slide" Target="slides/slide283.xml"/><Relationship Id="rId167" Type="http://schemas.openxmlformats.org/officeDocument/2006/relationships/slide" Target="slides/slide161.xml"/><Relationship Id="rId288" Type="http://schemas.openxmlformats.org/officeDocument/2006/relationships/slide" Target="slides/slide282.xml"/><Relationship Id="rId166" Type="http://schemas.openxmlformats.org/officeDocument/2006/relationships/slide" Target="slides/slide160.xml"/><Relationship Id="rId287" Type="http://schemas.openxmlformats.org/officeDocument/2006/relationships/slide" Target="slides/slide281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161" Type="http://schemas.openxmlformats.org/officeDocument/2006/relationships/slide" Target="slides/slide155.xml"/><Relationship Id="rId282" Type="http://schemas.openxmlformats.org/officeDocument/2006/relationships/slide" Target="slides/slide276.xml"/><Relationship Id="rId54" Type="http://schemas.openxmlformats.org/officeDocument/2006/relationships/slide" Target="slides/slide48.xml"/><Relationship Id="rId160" Type="http://schemas.openxmlformats.org/officeDocument/2006/relationships/slide" Target="slides/slide154.xml"/><Relationship Id="rId281" Type="http://schemas.openxmlformats.org/officeDocument/2006/relationships/slide" Target="slides/slide275.xml"/><Relationship Id="rId57" Type="http://schemas.openxmlformats.org/officeDocument/2006/relationships/slide" Target="slides/slide51.xml"/><Relationship Id="rId280" Type="http://schemas.openxmlformats.org/officeDocument/2006/relationships/slide" Target="slides/slide274.xml"/><Relationship Id="rId56" Type="http://schemas.openxmlformats.org/officeDocument/2006/relationships/slide" Target="slides/slide50.xml"/><Relationship Id="rId159" Type="http://schemas.openxmlformats.org/officeDocument/2006/relationships/slide" Target="slides/slide153.xml"/><Relationship Id="rId59" Type="http://schemas.openxmlformats.org/officeDocument/2006/relationships/slide" Target="slides/slide53.xml"/><Relationship Id="rId154" Type="http://schemas.openxmlformats.org/officeDocument/2006/relationships/slide" Target="slides/slide148.xml"/><Relationship Id="rId275" Type="http://schemas.openxmlformats.org/officeDocument/2006/relationships/slide" Target="slides/slide269.xml"/><Relationship Id="rId58" Type="http://schemas.openxmlformats.org/officeDocument/2006/relationships/slide" Target="slides/slide52.xml"/><Relationship Id="rId153" Type="http://schemas.openxmlformats.org/officeDocument/2006/relationships/slide" Target="slides/slide147.xml"/><Relationship Id="rId274" Type="http://schemas.openxmlformats.org/officeDocument/2006/relationships/slide" Target="slides/slide268.xml"/><Relationship Id="rId152" Type="http://schemas.openxmlformats.org/officeDocument/2006/relationships/slide" Target="slides/slide146.xml"/><Relationship Id="rId273" Type="http://schemas.openxmlformats.org/officeDocument/2006/relationships/slide" Target="slides/slide267.xml"/><Relationship Id="rId151" Type="http://schemas.openxmlformats.org/officeDocument/2006/relationships/slide" Target="slides/slide145.xml"/><Relationship Id="rId272" Type="http://schemas.openxmlformats.org/officeDocument/2006/relationships/slide" Target="slides/slide266.xml"/><Relationship Id="rId158" Type="http://schemas.openxmlformats.org/officeDocument/2006/relationships/slide" Target="slides/slide152.xml"/><Relationship Id="rId279" Type="http://schemas.openxmlformats.org/officeDocument/2006/relationships/slide" Target="slides/slide273.xml"/><Relationship Id="rId157" Type="http://schemas.openxmlformats.org/officeDocument/2006/relationships/slide" Target="slides/slide151.xml"/><Relationship Id="rId278" Type="http://schemas.openxmlformats.org/officeDocument/2006/relationships/slide" Target="slides/slide272.xml"/><Relationship Id="rId156" Type="http://schemas.openxmlformats.org/officeDocument/2006/relationships/slide" Target="slides/slide150.xml"/><Relationship Id="rId277" Type="http://schemas.openxmlformats.org/officeDocument/2006/relationships/slide" Target="slides/slide271.xml"/><Relationship Id="rId155" Type="http://schemas.openxmlformats.org/officeDocument/2006/relationships/slide" Target="slides/slide149.xml"/><Relationship Id="rId276" Type="http://schemas.openxmlformats.org/officeDocument/2006/relationships/slide" Target="slides/slide270.xml"/><Relationship Id="rId107" Type="http://schemas.openxmlformats.org/officeDocument/2006/relationships/slide" Target="slides/slide101.xml"/><Relationship Id="rId228" Type="http://schemas.openxmlformats.org/officeDocument/2006/relationships/slide" Target="slides/slide222.xml"/><Relationship Id="rId106" Type="http://schemas.openxmlformats.org/officeDocument/2006/relationships/slide" Target="slides/slide100.xml"/><Relationship Id="rId227" Type="http://schemas.openxmlformats.org/officeDocument/2006/relationships/slide" Target="slides/slide221.xml"/><Relationship Id="rId105" Type="http://schemas.openxmlformats.org/officeDocument/2006/relationships/slide" Target="slides/slide99.xml"/><Relationship Id="rId226" Type="http://schemas.openxmlformats.org/officeDocument/2006/relationships/slide" Target="slides/slide220.xml"/><Relationship Id="rId104" Type="http://schemas.openxmlformats.org/officeDocument/2006/relationships/slide" Target="slides/slide98.xml"/><Relationship Id="rId225" Type="http://schemas.openxmlformats.org/officeDocument/2006/relationships/slide" Target="slides/slide219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229" Type="http://schemas.openxmlformats.org/officeDocument/2006/relationships/slide" Target="slides/slide223.xml"/><Relationship Id="rId220" Type="http://schemas.openxmlformats.org/officeDocument/2006/relationships/slide" Target="slides/slide214.xml"/><Relationship Id="rId103" Type="http://schemas.openxmlformats.org/officeDocument/2006/relationships/slide" Target="slides/slide97.xml"/><Relationship Id="rId224" Type="http://schemas.openxmlformats.org/officeDocument/2006/relationships/slide" Target="slides/slide218.xml"/><Relationship Id="rId102" Type="http://schemas.openxmlformats.org/officeDocument/2006/relationships/slide" Target="slides/slide96.xml"/><Relationship Id="rId223" Type="http://schemas.openxmlformats.org/officeDocument/2006/relationships/slide" Target="slides/slide217.xml"/><Relationship Id="rId101" Type="http://schemas.openxmlformats.org/officeDocument/2006/relationships/slide" Target="slides/slide95.xml"/><Relationship Id="rId222" Type="http://schemas.openxmlformats.org/officeDocument/2006/relationships/slide" Target="slides/slide216.xml"/><Relationship Id="rId100" Type="http://schemas.openxmlformats.org/officeDocument/2006/relationships/slide" Target="slides/slide94.xml"/><Relationship Id="rId221" Type="http://schemas.openxmlformats.org/officeDocument/2006/relationships/slide" Target="slides/slide215.xml"/><Relationship Id="rId217" Type="http://schemas.openxmlformats.org/officeDocument/2006/relationships/slide" Target="slides/slide211.xml"/><Relationship Id="rId216" Type="http://schemas.openxmlformats.org/officeDocument/2006/relationships/slide" Target="slides/slide210.xml"/><Relationship Id="rId215" Type="http://schemas.openxmlformats.org/officeDocument/2006/relationships/slide" Target="slides/slide209.xml"/><Relationship Id="rId214" Type="http://schemas.openxmlformats.org/officeDocument/2006/relationships/slide" Target="slides/slide208.xml"/><Relationship Id="rId219" Type="http://schemas.openxmlformats.org/officeDocument/2006/relationships/slide" Target="slides/slide213.xml"/><Relationship Id="rId218" Type="http://schemas.openxmlformats.org/officeDocument/2006/relationships/slide" Target="slides/slide212.xml"/><Relationship Id="rId213" Type="http://schemas.openxmlformats.org/officeDocument/2006/relationships/slide" Target="slides/slide207.xml"/><Relationship Id="rId212" Type="http://schemas.openxmlformats.org/officeDocument/2006/relationships/slide" Target="slides/slide206.xml"/><Relationship Id="rId211" Type="http://schemas.openxmlformats.org/officeDocument/2006/relationships/slide" Target="slides/slide205.xml"/><Relationship Id="rId210" Type="http://schemas.openxmlformats.org/officeDocument/2006/relationships/slide" Target="slides/slide204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249" Type="http://schemas.openxmlformats.org/officeDocument/2006/relationships/slide" Target="slides/slide243.xml"/><Relationship Id="rId127" Type="http://schemas.openxmlformats.org/officeDocument/2006/relationships/slide" Target="slides/slide121.xml"/><Relationship Id="rId248" Type="http://schemas.openxmlformats.org/officeDocument/2006/relationships/slide" Target="slides/slide242.xml"/><Relationship Id="rId126" Type="http://schemas.openxmlformats.org/officeDocument/2006/relationships/slide" Target="slides/slide120.xml"/><Relationship Id="rId247" Type="http://schemas.openxmlformats.org/officeDocument/2006/relationships/slide" Target="slides/slide241.xml"/><Relationship Id="rId121" Type="http://schemas.openxmlformats.org/officeDocument/2006/relationships/slide" Target="slides/slide115.xml"/><Relationship Id="rId242" Type="http://schemas.openxmlformats.org/officeDocument/2006/relationships/slide" Target="slides/slide236.xml"/><Relationship Id="rId120" Type="http://schemas.openxmlformats.org/officeDocument/2006/relationships/slide" Target="slides/slide114.xml"/><Relationship Id="rId241" Type="http://schemas.openxmlformats.org/officeDocument/2006/relationships/slide" Target="slides/slide235.xml"/><Relationship Id="rId240" Type="http://schemas.openxmlformats.org/officeDocument/2006/relationships/slide" Target="slides/slide234.xml"/><Relationship Id="rId125" Type="http://schemas.openxmlformats.org/officeDocument/2006/relationships/slide" Target="slides/slide119.xml"/><Relationship Id="rId246" Type="http://schemas.openxmlformats.org/officeDocument/2006/relationships/slide" Target="slides/slide240.xml"/><Relationship Id="rId124" Type="http://schemas.openxmlformats.org/officeDocument/2006/relationships/slide" Target="slides/slide118.xml"/><Relationship Id="rId245" Type="http://schemas.openxmlformats.org/officeDocument/2006/relationships/slide" Target="slides/slide239.xml"/><Relationship Id="rId123" Type="http://schemas.openxmlformats.org/officeDocument/2006/relationships/slide" Target="slides/slide117.xml"/><Relationship Id="rId244" Type="http://schemas.openxmlformats.org/officeDocument/2006/relationships/slide" Target="slides/slide238.xml"/><Relationship Id="rId122" Type="http://schemas.openxmlformats.org/officeDocument/2006/relationships/slide" Target="slides/slide116.xml"/><Relationship Id="rId243" Type="http://schemas.openxmlformats.org/officeDocument/2006/relationships/slide" Target="slides/slide237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99" Type="http://schemas.openxmlformats.org/officeDocument/2006/relationships/slide" Target="slides/slide93.xml"/><Relationship Id="rId98" Type="http://schemas.openxmlformats.org/officeDocument/2006/relationships/slide" Target="slides/slide92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239" Type="http://schemas.openxmlformats.org/officeDocument/2006/relationships/slide" Target="slides/slide233.xml"/><Relationship Id="rId117" Type="http://schemas.openxmlformats.org/officeDocument/2006/relationships/slide" Target="slides/slide111.xml"/><Relationship Id="rId238" Type="http://schemas.openxmlformats.org/officeDocument/2006/relationships/slide" Target="slides/slide232.xml"/><Relationship Id="rId116" Type="http://schemas.openxmlformats.org/officeDocument/2006/relationships/slide" Target="slides/slide110.xml"/><Relationship Id="rId237" Type="http://schemas.openxmlformats.org/officeDocument/2006/relationships/slide" Target="slides/slide231.xml"/><Relationship Id="rId115" Type="http://schemas.openxmlformats.org/officeDocument/2006/relationships/slide" Target="slides/slide109.xml"/><Relationship Id="rId236" Type="http://schemas.openxmlformats.org/officeDocument/2006/relationships/slide" Target="slides/slide230.xml"/><Relationship Id="rId119" Type="http://schemas.openxmlformats.org/officeDocument/2006/relationships/slide" Target="slides/slide113.xml"/><Relationship Id="rId110" Type="http://schemas.openxmlformats.org/officeDocument/2006/relationships/slide" Target="slides/slide104.xml"/><Relationship Id="rId231" Type="http://schemas.openxmlformats.org/officeDocument/2006/relationships/slide" Target="slides/slide225.xml"/><Relationship Id="rId230" Type="http://schemas.openxmlformats.org/officeDocument/2006/relationships/slide" Target="slides/slide224.xml"/><Relationship Id="rId114" Type="http://schemas.openxmlformats.org/officeDocument/2006/relationships/slide" Target="slides/slide108.xml"/><Relationship Id="rId235" Type="http://schemas.openxmlformats.org/officeDocument/2006/relationships/slide" Target="slides/slide229.xml"/><Relationship Id="rId113" Type="http://schemas.openxmlformats.org/officeDocument/2006/relationships/slide" Target="slides/slide107.xml"/><Relationship Id="rId234" Type="http://schemas.openxmlformats.org/officeDocument/2006/relationships/slide" Target="slides/slide228.xml"/><Relationship Id="rId112" Type="http://schemas.openxmlformats.org/officeDocument/2006/relationships/slide" Target="slides/slide106.xml"/><Relationship Id="rId233" Type="http://schemas.openxmlformats.org/officeDocument/2006/relationships/slide" Target="slides/slide227.xml"/><Relationship Id="rId111" Type="http://schemas.openxmlformats.org/officeDocument/2006/relationships/slide" Target="slides/slide105.xml"/><Relationship Id="rId232" Type="http://schemas.openxmlformats.org/officeDocument/2006/relationships/slide" Target="slides/slide226.xml"/><Relationship Id="rId305" Type="http://schemas.openxmlformats.org/officeDocument/2006/relationships/slide" Target="slides/slide299.xml"/><Relationship Id="rId304" Type="http://schemas.openxmlformats.org/officeDocument/2006/relationships/slide" Target="slides/slide298.xml"/><Relationship Id="rId303" Type="http://schemas.openxmlformats.org/officeDocument/2006/relationships/slide" Target="slides/slide297.xml"/><Relationship Id="rId302" Type="http://schemas.openxmlformats.org/officeDocument/2006/relationships/slide" Target="slides/slide296.xml"/><Relationship Id="rId308" Type="http://schemas.openxmlformats.org/officeDocument/2006/relationships/slide" Target="slides/slide302.xml"/><Relationship Id="rId307" Type="http://schemas.openxmlformats.org/officeDocument/2006/relationships/slide" Target="slides/slide301.xml"/><Relationship Id="rId306" Type="http://schemas.openxmlformats.org/officeDocument/2006/relationships/slide" Target="slides/slide300.xml"/><Relationship Id="rId301" Type="http://schemas.openxmlformats.org/officeDocument/2006/relationships/slide" Target="slides/slide295.xml"/><Relationship Id="rId300" Type="http://schemas.openxmlformats.org/officeDocument/2006/relationships/slide" Target="slides/slide294.xml"/><Relationship Id="rId206" Type="http://schemas.openxmlformats.org/officeDocument/2006/relationships/slide" Target="slides/slide200.xml"/><Relationship Id="rId205" Type="http://schemas.openxmlformats.org/officeDocument/2006/relationships/slide" Target="slides/slide199.xml"/><Relationship Id="rId204" Type="http://schemas.openxmlformats.org/officeDocument/2006/relationships/slide" Target="slides/slide198.xml"/><Relationship Id="rId203" Type="http://schemas.openxmlformats.org/officeDocument/2006/relationships/slide" Target="slides/slide197.xml"/><Relationship Id="rId209" Type="http://schemas.openxmlformats.org/officeDocument/2006/relationships/slide" Target="slides/slide203.xml"/><Relationship Id="rId208" Type="http://schemas.openxmlformats.org/officeDocument/2006/relationships/slide" Target="slides/slide202.xml"/><Relationship Id="rId207" Type="http://schemas.openxmlformats.org/officeDocument/2006/relationships/slide" Target="slides/slide201.xml"/><Relationship Id="rId202" Type="http://schemas.openxmlformats.org/officeDocument/2006/relationships/slide" Target="slides/slide196.xml"/><Relationship Id="rId201" Type="http://schemas.openxmlformats.org/officeDocument/2006/relationships/slide" Target="slides/slide195.xml"/><Relationship Id="rId200" Type="http://schemas.openxmlformats.org/officeDocument/2006/relationships/slide" Target="slides/slide19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56AB-2AD7-4324-AF20-9100E9F79D90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E598B-97B0-44F3-891B-54E536F3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51C2-C19A-44FE-8472-B4E9CC58E825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186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6D50E-B6D4-4FA4-B756-C365CCACE677}" type="slidenum">
              <a:rPr lang="ar-SA" smtClean="0"/>
              <a:pPr/>
              <a:t>67</a:t>
            </a:fld>
            <a:endParaRPr lang="en-GB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E598B-97B0-44F3-891B-54E536F36E3C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6775" y="688975"/>
            <a:ext cx="51244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17525" y="4271963"/>
            <a:ext cx="5748338" cy="4186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4B7D-575B-4CCC-AB54-65D2E628C01D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AA42-7AA3-4450-9260-B583EA55076A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7A9F-6741-4D3D-BA79-309B8E4D3D12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5E9DBA-8444-474E-81D4-D9EEE9756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2FE62F-3EE3-485A-B283-F5BBC26C9F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1423-DA10-4F52-8046-81591E939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CC8A-5601-4512-B7F2-46A52812A120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DEC-BCBE-4AD3-B492-4BE74C5ED8C2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B669-6E9A-4527-A335-9C308EE48A06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19E9-4203-47B1-AB78-A9D13A46E764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1B47-2F33-4803-8DE1-4A6FBB8B0458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5462-D19D-4EF5-A717-49449B2BAF7E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2756-2D6D-41CC-A44F-4AC15EE41893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5D14-9F4B-4888-AA73-EE2B067E46A9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187E-B7DA-4D50-B9C3-60E8D4745D44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2367-F29D-4A4C-808C-988DC9599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smtClean="0"/>
              <a:t>    MICROBIOLOGY</a:t>
            </a:r>
            <a:endParaRPr lang="en-US" sz="7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microbiology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Historical background of microbiology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relevance of microbiology to nursing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Micro-organisms:</a:t>
            </a:r>
          </a:p>
          <a:p>
            <a:pPr marL="514350" indent="-514350"/>
            <a:r>
              <a:rPr lang="en-US" dirty="0" smtClean="0"/>
              <a:t>Sources of microbes</a:t>
            </a:r>
          </a:p>
          <a:p>
            <a:pPr marL="514350" indent="-514350"/>
            <a:r>
              <a:rPr lang="en-US" dirty="0" smtClean="0"/>
              <a:t>Properties of microbes</a:t>
            </a:r>
          </a:p>
          <a:p>
            <a:pPr marL="514350" indent="-514350"/>
            <a:r>
              <a:rPr lang="en-US" dirty="0" smtClean="0"/>
              <a:t>Infection process</a:t>
            </a:r>
          </a:p>
          <a:p>
            <a:pPr marL="514350" indent="-514350"/>
            <a:r>
              <a:rPr lang="en-US" dirty="0" smtClean="0"/>
              <a:t>Mode of transmission of infections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E) ENTEROBACTERIAE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Gram negative rods</a:t>
            </a:r>
          </a:p>
          <a:p>
            <a:r>
              <a:rPr lang="en-GB" altLang="en-US" smtClean="0"/>
              <a:t>May be motile or non motile</a:t>
            </a:r>
          </a:p>
          <a:p>
            <a:r>
              <a:rPr lang="en-GB" altLang="en-US" smtClean="0"/>
              <a:t>Non sporing</a:t>
            </a:r>
          </a:p>
          <a:p>
            <a:r>
              <a:rPr lang="en-GB" altLang="en-US" smtClean="0"/>
              <a:t>Non Acid fast</a:t>
            </a:r>
          </a:p>
          <a:p>
            <a:r>
              <a:rPr lang="en-GB" altLang="en-US" smtClean="0"/>
              <a:t>Aerobic or Anaerobic</a:t>
            </a:r>
          </a:p>
          <a:p>
            <a:r>
              <a:rPr lang="en-GB" altLang="en-US" smtClean="0"/>
              <a:t>Classified in five tribes with common ones being  Escherichia, Klebsiella, Yersinia,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F0059A-E99A-4FE1-AEBF-232072C34EFC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77B1D-3A7C-46BF-BBDB-6C9B66C6421B}" type="slidenum">
              <a:rPr lang="en-GB" altLang="en-US" smtClean="0"/>
              <a:pPr/>
              <a:t>100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C) PSEUDOMONAS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485900" y="1768475"/>
            <a:ext cx="6172200" cy="3857625"/>
          </a:xfrm>
        </p:spPr>
        <p:txBody>
          <a:bodyPr>
            <a:normAutofit lnSpcReduction="10000"/>
          </a:bodyPr>
          <a:lstStyle/>
          <a:p>
            <a:r>
              <a:rPr lang="en-GB" altLang="en-US" smtClean="0"/>
              <a:t>Mostly saprophytes eg</a:t>
            </a:r>
          </a:p>
          <a:p>
            <a:pPr lvl="1"/>
            <a:r>
              <a:rPr lang="en-GB" altLang="en-US" sz="2400" smtClean="0"/>
              <a:t>Pseudomona Aeroginosa</a:t>
            </a:r>
          </a:p>
          <a:p>
            <a:pPr lvl="2"/>
            <a:r>
              <a:rPr lang="en-GB" altLang="en-US" smtClean="0"/>
              <a:t>Gram negative</a:t>
            </a:r>
          </a:p>
          <a:p>
            <a:pPr lvl="2"/>
            <a:r>
              <a:rPr lang="en-GB" altLang="en-US" smtClean="0"/>
              <a:t>Mostly motile</a:t>
            </a:r>
          </a:p>
          <a:p>
            <a:pPr lvl="2"/>
            <a:r>
              <a:rPr lang="en-GB" altLang="en-US" smtClean="0"/>
              <a:t>Non capsulated</a:t>
            </a:r>
          </a:p>
          <a:p>
            <a:pPr lvl="2"/>
            <a:r>
              <a:rPr lang="en-GB" altLang="en-US" smtClean="0"/>
              <a:t>Aerobic </a:t>
            </a:r>
          </a:p>
          <a:p>
            <a:pPr lvl="2"/>
            <a:r>
              <a:rPr lang="en-GB" altLang="en-US" smtClean="0"/>
              <a:t>Resistant to  antiobiotics &amp; common antiseptics  </a:t>
            </a:r>
          </a:p>
          <a:p>
            <a:pPr lvl="2"/>
            <a:r>
              <a:rPr lang="en-GB" altLang="en-US" smtClean="0"/>
              <a:t>Mostly cause Nasocomial infections</a:t>
            </a:r>
          </a:p>
          <a:p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F0059A-E99A-4FE1-AEBF-232072C34EFC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6ABFBE-BCE2-4190-8CF9-274ACF0D0DAA}" type="slidenum">
              <a:rPr lang="en-GB" altLang="en-US" smtClean="0"/>
              <a:pPr/>
              <a:t>101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D) VIBRIO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altLang="en-US" smtClean="0"/>
              <a:t>Comma shaped</a:t>
            </a:r>
          </a:p>
          <a:p>
            <a:r>
              <a:rPr lang="en-GB" altLang="en-US" smtClean="0"/>
              <a:t>Gram negative</a:t>
            </a:r>
          </a:p>
          <a:p>
            <a:r>
              <a:rPr lang="en-GB" altLang="en-US" smtClean="0"/>
              <a:t>Rigid &amp; actively motile</a:t>
            </a:r>
          </a:p>
          <a:p>
            <a:r>
              <a:rPr lang="en-GB" altLang="en-US" smtClean="0"/>
              <a:t>Example vibrio cholerae which 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Examples like:-</a:t>
            </a:r>
          </a:p>
          <a:p>
            <a:pPr lvl="1"/>
            <a:r>
              <a:rPr lang="en-GB" altLang="en-US" sz="2400" smtClean="0"/>
              <a:t>Vibrio cholerae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F0059A-E99A-4FE1-AEBF-232072C34EFC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014D5F-A3E8-4B62-9FC5-EADDFAE8FA99}" type="slidenum">
              <a:rPr lang="en-GB" altLang="en-US" smtClean="0"/>
              <a:pPr/>
              <a:t>102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Spirochaetes</a:t>
            </a:r>
            <a:r>
              <a:rPr lang="en-GB" altLang="en-US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These organisms differ from the ‘true’ bacteria in being slender flexuous spiral filaments, which, unlike the spirilla, are motile without possession of flagella</a:t>
            </a:r>
            <a:r>
              <a:rPr lang="en-GB" altLang="en-US" smtClean="0"/>
              <a:t> </a:t>
            </a:r>
            <a:endParaRPr lang="en-US" altLang="en-US" smtClean="0"/>
          </a:p>
          <a:p>
            <a:r>
              <a:rPr lang="en-US" altLang="en-US" smtClean="0"/>
              <a:t>Gram-negative</a:t>
            </a:r>
            <a:r>
              <a:rPr lang="en-GB" altLang="en-US" smtClean="0"/>
              <a:t> </a:t>
            </a:r>
            <a:endParaRPr lang="en-US" altLang="en-US" smtClean="0"/>
          </a:p>
          <a:p>
            <a:pPr algn="just"/>
            <a:r>
              <a:rPr lang="en-US" altLang="en-US" smtClean="0"/>
              <a:t>Vary in size, shape, waveform and refractility, 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Spirochaetes</a:t>
            </a:r>
            <a:r>
              <a:rPr lang="en-GB" altLang="en-US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These organisms differ from the ‘true’ bacteria in being slender flexuous spiral filaments, which, unlike the spirilla, are motile without possession of flagella</a:t>
            </a:r>
            <a:r>
              <a:rPr lang="en-GB" altLang="en-US" smtClean="0"/>
              <a:t> </a:t>
            </a:r>
            <a:endParaRPr lang="en-US" altLang="en-US" smtClean="0"/>
          </a:p>
          <a:p>
            <a:r>
              <a:rPr lang="en-US" altLang="en-US" smtClean="0"/>
              <a:t>Gram-negative</a:t>
            </a:r>
            <a:r>
              <a:rPr lang="en-GB" altLang="en-US" smtClean="0"/>
              <a:t> </a:t>
            </a:r>
            <a:endParaRPr lang="en-US" altLang="en-US" smtClean="0"/>
          </a:p>
          <a:p>
            <a:pPr algn="just"/>
            <a:r>
              <a:rPr lang="en-US" altLang="en-US" smtClean="0"/>
              <a:t>Vary in size, shape, waveform and refractility, 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Spirochaetes  cntd.</a:t>
            </a:r>
            <a:endParaRPr lang="en-GB" alt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Spirochaetes, such as </a:t>
            </a:r>
            <a:r>
              <a:rPr lang="en-US" altLang="en-US" i="1" smtClean="0"/>
              <a:t>Treponema pallidum</a:t>
            </a:r>
            <a:r>
              <a:rPr lang="en-US" altLang="en-US" smtClean="0"/>
              <a:t>, the causative agent of syphilis, have a flexible cell wall enabling them to move readily through tissues</a:t>
            </a:r>
            <a:r>
              <a:rPr lang="en-GB" altLang="en-US" smtClean="0"/>
              <a:t> </a:t>
            </a:r>
            <a:endParaRPr lang="en-US" altLang="en-US" smtClean="0"/>
          </a:p>
          <a:p>
            <a:r>
              <a:rPr lang="en-US" altLang="en-US" smtClean="0"/>
              <a:t>Other examples are </a:t>
            </a:r>
            <a:r>
              <a:rPr lang="en-US" altLang="en-US" i="1" smtClean="0"/>
              <a:t>Borellia, Leptospira</a:t>
            </a:r>
            <a:r>
              <a:rPr lang="en-GB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4. </a:t>
            </a:r>
            <a:r>
              <a:rPr lang="en-US" altLang="en-US" b="1" dirty="0" err="1" smtClean="0"/>
              <a:t>Mycoplasmas</a:t>
            </a:r>
            <a:r>
              <a:rPr lang="en-GB" altLang="en-US" dirty="0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Are prokaryotes that differ from ‘true’ bacteria in their smaller size and their lack of a rigid cell wall</a:t>
            </a:r>
          </a:p>
          <a:p>
            <a:r>
              <a:rPr lang="en-US" altLang="en-US" dirty="0" smtClean="0"/>
              <a:t> which leads to extreme </a:t>
            </a:r>
            <a:r>
              <a:rPr lang="en-US" altLang="en-US" dirty="0" err="1" smtClean="0"/>
              <a:t>pleomorphism</a:t>
            </a:r>
            <a:r>
              <a:rPr lang="en-US" altLang="en-US" dirty="0" smtClean="0"/>
              <a:t> (they appear in various shapes) and sensitivity to external osmotic pressure.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4. Mycoplasmas contd.</a:t>
            </a:r>
            <a:endParaRPr lang="en-GB" altLang="en-US" b="1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are the smallest and simplest organisms capable of autonomous growth</a:t>
            </a:r>
            <a:r>
              <a:rPr lang="en-GB" altLang="en-US" smtClean="0"/>
              <a:t> </a:t>
            </a:r>
          </a:p>
          <a:p>
            <a:r>
              <a:rPr lang="en-US" altLang="en-US" smtClean="0"/>
              <a:t>have no rigid cell shape</a:t>
            </a:r>
            <a:r>
              <a:rPr lang="en-GB" altLang="en-US" smtClean="0"/>
              <a:t> </a:t>
            </a:r>
            <a:endParaRPr lang="en-US" altLang="en-US" smtClean="0"/>
          </a:p>
          <a:p>
            <a:pPr algn="just"/>
            <a:r>
              <a:rPr lang="en-US" altLang="en-US" smtClean="0"/>
              <a:t>reproduce slowly, are relatively fragile, and are resistant to antibiotics that deter cell wall synthesis.</a:t>
            </a: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 </a:t>
            </a:r>
            <a:br>
              <a:rPr lang="en-US" altLang="en-US" smtClean="0"/>
            </a:br>
            <a:r>
              <a:rPr lang="en-US" altLang="en-US" smtClean="0"/>
              <a:t>5. Ricketssiae and Chlamydiae</a:t>
            </a:r>
            <a:r>
              <a:rPr lang="en-GB" altLang="en-US" smtClean="0"/>
              <a:t> </a:t>
            </a:r>
            <a:r>
              <a:rPr lang="en-US" altLang="en-US" smtClean="0"/>
              <a:t> </a:t>
            </a:r>
            <a:br>
              <a:rPr lang="en-US" altLang="en-US" smtClean="0"/>
            </a:br>
            <a:endParaRPr lang="en-GB" alt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Are rod-shaped, spherical or pleomorphic Gram-negative organisms</a:t>
            </a:r>
            <a:r>
              <a:rPr lang="en-GB" altLang="en-US" smtClean="0"/>
              <a:t> </a:t>
            </a:r>
            <a:endParaRPr lang="en-US" altLang="en-US" smtClean="0"/>
          </a:p>
          <a:p>
            <a:r>
              <a:rPr lang="en-US" altLang="en-US" smtClean="0"/>
              <a:t>are generally smaller than ‘true’ bacteria, but can be seen under the light microscope</a:t>
            </a:r>
            <a:r>
              <a:rPr lang="en-GB" altLang="en-US" smtClean="0"/>
              <a:t> </a:t>
            </a:r>
            <a:endParaRPr lang="en-US" altLang="en-US" smtClean="0"/>
          </a:p>
          <a:p>
            <a:r>
              <a:rPr lang="en-US" altLang="en-US" smtClean="0"/>
              <a:t>Most are strict parasites that can grow only in the living tissues of a suitable animal host intracellularly (e.g. </a:t>
            </a:r>
            <a:r>
              <a:rPr lang="en-US" altLang="en-US" i="1" smtClean="0"/>
              <a:t>Ricketssia prowazekii</a:t>
            </a:r>
            <a:r>
              <a:rPr lang="en-US" altLang="en-US" smtClean="0"/>
              <a:t>). 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5. Ricketssiae and Chlamydiae</a:t>
            </a:r>
            <a:endParaRPr lang="en-GB" alt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Chlamydiae are similar to rickettsiae, but have a more complex intracellular cycle (e.g. </a:t>
            </a:r>
            <a:r>
              <a:rPr lang="en-US" altLang="en-US" i="1" smtClean="0"/>
              <a:t>Chlamydia trachomatis</a:t>
            </a:r>
            <a:r>
              <a:rPr lang="en-US" altLang="en-US" smtClean="0"/>
              <a:t>)</a:t>
            </a:r>
            <a:r>
              <a:rPr lang="en-GB" altLang="en-US" smtClean="0"/>
              <a:t> </a:t>
            </a:r>
            <a:endParaRPr lang="en-US" altLang="en-US" smtClean="0"/>
          </a:p>
          <a:p>
            <a:r>
              <a:rPr lang="en-US" altLang="en-US" smtClean="0"/>
              <a:t>Ricketssiae, chlamydiae and mycoplasmas are rudimentary forms of bacteria</a:t>
            </a:r>
            <a:r>
              <a:rPr lang="en-GB" altLang="en-US" smtClean="0"/>
              <a:t> </a:t>
            </a:r>
            <a:endParaRPr lang="en-US" altLang="en-US" smtClean="0"/>
          </a:p>
          <a:p>
            <a:r>
              <a:rPr lang="en-US" altLang="en-US" smtClean="0"/>
              <a:t>They are so small and difficult to isolate, they were formerly thought to be viruses.</a:t>
            </a: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</a:t>
            </a:r>
            <a:r>
              <a:rPr lang="en-US" dirty="0" err="1" smtClean="0"/>
              <a:t>orgnisms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Structure</a:t>
            </a:r>
          </a:p>
          <a:p>
            <a:r>
              <a:rPr lang="en-US" dirty="0" smtClean="0"/>
              <a:t>Morphology &lt;shape&gt;</a:t>
            </a:r>
          </a:p>
          <a:p>
            <a:r>
              <a:rPr lang="en-US" dirty="0" smtClean="0"/>
              <a:t>Classification of micro-organisms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Bacteria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Viruses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Fungi &lt;yeast&gt;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Rickettsia and clamydiae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Protozoa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Helminthes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52400"/>
            <a:ext cx="2514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Rigid thick walled cells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0" y="152400"/>
            <a:ext cx="213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Flexible, thin walled cells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0" y="2286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Wall –less cells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 living(Extracellular bacteria)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0400" y="11430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 free living(</a:t>
            </a:r>
            <a:r>
              <a:rPr lang="en-US" dirty="0" err="1" smtClean="0"/>
              <a:t>Obl.I.P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213360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Gram positive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8400" y="2133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Acid fast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0" y="21336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Gram negative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28956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Cocci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66800" y="28956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Spore forming rods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14600" y="28956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 spore forming rods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" y="38862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Aerobic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5000" y="38862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Anaerobic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00" y="45720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 filamentous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62200" y="44958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filamentous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19600" y="47244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Rods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172200" y="46482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cocci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5562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Facultative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62200" y="55626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Aerobic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72000" y="55626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Anaerobic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52400" y="63246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Resp. organisms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62200" y="63246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Zoonotic org.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24400" y="63246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Enteric &amp; related org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1753394" y="762000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85800" y="9144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71500" y="1028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3771900" y="1028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23900" y="1790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04800" y="1905000"/>
            <a:ext cx="419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190500" y="2019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2933700" y="2019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4382294" y="2019300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1000" y="27432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304800" y="2819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1447800" y="2819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2667794" y="2819400"/>
            <a:ext cx="151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1028700" y="37719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2019300" y="37719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495800" y="44958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4382294" y="4609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8001794" y="45712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>
            <a:off x="4306094" y="5142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990600" y="5257800"/>
            <a:ext cx="419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838200" y="5410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2590800" y="5410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25" idx="0"/>
          </p:cNvCxnSpPr>
          <p:nvPr/>
        </p:nvCxnSpPr>
        <p:spPr>
          <a:xfrm rot="5400000">
            <a:off x="5029200" y="5410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5400000">
            <a:off x="952500" y="60579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57200" y="6172200"/>
            <a:ext cx="556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381000" y="6248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>
            <a:off x="2895600" y="6248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5400000">
            <a:off x="5943600" y="6248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5400000">
            <a:off x="3009900" y="40005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066800" y="43434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5400000">
            <a:off x="952500" y="4457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5400000">
            <a:off x="3505200" y="44196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" idx="2"/>
          </p:cNvCxnSpPr>
          <p:nvPr/>
        </p:nvCxnSpPr>
        <p:spPr>
          <a:xfrm rot="5400000">
            <a:off x="4229100" y="35433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5400000">
            <a:off x="1219200" y="26670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medically important bacteria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Rigid, thick-walled cells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Flexible, thin-walled cells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Wall-less cells</a:t>
            </a:r>
          </a:p>
          <a:p>
            <a:pPr marL="514350" indent="-514350">
              <a:buAutoNum type="arabicPeriod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 smtClean="0"/>
              <a:t>Classification of medically important bacteria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Rigid, thick-walled cells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Free living (extracellular  bacteria)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Non-free-living (obligate intracellular parasites)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medically important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b="1" dirty="0" smtClean="0"/>
              <a:t>Free living (extracellular  bacteria)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Gram-positive bacteria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Gram negative bacteria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Acid fast bacteria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medically important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Gram positive: </a:t>
            </a:r>
          </a:p>
          <a:p>
            <a:pPr marL="571500" indent="-571500">
              <a:buFont typeface="+mj-lt"/>
              <a:buAutoNum type="alphaLcPeriod"/>
            </a:pPr>
            <a:r>
              <a:rPr lang="en-US" b="1" dirty="0" smtClean="0"/>
              <a:t>Cocci: </a:t>
            </a:r>
          </a:p>
          <a:p>
            <a:pPr marL="571500" indent="-571500">
              <a:buNone/>
            </a:pPr>
            <a:r>
              <a:rPr lang="en-US" dirty="0" smtClean="0"/>
              <a:t>-genus- streptococcus. It causes  pneumonia, pharyngitis, cellulitis</a:t>
            </a:r>
          </a:p>
          <a:p>
            <a:pPr marL="571500" indent="-571500">
              <a:buNone/>
            </a:pPr>
            <a:r>
              <a:rPr lang="en-US" dirty="0" smtClean="0"/>
              <a:t>-genus-staphylococcus. It causes abscess of skin and other organs</a:t>
            </a:r>
          </a:p>
          <a:p>
            <a:pPr marL="571500" indent="-571500">
              <a:buNone/>
            </a:pPr>
            <a:r>
              <a:rPr lang="en-US" b="1" dirty="0" smtClean="0"/>
              <a:t>b. Spore Forming Rods:</a:t>
            </a:r>
          </a:p>
          <a:p>
            <a:pPr marL="571500" indent="-571500">
              <a:buNone/>
            </a:pPr>
            <a:r>
              <a:rPr lang="en-US" dirty="0" smtClean="0"/>
              <a:t>-aerobic e.g. bacillus, it causes anthrax</a:t>
            </a:r>
          </a:p>
          <a:p>
            <a:pPr marL="571500" indent="-571500">
              <a:buNone/>
            </a:pPr>
            <a:r>
              <a:rPr lang="en-US" dirty="0" smtClean="0"/>
              <a:t>-anaerobic e.g. clostridium, it causes tetanus, gas gangrene, botulism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c. Non Spore Forming Rods;</a:t>
            </a:r>
          </a:p>
          <a:p>
            <a:r>
              <a:rPr lang="en-US" b="1" dirty="0" smtClean="0"/>
              <a:t>Non filamentous e.g. </a:t>
            </a:r>
          </a:p>
          <a:p>
            <a:pPr>
              <a:buNone/>
            </a:pPr>
            <a:r>
              <a:rPr lang="en-US" dirty="0" smtClean="0"/>
              <a:t>-Corynbacterium, it causes diphtheria</a:t>
            </a:r>
          </a:p>
          <a:p>
            <a:pPr>
              <a:buNone/>
            </a:pPr>
            <a:r>
              <a:rPr lang="en-US" dirty="0" smtClean="0"/>
              <a:t>-Listeria, it causes meningitis </a:t>
            </a:r>
          </a:p>
          <a:p>
            <a:r>
              <a:rPr lang="en-US" b="1" dirty="0" smtClean="0"/>
              <a:t>Filamentous e.g. </a:t>
            </a:r>
          </a:p>
          <a:p>
            <a:pPr>
              <a:buNone/>
            </a:pPr>
            <a:r>
              <a:rPr lang="en-US" dirty="0" smtClean="0"/>
              <a:t>-Actinomyces, it causes actinomycosis  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Nocardia</a:t>
            </a:r>
            <a:r>
              <a:rPr lang="en-US" dirty="0" smtClean="0"/>
              <a:t>, it causes </a:t>
            </a:r>
            <a:r>
              <a:rPr lang="en-US" dirty="0" err="1" smtClean="0"/>
              <a:t>nocardiosis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2. Gram Negative Bacteria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Cocci</a:t>
            </a:r>
            <a:r>
              <a:rPr lang="en-US" dirty="0" smtClean="0"/>
              <a:t>: genus; Nesseria. It causes; gonorrhea, meningitis, 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Rods </a:t>
            </a:r>
          </a:p>
          <a:p>
            <a:pPr marL="514350" indent="-514350">
              <a:buNone/>
            </a:pPr>
            <a:r>
              <a:rPr lang="en-US" dirty="0" smtClean="0"/>
              <a:t>-facultative</a:t>
            </a:r>
          </a:p>
          <a:p>
            <a:pPr marL="514350" indent="-514350">
              <a:buNone/>
            </a:pPr>
            <a:r>
              <a:rPr lang="en-US" dirty="0" smtClean="0"/>
              <a:t>-aerobic</a:t>
            </a:r>
          </a:p>
          <a:p>
            <a:pPr marL="514350" indent="-514350">
              <a:buNone/>
            </a:pPr>
            <a:r>
              <a:rPr lang="en-US" dirty="0" smtClean="0"/>
              <a:t>-anaerobic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    FACULTATIVE: </a:t>
            </a:r>
          </a:p>
          <a:p>
            <a:r>
              <a:rPr lang="en-US" b="1" dirty="0" smtClean="0"/>
              <a:t>Respiratory organisms; </a:t>
            </a:r>
          </a:p>
          <a:p>
            <a:pPr>
              <a:buNone/>
            </a:pPr>
            <a:r>
              <a:rPr lang="en-US" dirty="0" smtClean="0"/>
              <a:t>-Haemophilus which cause meningitis</a:t>
            </a:r>
          </a:p>
          <a:p>
            <a:pPr>
              <a:buNone/>
            </a:pPr>
            <a:r>
              <a:rPr lang="en-US" dirty="0" smtClean="0"/>
              <a:t>-Borditella: causes Whooping cough</a:t>
            </a:r>
          </a:p>
          <a:p>
            <a:pPr>
              <a:buNone/>
            </a:pPr>
            <a:r>
              <a:rPr lang="en-US" dirty="0" smtClean="0"/>
              <a:t>-Legionella: causes pneumonia</a:t>
            </a:r>
          </a:p>
          <a:p>
            <a:r>
              <a:rPr lang="en-US" b="1" dirty="0" smtClean="0"/>
              <a:t>Zoonotic organisms</a:t>
            </a:r>
          </a:p>
          <a:p>
            <a:pPr>
              <a:buNone/>
            </a:pPr>
            <a:r>
              <a:rPr lang="en-US" dirty="0" smtClean="0"/>
              <a:t>-Brucella: causes Brucellosis</a:t>
            </a:r>
          </a:p>
          <a:p>
            <a:pPr>
              <a:buNone/>
            </a:pPr>
            <a:r>
              <a:rPr lang="en-US" dirty="0" smtClean="0"/>
              <a:t>-Pasteurella: causes Cellulitis </a:t>
            </a:r>
          </a:p>
          <a:p>
            <a:pPr>
              <a:buNone/>
            </a:pPr>
            <a:r>
              <a:rPr lang="en-US" dirty="0" smtClean="0"/>
              <a:t>-Yersinia: causes Plague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Enteric and related organisms</a:t>
            </a:r>
          </a:p>
          <a:p>
            <a:pPr>
              <a:buNone/>
            </a:pPr>
            <a:r>
              <a:rPr lang="en-US" dirty="0" smtClean="0"/>
              <a:t>-Escherichia: it causes UTI, Diarrhea</a:t>
            </a:r>
          </a:p>
          <a:p>
            <a:pPr>
              <a:buNone/>
            </a:pPr>
            <a:r>
              <a:rPr lang="en-US" dirty="0" smtClean="0"/>
              <a:t>-Enterobacter: it causes UTI</a:t>
            </a:r>
          </a:p>
          <a:p>
            <a:pPr>
              <a:buNone/>
            </a:pPr>
            <a:r>
              <a:rPr lang="en-US" dirty="0" smtClean="0"/>
              <a:t>-Klebsiella: Pneumonia, UTI</a:t>
            </a:r>
          </a:p>
          <a:p>
            <a:pPr>
              <a:buNone/>
            </a:pPr>
            <a:r>
              <a:rPr lang="en-US" dirty="0" smtClean="0"/>
              <a:t>-Salmonella: Enterocolitis, Typhoid fever </a:t>
            </a:r>
          </a:p>
          <a:p>
            <a:pPr>
              <a:buNone/>
            </a:pPr>
            <a:r>
              <a:rPr lang="en-US" dirty="0" smtClean="0"/>
              <a:t>-Shigella: Enterocolitis</a:t>
            </a:r>
          </a:p>
          <a:p>
            <a:pPr>
              <a:buNone/>
            </a:pPr>
            <a:r>
              <a:rPr lang="en-US" dirty="0" smtClean="0"/>
              <a:t>-Proteus: UTI</a:t>
            </a:r>
          </a:p>
          <a:p>
            <a:pPr>
              <a:buNone/>
            </a:pPr>
            <a:r>
              <a:rPr lang="en-US" dirty="0" smtClean="0"/>
              <a:t>-Campylobacter: Enterocolitis </a:t>
            </a:r>
          </a:p>
          <a:p>
            <a:pPr>
              <a:buNone/>
            </a:pPr>
            <a:r>
              <a:rPr lang="en-US" dirty="0" smtClean="0"/>
              <a:t>-Helicobacter: Gastritis, Peptic ulcer</a:t>
            </a:r>
          </a:p>
          <a:p>
            <a:pPr>
              <a:buNone/>
            </a:pPr>
            <a:r>
              <a:rPr lang="en-US" dirty="0" smtClean="0"/>
              <a:t>-Vibrio: Cholera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ii. AEROBIC</a:t>
            </a:r>
          </a:p>
          <a:p>
            <a:pPr>
              <a:buFontTx/>
              <a:buChar char="-"/>
            </a:pPr>
            <a:r>
              <a:rPr lang="en-US" dirty="0" smtClean="0"/>
              <a:t>Pseudomonas: Pneumonia, UTI</a:t>
            </a:r>
          </a:p>
          <a:p>
            <a:pPr>
              <a:buNone/>
            </a:pPr>
            <a:r>
              <a:rPr lang="en-US" b="1" dirty="0" smtClean="0"/>
              <a:t>iii. Anaerobic </a:t>
            </a:r>
          </a:p>
          <a:p>
            <a:pPr>
              <a:buFontTx/>
              <a:buChar char="-"/>
            </a:pPr>
            <a:r>
              <a:rPr lang="en-US" dirty="0" smtClean="0"/>
              <a:t>Bacteroides: Peritonitis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3. Acid fast bacteria</a:t>
            </a:r>
          </a:p>
          <a:p>
            <a:pPr>
              <a:buNone/>
            </a:pPr>
            <a:r>
              <a:rPr lang="en-US" dirty="0" smtClean="0"/>
              <a:t>-Mycobacterium: TB, leprosy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defence mechanisms</a:t>
            </a:r>
          </a:p>
          <a:p>
            <a:r>
              <a:rPr lang="en-US" dirty="0" smtClean="0"/>
              <a:t>Humoral immunity</a:t>
            </a:r>
          </a:p>
          <a:p>
            <a:r>
              <a:rPr lang="en-US" dirty="0" smtClean="0"/>
              <a:t>Antibodies</a:t>
            </a:r>
          </a:p>
          <a:p>
            <a:r>
              <a:rPr lang="en-US" dirty="0" smtClean="0"/>
              <a:t>Complement systems</a:t>
            </a:r>
          </a:p>
          <a:p>
            <a:r>
              <a:rPr lang="en-US" dirty="0" smtClean="0"/>
              <a:t>Cell mediated immunity</a:t>
            </a:r>
          </a:p>
          <a:p>
            <a:r>
              <a:rPr lang="en-US" dirty="0" smtClean="0"/>
              <a:t>Hypersensitivity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NON FREE LIVING (obligate intracellular parasites)</a:t>
            </a:r>
          </a:p>
          <a:p>
            <a:pPr>
              <a:buNone/>
            </a:pPr>
            <a:r>
              <a:rPr lang="en-US" dirty="0" smtClean="0"/>
              <a:t>-Rickettsia: Typhus fever</a:t>
            </a:r>
          </a:p>
          <a:p>
            <a:pPr>
              <a:buNone/>
            </a:pPr>
            <a:r>
              <a:rPr lang="en-US" dirty="0" smtClean="0"/>
              <a:t>-Chlamydia: Urethritis, Trachoma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Flexible, thin-walled cells bacteria</a:t>
            </a:r>
          </a:p>
          <a:p>
            <a:pPr>
              <a:buNone/>
            </a:pPr>
            <a:r>
              <a:rPr lang="en-US" b="1" dirty="0" smtClean="0"/>
              <a:t>(Spirochetes) </a:t>
            </a:r>
          </a:p>
          <a:p>
            <a:pPr>
              <a:buNone/>
            </a:pPr>
            <a:r>
              <a:rPr lang="en-US" dirty="0" smtClean="0"/>
              <a:t>-Borrelia: Lyme disease</a:t>
            </a:r>
          </a:p>
          <a:p>
            <a:pPr>
              <a:buNone/>
            </a:pPr>
            <a:r>
              <a:rPr lang="en-US" dirty="0" smtClean="0"/>
              <a:t>-Treponema: Syphilis</a:t>
            </a:r>
          </a:p>
          <a:p>
            <a:pPr>
              <a:buNone/>
            </a:pPr>
            <a:r>
              <a:rPr lang="en-US" dirty="0" smtClean="0"/>
              <a:t>-Leptospira: Leptospirosis</a:t>
            </a:r>
          </a:p>
          <a:p>
            <a:pPr>
              <a:buNone/>
            </a:pPr>
            <a:r>
              <a:rPr lang="en-US" b="1" dirty="0" smtClean="0"/>
              <a:t>Wall-less cells bacteria</a:t>
            </a:r>
          </a:p>
          <a:p>
            <a:pPr>
              <a:buNone/>
            </a:pPr>
            <a:r>
              <a:rPr lang="en-US" dirty="0" smtClean="0"/>
              <a:t>-Mycoplasma: Pneumonia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Chlamydiae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Are obligate intracellular bacteria</a:t>
            </a:r>
          </a:p>
          <a:p>
            <a:r>
              <a:rPr lang="en-US" b="1" dirty="0" smtClean="0"/>
              <a:t>Are agents of common sexually transmitted diseases: urethritis, cervicitis, lymphogranuloma venereum </a:t>
            </a:r>
          </a:p>
          <a:p>
            <a:r>
              <a:rPr lang="en-US" b="1" dirty="0" smtClean="0"/>
              <a:t>It also causes: trachomatis (conjunctivitis, trachoma), and pneumonia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Rickettsiae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Are obligate intracellular </a:t>
            </a:r>
          </a:p>
          <a:p>
            <a:r>
              <a:rPr lang="en-US" b="1" dirty="0" smtClean="0"/>
              <a:t>Agents of typhus fever, spotted fevers, &amp; Q fever.</a:t>
            </a:r>
          </a:p>
          <a:p>
            <a:r>
              <a:rPr lang="en-US" b="1" dirty="0" smtClean="0"/>
              <a:t>Transmitted by arthropods such as ticks, lice, fleas, mites</a:t>
            </a:r>
          </a:p>
          <a:p>
            <a:r>
              <a:rPr lang="en-US" b="1" dirty="0" smtClean="0"/>
              <a:t>R. prowazeki is transmitted by human body louse leading to epidemic typhus fever disease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Pathogenic bacteria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Spore forming  bacteria</a:t>
            </a:r>
          </a:p>
          <a:p>
            <a:r>
              <a:rPr lang="en-US" dirty="0" smtClean="0"/>
              <a:t>Some bacteria especially rods / bacilli form a thin keratin like coat that allows bacteria to survive for years in the soil.</a:t>
            </a:r>
          </a:p>
          <a:p>
            <a:r>
              <a:rPr lang="en-US" dirty="0" smtClean="0"/>
              <a:t>Spores are formed when nutrients are in short supply but when nutrients are formed, spores germinate to form bacteria can cause disease. Spore forming bacteria are highly heat resistant </a:t>
            </a:r>
          </a:p>
          <a:p>
            <a:r>
              <a:rPr lang="en-US" dirty="0" smtClean="0"/>
              <a:t>Non spore forming bacteria have no spores.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Staining properties</a:t>
            </a:r>
          </a:p>
          <a:p>
            <a:r>
              <a:rPr lang="en-US" dirty="0" smtClean="0"/>
              <a:t>Through staining (exposure to dyes) bacteria can be divided into 2,  i.e.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Gram positive bacteria: takes a blue dye i.e. it stains blue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Gram negative bacteria stains 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Obligatory anaerobes cannot grow in presence of O2 E.g. clostridium tetani.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Gram positive Cocci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Streptococcus </a:t>
            </a:r>
          </a:p>
          <a:p>
            <a:pPr marL="514350" indent="-514350"/>
            <a:r>
              <a:rPr lang="en-US" dirty="0" smtClean="0"/>
              <a:t>Mostly exist as normal commensal cell in humans e.g. the skin, mouth, nasophalynx.</a:t>
            </a:r>
          </a:p>
          <a:p>
            <a:pPr marL="514350" indent="-514350"/>
            <a:r>
              <a:rPr lang="en-US" dirty="0" smtClean="0"/>
              <a:t>When they become pathogenic they cause pyogenic (pus forming) diseases ranging from boils to septicaemia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b="1" dirty="0" smtClean="0"/>
              <a:t>Pathogenic streptococcus includ</a:t>
            </a:r>
            <a:r>
              <a:rPr lang="en-US" dirty="0" smtClean="0"/>
              <a:t>e: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Beta Haemolytic streptococcus- it causes sore throat, pharyngitis, .</a:t>
            </a:r>
            <a:r>
              <a:rPr lang="en-US" dirty="0" err="1" smtClean="0"/>
              <a:t>e.t.c</a:t>
            </a:r>
            <a:r>
              <a:rPr lang="en-US" dirty="0" smtClean="0"/>
              <a:t>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Streptococcal pneumonia- causes pneumonia, tooth abscess, meningitis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Streptococcal faecalis (enterococcus faecalis), streptococcal viridans- causes endocarditis, urinary tract infections.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2"/>
            </a:pPr>
            <a:r>
              <a:rPr lang="en-US" dirty="0" smtClean="0"/>
              <a:t>Staphylococcus</a:t>
            </a:r>
          </a:p>
          <a:p>
            <a:pPr marL="514350" indent="-514350"/>
            <a:r>
              <a:rPr lang="en-US" dirty="0" smtClean="0"/>
              <a:t>They are normal flora of in the skin, mouth, and nasophalynx.</a:t>
            </a:r>
          </a:p>
          <a:p>
            <a:pPr marL="514350" indent="-514350"/>
            <a:r>
              <a:rPr lang="en-US" dirty="0" smtClean="0"/>
              <a:t>They causes boils, toxic shock, pneumonia, pemphigus </a:t>
            </a:r>
            <a:r>
              <a:rPr lang="en-US" dirty="0" err="1" smtClean="0"/>
              <a:t>neonatorium</a:t>
            </a:r>
            <a:r>
              <a:rPr lang="en-US" dirty="0" smtClean="0"/>
              <a:t>, food poisoning, and surgical wound infections.</a:t>
            </a:r>
          </a:p>
          <a:p>
            <a:pPr marL="514350" indent="-514350">
              <a:buNone/>
            </a:pPr>
            <a:r>
              <a:rPr lang="en-US" dirty="0" smtClean="0"/>
              <a:t>      e.g. staphylococcus aureus, staphylococcus epidermidis, </a:t>
            </a:r>
            <a:r>
              <a:rPr lang="en-US" dirty="0" err="1" smtClean="0"/>
              <a:t>e.t.c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NB: Streptococcus and staphylococcus are very common causes of hospital acquired infection (nosocomial infections)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Anaphylaxis </a:t>
            </a:r>
          </a:p>
          <a:p>
            <a:r>
              <a:rPr lang="en-US" dirty="0" smtClean="0"/>
              <a:t>Delayed hypersensitivity </a:t>
            </a:r>
          </a:p>
          <a:p>
            <a:r>
              <a:rPr lang="en-US" dirty="0" smtClean="0"/>
              <a:t>Immunological tolerance</a:t>
            </a:r>
          </a:p>
          <a:p>
            <a:r>
              <a:rPr lang="en-US" dirty="0" smtClean="0"/>
              <a:t>Auto-immune diseases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Gram negative Cocci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Nesseria </a:t>
            </a:r>
          </a:p>
          <a:p>
            <a:pPr marL="514350" indent="-514350"/>
            <a:r>
              <a:rPr lang="en-US" dirty="0" smtClean="0"/>
              <a:t>Genus Nesseria contains two important human pathogens.</a:t>
            </a:r>
          </a:p>
          <a:p>
            <a:pPr marL="514350" indent="-514350"/>
            <a:r>
              <a:rPr lang="en-US" dirty="0" smtClean="0"/>
              <a:t>They contain endotoxin: causes- fever, chock, and other pathological changes.</a:t>
            </a:r>
          </a:p>
          <a:p>
            <a:pPr marL="514350" indent="-514350"/>
            <a:r>
              <a:rPr lang="en-US" dirty="0" smtClean="0"/>
              <a:t>The 2 common infection caused by bacteria are: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Nesseria meningitidis</a:t>
            </a:r>
          </a:p>
          <a:p>
            <a:pPr marL="571500" indent="-571500"/>
            <a:r>
              <a:rPr lang="en-US" dirty="0" smtClean="0"/>
              <a:t>Causes meningococcal meningitis</a:t>
            </a:r>
          </a:p>
          <a:p>
            <a:pPr marL="571500" indent="-571500"/>
            <a:r>
              <a:rPr lang="en-US" dirty="0" smtClean="0"/>
              <a:t>Is transmitted via airborne droplets</a:t>
            </a:r>
          </a:p>
          <a:p>
            <a:pPr marL="571500" indent="-571500"/>
            <a:r>
              <a:rPr lang="en-US" dirty="0" smtClean="0"/>
              <a:t>Easily causes outbreak of meningococcal disease in colleges and schools and students live in dormitories</a:t>
            </a:r>
          </a:p>
          <a:p>
            <a:pPr marL="571500" indent="-571500"/>
            <a:r>
              <a:rPr lang="en-US" dirty="0" smtClean="0"/>
              <a:t>It causes pyogenic type of infection</a:t>
            </a:r>
          </a:p>
          <a:p>
            <a:pPr marL="571500" indent="-571500">
              <a:buNone/>
            </a:pPr>
            <a:endParaRPr lang="en-US" dirty="0" smtClean="0"/>
          </a:p>
          <a:p>
            <a:pPr marL="571500" indent="-57150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 startAt="2"/>
            </a:pPr>
            <a:r>
              <a:rPr lang="en-US" dirty="0" smtClean="0"/>
              <a:t>Nesseria gonorrhoeae</a:t>
            </a:r>
          </a:p>
          <a:p>
            <a:pPr marL="571500" indent="-571500"/>
            <a:r>
              <a:rPr lang="en-US" dirty="0" smtClean="0"/>
              <a:t>Causes gonorrhea and ophthalmia neonatorum in newborns</a:t>
            </a:r>
          </a:p>
          <a:p>
            <a:pPr marL="571500" indent="-571500"/>
            <a:r>
              <a:rPr lang="en-US" dirty="0" smtClean="0"/>
              <a:t>Transmitted sexually, newborns are infected during child birth.</a:t>
            </a:r>
          </a:p>
          <a:p>
            <a:pPr marL="571500" indent="-571500"/>
            <a:endParaRPr lang="en-US" dirty="0" smtClean="0"/>
          </a:p>
          <a:p>
            <a:pPr marL="571500" indent="-57150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Bacilli </a:t>
            </a:r>
          </a:p>
          <a:p>
            <a:r>
              <a:rPr lang="en-US" dirty="0" smtClean="0"/>
              <a:t>These can be: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Gram positive, spore forming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Gram positive, non spore forming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Gram negative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Acid fast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Gram positive spore forming bacilli (rods)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Bacillus anthracis</a:t>
            </a:r>
          </a:p>
          <a:p>
            <a:pPr marL="571500" indent="-571500"/>
            <a:r>
              <a:rPr lang="en-US" dirty="0" smtClean="0"/>
              <a:t>A spore forming bacillus </a:t>
            </a:r>
          </a:p>
          <a:p>
            <a:pPr marL="571500" indent="-571500"/>
            <a:r>
              <a:rPr lang="en-US" dirty="0" smtClean="0"/>
              <a:t>Anaerobic</a:t>
            </a:r>
          </a:p>
          <a:p>
            <a:pPr marL="571500" indent="-571500"/>
            <a:r>
              <a:rPr lang="en-US" dirty="0" smtClean="0"/>
              <a:t>Found in herbivals and is also a Zoonotic disease &lt;animals and their products: wool, carcasses, meat, hides</a:t>
            </a:r>
          </a:p>
          <a:p>
            <a:pPr marL="571500" indent="-571500"/>
            <a:r>
              <a:rPr lang="en-US" dirty="0" smtClean="0"/>
              <a:t>Causes anthrax disease via eating of infected meat or contact with their products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 startAt="2"/>
            </a:pPr>
            <a:r>
              <a:rPr lang="en-US" dirty="0" smtClean="0"/>
              <a:t>Clostridium species</a:t>
            </a:r>
          </a:p>
          <a:p>
            <a:pPr marL="514350" indent="-514350"/>
            <a:r>
              <a:rPr lang="en-US" dirty="0" smtClean="0"/>
              <a:t>Are spore forming gram positive. Examples includes: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Clostridium tetani</a:t>
            </a:r>
          </a:p>
          <a:p>
            <a:pPr marL="571500" indent="-571500"/>
            <a:r>
              <a:rPr lang="en-US" dirty="0" smtClean="0"/>
              <a:t>Found in soil</a:t>
            </a:r>
          </a:p>
          <a:p>
            <a:pPr marL="571500" indent="-571500"/>
            <a:r>
              <a:rPr lang="en-US" dirty="0" smtClean="0"/>
              <a:t> Produces toxins &lt;tetanospasmin&gt;  a neurotoxin</a:t>
            </a:r>
          </a:p>
          <a:p>
            <a:pPr marL="571500" indent="-571500"/>
            <a:r>
              <a:rPr lang="en-US" dirty="0" smtClean="0"/>
              <a:t>Causes tetanus: a disease characterized by painful muscular spasms that can lead to respiratory failure</a:t>
            </a:r>
          </a:p>
          <a:p>
            <a:pPr marL="571500" indent="-571500"/>
            <a:r>
              <a:rPr lang="en-US" dirty="0" smtClean="0"/>
              <a:t>Newborn babies can get infected via umbilical stump.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eriod" startAt="2"/>
            </a:pPr>
            <a:r>
              <a:rPr lang="en-US" dirty="0" smtClean="0"/>
              <a:t>Clostridium </a:t>
            </a:r>
            <a:r>
              <a:rPr lang="en-US" dirty="0" err="1" smtClean="0"/>
              <a:t>perfringen</a:t>
            </a:r>
            <a:r>
              <a:rPr lang="en-US" dirty="0" smtClean="0"/>
              <a:t> &lt;</a:t>
            </a:r>
            <a:r>
              <a:rPr lang="en-US" dirty="0" err="1" smtClean="0"/>
              <a:t>welchii</a:t>
            </a:r>
            <a:r>
              <a:rPr lang="en-US" dirty="0" smtClean="0"/>
              <a:t>&gt;</a:t>
            </a:r>
          </a:p>
          <a:p>
            <a:pPr marL="571500" indent="-571500"/>
            <a:r>
              <a:rPr lang="en-US" dirty="0" smtClean="0"/>
              <a:t>Found in the soil and normal flora of the colon and vagina </a:t>
            </a:r>
          </a:p>
          <a:p>
            <a:pPr marL="571500" indent="-571500"/>
            <a:r>
              <a:rPr lang="en-US" dirty="0" smtClean="0"/>
              <a:t>Produces enterotoxin: causes- food poisoning, myonecrosis, gas gangrene, cellulitis, necrotizing </a:t>
            </a:r>
            <a:r>
              <a:rPr lang="en-US" dirty="0" err="1" smtClean="0"/>
              <a:t>fascitiis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Clostridial</a:t>
            </a:r>
            <a:r>
              <a:rPr lang="en-US" dirty="0" smtClean="0"/>
              <a:t> food-borne disease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dirty="0" smtClean="0"/>
              <a:t>Clostridium </a:t>
            </a:r>
            <a:r>
              <a:rPr lang="en-US" dirty="0" err="1" smtClean="0"/>
              <a:t>perfringen</a:t>
            </a:r>
            <a:r>
              <a:rPr lang="en-US" dirty="0" smtClean="0"/>
              <a:t> &lt;</a:t>
            </a:r>
            <a:r>
              <a:rPr lang="en-US" dirty="0" err="1" smtClean="0"/>
              <a:t>welchii</a:t>
            </a:r>
            <a:r>
              <a:rPr lang="en-US" dirty="0" smtClean="0"/>
              <a:t>&gt;</a:t>
            </a:r>
          </a:p>
          <a:p>
            <a:pPr marL="571500" indent="-571500"/>
            <a:r>
              <a:rPr lang="en-US" dirty="0" smtClean="0"/>
              <a:t>heat resistance spores survive cooking and germinates. Causes diarrhoea.</a:t>
            </a:r>
          </a:p>
          <a:p>
            <a:pPr marL="571500" indent="-571500"/>
            <a:r>
              <a:rPr lang="en-US" dirty="0" smtClean="0"/>
              <a:t>It can also cause septic abortion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/>
            <a:r>
              <a:rPr lang="en-US" dirty="0" smtClean="0"/>
              <a:t>Pathogenic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eriod" startAt="3"/>
            </a:pPr>
            <a:r>
              <a:rPr lang="en-US" dirty="0" smtClean="0"/>
              <a:t>Clostridium botulinum</a:t>
            </a:r>
          </a:p>
          <a:p>
            <a:pPr marL="571500" indent="-571500"/>
            <a:r>
              <a:rPr lang="en-US" dirty="0" smtClean="0"/>
              <a:t>Anaerobic, spore forming</a:t>
            </a:r>
          </a:p>
          <a:p>
            <a:pPr marL="571500" indent="-571500"/>
            <a:r>
              <a:rPr lang="en-US" dirty="0" smtClean="0"/>
              <a:t>Wide spread in soil, contaminated vegetables and meat especially canned food.</a:t>
            </a:r>
          </a:p>
          <a:p>
            <a:pPr marL="571500" indent="-571500"/>
            <a:r>
              <a:rPr lang="en-US" dirty="0" smtClean="0"/>
              <a:t>Toxin contamination occurs in inadequately cooked food. </a:t>
            </a:r>
          </a:p>
          <a:p>
            <a:pPr marL="571500" indent="-571500"/>
            <a:r>
              <a:rPr lang="en-US" dirty="0" smtClean="0"/>
              <a:t>Causes botulism &lt;toxin&gt;:</a:t>
            </a:r>
          </a:p>
          <a:p>
            <a:pPr marL="571500" indent="-571500"/>
            <a:r>
              <a:rPr lang="en-US" dirty="0" smtClean="0"/>
              <a:t> food poisoning</a:t>
            </a:r>
          </a:p>
          <a:p>
            <a:pPr marL="571500" indent="-571500"/>
            <a:endParaRPr lang="en-US" dirty="0" smtClean="0"/>
          </a:p>
          <a:p>
            <a:pPr marL="571500" indent="-571500">
              <a:buAutoNum type="romanLcPeriod" startAt="3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Gram positive non-spore forming bacilli.</a:t>
            </a:r>
          </a:p>
          <a:p>
            <a:pPr>
              <a:buNone/>
            </a:pPr>
            <a:r>
              <a:rPr lang="en-US" dirty="0" smtClean="0"/>
              <a:t>There are 2 types of medical importance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Corynbacterium </a:t>
            </a:r>
            <a:r>
              <a:rPr lang="en-US" dirty="0" err="1" smtClean="0"/>
              <a:t>diphtheriae</a:t>
            </a:r>
            <a:endParaRPr lang="en-US" dirty="0" smtClean="0"/>
          </a:p>
          <a:p>
            <a:pPr marL="571500" indent="-571500"/>
            <a:r>
              <a:rPr lang="en-US" dirty="0" err="1" smtClean="0"/>
              <a:t>Corynebacteria</a:t>
            </a:r>
            <a:r>
              <a:rPr lang="en-US" dirty="0" smtClean="0"/>
              <a:t> : aerobic, rod-shaped bacteria</a:t>
            </a:r>
          </a:p>
          <a:p>
            <a:pPr marL="571500" indent="-571500"/>
            <a:r>
              <a:rPr lang="en-US" dirty="0" smtClean="0"/>
              <a:t>Causes diphtheria disease; an upper respiratory tract infection.</a:t>
            </a:r>
          </a:p>
          <a:p>
            <a:pPr marL="571500" indent="-571500"/>
            <a:r>
              <a:rPr lang="en-US" dirty="0" smtClean="0"/>
              <a:t>Diphtheria toxin produced by </a:t>
            </a:r>
            <a:r>
              <a:rPr lang="en-US" i="1" dirty="0" smtClean="0"/>
              <a:t>C. </a:t>
            </a:r>
            <a:r>
              <a:rPr lang="en-US" i="1" dirty="0" err="1" smtClean="0"/>
              <a:t>diphtheriae</a:t>
            </a:r>
            <a:r>
              <a:rPr lang="en-US" dirty="0" smtClean="0"/>
              <a:t>, can cause myocarditis, polyneuritis, and other systemic toxic effects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Microbiology</a:t>
            </a:r>
            <a:r>
              <a:rPr lang="en-US" dirty="0" smtClean="0"/>
              <a:t> is derived from a greed word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Micro</a:t>
            </a:r>
            <a:r>
              <a:rPr lang="en-US" dirty="0" smtClean="0"/>
              <a:t>= small, tiny, minute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Bio</a:t>
            </a:r>
            <a:r>
              <a:rPr lang="en-US" dirty="0" smtClean="0"/>
              <a:t>= life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Ology</a:t>
            </a:r>
            <a:r>
              <a:rPr lang="en-US" dirty="0" smtClean="0"/>
              <a:t>= study</a:t>
            </a:r>
          </a:p>
          <a:p>
            <a:pPr>
              <a:buNone/>
            </a:pPr>
            <a:r>
              <a:rPr lang="en-US" b="1" dirty="0" smtClean="0"/>
              <a:t>Micro-biology</a:t>
            </a:r>
            <a:r>
              <a:rPr lang="en-US" dirty="0" smtClean="0"/>
              <a:t> is the study of micro-organisms which very small and cannot be seen by naked eye.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eriod" startAt="2"/>
            </a:pPr>
            <a:r>
              <a:rPr lang="en-US" dirty="0" smtClean="0"/>
              <a:t>Listeria monocytogenes</a:t>
            </a:r>
          </a:p>
          <a:p>
            <a:pPr marL="571500" indent="-571500"/>
            <a:r>
              <a:rPr lang="en-US" dirty="0" smtClean="0"/>
              <a:t>Gram +ve rod, individually or in short chains non-spore 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There4 storage of contaminated food in refrigerators enhances growth of the bacteria.</a:t>
            </a:r>
          </a:p>
          <a:p>
            <a:r>
              <a:rPr lang="en-US" dirty="0" smtClean="0"/>
              <a:t>Causes: G/E, </a:t>
            </a:r>
            <a:r>
              <a:rPr lang="en-US" dirty="0" err="1" smtClean="0"/>
              <a:t>menengitis</a:t>
            </a:r>
            <a:r>
              <a:rPr lang="en-US" dirty="0" smtClean="0"/>
              <a:t>, sepsis in newborns, pg women, and </a:t>
            </a:r>
            <a:r>
              <a:rPr lang="en-US" dirty="0" err="1" smtClean="0"/>
              <a:t>iss</a:t>
            </a:r>
            <a:r>
              <a:rPr lang="en-US" dirty="0" smtClean="0"/>
              <a:t> pts.</a:t>
            </a:r>
          </a:p>
          <a:p>
            <a:r>
              <a:rPr lang="en-US" dirty="0" smtClean="0"/>
              <a:t>It is found in animals, plants and in soil from where it is transmitted into humans primarily by ingestion or raw vegetables.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Acid fast bacilli</a:t>
            </a:r>
          </a:p>
          <a:p>
            <a:r>
              <a:rPr lang="en-US" dirty="0" smtClean="0"/>
              <a:t>This group of rod‐shaped bacteria possesses large amounts of </a:t>
            </a:r>
            <a:r>
              <a:rPr lang="en-US" dirty="0" err="1" smtClean="0"/>
              <a:t>mycolic</a:t>
            </a:r>
            <a:r>
              <a:rPr lang="en-US" dirty="0" smtClean="0"/>
              <a:t> acid in the cell wall: makes the bacteria very difficult to stain, the bacteria resist </a:t>
            </a:r>
            <a:r>
              <a:rPr lang="en-US" dirty="0" err="1" smtClean="0"/>
              <a:t>decolorization</a:t>
            </a:r>
            <a:r>
              <a:rPr lang="en-US" dirty="0" smtClean="0"/>
              <a:t> with a dilute acid‐alcohol solution. Therefore, they are said to be </a:t>
            </a:r>
            <a:r>
              <a:rPr lang="en-US" b="1" dirty="0" smtClean="0"/>
              <a:t>acid‐fast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dirty="0" smtClean="0"/>
              <a:t>  Acid fast bacilli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Mycobacterium tuberculosis &lt;tubercle bacilli&gt;</a:t>
            </a:r>
          </a:p>
          <a:p>
            <a:pPr marL="571500" indent="-571500"/>
            <a:r>
              <a:rPr lang="en-US" dirty="0" smtClean="0"/>
              <a:t>Commonest of AFM and causes TB in man</a:t>
            </a:r>
          </a:p>
          <a:p>
            <a:pPr marL="571500" indent="-571500"/>
            <a:r>
              <a:rPr lang="en-US" dirty="0" smtClean="0"/>
              <a:t>Transmitted through droplets</a:t>
            </a:r>
          </a:p>
          <a:p>
            <a:pPr marL="571500" indent="-571500"/>
            <a:r>
              <a:rPr lang="en-US" dirty="0" smtClean="0"/>
              <a:t>It is obligate aerobe</a:t>
            </a:r>
          </a:p>
          <a:p>
            <a:pPr marL="571500" indent="-571500">
              <a:buFont typeface="+mj-lt"/>
              <a:buAutoNum type="romanLcPeriod"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ii. Mycobacterium </a:t>
            </a:r>
            <a:r>
              <a:rPr lang="en-US" dirty="0" err="1" smtClean="0"/>
              <a:t>leprae</a:t>
            </a:r>
            <a:endParaRPr lang="en-US" dirty="0" smtClean="0"/>
          </a:p>
          <a:p>
            <a:r>
              <a:rPr lang="en-US" dirty="0" smtClean="0"/>
              <a:t>Transmitted via direct skin contact</a:t>
            </a:r>
          </a:p>
          <a:p>
            <a:r>
              <a:rPr lang="en-US" dirty="0" smtClean="0"/>
              <a:t>It </a:t>
            </a:r>
            <a:r>
              <a:rPr lang="en-US" smtClean="0"/>
              <a:t>causes liprosy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Mycobacterium bovis</a:t>
            </a:r>
          </a:p>
          <a:p>
            <a:r>
              <a:rPr lang="en-US" dirty="0" smtClean="0"/>
              <a:t>Mainly found in cows and humans</a:t>
            </a:r>
          </a:p>
          <a:p>
            <a:r>
              <a:rPr lang="en-US" dirty="0" smtClean="0"/>
              <a:t>Causes milliary tuberculosis</a:t>
            </a:r>
          </a:p>
          <a:p>
            <a:r>
              <a:rPr lang="en-US" dirty="0" smtClean="0"/>
              <a:t>In human it is spread by droplet infection</a:t>
            </a:r>
          </a:p>
          <a:p>
            <a:r>
              <a:rPr lang="en-US" dirty="0" smtClean="0"/>
              <a:t>Also spread via contaminated/ infected cattle products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Gram negative non-spore forming rod</a:t>
            </a:r>
          </a:p>
          <a:p>
            <a:r>
              <a:rPr lang="en-US" dirty="0" smtClean="0"/>
              <a:t>Usually affect the GIT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Enterobacteria: a large family of gram negative rods in the colon of human and other animals </a:t>
            </a:r>
          </a:p>
          <a:p>
            <a:pPr marL="571500" indent="-571500"/>
            <a:r>
              <a:rPr lang="en-US" dirty="0" smtClean="0"/>
              <a:t>many of which are normal flora.</a:t>
            </a:r>
          </a:p>
          <a:p>
            <a:pPr marL="571500" indent="-571500"/>
            <a:r>
              <a:rPr lang="en-US" dirty="0" smtClean="0"/>
              <a:t>They are the major facultative aerobes in he large intestines</a:t>
            </a:r>
          </a:p>
          <a:p>
            <a:pPr marL="571500" indent="-57150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Escherichia coli:</a:t>
            </a:r>
          </a:p>
          <a:p>
            <a:pPr marL="571500" indent="-571500"/>
            <a:r>
              <a:rPr lang="en-US" dirty="0" smtClean="0"/>
              <a:t>Normal flora in the colon.</a:t>
            </a:r>
          </a:p>
          <a:p>
            <a:pPr marL="571500" indent="-571500"/>
            <a:r>
              <a:rPr lang="en-US" dirty="0" smtClean="0"/>
              <a:t>It colonizes the vagina and the urethra</a:t>
            </a:r>
          </a:p>
          <a:p>
            <a:pPr marL="571500" indent="-571500"/>
            <a:r>
              <a:rPr lang="en-US" dirty="0" smtClean="0"/>
              <a:t>Also causes diarrhoea acquired via fecal-oral route and neonatal sepsis acquired during child birth.</a:t>
            </a:r>
          </a:p>
          <a:p>
            <a:pPr marL="571500" indent="-571500"/>
            <a:r>
              <a:rPr lang="en-US" dirty="0" smtClean="0"/>
              <a:t>Women are predisposed to UTI coz of proximity of anus to urethra and vagina.</a:t>
            </a:r>
          </a:p>
          <a:p>
            <a:pPr marL="571500" indent="-57150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eriod" startAt="2"/>
            </a:pPr>
            <a:r>
              <a:rPr lang="en-US" dirty="0" smtClean="0"/>
              <a:t>Salmonella typhi </a:t>
            </a:r>
          </a:p>
          <a:p>
            <a:pPr marL="571500" indent="-571500"/>
            <a:r>
              <a:rPr lang="en-US" dirty="0" smtClean="0"/>
              <a:t>Live the human colon </a:t>
            </a:r>
          </a:p>
          <a:p>
            <a:pPr marL="571500" indent="-571500"/>
            <a:r>
              <a:rPr lang="en-US" dirty="0" smtClean="0"/>
              <a:t>It is a motile, facultative anaerobe</a:t>
            </a:r>
          </a:p>
          <a:p>
            <a:pPr marL="571500" indent="-571500"/>
            <a:r>
              <a:rPr lang="en-US" dirty="0" smtClean="0"/>
              <a:t>Causes typhoid fever</a:t>
            </a:r>
          </a:p>
          <a:p>
            <a:pPr marL="571500" indent="-571500"/>
            <a:r>
              <a:rPr lang="en-US" dirty="0" smtClean="0"/>
              <a:t>The disease is transmitted via oral-fecal route</a:t>
            </a:r>
          </a:p>
          <a:p>
            <a:pPr marL="571500" indent="-57150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eriod" startAt="3"/>
            </a:pPr>
            <a:r>
              <a:rPr lang="en-US" dirty="0" smtClean="0"/>
              <a:t>Salmonella enteritis &lt;</a:t>
            </a:r>
            <a:r>
              <a:rPr lang="en-US" dirty="0" err="1" smtClean="0"/>
              <a:t>enterica</a:t>
            </a:r>
            <a:r>
              <a:rPr lang="en-US" dirty="0" smtClean="0"/>
              <a:t>&gt;</a:t>
            </a:r>
          </a:p>
          <a:p>
            <a:pPr marL="571500" indent="-571500"/>
            <a:r>
              <a:rPr lang="en-US" dirty="0" smtClean="0"/>
              <a:t>It invades mucosa of small and large intestines </a:t>
            </a:r>
          </a:p>
          <a:p>
            <a:pPr marL="571500" indent="-571500"/>
            <a:r>
              <a:rPr lang="en-US" dirty="0" smtClean="0"/>
              <a:t>It causes salmonellosis </a:t>
            </a:r>
          </a:p>
          <a:p>
            <a:pPr marL="571500" indent="-571500"/>
            <a:r>
              <a:rPr lang="en-US" dirty="0" smtClean="0"/>
              <a:t>It also causes </a:t>
            </a:r>
            <a:r>
              <a:rPr lang="en-US" dirty="0" err="1" smtClean="0"/>
              <a:t>entero</a:t>
            </a:r>
            <a:r>
              <a:rPr lang="en-US" dirty="0" smtClean="0"/>
              <a:t>-colitis and sepsis</a:t>
            </a:r>
          </a:p>
          <a:p>
            <a:pPr marL="571500" indent="-571500"/>
            <a:endParaRPr lang="en-US" dirty="0" smtClean="0"/>
          </a:p>
          <a:p>
            <a:pPr marL="571500" indent="-57150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Pathogens/the infectious</a:t>
            </a:r>
            <a:r>
              <a:rPr lang="en-US" dirty="0" smtClean="0"/>
              <a:t> or </a:t>
            </a:r>
            <a:r>
              <a:rPr lang="en-US" b="1" dirty="0" smtClean="0"/>
              <a:t>causative agent:</a:t>
            </a:r>
            <a:r>
              <a:rPr lang="en-US" dirty="0" smtClean="0"/>
              <a:t> Microbes that are capable of causing disease (</a:t>
            </a:r>
            <a:r>
              <a:rPr lang="en-US" dirty="0" err="1" smtClean="0"/>
              <a:t>ie</a:t>
            </a:r>
            <a:r>
              <a:rPr lang="en-US" dirty="0" smtClean="0"/>
              <a:t>., pathogenic) are called</a:t>
            </a:r>
          </a:p>
          <a:p>
            <a:r>
              <a:rPr lang="en-US" b="1" dirty="0" smtClean="0"/>
              <a:t>Infectious disease process: </a:t>
            </a:r>
            <a:r>
              <a:rPr lang="en-US" dirty="0" smtClean="0"/>
              <a:t>The interaction between the pathogen microorganism, the environment and the host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 startAt="4"/>
            </a:pPr>
            <a:r>
              <a:rPr lang="en-US" dirty="0" smtClean="0"/>
              <a:t>Shigella species</a:t>
            </a:r>
          </a:p>
          <a:p>
            <a:pPr marL="571500" indent="-571500"/>
            <a:r>
              <a:rPr lang="en-US" dirty="0" smtClean="0"/>
              <a:t>Causes enterocolitis called bacillary dysentery &lt;bloody diarrhoea&gt;</a:t>
            </a:r>
          </a:p>
          <a:p>
            <a:pPr marL="571500" indent="-571500"/>
            <a:r>
              <a:rPr lang="en-US" dirty="0" smtClean="0"/>
              <a:t>Species that commonly cause diarrhoea are: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dirty="0" smtClean="0"/>
              <a:t>  Shigella </a:t>
            </a:r>
            <a:r>
              <a:rPr lang="en-US" dirty="0" err="1" smtClean="0"/>
              <a:t>dysenteriae</a:t>
            </a:r>
            <a:r>
              <a:rPr lang="en-US" dirty="0" smtClean="0"/>
              <a:t>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dirty="0" smtClean="0"/>
              <a:t>Shigella sonnei</a:t>
            </a:r>
          </a:p>
          <a:p>
            <a:pPr marL="571500" indent="-571500"/>
            <a:r>
              <a:rPr lang="en-US" dirty="0" smtClean="0"/>
              <a:t>Are transmitted via oral fecal route.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 startAt="5"/>
            </a:pPr>
            <a:r>
              <a:rPr lang="en-US" dirty="0" smtClean="0"/>
              <a:t>Vibrio cholerae</a:t>
            </a:r>
          </a:p>
          <a:p>
            <a:pPr marL="571500" indent="-571500"/>
            <a:r>
              <a:rPr lang="en-US" dirty="0" smtClean="0"/>
              <a:t>Coma shaped</a:t>
            </a:r>
          </a:p>
          <a:p>
            <a:pPr marL="571500" indent="-571500"/>
            <a:r>
              <a:rPr lang="en-US" dirty="0" smtClean="0"/>
              <a:t>Causes cholera </a:t>
            </a:r>
          </a:p>
          <a:p>
            <a:pPr marL="571500" indent="-571500"/>
            <a:r>
              <a:rPr lang="en-US" dirty="0" smtClean="0"/>
              <a:t>Habitat is the human colon</a:t>
            </a:r>
          </a:p>
          <a:p>
            <a:pPr marL="571500" indent="-571500"/>
            <a:r>
              <a:rPr lang="en-US" dirty="0" smtClean="0"/>
              <a:t>Transmitted via fecal oral route</a:t>
            </a:r>
          </a:p>
          <a:p>
            <a:pPr marL="571500" indent="-57150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 startAt="4"/>
            </a:pPr>
            <a:r>
              <a:rPr lang="en-US" dirty="0" smtClean="0"/>
              <a:t>Helicobacter pylori</a:t>
            </a:r>
          </a:p>
          <a:p>
            <a:pPr marL="571500" indent="-571500"/>
            <a:r>
              <a:rPr lang="en-US" dirty="0" smtClean="0"/>
              <a:t>Habitat is human stomach</a:t>
            </a:r>
          </a:p>
          <a:p>
            <a:pPr marL="571500" indent="-571500"/>
            <a:r>
              <a:rPr lang="en-US" dirty="0" smtClean="0"/>
              <a:t>Causes gastritis, stomach and duodenal ulcers</a:t>
            </a:r>
          </a:p>
          <a:p>
            <a:pPr marL="571500" indent="-571500"/>
            <a:r>
              <a:rPr lang="en-US" dirty="0" smtClean="0"/>
              <a:t>A risk factor for gastric 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 startAt="7"/>
            </a:pPr>
            <a:r>
              <a:rPr lang="en-US" dirty="0" smtClean="0"/>
              <a:t>Klebsiella </a:t>
            </a:r>
          </a:p>
          <a:p>
            <a:pPr marL="571500" indent="-571500"/>
            <a:r>
              <a:rPr lang="en-US" dirty="0" smtClean="0"/>
              <a:t>Habitat is human upper respiratory tract and GIT</a:t>
            </a:r>
          </a:p>
          <a:p>
            <a:pPr marL="571500" indent="-571500"/>
            <a:r>
              <a:rPr lang="en-US" dirty="0" smtClean="0"/>
              <a:t>Causes pneumonia through inspiration  of the organism, urinary tract infection via inoculation with fecal matter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Gram negative rods affecting respiratory tract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Haemophilus influenzae </a:t>
            </a:r>
          </a:p>
          <a:p>
            <a:pPr marL="571500" indent="-571500"/>
            <a:r>
              <a:rPr lang="en-US" dirty="0" smtClean="0"/>
              <a:t>Causes sinusitis, otitis media, and pneumonia</a:t>
            </a:r>
          </a:p>
          <a:p>
            <a:pPr marL="571500" indent="-571500"/>
            <a:r>
              <a:rPr lang="en-US" dirty="0" smtClean="0"/>
              <a:t>Transmitted via droplet</a:t>
            </a:r>
          </a:p>
          <a:p>
            <a:pPr marL="571500" indent="-571500">
              <a:buAutoNum type="romanLcPeriod" startAt="2"/>
            </a:pPr>
            <a:r>
              <a:rPr lang="en-US" dirty="0" smtClean="0"/>
              <a:t>Bordetella pertussis</a:t>
            </a:r>
          </a:p>
          <a:p>
            <a:pPr marL="571500" indent="-571500"/>
            <a:r>
              <a:rPr lang="en-US" dirty="0" smtClean="0"/>
              <a:t>Inhibits human respiratory tract</a:t>
            </a:r>
          </a:p>
          <a:p>
            <a:pPr marL="571500" indent="-571500"/>
            <a:r>
              <a:rPr lang="en-US" dirty="0" smtClean="0"/>
              <a:t>Causes whopping cough or pertussis</a:t>
            </a:r>
          </a:p>
          <a:p>
            <a:pPr marL="571500" indent="-571500"/>
            <a:r>
              <a:rPr lang="en-US" dirty="0" smtClean="0"/>
              <a:t>Transmitted via droplet.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Fungi are eukaryotic organisms </a:t>
            </a:r>
          </a:p>
          <a:p>
            <a:r>
              <a:rPr lang="en-US" b="1" dirty="0" smtClean="0"/>
              <a:t>There are two types of fungi: Yeast and molds</a:t>
            </a:r>
          </a:p>
          <a:p>
            <a:r>
              <a:rPr lang="en-US" b="1" dirty="0" smtClean="0"/>
              <a:t>Yeast grow as single cells while molds grow as long filaments</a:t>
            </a:r>
          </a:p>
          <a:p>
            <a:r>
              <a:rPr lang="en-US" b="1" dirty="0" smtClean="0"/>
              <a:t>Most are obligate anaerobes</a:t>
            </a:r>
          </a:p>
          <a:p>
            <a:r>
              <a:rPr lang="en-US" b="1" dirty="0" smtClean="0"/>
              <a:t>Candida albicans is part of normal human flora</a:t>
            </a:r>
          </a:p>
          <a:p>
            <a:r>
              <a:rPr lang="en-US" b="1" dirty="0" smtClean="0"/>
              <a:t>Intact skin is an effective host defense mechanism against certain fungi (Candida, dermatopytes) </a:t>
            </a:r>
          </a:p>
          <a:p>
            <a:r>
              <a:rPr lang="en-US" b="1" dirty="0" smtClean="0"/>
              <a:t>Normal flora of skin and mucous membrane suppress fungi. Antibiotics can inhibit normal flora and overgrowth of fungi e.g. Can. albicans can occur.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Mycology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3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GENUS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HABITAT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PORTAL OF ENTRY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DISEASE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Histoplasma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Soil (associated with bird’s faeces)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Inhalation</a:t>
                      </a:r>
                      <a:r>
                        <a:rPr lang="en-US" b="1" baseline="0" dirty="0" smtClean="0"/>
                        <a:t> into lungs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hisostoplasmis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Cryptococcus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Soil (ass with </a:t>
                      </a:r>
                      <a:r>
                        <a:rPr lang="en-US" b="1" baseline="0" dirty="0" smtClean="0"/>
                        <a:t>pigeon droppings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inhalation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Cryptococcal meningitis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Aspergillus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Soil and vegetation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Inhalation into lungs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Aspergillosis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Candida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Human body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N. Flora</a:t>
                      </a:r>
                      <a:r>
                        <a:rPr lang="en-US" b="1" baseline="0" dirty="0" smtClean="0"/>
                        <a:t> of skin, GIT, &amp; vagina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Candidiasis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Cutaneous, subcutaneous, and Opportunistic Mycosis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Medical mycosis can be divided into 4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Cutaneous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Subcutaneous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Systemic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Opportunistic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Cutaneous, subcutaneous, and Opportunistic Mycosis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1676402"/>
          <a:ext cx="7848600" cy="5471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5322"/>
                <a:gridCol w="1665322"/>
                <a:gridCol w="2143331"/>
                <a:gridCol w="926825"/>
                <a:gridCol w="1447800"/>
              </a:tblGrid>
              <a:tr h="9273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Type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Anatomical location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-Representative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diseases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Seriousness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of disease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genus/ causative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org.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0550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Cutaneous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Dead layer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skin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Epidermis, hair, nails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-Tinea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versicolor</a:t>
                      </a:r>
                    </a:p>
                    <a:p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-Dermatopytosis (ringworm)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1+</a:t>
                      </a: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2+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-Malassezia</a:t>
                      </a: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Epidermophyton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73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Subcutaneous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Subcutis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porotrichosis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Mycetoma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2+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Sporothrix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Several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genera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273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Systemic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organs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-Histoplasmosis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-Blastomycosis 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4+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4+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Histoplasma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lastomyces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8370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Opportunistic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Internal organs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-Cryptococcosis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-Candidiasis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-Aspergillosis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-Mucormycosis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4+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4+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4+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Cryptococcus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Candida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Aspergillus 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Mucor, Rhizopus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Cutaneous Mycosis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Dermatopytosis (Tinea, rings worms) </a:t>
            </a:r>
          </a:p>
          <a:p>
            <a:r>
              <a:rPr lang="en-US" b="1" dirty="0" smtClean="0"/>
              <a:t>Are chronic infections often in warm humid areas of the body</a:t>
            </a:r>
          </a:p>
          <a:p>
            <a:r>
              <a:rPr lang="en-US" b="1" dirty="0" smtClean="0"/>
              <a:t>Lesions have inflamed circular border containing papules &amp; vesicles.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Tinea capitis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Tinea cruris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Tinea unguium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Tinea barbae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Tinea pedis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Tinea corporis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 infection: </a:t>
            </a:r>
            <a:r>
              <a:rPr lang="en-US" dirty="0" smtClean="0"/>
              <a:t>when</a:t>
            </a:r>
            <a:r>
              <a:rPr lang="en-US" b="1" dirty="0" smtClean="0"/>
              <a:t> </a:t>
            </a:r>
            <a:r>
              <a:rPr lang="en-US" dirty="0" smtClean="0"/>
              <a:t>pathogen invades the body and the conditions are favorable for it to multiply and cause injurious effects or disease, the resulting condition is called </a:t>
            </a:r>
            <a:r>
              <a:rPr lang="en-US" b="1" dirty="0" smtClean="0"/>
              <a:t>an infection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Fungi and Yeast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are eukaryotes that lack </a:t>
            </a:r>
            <a:r>
              <a:rPr lang="en-GB" dirty="0" err="1" smtClean="0"/>
              <a:t>chlorophyl</a:t>
            </a:r>
            <a:endParaRPr lang="en-GB" dirty="0" smtClean="0"/>
          </a:p>
          <a:p>
            <a:r>
              <a:rPr lang="en-GB" dirty="0" smtClean="0"/>
              <a:t>Reproduce by budding or by forming spores</a:t>
            </a:r>
          </a:p>
          <a:p>
            <a:r>
              <a:rPr lang="en-GB" dirty="0" smtClean="0"/>
              <a:t>Have rigid cell wall</a:t>
            </a:r>
          </a:p>
          <a:p>
            <a:r>
              <a:rPr lang="en-GB" dirty="0" smtClean="0"/>
              <a:t>Are either simple oval cells or long tubular </a:t>
            </a:r>
            <a:r>
              <a:rPr lang="en-GB" dirty="0" err="1" smtClean="0"/>
              <a:t>septate</a:t>
            </a:r>
            <a:r>
              <a:rPr lang="en-GB" dirty="0" smtClean="0"/>
              <a:t> </a:t>
            </a:r>
            <a:r>
              <a:rPr lang="en-GB" dirty="0" err="1" smtClean="0"/>
              <a:t>hyphae</a:t>
            </a:r>
            <a:r>
              <a:rPr lang="en-GB" dirty="0" smtClean="0"/>
              <a:t> (with true lateral branching)</a:t>
            </a:r>
          </a:p>
          <a:p>
            <a:r>
              <a:rPr lang="en-GB" dirty="0" smtClean="0"/>
              <a:t>They need organic compounds as nutrients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160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break down complex carbohydrates &amp; proteins of dead bodies of other organisms (</a:t>
            </a:r>
            <a:r>
              <a:rPr lang="en-GB" dirty="0" err="1" smtClean="0"/>
              <a:t>scavangers</a:t>
            </a:r>
            <a:r>
              <a:rPr lang="en-GB" dirty="0" smtClean="0"/>
              <a:t>)</a:t>
            </a:r>
          </a:p>
          <a:p>
            <a:r>
              <a:rPr lang="en-GB" dirty="0" smtClean="0"/>
              <a:t>Useful in fermentation, baking bread, making antibiotics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161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Morphologically, Fungi is divided into four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Moulds</a:t>
            </a:r>
          </a:p>
          <a:p>
            <a:pPr marL="1371600" lvl="2" indent="-514350"/>
            <a:r>
              <a:rPr lang="en-GB" sz="3200" dirty="0" smtClean="0"/>
              <a:t>Filamentous &amp; </a:t>
            </a:r>
            <a:r>
              <a:rPr lang="en-GB" sz="3200" dirty="0" err="1" smtClean="0"/>
              <a:t>mycelial</a:t>
            </a:r>
            <a:r>
              <a:rPr lang="en-GB" sz="3200" dirty="0" smtClean="0"/>
              <a:t> fungi- long filaments or </a:t>
            </a:r>
            <a:r>
              <a:rPr lang="en-GB" sz="3200" dirty="0" err="1" smtClean="0"/>
              <a:t>hyphae</a:t>
            </a:r>
            <a:r>
              <a:rPr lang="en-GB" sz="3200" dirty="0" smtClean="0"/>
              <a:t> which branch &amp; interlace </a:t>
            </a:r>
          </a:p>
          <a:p>
            <a:pPr marL="1371600" lvl="2" indent="-514350"/>
            <a:r>
              <a:rPr lang="en-GB" sz="3200" dirty="0" smtClean="0"/>
              <a:t>Reproduce by forming spores</a:t>
            </a:r>
          </a:p>
          <a:p>
            <a:pPr marL="571500" indent="-514350">
              <a:buNone/>
            </a:pPr>
            <a:r>
              <a:rPr lang="en-GB" dirty="0" smtClean="0"/>
              <a:t>2. Yeasts </a:t>
            </a:r>
          </a:p>
          <a:p>
            <a:pPr marL="1371600" lvl="2" indent="-514350"/>
            <a:r>
              <a:rPr lang="en-GB" sz="3200" dirty="0" smtClean="0"/>
              <a:t>Spherical in shape &amp; unicellular</a:t>
            </a:r>
          </a:p>
          <a:p>
            <a:pPr marL="1371600" lvl="2" indent="-514350"/>
            <a:r>
              <a:rPr lang="en-GB" sz="3200" dirty="0" smtClean="0"/>
              <a:t>Reproduce by budding</a:t>
            </a:r>
          </a:p>
          <a:p>
            <a:pPr marL="1371600" lvl="2" indent="-514350"/>
            <a:r>
              <a:rPr lang="en-GB" sz="3200" dirty="0" smtClean="0"/>
              <a:t>Example- </a:t>
            </a:r>
            <a:r>
              <a:rPr lang="en-GB" sz="3200" dirty="0" err="1" smtClean="0"/>
              <a:t>cryptococcal</a:t>
            </a:r>
            <a:r>
              <a:rPr lang="en-GB" sz="3200" dirty="0" smtClean="0"/>
              <a:t> </a:t>
            </a:r>
            <a:r>
              <a:rPr lang="en-GB" sz="3200" dirty="0" err="1" smtClean="0"/>
              <a:t>neoforms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162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3. Yeast like Fungi</a:t>
            </a:r>
          </a:p>
          <a:p>
            <a:pPr lvl="1"/>
            <a:r>
              <a:rPr lang="en-GB" dirty="0" smtClean="0"/>
              <a:t>Grow partly as fungi &amp; partly as long filamentous cells forming pseudo- </a:t>
            </a:r>
            <a:r>
              <a:rPr lang="en-GB" dirty="0" err="1" smtClean="0"/>
              <a:t>mycelin</a:t>
            </a:r>
            <a:endParaRPr lang="en-GB" dirty="0" smtClean="0"/>
          </a:p>
          <a:p>
            <a:pPr lvl="1"/>
            <a:r>
              <a:rPr lang="en-GB" dirty="0" smtClean="0"/>
              <a:t>Form </a:t>
            </a:r>
            <a:r>
              <a:rPr lang="en-GB" dirty="0" err="1" smtClean="0"/>
              <a:t>creamish</a:t>
            </a:r>
            <a:r>
              <a:rPr lang="en-GB" dirty="0" smtClean="0"/>
              <a:t> colonies on the substances </a:t>
            </a:r>
          </a:p>
          <a:p>
            <a:pPr lvl="1"/>
            <a:r>
              <a:rPr lang="en-GB" dirty="0" smtClean="0"/>
              <a:t>Example- Candida </a:t>
            </a:r>
            <a:r>
              <a:rPr lang="en-GB" dirty="0" err="1" smtClean="0"/>
              <a:t>Albicans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4. Dimorphic Fungi</a:t>
            </a:r>
          </a:p>
          <a:p>
            <a:pPr lvl="1"/>
            <a:r>
              <a:rPr lang="en-GB" dirty="0" smtClean="0"/>
              <a:t>Grow like </a:t>
            </a:r>
            <a:r>
              <a:rPr lang="en-GB" dirty="0" err="1" smtClean="0"/>
              <a:t>mycelin</a:t>
            </a:r>
            <a:r>
              <a:rPr lang="en-GB" dirty="0" smtClean="0"/>
              <a:t> but in low temp of 22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</a:p>
          <a:p>
            <a:pPr lvl="1"/>
            <a:r>
              <a:rPr lang="en-GB" dirty="0" smtClean="0"/>
              <a:t>Pathogens are- </a:t>
            </a:r>
            <a:r>
              <a:rPr lang="en-GB" dirty="0" err="1" smtClean="0"/>
              <a:t>Histoplasma</a:t>
            </a:r>
            <a:r>
              <a:rPr lang="en-GB" dirty="0" smtClean="0"/>
              <a:t> </a:t>
            </a:r>
            <a:r>
              <a:rPr lang="en-GB" dirty="0" err="1" smtClean="0"/>
              <a:t>Capsulatum</a:t>
            </a:r>
            <a:r>
              <a:rPr lang="en-GB" dirty="0" smtClean="0"/>
              <a:t>, </a:t>
            </a:r>
            <a:r>
              <a:rPr lang="en-GB" dirty="0" err="1" smtClean="0"/>
              <a:t>Blastomyces</a:t>
            </a:r>
            <a:r>
              <a:rPr lang="en-GB" dirty="0" smtClean="0"/>
              <a:t> etc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163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Systematic classification- </a:t>
            </a:r>
            <a:r>
              <a:rPr lang="en-GB" dirty="0" smtClean="0"/>
              <a:t>This is based on sexual spore 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/>
              <a:t>Phycomyecetes</a:t>
            </a:r>
            <a:r>
              <a:rPr lang="en-GB" b="1" dirty="0" smtClean="0"/>
              <a:t>- </a:t>
            </a:r>
          </a:p>
          <a:p>
            <a:pPr marL="914400" lvl="1" indent="-514350"/>
            <a:r>
              <a:rPr lang="en-GB" sz="3200" dirty="0" smtClean="0"/>
              <a:t>Non </a:t>
            </a:r>
            <a:r>
              <a:rPr lang="en-GB" sz="3200" dirty="0" err="1" smtClean="0"/>
              <a:t>septate</a:t>
            </a:r>
            <a:r>
              <a:rPr lang="en-GB" sz="3200" dirty="0" smtClean="0"/>
              <a:t> </a:t>
            </a:r>
            <a:r>
              <a:rPr lang="en-GB" sz="3200" dirty="0" err="1" smtClean="0"/>
              <a:t>hyphae</a:t>
            </a:r>
            <a:r>
              <a:rPr lang="en-GB" sz="3200" dirty="0" smtClean="0"/>
              <a:t>   </a:t>
            </a:r>
          </a:p>
          <a:p>
            <a:pPr marL="914400" lvl="1" indent="-514350"/>
            <a:r>
              <a:rPr lang="en-GB" sz="3200" dirty="0" smtClean="0"/>
              <a:t>Form endogenous asexual spore (</a:t>
            </a:r>
            <a:r>
              <a:rPr lang="en-GB" sz="3200" dirty="0" err="1" smtClean="0"/>
              <a:t>sporangiospore</a:t>
            </a:r>
            <a:r>
              <a:rPr lang="en-GB" sz="3200" dirty="0" smtClean="0"/>
              <a:t>) in a sac- like structure called sporangia</a:t>
            </a:r>
          </a:p>
          <a:p>
            <a:pPr marL="914400" lvl="1" indent="-514350"/>
            <a:r>
              <a:rPr lang="en-GB" sz="3200" dirty="0" smtClean="0"/>
              <a:t>Sexual spores like </a:t>
            </a:r>
            <a:r>
              <a:rPr lang="en-GB" sz="3200" dirty="0" err="1" smtClean="0"/>
              <a:t>oospore</a:t>
            </a:r>
            <a:r>
              <a:rPr lang="en-GB" sz="3200" dirty="0" smtClean="0"/>
              <a:t> &amp; </a:t>
            </a:r>
            <a:r>
              <a:rPr lang="en-GB" sz="3200" dirty="0" err="1" smtClean="0"/>
              <a:t>zygospore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164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2. </a:t>
            </a:r>
            <a:r>
              <a:rPr lang="en-GB" b="1" dirty="0" err="1" smtClean="0"/>
              <a:t>Ascomycetes</a:t>
            </a:r>
            <a:r>
              <a:rPr lang="en-GB" dirty="0" smtClean="0"/>
              <a:t> –</a:t>
            </a:r>
          </a:p>
          <a:p>
            <a:r>
              <a:rPr lang="en-GB" dirty="0" smtClean="0"/>
              <a:t>Form sexual spores (</a:t>
            </a:r>
            <a:r>
              <a:rPr lang="en-GB" dirty="0" err="1" smtClean="0"/>
              <a:t>ascospore</a:t>
            </a:r>
            <a:r>
              <a:rPr lang="en-GB" dirty="0" smtClean="0"/>
              <a:t>) within a sac called </a:t>
            </a:r>
            <a:r>
              <a:rPr lang="en-GB" dirty="0" err="1" smtClean="0"/>
              <a:t>ascus</a:t>
            </a:r>
            <a:r>
              <a:rPr lang="en-GB" dirty="0" smtClean="0"/>
              <a:t> </a:t>
            </a:r>
          </a:p>
          <a:p>
            <a:r>
              <a:rPr lang="en-GB" dirty="0" smtClean="0"/>
              <a:t>Include yeasts &amp; filamentous fungi</a:t>
            </a:r>
          </a:p>
          <a:p>
            <a:r>
              <a:rPr lang="en-GB" dirty="0" smtClean="0"/>
              <a:t>They form </a:t>
            </a:r>
            <a:r>
              <a:rPr lang="en-GB" dirty="0" err="1" smtClean="0"/>
              <a:t>septate</a:t>
            </a:r>
            <a:r>
              <a:rPr lang="en-GB" dirty="0" smtClean="0"/>
              <a:t> </a:t>
            </a:r>
            <a:r>
              <a:rPr lang="en-GB" dirty="0" err="1" smtClean="0"/>
              <a:t>hyphae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165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3. </a:t>
            </a:r>
            <a:r>
              <a:rPr lang="en-GB" dirty="0" err="1" smtClean="0"/>
              <a:t>Basidiomycetes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Reproduce sexually</a:t>
            </a:r>
          </a:p>
          <a:p>
            <a:r>
              <a:rPr lang="en-GB" dirty="0" smtClean="0"/>
              <a:t>Form </a:t>
            </a:r>
            <a:r>
              <a:rPr lang="en-GB" dirty="0" err="1" smtClean="0"/>
              <a:t>basidiospores</a:t>
            </a:r>
            <a:r>
              <a:rPr lang="en-GB" dirty="0" smtClean="0"/>
              <a:t> at the tip of </a:t>
            </a:r>
            <a:r>
              <a:rPr lang="en-GB" dirty="0" err="1" smtClean="0"/>
              <a:t>basidium</a:t>
            </a:r>
            <a:endParaRPr lang="en-GB" dirty="0" smtClean="0"/>
          </a:p>
          <a:p>
            <a:r>
              <a:rPr lang="en-GB" dirty="0" smtClean="0"/>
              <a:t>Form </a:t>
            </a:r>
            <a:r>
              <a:rPr lang="en-GB" dirty="0" err="1" smtClean="0"/>
              <a:t>septate</a:t>
            </a:r>
            <a:r>
              <a:rPr lang="en-GB" dirty="0" smtClean="0"/>
              <a:t> </a:t>
            </a:r>
            <a:r>
              <a:rPr lang="en-GB" dirty="0" err="1" smtClean="0"/>
              <a:t>hyphae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4. Fungi </a:t>
            </a:r>
            <a:r>
              <a:rPr lang="en-GB" dirty="0" err="1" smtClean="0"/>
              <a:t>imperfecti</a:t>
            </a:r>
            <a:endParaRPr lang="en-GB" dirty="0" smtClean="0"/>
          </a:p>
          <a:p>
            <a:r>
              <a:rPr lang="en-GB" dirty="0" smtClean="0"/>
              <a:t>Group of fungi whose sexual phases have not been identified</a:t>
            </a:r>
          </a:p>
          <a:p>
            <a:r>
              <a:rPr lang="en-GB" dirty="0" smtClean="0"/>
              <a:t>Example is </a:t>
            </a:r>
            <a:r>
              <a:rPr lang="en-GB" dirty="0" err="1" smtClean="0"/>
              <a:t>sporothrix</a:t>
            </a:r>
            <a:r>
              <a:rPr lang="en-GB" dirty="0" smtClean="0"/>
              <a:t> </a:t>
            </a:r>
            <a:r>
              <a:rPr lang="en-GB" dirty="0" err="1" smtClean="0"/>
              <a:t>schenkii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166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en-GB" dirty="0" smtClean="0"/>
              <a:t>SUPERFICIAL MYCOSIS</a:t>
            </a:r>
          </a:p>
          <a:p>
            <a:pPr lvl="1"/>
            <a:r>
              <a:rPr lang="en-GB" dirty="0" err="1" smtClean="0"/>
              <a:t>Pityriasis</a:t>
            </a:r>
            <a:r>
              <a:rPr lang="en-GB" dirty="0" smtClean="0"/>
              <a:t> </a:t>
            </a:r>
            <a:r>
              <a:rPr lang="en-GB" dirty="0" err="1" smtClean="0"/>
              <a:t>versicolor</a:t>
            </a:r>
            <a:r>
              <a:rPr lang="en-GB" dirty="0" smtClean="0"/>
              <a:t> – skin of the trunk</a:t>
            </a:r>
          </a:p>
          <a:p>
            <a:pPr lvl="1"/>
            <a:r>
              <a:rPr lang="en-GB" dirty="0" err="1" smtClean="0"/>
              <a:t>Tinea</a:t>
            </a:r>
            <a:r>
              <a:rPr lang="en-GB" dirty="0" smtClean="0"/>
              <a:t> </a:t>
            </a:r>
            <a:r>
              <a:rPr lang="en-GB" dirty="0" err="1" smtClean="0"/>
              <a:t>Nigra</a:t>
            </a:r>
            <a:r>
              <a:rPr lang="en-GB" dirty="0" smtClean="0"/>
              <a:t> – palms</a:t>
            </a:r>
          </a:p>
          <a:p>
            <a:pPr lvl="1"/>
            <a:r>
              <a:rPr lang="en-GB" dirty="0" smtClean="0"/>
              <a:t>Black </a:t>
            </a:r>
            <a:r>
              <a:rPr lang="en-GB" dirty="0" err="1" smtClean="0"/>
              <a:t>Piedra</a:t>
            </a:r>
            <a:r>
              <a:rPr lang="en-GB" dirty="0" smtClean="0"/>
              <a:t>- hair shaft</a:t>
            </a:r>
          </a:p>
          <a:p>
            <a:pPr lvl="1"/>
            <a:r>
              <a:rPr lang="en-GB" dirty="0" smtClean="0"/>
              <a:t>White </a:t>
            </a:r>
            <a:r>
              <a:rPr lang="en-GB" dirty="0" err="1" smtClean="0"/>
              <a:t>Piedra</a:t>
            </a:r>
            <a:r>
              <a:rPr lang="en-GB" dirty="0" smtClean="0"/>
              <a:t> – scalp or beard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167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sz="6000" b="1" dirty="0" smtClean="0"/>
              <a:t>             </a:t>
            </a:r>
            <a:r>
              <a:rPr lang="en-US" sz="9600" b="1" dirty="0" smtClean="0"/>
              <a:t>VIRUSES</a:t>
            </a:r>
          </a:p>
          <a:p>
            <a:pPr marL="514350" indent="-514350">
              <a:buFont typeface="+mj-lt"/>
              <a:buAutoNum type="arabicPeriod"/>
            </a:pPr>
            <a:endParaRPr lang="en-US" sz="9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Objectives: students should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State general properties of viruses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Correctly classify viruses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Describe viral replication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Give examples of DNA &amp; RNA viruses plus the associated diseases</a:t>
            </a:r>
          </a:p>
          <a:p>
            <a:pPr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algn="just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48" charset="2"/>
              <a:buChar char="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Infecti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vity</a:t>
            </a:r>
            <a:r>
              <a:rPr lang="cs-CZ" sz="2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:</a:t>
            </a:r>
            <a:r>
              <a:rPr lang="cs-CZ" sz="2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	</a:t>
            </a:r>
            <a:r>
              <a:rPr lang="cs-CZ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	</a:t>
            </a:r>
          </a:p>
          <a:p>
            <a:pPr marL="739775" lvl="1" indent="-282575" algn="just">
              <a:spcBef>
                <a:spcPts val="5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Multiplication of an infectious agent within the body. </a:t>
            </a:r>
            <a:endParaRPr lang="en-U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Times New Roman" pitchFamily="48" charset="0"/>
            </a:endParaRPr>
          </a:p>
          <a:p>
            <a:pPr marL="339725" indent="-339725" algn="just">
              <a:spcBef>
                <a:spcPts val="625"/>
              </a:spcBef>
              <a:buClr>
                <a:srgbClr val="006666"/>
              </a:buClr>
              <a:buSzPct val="70000"/>
              <a:buFont typeface="Wingdings" pitchFamily="48" charset="2"/>
              <a:buChar char="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5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Pathogenicity</a:t>
            </a:r>
            <a:r>
              <a:rPr lang="cs-CZ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:</a:t>
            </a:r>
            <a:r>
              <a:rPr lang="cs-CZ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	</a:t>
            </a:r>
          </a:p>
          <a:p>
            <a:pPr marL="739775" lvl="1" indent="-282575" algn="just">
              <a:spcBef>
                <a:spcPts val="5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The ability of an infectious agent to cause disease.</a:t>
            </a:r>
          </a:p>
          <a:p>
            <a:pPr marL="339725" indent="-339725" algn="just">
              <a:spcBef>
                <a:spcPts val="625"/>
              </a:spcBef>
              <a:buClr>
                <a:srgbClr val="006666"/>
              </a:buClr>
              <a:buSzPct val="70000"/>
              <a:buFont typeface="Wingdings" pitchFamily="48" charset="2"/>
              <a:buChar char="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5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Virulence</a:t>
            </a:r>
            <a:r>
              <a:rPr lang="cs-CZ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:</a:t>
            </a:r>
            <a:r>
              <a:rPr lang="cs-CZ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		</a:t>
            </a:r>
          </a:p>
          <a:p>
            <a:pPr marL="739775" lvl="1" indent="-282575" algn="just">
              <a:spcBef>
                <a:spcPts val="5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The quantitative ability of an agent to cause disease.</a:t>
            </a:r>
            <a:endParaRPr lang="en-US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Times New Roman" pitchFamily="48" charset="0"/>
            </a:endParaRPr>
          </a:p>
          <a:p>
            <a:pPr marL="739775" lvl="1" indent="-282575" algn="just">
              <a:spcBef>
                <a:spcPts val="5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Virulence involves invasiveness and toxigenicity.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F5239-8FDA-400B-9347-5D8A2A2A2B20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25201-315C-48CF-8A8B-BD076AD61867}" type="slidenum">
              <a:rPr lang="en-GB" smtClean="0"/>
              <a:pPr>
                <a:defRPr/>
              </a:pPr>
              <a:t>170</a:t>
            </a:fld>
            <a:endParaRPr lang="en-GB"/>
          </a:p>
        </p:txBody>
      </p:sp>
      <p:pic>
        <p:nvPicPr>
          <p:cNvPr id="6" name="Picture 2" descr="C:\Users\makumi\Desktop\viru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92961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171</a:t>
            </a:fld>
            <a:endParaRPr lang="en-US"/>
          </a:p>
        </p:txBody>
      </p:sp>
      <p:pic>
        <p:nvPicPr>
          <p:cNvPr id="2050" name="Picture 2" descr="http://www.bio.davidson.edu/people/dawessner/images/hivstrct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23875"/>
            <a:ext cx="7543800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0" y="0"/>
            <a:ext cx="6858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Viral Morphology</a:t>
            </a:r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76400" y="1371600"/>
            <a:ext cx="3352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1. Helical</a:t>
            </a:r>
            <a:endParaRPr lang="en-US"/>
          </a:p>
        </p:txBody>
      </p:sp>
      <p:pic>
        <p:nvPicPr>
          <p:cNvPr id="16388" name="Picture 4" descr="U:\PowerPoint\Scanner\Micro\Virus helical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066800"/>
            <a:ext cx="504348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7086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Viral Morphology</a:t>
            </a:r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19200" y="1524000"/>
            <a:ext cx="3505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2. Polyhedral</a:t>
            </a:r>
            <a:endParaRPr lang="en-US"/>
          </a:p>
        </p:txBody>
      </p:sp>
      <p:pic>
        <p:nvPicPr>
          <p:cNvPr id="17412" name="Picture 4" descr="U:\PowerPoint\Scanner\Micro\Virus polyhedral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143000"/>
            <a:ext cx="5105400" cy="4835525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038600" y="6248400"/>
            <a:ext cx="5105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</a:t>
            </a:r>
            <a:r>
              <a:rPr lang="en-US" sz="3200"/>
              <a:t>icosahedral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6477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Viral Morphology</a:t>
            </a: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47800" y="1447800"/>
            <a:ext cx="4038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4. Complex</a:t>
            </a:r>
            <a:endParaRPr lang="en-US"/>
          </a:p>
        </p:txBody>
      </p:sp>
      <p:pic>
        <p:nvPicPr>
          <p:cNvPr id="19460" name="Picture 4" descr="U:\PowerPoint\Scanner\Micro\Virus complex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143000"/>
            <a:ext cx="5334000" cy="519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en-GB" dirty="0" smtClean="0"/>
              <a:t>VIRUS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en-GB" b="1" dirty="0" smtClean="0"/>
              <a:t>GENERAL PROPERTIES</a:t>
            </a:r>
          </a:p>
          <a:p>
            <a:r>
              <a:rPr lang="en-GB" dirty="0" smtClean="0"/>
              <a:t>Do not possess cellular organization</a:t>
            </a:r>
          </a:p>
          <a:p>
            <a:r>
              <a:rPr lang="en-GB" dirty="0" smtClean="0"/>
              <a:t>Contain either DNA or RNA but not both</a:t>
            </a:r>
          </a:p>
          <a:p>
            <a:r>
              <a:rPr lang="en-GB" dirty="0" smtClean="0"/>
              <a:t>Lack enzymes that synthesize protein &amp; nucleic acid but depends on the host</a:t>
            </a:r>
          </a:p>
          <a:p>
            <a:r>
              <a:rPr lang="en-GB" dirty="0" smtClean="0"/>
              <a:t>Multiply by complex process but not binary fission</a:t>
            </a:r>
          </a:p>
          <a:p>
            <a:r>
              <a:rPr lang="en-GB" dirty="0" smtClean="0"/>
              <a:t>Not affected by antibiotics</a:t>
            </a:r>
          </a:p>
          <a:p>
            <a:r>
              <a:rPr lang="en-GB" dirty="0" smtClean="0"/>
              <a:t>Sensitive to interferon produced by the host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802CE-F752-4390-81F4-697B7160A556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25201-315C-48CF-8A8B-BD076AD61867}" type="slidenum">
              <a:rPr lang="en-GB" smtClean="0"/>
              <a:pPr>
                <a:defRPr/>
              </a:pPr>
              <a:t>175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MORPHOLOGY OF VIRUS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Vary according to:-</a:t>
            </a:r>
          </a:p>
          <a:p>
            <a:r>
              <a:rPr lang="en-GB" b="1" dirty="0" smtClean="0"/>
              <a:t>Size</a:t>
            </a:r>
            <a:r>
              <a:rPr lang="en-GB" dirty="0" smtClean="0"/>
              <a:t> – smaller than other micro organisms</a:t>
            </a:r>
          </a:p>
          <a:p>
            <a:r>
              <a:rPr lang="en-GB" b="1" dirty="0" smtClean="0"/>
              <a:t>Shape-</a:t>
            </a:r>
            <a:r>
              <a:rPr lang="en-GB" dirty="0" smtClean="0"/>
              <a:t> bullet </a:t>
            </a:r>
            <a:r>
              <a:rPr lang="en-GB" dirty="0" err="1" smtClean="0"/>
              <a:t>eg</a:t>
            </a:r>
            <a:r>
              <a:rPr lang="en-GB" dirty="0" smtClean="0"/>
              <a:t> rabies</a:t>
            </a:r>
          </a:p>
          <a:p>
            <a:pPr lvl="3"/>
            <a:r>
              <a:rPr lang="en-GB" dirty="0" smtClean="0"/>
              <a:t> </a:t>
            </a:r>
            <a:r>
              <a:rPr lang="en-GB" sz="3200" dirty="0" smtClean="0"/>
              <a:t>brick </a:t>
            </a:r>
            <a:r>
              <a:rPr lang="en-GB" sz="3200" dirty="0" err="1" smtClean="0"/>
              <a:t>eg</a:t>
            </a:r>
            <a:r>
              <a:rPr lang="en-GB" sz="3200" dirty="0" smtClean="0"/>
              <a:t> smallpox or chickenpox</a:t>
            </a:r>
          </a:p>
          <a:p>
            <a:pPr lvl="3"/>
            <a:r>
              <a:rPr lang="en-GB" sz="3200" dirty="0" err="1" smtClean="0"/>
              <a:t>Bacteriophage</a:t>
            </a:r>
            <a:r>
              <a:rPr lang="en-GB" sz="3200" dirty="0" smtClean="0"/>
              <a:t> has head &amp; tail</a:t>
            </a:r>
          </a:p>
          <a:p>
            <a:pPr lvl="3"/>
            <a:r>
              <a:rPr lang="en-GB" sz="3200" dirty="0" smtClean="0"/>
              <a:t>Spherical </a:t>
            </a:r>
            <a:r>
              <a:rPr lang="en-GB" sz="3200" dirty="0" err="1" smtClean="0"/>
              <a:t>eg</a:t>
            </a:r>
            <a:r>
              <a:rPr lang="en-GB" sz="3200" dirty="0" smtClean="0"/>
              <a:t> influenza &amp; polio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D1DE-F64A-453F-8E3D-0943A176306F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176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Structure- </a:t>
            </a:r>
          </a:p>
          <a:p>
            <a:pPr lvl="1"/>
            <a:r>
              <a:rPr lang="en-GB" dirty="0" smtClean="0"/>
              <a:t>some have RNA &amp; others have DNA</a:t>
            </a:r>
          </a:p>
          <a:p>
            <a:pPr lvl="1"/>
            <a:r>
              <a:rPr lang="en-GB" dirty="0" smtClean="0"/>
              <a:t>Core of nucleic acid is coated by a protein CAPSID</a:t>
            </a:r>
          </a:p>
          <a:p>
            <a:pPr lvl="1"/>
            <a:r>
              <a:rPr lang="en-GB" dirty="0" smtClean="0"/>
              <a:t>Capsid is composed of </a:t>
            </a:r>
            <a:r>
              <a:rPr lang="en-GB" dirty="0" err="1" smtClean="0"/>
              <a:t>capsomeres</a:t>
            </a:r>
            <a:endParaRPr lang="en-GB" dirty="0" smtClean="0"/>
          </a:p>
          <a:p>
            <a:pPr lvl="1"/>
            <a:r>
              <a:rPr lang="en-GB" dirty="0" smtClean="0"/>
              <a:t>A </a:t>
            </a:r>
            <a:r>
              <a:rPr lang="en-GB" dirty="0" err="1" smtClean="0"/>
              <a:t>viron</a:t>
            </a:r>
            <a:r>
              <a:rPr lang="en-GB" dirty="0" smtClean="0"/>
              <a:t> may be enveloped or non enveloped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4219-0F32-401E-8F4C-7176FC49FA40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177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REACTION TO PHYSICAL &amp; CHEMICAL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Heat</a:t>
            </a:r>
            <a:r>
              <a:rPr lang="en-GB" dirty="0" smtClean="0"/>
              <a:t> &amp; </a:t>
            </a:r>
            <a:r>
              <a:rPr lang="en-GB" b="1" dirty="0" smtClean="0"/>
              <a:t>cold-</a:t>
            </a:r>
            <a:r>
              <a:rPr lang="en-GB" dirty="0" smtClean="0"/>
              <a:t> mostly destroyed by heating at 60</a:t>
            </a:r>
            <a:r>
              <a:rPr lang="en-GB" baseline="30000" dirty="0" smtClean="0"/>
              <a:t>o</a:t>
            </a:r>
            <a:r>
              <a:rPr lang="en-GB" dirty="0" smtClean="0"/>
              <a:t>c for 30 minutes except Hepatitis virus &amp; </a:t>
            </a:r>
            <a:r>
              <a:rPr lang="en-GB" dirty="0" err="1" smtClean="0"/>
              <a:t>Adeno</a:t>
            </a:r>
            <a:r>
              <a:rPr lang="en-GB" dirty="0" smtClean="0"/>
              <a:t> viruses. Some are preserved in very low temp -20 to -70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</a:p>
          <a:p>
            <a:r>
              <a:rPr lang="en-GB" dirty="0" smtClean="0"/>
              <a:t>PH- stable at 5- 9</a:t>
            </a:r>
          </a:p>
          <a:p>
            <a:r>
              <a:rPr lang="en-GB" b="1" dirty="0" smtClean="0"/>
              <a:t>Ether-</a:t>
            </a:r>
            <a:r>
              <a:rPr lang="en-GB" dirty="0" smtClean="0"/>
              <a:t> some are destroyed by ether like </a:t>
            </a:r>
            <a:r>
              <a:rPr lang="en-GB" dirty="0" err="1" smtClean="0"/>
              <a:t>Arbo</a:t>
            </a:r>
            <a:r>
              <a:rPr lang="en-GB" dirty="0" smtClean="0"/>
              <a:t>, </a:t>
            </a:r>
            <a:r>
              <a:rPr lang="en-GB" dirty="0" err="1" smtClean="0"/>
              <a:t>Myxo</a:t>
            </a:r>
            <a:r>
              <a:rPr lang="en-GB" dirty="0" smtClean="0"/>
              <a:t> &amp; Herpes</a:t>
            </a:r>
          </a:p>
          <a:p>
            <a:r>
              <a:rPr lang="en-GB" b="1" dirty="0" smtClean="0"/>
              <a:t>Radiation-</a:t>
            </a:r>
            <a:r>
              <a:rPr lang="en-GB" dirty="0" smtClean="0"/>
              <a:t> UV light, X- Rays inactivate viruses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DAE6-3143-4F86-A92E-0E6C801541CF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178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REACTION TO PHYSICAL &amp; CHEMICAL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en-GB" b="1" dirty="0" smtClean="0"/>
              <a:t>SALT-</a:t>
            </a:r>
            <a:r>
              <a:rPr lang="en-GB" dirty="0" smtClean="0"/>
              <a:t> magnesium chloride &amp; sulphate stabilize some viruses </a:t>
            </a:r>
            <a:r>
              <a:rPr lang="en-GB" dirty="0" err="1" smtClean="0"/>
              <a:t>inorder</a:t>
            </a:r>
            <a:r>
              <a:rPr lang="en-GB" dirty="0" smtClean="0"/>
              <a:t> to resist heat at 50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</a:p>
          <a:p>
            <a:r>
              <a:rPr lang="en-GB" b="1" dirty="0" smtClean="0"/>
              <a:t>Disinfectants-</a:t>
            </a:r>
            <a:r>
              <a:rPr lang="en-GB" dirty="0" smtClean="0"/>
              <a:t> </a:t>
            </a:r>
            <a:r>
              <a:rPr lang="en-GB" dirty="0" err="1" smtClean="0"/>
              <a:t>lysol</a:t>
            </a:r>
            <a:r>
              <a:rPr lang="en-GB" dirty="0" smtClean="0"/>
              <a:t> &amp; </a:t>
            </a:r>
            <a:r>
              <a:rPr lang="en-GB" dirty="0" err="1" smtClean="0"/>
              <a:t>Dettol</a:t>
            </a:r>
            <a:r>
              <a:rPr lang="en-GB" dirty="0" smtClean="0"/>
              <a:t> are not effective against viruses but higher concentration of chlorine &amp; iodine may kill them</a:t>
            </a:r>
          </a:p>
          <a:p>
            <a:r>
              <a:rPr lang="en-GB" b="1" dirty="0" smtClean="0"/>
              <a:t>Antiviral agents- </a:t>
            </a:r>
            <a:r>
              <a:rPr lang="en-GB" dirty="0" smtClean="0"/>
              <a:t>specific drugs will destroy or kill specific viruses.	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0002-A46C-4C54-8DB1-D4DEB0810C03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179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algn="just">
              <a:lnSpc>
                <a:spcPct val="90000"/>
              </a:lnSpc>
              <a:spcBef>
                <a:spcPts val="725"/>
              </a:spcBef>
              <a:buClr>
                <a:srgbClr val="006666"/>
              </a:buClr>
              <a:buSzPct val="70000"/>
              <a:buFont typeface="Wingdings" pitchFamily="48" charset="2"/>
              <a:buChar char="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Toxigenicity</a:t>
            </a:r>
            <a:r>
              <a:rPr lang="cs-CZ" sz="2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:	</a:t>
            </a:r>
          </a:p>
          <a:p>
            <a:pPr marL="739775" lvl="1" indent="-282575" algn="just">
              <a:lnSpc>
                <a:spcPct val="90000"/>
              </a:lnSpc>
              <a:spcBef>
                <a:spcPts val="6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The ability of a microorganism to produce a toxin that contributes to the development of disease</a:t>
            </a:r>
            <a:endParaRPr lang="en-US" sz="25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Times New Roman" pitchFamily="48" charset="0"/>
            </a:endParaRPr>
          </a:p>
          <a:p>
            <a:pPr marL="339725" indent="-339725" algn="just">
              <a:lnSpc>
                <a:spcPct val="90000"/>
              </a:lnSpc>
              <a:spcBef>
                <a:spcPts val="725"/>
              </a:spcBef>
              <a:buClr>
                <a:srgbClr val="006666"/>
              </a:buClr>
              <a:buSzPct val="70000"/>
              <a:buFont typeface="Wingdings" pitchFamily="48" charset="2"/>
              <a:buChar char="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Invasion</a:t>
            </a:r>
            <a:r>
              <a:rPr lang="cs-CZ" sz="2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:</a:t>
            </a:r>
            <a:r>
              <a:rPr lang="cs-CZ" sz="2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		</a:t>
            </a:r>
          </a:p>
          <a:p>
            <a:pPr marL="739775" lvl="1" indent="-282575" algn="just">
              <a:lnSpc>
                <a:spcPct val="90000"/>
              </a:lnSpc>
              <a:spcBef>
                <a:spcPts val="6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cs-CZ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The process wh</a:t>
            </a:r>
            <a:r>
              <a:rPr lang="en-US" sz="2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ich</a:t>
            </a:r>
            <a:r>
              <a:rPr lang="cs-CZ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 bacteria, parasites, fungi and viruses	enter the host cells or tissues and spread in the body.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en-GB" dirty="0" smtClean="0"/>
              <a:t>VIRAL MULTIPLICATION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Adsorption-</a:t>
            </a:r>
            <a:r>
              <a:rPr lang="en-GB" dirty="0" smtClean="0"/>
              <a:t> Attaches on the receptor site of the host cell (key &amp; lock)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Penetration-</a:t>
            </a:r>
            <a:r>
              <a:rPr lang="en-GB" dirty="0" smtClean="0"/>
              <a:t> The virus particles are engulfed by the host cell thru’ </a:t>
            </a:r>
            <a:r>
              <a:rPr lang="en-GB" dirty="0" err="1" smtClean="0"/>
              <a:t>Viropexia</a:t>
            </a:r>
            <a:r>
              <a:rPr lang="en-GB" dirty="0" smtClean="0"/>
              <a:t> (phangocytosis)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/>
              <a:t>Uncoating</a:t>
            </a:r>
            <a:r>
              <a:rPr lang="en-GB" b="1" dirty="0" smtClean="0"/>
              <a:t>-</a:t>
            </a:r>
            <a:r>
              <a:rPr lang="en-GB" dirty="0" smtClean="0"/>
              <a:t> the virus loses its outer layer &amp; capsid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Biosynthesis-</a:t>
            </a:r>
            <a:r>
              <a:rPr lang="en-GB" dirty="0" smtClean="0"/>
              <a:t> synthesis of the viral nucleic acid &amp;capsid protein stopping the normal host cell function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819-04B9-4F2E-AFBF-8A72311D07D4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180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GB" dirty="0" smtClean="0"/>
              <a:t>VIRAL MULTIPLICATION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GB" dirty="0" smtClean="0"/>
              <a:t>This is done through:-</a:t>
            </a:r>
          </a:p>
          <a:p>
            <a:pPr marL="914400" lvl="1" indent="-514350"/>
            <a:r>
              <a:rPr lang="en-GB" sz="3200" dirty="0" smtClean="0"/>
              <a:t>Transcription of mRNA from viral nucleic acid</a:t>
            </a:r>
          </a:p>
          <a:p>
            <a:pPr marL="914400" lvl="1" indent="-514350"/>
            <a:r>
              <a:rPr lang="en-GB" sz="3200" dirty="0" smtClean="0"/>
              <a:t>Translation of mRNA into early proteins which initiate &amp; maintain the synthesis of the virus component hence stopping the normal function of the host cell</a:t>
            </a:r>
          </a:p>
          <a:p>
            <a:pPr marL="914400" lvl="1" indent="-514350"/>
            <a:r>
              <a:rPr lang="en-GB" sz="3200" dirty="0" smtClean="0"/>
              <a:t>Replication or the viral nucleic acid</a:t>
            </a:r>
          </a:p>
          <a:p>
            <a:pPr marL="914400" lvl="1" indent="-514350"/>
            <a:r>
              <a:rPr lang="en-GB" sz="3200" dirty="0" smtClean="0"/>
              <a:t>Synthesis of late proteins(components of daughter </a:t>
            </a:r>
            <a:r>
              <a:rPr lang="en-GB" sz="3200" dirty="0" err="1" smtClean="0"/>
              <a:t>virion</a:t>
            </a:r>
            <a:r>
              <a:rPr lang="en-GB" sz="3200" dirty="0" smtClean="0"/>
              <a:t> </a:t>
            </a:r>
            <a:r>
              <a:rPr lang="en-GB" sz="3200" dirty="0" err="1" smtClean="0"/>
              <a:t>capsids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DB-83E1-418C-BCD3-F8BEB49732BE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181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5. Maturation- </a:t>
            </a:r>
            <a:r>
              <a:rPr lang="en-GB" dirty="0" smtClean="0"/>
              <a:t>Assembly of daughter </a:t>
            </a:r>
            <a:r>
              <a:rPr lang="en-GB" dirty="0" err="1" smtClean="0"/>
              <a:t>virions</a:t>
            </a:r>
            <a:r>
              <a:rPr lang="en-GB" dirty="0" smtClean="0"/>
              <a:t>. The enveloped virus develops them from host cell membrane but non enveloped virus are fully developed</a:t>
            </a:r>
          </a:p>
          <a:p>
            <a:pPr>
              <a:buNone/>
            </a:pPr>
            <a:r>
              <a:rPr lang="en-GB" b="1" dirty="0" smtClean="0"/>
              <a:t>6. Release – </a:t>
            </a:r>
            <a:r>
              <a:rPr lang="en-GB" dirty="0" smtClean="0"/>
              <a:t>from the destroyed host cell to other healthy cells</a:t>
            </a:r>
          </a:p>
          <a:p>
            <a:pPr>
              <a:buNone/>
            </a:pPr>
            <a:r>
              <a:rPr lang="en-GB" b="1" dirty="0" smtClean="0"/>
              <a:t>NB: Antiviral drugs will interfere with the stages of development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182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Consist either RNA or DNA but never both</a:t>
            </a:r>
          </a:p>
          <a:p>
            <a:r>
              <a:rPr lang="en-US" b="1" dirty="0" smtClean="0"/>
              <a:t>Obligate intracellular parasites</a:t>
            </a:r>
          </a:p>
          <a:p>
            <a:r>
              <a:rPr lang="en-US" b="1" dirty="0" smtClean="0"/>
              <a:t>Fail to grow on artificial media</a:t>
            </a:r>
          </a:p>
          <a:p>
            <a:r>
              <a:rPr lang="en-US" b="1" dirty="0" smtClean="0"/>
              <a:t>Smallest infectious agents</a:t>
            </a:r>
          </a:p>
          <a:p>
            <a:r>
              <a:rPr lang="en-US" b="1" dirty="0" smtClean="0"/>
              <a:t>Nucleic acid is enclosed in a protein shell</a:t>
            </a:r>
          </a:p>
          <a:p>
            <a:r>
              <a:rPr lang="en-US" b="1" dirty="0" smtClean="0"/>
              <a:t>Entire infectious unit is also called a Virion</a:t>
            </a:r>
          </a:p>
          <a:p>
            <a:r>
              <a:rPr lang="en-US" b="1" dirty="0" smtClean="0"/>
              <a:t>Not inactivated by antibiotics</a:t>
            </a:r>
          </a:p>
          <a:p>
            <a:r>
              <a:rPr lang="en-US" b="1" dirty="0" smtClean="0"/>
              <a:t>Divide by replication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human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Human viruses can be classified: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Depending on area/body system affected i.e. 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Respiratory viruses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Enteric viruses</a:t>
            </a:r>
          </a:p>
          <a:p>
            <a:pPr marL="571500" indent="-571500">
              <a:buNone/>
            </a:pPr>
            <a:r>
              <a:rPr lang="en-US" b="1" dirty="0" smtClean="0"/>
              <a:t>2. RNA or DNA (Kind of nucleic acid)</a:t>
            </a:r>
          </a:p>
          <a:p>
            <a:pPr marL="571500" indent="-571500">
              <a:buNone/>
            </a:pPr>
            <a:r>
              <a:rPr lang="en-US" b="1" dirty="0" smtClean="0"/>
              <a:t>3. Single strand or double strand </a:t>
            </a:r>
          </a:p>
          <a:p>
            <a:pPr marL="571500" indent="-571500">
              <a:buNone/>
            </a:pPr>
            <a:r>
              <a:rPr lang="en-US" b="1" dirty="0" smtClean="0"/>
              <a:t>4.  Enveloped or no enveloped 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Adenoviruses </a:t>
            </a:r>
          </a:p>
          <a:p>
            <a:r>
              <a:rPr lang="en-US" dirty="0" smtClean="0"/>
              <a:t>Poxviruses</a:t>
            </a:r>
          </a:p>
          <a:p>
            <a:r>
              <a:rPr lang="en-US" dirty="0" smtClean="0"/>
              <a:t>Papovaviruses</a:t>
            </a:r>
          </a:p>
          <a:p>
            <a:r>
              <a:rPr lang="en-US" dirty="0" smtClean="0"/>
              <a:t>Parvoviruses </a:t>
            </a:r>
          </a:p>
          <a:p>
            <a:r>
              <a:rPr lang="en-US" dirty="0" smtClean="0"/>
              <a:t>Herpes simplex viruses </a:t>
            </a:r>
          </a:p>
          <a:p>
            <a:r>
              <a:rPr lang="en-US" smtClean="0"/>
              <a:t>Varicella-zoster </a:t>
            </a:r>
            <a:r>
              <a:rPr lang="en-US" dirty="0" smtClean="0"/>
              <a:t>virus</a:t>
            </a:r>
          </a:p>
          <a:p>
            <a:r>
              <a:rPr lang="en-US" dirty="0" smtClean="0"/>
              <a:t>Cytomegalovirus (CMV)</a:t>
            </a:r>
          </a:p>
          <a:p>
            <a:r>
              <a:rPr lang="en-US" dirty="0" smtClean="0"/>
              <a:t>Epstein-</a:t>
            </a:r>
            <a:r>
              <a:rPr lang="en-US" dirty="0" err="1" smtClean="0"/>
              <a:t>barr</a:t>
            </a:r>
            <a:r>
              <a:rPr lang="en-US" dirty="0" smtClean="0"/>
              <a:t> (EB) virus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Immune deficiency virus </a:t>
            </a:r>
          </a:p>
          <a:p>
            <a:pPr marL="514350" indent="-514350">
              <a:buAutoNum type="arabicPeriod"/>
            </a:pPr>
            <a:r>
              <a:rPr lang="en-US" dirty="0" smtClean="0"/>
              <a:t>Arboviruses </a:t>
            </a:r>
          </a:p>
          <a:p>
            <a:pPr marL="514350" indent="-514350">
              <a:buAutoNum type="arabicPeriod"/>
            </a:pPr>
            <a:r>
              <a:rPr lang="en-US" dirty="0" smtClean="0"/>
              <a:t>Rubella virus</a:t>
            </a:r>
          </a:p>
          <a:p>
            <a:pPr marL="514350" indent="-514350">
              <a:buAutoNum type="arabicPeriod"/>
            </a:pPr>
            <a:r>
              <a:rPr lang="en-US" dirty="0" smtClean="0"/>
              <a:t>Picornaviridae </a:t>
            </a:r>
          </a:p>
          <a:p>
            <a:pPr marL="514350" indent="-514350">
              <a:buAutoNum type="arabicPeriod"/>
            </a:pPr>
            <a:r>
              <a:rPr lang="en-US" dirty="0" smtClean="0"/>
              <a:t>Orthomyxoviridae </a:t>
            </a:r>
          </a:p>
          <a:p>
            <a:pPr marL="514350" indent="-514350">
              <a:buAutoNum type="arabicPeriod"/>
            </a:pPr>
            <a:r>
              <a:rPr lang="en-US" dirty="0" smtClean="0"/>
              <a:t>Paramyxoviridae </a:t>
            </a:r>
          </a:p>
          <a:p>
            <a:pPr marL="514350" indent="-514350">
              <a:buAutoNum type="arabicPeriod"/>
            </a:pPr>
            <a:r>
              <a:rPr lang="en-US" dirty="0" smtClean="0"/>
              <a:t>Rhabdoviridae </a:t>
            </a:r>
          </a:p>
          <a:p>
            <a:pPr marL="514350" indent="-514350">
              <a:buAutoNum type="arabicPeriod"/>
            </a:pPr>
            <a:r>
              <a:rPr lang="en-US" dirty="0" smtClean="0"/>
              <a:t>Rotavirus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Replication of viruses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are obligatory intracellular parasites</a:t>
            </a:r>
          </a:p>
          <a:p>
            <a:r>
              <a:rPr lang="en-US" dirty="0" smtClean="0"/>
              <a:t>Lacks machinery of self propagation </a:t>
            </a:r>
          </a:p>
          <a:p>
            <a:r>
              <a:rPr lang="en-US" dirty="0" smtClean="0"/>
              <a:t>They make use of the metabolic machinery of the host cell to synthesize their nucleic acids or proteins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Replication of viruses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Attachment of virus to host cells (binding/adsorption)</a:t>
            </a:r>
          </a:p>
          <a:p>
            <a:r>
              <a:rPr lang="en-US" dirty="0" smtClean="0"/>
              <a:t>It is a specific process and requires presence of receptors on the host’s cell surface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Replication of viruses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2. Penetration: </a:t>
            </a:r>
            <a:r>
              <a:rPr lang="en-US" dirty="0" smtClean="0"/>
              <a:t>occurs by any of the following methods</a:t>
            </a:r>
          </a:p>
          <a:p>
            <a:r>
              <a:rPr lang="en-US" b="1" dirty="0" smtClean="0"/>
              <a:t>Translocation: </a:t>
            </a:r>
            <a:r>
              <a:rPr lang="en-US" dirty="0" smtClean="0"/>
              <a:t>who nonenveloped virus enters host cell b y moving across the cell membrane</a:t>
            </a:r>
          </a:p>
          <a:p>
            <a:r>
              <a:rPr lang="en-US" b="1" dirty="0" smtClean="0"/>
              <a:t>Endocytosis: </a:t>
            </a:r>
            <a:r>
              <a:rPr lang="en-US" dirty="0" smtClean="0"/>
              <a:t>engulfment of the virus by the invagination of section of plasma membrane</a:t>
            </a:r>
          </a:p>
          <a:p>
            <a:r>
              <a:rPr lang="en-US" b="1" dirty="0" smtClean="0"/>
              <a:t>Fusion: </a:t>
            </a:r>
            <a:r>
              <a:rPr lang="en-US" dirty="0" smtClean="0"/>
              <a:t>endocytosis of enveloped viruses: fuses with membrane of endosome.</a:t>
            </a:r>
          </a:p>
          <a:p>
            <a:r>
              <a:rPr lang="en-US" b="1" dirty="0" smtClean="0"/>
              <a:t>Direct fusion: </a:t>
            </a:r>
            <a:r>
              <a:rPr lang="en-US" dirty="0" smtClean="0"/>
              <a:t>of the viral envelope with surface membrane of the cell.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algn="just">
              <a:lnSpc>
                <a:spcPct val="90000"/>
              </a:lnSpc>
              <a:spcBef>
                <a:spcPts val="825"/>
              </a:spcBef>
              <a:buClr>
                <a:srgbClr val="006666"/>
              </a:buClr>
              <a:buSzPct val="70000"/>
              <a:buFont typeface="Wingdings" pitchFamily="48" charset="2"/>
              <a:buChar char="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3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Many factors determine the virulence of bacteria, or their ability to cause infection and disease.</a:t>
            </a:r>
          </a:p>
          <a:p>
            <a:pPr marL="339725" indent="-339725" algn="just">
              <a:lnSpc>
                <a:spcPct val="90000"/>
              </a:lnSpc>
              <a:spcBef>
                <a:spcPts val="825"/>
              </a:spcBef>
              <a:buClrTx/>
              <a:buSzPct val="70000"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3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Times New Roman" pitchFamily="48" charset="0"/>
            </a:endParaRPr>
          </a:p>
          <a:p>
            <a:pPr marL="739775" lvl="1" indent="-282575" algn="just">
              <a:lnSpc>
                <a:spcPct val="90000"/>
              </a:lnSpc>
              <a:spcBef>
                <a:spcPts val="7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Toxins: </a:t>
            </a:r>
            <a:r>
              <a:rPr lang="en-US" sz="2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Endotoxin, Exotoxins</a:t>
            </a:r>
            <a:endParaRPr lang="en-US" sz="2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Times New Roman" pitchFamily="48" charset="0"/>
            </a:endParaRPr>
          </a:p>
          <a:p>
            <a:pPr marL="739775" lvl="1" indent="-282575" algn="just">
              <a:lnSpc>
                <a:spcPct val="90000"/>
              </a:lnSpc>
              <a:spcBef>
                <a:spcPts val="7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Enzymes</a:t>
            </a:r>
          </a:p>
          <a:p>
            <a:pPr marL="739775" lvl="1" indent="-282575" algn="just">
              <a:lnSpc>
                <a:spcPct val="90000"/>
              </a:lnSpc>
              <a:spcBef>
                <a:spcPts val="7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Antiphagocytic factors</a:t>
            </a:r>
          </a:p>
          <a:p>
            <a:pPr marL="739775" lvl="1" indent="-282575" algn="just">
              <a:lnSpc>
                <a:spcPct val="90000"/>
              </a:lnSpc>
              <a:spcBef>
                <a:spcPts val="7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Adherence factors</a:t>
            </a:r>
            <a:r>
              <a:rPr lang="en-US" sz="2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 </a:t>
            </a:r>
            <a:endParaRPr lang="en-US" sz="2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Times New Roman" pitchFamily="4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Replication of viruses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 Uncoating: </a:t>
            </a:r>
            <a:r>
              <a:rPr lang="en-US" dirty="0" smtClean="0"/>
              <a:t>Uncoating of Virion occurs to release the viral genome into the host cell nucleus.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Replication of viruses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4. Transcription: </a:t>
            </a:r>
            <a:r>
              <a:rPr lang="en-US" dirty="0" smtClean="0"/>
              <a:t>viral genome utilizes host machinery to direct viral proteins synthesis </a:t>
            </a:r>
          </a:p>
          <a:p>
            <a:pPr>
              <a:buNone/>
            </a:pPr>
            <a:r>
              <a:rPr lang="en-US" b="1" dirty="0" smtClean="0"/>
              <a:t>5. Translation: </a:t>
            </a:r>
            <a:r>
              <a:rPr lang="en-US" dirty="0" smtClean="0"/>
              <a:t>viral mRNA uses host Ribosomes to synthesize in the same way as host mRNA</a:t>
            </a:r>
          </a:p>
          <a:p>
            <a:pPr>
              <a:buNone/>
            </a:pPr>
            <a:r>
              <a:rPr lang="en-US" dirty="0" smtClean="0"/>
              <a:t>6. </a:t>
            </a:r>
            <a:r>
              <a:rPr lang="en-US" b="1" dirty="0" smtClean="0"/>
              <a:t>Genome replication: </a:t>
            </a:r>
            <a:r>
              <a:rPr lang="en-US" dirty="0" smtClean="0"/>
              <a:t>viruses reproduce from their own nucleic acid, which direct both its own replication and also the synthesis of virus specific proteins. 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191</a:t>
            </a:fld>
            <a:endParaRPr lang="en-US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Replication of viruses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7. Assembly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Virion assembly takes place mostly in the cytoplasm</a:t>
            </a:r>
          </a:p>
          <a:p>
            <a:r>
              <a:rPr lang="en-US" dirty="0" smtClean="0"/>
              <a:t>Acquisition of envelope is through the process of budding through the cellular membrane 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192</a:t>
            </a:fld>
            <a:endParaRPr lang="en-US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Replication of viruses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8</a:t>
            </a:r>
            <a:r>
              <a:rPr lang="en-US" dirty="0" smtClean="0"/>
              <a:t>. </a:t>
            </a:r>
            <a:r>
              <a:rPr lang="en-US" b="1" dirty="0" smtClean="0"/>
              <a:t>Release: </a:t>
            </a:r>
            <a:r>
              <a:rPr lang="en-US" dirty="0" smtClean="0"/>
              <a:t>mature virion can escape from the host cell by three mechanisms and start their life-cycle again in new host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Cell lysis: 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Cell degeneration 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Budding </a:t>
            </a:r>
          </a:p>
          <a:p>
            <a:pPr marL="571500" indent="-571500">
              <a:buNone/>
            </a:pPr>
            <a:r>
              <a:rPr lang="en-US" dirty="0" smtClean="0"/>
              <a:t>Duration of viral replication varies.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Adenovises</a:t>
            </a:r>
          </a:p>
          <a:p>
            <a:pPr>
              <a:buNone/>
            </a:pPr>
            <a:r>
              <a:rPr lang="en-US" b="1" dirty="0" smtClean="0"/>
              <a:t>Characteristics </a:t>
            </a:r>
          </a:p>
          <a:p>
            <a:r>
              <a:rPr lang="en-US" b="1" dirty="0" smtClean="0"/>
              <a:t>Are double stranded DNA genome</a:t>
            </a:r>
          </a:p>
          <a:p>
            <a:r>
              <a:rPr lang="en-US" b="1" dirty="0" smtClean="0"/>
              <a:t>Inactivated by chlorine </a:t>
            </a:r>
          </a:p>
          <a:p>
            <a:r>
              <a:rPr lang="en-US" b="1" dirty="0" smtClean="0"/>
              <a:t>No effective chemotherapy </a:t>
            </a:r>
          </a:p>
          <a:p>
            <a:pPr>
              <a:buNone/>
            </a:pPr>
            <a:r>
              <a:rPr lang="en-US" b="1" dirty="0" smtClean="0"/>
              <a:t>	NB: adenovirus infection occur throughout the world, by age of 5yrs all children have been infected.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Adenovirus infections of human</a:t>
            </a:r>
          </a:p>
          <a:p>
            <a:r>
              <a:rPr lang="en-US" dirty="0" smtClean="0"/>
              <a:t>Acute resp. disease</a:t>
            </a:r>
          </a:p>
          <a:p>
            <a:r>
              <a:rPr lang="en-US" dirty="0" smtClean="0"/>
              <a:t>Sore throat</a:t>
            </a:r>
          </a:p>
          <a:p>
            <a:r>
              <a:rPr lang="en-US" dirty="0" smtClean="0"/>
              <a:t>Epidemic keratoconjuctivities</a:t>
            </a:r>
          </a:p>
          <a:p>
            <a:r>
              <a:rPr lang="en-US" dirty="0" smtClean="0"/>
              <a:t>Pneumonia </a:t>
            </a:r>
          </a:p>
          <a:p>
            <a:r>
              <a:rPr lang="en-US" dirty="0" smtClean="0"/>
              <a:t>Acute hemorrhagic cystitis </a:t>
            </a:r>
          </a:p>
          <a:p>
            <a:r>
              <a:rPr lang="en-US" dirty="0" smtClean="0"/>
              <a:t>Meningoenchophalitis </a:t>
            </a:r>
          </a:p>
          <a:p>
            <a:r>
              <a:rPr lang="en-US" dirty="0" smtClean="0"/>
              <a:t>Swimming pool conjunctivitis</a:t>
            </a:r>
          </a:p>
          <a:p>
            <a:r>
              <a:rPr lang="en-US" dirty="0" smtClean="0"/>
              <a:t>Febrile cold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Poxvirus</a:t>
            </a:r>
          </a:p>
          <a:p>
            <a:r>
              <a:rPr lang="en-US" dirty="0" smtClean="0"/>
              <a:t>The family poxvirus belongs to the causative agent of small pox (has been eradicated from the earth) </a:t>
            </a:r>
          </a:p>
          <a:p>
            <a:pPr>
              <a:buNone/>
            </a:pPr>
            <a:r>
              <a:rPr lang="en-US" b="1" dirty="0" smtClean="0"/>
              <a:t>Characteristics</a:t>
            </a:r>
          </a:p>
          <a:p>
            <a:r>
              <a:rPr lang="en-US" dirty="0" smtClean="0"/>
              <a:t>Large, brick shaped  </a:t>
            </a:r>
          </a:p>
          <a:p>
            <a:r>
              <a:rPr lang="en-US" dirty="0" smtClean="0"/>
              <a:t>Double stranded DNA</a:t>
            </a:r>
          </a:p>
          <a:p>
            <a:r>
              <a:rPr lang="en-US" dirty="0" smtClean="0"/>
              <a:t>Contains 20 antigens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diseases associated with poxviridae </a:t>
            </a:r>
          </a:p>
          <a:p>
            <a:r>
              <a:rPr lang="en-US" dirty="0" smtClean="0"/>
              <a:t>Buffalo pox</a:t>
            </a:r>
          </a:p>
          <a:p>
            <a:r>
              <a:rPr lang="en-US" dirty="0" smtClean="0"/>
              <a:t>Cowpox</a:t>
            </a:r>
          </a:p>
          <a:p>
            <a:r>
              <a:rPr lang="en-US" dirty="0" smtClean="0"/>
              <a:t>Monkey pox</a:t>
            </a:r>
          </a:p>
          <a:p>
            <a:r>
              <a:rPr lang="en-US" dirty="0" smtClean="0"/>
              <a:t>Tanapox</a:t>
            </a:r>
          </a:p>
          <a:p>
            <a:r>
              <a:rPr lang="en-US" dirty="0" smtClean="0"/>
              <a:t>Molluscum contagiosum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Papovaviruses </a:t>
            </a:r>
          </a:p>
          <a:p>
            <a:pPr>
              <a:buNone/>
            </a:pPr>
            <a:r>
              <a:rPr lang="en-US" dirty="0" smtClean="0"/>
              <a:t>Characteristics </a:t>
            </a:r>
          </a:p>
          <a:p>
            <a:r>
              <a:rPr lang="en-US" dirty="0" smtClean="0"/>
              <a:t>Non enveloped DNA</a:t>
            </a:r>
          </a:p>
          <a:p>
            <a:r>
              <a:rPr lang="en-US" dirty="0" err="1" smtClean="0"/>
              <a:t>ds</a:t>
            </a:r>
            <a:r>
              <a:rPr lang="en-US" dirty="0" smtClean="0"/>
              <a:t> DNA genome </a:t>
            </a:r>
          </a:p>
          <a:p>
            <a:r>
              <a:rPr lang="en-US" dirty="0" smtClean="0"/>
              <a:t>No effective chemotherapy </a:t>
            </a:r>
          </a:p>
          <a:p>
            <a:pPr>
              <a:buNone/>
            </a:pPr>
            <a:r>
              <a:rPr lang="en-US" dirty="0" smtClean="0"/>
              <a:t>The family papovavirus consist of 3 genera.</a:t>
            </a:r>
          </a:p>
          <a:p>
            <a:r>
              <a:rPr lang="en-US" dirty="0" smtClean="0"/>
              <a:t>HPV has 80 serotypes: cause warts at different sites of human body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Parvovirus</a:t>
            </a:r>
          </a:p>
          <a:p>
            <a:r>
              <a:rPr lang="en-US" dirty="0" smtClean="0"/>
              <a:t>The family has 3 genera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Infection in the 1</a:t>
            </a:r>
            <a:r>
              <a:rPr lang="en-US" baseline="30000" dirty="0" smtClean="0"/>
              <a:t>st</a:t>
            </a:r>
            <a:r>
              <a:rPr lang="en-US" dirty="0" smtClean="0"/>
              <a:t> trimester leads to missed &amp; spontaneous abortions</a:t>
            </a:r>
          </a:p>
          <a:p>
            <a:r>
              <a:rPr lang="en-US" dirty="0" smtClean="0"/>
              <a:t>Infection during 2rd trimester is associated with hydrops fetalis </a:t>
            </a:r>
          </a:p>
          <a:p>
            <a:r>
              <a:rPr lang="en-US" dirty="0" smtClean="0"/>
              <a:t>No specific antiviral </a:t>
            </a:r>
            <a:r>
              <a:rPr lang="en-US" dirty="0" err="1" smtClean="0"/>
              <a:t>rx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199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Competence:</a:t>
            </a:r>
          </a:p>
          <a:p>
            <a:pPr>
              <a:buNone/>
            </a:pPr>
            <a:r>
              <a:rPr lang="en-US" dirty="0" smtClean="0"/>
              <a:t>To enable students manage patients suffering from manage patients suffering from micro-organisms, parasites and immune suppression.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algn="just">
              <a:lnSpc>
                <a:spcPct val="90000"/>
              </a:lnSpc>
              <a:spcBef>
                <a:spcPts val="725"/>
              </a:spcBef>
              <a:buClr>
                <a:srgbClr val="006666"/>
              </a:buClr>
              <a:buSzPct val="70000"/>
              <a:buFont typeface="Wingdings" pitchFamily="48" charset="2"/>
              <a:buChar char="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Toxins produced by bacteria are generally classified into two groups:</a:t>
            </a:r>
          </a:p>
          <a:p>
            <a:pPr marL="741363" lvl="1" indent="-282575" algn="just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cs-CZ" sz="25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Times New Roman" pitchFamily="48" charset="0"/>
            </a:endParaRPr>
          </a:p>
          <a:p>
            <a:pPr marL="741363" lvl="1" indent="-282575" algn="just">
              <a:lnSpc>
                <a:spcPct val="90000"/>
              </a:lnSpc>
              <a:spcBef>
                <a:spcPts val="625"/>
              </a:spcBef>
              <a:buClr>
                <a:srgbClr val="99CCCC"/>
              </a:buClr>
              <a:buSzPct val="70000"/>
              <a:buFont typeface="Wingdings" pitchFamily="48" charset="2"/>
              <a:buChar char="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E</a:t>
            </a: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ndotoxins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:</a:t>
            </a:r>
            <a:r>
              <a:rPr lang="cs-CZ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Times New Roman" pitchFamily="48" charset="0"/>
              </a:rPr>
              <a:t>derived from bacterial cell walls and are often eliberated when the bacteria lyse.</a:t>
            </a:r>
            <a:endParaRPr lang="cs-CZ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Times New Roman" pitchFamily="48" charset="0"/>
            </a:endParaRPr>
          </a:p>
          <a:p>
            <a:pPr marL="741363" lvl="1" indent="-282575" algn="just">
              <a:lnSpc>
                <a:spcPct val="90000"/>
              </a:lnSpc>
              <a:spcBef>
                <a:spcPts val="625"/>
              </a:spcBef>
              <a:buClrTx/>
              <a:buSzPct val="70000"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Times New Roman" pitchFamily="48" charset="0"/>
            </a:endParaRPr>
          </a:p>
          <a:p>
            <a:pPr marL="741363" lvl="1" indent="-282575" algn="just">
              <a:lnSpc>
                <a:spcPct val="90000"/>
              </a:lnSpc>
              <a:spcBef>
                <a:spcPts val="625"/>
              </a:spcBef>
              <a:buClr>
                <a:srgbClr val="99CCCC"/>
              </a:buClr>
              <a:buSzPct val="7000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" charset="0"/>
              </a:rPr>
              <a:t>E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" charset="0"/>
              </a:rPr>
              <a:t>ndotoxemia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" charset="0"/>
              </a:rPr>
              <a:t>: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" charset="0"/>
              </a:rPr>
              <a:t>is the t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" charset="0"/>
              </a:rPr>
              <a:t>he presence of endotoxins in the blood. </a:t>
            </a:r>
          </a:p>
          <a:p>
            <a:pPr marL="741363" lvl="1" indent="-282575" algn="just">
              <a:lnSpc>
                <a:spcPct val="90000"/>
              </a:lnSpc>
              <a:spcBef>
                <a:spcPts val="625"/>
              </a:spcBef>
              <a:buClr>
                <a:srgbClr val="99CCCC"/>
              </a:buClr>
              <a:buSzPct val="7000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cs-CZ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Times New Roman" pitchFamily="4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Herpesviruses </a:t>
            </a:r>
          </a:p>
          <a:p>
            <a:r>
              <a:rPr lang="en-US" b="1" dirty="0" smtClean="0"/>
              <a:t>Family herpesviridae consist of more than 80 viruses.</a:t>
            </a:r>
          </a:p>
          <a:p>
            <a:r>
              <a:rPr lang="en-US" b="1" dirty="0" smtClean="0"/>
              <a:t>Is double stranded linear DNA</a:t>
            </a:r>
          </a:p>
          <a:p>
            <a:r>
              <a:rPr lang="en-US" b="1" dirty="0" smtClean="0"/>
              <a:t>There is great diversity in pathology &amp; biology of herpes viruses</a:t>
            </a:r>
          </a:p>
          <a:p>
            <a:r>
              <a:rPr lang="en-US" b="1" dirty="0" smtClean="0"/>
              <a:t>Common feature of herpes viruses: property of establishing latent infection lasting throughout life of the victim</a:t>
            </a:r>
          </a:p>
          <a:p>
            <a:r>
              <a:rPr lang="en-US" b="1" dirty="0" smtClean="0"/>
              <a:t>7 different herpes viruses whose natural host is man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Herpes simplex virus</a:t>
            </a:r>
          </a:p>
          <a:p>
            <a:r>
              <a:rPr lang="en-US" dirty="0" smtClean="0"/>
              <a:t>Exist in 2 types: type 1 virus (HSV-1): affects regions of body above the waist</a:t>
            </a:r>
          </a:p>
          <a:p>
            <a:r>
              <a:rPr lang="en-US" dirty="0" smtClean="0"/>
              <a:t>Type 2 virus (HSV-2): affects genital &amp; anal regions </a:t>
            </a:r>
          </a:p>
          <a:p>
            <a:pPr>
              <a:buNone/>
            </a:pPr>
            <a:r>
              <a:rPr lang="en-US" b="1" dirty="0" smtClean="0"/>
              <a:t>Diseases caused by herpes simplex virus</a:t>
            </a:r>
          </a:p>
          <a:p>
            <a:r>
              <a:rPr lang="en-US" dirty="0" smtClean="0"/>
              <a:t>Stomatitis, herpes labialis, keratitis, proctitis, acute necrotic cervicitis, neonatal herpes, meningitis, encephalitis, genital lesions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Varicella zoster virus </a:t>
            </a:r>
          </a:p>
          <a:p>
            <a:r>
              <a:rPr lang="en-US" dirty="0" smtClean="0"/>
              <a:t>Agent of 2 diseases: Varicella &amp; herpes zoster</a:t>
            </a:r>
          </a:p>
          <a:p>
            <a:r>
              <a:rPr lang="en-US" dirty="0" smtClean="0"/>
              <a:t>Varicella follows primary exogenous contact with causative virus</a:t>
            </a:r>
          </a:p>
          <a:p>
            <a:r>
              <a:rPr lang="en-US" dirty="0" smtClean="0"/>
              <a:t>Zoster reflects endogenous activation of Varicella zooster virus infection that has survived in latent form following an attack of Varicella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Varicella zoster virus</a:t>
            </a:r>
          </a:p>
          <a:p>
            <a:r>
              <a:rPr lang="en-US" dirty="0" smtClean="0"/>
              <a:t>Varicella is a contagious generalized exanthematous disease of seasonal epidemic</a:t>
            </a:r>
          </a:p>
          <a:p>
            <a:r>
              <a:rPr lang="en-US" dirty="0" smtClean="0"/>
              <a:t>Commonly known as chickenpox </a:t>
            </a:r>
          </a:p>
          <a:p>
            <a:r>
              <a:rPr lang="en-US" dirty="0" smtClean="0"/>
              <a:t>Common in children </a:t>
            </a:r>
          </a:p>
          <a:p>
            <a:r>
              <a:rPr lang="en-US" dirty="0" smtClean="0"/>
              <a:t>Herpes zoster (shingles), common in elderly people.</a:t>
            </a:r>
          </a:p>
          <a:p>
            <a:r>
              <a:rPr lang="en-US" dirty="0" smtClean="0"/>
              <a:t>Characterized by unilateral painful, vesicular eruption localized to dermatome innervated by specific dorsal root of extramedullary cranial ganglion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Cytomegalovirus (CMV)</a:t>
            </a:r>
          </a:p>
          <a:p>
            <a:r>
              <a:rPr lang="en-US" dirty="0" smtClean="0"/>
              <a:t>Most common virus that affect man</a:t>
            </a:r>
          </a:p>
          <a:p>
            <a:r>
              <a:rPr lang="en-US" dirty="0" smtClean="0"/>
              <a:t>Are found in salivary glands or renal tubules of many asymptomatic children’</a:t>
            </a:r>
          </a:p>
          <a:p>
            <a:r>
              <a:rPr lang="en-US" dirty="0" smtClean="0"/>
              <a:t>Most or the infections remain asymptomatic but in rare cases, when disease manifest, the outcome is usually fatal. </a:t>
            </a:r>
          </a:p>
          <a:p>
            <a:r>
              <a:rPr lang="en-US" dirty="0" smtClean="0"/>
              <a:t>Various manifestation include those that cause permanent damage to the brain. </a:t>
            </a:r>
          </a:p>
          <a:p>
            <a:r>
              <a:rPr lang="en-US" dirty="0" smtClean="0"/>
              <a:t>Vertical transmission is possible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Epstein-Barr (EB) virus </a:t>
            </a:r>
          </a:p>
          <a:p>
            <a:r>
              <a:rPr lang="en-US" dirty="0" smtClean="0"/>
              <a:t>Was discovered by Epstein &amp; Barr</a:t>
            </a:r>
          </a:p>
          <a:p>
            <a:r>
              <a:rPr lang="en-US" dirty="0" smtClean="0"/>
              <a:t>Features are same as for other members of family herpesviridae </a:t>
            </a:r>
          </a:p>
          <a:p>
            <a:r>
              <a:rPr lang="en-US" dirty="0" smtClean="0"/>
              <a:t>Cause glandular fever (infectious mono-</a:t>
            </a:r>
            <a:r>
              <a:rPr lang="en-US" dirty="0" err="1" smtClean="0"/>
              <a:t>nucle</a:t>
            </a:r>
            <a:r>
              <a:rPr lang="en-US" dirty="0" smtClean="0"/>
              <a:t> </a:t>
            </a:r>
            <a:r>
              <a:rPr lang="en-US" dirty="0" err="1" smtClean="0"/>
              <a:t>osis</a:t>
            </a:r>
            <a:r>
              <a:rPr lang="en-US" dirty="0" smtClean="0"/>
              <a:t>): s &amp; s- fever, lymphadenopathy, sore throat, malaise, fatigue </a:t>
            </a:r>
          </a:p>
          <a:p>
            <a:r>
              <a:rPr lang="en-US" dirty="0" smtClean="0"/>
              <a:t>In ISS pts it may trigger Burkitt’s lymphoma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Human immunodeficiency virus</a:t>
            </a:r>
          </a:p>
          <a:p>
            <a:r>
              <a:rPr lang="en-US" b="1" dirty="0" smtClean="0"/>
              <a:t>HIV is a retrovirus that cause AIDS</a:t>
            </a:r>
          </a:p>
          <a:p>
            <a:r>
              <a:rPr lang="en-US" b="1" dirty="0" smtClean="0"/>
              <a:t>In all organisms, DNA, is the store house of genetic information where its then transmitted into RNA</a:t>
            </a:r>
          </a:p>
          <a:p>
            <a:r>
              <a:rPr lang="en-US" b="1" dirty="0" smtClean="0"/>
              <a:t>Sequence is reversed in HIV, genetic information is passed on from RNA to DNA with help of reverses transcriptase enzyme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HIV has 3 antigens;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core antigen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envelope antigen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RT (reverse transcriptase) enzyme</a:t>
            </a:r>
          </a:p>
          <a:p>
            <a:pPr marL="514350" indent="-514350">
              <a:buNone/>
            </a:pPr>
            <a:r>
              <a:rPr lang="en-US" b="1" dirty="0" smtClean="0"/>
              <a:t>HIV has 2 sub-types designated as HIV-1 and HIV-2</a:t>
            </a:r>
          </a:p>
          <a:p>
            <a:pPr marL="514350" indent="-514350"/>
            <a:r>
              <a:rPr lang="en-US" b="1" dirty="0" smtClean="0"/>
              <a:t>Once infected with HIV, the virus gets integrated into the host chromosomes and the infection persist making the person at risk for </a:t>
            </a:r>
            <a:r>
              <a:rPr lang="en-US" b="1" dirty="0" err="1" smtClean="0"/>
              <a:t>dvp</a:t>
            </a:r>
            <a:r>
              <a:rPr lang="en-US" b="1" dirty="0" smtClean="0"/>
              <a:t> virus associated disease throughout his life.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RNA viruses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HIV: </a:t>
            </a:r>
          </a:p>
          <a:p>
            <a:r>
              <a:rPr lang="en-US" b="1" dirty="0" smtClean="0"/>
              <a:t>Presence: various body fluids e.g. blood, semen, tears, saliva, vaginal fluids, breast milk, and urine, childbirth </a:t>
            </a:r>
          </a:p>
          <a:p>
            <a:r>
              <a:rPr lang="en-US" b="1" dirty="0" smtClean="0"/>
              <a:t>Transmission: sexually (hetero and homosexual), blood transfusion, IV drug, breast milk, accidental needle stick injury</a:t>
            </a:r>
          </a:p>
          <a:p>
            <a:r>
              <a:rPr lang="en-US" b="1" dirty="0" smtClean="0"/>
              <a:t>Incubation period: 1-10 years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Arboviruses </a:t>
            </a:r>
          </a:p>
          <a:p>
            <a:r>
              <a:rPr lang="en-US" b="1" dirty="0" smtClean="0"/>
              <a:t>Are viruses which multiply in blood sucking arthropods and are transmitted to  vertebrates by bite.</a:t>
            </a:r>
          </a:p>
          <a:p>
            <a:r>
              <a:rPr lang="en-US" b="1" dirty="0" smtClean="0"/>
              <a:t>There are more than 500 Arboviruses</a:t>
            </a:r>
          </a:p>
          <a:p>
            <a:r>
              <a:rPr lang="en-US" b="1" dirty="0" smtClean="0"/>
              <a:t>Most do not produce clinical disease in human</a:t>
            </a:r>
          </a:p>
          <a:p>
            <a:r>
              <a:rPr lang="en-US" b="1" dirty="0" smtClean="0"/>
              <a:t>About 50 types produce serious ailment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Exotoxins</a:t>
            </a:r>
            <a:r>
              <a:rPr lang="en-US" dirty="0" smtClean="0"/>
              <a:t>: are biological poisons secreted by microorganisms</a:t>
            </a:r>
          </a:p>
          <a:p>
            <a:r>
              <a:rPr lang="en-US" dirty="0" smtClean="0"/>
              <a:t>Can cause damage to the host by destroying cells or disrupting normal cellular metabolism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Arboviruses</a:t>
            </a:r>
          </a:p>
          <a:p>
            <a:pPr>
              <a:buNone/>
            </a:pPr>
            <a:r>
              <a:rPr lang="en-US" b="1" dirty="0" smtClean="0"/>
              <a:t>Classification of Arboviruses based on clinical syndrome </a:t>
            </a:r>
          </a:p>
          <a:p>
            <a:r>
              <a:rPr lang="en-US" b="1" dirty="0" smtClean="0"/>
              <a:t>Causing fever, rash, arthralgia: dengue, sandfly fever, West Nile</a:t>
            </a:r>
          </a:p>
          <a:p>
            <a:r>
              <a:rPr lang="en-US" b="1" dirty="0" smtClean="0"/>
              <a:t>Causing haemorrhagic fever: yellow fever, dengue, </a:t>
            </a:r>
          </a:p>
          <a:p>
            <a:r>
              <a:rPr lang="en-US" b="1" dirty="0" smtClean="0"/>
              <a:t>Causing haemorrhagic fever with hepatitis and nephritis: yellow fever</a:t>
            </a:r>
          </a:p>
          <a:p>
            <a:r>
              <a:rPr lang="en-US" b="1" dirty="0" smtClean="0"/>
              <a:t>Causing encephalitis: tick-borne encephalitis, west Nile encephalitis </a:t>
            </a:r>
          </a:p>
          <a:p>
            <a:r>
              <a:rPr lang="en-US" b="1" dirty="0" smtClean="0"/>
              <a:t>No specific </a:t>
            </a:r>
            <a:r>
              <a:rPr lang="en-US" b="1" dirty="0" err="1" smtClean="0"/>
              <a:t>rx</a:t>
            </a:r>
            <a:r>
              <a:rPr lang="en-US" b="1" dirty="0" smtClean="0"/>
              <a:t>, usually asymptomatic</a:t>
            </a:r>
          </a:p>
          <a:p>
            <a:r>
              <a:rPr lang="en-US" b="1" dirty="0" smtClean="0"/>
              <a:t>Vaccines are available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Rubella virus</a:t>
            </a:r>
          </a:p>
          <a:p>
            <a:r>
              <a:rPr lang="en-US" b="1" dirty="0" smtClean="0"/>
              <a:t>It causes German measles</a:t>
            </a:r>
          </a:p>
          <a:p>
            <a:r>
              <a:rPr lang="en-US" b="1" dirty="0" smtClean="0"/>
              <a:t>The disease is important because it causes severe congenital malformations</a:t>
            </a:r>
          </a:p>
          <a:p>
            <a:pPr>
              <a:buNone/>
            </a:pPr>
            <a:r>
              <a:rPr lang="en-US" b="1" dirty="0" smtClean="0"/>
              <a:t>Clinical manifestation:  rash, lymphadenopathy, fever.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Rubella</a:t>
            </a:r>
          </a:p>
          <a:p>
            <a:pPr>
              <a:buNone/>
            </a:pPr>
            <a:r>
              <a:rPr lang="en-US" b="1" dirty="0" smtClean="0"/>
              <a:t>Congenital rubella: microcephaly, retinopathy, cataract, deafness, pulmonary stenosis, PDA, ventricular septa defect, DM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PREVENTION: through vaccination prior to attainment of reproductive age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Picornaviridae</a:t>
            </a:r>
          </a:p>
          <a:p>
            <a:r>
              <a:rPr lang="en-US" b="1" dirty="0" smtClean="0"/>
              <a:t>One of the largest and most important family of human pathogens</a:t>
            </a:r>
          </a:p>
          <a:p>
            <a:r>
              <a:rPr lang="en-US" b="1" dirty="0" smtClean="0"/>
              <a:t>These viruses are also the smallest (</a:t>
            </a:r>
            <a:r>
              <a:rPr lang="en-US" b="1" dirty="0" err="1" smtClean="0"/>
              <a:t>pico</a:t>
            </a:r>
            <a:r>
              <a:rPr lang="en-US" b="1" dirty="0" smtClean="0"/>
              <a:t>-small)</a:t>
            </a:r>
          </a:p>
          <a:p>
            <a:r>
              <a:rPr lang="en-US" b="1" dirty="0" smtClean="0"/>
              <a:t>Members of this family: polio virus, </a:t>
            </a:r>
            <a:r>
              <a:rPr lang="en-US" b="1" dirty="0" err="1" smtClean="0"/>
              <a:t>coxsackie</a:t>
            </a:r>
            <a:r>
              <a:rPr lang="en-US" b="1" dirty="0" smtClean="0"/>
              <a:t> viruses, hepatitis A virus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Picornaviridae </a:t>
            </a:r>
          </a:p>
          <a:p>
            <a:pPr>
              <a:buNone/>
            </a:pPr>
            <a:r>
              <a:rPr lang="en-US" b="1" dirty="0" smtClean="0"/>
              <a:t>Characteristics: single stranded, nonenveloped, No effective </a:t>
            </a:r>
            <a:r>
              <a:rPr lang="en-US" b="1" dirty="0" err="1" smtClean="0"/>
              <a:t>rx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Poliovirus: causes paralytic polio, aseptic meningitis </a:t>
            </a:r>
          </a:p>
          <a:p>
            <a:pPr>
              <a:buNone/>
            </a:pPr>
            <a:r>
              <a:rPr lang="en-US" b="1" dirty="0" smtClean="0"/>
              <a:t>Coxsackievirus: causes conjunctivitis, myocarditis, aseptic meningitis </a:t>
            </a:r>
          </a:p>
          <a:p>
            <a:pPr>
              <a:buNone/>
            </a:pPr>
            <a:r>
              <a:rPr lang="en-US" b="1" dirty="0" smtClean="0"/>
              <a:t>Entelovirus: conjunctivitis</a:t>
            </a:r>
          </a:p>
          <a:p>
            <a:pPr>
              <a:buNone/>
            </a:pPr>
            <a:r>
              <a:rPr lang="en-US" b="1" dirty="0" smtClean="0"/>
              <a:t>Rhino virus: transmitted via droplet, causes resp. infections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Orthomyxoviridae</a:t>
            </a:r>
          </a:p>
          <a:p>
            <a:r>
              <a:rPr lang="en-US" b="1" dirty="0" smtClean="0"/>
              <a:t>Is a family of influenza viruses </a:t>
            </a:r>
          </a:p>
          <a:p>
            <a:r>
              <a:rPr lang="en-US" b="1" dirty="0" smtClean="0"/>
              <a:t>Grouped into 3 genera: influenza A, B, &amp;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Paramyxoviridae </a:t>
            </a:r>
          </a:p>
          <a:p>
            <a:r>
              <a:rPr lang="en-US" b="1" dirty="0" smtClean="0"/>
              <a:t>Comprises of 3 genera which have viruses pathogenic to man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3505200"/>
          <a:ext cx="6096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Genus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Virus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Disease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Paramyxovirus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Parainfluenza virus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URTI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esp</a:t>
                      </a:r>
                      <a:r>
                        <a:rPr lang="en-US" b="1" baseline="0" dirty="0" smtClean="0"/>
                        <a:t> in children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Mumps</a:t>
                      </a:r>
                      <a:r>
                        <a:rPr lang="en-US" b="1" baseline="0" dirty="0" smtClean="0"/>
                        <a:t> virus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Mumps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Morbilivirus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Measles</a:t>
                      </a:r>
                      <a:r>
                        <a:rPr lang="en-US" b="1" baseline="0" dirty="0" smtClean="0"/>
                        <a:t> virus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Measles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Pneumovirus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Respiratory</a:t>
                      </a:r>
                      <a:r>
                        <a:rPr lang="en-US" b="1" baseline="0" dirty="0" smtClean="0"/>
                        <a:t> syncytial virus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Bronchiolitis</a:t>
                      </a:r>
                      <a:r>
                        <a:rPr lang="en-US" b="1" baseline="0" dirty="0" smtClean="0"/>
                        <a:t> , pneumonia in infancy 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Rhabdoviridae </a:t>
            </a:r>
          </a:p>
          <a:p>
            <a:r>
              <a:rPr lang="en-US" b="1" dirty="0" smtClean="0"/>
              <a:t>Rabies virus belongs to this class</a:t>
            </a:r>
          </a:p>
          <a:p>
            <a:r>
              <a:rPr lang="en-US" b="1" dirty="0" smtClean="0"/>
              <a:t>Rabies causes hydrophobia in man</a:t>
            </a:r>
          </a:p>
          <a:p>
            <a:r>
              <a:rPr lang="en-US" b="1" dirty="0" smtClean="0"/>
              <a:t>One of the most terrifying of all communicable diseases and is invariably fatal</a:t>
            </a:r>
          </a:p>
          <a:p>
            <a:pPr>
              <a:buNone/>
            </a:pPr>
            <a:r>
              <a:rPr lang="en-US" b="1" dirty="0" smtClean="0"/>
              <a:t>Characteristics rabies virus: singe stranded RNA genome, enveloped, bullet shaped, resistant to drying, cold.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Rabies virus </a:t>
            </a:r>
          </a:p>
          <a:p>
            <a:r>
              <a:rPr lang="en-US" b="1" dirty="0" smtClean="0"/>
              <a:t>Primarily a disease of animals who transmit it to man through their bite</a:t>
            </a:r>
          </a:p>
          <a:p>
            <a:r>
              <a:rPr lang="en-US" b="1" dirty="0" smtClean="0"/>
              <a:t>The virus has high affinity for CNS and travels to that destination irrespective of site of inoculation.</a:t>
            </a:r>
          </a:p>
          <a:p>
            <a:r>
              <a:rPr lang="en-US" b="1" dirty="0" smtClean="0"/>
              <a:t>It has no cure once the disease has set in.</a:t>
            </a:r>
          </a:p>
          <a:p>
            <a:r>
              <a:rPr lang="en-US" b="1" dirty="0" smtClean="0"/>
              <a:t>The long incubation period of disease permits post exposure immunoprophylaxis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RNA viruses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Rotaviridae,  genus: Rota virus </a:t>
            </a:r>
          </a:p>
          <a:p>
            <a:r>
              <a:rPr lang="en-US" b="1" dirty="0" smtClean="0"/>
              <a:t>Rotavirus is spherical in shape (rota)</a:t>
            </a:r>
          </a:p>
          <a:p>
            <a:r>
              <a:rPr lang="en-US" b="1" dirty="0" smtClean="0"/>
              <a:t>Single most important agent of infantile gastroenteritis occasionally accompanied by vomiting and fever.</a:t>
            </a:r>
          </a:p>
          <a:p>
            <a:r>
              <a:rPr lang="en-US" b="1" dirty="0" smtClean="0"/>
              <a:t>Manifest after incubation of 2-3 days and last 4-7days</a:t>
            </a:r>
          </a:p>
          <a:p>
            <a:r>
              <a:rPr lang="en-US" b="1" dirty="0" smtClean="0"/>
              <a:t>May cause dehydration and convulsions in children</a:t>
            </a:r>
          </a:p>
          <a:p>
            <a:r>
              <a:rPr lang="en-US" b="1" dirty="0" smtClean="0"/>
              <a:t>In developing world, ↑ 123m cases or rotavirus associated diarrhoea occur annually &amp; results in ~1m deaths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Vaccine:</a:t>
            </a:r>
            <a:r>
              <a:rPr lang="en-US" dirty="0" smtClean="0"/>
              <a:t> an antigenic substance prepared from the causative agent of a disease or a synthetic substitute, used to provide immunity against one or several diseases</a:t>
            </a:r>
            <a:r>
              <a:rPr lang="en-US" b="1" dirty="0" smtClean="0"/>
              <a:t> </a:t>
            </a:r>
          </a:p>
          <a:p>
            <a:r>
              <a:rPr lang="en-US" b="1" dirty="0" smtClean="0">
                <a:ea typeface="宋体" charset="-122"/>
              </a:rPr>
              <a:t>Incubation period</a:t>
            </a:r>
            <a:r>
              <a:rPr lang="en-US" dirty="0" smtClean="0">
                <a:ea typeface="宋体" charset="-122"/>
              </a:rPr>
              <a:t> –</a:t>
            </a:r>
            <a:r>
              <a:rPr lang="en-US" dirty="0" smtClean="0"/>
              <a:t> the</a:t>
            </a:r>
            <a:r>
              <a:rPr lang="en-US" dirty="0" smtClean="0">
                <a:ea typeface="宋体" charset="-122"/>
              </a:rPr>
              <a:t> time</a:t>
            </a:r>
            <a:r>
              <a:rPr lang="en-US" dirty="0" smtClean="0"/>
              <a:t> between exposure to a</a:t>
            </a:r>
            <a:r>
              <a:rPr lang="en-US" dirty="0" smtClean="0">
                <a:ea typeface="宋体" charset="-122"/>
              </a:rPr>
              <a:t> pathogenic organism and</a:t>
            </a:r>
            <a:r>
              <a:rPr lang="en-US" dirty="0" smtClean="0"/>
              <a:t> </a:t>
            </a:r>
            <a:r>
              <a:rPr lang="en-US" dirty="0" smtClean="0">
                <a:ea typeface="宋体" charset="-122"/>
              </a:rPr>
              <a:t>when first symptoms</a:t>
            </a:r>
            <a:r>
              <a:rPr lang="en-US" dirty="0" smtClean="0"/>
              <a:t> apparent</a:t>
            </a:r>
          </a:p>
          <a:p>
            <a:pPr marL="457200" indent="-454025">
              <a:buClrTx/>
              <a:buFontTx/>
              <a:buNone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b="1" dirty="0" smtClean="0">
                <a:latin typeface="Arial" charset="0"/>
              </a:rPr>
              <a:t>Opportunistic- </a:t>
            </a:r>
            <a:r>
              <a:rPr lang="en-US" dirty="0" smtClean="0">
                <a:latin typeface="Arial" charset="0"/>
              </a:rPr>
              <a:t>a pathogen </a:t>
            </a:r>
          </a:p>
          <a:p>
            <a:pPr marL="457200" indent="-454025">
              <a:buClrTx/>
              <a:buFontTx/>
              <a:buNone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dirty="0" smtClean="0">
                <a:latin typeface="Arial" charset="0"/>
              </a:rPr>
              <a:t>	becomes a pathogenic when host is compromised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hepatitis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Viral hepatitis refers specifically to a primary infection of the liver by one of the 4 etiologically associated but different hepatotropic viruses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5715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HEPATITIS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3048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PRIMARY LIVER INFECTION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905000"/>
            <a:ext cx="403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LIVER INVOLVED AS A PART OF GENERAL INFECTION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200400"/>
            <a:ext cx="2362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BLOOD-BORNE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200400"/>
            <a:ext cx="1981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ENTERICALLY TRANSMITTED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4267200"/>
            <a:ext cx="16002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HBV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HDV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HCV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4343400"/>
            <a:ext cx="12954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HAV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4343400"/>
            <a:ext cx="2514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Yellow fever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Cytomegalovirus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Rubella virus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Mumps virus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EB virus 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Herpes simplex virus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133600" y="1752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248400" y="1752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637506" y="3086100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306094" y="3085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</p:cNvCxnSpPr>
          <p:nvPr/>
        </p:nvCxnSpPr>
        <p:spPr>
          <a:xfrm rot="5400000">
            <a:off x="4572000" y="4114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</p:cNvCxnSpPr>
          <p:nvPr/>
        </p:nvCxnSpPr>
        <p:spPr>
          <a:xfrm rot="5400000">
            <a:off x="6153150" y="3524250"/>
            <a:ext cx="1600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1485900" y="4076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86000" y="1600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52600" y="2971800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400300" y="2857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" idx="2"/>
          </p:cNvCxnSpPr>
          <p:nvPr/>
        </p:nvCxnSpPr>
        <p:spPr>
          <a:xfrm rot="16200000" flipH="1">
            <a:off x="4057650" y="131445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A virus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Belongs to family of Picornaviridae </a:t>
            </a:r>
          </a:p>
          <a:p>
            <a:r>
              <a:rPr lang="en-US" b="1" dirty="0" smtClean="0"/>
              <a:t>Transmission is by fecal oral route</a:t>
            </a:r>
          </a:p>
          <a:p>
            <a:r>
              <a:rPr lang="en-US" b="1" dirty="0" smtClean="0"/>
              <a:t>It survives for long periods in water and wet environments.</a:t>
            </a:r>
          </a:p>
          <a:p>
            <a:r>
              <a:rPr lang="en-US" b="1" dirty="0" smtClean="0"/>
              <a:t>Occasionally HAV infection can be transmitted by blood or blood products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A virus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Prevention: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maintaince of hygiene, food handlers with HAV must be kept away from work for 2weeks</a:t>
            </a:r>
          </a:p>
          <a:p>
            <a:r>
              <a:rPr lang="en-US" b="1" dirty="0" smtClean="0"/>
              <a:t>patients should be nurses with appropriate precautions</a:t>
            </a:r>
          </a:p>
          <a:p>
            <a:r>
              <a:rPr lang="en-US" b="1" dirty="0" smtClean="0"/>
              <a:t>safe disposal of faeces during the infective period.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Belongs to a new family called Hepadnaviridae</a:t>
            </a:r>
          </a:p>
          <a:p>
            <a:r>
              <a:rPr lang="en-US" b="1" dirty="0" smtClean="0"/>
              <a:t>The virus is stable at -20 degrees Celsius for more than 20 years</a:t>
            </a:r>
          </a:p>
          <a:p>
            <a:r>
              <a:rPr lang="en-US" b="1" dirty="0" smtClean="0"/>
              <a:t>Incubation period is 4-6 months</a:t>
            </a:r>
          </a:p>
          <a:p>
            <a:r>
              <a:rPr lang="en-US" b="1" dirty="0" smtClean="0"/>
              <a:t>Clinical manifestation is similar to those of HAV</a:t>
            </a:r>
          </a:p>
          <a:p>
            <a:r>
              <a:rPr lang="en-US" b="1" dirty="0" smtClean="0"/>
              <a:t>It may give rise to persistent infection, prolonged carrier state, and progression to chronic liver disease</a:t>
            </a:r>
          </a:p>
          <a:p>
            <a:r>
              <a:rPr lang="en-US" b="1" dirty="0" smtClean="0"/>
              <a:t>It is also associated with hepatocellular carcinoma 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virus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Prevention </a:t>
            </a:r>
          </a:p>
          <a:p>
            <a:pPr>
              <a:buNone/>
            </a:pPr>
            <a:r>
              <a:rPr lang="en-US" b="1" dirty="0" smtClean="0"/>
              <a:t>Screening of blood donors and blood products can reduce risk of transmission.</a:t>
            </a:r>
          </a:p>
          <a:p>
            <a:pPr>
              <a:buNone/>
            </a:pPr>
            <a:r>
              <a:rPr lang="en-US" b="1" dirty="0" smtClean="0"/>
              <a:t>Following group of people are recommended to undergo active immunizations with hepatitis B vaccine:</a:t>
            </a:r>
          </a:p>
          <a:p>
            <a:r>
              <a:rPr lang="en-US" b="1" dirty="0" smtClean="0"/>
              <a:t> health care workers handling blood &amp; blood products</a:t>
            </a:r>
          </a:p>
          <a:p>
            <a:r>
              <a:rPr lang="en-US" b="1" dirty="0" smtClean="0"/>
              <a:t>Medical and paramedics working in dialysis units or haemophilia centres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Individuals receiving prolonged inpatient treatment </a:t>
            </a:r>
          </a:p>
          <a:p>
            <a:r>
              <a:rPr lang="en-US" b="1" dirty="0" smtClean="0"/>
              <a:t>Pts requiring repeated blood transfusions </a:t>
            </a:r>
          </a:p>
          <a:p>
            <a:r>
              <a:rPr lang="en-US" b="1" dirty="0" smtClean="0"/>
              <a:t>Immunodeficient individuals </a:t>
            </a:r>
          </a:p>
          <a:p>
            <a:r>
              <a:rPr lang="en-US" b="1" dirty="0" smtClean="0"/>
              <a:t>Ca patients </a:t>
            </a:r>
          </a:p>
          <a:p>
            <a:r>
              <a:rPr lang="en-US" b="1" dirty="0" smtClean="0"/>
              <a:t>Prostitutes </a:t>
            </a:r>
          </a:p>
          <a:p>
            <a:r>
              <a:rPr lang="en-US" b="1" dirty="0" smtClean="0"/>
              <a:t>Spouses and sexual contacts of patients with acute hepatitis B-carriers of HBV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Hepatitis D virus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HDV belongs to a genus- Deltavirus</a:t>
            </a:r>
          </a:p>
          <a:p>
            <a:r>
              <a:rPr lang="en-US" b="1" dirty="0" smtClean="0"/>
              <a:t>It is a defective virus and can only survive in the presence of HBV</a:t>
            </a:r>
          </a:p>
          <a:p>
            <a:r>
              <a:rPr lang="en-US" b="1" dirty="0" smtClean="0"/>
              <a:t>The agent is transmitted along with HBV either at the time of first infection (co-infection) or during any subsequent exposure </a:t>
            </a:r>
          </a:p>
          <a:p>
            <a:r>
              <a:rPr lang="en-US" b="1" dirty="0" smtClean="0"/>
              <a:t>It may have little of no effect on the associated HBV infection</a:t>
            </a:r>
          </a:p>
          <a:p>
            <a:r>
              <a:rPr lang="en-US" b="1" dirty="0" smtClean="0"/>
              <a:t>Sometimes it causes fulminant hepatitis and death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C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HCV is a flavirus </a:t>
            </a:r>
          </a:p>
          <a:p>
            <a:r>
              <a:rPr lang="en-US" b="1" dirty="0" smtClean="0"/>
              <a:t>Transmitted in a fashion similar to HBV</a:t>
            </a:r>
          </a:p>
          <a:p>
            <a:r>
              <a:rPr lang="en-US" b="1" dirty="0" smtClean="0"/>
              <a:t>Most prevalent in injectable drug users </a:t>
            </a:r>
          </a:p>
          <a:p>
            <a:r>
              <a:rPr lang="en-US" b="1" dirty="0" smtClean="0"/>
              <a:t>HCV causes chronic hepatitis and eventually liver cirrhosis</a:t>
            </a:r>
          </a:p>
          <a:p>
            <a:r>
              <a:rPr lang="en-US" b="1" dirty="0" smtClean="0"/>
              <a:t>Sometimes HCV infection leads to hepatocellular carcinoma </a:t>
            </a:r>
          </a:p>
          <a:p>
            <a:r>
              <a:rPr lang="en-US" b="1" dirty="0" smtClean="0"/>
              <a:t>Screening of blood donors and blood products can reduce risk of transmission.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E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HEV is a calcivirus.</a:t>
            </a:r>
          </a:p>
          <a:p>
            <a:r>
              <a:rPr lang="en-US" b="1" dirty="0" smtClean="0"/>
              <a:t>Clinically and epidemiologically HEV infection resembles those due to HAV but are severe in pregnant women and more likely to cause fulminant disease.</a:t>
            </a:r>
          </a:p>
          <a:p>
            <a:r>
              <a:rPr lang="en-US" b="1" dirty="0" smtClean="0"/>
              <a:t>At present no vaccine is available against this agent.</a:t>
            </a:r>
          </a:p>
          <a:p>
            <a:r>
              <a:rPr lang="en-US" b="1" dirty="0" smtClean="0"/>
              <a:t>Control measures: maintenance of clean water supply. </a:t>
            </a:r>
          </a:p>
          <a:p>
            <a:r>
              <a:rPr lang="en-US" b="1" dirty="0" smtClean="0"/>
              <a:t>Other preventive measures are the same as those for HAV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It is divided into branches according to the types of micro-organisms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Parasitology</a:t>
            </a:r>
            <a:r>
              <a:rPr lang="en-US" dirty="0" smtClean="0"/>
              <a:t>; the study of parasites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Mycology</a:t>
            </a:r>
            <a:r>
              <a:rPr lang="en-US" dirty="0" smtClean="0"/>
              <a:t> ; study of fungi/yeast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Bacteriology</a:t>
            </a:r>
            <a:r>
              <a:rPr lang="en-US" dirty="0" smtClean="0"/>
              <a:t>; bacteria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Virology;</a:t>
            </a:r>
            <a:r>
              <a:rPr lang="en-US" dirty="0" smtClean="0"/>
              <a:t> viruses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Protozoology</a:t>
            </a:r>
            <a:r>
              <a:rPr lang="en-US" dirty="0" smtClean="0"/>
              <a:t>; protozoa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Herpesviruses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herpesviruses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have a core of double-stranded DNA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Common and important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herpesviruses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humans include herpes simplex virus types 1 and 2,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varicella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-zoster virus, Epstein-Barr (EB) virus, and cytomegalovirus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Varicella zooster viruses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Varicella: commonest childhood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axenthemata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Portal of entry is resp tract.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Zooster virus &lt;shingles&gt;</a:t>
            </a:r>
          </a:p>
          <a:p>
            <a:r>
              <a:rPr lang="en-US" dirty="0" smtClean="0"/>
              <a:t> Activation &lt;2⁰ ↓immunity to ineffective levels&gt;.</a:t>
            </a:r>
          </a:p>
          <a:p>
            <a:r>
              <a:rPr lang="en-US" dirty="0" smtClean="0"/>
              <a:t>produces painful vesicles in areas of skin.</a:t>
            </a:r>
          </a:p>
          <a:p>
            <a:r>
              <a:rPr lang="en-US" dirty="0" smtClean="0"/>
              <a:t>Common in pts 60yrs&gt;, ca pts, </a:t>
            </a:r>
            <a:r>
              <a:rPr lang="en-US" dirty="0" err="1" smtClean="0"/>
              <a:t>iss</a:t>
            </a:r>
            <a:r>
              <a:rPr lang="en-US" dirty="0" smtClean="0"/>
              <a:t> pts,….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8" name="Picture 4" descr="Herpes_zoster_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4464050" cy="4941888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318469" name="Picture 5" descr="vir7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419475" y="2636838"/>
            <a:ext cx="5545138" cy="3887787"/>
          </a:xfrm>
          <a:noFill/>
          <a:ln w="38100">
            <a:solidFill>
              <a:srgbClr val="9900CC"/>
            </a:solidFill>
          </a:ln>
        </p:spPr>
      </p:pic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Zoster</a:t>
            </a:r>
            <a:endParaRPr lang="ru-RU" sz="3600" b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827088" y="5373688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Shingles</a:t>
            </a:r>
            <a:endParaRPr lang="ru-RU" sz="3600" b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8" name="Picture 4" descr="herpesstruc(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424862" cy="5905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Herpesvirus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1 (Herpes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Labialis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&amp;</a:t>
            </a:r>
          </a:p>
          <a:p>
            <a:pPr marL="0" indent="0" algn="just">
              <a:buFont typeface="Wingdings" pitchFamily="2" charset="2"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Herpesvirus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2 (Herpes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Genitalis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Font typeface="Wingdings" pitchFamily="2" charset="2"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Infection is sometimes seen as severe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keratitis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meningoencephalitis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and a disseminated illness of the newborn.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Herpesviruses</a:t>
            </a:r>
            <a:r>
              <a:rPr lang="en-GB" dirty="0" smtClean="0"/>
              <a:t> have been linked with malignant diseases in humans : herpes simplex virus type 2 with cervical and </a:t>
            </a:r>
            <a:r>
              <a:rPr lang="en-GB" dirty="0" err="1" smtClean="0"/>
              <a:t>vulvar</a:t>
            </a:r>
            <a:r>
              <a:rPr lang="en-GB" dirty="0" smtClean="0"/>
              <a:t> carcinoma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7" name="Picture 3" descr="Herpes_labiali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28775"/>
            <a:ext cx="5761037" cy="4878388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297988" name="Picture 4" descr="vir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3708400" cy="4752975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297989" name="Picture 5" descr="vir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716338"/>
            <a:ext cx="2195512" cy="29892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4787900" y="404813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660033"/>
                </a:solidFill>
                <a:latin typeface="Comic Sans MS" pitchFamily="66" charset="0"/>
              </a:rPr>
              <a:t>Herpes labialis</a:t>
            </a:r>
            <a:endParaRPr lang="ru-RU" sz="3600" b="1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9" name="Picture 3" descr="vir6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052513"/>
            <a:ext cx="6015038" cy="4522787"/>
          </a:xfrm>
          <a:ln w="38100">
            <a:solidFill>
              <a:srgbClr val="9933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4" name="Picture 4" descr="vir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412875"/>
            <a:ext cx="6056313" cy="3910013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development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ancient times, men associated illnesses with sorts of will and hypothetical factors e.g. Gods wrath, ancestral spirits, demons, witchcrafts, bad weather </a:t>
            </a:r>
            <a:r>
              <a:rPr lang="en-US" dirty="0" err="1" smtClean="0"/>
              <a:t>e.t.c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Cytomegalovirus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Cytomegalic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inclusion disease is a generalized infection of infants caused by intrauterine or early postnatal infection with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cytomegaloviruses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 disease causes severe congenital anomalies.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fatalities occur in children under 2 years of age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Severe cytomegalovirus infections are frequently found in adults receiving immunosuppressive therapy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Epstein-Barr (EB) virus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(Epstein-Barr) virus associated with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Burkitt's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lymphoma and nasopharyngeal carcinoma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virus is transmitted by intimate contact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Burkitt_lymph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2376487" cy="2736850"/>
          </a:xfrm>
          <a:prstGeom prst="rect">
            <a:avLst/>
          </a:prstGeom>
          <a:noFill/>
        </p:spPr>
      </p:pic>
      <p:pic>
        <p:nvPicPr>
          <p:cNvPr id="331779" name="Picture 3" descr="Burkitts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860800"/>
            <a:ext cx="2592388" cy="2663825"/>
          </a:xfrm>
          <a:prstGeom prst="rect">
            <a:avLst/>
          </a:prstGeom>
          <a:noFill/>
        </p:spPr>
      </p:pic>
      <p:pic>
        <p:nvPicPr>
          <p:cNvPr id="331780" name="Picture 4" descr="Burkitts_den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644900"/>
            <a:ext cx="2736850" cy="2559050"/>
          </a:xfrm>
          <a:prstGeom prst="rect">
            <a:avLst/>
          </a:prstGeom>
          <a:noFill/>
        </p:spPr>
      </p:pic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1619250" y="333375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CC0099"/>
                </a:solidFill>
                <a:latin typeface="Comic Sans MS" pitchFamily="66" charset="0"/>
              </a:rPr>
              <a:t>Burkitt's lymphoma</a:t>
            </a:r>
            <a:endParaRPr lang="en-US" sz="3600" b="1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331782" name="Picture 6" descr="Meckel_burkit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125538"/>
            <a:ext cx="446405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Polio virus</a:t>
            </a:r>
          </a:p>
          <a:p>
            <a:r>
              <a:rPr lang="en-US" dirty="0" smtClean="0"/>
              <a:t>Droplet infection, no intermediate host</a:t>
            </a:r>
          </a:p>
          <a:p>
            <a:r>
              <a:rPr lang="en-US" dirty="0" smtClean="0"/>
              <a:t>Causes poliomyelitis</a:t>
            </a:r>
          </a:p>
          <a:p>
            <a:r>
              <a:rPr lang="en-US" dirty="0" smtClean="0"/>
              <a:t>Prevention &lt;prophylaxis&gt;: inactivated polio vaccine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Rhino-virus</a:t>
            </a:r>
          </a:p>
          <a:p>
            <a:r>
              <a:rPr lang="en-US" dirty="0" smtClean="0"/>
              <a:t>Major cause of common cold &lt;accounts for ~ ½ of all colds.</a:t>
            </a:r>
          </a:p>
          <a:p>
            <a:r>
              <a:rPr lang="en-US" dirty="0" smtClean="0"/>
              <a:t>Transmission: via inhalation of infected drops, hand contact= primary mode of transmission.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Rabies virus</a:t>
            </a:r>
          </a:p>
          <a:p>
            <a:r>
              <a:rPr lang="en-US" dirty="0" smtClean="0"/>
              <a:t>Host is all warm blooded animals.</a:t>
            </a:r>
          </a:p>
          <a:p>
            <a:r>
              <a:rPr lang="en-US" dirty="0" smtClean="0"/>
              <a:t>Pathogenesis: rabies is a natural infection of dogs, foxes, skunks, cats, wolves, and  bats</a:t>
            </a:r>
          </a:p>
          <a:p>
            <a:r>
              <a:rPr lang="en-US" dirty="0" smtClean="0"/>
              <a:t>Virus is excreted in saliva of infected animals. </a:t>
            </a:r>
          </a:p>
          <a:p>
            <a:r>
              <a:rPr lang="en-US" dirty="0" smtClean="0"/>
              <a:t>Man gets via bites by infected animals.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Paramyxoviruses &lt; </a:t>
            </a:r>
            <a:r>
              <a:rPr lang="en-US" dirty="0" err="1" smtClean="0"/>
              <a:t>parainfluenza</a:t>
            </a:r>
            <a:r>
              <a:rPr lang="en-US" dirty="0" smtClean="0"/>
              <a:t>, mumps, and measles viruses&gt;. Are indistinguishable in the e. microscope.</a:t>
            </a:r>
          </a:p>
          <a:p>
            <a:pPr>
              <a:buNone/>
            </a:pPr>
            <a:r>
              <a:rPr lang="en-US" dirty="0" smtClean="0"/>
              <a:t>  Parainfluenza virus: types 1-4, </a:t>
            </a:r>
          </a:p>
          <a:p>
            <a:r>
              <a:rPr lang="en-US" dirty="0" smtClean="0"/>
              <a:t>Highly transmissible &amp; are acquired by droplets, </a:t>
            </a:r>
          </a:p>
          <a:p>
            <a:r>
              <a:rPr lang="en-US" dirty="0" smtClean="0"/>
              <a:t>They causes URTI &amp; in children may cause pneumonia. </a:t>
            </a:r>
          </a:p>
          <a:p>
            <a:r>
              <a:rPr lang="en-US" dirty="0" smtClean="0"/>
              <a:t>In kids (6/12-5yrs) may get </a:t>
            </a:r>
            <a:r>
              <a:rPr lang="en-US" dirty="0" err="1" smtClean="0"/>
              <a:t>larnyngotracheo</a:t>
            </a:r>
            <a:r>
              <a:rPr lang="en-US" dirty="0" smtClean="0"/>
              <a:t>-bronchitis (croup)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Mumps virus</a:t>
            </a:r>
          </a:p>
          <a:p>
            <a:r>
              <a:rPr lang="en-US" dirty="0" smtClean="0"/>
              <a:t>Respiratory tract is the portal of entry via resp and oral secretions</a:t>
            </a:r>
          </a:p>
          <a:p>
            <a:r>
              <a:rPr lang="en-US" dirty="0" smtClean="0"/>
              <a:t>Causes mumps a predominantly childhood disease</a:t>
            </a:r>
          </a:p>
          <a:p>
            <a:r>
              <a:rPr lang="en-US" dirty="0" smtClean="0"/>
              <a:t>Major manistation is painful, swelling of parotid gland (unilateral or bilateral</a:t>
            </a:r>
          </a:p>
          <a:p>
            <a:r>
              <a:rPr lang="en-US" dirty="0" smtClean="0"/>
              <a:t>May cause: encephalitis, orchitis, oophoritis, pancreatitis, arthritis, myocarditis, renal dysfunction.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Measles virus</a:t>
            </a:r>
          </a:p>
          <a:p>
            <a:r>
              <a:rPr lang="en-US" dirty="0" smtClean="0"/>
              <a:t>Commonest  cause of highly contagious childhood disease- measles</a:t>
            </a:r>
          </a:p>
          <a:p>
            <a:r>
              <a:rPr lang="en-US" dirty="0" smtClean="0"/>
              <a:t>Spread is via resp secretions, multiplies locally and spread to regional lymphoid tissue then into blood &lt;viraemia&gt;. </a:t>
            </a:r>
          </a:p>
          <a:p>
            <a:r>
              <a:rPr lang="en-US" dirty="0" smtClean="0"/>
              <a:t>It causes URTI, fever, rhinitis, cough, conjunctivitis, koplik’s spots &lt;rash&gt;.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also causes sinusitis, otitis media, bronchitis, croup, bronchopneumonia, encephalitis etc </a:t>
            </a:r>
          </a:p>
          <a:p>
            <a:r>
              <a:rPr lang="en-US" dirty="0" smtClean="0"/>
              <a:t>Prevention: measles vaccine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Antony Leeuwenhoek (1632-1723); discovered bacteria using primitive microscope.</a:t>
            </a:r>
          </a:p>
          <a:p>
            <a:r>
              <a:rPr lang="en-US" dirty="0" smtClean="0"/>
              <a:t>He help described many microorganisms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yellow fever virus</a:t>
            </a:r>
          </a:p>
          <a:p>
            <a:r>
              <a:rPr lang="en-US" dirty="0" smtClean="0"/>
              <a:t>Causes yellow fever disease</a:t>
            </a:r>
          </a:p>
          <a:p>
            <a:r>
              <a:rPr lang="en-US" dirty="0" smtClean="0"/>
              <a:t>Transmitted by mosquitoes from monkeys and man to man.</a:t>
            </a:r>
          </a:p>
          <a:p>
            <a:r>
              <a:rPr lang="en-US" dirty="0" smtClean="0"/>
              <a:t>Liver is the major target organ</a:t>
            </a:r>
          </a:p>
          <a:p>
            <a:r>
              <a:rPr lang="en-US" dirty="0" smtClean="0"/>
              <a:t>Prevention is via eradication of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aegypti</a:t>
            </a:r>
            <a:r>
              <a:rPr lang="en-US" i="1" dirty="0" smtClean="0"/>
              <a:t> </a:t>
            </a:r>
            <a:r>
              <a:rPr lang="en-US" dirty="0" err="1" smtClean="0"/>
              <a:t>mosq</a:t>
            </a:r>
            <a:r>
              <a:rPr lang="en-US" dirty="0" smtClean="0"/>
              <a:t>, vaccination with 17D vaccine-provides protection for 10yrs.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HIV virus</a:t>
            </a:r>
          </a:p>
          <a:p>
            <a:r>
              <a:rPr lang="en-US" dirty="0" smtClean="0"/>
              <a:t>Retrovirus</a:t>
            </a:r>
          </a:p>
          <a:p>
            <a:r>
              <a:rPr lang="en-US" dirty="0" smtClean="0"/>
              <a:t>Causes AIDS</a:t>
            </a:r>
          </a:p>
          <a:p>
            <a:r>
              <a:rPr lang="en-US" dirty="0" smtClean="0"/>
              <a:t>ssRNA</a:t>
            </a:r>
          </a:p>
          <a:p>
            <a:r>
              <a:rPr lang="en-US" dirty="0" smtClean="0"/>
              <a:t>Transmission: sexual, vertical, </a:t>
            </a:r>
            <a:r>
              <a:rPr lang="en-US" dirty="0" err="1" smtClean="0"/>
              <a:t>parenteral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Hepatitis viruses</a:t>
            </a:r>
          </a:p>
          <a:p>
            <a:r>
              <a:rPr lang="en-US" dirty="0" smtClean="0"/>
              <a:t>Causes viral hepatitis &lt;liver infection&gt;</a:t>
            </a:r>
          </a:p>
          <a:p>
            <a:r>
              <a:rPr lang="en-US" dirty="0" smtClean="0"/>
              <a:t>Strains: HAV, HBV (dsDNA), HCV, HDV, HEV, and HGV.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viruses +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Hepatitis viruses</a:t>
            </a:r>
          </a:p>
          <a:p>
            <a:r>
              <a:rPr lang="en-US" dirty="0" smtClean="0"/>
              <a:t>Causes viral hepatitis &lt;liver infection&gt;</a:t>
            </a:r>
          </a:p>
          <a:p>
            <a:r>
              <a:rPr lang="en-US" dirty="0" smtClean="0"/>
              <a:t>Strains: HAV, HBV (dsDNA), HCV, HDV, HEV, and HGV.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04800"/>
            <a:ext cx="3352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Parasite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2438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Protozoa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1524000"/>
            <a:ext cx="2514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Metazoa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(helminthes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743200"/>
            <a:ext cx="1295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Sarcodina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(amoebas)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2819400"/>
            <a:ext cx="1524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Sporozoa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(sporozoans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2819400"/>
            <a:ext cx="1600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Mastigophora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(flagellates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2819400"/>
            <a:ext cx="1447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Ciliata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(ciliates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4724400"/>
            <a:ext cx="1905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Nemathelminthes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(Round worms)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4267200"/>
            <a:ext cx="1905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Platyhelminthes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(Flatworms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5791200"/>
            <a:ext cx="2133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Trematoda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(flukes)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5791200"/>
            <a:ext cx="1752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Cestoda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(tapeworms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4" idx="2"/>
          </p:cNvCxnSpPr>
          <p:nvPr/>
        </p:nvCxnSpPr>
        <p:spPr>
          <a:xfrm rot="5400000">
            <a:off x="4267200" y="914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08806" y="2590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018506" y="26289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075906" y="26289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980906" y="26289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087394" y="1294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257300" y="12573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324600" y="35052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818606" y="5638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486400" y="5638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47800" y="1066800"/>
            <a:ext cx="5867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62000" y="2438400"/>
            <a:ext cx="541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971800" y="5486400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" idx="2"/>
          </p:cNvCxnSpPr>
          <p:nvPr/>
        </p:nvCxnSpPr>
        <p:spPr>
          <a:xfrm rot="5400000">
            <a:off x="1485900" y="2247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152900" y="5372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5029200" y="44958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PARASITES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are organisms that survive at the expense of another organism.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8BD4-D3D2-450B-A1BA-DAA39050725F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Medical Parasitology: deals with parasites which infect man and diseases produced by them</a:t>
            </a:r>
          </a:p>
          <a:p>
            <a:r>
              <a:rPr lang="en-US" b="1" dirty="0" smtClean="0"/>
              <a:t>Parasite: organism which is dependent on another organism for survival. Obtains nourishment and shelter from the organism on which it thrives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Host: organism which harbors the parasite and is usually larger than the parasite </a:t>
            </a:r>
          </a:p>
          <a:p>
            <a:r>
              <a:rPr lang="en-US" b="1" dirty="0" smtClean="0"/>
              <a:t>Ectoparasite:  Thrives on the outer surface of the host</a:t>
            </a:r>
          </a:p>
          <a:p>
            <a:r>
              <a:rPr lang="en-US" b="1" dirty="0" smtClean="0"/>
              <a:t>Endoparasite: lives within the body of the host</a:t>
            </a:r>
          </a:p>
          <a:p>
            <a:r>
              <a:rPr lang="en-US" b="1" dirty="0" smtClean="0"/>
              <a:t>Commensal: a parasite which does not damage the host while deriving its advantages. </a:t>
            </a:r>
          </a:p>
          <a:p>
            <a:r>
              <a:rPr lang="en-US" b="1" dirty="0" smtClean="0"/>
              <a:t>Obligate parasite: a parasite which is completely dependent upon the host</a:t>
            </a:r>
          </a:p>
          <a:p>
            <a:r>
              <a:rPr lang="en-US" b="1" dirty="0" smtClean="0"/>
              <a:t>Pathogen: a parasite capable of producing disease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1. Those living inside the host are </a:t>
            </a:r>
            <a:r>
              <a:rPr lang="en-GB" dirty="0" err="1" smtClean="0"/>
              <a:t>endoparasite</a:t>
            </a:r>
            <a:r>
              <a:rPr lang="en-GB" dirty="0" smtClean="0"/>
              <a:t>.</a:t>
            </a:r>
          </a:p>
          <a:p>
            <a:pPr lvl="1"/>
            <a:r>
              <a:rPr lang="en-GB" sz="3200" dirty="0" smtClean="0"/>
              <a:t>These   are like tapeworm, plasmodium (malarial parasite)</a:t>
            </a:r>
          </a:p>
          <a:p>
            <a:pPr>
              <a:buNone/>
            </a:pPr>
            <a:r>
              <a:rPr lang="en-GB" dirty="0" smtClean="0"/>
              <a:t>2. Those living on the host are </a:t>
            </a:r>
            <a:r>
              <a:rPr lang="en-GB" dirty="0" err="1" smtClean="0"/>
              <a:t>ectoparasite</a:t>
            </a:r>
            <a:r>
              <a:rPr lang="en-GB" dirty="0" smtClean="0"/>
              <a:t> </a:t>
            </a:r>
            <a:r>
              <a:rPr lang="en-GB" dirty="0" err="1" smtClean="0"/>
              <a:t>eg</a:t>
            </a:r>
            <a:r>
              <a:rPr lang="en-GB" dirty="0" smtClean="0"/>
              <a:t>. Lice</a:t>
            </a:r>
          </a:p>
          <a:p>
            <a:pPr>
              <a:buNone/>
            </a:pPr>
            <a:r>
              <a:rPr lang="en-GB" dirty="0" smtClean="0"/>
              <a:t>3. Obligate parasites must spend some part of their life cycle in or on a host </a:t>
            </a:r>
            <a:r>
              <a:rPr lang="en-GB" dirty="0" err="1" smtClean="0"/>
              <a:t>eg</a:t>
            </a:r>
            <a:r>
              <a:rPr lang="en-GB" dirty="0" smtClean="0"/>
              <a:t> plasmodium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3B6B-016D-46CA-8E20-41C43262696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258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4. Facultative parasites may be free living but can obtain their nutrition from a host too.</a:t>
            </a:r>
          </a:p>
          <a:p>
            <a:pPr>
              <a:buNone/>
            </a:pPr>
            <a:r>
              <a:rPr lang="en-GB" dirty="0" smtClean="0"/>
              <a:t>5. Accidental parasites are the parasites that will attack unnatural host</a:t>
            </a:r>
          </a:p>
          <a:p>
            <a:pPr>
              <a:buNone/>
            </a:pPr>
            <a:r>
              <a:rPr lang="en-GB" dirty="0" smtClean="0"/>
              <a:t>6. Aberrant parasite are the parasites that come to a site during migration where they cannot develop or live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259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Robert hook (1822-1895)</a:t>
            </a:r>
          </a:p>
          <a:p>
            <a:pPr marL="514350" indent="-514350"/>
            <a:r>
              <a:rPr lang="en-US" dirty="0" smtClean="0"/>
              <a:t>He developed compound microscope in 1672 and confirmed Leeuwenhoek observation. 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6908"/>
          </a:xfrm>
        </p:spPr>
        <p:txBody>
          <a:bodyPr/>
          <a:lstStyle/>
          <a:p>
            <a:r>
              <a:rPr lang="en-GB" dirty="0" smtClean="0"/>
              <a:t>PARASITES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Parasites include:-</a:t>
            </a:r>
          </a:p>
          <a:p>
            <a:r>
              <a:rPr lang="en-GB" dirty="0" smtClean="0"/>
              <a:t>PROTOZOA </a:t>
            </a:r>
          </a:p>
          <a:p>
            <a:r>
              <a:rPr lang="en-GB" dirty="0" smtClean="0"/>
              <a:t>HELMINTHS</a:t>
            </a:r>
          </a:p>
          <a:p>
            <a:r>
              <a:rPr lang="en-GB" dirty="0" smtClean="0"/>
              <a:t>PROTOZOA are like:-</a:t>
            </a:r>
          </a:p>
          <a:p>
            <a:pPr lvl="1"/>
            <a:r>
              <a:rPr lang="en-GB" sz="3200" dirty="0" smtClean="0"/>
              <a:t>Amoeba- </a:t>
            </a:r>
            <a:r>
              <a:rPr lang="en-GB" sz="3200" dirty="0" err="1" smtClean="0"/>
              <a:t>Entamoeba</a:t>
            </a:r>
            <a:r>
              <a:rPr lang="en-GB" sz="3200" dirty="0" smtClean="0"/>
              <a:t> </a:t>
            </a:r>
            <a:r>
              <a:rPr lang="en-GB" sz="3200" dirty="0" err="1" smtClean="0"/>
              <a:t>Histolytica</a:t>
            </a:r>
            <a:endParaRPr lang="en-GB" sz="3200" dirty="0" smtClean="0"/>
          </a:p>
          <a:p>
            <a:pPr lvl="1"/>
            <a:r>
              <a:rPr lang="en-GB" sz="3200" dirty="0" smtClean="0"/>
              <a:t>Flagellates – </a:t>
            </a:r>
            <a:r>
              <a:rPr lang="en-GB" sz="3200" dirty="0" err="1" smtClean="0"/>
              <a:t>Leishmania</a:t>
            </a:r>
            <a:r>
              <a:rPr lang="en-GB" sz="3200" dirty="0" smtClean="0"/>
              <a:t>, </a:t>
            </a:r>
            <a:r>
              <a:rPr lang="en-GB" sz="3200" dirty="0" err="1" smtClean="0"/>
              <a:t>Trypanosoma</a:t>
            </a:r>
            <a:r>
              <a:rPr lang="en-GB" sz="3200" dirty="0" smtClean="0"/>
              <a:t>, </a:t>
            </a:r>
            <a:r>
              <a:rPr lang="en-GB" sz="3200" dirty="0" err="1" smtClean="0"/>
              <a:t>Girdia</a:t>
            </a:r>
            <a:r>
              <a:rPr lang="en-GB" sz="3200" dirty="0" smtClean="0"/>
              <a:t>, </a:t>
            </a:r>
            <a:r>
              <a:rPr lang="en-GB" sz="3200" dirty="0" err="1" smtClean="0"/>
              <a:t>Trichomona</a:t>
            </a:r>
            <a:r>
              <a:rPr lang="en-GB" sz="3200" dirty="0" smtClean="0"/>
              <a:t> </a:t>
            </a:r>
            <a:r>
              <a:rPr lang="en-GB" sz="3200" dirty="0" err="1" smtClean="0"/>
              <a:t>Vaginalis</a:t>
            </a:r>
            <a:endParaRPr lang="en-GB" sz="3200" dirty="0" smtClean="0"/>
          </a:p>
          <a:p>
            <a:pPr lvl="1"/>
            <a:r>
              <a:rPr lang="en-GB" sz="3200" dirty="0" err="1" smtClean="0"/>
              <a:t>Sporozoa</a:t>
            </a:r>
            <a:r>
              <a:rPr lang="en-GB" sz="3200" dirty="0" smtClean="0"/>
              <a:t>- Plasmodium, </a:t>
            </a:r>
            <a:r>
              <a:rPr lang="en-GB" sz="3200" dirty="0" err="1" smtClean="0"/>
              <a:t>Toxoplasma</a:t>
            </a:r>
            <a:endParaRPr lang="en-GB" sz="3200" dirty="0" smtClean="0"/>
          </a:p>
          <a:p>
            <a:pPr lvl="1"/>
            <a:r>
              <a:rPr lang="en-GB" sz="3200" dirty="0" smtClean="0"/>
              <a:t>Ciliates- </a:t>
            </a:r>
            <a:r>
              <a:rPr lang="en-GB" sz="3200" dirty="0" err="1" smtClean="0"/>
              <a:t>Balantidium</a:t>
            </a:r>
            <a:r>
              <a:rPr lang="en-GB" sz="3200" dirty="0" smtClean="0"/>
              <a:t>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260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HELMINTHS</a:t>
            </a:r>
          </a:p>
          <a:p>
            <a:r>
              <a:rPr lang="en-GB" dirty="0" err="1" smtClean="0"/>
              <a:t>Trematodes</a:t>
            </a:r>
            <a:r>
              <a:rPr lang="en-GB" dirty="0" smtClean="0"/>
              <a:t>- </a:t>
            </a:r>
            <a:r>
              <a:rPr lang="en-GB" dirty="0" err="1" smtClean="0"/>
              <a:t>schistosoma</a:t>
            </a:r>
            <a:r>
              <a:rPr lang="en-GB" dirty="0" smtClean="0"/>
              <a:t> (leaf like un-segmented)</a:t>
            </a:r>
          </a:p>
          <a:p>
            <a:r>
              <a:rPr lang="en-GB" dirty="0" err="1" smtClean="0"/>
              <a:t>Cestodes</a:t>
            </a:r>
            <a:r>
              <a:rPr lang="en-GB" dirty="0" smtClean="0"/>
              <a:t>- </a:t>
            </a:r>
            <a:r>
              <a:rPr lang="en-GB" dirty="0" err="1" smtClean="0"/>
              <a:t>Taenia</a:t>
            </a:r>
            <a:r>
              <a:rPr lang="en-GB" dirty="0" smtClean="0"/>
              <a:t> (tape like segmented)</a:t>
            </a:r>
          </a:p>
          <a:p>
            <a:r>
              <a:rPr lang="en-GB" dirty="0" smtClean="0"/>
              <a:t>Nematodes – hookworm, roundworm, Threadworm (Elongated cylindrical un-segmented)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261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Host- an organism that harbours a parasite</a:t>
            </a:r>
          </a:p>
          <a:p>
            <a:r>
              <a:rPr lang="en-GB" b="1" dirty="0" smtClean="0"/>
              <a:t>TYPES OF HOSTS</a:t>
            </a:r>
          </a:p>
          <a:p>
            <a:r>
              <a:rPr lang="en-GB" b="1" dirty="0" smtClean="0"/>
              <a:t>Definitive-</a:t>
            </a:r>
            <a:r>
              <a:rPr lang="en-GB" dirty="0" smtClean="0"/>
              <a:t> Harbours an adult parasite &amp; the parasite utilizes sexual reproduction within it.</a:t>
            </a:r>
          </a:p>
          <a:p>
            <a:r>
              <a:rPr lang="en-GB" b="1" dirty="0" smtClean="0"/>
              <a:t>Intermediate-</a:t>
            </a:r>
            <a:r>
              <a:rPr lang="en-GB" dirty="0" smtClean="0"/>
              <a:t> Harbours larval stages of parasite </a:t>
            </a:r>
          </a:p>
          <a:p>
            <a:r>
              <a:rPr lang="en-GB" b="1" dirty="0" err="1" smtClean="0"/>
              <a:t>Paratenic</a:t>
            </a:r>
            <a:r>
              <a:rPr lang="en-GB" b="1" dirty="0" smtClean="0"/>
              <a:t>-</a:t>
            </a:r>
            <a:r>
              <a:rPr lang="en-GB" dirty="0" smtClean="0"/>
              <a:t> harbours parasites exhibiting no development but the parasite remains viable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262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Association btw a parasite &amp; a host</a:t>
            </a:r>
          </a:p>
          <a:p>
            <a:r>
              <a:rPr lang="en-GB" dirty="0" smtClean="0"/>
              <a:t>Symbiosis (</a:t>
            </a:r>
            <a:r>
              <a:rPr lang="en-GB" dirty="0" err="1" smtClean="0"/>
              <a:t>Mutalism</a:t>
            </a:r>
            <a:r>
              <a:rPr lang="en-GB" dirty="0" smtClean="0"/>
              <a:t>)- both are dependent on each other </a:t>
            </a:r>
            <a:r>
              <a:rPr lang="en-GB" dirty="0" err="1" smtClean="0"/>
              <a:t>ie</a:t>
            </a:r>
            <a:r>
              <a:rPr lang="en-GB" dirty="0" smtClean="0"/>
              <a:t> one cannot live without the other &amp; none is harmful to the other</a:t>
            </a:r>
          </a:p>
          <a:p>
            <a:r>
              <a:rPr lang="en-GB" dirty="0" smtClean="0"/>
              <a:t>Commensalism- parasite is benefiting without causing harm to the host</a:t>
            </a:r>
          </a:p>
          <a:p>
            <a:r>
              <a:rPr lang="en-GB" dirty="0" smtClean="0"/>
              <a:t>Parasitism- the parasite benefits while the host does not get any benefit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263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PARASITES CAUSE DISEASE TO 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3500" b="1" dirty="0" smtClean="0"/>
              <a:t>1. Mechanical injury-</a:t>
            </a:r>
          </a:p>
          <a:p>
            <a:pPr lvl="1"/>
            <a:r>
              <a:rPr lang="en-GB" sz="3200" dirty="0" smtClean="0"/>
              <a:t>Pressure on the tissues as the parasite grow larger </a:t>
            </a:r>
            <a:r>
              <a:rPr lang="en-GB" sz="3200" dirty="0" err="1" smtClean="0"/>
              <a:t>eg</a:t>
            </a:r>
            <a:r>
              <a:rPr lang="en-GB" sz="3200" dirty="0" smtClean="0"/>
              <a:t> </a:t>
            </a:r>
            <a:r>
              <a:rPr lang="en-GB" sz="3200" dirty="0" err="1" smtClean="0"/>
              <a:t>hydatid</a:t>
            </a:r>
            <a:r>
              <a:rPr lang="en-GB" sz="3200" dirty="0" smtClean="0"/>
              <a:t> cyst</a:t>
            </a:r>
          </a:p>
          <a:p>
            <a:pPr lvl="1"/>
            <a:r>
              <a:rPr lang="en-GB" sz="3200" dirty="0" smtClean="0"/>
              <a:t>Blocking the blood vessels (</a:t>
            </a:r>
            <a:r>
              <a:rPr lang="en-GB" sz="3200" dirty="0" err="1" smtClean="0"/>
              <a:t>strongyloides</a:t>
            </a:r>
            <a:r>
              <a:rPr lang="en-GB" sz="3200" dirty="0" smtClean="0"/>
              <a:t>) or lymphatic vessels (elephantiasis) causing oedema</a:t>
            </a:r>
          </a:p>
          <a:p>
            <a:pPr lvl="1"/>
            <a:r>
              <a:rPr lang="en-GB" sz="3200" dirty="0" smtClean="0"/>
              <a:t>Intestinal obstruction, perforation &amp; necrosis (</a:t>
            </a:r>
            <a:r>
              <a:rPr lang="en-GB" sz="3200" dirty="0" err="1" smtClean="0"/>
              <a:t>Ascaris</a:t>
            </a:r>
            <a:r>
              <a:rPr lang="en-GB" sz="3200" dirty="0" smtClean="0"/>
              <a:t> </a:t>
            </a:r>
            <a:r>
              <a:rPr lang="en-GB" sz="3200" dirty="0" err="1" smtClean="0"/>
              <a:t>Lumbricoides</a:t>
            </a:r>
            <a:r>
              <a:rPr lang="en-GB" sz="3200" dirty="0" smtClean="0"/>
              <a:t>) </a:t>
            </a:r>
          </a:p>
          <a:p>
            <a:pPr lvl="1"/>
            <a:r>
              <a:rPr lang="en-GB" sz="3200" dirty="0" smtClean="0"/>
              <a:t>Destruction of </a:t>
            </a:r>
            <a:r>
              <a:rPr lang="en-GB" sz="3200" dirty="0" err="1" smtClean="0"/>
              <a:t>of</a:t>
            </a:r>
            <a:r>
              <a:rPr lang="en-GB" sz="3200" dirty="0" smtClean="0"/>
              <a:t> human Red blood cells (plasmodium) 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264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PARASITES CAUSE DISEASE TO 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2. Release of toxic substances</a:t>
            </a:r>
          </a:p>
          <a:p>
            <a:pPr lvl="1"/>
            <a:r>
              <a:rPr lang="en-GB" dirty="0" smtClean="0"/>
              <a:t>Plasmodium </a:t>
            </a:r>
            <a:r>
              <a:rPr lang="en-GB" dirty="0" err="1" smtClean="0"/>
              <a:t>falciparum</a:t>
            </a:r>
            <a:r>
              <a:rPr lang="en-GB" dirty="0" smtClean="0"/>
              <a:t> produces toxic substances that cause rigors &amp; other malarial symptoms</a:t>
            </a:r>
          </a:p>
          <a:p>
            <a:pPr lvl="1"/>
            <a:r>
              <a:rPr lang="en-GB" dirty="0" err="1" smtClean="0"/>
              <a:t>Entamoeba</a:t>
            </a:r>
            <a:r>
              <a:rPr lang="en-GB" dirty="0" smtClean="0"/>
              <a:t> </a:t>
            </a:r>
            <a:r>
              <a:rPr lang="en-GB" dirty="0" err="1" smtClean="0"/>
              <a:t>Histolytica</a:t>
            </a:r>
            <a:r>
              <a:rPr lang="en-GB" dirty="0" smtClean="0"/>
              <a:t>- cause </a:t>
            </a:r>
            <a:r>
              <a:rPr lang="en-GB" dirty="0" err="1" smtClean="0"/>
              <a:t>lesionsdue</a:t>
            </a:r>
            <a:r>
              <a:rPr lang="en-GB" dirty="0" smtClean="0"/>
              <a:t> to the </a:t>
            </a:r>
            <a:r>
              <a:rPr lang="en-GB" dirty="0" err="1" smtClean="0"/>
              <a:t>histolytica</a:t>
            </a:r>
            <a:r>
              <a:rPr lang="en-GB" dirty="0" smtClean="0"/>
              <a:t> enzymes produced </a:t>
            </a:r>
            <a:r>
              <a:rPr lang="en-GB" dirty="0" err="1" smtClean="0"/>
              <a:t>ie</a:t>
            </a:r>
            <a:r>
              <a:rPr lang="en-GB" dirty="0" smtClean="0"/>
              <a:t> they dissolve tissues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265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PARASITES CAUSE DISEASE TO 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3. Deprivation of nutrients, fluids &amp; metabolites</a:t>
            </a:r>
          </a:p>
          <a:p>
            <a:pPr lvl="1"/>
            <a:r>
              <a:rPr lang="en-GB" sz="3200" dirty="0" smtClean="0"/>
              <a:t>The parasite competes for nutrients with the host </a:t>
            </a:r>
            <a:r>
              <a:rPr lang="en-GB" sz="3200" dirty="0" err="1" smtClean="0"/>
              <a:t>eg</a:t>
            </a:r>
            <a:endParaRPr lang="en-GB" sz="3200" dirty="0" smtClean="0"/>
          </a:p>
          <a:p>
            <a:pPr lvl="2"/>
            <a:r>
              <a:rPr lang="en-GB" sz="3200" dirty="0" err="1" smtClean="0"/>
              <a:t>Diphylobothrium</a:t>
            </a:r>
            <a:r>
              <a:rPr lang="en-GB" sz="3200" dirty="0" smtClean="0"/>
              <a:t> </a:t>
            </a:r>
            <a:r>
              <a:rPr lang="en-GB" sz="3200" dirty="0" err="1" smtClean="0"/>
              <a:t>Latum</a:t>
            </a:r>
            <a:r>
              <a:rPr lang="en-GB" sz="3200" dirty="0" smtClean="0"/>
              <a:t> (fish tapeworm </a:t>
            </a:r>
            <a:r>
              <a:rPr lang="en-GB" sz="3200" dirty="0" err="1" smtClean="0"/>
              <a:t>copmetes</a:t>
            </a:r>
            <a:r>
              <a:rPr lang="en-GB" sz="3200" dirty="0" smtClean="0"/>
              <a:t> for </a:t>
            </a:r>
            <a:r>
              <a:rPr lang="en-GB" sz="3200" dirty="0" err="1" smtClean="0"/>
              <a:t>vit</a:t>
            </a:r>
            <a:r>
              <a:rPr lang="en-GB" sz="3200" dirty="0" smtClean="0"/>
              <a:t>. B</a:t>
            </a:r>
            <a:r>
              <a:rPr lang="en-GB" sz="3200" baseline="-25000" dirty="0" smtClean="0"/>
              <a:t>12</a:t>
            </a:r>
            <a:r>
              <a:rPr lang="en-GB" sz="3200" dirty="0" smtClean="0"/>
              <a:t> causing </a:t>
            </a:r>
            <a:r>
              <a:rPr lang="en-GB" sz="3200" dirty="0" err="1" smtClean="0"/>
              <a:t>megaloblastic</a:t>
            </a:r>
            <a:r>
              <a:rPr lang="en-GB" sz="3200" dirty="0" smtClean="0"/>
              <a:t> Anaemia)</a:t>
            </a:r>
          </a:p>
          <a:p>
            <a:pPr lvl="2"/>
            <a:r>
              <a:rPr lang="en-GB" sz="3200" dirty="0" err="1" smtClean="0"/>
              <a:t>Ancylostoma</a:t>
            </a:r>
            <a:r>
              <a:rPr lang="en-GB" sz="3200" dirty="0" smtClean="0"/>
              <a:t> </a:t>
            </a:r>
            <a:r>
              <a:rPr lang="en-GB" sz="3200" dirty="0" err="1" smtClean="0"/>
              <a:t>Duodenale</a:t>
            </a:r>
            <a:r>
              <a:rPr lang="en-GB" sz="3200" dirty="0" smtClean="0"/>
              <a:t> &amp; other blood sucking arthropods lead to severe iron deficiency Anaemia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266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PARASITES CAUSE DISEASE TO 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4. Introduction of pathogenic micro organisms</a:t>
            </a:r>
          </a:p>
          <a:p>
            <a:pPr lvl="1"/>
            <a:r>
              <a:rPr lang="en-GB" sz="3200" dirty="0" smtClean="0"/>
              <a:t>Lesions produced by parasites may later have bacterial infection </a:t>
            </a:r>
            <a:r>
              <a:rPr lang="en-GB" sz="3200" dirty="0" err="1" smtClean="0"/>
              <a:t>eg</a:t>
            </a:r>
            <a:r>
              <a:rPr lang="en-GB" sz="3200" dirty="0" smtClean="0"/>
              <a:t>. High incidence of </a:t>
            </a:r>
            <a:r>
              <a:rPr lang="en-GB" sz="3200" dirty="0" err="1" smtClean="0"/>
              <a:t>schistosoma</a:t>
            </a:r>
            <a:r>
              <a:rPr lang="en-GB" sz="3200" dirty="0" smtClean="0"/>
              <a:t> </a:t>
            </a:r>
            <a:r>
              <a:rPr lang="en-GB" sz="3200" dirty="0" err="1" smtClean="0"/>
              <a:t>haematobium</a:t>
            </a:r>
            <a:r>
              <a:rPr lang="en-GB" sz="3200" dirty="0" smtClean="0"/>
              <a:t> in human blood could cause one to be a carrier of salmonella </a:t>
            </a:r>
            <a:r>
              <a:rPr lang="en-GB" sz="3200" dirty="0" err="1" smtClean="0"/>
              <a:t>typhi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6642-074E-4754-9726-381672B8F53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73A8-5ED8-4CCD-9C26-23B59D238BD7}" type="slidenum">
              <a:rPr lang="en-GB" smtClean="0"/>
              <a:pPr/>
              <a:t>267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Protozoa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Sporozoa: plasmodium  </a:t>
            </a:r>
          </a:p>
          <a:p>
            <a:pPr>
              <a:buNone/>
            </a:pPr>
            <a:r>
              <a:rPr lang="en-US" b="1" dirty="0" smtClean="0"/>
              <a:t>Objectives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State plasmodium species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Life cycle of malaria parasite (sexual &amp; asexual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Effects of plasmodium in the body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268</a:t>
            </a:fld>
            <a:endParaRPr lang="en-US"/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000" i="1" dirty="0"/>
              <a:t>Plasmodium:</a:t>
            </a:r>
            <a:r>
              <a:rPr lang="en-US" sz="4000" dirty="0"/>
              <a:t> The Agent of Malaria</a:t>
            </a:r>
            <a:endParaRPr lang="en-US" sz="4000" i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r>
              <a:rPr lang="en-US" sz="2800" b="1" dirty="0"/>
              <a:t>Dominant protozoan disease</a:t>
            </a:r>
            <a:endParaRPr lang="en-US" sz="2800" b="1" i="1" dirty="0"/>
          </a:p>
          <a:p>
            <a:r>
              <a:rPr lang="en-US" sz="2800" b="1" dirty="0"/>
              <a:t>Obligate intracellular </a:t>
            </a:r>
            <a:r>
              <a:rPr lang="en-US" sz="2800" b="1" dirty="0" err="1"/>
              <a:t>sporozoan</a:t>
            </a:r>
            <a:endParaRPr lang="en-US" sz="2800" b="1" dirty="0"/>
          </a:p>
          <a:p>
            <a:r>
              <a:rPr lang="en-US" sz="2800" b="1" dirty="0"/>
              <a:t>4 species:  </a:t>
            </a:r>
            <a:r>
              <a:rPr lang="en-US" sz="2800" b="1" i="1" dirty="0"/>
              <a:t>P. malariae, P. vivax, </a:t>
            </a:r>
          </a:p>
          <a:p>
            <a:pPr>
              <a:buFontTx/>
              <a:buNone/>
            </a:pPr>
            <a:r>
              <a:rPr lang="en-US" sz="2800" b="1" i="1" dirty="0"/>
              <a:t>        P. falciparum and P. ovale</a:t>
            </a:r>
          </a:p>
          <a:p>
            <a:r>
              <a:rPr lang="en-US" sz="2800" b="1" dirty="0"/>
              <a:t>Female </a:t>
            </a:r>
            <a:r>
              <a:rPr lang="en-US" sz="2800" b="1" i="1" dirty="0"/>
              <a:t>Anopheles</a:t>
            </a:r>
            <a:r>
              <a:rPr lang="en-US" sz="2800" b="1" dirty="0"/>
              <a:t> mosquito is the primary vector; blood transfusions, mother to fetus</a:t>
            </a:r>
            <a:endParaRPr lang="en-US" sz="2800" b="1" i="1" dirty="0"/>
          </a:p>
          <a:p>
            <a:r>
              <a:rPr lang="en-US" sz="2800" b="1" dirty="0"/>
              <a:t>300-500 million new cases each year</a:t>
            </a:r>
          </a:p>
          <a:p>
            <a:r>
              <a:rPr lang="en-US" sz="2800" b="1" dirty="0"/>
              <a:t>2 million deaths each year</a:t>
            </a:r>
          </a:p>
          <a:p>
            <a:endParaRPr lang="en-US" sz="28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65A-4A94-4508-9C5C-9E480C14AEA6}" type="slidenum">
              <a:rPr lang="en-US"/>
              <a:pPr/>
              <a:t>269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Louis Pasteur (1822-1895)</a:t>
            </a:r>
          </a:p>
          <a:p>
            <a:pPr marL="514350" indent="-514350"/>
            <a:r>
              <a:rPr lang="en-US" dirty="0" smtClean="0"/>
              <a:t>Was a French chemist who contributed much to medical knowledge.</a:t>
            </a:r>
          </a:p>
          <a:p>
            <a:pPr marL="514350" indent="-514350"/>
            <a:r>
              <a:rPr lang="en-US" dirty="0" smtClean="0"/>
              <a:t>He disapproved that life arose from decomposing non-living material but proved that it arose from pre-existing life (biogenesis)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4582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2 distinct phases of malarial parasite development:</a:t>
            </a:r>
          </a:p>
          <a:p>
            <a:pPr>
              <a:spcBef>
                <a:spcPct val="0"/>
              </a:spcBef>
            </a:pPr>
            <a:r>
              <a:rPr lang="en-US"/>
              <a:t>asexual phase – human host </a:t>
            </a:r>
          </a:p>
          <a:p>
            <a:pPr lvl="1">
              <a:spcBef>
                <a:spcPct val="0"/>
              </a:spcBef>
            </a:pPr>
            <a:r>
              <a:rPr lang="en-US"/>
              <a:t>Infected female mosquito injects asexual sporozoite which localizes in liver; it then undergoes schizogony generating 2,000-40,000 merozoites which enter circulation in 5-16 days depending on species.</a:t>
            </a:r>
          </a:p>
          <a:p>
            <a:pPr lvl="1"/>
            <a:r>
              <a:rPr lang="en-US"/>
              <a:t>Merozoites attach to and enter red blood cells,  convert to trophozoites and multiply; red cell bursts releasing merozoites that differentiate into gametes.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CC39-D42E-48E9-89BF-CCC167432273}" type="slidenum">
              <a:rPr lang="en-US"/>
              <a:pPr/>
              <a:t>270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r>
              <a:rPr lang="en-US"/>
              <a:t>Sexual phase – mosquito host</a:t>
            </a:r>
          </a:p>
          <a:p>
            <a:pPr lvl="1"/>
            <a:r>
              <a:rPr lang="en-US"/>
              <a:t>Mosquito draws infected RBCs; gametes fertilize forming diploid cell which forms sporozoites in stomach.</a:t>
            </a:r>
          </a:p>
          <a:p>
            <a:pPr lvl="1"/>
            <a:r>
              <a:rPr lang="en-US"/>
              <a:t>Sporozoites lodge in salivary glands; available to infect human host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B047-C76B-40F3-A654-70BD9C338DAF}" type="slidenum">
              <a:rPr lang="en-US"/>
              <a:pPr/>
              <a:t>271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i="1"/>
              <a:t>Plasmodium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r>
              <a:rPr lang="en-US" sz="2800" dirty="0"/>
              <a:t>Symptoms include episodes of chills-fever-sweating, anemia, and organ enlargement.</a:t>
            </a:r>
          </a:p>
          <a:p>
            <a:r>
              <a:rPr lang="en-US" sz="2800" dirty="0"/>
              <a:t>Symptoms occur at 48-72 hour intervals as RBCs rupture; interval depends on species.</a:t>
            </a:r>
          </a:p>
          <a:p>
            <a:r>
              <a:rPr lang="en-US" sz="2800" i="1" dirty="0"/>
              <a:t>P. falciparum</a:t>
            </a:r>
            <a:r>
              <a:rPr lang="en-US" sz="2800" dirty="0"/>
              <a:t> most malignant type; highest death rate in children</a:t>
            </a:r>
          </a:p>
          <a:p>
            <a:r>
              <a:rPr lang="en-US" sz="2800" dirty="0"/>
              <a:t>Diagnosis by presence of </a:t>
            </a:r>
            <a:r>
              <a:rPr lang="en-US" sz="2800" dirty="0" err="1"/>
              <a:t>trophozoite</a:t>
            </a:r>
            <a:r>
              <a:rPr lang="en-US" sz="2800" dirty="0"/>
              <a:t> in RBCs, symptoms</a:t>
            </a:r>
          </a:p>
          <a:p>
            <a:r>
              <a:rPr lang="en-US" sz="2800" dirty="0"/>
              <a:t>Increasing drug resistance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19DE-D3F2-40CD-9671-B2EEE70CD481}" type="slidenum">
              <a:rPr lang="en-US"/>
              <a:pPr/>
              <a:t>272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Helminthes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Objectives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Classify helminthes of medical importance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Brief life-cycle &amp; characteristics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Effects/diseases associated with each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273</a:t>
            </a:fld>
            <a:endParaRPr lang="en-US"/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Helminthes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3058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Pathology arises from worms feeding on and migrating through tissues, accumulation of worms and worm products.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Diagnosis based on blood cell count (</a:t>
            </a:r>
            <a:r>
              <a:rPr lang="en-US" sz="2800" dirty="0" err="1"/>
              <a:t>eosinophilia</a:t>
            </a:r>
            <a:r>
              <a:rPr lang="en-US" sz="2800" dirty="0"/>
              <a:t>), serological tests; eggs, larvae, or adult worms in feces; sputum, urine, blood, or tissue biopsies.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Antihelminthic</a:t>
            </a:r>
            <a:r>
              <a:rPr lang="en-US" sz="2800" dirty="0"/>
              <a:t> drugs suppress a </a:t>
            </a:r>
            <a:r>
              <a:rPr lang="en-US" sz="2800" dirty="0" err="1"/>
              <a:t>helminthic</a:t>
            </a:r>
            <a:r>
              <a:rPr lang="en-US" sz="2800" dirty="0"/>
              <a:t> metabolic process that differs from the human process, inhibit the worm’s movement, prevent it from holding position, and act locally in the intestine.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D1C-D1FA-470C-BEEA-7BD9045DD586}" type="slidenum">
              <a:rPr lang="en-US"/>
              <a:pPr/>
              <a:t>274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/>
              <a:t>Nematode (Roundworm) Infestations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Most abundant animal groups; 50 species that affect humans</a:t>
            </a:r>
          </a:p>
          <a:p>
            <a:pPr>
              <a:lnSpc>
                <a:spcPct val="90000"/>
              </a:lnSpc>
            </a:pPr>
            <a:r>
              <a:rPr lang="en-US"/>
              <a:t>Enlongated, cylindrical worms with protective cuticles, circular muscles, a complete digestive tract, and separate sexes</a:t>
            </a:r>
          </a:p>
          <a:p>
            <a:pPr>
              <a:lnSpc>
                <a:spcPct val="90000"/>
              </a:lnSpc>
            </a:pPr>
            <a:r>
              <a:rPr lang="en-US" i="1"/>
              <a:t>Ascaris lumbricoides, Trichuris trichiura, Enterobius vermicularis, </a:t>
            </a:r>
            <a:r>
              <a:rPr lang="en-US"/>
              <a:t>hookworms, </a:t>
            </a:r>
            <a:r>
              <a:rPr lang="en-US" i="1"/>
              <a:t>Strongyloides stercoralis, Trichinella spiralis, </a:t>
            </a:r>
            <a:r>
              <a:rPr lang="en-US"/>
              <a:t>filarial worms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3990-3080-4F8F-BEDC-9A55B5EE2D66}" type="slidenum">
              <a:rPr lang="en-US"/>
              <a:pPr/>
              <a:t>275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i="1"/>
              <a:t>Ascaris lumbricoides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5257800"/>
          </a:xfrm>
        </p:spPr>
        <p:txBody>
          <a:bodyPr>
            <a:normAutofit/>
          </a:bodyPr>
          <a:lstStyle/>
          <a:p>
            <a:r>
              <a:rPr lang="en-US" sz="2800"/>
              <a:t>A large intestinal roundworm</a:t>
            </a:r>
          </a:p>
          <a:p>
            <a:r>
              <a:rPr lang="en-US" sz="2800"/>
              <a:t>Most cases in the U.S. occur in the southeastern states</a:t>
            </a:r>
          </a:p>
          <a:p>
            <a:r>
              <a:rPr lang="en-US" sz="2800"/>
              <a:t>Indigenous to humans</a:t>
            </a:r>
          </a:p>
          <a:p>
            <a:r>
              <a:rPr lang="en-US" sz="2800" i="1"/>
              <a:t>Ascaris</a:t>
            </a:r>
            <a:r>
              <a:rPr lang="en-US" sz="2800"/>
              <a:t> spends its larval and adult stages in humans; release embryonic eggs in feces, and are spread to other humans; food, drink, or contaminated objects</a:t>
            </a:r>
          </a:p>
          <a:p>
            <a:r>
              <a:rPr lang="en-US" sz="2800"/>
              <a:t>Ingested eggs hatch into larvae and burrow through the intestine into circulation and travel to the lungs and pharynx and are swallowed. </a:t>
            </a:r>
          </a:p>
          <a:p>
            <a:r>
              <a:rPr lang="en-US" sz="2800"/>
              <a:t>Adult worms complete cycle in intestines and reproduce – 200,000 eggs/day.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47D5-EA99-4C13-8258-13DEE727A197}" type="slidenum">
              <a:rPr lang="en-US"/>
              <a:pPr/>
              <a:t>276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i="1"/>
              <a:t>Ascaris lumbricoides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r>
              <a:rPr lang="en-US" dirty="0"/>
              <a:t>Worms retain motility, do not attach.</a:t>
            </a:r>
          </a:p>
          <a:p>
            <a:r>
              <a:rPr lang="en-US" dirty="0"/>
              <a:t>Severe inflammatory reactions mark the migratory route.</a:t>
            </a:r>
          </a:p>
          <a:p>
            <a:r>
              <a:rPr lang="en-US" dirty="0"/>
              <a:t>Allergic reactions can occur.</a:t>
            </a:r>
          </a:p>
          <a:p>
            <a:r>
              <a:rPr lang="en-US" dirty="0"/>
              <a:t>Heavy worm loads can retard physical and mental development.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4EA5-F222-402A-B812-E4512EAA0936}" type="slidenum">
              <a:rPr lang="en-US"/>
              <a:pPr/>
              <a:t>277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i="1"/>
              <a:t>Trichuris trichiura</a:t>
            </a:r>
            <a:r>
              <a:rPr lang="en-US" sz="4000"/>
              <a:t> and Whipworm Infection</a:t>
            </a:r>
            <a:endParaRPr lang="en-US" sz="4000" i="1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Whipworm</a:t>
            </a:r>
          </a:p>
          <a:p>
            <a:pPr>
              <a:lnSpc>
                <a:spcPct val="90000"/>
              </a:lnSpc>
            </a:pPr>
            <a:r>
              <a:rPr lang="en-US" sz="2800"/>
              <a:t>Humans sole host</a:t>
            </a:r>
          </a:p>
          <a:p>
            <a:pPr>
              <a:lnSpc>
                <a:spcPct val="90000"/>
              </a:lnSpc>
            </a:pPr>
            <a:r>
              <a:rPr lang="en-US" sz="2800"/>
              <a:t>Trichuriasis has its highest incidence in the tropics.</a:t>
            </a:r>
          </a:p>
          <a:p>
            <a:pPr>
              <a:lnSpc>
                <a:spcPct val="90000"/>
              </a:lnSpc>
            </a:pPr>
            <a:r>
              <a:rPr lang="en-US" sz="2800"/>
              <a:t>Eggs hatch in intestines, larvae attach, penetrate the outer wall and develop into adults.</a:t>
            </a:r>
          </a:p>
          <a:p>
            <a:pPr>
              <a:lnSpc>
                <a:spcPct val="90000"/>
              </a:lnSpc>
            </a:pPr>
            <a:r>
              <a:rPr lang="en-US" sz="2800"/>
              <a:t>Females lay 3,000-5,000 eggs daily.</a:t>
            </a:r>
          </a:p>
          <a:p>
            <a:pPr>
              <a:lnSpc>
                <a:spcPct val="90000"/>
              </a:lnSpc>
            </a:pPr>
            <a:r>
              <a:rPr lang="en-US" sz="2800"/>
              <a:t>Worms can pierce capillaries, cause localized hemorrhage, and allow bacteria to leave intestine.</a:t>
            </a:r>
          </a:p>
          <a:p>
            <a:pPr>
              <a:lnSpc>
                <a:spcPct val="90000"/>
              </a:lnSpc>
            </a:pPr>
            <a:r>
              <a:rPr lang="en-US" sz="2800"/>
              <a:t>Heavy infestations can cause dysentery, rectal prolapse – can be fatal in children.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537-3EF5-4D44-9446-C10C020B1D24}" type="slidenum">
              <a:rPr lang="en-US"/>
              <a:pPr/>
              <a:t>278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4000" i="1"/>
              <a:t>Enterobius vermicularis</a:t>
            </a:r>
            <a:r>
              <a:rPr lang="en-US" sz="4000"/>
              <a:t> and Pinworm Infection</a:t>
            </a:r>
            <a:endParaRPr lang="en-US" sz="4000" i="1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458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Pinworm or seatworm</a:t>
            </a:r>
          </a:p>
          <a:p>
            <a:pPr>
              <a:lnSpc>
                <a:spcPct val="90000"/>
              </a:lnSpc>
            </a:pPr>
            <a:r>
              <a:rPr lang="en-US" sz="2800"/>
              <a:t>Enterobiasis most common worm disease of children in temperate zones</a:t>
            </a:r>
          </a:p>
          <a:p>
            <a:pPr>
              <a:lnSpc>
                <a:spcPct val="90000"/>
              </a:lnSpc>
            </a:pPr>
            <a:r>
              <a:rPr lang="en-US" sz="2800"/>
              <a:t>Eggs are picked up from surroundings and swallowed.</a:t>
            </a:r>
          </a:p>
          <a:p>
            <a:pPr>
              <a:lnSpc>
                <a:spcPct val="90000"/>
              </a:lnSpc>
            </a:pPr>
            <a:r>
              <a:rPr lang="en-US" sz="2800"/>
              <a:t>After hatching in the small intestine, they develop into adults. </a:t>
            </a:r>
          </a:p>
          <a:p>
            <a:pPr>
              <a:lnSpc>
                <a:spcPct val="90000"/>
              </a:lnSpc>
            </a:pPr>
            <a:r>
              <a:rPr lang="en-US" sz="2800"/>
              <a:t>Anal itching occurs when mature females emerge from intestine to release eggs.</a:t>
            </a:r>
          </a:p>
          <a:p>
            <a:pPr>
              <a:lnSpc>
                <a:spcPct val="90000"/>
              </a:lnSpc>
            </a:pPr>
            <a:r>
              <a:rPr lang="en-US" sz="2800"/>
              <a:t>Self-inoculation is common.</a:t>
            </a:r>
          </a:p>
          <a:p>
            <a:pPr>
              <a:lnSpc>
                <a:spcPct val="90000"/>
              </a:lnSpc>
            </a:pPr>
            <a:r>
              <a:rPr lang="en-US" sz="2800"/>
              <a:t>Tape test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D026-CDD2-4E98-A7AD-9186C5B92038}" type="slidenum">
              <a:rPr lang="en-US"/>
              <a:pPr/>
              <a:t>279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Louis Pasteur</a:t>
            </a:r>
          </a:p>
          <a:p>
            <a:r>
              <a:rPr lang="en-US" dirty="0" smtClean="0"/>
              <a:t>She demonstrated that boiling of substances (fluids) rendered them sterile. </a:t>
            </a:r>
          </a:p>
          <a:p>
            <a:r>
              <a:rPr lang="en-US" dirty="0" smtClean="0"/>
              <a:t>He added that such sterilized fluids can be contaminated by particles form 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/>
              <a:t>Hookworms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7724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Characteristic curved ends and hooked mouths</a:t>
            </a:r>
          </a:p>
          <a:p>
            <a:pPr>
              <a:lnSpc>
                <a:spcPct val="90000"/>
              </a:lnSpc>
            </a:pPr>
            <a:r>
              <a:rPr lang="en-US" sz="2800" i="1" dirty="0" err="1"/>
              <a:t>Necator</a:t>
            </a:r>
            <a:r>
              <a:rPr lang="en-US" sz="2800" i="1" dirty="0"/>
              <a:t> </a:t>
            </a:r>
            <a:r>
              <a:rPr lang="en-US" sz="2800" i="1" dirty="0" err="1"/>
              <a:t>americanus</a:t>
            </a:r>
            <a:r>
              <a:rPr lang="en-US" sz="2800" i="1" dirty="0"/>
              <a:t> and </a:t>
            </a:r>
            <a:r>
              <a:rPr lang="en-US" sz="2800" i="1" dirty="0" err="1"/>
              <a:t>Ancylostoma</a:t>
            </a:r>
            <a:r>
              <a:rPr lang="en-US" sz="2800" i="1" dirty="0"/>
              <a:t> </a:t>
            </a:r>
            <a:r>
              <a:rPr lang="en-US" sz="2800" i="1" dirty="0" err="1"/>
              <a:t>duodenale</a:t>
            </a:r>
            <a:endParaRPr lang="en-US" sz="2800" i="1" dirty="0"/>
          </a:p>
          <a:p>
            <a:pPr>
              <a:lnSpc>
                <a:spcPct val="90000"/>
              </a:lnSpc>
            </a:pPr>
            <a:r>
              <a:rPr lang="en-US" sz="2800" dirty="0"/>
              <a:t>Humans shed eggs in feces, which hatch into </a:t>
            </a:r>
            <a:r>
              <a:rPr lang="en-US" sz="2800" dirty="0" err="1"/>
              <a:t>filariform</a:t>
            </a:r>
            <a:r>
              <a:rPr lang="en-US" sz="2800" dirty="0"/>
              <a:t> larvae and burrow into the skin of the lower legs.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Larvae travel from blood to lungs, proceed up bronchi and throat and are swallowed.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Worms mature and reproduce in small intestine and complete, the cycle.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May cause pneumonia, nausea, vomiting, cramps and bloody diarrhea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Blood loss is significant – anemia.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CD69-4B6B-4E47-9754-9926F4A0C27D}" type="slidenum">
              <a:rPr lang="en-US"/>
              <a:pPr/>
              <a:t>280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4000" i="1"/>
              <a:t>Strongyloides stercoralis</a:t>
            </a:r>
            <a:r>
              <a:rPr lang="en-US" sz="4000"/>
              <a:t> and Strongyloidiasis</a:t>
            </a:r>
            <a:endParaRPr lang="en-US" sz="4000" i="1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7724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Threadworm</a:t>
            </a:r>
          </a:p>
          <a:p>
            <a:pPr>
              <a:lnSpc>
                <a:spcPct val="90000"/>
              </a:lnSpc>
            </a:pPr>
            <a:r>
              <a:rPr lang="en-US" sz="2800"/>
              <a:t>Tiny roundworms completes life cycle in humans or moist soil.</a:t>
            </a:r>
          </a:p>
          <a:p>
            <a:pPr>
              <a:lnSpc>
                <a:spcPct val="90000"/>
              </a:lnSpc>
            </a:pPr>
            <a:r>
              <a:rPr lang="en-US" sz="2800"/>
              <a:t>Larvae penetrate skin and migrate to lungs, are swallowed and complete development in the intestine.</a:t>
            </a:r>
          </a:p>
          <a:p>
            <a:pPr>
              <a:lnSpc>
                <a:spcPct val="90000"/>
              </a:lnSpc>
            </a:pPr>
            <a:r>
              <a:rPr lang="en-US" sz="2800"/>
              <a:t>Can reinfect the same host without leaving the body</a:t>
            </a:r>
          </a:p>
          <a:p>
            <a:pPr>
              <a:lnSpc>
                <a:spcPct val="90000"/>
              </a:lnSpc>
            </a:pPr>
            <a:r>
              <a:rPr lang="en-US" sz="2800"/>
              <a:t>Heavy worm loads can cause pneumonitis and eosinophilia, bloody diarrhea, liver enlargement, bowel obstruction and malabsorption.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6CA-132C-4189-9B04-7A40565F88C7}" type="slidenum">
              <a:rPr lang="en-US"/>
              <a:pPr/>
              <a:t>281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/>
              <a:t>Tissue Nematodes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Complete their life cycle in human blood, </a:t>
            </a:r>
            <a:r>
              <a:rPr lang="en-US" dirty="0" err="1"/>
              <a:t>lymphatics</a:t>
            </a:r>
            <a:r>
              <a:rPr lang="en-US" dirty="0"/>
              <a:t>, or skin</a:t>
            </a:r>
          </a:p>
          <a:p>
            <a:pPr>
              <a:lnSpc>
                <a:spcPct val="90000"/>
              </a:lnSpc>
            </a:pPr>
            <a:r>
              <a:rPr lang="en-US" b="1" dirty="0"/>
              <a:t>Filarial worms</a:t>
            </a:r>
            <a:r>
              <a:rPr lang="en-US" dirty="0"/>
              <a:t>; elongate, filamentous bodies, spread by biting arthropods</a:t>
            </a:r>
          </a:p>
          <a:p>
            <a:pPr>
              <a:lnSpc>
                <a:spcPct val="90000"/>
              </a:lnSpc>
            </a:pPr>
            <a:r>
              <a:rPr lang="en-US" dirty="0"/>
              <a:t>Cause chronic, deforming disease</a:t>
            </a:r>
          </a:p>
          <a:p>
            <a:pPr>
              <a:lnSpc>
                <a:spcPct val="90000"/>
              </a:lnSpc>
            </a:pPr>
            <a:r>
              <a:rPr lang="en-US" i="1" dirty="0" err="1"/>
              <a:t>Wuchereria</a:t>
            </a:r>
            <a:r>
              <a:rPr lang="en-US" i="1" dirty="0"/>
              <a:t> </a:t>
            </a:r>
            <a:r>
              <a:rPr lang="en-US" i="1" dirty="0" err="1"/>
              <a:t>bancrofti</a:t>
            </a:r>
            <a:r>
              <a:rPr lang="en-US" dirty="0"/>
              <a:t> – elephantiasis</a:t>
            </a:r>
          </a:p>
          <a:p>
            <a:pPr>
              <a:lnSpc>
                <a:spcPct val="90000"/>
              </a:lnSpc>
            </a:pPr>
            <a:r>
              <a:rPr lang="en-US" i="1" dirty="0" err="1"/>
              <a:t>Onchocerca</a:t>
            </a:r>
            <a:r>
              <a:rPr lang="en-US" i="1" dirty="0"/>
              <a:t> </a:t>
            </a:r>
            <a:r>
              <a:rPr lang="en-US" i="1" dirty="0" err="1"/>
              <a:t>volvulus</a:t>
            </a:r>
            <a:r>
              <a:rPr lang="en-US" dirty="0"/>
              <a:t> – river blindness</a:t>
            </a:r>
          </a:p>
          <a:p>
            <a:pPr>
              <a:lnSpc>
                <a:spcPct val="90000"/>
              </a:lnSpc>
            </a:pPr>
            <a:r>
              <a:rPr lang="en-US" i="1" dirty="0"/>
              <a:t>Loa </a:t>
            </a:r>
            <a:r>
              <a:rPr lang="en-US" i="1" dirty="0" err="1"/>
              <a:t>loa</a:t>
            </a:r>
            <a:r>
              <a:rPr lang="en-US" dirty="0"/>
              <a:t> – eye worm</a:t>
            </a:r>
          </a:p>
          <a:p>
            <a:pPr>
              <a:lnSpc>
                <a:spcPct val="90000"/>
              </a:lnSpc>
            </a:pPr>
            <a:endParaRPr lang="en-US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20A4-447A-4AFC-9A18-0AE0988B7BDC}" type="slidenum">
              <a:rPr lang="en-US"/>
              <a:pPr/>
              <a:t>282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i="1"/>
              <a:t>Wucherereia bancrofti</a:t>
            </a:r>
            <a:r>
              <a:rPr lang="en-US" sz="4000"/>
              <a:t> and Bancroftian Filariasis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dirty="0"/>
              <a:t>Tropical infection spread by mosquitoes</a:t>
            </a:r>
          </a:p>
          <a:p>
            <a:r>
              <a:rPr lang="en-US" dirty="0"/>
              <a:t>Vector deposits larvae which move into </a:t>
            </a:r>
            <a:r>
              <a:rPr lang="en-US" dirty="0" err="1"/>
              <a:t>lymphatics</a:t>
            </a:r>
            <a:r>
              <a:rPr lang="en-US" dirty="0"/>
              <a:t> and develop into adults.</a:t>
            </a:r>
          </a:p>
          <a:p>
            <a:r>
              <a:rPr lang="en-US" dirty="0"/>
              <a:t>Chronic infection causes blockage of lymphatic circulation and elephantiasis, massive swelling in the extremities.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26BC-E171-4B67-B355-556A9F3516B1}" type="slidenum">
              <a:rPr lang="en-US"/>
              <a:pPr/>
              <a:t>283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sz="4000" i="1"/>
              <a:t>Onchocerca volvulus</a:t>
            </a:r>
            <a:r>
              <a:rPr lang="en-US" sz="4000"/>
              <a:t> and River Blindness</a:t>
            </a:r>
            <a:endParaRPr lang="en-US" sz="4000" i="1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Transmitted by biting black flies</a:t>
            </a:r>
          </a:p>
          <a:p>
            <a:pPr>
              <a:lnSpc>
                <a:spcPct val="90000"/>
              </a:lnSpc>
            </a:pPr>
            <a:r>
              <a:rPr lang="en-US" dirty="0"/>
              <a:t>Larvae develop into adults in subcutaneous tissues.</a:t>
            </a:r>
          </a:p>
          <a:p>
            <a:pPr>
              <a:lnSpc>
                <a:spcPct val="90000"/>
              </a:lnSpc>
            </a:pPr>
            <a:r>
              <a:rPr lang="en-US" dirty="0"/>
              <a:t>Adult females migrate via the blood to the eyes, provoking inflammatory reactions.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Coinfection</a:t>
            </a:r>
            <a:r>
              <a:rPr lang="en-US" dirty="0"/>
              <a:t> with </a:t>
            </a:r>
            <a:r>
              <a:rPr lang="en-US" i="1" dirty="0" err="1"/>
              <a:t>Wolbachia</a:t>
            </a:r>
            <a:r>
              <a:rPr lang="en-US" dirty="0"/>
              <a:t> bacteria causes river blindness.</a:t>
            </a:r>
          </a:p>
          <a:p>
            <a:pPr>
              <a:lnSpc>
                <a:spcPct val="90000"/>
              </a:lnSpc>
            </a:pPr>
            <a:r>
              <a:rPr lang="en-US" dirty="0"/>
              <a:t>Treatment: tetracycline and </a:t>
            </a:r>
            <a:r>
              <a:rPr lang="en-US" dirty="0" err="1"/>
              <a:t>ivermectin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8907-7076-4BFC-B5F7-D0BC6553C99F}" type="slidenum">
              <a:rPr lang="en-US"/>
              <a:pPr/>
              <a:t>284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i="1"/>
              <a:t>Loa loa</a:t>
            </a:r>
            <a:r>
              <a:rPr lang="en-US"/>
              <a:t>: The African Eye Worm</a:t>
            </a:r>
            <a:endParaRPr lang="en-US" i="1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114800"/>
          </a:xfrm>
        </p:spPr>
        <p:txBody>
          <a:bodyPr/>
          <a:lstStyle/>
          <a:p>
            <a:r>
              <a:rPr lang="en-US" dirty="0"/>
              <a:t>Spread by bite of small flies</a:t>
            </a:r>
          </a:p>
          <a:p>
            <a:r>
              <a:rPr lang="en-US" dirty="0"/>
              <a:t>Temperature-sensitive worm migrates around/under the skin and may enter the eye.</a:t>
            </a:r>
          </a:p>
          <a:p>
            <a:r>
              <a:rPr lang="en-US" dirty="0"/>
              <a:t>Treatment – pull worm from a small hole in conjunctiva or </a:t>
            </a:r>
            <a:r>
              <a:rPr lang="en-US" dirty="0" err="1"/>
              <a:t>diethylcarbamazine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2016-8E1A-4674-86CC-6ACFB25B34D7}" type="slidenum">
              <a:rPr lang="en-US"/>
              <a:pPr/>
              <a:t>285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/>
              <a:t>Trematodes or Flukes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05800" cy="4114800"/>
          </a:xfrm>
        </p:spPr>
        <p:txBody>
          <a:bodyPr/>
          <a:lstStyle/>
          <a:p>
            <a:r>
              <a:rPr lang="en-US"/>
              <a:t>Flatworms with ovoid leaflike bodies</a:t>
            </a:r>
          </a:p>
          <a:p>
            <a:r>
              <a:rPr lang="en-US"/>
              <a:t>Have digestive, excretory, neuromuscular, and reproductive systems</a:t>
            </a:r>
          </a:p>
          <a:p>
            <a:r>
              <a:rPr lang="en-US"/>
              <a:t>Lack circulatory and respiratory systems</a:t>
            </a:r>
          </a:p>
          <a:p>
            <a:r>
              <a:rPr lang="en-US"/>
              <a:t>Animals such as snails or fish are usually the intermediate hosts and humans are the definitive hosts.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BB39-0D68-481C-9359-F9E9F1BB2F8B}" type="slidenum">
              <a:rPr lang="en-US"/>
              <a:pPr/>
              <a:t>286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/>
              <a:t>Blood Flukes: Schistosomes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800600"/>
          </a:xfrm>
        </p:spPr>
        <p:txBody>
          <a:bodyPr/>
          <a:lstStyle/>
          <a:p>
            <a:r>
              <a:rPr lang="en-US" sz="2800" dirty="0"/>
              <a:t>Schistosomiasis - prominent parasitic disease</a:t>
            </a:r>
          </a:p>
          <a:p>
            <a:r>
              <a:rPr lang="en-US" sz="2800" i="1" dirty="0"/>
              <a:t>Schistosoma </a:t>
            </a:r>
            <a:r>
              <a:rPr lang="en-US" sz="2800" i="1" dirty="0" err="1"/>
              <a:t>mansoni</a:t>
            </a:r>
            <a:r>
              <a:rPr lang="en-US" sz="2800" i="1" dirty="0"/>
              <a:t>, S. </a:t>
            </a:r>
            <a:r>
              <a:rPr lang="en-US" sz="2800" i="1" dirty="0" err="1"/>
              <a:t>japonicum</a:t>
            </a:r>
            <a:r>
              <a:rPr lang="en-US" sz="2800" i="1" dirty="0"/>
              <a:t>, </a:t>
            </a:r>
          </a:p>
          <a:p>
            <a:pPr>
              <a:buFontTx/>
              <a:buNone/>
            </a:pPr>
            <a:r>
              <a:rPr lang="en-US" sz="2800" i="1" dirty="0"/>
              <a:t>    S. </a:t>
            </a:r>
            <a:r>
              <a:rPr lang="en-US" sz="2800" i="1" dirty="0" err="1"/>
              <a:t>haematobium</a:t>
            </a:r>
            <a:endParaRPr lang="en-US" sz="2800" i="1" dirty="0"/>
          </a:p>
          <a:p>
            <a:r>
              <a:rPr lang="en-US" sz="2800" dirty="0"/>
              <a:t>Adult flukes live in humans who release eggs into water; early larva (</a:t>
            </a:r>
            <a:r>
              <a:rPr lang="en-US" sz="2800" dirty="0" err="1"/>
              <a:t>miracidium</a:t>
            </a:r>
            <a:r>
              <a:rPr lang="en-US" sz="2800" dirty="0"/>
              <a:t>) develops in freshwater snail into a 2nd larva (</a:t>
            </a:r>
            <a:r>
              <a:rPr lang="en-US" sz="2800" dirty="0" err="1"/>
              <a:t>cercaria</a:t>
            </a:r>
            <a:r>
              <a:rPr lang="en-US" sz="2800" dirty="0"/>
              <a:t>).</a:t>
            </a:r>
          </a:p>
          <a:p>
            <a:r>
              <a:rPr lang="en-US" sz="2800" dirty="0"/>
              <a:t>This larva penetrates human skin and moves into the liver to mature; adults migrate to intestine or bladder and shed eggs, giving rise to chronic organ enlargement.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5162-18AC-4ABA-B331-5AD2CF3BFA98}" type="slidenum">
              <a:rPr lang="en-US"/>
              <a:pPr/>
              <a:t>287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/>
              <a:t>Cestode (Tapeworm) Infestations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r>
              <a:rPr lang="en-US" sz="2800" dirty="0"/>
              <a:t>Flatworms</a:t>
            </a:r>
          </a:p>
          <a:p>
            <a:r>
              <a:rPr lang="en-US" sz="2800" dirty="0"/>
              <a:t>Long, very thin, </a:t>
            </a:r>
            <a:r>
              <a:rPr lang="en-US" sz="2800" dirty="0" err="1"/>
              <a:t>ribbonlike</a:t>
            </a:r>
            <a:r>
              <a:rPr lang="en-US" sz="2800" dirty="0"/>
              <a:t> bodies composed of sacs (</a:t>
            </a:r>
            <a:r>
              <a:rPr lang="en-US" sz="2800" dirty="0" err="1"/>
              <a:t>proglottids</a:t>
            </a:r>
            <a:r>
              <a:rPr lang="en-US" sz="2800" dirty="0"/>
              <a:t>) and a </a:t>
            </a:r>
            <a:r>
              <a:rPr lang="en-US" sz="2800" dirty="0" err="1"/>
              <a:t>scolex</a:t>
            </a:r>
            <a:r>
              <a:rPr lang="en-US" sz="2800" dirty="0"/>
              <a:t> that grips the intestine</a:t>
            </a:r>
          </a:p>
          <a:p>
            <a:r>
              <a:rPr lang="en-US" sz="2800" dirty="0"/>
              <a:t>Each </a:t>
            </a:r>
            <a:r>
              <a:rPr lang="en-US" sz="2800" dirty="0" err="1"/>
              <a:t>proglottid</a:t>
            </a:r>
            <a:r>
              <a:rPr lang="en-US" sz="2800" dirty="0"/>
              <a:t> is an independent unit adapted to absorbing food and making and releasing eggs.</a:t>
            </a:r>
          </a:p>
          <a:p>
            <a:r>
              <a:rPr lang="en-US" sz="2800" i="1" dirty="0"/>
              <a:t>Taenia saginata</a:t>
            </a:r>
          </a:p>
          <a:p>
            <a:r>
              <a:rPr lang="en-US" sz="2800" i="1" dirty="0"/>
              <a:t>Taenia solium</a:t>
            </a:r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CA6A-6B0E-41A5-91FE-393C96AA472C}" type="slidenum">
              <a:rPr lang="en-US"/>
              <a:pPr/>
              <a:t>288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i="1"/>
              <a:t>Taenia saginata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Beef tapeworm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Very large, up to 2,000 </a:t>
            </a:r>
            <a:r>
              <a:rPr lang="en-US" sz="2800" dirty="0" err="1"/>
              <a:t>proglottids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Humans are the definitive host.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Animals are infected by grazing on land contaminated with human feces.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Infection occurs from eating raw beef in which the larval form has encysted.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humans, larva attaches to the small intestine and becomes an adult.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Causes few symptoms; vague abdominal pain and nausea; </a:t>
            </a:r>
            <a:r>
              <a:rPr lang="en-US" sz="2800" dirty="0" err="1"/>
              <a:t>proglottids</a:t>
            </a:r>
            <a:r>
              <a:rPr lang="en-US" sz="2800" dirty="0"/>
              <a:t> in stool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BA3B-6B3A-4F20-8D06-C85BE45A2175}" type="slidenum">
              <a:rPr lang="en-US"/>
              <a:pPr/>
              <a:t>289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Louis Pasteur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He discovered that fermentation involved in the production of beer and wine is the results yeast.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He showed that it is possible to weaken (attenuate) pathogenic micro-organisms or microbes and use then for immunization.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820A-5595-4BA7-AFDC-E4E5AF723A82}" type="slidenum">
              <a:rPr lang="en-US"/>
              <a:pPr/>
              <a:t>290</a:t>
            </a:fld>
            <a:endParaRPr lang="en-US"/>
          </a:p>
        </p:txBody>
      </p:sp>
      <p:pic>
        <p:nvPicPr>
          <p:cNvPr id="140291" name="Picture 3" descr="Tapeworm infestation in hum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82763"/>
            <a:ext cx="8839200" cy="318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i="1"/>
              <a:t>Taenia solium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Pork tapeworm</a:t>
            </a:r>
          </a:p>
          <a:p>
            <a:pPr>
              <a:lnSpc>
                <a:spcPct val="90000"/>
              </a:lnSpc>
            </a:pPr>
            <a:r>
              <a:rPr lang="en-US" dirty="0"/>
              <a:t>Infects humans through ingesting cysts or eggs</a:t>
            </a:r>
          </a:p>
          <a:p>
            <a:pPr>
              <a:lnSpc>
                <a:spcPct val="90000"/>
              </a:lnSpc>
            </a:pPr>
            <a:r>
              <a:rPr lang="en-US" dirty="0"/>
              <a:t>Eggs hatch in intestine, releasing tapeworm larva that migrate to all tissues and </a:t>
            </a:r>
            <a:r>
              <a:rPr lang="en-US" dirty="0" err="1"/>
              <a:t>encyst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Most damaging if they lodge in heart muscle, eye, or brain</a:t>
            </a:r>
          </a:p>
          <a:p>
            <a:pPr>
              <a:lnSpc>
                <a:spcPct val="90000"/>
              </a:lnSpc>
            </a:pPr>
            <a:r>
              <a:rPr lang="en-US" dirty="0"/>
              <a:t>May cause seizures, psychiatric disturbances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E327-3353-4F33-BBC9-DF4E0214BD97}" type="slidenum">
              <a:rPr lang="en-US"/>
              <a:pPr/>
              <a:t>291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The Arthropod Vectors of Infectious Disease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/>
              <a:t>Arthropods – exoskeleton and jointed legs; includes arachnids and crustaceans; many must feed on blood and tissue fluid of host during life cycle; ectoparasites</a:t>
            </a:r>
          </a:p>
          <a:p>
            <a:r>
              <a:rPr lang="en-US"/>
              <a:t>Those of medical importance transmit infectious microbes in the process of feeding – </a:t>
            </a:r>
            <a:r>
              <a:rPr lang="en-US" b="1"/>
              <a:t>biological vectors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23C-A93A-405A-8995-B5660A4D5493}" type="slidenum">
              <a:rPr lang="en-US"/>
              <a:pPr/>
              <a:t>292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772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Insects </a:t>
            </a:r>
          </a:p>
          <a:p>
            <a:pPr>
              <a:lnSpc>
                <a:spcPct val="80000"/>
              </a:lnSpc>
            </a:pPr>
            <a:r>
              <a:rPr lang="en-US" sz="2800"/>
              <a:t>Mosquitoes – require an aquatic habitat; females take blood meal transmitting disease: malaria, filariasis, zoonoses</a:t>
            </a:r>
          </a:p>
          <a:p>
            <a:pPr>
              <a:lnSpc>
                <a:spcPct val="80000"/>
              </a:lnSpc>
            </a:pPr>
            <a:r>
              <a:rPr lang="en-US" sz="2800"/>
              <a:t>Fleas – highly motile, flattened bodies; feed on warm-blooded animals; carry zoonotic diseases: plague, murine typhus</a:t>
            </a:r>
          </a:p>
          <a:p>
            <a:pPr>
              <a:lnSpc>
                <a:spcPct val="80000"/>
              </a:lnSpc>
            </a:pPr>
            <a:r>
              <a:rPr lang="en-US" sz="2800"/>
              <a:t>Lice – small, soft; attach to head and body hair feeding inconspicuously on blood and tissue fluid; release feces that contaminate wound; epidemic typhus, relapsing fever</a:t>
            </a:r>
          </a:p>
          <a:p>
            <a:pPr>
              <a:lnSpc>
                <a:spcPct val="80000"/>
              </a:lnSpc>
            </a:pPr>
            <a:r>
              <a:rPr lang="en-US" sz="2800"/>
              <a:t>Flies – tsetse fly, sand fly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78A5-36C7-4029-878B-5921F3353BB2}" type="slidenum">
              <a:rPr lang="en-US"/>
              <a:pPr/>
              <a:t>293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Arachnids</a:t>
            </a:r>
          </a:p>
          <a:p>
            <a:pPr>
              <a:lnSpc>
                <a:spcPct val="90000"/>
              </a:lnSpc>
            </a:pPr>
            <a:r>
              <a:rPr lang="en-US"/>
              <a:t>Ticks – cling on vegetation and attach to host on contact;  larvae, nymph and adults get blood meal by piercing skin of host</a:t>
            </a:r>
          </a:p>
          <a:p>
            <a:pPr lvl="1">
              <a:lnSpc>
                <a:spcPct val="90000"/>
              </a:lnSpc>
            </a:pPr>
            <a:r>
              <a:rPr lang="en-US"/>
              <a:t>hard ticks – </a:t>
            </a:r>
            <a:r>
              <a:rPr lang="en-US" i="1"/>
              <a:t>Dermacentor, Ixodes</a:t>
            </a:r>
            <a:r>
              <a:rPr lang="en-US"/>
              <a:t> – small compact, rigid bodies; transmit rickettsial, borrelial, and viral diseases</a:t>
            </a:r>
          </a:p>
          <a:p>
            <a:pPr lvl="1">
              <a:lnSpc>
                <a:spcPct val="90000"/>
              </a:lnSpc>
            </a:pPr>
            <a:r>
              <a:rPr lang="en-US"/>
              <a:t>soft or argasid ticks – </a:t>
            </a:r>
            <a:r>
              <a:rPr lang="en-US" i="1"/>
              <a:t>Ornithodoros</a:t>
            </a:r>
            <a:r>
              <a:rPr lang="en-US"/>
              <a:t>- flexible outer bodies; transmit relapsing fever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AB62-8CBC-43B0-8A5E-B3FA9283A317}" type="slidenum">
              <a:rPr lang="en-US"/>
              <a:pPr/>
              <a:t>294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295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202474"/>
          <a:ext cx="7315200" cy="469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885406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                        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Intestinal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and urogenital protozoa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540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Organism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mode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transmission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Disease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9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Entamoeba</a:t>
                      </a:r>
                      <a:r>
                        <a:rPr lang="en-US" b="1" baseline="0" dirty="0" smtClean="0"/>
                        <a:t> histolytica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Ingestion</a:t>
                      </a:r>
                      <a:r>
                        <a:rPr lang="en-US" b="1" baseline="0" dirty="0" smtClean="0"/>
                        <a:t> of cyst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Amoebic</a:t>
                      </a:r>
                      <a:r>
                        <a:rPr lang="en-US" b="1" baseline="0" dirty="0" smtClean="0"/>
                        <a:t> dysentery, liver abscess </a:t>
                      </a:r>
                      <a:endParaRPr lang="en-US" b="1" dirty="0"/>
                    </a:p>
                  </a:txBody>
                  <a:tcPr/>
                </a:tc>
              </a:tr>
              <a:tr h="3629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Giardia lamblia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Ingestion</a:t>
                      </a:r>
                      <a:r>
                        <a:rPr lang="en-US" b="1" baseline="0" dirty="0" smtClean="0"/>
                        <a:t> of cyst in food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Giardiasis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629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Cryptosporidium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Ingestion of cyst in food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Cryptosporidiosis (</a:t>
                      </a:r>
                      <a:r>
                        <a:rPr lang="en-US" b="1" dirty="0" err="1" smtClean="0"/>
                        <a:t>sympt</a:t>
                      </a:r>
                      <a:r>
                        <a:rPr lang="en-US" b="1" baseline="0" dirty="0" smtClean="0"/>
                        <a:t>= diarrhoea, severe in ISS</a:t>
                      </a:r>
                      <a:endParaRPr lang="en-US" b="1" dirty="0"/>
                    </a:p>
                  </a:txBody>
                  <a:tcPr/>
                </a:tc>
              </a:tr>
              <a:tr h="3629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Trichomonas</a:t>
                      </a:r>
                      <a:r>
                        <a:rPr lang="en-US" b="1" baseline="0" dirty="0" smtClean="0"/>
                        <a:t> vaginalis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Sexual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Trichomoniasis </a:t>
                      </a:r>
                      <a:endParaRPr lang="en-US" b="1" dirty="0"/>
                    </a:p>
                  </a:txBody>
                  <a:tcPr/>
                </a:tc>
              </a:tr>
              <a:tr h="362972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4600" y="533400"/>
            <a:ext cx="3962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Medically important protozoa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296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609600"/>
          <a:ext cx="7086600" cy="551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374015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              Blood and tissue protozoa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Organisms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 of transmission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diseases</a:t>
                      </a:r>
                      <a:endParaRPr lang="en-US" b="1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Plasmodium:</a:t>
                      </a:r>
                      <a:r>
                        <a:rPr lang="en-US" b="1" baseline="0" dirty="0" smtClean="0"/>
                        <a:t> vivax, ovale, malariae, falciparum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Ano</a:t>
                      </a:r>
                      <a:r>
                        <a:rPr lang="en-US" b="1" baseline="0" dirty="0" smtClean="0"/>
                        <a:t>pheles mosquito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Malaria </a:t>
                      </a:r>
                      <a:endParaRPr lang="en-US" b="1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Leishmania</a:t>
                      </a:r>
                      <a:r>
                        <a:rPr lang="en-US" b="1" baseline="0" dirty="0" smtClean="0"/>
                        <a:t> donovani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Sandfly</a:t>
                      </a:r>
                      <a:r>
                        <a:rPr lang="en-US" b="1" baseline="0" dirty="0" smtClean="0"/>
                        <a:t>  (phlebotomus)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Kala-</a:t>
                      </a:r>
                      <a:r>
                        <a:rPr lang="en-US" b="1" dirty="0" err="1" smtClean="0"/>
                        <a:t>azar</a:t>
                      </a:r>
                      <a:r>
                        <a:rPr lang="en-US" b="1" dirty="0" smtClean="0"/>
                        <a:t> (visceral</a:t>
                      </a:r>
                      <a:r>
                        <a:rPr lang="en-US" b="1" baseline="0" dirty="0" smtClean="0"/>
                        <a:t> leishmaniasis </a:t>
                      </a:r>
                      <a:endParaRPr lang="en-US" b="1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Leishmania</a:t>
                      </a:r>
                      <a:r>
                        <a:rPr lang="en-US" b="1" baseline="0" dirty="0" smtClean="0"/>
                        <a:t> tropica, L.mexican, &amp; L.braziliensis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Sandfly (vector)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Cutaneous leishmaniasis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Trypanasoma  gambiense</a:t>
                      </a:r>
                      <a:r>
                        <a:rPr lang="en-US" b="1" baseline="0" dirty="0" smtClean="0"/>
                        <a:t> &amp; T. rhodesiense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Tse</a:t>
                      </a:r>
                      <a:r>
                        <a:rPr lang="en-US" b="1" baseline="0" dirty="0" smtClean="0"/>
                        <a:t>tse</a:t>
                      </a:r>
                      <a:r>
                        <a:rPr lang="en-US" b="1" dirty="0" smtClean="0"/>
                        <a:t> fly </a:t>
                      </a:r>
                      <a:r>
                        <a:rPr lang="en-US" b="1" baseline="0" dirty="0" smtClean="0"/>
                        <a:t>(glossina)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Sleeping</a:t>
                      </a:r>
                      <a:r>
                        <a:rPr lang="en-US" b="1" baseline="0" dirty="0" smtClean="0"/>
                        <a:t> sickness</a:t>
                      </a:r>
                      <a:endParaRPr lang="en-US" b="1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Trypanasoma</a:t>
                      </a:r>
                      <a:r>
                        <a:rPr lang="en-US" b="1" baseline="0" dirty="0" smtClean="0"/>
                        <a:t> cruzi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Reduviid bug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Chagas’ disease </a:t>
                      </a:r>
                      <a:endParaRPr lang="en-US" b="1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Toxoplasma</a:t>
                      </a:r>
                      <a:r>
                        <a:rPr lang="en-US" b="1" baseline="0" dirty="0" smtClean="0"/>
                        <a:t> gondii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Cyst in</a:t>
                      </a:r>
                      <a:r>
                        <a:rPr lang="en-US" b="1" baseline="0" dirty="0" smtClean="0"/>
                        <a:t> raw meat, cat feces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Toxoplasmosis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Pneumocystis</a:t>
                      </a:r>
                      <a:r>
                        <a:rPr lang="en-US" b="1" baseline="0" dirty="0" smtClean="0"/>
                        <a:t> jiroveci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Inhalation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Pneumonia </a:t>
                      </a:r>
                      <a:r>
                        <a:rPr lang="en-US" b="1" dirty="0" err="1" smtClean="0"/>
                        <a:t>esp</a:t>
                      </a:r>
                      <a:r>
                        <a:rPr lang="en-US" b="1" dirty="0" smtClean="0"/>
                        <a:t> in ISS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297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295400"/>
          <a:ext cx="7467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321004"/>
                <a:gridCol w="2290064"/>
                <a:gridCol w="1951533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Organism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Intermediate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host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that infects human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Disease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Taenia solium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Pigs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-Larvae in &lt;cooked pork</a:t>
                      </a:r>
                    </a:p>
                    <a:p>
                      <a:r>
                        <a:rPr lang="en-US" b="1" dirty="0" smtClean="0"/>
                        <a:t>-Eggs</a:t>
                      </a:r>
                      <a:r>
                        <a:rPr lang="en-US" b="1" baseline="0" dirty="0" smtClean="0"/>
                        <a:t> in food or water cont’ with human faeces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-Adult</a:t>
                      </a:r>
                      <a:r>
                        <a:rPr lang="en-US" b="1" baseline="0" dirty="0" smtClean="0"/>
                        <a:t> form= Taeniasis (intestines)</a:t>
                      </a:r>
                      <a:endParaRPr lang="en-US" b="1" dirty="0" smtClean="0"/>
                    </a:p>
                    <a:p>
                      <a:r>
                        <a:rPr lang="en-US" b="1" baseline="0" dirty="0" smtClean="0"/>
                        <a:t>-larvae= cysticercosis (brain &amp; eyes)</a:t>
                      </a:r>
                      <a:endParaRPr lang="en-US" b="1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Taenia saginata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Cattle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Larvae in &lt; cooked beef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-Taeniasis</a:t>
                      </a:r>
                      <a:r>
                        <a:rPr lang="en-US" b="1" baseline="0" dirty="0" smtClean="0"/>
                        <a:t> (adult tape in intestine</a:t>
                      </a:r>
                      <a:endParaRPr lang="en-US" b="1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Diphyllobothrium</a:t>
                      </a:r>
                      <a:r>
                        <a:rPr lang="en-US" b="1" baseline="0" dirty="0" smtClean="0"/>
                        <a:t> latum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Fish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Larvae in &lt;cooked fish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-diphyllobothriasis</a:t>
                      </a:r>
                      <a:endParaRPr lang="en-US" b="1" dirty="0"/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Echinococcus</a:t>
                      </a:r>
                      <a:r>
                        <a:rPr lang="en-US" b="1" baseline="0" dirty="0" smtClean="0"/>
                        <a:t> granulosus (dog tape worm)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Sheep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Eggs in food</a:t>
                      </a:r>
                      <a:r>
                        <a:rPr lang="en-US" b="1" baseline="0" dirty="0" smtClean="0"/>
                        <a:t> or water contaminated with dog faeces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 Hydatid cyst disease</a:t>
                      </a:r>
                      <a:r>
                        <a:rPr lang="en-US" b="1" baseline="0" dirty="0" smtClean="0"/>
                        <a:t> (in liver and lungs)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609600"/>
            <a:ext cx="5562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Cestodes (Tape worms) NB: has no insect vector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298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600200"/>
          <a:ext cx="7620000" cy="5013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873617">
                <a:tc gridSpan="4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Schistosoma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: they cause schistosomiasis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361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Trematode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Intermediate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host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mode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transmission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sites affected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33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Schistosoma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mansoni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Snail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Penetrate</a:t>
                      </a:r>
                      <a:r>
                        <a:rPr lang="en-US" b="1" baseline="0" dirty="0" smtClean="0"/>
                        <a:t> skin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Veins of colon</a:t>
                      </a:r>
                      <a:endParaRPr lang="en-US" b="1" dirty="0"/>
                    </a:p>
                  </a:txBody>
                  <a:tcPr/>
                </a:tc>
              </a:tr>
              <a:tr h="9333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Schistosoma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haematobium</a:t>
                      </a:r>
                      <a:endParaRPr lang="en-US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Snail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Penetrate skin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Veins of urinary bladder</a:t>
                      </a:r>
                      <a:endParaRPr lang="en-US" b="1" dirty="0"/>
                    </a:p>
                  </a:txBody>
                  <a:tcPr/>
                </a:tc>
              </a:tr>
              <a:tr h="6533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Schistosoma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japonicum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Snail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Penetrate</a:t>
                      </a:r>
                      <a:r>
                        <a:rPr lang="en-US" b="1" baseline="0" dirty="0" smtClean="0"/>
                        <a:t> skin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Veins</a:t>
                      </a:r>
                      <a:r>
                        <a:rPr lang="en-US" b="1" baseline="0" dirty="0" smtClean="0"/>
                        <a:t> of intestine, liver</a:t>
                      </a:r>
                      <a:endParaRPr lang="en-US" b="1" dirty="0"/>
                    </a:p>
                  </a:txBody>
                  <a:tcPr/>
                </a:tc>
              </a:tr>
              <a:tr h="653317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Clonorchis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sinensis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Snail</a:t>
                      </a:r>
                      <a:r>
                        <a:rPr lang="en-US" b="1" baseline="0" dirty="0" smtClean="0"/>
                        <a:t> &amp;fish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Ingested</a:t>
                      </a:r>
                      <a:r>
                        <a:rPr lang="en-US" b="1" baseline="0" dirty="0" smtClean="0"/>
                        <a:t> with raw fish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Colon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33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533400"/>
            <a:ext cx="5257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Trematodes (flukes)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299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19200"/>
          <a:ext cx="7696200" cy="4922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76400"/>
                <a:gridCol w="4495800"/>
              </a:tblGrid>
              <a:tr h="375702">
                <a:tc grid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Intestinal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nematodes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84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Genus</a:t>
                      </a:r>
                      <a:r>
                        <a:rPr lang="en-US" b="1" baseline="0" dirty="0" smtClean="0"/>
                        <a:t> &amp; s</a:t>
                      </a:r>
                      <a:r>
                        <a:rPr lang="en-US" b="1" dirty="0" smtClean="0"/>
                        <a:t>pecies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Common name /disease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 of transmission </a:t>
                      </a:r>
                      <a:endParaRPr lang="en-US" b="1" dirty="0"/>
                    </a:p>
                  </a:txBody>
                  <a:tcPr/>
                </a:tc>
              </a:tr>
              <a:tr h="88082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Enterobius</a:t>
                      </a:r>
                      <a:r>
                        <a:rPr lang="en-US" b="1" baseline="0" dirty="0" smtClean="0"/>
                        <a:t> vermicularis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Pinworm</a:t>
                      </a:r>
                      <a:r>
                        <a:rPr lang="en-US" b="1" baseline="0" dirty="0" smtClean="0"/>
                        <a:t> infection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Ingested</a:t>
                      </a:r>
                      <a:r>
                        <a:rPr lang="en-US" b="1" baseline="0" dirty="0" smtClean="0"/>
                        <a:t> eggs, </a:t>
                      </a:r>
                      <a:r>
                        <a:rPr lang="en-US" b="1" baseline="0" dirty="0" err="1" smtClean="0"/>
                        <a:t>dvp</a:t>
                      </a:r>
                      <a:r>
                        <a:rPr lang="en-US" b="1" baseline="0" dirty="0" smtClean="0"/>
                        <a:t> into adult in gut , lay eggs on anal skin=</a:t>
                      </a:r>
                      <a:r>
                        <a:rPr lang="en-US" b="1" baseline="0" dirty="0" err="1" smtClean="0"/>
                        <a:t>reinfection</a:t>
                      </a:r>
                      <a:endParaRPr lang="en-US" b="1" dirty="0"/>
                    </a:p>
                  </a:txBody>
                  <a:tcPr/>
                </a:tc>
              </a:tr>
              <a:tr h="3757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Ascaris</a:t>
                      </a:r>
                      <a:r>
                        <a:rPr lang="en-US" b="1" baseline="0" dirty="0" smtClean="0"/>
                        <a:t> lumbricoides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Ascariasis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Eggs=ingested,</a:t>
                      </a:r>
                      <a:r>
                        <a:rPr lang="en-US" b="1" baseline="0" dirty="0" smtClean="0"/>
                        <a:t> from larvae in gut, larvae migrate via  </a:t>
                      </a:r>
                      <a:r>
                        <a:rPr lang="en-US" b="1" baseline="0" dirty="0" err="1" smtClean="0"/>
                        <a:t>bld</a:t>
                      </a:r>
                      <a:r>
                        <a:rPr lang="en-US" b="1" baseline="0" dirty="0" smtClean="0"/>
                        <a:t> to lungs, then via trachea, swallowed. </a:t>
                      </a:r>
                      <a:r>
                        <a:rPr lang="en-US" b="1" baseline="0" dirty="0" err="1" smtClean="0"/>
                        <a:t>Bcome</a:t>
                      </a:r>
                      <a:r>
                        <a:rPr lang="en-US" b="1" baseline="0" dirty="0" smtClean="0"/>
                        <a:t> adults, lay eggs, pass in stool , embryonate in soil</a:t>
                      </a:r>
                      <a:endParaRPr lang="en-US" b="1" dirty="0"/>
                    </a:p>
                  </a:txBody>
                  <a:tcPr/>
                </a:tc>
              </a:tr>
              <a:tr h="3757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Strongyloides</a:t>
                      </a:r>
                      <a:r>
                        <a:rPr lang="en-US" b="1" baseline="0" dirty="0" smtClean="0"/>
                        <a:t> stercoralis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Strongyloidiasis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Larvae pen’ skin, into </a:t>
                      </a:r>
                      <a:r>
                        <a:rPr lang="en-US" b="1" dirty="0" err="1" smtClean="0"/>
                        <a:t>bld</a:t>
                      </a:r>
                      <a:r>
                        <a:rPr lang="en-US" b="1" dirty="0" smtClean="0"/>
                        <a:t>, to lungs, trachea, swallowed,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bcome</a:t>
                      </a:r>
                      <a:r>
                        <a:rPr lang="en-US" b="1" baseline="0" dirty="0" smtClean="0"/>
                        <a:t> adults, enter mucosa-fem lay eggs, hatch in colon into non infectious </a:t>
                      </a:r>
                      <a:r>
                        <a:rPr lang="en-US" b="1" baseline="0" dirty="0" err="1" smtClean="0"/>
                        <a:t>larv</a:t>
                      </a:r>
                      <a:r>
                        <a:rPr lang="en-US" b="1" baseline="0" dirty="0" smtClean="0"/>
                        <a:t>, passed in stool</a:t>
                      </a:r>
                      <a:endParaRPr lang="en-US" b="1" dirty="0"/>
                    </a:p>
                  </a:txBody>
                  <a:tcPr/>
                </a:tc>
              </a:tr>
              <a:tr h="37570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Trichuris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trichiura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Whipwor</a:t>
                      </a:r>
                      <a:r>
                        <a:rPr lang="en-US" b="1" baseline="0" dirty="0" smtClean="0"/>
                        <a:t>m infection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Human</a:t>
                      </a:r>
                      <a:r>
                        <a:rPr lang="en-US" b="1" baseline="0" dirty="0" smtClean="0"/>
                        <a:t> ingest eggs, </a:t>
                      </a:r>
                      <a:r>
                        <a:rPr lang="en-US" b="1" baseline="0" dirty="0" err="1" smtClean="0"/>
                        <a:t>dvp</a:t>
                      </a:r>
                      <a:r>
                        <a:rPr lang="en-US" b="1" baseline="0" dirty="0" smtClean="0"/>
                        <a:t> in gut into adult, eggs passed in stool, embryonate in soil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381000"/>
            <a:ext cx="5410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Nematodes (Nemathelminthes): are round worms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various classes of micro-organisms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Appreciate the significance of microbiology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immunological process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 Units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Microorganisms, parasites and vectors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Immunological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Louis Pasteur</a:t>
            </a:r>
          </a:p>
          <a:p>
            <a:r>
              <a:rPr lang="en-US" dirty="0" smtClean="0"/>
              <a:t>He introduced 4 vaccines (for; small pox, cholera, anthrax, and rabies)</a:t>
            </a:r>
          </a:p>
          <a:p>
            <a:r>
              <a:rPr lang="en-US" dirty="0" smtClean="0"/>
              <a:t>He also discovered many pathogenic micro-organisms and invented means of culturing them in the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300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752600"/>
          <a:ext cx="7848600" cy="3440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371600"/>
                <a:gridCol w="48768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Genus</a:t>
                      </a:r>
                      <a:r>
                        <a:rPr lang="en-US" b="1" baseline="0" dirty="0" smtClean="0"/>
                        <a:t> &amp; s</a:t>
                      </a:r>
                      <a:r>
                        <a:rPr lang="en-US" b="1" dirty="0" smtClean="0"/>
                        <a:t>pecies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Common name /disease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 of transmission </a:t>
                      </a:r>
                      <a:endParaRPr lang="en-US" b="1" dirty="0"/>
                    </a:p>
                  </a:txBody>
                  <a:tcPr/>
                </a:tc>
              </a:tr>
              <a:tr h="1427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Ancylostoma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duodenale</a:t>
                      </a:r>
                      <a:r>
                        <a:rPr lang="en-US" b="1" baseline="0" dirty="0" smtClean="0"/>
                        <a:t> &amp; A. </a:t>
                      </a:r>
                      <a:r>
                        <a:rPr lang="en-US" b="1" baseline="0" dirty="0" err="1" smtClean="0"/>
                        <a:t>americanus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Hookworm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Larvae pen’ skin, inter </a:t>
                      </a:r>
                      <a:r>
                        <a:rPr lang="en-US" b="1" dirty="0" err="1" smtClean="0"/>
                        <a:t>bld</a:t>
                      </a:r>
                      <a:r>
                        <a:rPr lang="en-US" b="1" dirty="0" smtClean="0"/>
                        <a:t>, migrate</a:t>
                      </a:r>
                      <a:r>
                        <a:rPr lang="en-US" b="1" baseline="0" dirty="0" smtClean="0"/>
                        <a:t> to lungs, trachea, swallowed, adults in small </a:t>
                      </a:r>
                      <a:r>
                        <a:rPr lang="en-US" b="1" baseline="0" dirty="0" err="1" smtClean="0"/>
                        <a:t>int</a:t>
                      </a:r>
                      <a:r>
                        <a:rPr lang="en-US" b="1" baseline="0" dirty="0" smtClean="0"/>
                        <a:t>, attach to walls, eggs passed in stool, form non </a:t>
                      </a:r>
                      <a:r>
                        <a:rPr lang="en-US" b="1" baseline="0" dirty="0" err="1" smtClean="0"/>
                        <a:t>inf</a:t>
                      </a:r>
                      <a:r>
                        <a:rPr lang="en-US" b="1" baseline="0" dirty="0" smtClean="0"/>
                        <a:t>’ larvae, then </a:t>
                      </a:r>
                      <a:r>
                        <a:rPr lang="en-US" b="1" baseline="0" dirty="0" err="1" smtClean="0"/>
                        <a:t>inf</a:t>
                      </a:r>
                      <a:r>
                        <a:rPr lang="en-US" b="1" baseline="0" dirty="0" smtClean="0"/>
                        <a:t>’ </a:t>
                      </a:r>
                      <a:r>
                        <a:rPr lang="en-US" b="1" baseline="0" dirty="0" err="1" smtClean="0"/>
                        <a:t>filariform</a:t>
                      </a:r>
                      <a:r>
                        <a:rPr lang="en-US" b="1" baseline="0" dirty="0" smtClean="0"/>
                        <a:t> larvae</a:t>
                      </a:r>
                      <a:endParaRPr lang="en-US" b="1" dirty="0"/>
                    </a:p>
                  </a:txBody>
                  <a:tcPr/>
                </a:tc>
              </a:tr>
              <a:tr h="10982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Trichinella</a:t>
                      </a:r>
                      <a:r>
                        <a:rPr lang="en-US" b="1" baseline="0" dirty="0" smtClean="0"/>
                        <a:t> spiralis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Trichinosis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Larvae</a:t>
                      </a:r>
                      <a:r>
                        <a:rPr lang="en-US" b="1" baseline="0" dirty="0" smtClean="0"/>
                        <a:t> i</a:t>
                      </a:r>
                      <a:r>
                        <a:rPr lang="en-US" b="1" dirty="0" smtClean="0"/>
                        <a:t>ngested in &lt;cooked</a:t>
                      </a:r>
                      <a:r>
                        <a:rPr lang="en-US" b="1" baseline="0" dirty="0" smtClean="0"/>
                        <a:t> pork, mature into adult in small </a:t>
                      </a:r>
                      <a:r>
                        <a:rPr lang="en-US" b="1" baseline="0" dirty="0" err="1" smtClean="0"/>
                        <a:t>int</a:t>
                      </a:r>
                      <a:r>
                        <a:rPr lang="en-US" b="1" baseline="0" dirty="0" smtClean="0"/>
                        <a:t>, fem release larvae- enter </a:t>
                      </a:r>
                      <a:r>
                        <a:rPr lang="en-US" b="1" baseline="0" dirty="0" err="1" smtClean="0"/>
                        <a:t>bld</a:t>
                      </a:r>
                      <a:r>
                        <a:rPr lang="en-US" b="1" baseline="0" dirty="0" smtClean="0"/>
                        <a:t>, migrate to skeletal muscle or brain (they </a:t>
                      </a:r>
                      <a:r>
                        <a:rPr lang="en-US" b="1" baseline="0" dirty="0" err="1" smtClean="0"/>
                        <a:t>encyst</a:t>
                      </a:r>
                      <a:r>
                        <a:rPr lang="en-US" b="1" baseline="0" dirty="0" smtClean="0"/>
                        <a:t>) 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609600"/>
            <a:ext cx="5486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Nematodes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Objectives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Definition of terms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Review of relevant A &amp; P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Describe the levels of body defence mechanisms against infections</a:t>
            </a:r>
          </a:p>
          <a:p>
            <a:pPr marL="514350" indent="-514350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line, 2rd line, 3</a:t>
            </a:r>
            <a:r>
              <a:rPr lang="en-US" b="1" baseline="30000" dirty="0" smtClean="0"/>
              <a:t>rd</a:t>
            </a:r>
            <a:r>
              <a:rPr lang="en-US" b="1" dirty="0" smtClean="0"/>
              <a:t> line</a:t>
            </a:r>
          </a:p>
          <a:p>
            <a:pPr marL="514350" indent="-514350">
              <a:buNone/>
            </a:pPr>
            <a:r>
              <a:rPr lang="en-US" b="1" dirty="0" smtClean="0"/>
              <a:t>4. Describe the cells of immune system</a:t>
            </a:r>
          </a:p>
          <a:p>
            <a:pPr marL="514350" indent="-514350">
              <a:buNone/>
            </a:pPr>
            <a:r>
              <a:rPr lang="en-US" b="1" dirty="0" smtClean="0"/>
              <a:t>5. Describe Humoral and cell mediated immune system.</a:t>
            </a:r>
          </a:p>
          <a:p>
            <a:pPr marL="514350" indent="-514350">
              <a:buNone/>
            </a:pPr>
            <a:r>
              <a:rPr lang="en-US" b="1" dirty="0" smtClean="0"/>
              <a:t>6. Describe the hypersentivity reactions, autoimmunity 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301</a:t>
            </a:fld>
            <a:endParaRPr lang="en-US"/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88320" y="150813"/>
            <a:ext cx="7312660" cy="685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/>
              <a:t>HOST DEFENSE MECHANISMS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69978" y="1827214"/>
            <a:ext cx="7312660" cy="4302125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63" y="1052514"/>
            <a:ext cx="8084419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b="1" dirty="0" smtClean="0"/>
              <a:t>Joseph Lister (1827-1912)</a:t>
            </a:r>
          </a:p>
          <a:p>
            <a:pPr marL="514350" indent="-514350"/>
            <a:r>
              <a:rPr lang="en-US" dirty="0" smtClean="0"/>
              <a:t>He was a surgeon. </a:t>
            </a:r>
          </a:p>
          <a:p>
            <a:pPr marL="514350" indent="-514350"/>
            <a:r>
              <a:rPr lang="en-US" dirty="0" smtClean="0"/>
              <a:t>As a surgeon, he observed that wound suppuration mortality rate following surgery was alarming.</a:t>
            </a:r>
          </a:p>
          <a:p>
            <a:pPr marL="514350" indent="-514350"/>
            <a:r>
              <a:rPr lang="en-US" dirty="0" smtClean="0"/>
              <a:t>He concluded that if micro-organisms caused fermentation, they wound also cause suppuration of wounds.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Joseph Lister</a:t>
            </a:r>
          </a:p>
          <a:p>
            <a:r>
              <a:rPr lang="en-US" dirty="0" smtClean="0"/>
              <a:t>He introduced aseptic technique and recommended: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Washing of wounds with disinfectants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Spraying operating theatre environment with disinfectants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Application of protective dressing on the wounds to prevent entry of micro-organisms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There was marked reduction of death among operated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micro-biology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b="1" dirty="0" smtClean="0"/>
              <a:t>Robert Koch 1843-1910</a:t>
            </a:r>
          </a:p>
          <a:p>
            <a:pPr marL="514350" indent="-514350"/>
            <a:r>
              <a:rPr lang="en-US" dirty="0" smtClean="0"/>
              <a:t>He was a German physician who had a lot of interest in the study of bacteria.</a:t>
            </a:r>
          </a:p>
          <a:p>
            <a:pPr marL="514350" indent="-514350"/>
            <a:r>
              <a:rPr lang="en-US" dirty="0" smtClean="0"/>
              <a:t>In 1870, he cultured Bacillus anthraxis</a:t>
            </a:r>
          </a:p>
          <a:p>
            <a:pPr marL="514350" indent="-514350"/>
            <a:r>
              <a:rPr lang="en-US" dirty="0" smtClean="0"/>
              <a:t>He showed that anthrax is caused by a bacteria found in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MICROBIOLOGY </a:t>
            </a:r>
            <a:r>
              <a:rPr lang="en-GB" dirty="0" err="1" smtClean="0"/>
              <a:t>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OTHERS</a:t>
            </a:r>
          </a:p>
          <a:p>
            <a:r>
              <a:rPr lang="en-GB" dirty="0" smtClean="0"/>
              <a:t>Hansen (1874) described leprosy  bacillus </a:t>
            </a:r>
          </a:p>
          <a:p>
            <a:r>
              <a:rPr lang="en-GB" dirty="0" err="1" smtClean="0"/>
              <a:t>Neisser</a:t>
            </a:r>
            <a:r>
              <a:rPr lang="en-GB" dirty="0" smtClean="0"/>
              <a:t> (1879) 	,,	gonococcus</a:t>
            </a:r>
          </a:p>
          <a:p>
            <a:r>
              <a:rPr lang="en-GB" dirty="0" err="1" smtClean="0"/>
              <a:t>Ogoston</a:t>
            </a:r>
            <a:r>
              <a:rPr lang="en-GB" dirty="0" smtClean="0"/>
              <a:t> (1881) discovered staphylococcus</a:t>
            </a:r>
          </a:p>
          <a:p>
            <a:r>
              <a:rPr lang="en-GB" dirty="0" err="1" smtClean="0"/>
              <a:t>Loeffler</a:t>
            </a:r>
            <a:r>
              <a:rPr lang="en-GB" dirty="0" smtClean="0"/>
              <a:t> (1884) isolated diphtheria bacillus</a:t>
            </a:r>
          </a:p>
          <a:p>
            <a:r>
              <a:rPr lang="en-GB" dirty="0" err="1" smtClean="0"/>
              <a:t>Nicolaire</a:t>
            </a:r>
            <a:r>
              <a:rPr lang="en-GB" dirty="0" smtClean="0"/>
              <a:t> (1884) observed tetanus bacillus in the soil</a:t>
            </a:r>
          </a:p>
          <a:p>
            <a:r>
              <a:rPr lang="en-GB" dirty="0" err="1" smtClean="0"/>
              <a:t>Fraenuel</a:t>
            </a:r>
            <a:r>
              <a:rPr lang="en-GB" dirty="0" smtClean="0"/>
              <a:t> (1886) described </a:t>
            </a:r>
            <a:r>
              <a:rPr lang="en-GB" dirty="0" err="1" smtClean="0"/>
              <a:t>pneumococcus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3A0-30A5-4A06-9CA7-323F6B6F7F1C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02E-2F0C-4AA5-A2C8-372882E9D658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MAKUMI</a:t>
            </a:r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MICROBIOLOGY </a:t>
            </a:r>
            <a:r>
              <a:rPr lang="en-GB" dirty="0" err="1" smtClean="0"/>
              <a:t>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Schaudin</a:t>
            </a:r>
            <a:r>
              <a:rPr lang="en-GB" dirty="0" smtClean="0"/>
              <a:t> &amp; Hoffman discovered </a:t>
            </a:r>
            <a:r>
              <a:rPr lang="en-GB" dirty="0" err="1" smtClean="0"/>
              <a:t>spirocheate</a:t>
            </a:r>
            <a:r>
              <a:rPr lang="en-GB" dirty="0" smtClean="0"/>
              <a:t> of syphilis.</a:t>
            </a:r>
          </a:p>
          <a:p>
            <a:r>
              <a:rPr lang="en-GB" dirty="0" smtClean="0"/>
              <a:t>Roux &amp; </a:t>
            </a:r>
            <a:r>
              <a:rPr lang="en-GB" dirty="0" err="1" smtClean="0"/>
              <a:t>Yersin</a:t>
            </a:r>
            <a:r>
              <a:rPr lang="en-GB" dirty="0" smtClean="0"/>
              <a:t> (1888) described mechanism of pathogenesis when they discovered diphtheria toxin</a:t>
            </a:r>
          </a:p>
          <a:p>
            <a:r>
              <a:rPr lang="en-GB" dirty="0" err="1" smtClean="0"/>
              <a:t>Loeffler</a:t>
            </a:r>
            <a:r>
              <a:rPr lang="en-GB" dirty="0" smtClean="0"/>
              <a:t> &amp; </a:t>
            </a:r>
            <a:r>
              <a:rPr lang="en-GB" dirty="0" err="1" smtClean="0"/>
              <a:t>Frosch</a:t>
            </a:r>
            <a:r>
              <a:rPr lang="en-GB" dirty="0" smtClean="0"/>
              <a:t> (1898) observed that foot &amp; mouth disease of cattle was caused by a microbe </a:t>
            </a:r>
            <a:r>
              <a:rPr lang="en-GB" dirty="0" err="1" smtClean="0"/>
              <a:t>ie</a:t>
            </a:r>
            <a:r>
              <a:rPr lang="en-GB" dirty="0" smtClean="0"/>
              <a:t> filter passing virus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1724-8372-4A6D-BEE6-7EA0DB2CEDC7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02E-2F0C-4AA5-A2C8-372882E9D658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MAKUMI</a:t>
            </a:r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MICROBIOLOGY </a:t>
            </a:r>
            <a:r>
              <a:rPr lang="en-GB" dirty="0" err="1" smtClean="0"/>
              <a:t>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Walter Reed (1902) observed yellow fever was caused by a filtrate virus which was transmitted thru’ mosquito bites</a:t>
            </a:r>
          </a:p>
          <a:p>
            <a:r>
              <a:rPr lang="en-GB" dirty="0" err="1" smtClean="0"/>
              <a:t>Towert</a:t>
            </a:r>
            <a:r>
              <a:rPr lang="en-GB" dirty="0" smtClean="0"/>
              <a:t> (1951) &amp; </a:t>
            </a:r>
            <a:r>
              <a:rPr lang="en-GB" dirty="0" err="1" smtClean="0"/>
              <a:t>Herelle</a:t>
            </a:r>
            <a:r>
              <a:rPr lang="en-GB" dirty="0" smtClean="0"/>
              <a:t> (1917) discovered Red </a:t>
            </a:r>
            <a:r>
              <a:rPr lang="en-GB" dirty="0" err="1" smtClean="0"/>
              <a:t>Lytic</a:t>
            </a:r>
            <a:r>
              <a:rPr lang="en-GB" dirty="0" smtClean="0"/>
              <a:t> phenomenon in bacterial culture which the agent responsible was termed as </a:t>
            </a:r>
            <a:r>
              <a:rPr lang="en-GB" b="1" dirty="0" err="1" smtClean="0"/>
              <a:t>bacteriophage</a:t>
            </a:r>
            <a:r>
              <a:rPr lang="en-GB" b="1" dirty="0" smtClean="0"/>
              <a:t> </a:t>
            </a:r>
            <a:r>
              <a:rPr lang="en-GB" dirty="0" smtClean="0"/>
              <a:t>(viruses that attack bacteria)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6B4-24F2-4589-9339-DD31DDE8F571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02E-2F0C-4AA5-A2C8-372882E9D658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MAKUMI</a:t>
            </a:r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MICROBIOLOGY </a:t>
            </a:r>
            <a:r>
              <a:rPr lang="en-GB" dirty="0" err="1" smtClean="0"/>
              <a:t>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Landsteiner &amp; Popper (1909) showed poliomyelitis was caused by filterable virus</a:t>
            </a:r>
          </a:p>
          <a:p>
            <a:r>
              <a:rPr lang="en-GB" b="1" dirty="0" smtClean="0"/>
              <a:t>Fleming</a:t>
            </a:r>
            <a:r>
              <a:rPr lang="en-GB" dirty="0" smtClean="0"/>
              <a:t>  (1925) made an accidental discovery that the fungus Penicillin produces a substance which destroys staphylococci</a:t>
            </a:r>
          </a:p>
          <a:p>
            <a:r>
              <a:rPr lang="en-GB" dirty="0" smtClean="0"/>
              <a:t>Ruska (1934) introduced electron microscope &amp; hence detailed study morphology of virus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6AEC-9ED1-43C1-BB18-B03F524956A8}" type="datetime5">
              <a:rPr lang="en-US" smtClean="0"/>
              <a:pPr/>
              <a:t>27-Mar-16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02E-2F0C-4AA5-A2C8-372882E9D658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MAKUMI</a:t>
            </a:r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rgbClr val="FF6699"/>
                </a:solidFill>
              </a:rPr>
              <a:t>SOURCES AND SPREAD OF INFECTION</a:t>
            </a:r>
          </a:p>
        </p:txBody>
      </p:sp>
      <p:graphicFrame>
        <p:nvGraphicFramePr>
          <p:cNvPr id="22622" name="Group 9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593540012"/>
              </p:ext>
            </p:extLst>
          </p:nvPr>
        </p:nvGraphicFramePr>
        <p:xfrm>
          <a:off x="457200" y="1600200"/>
          <a:ext cx="8229600" cy="4608195"/>
        </p:xfrm>
        <a:graphic>
          <a:graphicData uri="http://schemas.openxmlformats.org/drawingml/2006/table">
            <a:tbl>
              <a:tblPr/>
              <a:tblGrid>
                <a:gridCol w="1974850"/>
                <a:gridCol w="2139950"/>
                <a:gridCol w="2633663"/>
                <a:gridCol w="1481137"/>
              </a:tblGrid>
              <a:tr h="468313">
                <a:tc gridSpan="4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Sources of infection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27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Environmental sources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Person- to-person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Medical or surgical procedures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Self-infection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7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Inanimate objects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Water, food, soil, etc.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Animals (bites and scratches;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zoonoses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Arthropod vectors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Airborne infection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Direct contact (touching, kissing, etc.)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Maternal transmission (intrauterine,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transplacental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Sexual transmission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Instrumentation, operations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Transfusion (blood and blood products)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Transplants (tissues, organs)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Endogenous sources (normal flora)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Shared needles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Needlestick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injuries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Infected person or healthy carriers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245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Inanimate objects (</a:t>
            </a:r>
            <a:r>
              <a:rPr lang="en-US" sz="3200" dirty="0" err="1" smtClean="0"/>
              <a:t>fomites</a:t>
            </a:r>
            <a:r>
              <a:rPr lang="en-US" sz="3200" dirty="0" smtClean="0"/>
              <a:t>) may act as passive vehicles 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In the late 19th century it was discovered that blood-sucking arthropods spread certain diseases. 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For example in 1898 it was shown that malaria was transmitted by Anopheles</a:t>
            </a:r>
            <a:r>
              <a:rPr lang="en-US" sz="3200" i="1" dirty="0" smtClean="0"/>
              <a:t> </a:t>
            </a:r>
            <a:r>
              <a:rPr lang="en-US" sz="3200" dirty="0" smtClean="0"/>
              <a:t>mosquitoes, yellow fever by mosquitoes (1900).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Micro-organisms: classes, characteristics/structure, infection process, bacteria, viruses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Parasites infection: fungi (yeast), Rickettisia and clamydiae, helminthes, algae, slime, mould: amoeba, Parasitology-source of parasites: modes of transmission. Classifications, life cycle and their clinical importance, includes- intestinal worms, include nematodes: trematodes: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Relevance of microbiology to nursing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Nurse becomes familiar with the source of potentially dangerous microorganisms e.g. animal transmit anthrax, insects like mosquito transmit malaria, drinking contaminated water causes diarrhea.</a:t>
            </a:r>
          </a:p>
          <a:p>
            <a:r>
              <a:rPr lang="en-US" dirty="0" smtClean="0"/>
              <a:t>Nurse is able to describe the effect of pathogenic and non pathogenic microorganisms in the human body.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Relevance of microbiology to nursing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Nurse is able to apply the knowledge in management of disease conditions</a:t>
            </a:r>
          </a:p>
          <a:p>
            <a:r>
              <a:rPr lang="en-US" dirty="0" smtClean="0"/>
              <a:t>She gets to understand the various roots of entry and port of exit</a:t>
            </a:r>
          </a:p>
          <a:p>
            <a:r>
              <a:rPr lang="en-US" dirty="0" smtClean="0"/>
              <a:t>With this knowledge he/she is able to arrest spread of infection b4 they occur.</a:t>
            </a:r>
          </a:p>
          <a:p>
            <a:r>
              <a:rPr lang="en-US" dirty="0" smtClean="0"/>
              <a:t>He/she is able to participate in epidemiological research that enhances future discoveries and management of disease condition.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microorganisms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Pathogens or microbes are organisms that cause disease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micro-organisms can be divided into various types depending on their: shape; characteristics; and structure.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micro-organisms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Bacteria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Viruses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Fungi &lt;yeast&gt;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Rickettsia and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clamydiae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Protozoa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Helminthes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microorganisms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Micro-organisms can either be pathogenic or non pathogenic</a:t>
            </a:r>
          </a:p>
          <a:p>
            <a:r>
              <a:rPr lang="en-US" dirty="0" smtClean="0"/>
              <a:t>Can be further classified into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Unicellular- single cell, prokaryotes. fungi, bacteria,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Multicellular (eukaryotes)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Differences between</a:t>
            </a:r>
            <a:br>
              <a:rPr lang="en-US" b="1" dirty="0" smtClean="0"/>
            </a:br>
            <a:r>
              <a:rPr lang="en-US" b="1" dirty="0" smtClean="0"/>
              <a:t>Prokaryotes and eukaryotes</a:t>
            </a:r>
            <a:endParaRPr lang="en-US" b="1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smtClean="0"/>
              <a:t>Prokaryotes: bacteria</a:t>
            </a:r>
          </a:p>
        </p:txBody>
      </p:sp>
      <p:sp>
        <p:nvSpPr>
          <p:cNvPr id="11268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smtClean="0"/>
              <a:t>eukaryotes</a:t>
            </a:r>
          </a:p>
        </p:txBody>
      </p:sp>
      <p:sp>
        <p:nvSpPr>
          <p:cNvPr id="11269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eaLnBrk="1" hangingPunct="1"/>
            <a:r>
              <a:rPr lang="en-US" b="1" smtClean="0"/>
              <a:t>Less complex</a:t>
            </a:r>
          </a:p>
          <a:p>
            <a:pPr eaLnBrk="1" hangingPunct="1"/>
            <a:r>
              <a:rPr lang="en-US" b="1" smtClean="0"/>
              <a:t>Circular chromosomes</a:t>
            </a:r>
          </a:p>
          <a:p>
            <a:pPr eaLnBrk="1" hangingPunct="1"/>
            <a:r>
              <a:rPr lang="en-US" b="1" smtClean="0"/>
              <a:t>Lack nuclear membrane</a:t>
            </a:r>
          </a:p>
          <a:p>
            <a:pPr eaLnBrk="1" hangingPunct="1"/>
            <a:r>
              <a:rPr lang="en-US" b="1" smtClean="0"/>
              <a:t>Lack membrane bound organelles (mitochondrial, lysosomes</a:t>
            </a:r>
          </a:p>
          <a:p>
            <a:pPr eaLnBrk="1" hangingPunct="1"/>
            <a:r>
              <a:rPr lang="en-US" b="1" smtClean="0"/>
              <a:t>Divides through binary fission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More complex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True  nuclears with nuclear membrane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Membrane bound organelles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Contain multiple chromosomes and mitotic apparatus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E.gs of eukaryotic cells: plant; animal; protozoa, human; fungi; algae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Divides by mitosis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eukaryotic cell diagram</a:t>
            </a:r>
          </a:p>
        </p:txBody>
      </p:sp>
      <p:pic>
        <p:nvPicPr>
          <p:cNvPr id="12291" name="Picture 4" descr="eukaryot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92313" y="1935163"/>
            <a:ext cx="51593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Typical prokaryotic cell diagram</a:t>
            </a:r>
            <a:endParaRPr lang="en-US" b="1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3088" y="2014538"/>
            <a:ext cx="5457825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of microorganisms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disassemble, reproduce many copies of their nucleic acid and then reassemble into many progeny viruses.</a:t>
            </a:r>
          </a:p>
          <a:p>
            <a:r>
              <a:rPr lang="en-US" dirty="0" smtClean="0"/>
              <a:t>Viruses must replicate within host cells because they lack protein synthesizing machinery and energy generating systems.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According to binomial Linear system that classifies and names animals and plants according to their natural relationship using both genus (generic) and the species name.</a:t>
            </a:r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name is generic and 1</a:t>
            </a:r>
            <a:r>
              <a:rPr lang="en-US" baseline="30000" dirty="0" smtClean="0"/>
              <a:t>st</a:t>
            </a:r>
            <a:r>
              <a:rPr lang="en-US" dirty="0" smtClean="0"/>
              <a:t> letter written in caps</a:t>
            </a:r>
          </a:p>
          <a:p>
            <a:r>
              <a:rPr lang="en-US" dirty="0" smtClean="0"/>
              <a:t>2rd name is the species and is written in small letters e.g. Salmonella typhi, Mycobacterium tubercle,  Candida albicans, Escherichia coli.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Immunological process: immunology- body defence mechanisms, </a:t>
            </a:r>
            <a:r>
              <a:rPr lang="en-US" dirty="0" err="1" smtClean="0"/>
              <a:t>humoral</a:t>
            </a:r>
            <a:r>
              <a:rPr lang="en-US" dirty="0" smtClean="0"/>
              <a:t> immunity, antibodies, complement systems, cell mediated  immunity, hypersensitivity, anaphylactic shock, delayed hypersensitivity, immunological tolerance, auto immune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Reason for classifying micro-organisms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For purpose of grouping (how they are alike and how they are different.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For identification and determination of pathogens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To  make treatment possible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Structure and characteristics: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b="1" dirty="0" smtClean="0"/>
              <a:t>Are unicellular/some are Multicellular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b="1" dirty="0" smtClean="0"/>
              <a:t>Their cytoplasm contain both DNA and RNA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b="1" dirty="0" smtClean="0"/>
              <a:t>They produce by binary fission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b="1" dirty="0" smtClean="0"/>
              <a:t>Have no defined nucleus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b="1" dirty="0" smtClean="0"/>
              <a:t>Shape: can be divided into various classes depending on their shapes, size, and characteristics.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They survive in two forms;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Free living- capable of growing on lab media in absence of human or other animal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Obligate intracellular- survive only within human or other animal cells</a:t>
            </a:r>
          </a:p>
          <a:p>
            <a:pPr marL="514350" indent="-514350">
              <a:buNone/>
            </a:pPr>
            <a:r>
              <a:rPr lang="en-US" dirty="0" smtClean="0"/>
              <a:t>     NB: ASSIGNMENT- DRAW A DIAGRAM OF BACTERIA AND DESCRIBE VAROUS ORGANELLES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BACTERIA ENDOSPORES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649100-9EDC-4570-BEA9-172DB4C1547D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CBE1CE-0C82-4623-8A45-92003A0BD963}" type="slidenum">
              <a:rPr lang="en-GB" altLang="en-US"/>
              <a:pPr/>
              <a:t>53</a:t>
            </a:fld>
            <a:endParaRPr lang="en-GB" altLang="en-US"/>
          </a:p>
        </p:txBody>
      </p:sp>
      <p:pic>
        <p:nvPicPr>
          <p:cNvPr id="4101" name="Picture 2" descr="C:\Users\makumi\Desktop\endospor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57388" y="1600200"/>
            <a:ext cx="52292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796925"/>
          </a:xfrm>
        </p:spPr>
        <p:txBody>
          <a:bodyPr/>
          <a:lstStyle/>
          <a:p>
            <a:pPr eaLnBrk="1" hangingPunct="1"/>
            <a:r>
              <a:rPr lang="en-GB" altLang="en-US" smtClean="0"/>
              <a:t>BACTERIA SPORES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857250"/>
            <a:ext cx="8229600" cy="53578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Resistant  dormant state of the bacteria when under conditions of limited supply of nutrition vegetative forms</a:t>
            </a:r>
          </a:p>
          <a:p>
            <a:pPr eaLnBrk="1" hangingPunct="1">
              <a:defRPr/>
            </a:pPr>
            <a:r>
              <a:rPr lang="en-GB" dirty="0" err="1" smtClean="0"/>
              <a:t>Eg</a:t>
            </a:r>
            <a:r>
              <a:rPr lang="en-GB" dirty="0" smtClean="0"/>
              <a:t>. Bacillus, clostridium, </a:t>
            </a:r>
            <a:r>
              <a:rPr lang="en-GB" dirty="0" err="1" smtClean="0"/>
              <a:t>rickettsial</a:t>
            </a:r>
            <a:r>
              <a:rPr lang="en-GB" dirty="0" smtClean="0"/>
              <a:t> agent</a:t>
            </a:r>
          </a:p>
          <a:p>
            <a:pPr eaLnBrk="1" hangingPunct="1">
              <a:defRPr/>
            </a:pPr>
            <a:r>
              <a:rPr lang="en-GB" dirty="0" smtClean="0"/>
              <a:t>Not destroyed by ordinary methods of boiling but autoclaving under very high temperatures of 121</a:t>
            </a:r>
            <a: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for 20 min</a:t>
            </a:r>
          </a:p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due to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impermeability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spores, cortex &amp; coat, low H</a:t>
            </a:r>
            <a:r>
              <a:rPr lang="en-GB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content, low metabolic &amp; enzymatic  activities  </a:t>
            </a:r>
          </a:p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GB" baseline="30000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649100-9EDC-4570-BEA9-172DB4C1547D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307B5E-0A17-4A42-8CF3-16A6522CB530}" type="slidenum">
              <a:rPr lang="en-GB" altLang="en-US"/>
              <a:pPr/>
              <a:t>54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FUNCTIONS OF SPORES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r>
              <a:rPr lang="en-GB" altLang="en-US" smtClean="0"/>
              <a:t>Facilitate survival of certain organisms under unfavourable conditions</a:t>
            </a:r>
          </a:p>
          <a:p>
            <a:pPr lvl="1" eaLnBrk="1" hangingPunct="1"/>
            <a:r>
              <a:rPr lang="en-GB" altLang="en-US" sz="3200" smtClean="0"/>
              <a:t>Resistant to heating, drying, freezing &amp; toxic chemicals</a:t>
            </a:r>
          </a:p>
          <a:p>
            <a:pPr eaLnBrk="1" hangingPunct="1"/>
            <a:r>
              <a:rPr lang="en-GB" altLang="en-US" smtClean="0"/>
              <a:t>For laboratory applications whereby spores are used as sterilization control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649100-9EDC-4570-BEA9-172DB4C1547D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701FFA-9C4A-46DE-9CB5-BEE59C74674D}" type="slidenum">
              <a:rPr lang="en-GB" altLang="en-US"/>
              <a:pPr/>
              <a:t>55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GERMINATION OF SPORES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r>
              <a:rPr lang="en-GB" altLang="en-US" smtClean="0"/>
              <a:t>Germination is the process of converting a spore into a vegetative cell.</a:t>
            </a:r>
          </a:p>
          <a:p>
            <a:pPr eaLnBrk="1" hangingPunct="1"/>
            <a:r>
              <a:rPr lang="en-GB" altLang="en-US" smtClean="0"/>
              <a:t>In a bacteria, it takes less than 2 hours &amp; in 3 stages</a:t>
            </a:r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lang="en-GB" altLang="en-US" sz="3200" b="1" smtClean="0"/>
              <a:t>Activation</a:t>
            </a:r>
          </a:p>
          <a:p>
            <a:pPr marL="971550" lvl="1" indent="-514350" eaLnBrk="1" hangingPunct="1">
              <a:buFont typeface="Arial" charset="0"/>
              <a:buNone/>
            </a:pPr>
            <a:r>
              <a:rPr lang="en-GB" altLang="en-US" sz="3200" smtClean="0"/>
              <a:t>Growth is spontaneous or may be through activators like heat, low PH etc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649100-9EDC-4570-BEA9-172DB4C1547D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3D83CB-F779-42AA-BDB1-D5EFB9CBE0CD}" type="slidenum">
              <a:rPr lang="en-GB" altLang="en-US"/>
              <a:pPr/>
              <a:t>56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GERMINATION OF SPORES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 eaLnBrk="1" hangingPunct="1">
              <a:buFont typeface="Arial" charset="0"/>
              <a:buNone/>
            </a:pPr>
            <a:r>
              <a:rPr lang="en-GB" altLang="en-US" sz="3200" b="1" smtClean="0"/>
              <a:t>2. Germination proper</a:t>
            </a:r>
          </a:p>
          <a:p>
            <a:pPr marL="971550" lvl="1" indent="-514350" eaLnBrk="1" hangingPunct="1">
              <a:buFont typeface="Arial" charset="0"/>
              <a:buNone/>
            </a:pPr>
            <a:r>
              <a:rPr lang="en-GB" altLang="en-US" sz="3200" smtClean="0"/>
              <a:t>This requires water &amp; a trigerring germination agent like manganese or alanine</a:t>
            </a:r>
          </a:p>
          <a:p>
            <a:pPr marL="971550" lvl="1" indent="-514350" eaLnBrk="1" hangingPunct="1">
              <a:buFont typeface="Arial" charset="0"/>
              <a:buNone/>
            </a:pPr>
            <a:r>
              <a:rPr lang="en-GB" altLang="en-US" sz="3200" smtClean="0"/>
              <a:t>3. </a:t>
            </a:r>
            <a:r>
              <a:rPr lang="en-GB" altLang="en-US" sz="3200" b="1" smtClean="0"/>
              <a:t>Outgrowth</a:t>
            </a:r>
          </a:p>
          <a:p>
            <a:pPr marL="971550" lvl="1" indent="-514350" eaLnBrk="1" hangingPunct="1">
              <a:buFont typeface="Arial" charset="0"/>
              <a:buNone/>
            </a:pPr>
            <a:r>
              <a:rPr lang="en-GB" altLang="en-US" sz="3200" smtClean="0"/>
              <a:t>Occurs following germination in a nutrient medium after which gradual resumption of life of bacteria  begins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649100-9EDC-4570-BEA9-172DB4C1547D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011545-91A7-44F1-BBCD-2AF54115FA82}" type="slidenum">
              <a:rPr lang="en-GB" altLang="en-US"/>
              <a:pPr/>
              <a:t>57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NUTRITIONAL REQUIREMENTS OF BACTERIA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For optimal growth, the bacteria require the following:-</a:t>
            </a:r>
          </a:p>
          <a:p>
            <a:pPr marL="971550" lvl="1" indent="-514350" eaLnBrk="1" hangingPunct="1">
              <a:buFont typeface="Calibri" pitchFamily="34" charset="0"/>
              <a:buAutoNum type="arabicPeriod"/>
            </a:pPr>
            <a:r>
              <a:rPr lang="en-GB" altLang="en-US" sz="3200" smtClean="0"/>
              <a:t>GAS- 4 types</a:t>
            </a:r>
          </a:p>
          <a:p>
            <a:pPr marL="1371600" lvl="2" indent="-514350" eaLnBrk="1" hangingPunct="1">
              <a:buFont typeface="Calibri" pitchFamily="34" charset="0"/>
              <a:buAutoNum type="alphaLcParenR"/>
            </a:pPr>
            <a:r>
              <a:rPr lang="en-GB" altLang="en-US" sz="3200" smtClean="0"/>
              <a:t>Obligate Anaerobes- only grow  in absence of O</a:t>
            </a:r>
            <a:r>
              <a:rPr lang="en-GB" altLang="en-US" sz="3200" baseline="-25000" smtClean="0"/>
              <a:t>2 </a:t>
            </a:r>
            <a:r>
              <a:rPr lang="en-GB" altLang="en-US" sz="3200" smtClean="0"/>
              <a:t>EG Clostridium</a:t>
            </a:r>
          </a:p>
          <a:p>
            <a:pPr marL="1371600" lvl="2" indent="-514350" eaLnBrk="1" hangingPunct="1">
              <a:buFont typeface="Calibri" pitchFamily="34" charset="0"/>
              <a:buAutoNum type="alphaLcParenR"/>
            </a:pPr>
            <a:r>
              <a:rPr lang="en-GB" altLang="en-US" sz="3200" smtClean="0"/>
              <a:t>Falcultative Anaerobes- can grow in presence or absence of O</a:t>
            </a:r>
            <a:r>
              <a:rPr lang="en-GB" altLang="en-US" sz="3200" baseline="-25000" smtClean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486C25-40F0-4864-BA95-A2B874DA87F3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4EBAB3-6C8C-4EDA-9A9E-D40C92B815D8}" type="slidenum">
              <a:rPr lang="en-GB" altLang="en-US"/>
              <a:pPr/>
              <a:t>58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NUTRITIONAL REQUIREMENTS OF BACTERIA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3" indent="-342900" eaLnBrk="1" hangingPunct="1">
              <a:buFont typeface="Arial" charset="0"/>
              <a:buNone/>
            </a:pPr>
            <a:r>
              <a:rPr lang="en-GB" altLang="en-US" sz="3200" smtClean="0"/>
              <a:t>C). </a:t>
            </a:r>
            <a:r>
              <a:rPr lang="en-GB" altLang="en-US" sz="3200" b="1" smtClean="0"/>
              <a:t>Obligatory Aerobes- </a:t>
            </a:r>
            <a:r>
              <a:rPr lang="en-GB" altLang="en-US" sz="3200" smtClean="0"/>
              <a:t>cannot grow in absence of O</a:t>
            </a:r>
            <a:r>
              <a:rPr lang="en-GB" altLang="en-US" sz="3200" baseline="-25000" smtClean="0"/>
              <a:t>2 </a:t>
            </a:r>
            <a:r>
              <a:rPr lang="en-GB" altLang="en-US" sz="3200" smtClean="0"/>
              <a:t>eg Pseudomonas</a:t>
            </a:r>
          </a:p>
          <a:p>
            <a:pPr marL="800100" lvl="3" indent="-342900" eaLnBrk="1" hangingPunct="1">
              <a:buFont typeface="Arial" charset="0"/>
              <a:buNone/>
            </a:pPr>
            <a:r>
              <a:rPr lang="en-GB" altLang="en-US" sz="3200" smtClean="0"/>
              <a:t>d). </a:t>
            </a:r>
            <a:r>
              <a:rPr lang="en-GB" altLang="en-US" sz="3200" b="1" smtClean="0"/>
              <a:t>Microphilic organisms- </a:t>
            </a:r>
            <a:r>
              <a:rPr lang="en-GB" altLang="en-US" sz="3200" smtClean="0"/>
              <a:t>grow under conditions with low O</a:t>
            </a:r>
            <a:r>
              <a:rPr lang="en-GB" altLang="en-US" sz="3200" baseline="-25000" smtClean="0"/>
              <a:t>2  </a:t>
            </a:r>
            <a:r>
              <a:rPr lang="en-GB" altLang="en-US" sz="3200" smtClean="0"/>
              <a:t>tension eg clostridium tetani</a:t>
            </a:r>
            <a:r>
              <a:rPr lang="en-GB" altLang="en-US" sz="3200" baseline="-25000" smtClean="0"/>
              <a:t>  </a:t>
            </a:r>
          </a:p>
          <a:p>
            <a:pPr marL="800100" lvl="3" indent="-342900" eaLnBrk="1" hangingPunct="1">
              <a:buFont typeface="Arial" charset="0"/>
              <a:buNone/>
            </a:pPr>
            <a:r>
              <a:rPr lang="en-GB" altLang="en-US" sz="3200" smtClean="0"/>
              <a:t>e). Some will require </a:t>
            </a:r>
            <a:r>
              <a:rPr lang="en-GB" altLang="en-US" sz="3200" b="1" smtClean="0"/>
              <a:t>CO</a:t>
            </a:r>
            <a:r>
              <a:rPr lang="en-GB" altLang="en-US" sz="3200" b="1" baseline="-25000" smtClean="0"/>
              <a:t>2</a:t>
            </a:r>
            <a:r>
              <a:rPr lang="en-GB" altLang="en-US" sz="3200" smtClean="0"/>
              <a:t> for their growth eg Nisseria gonorrheae &amp; Brucella Arbotus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486C25-40F0-4864-BA95-A2B874DA87F3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A24C5-67DA-40C2-B7B2-12D9E7C34F0F}" type="slidenum">
              <a:rPr lang="en-GB" altLang="en-US"/>
              <a:pPr/>
              <a:t>59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and learning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Self directed learning</a:t>
            </a:r>
          </a:p>
          <a:p>
            <a:r>
              <a:rPr lang="en-US" dirty="0" smtClean="0"/>
              <a:t>Demonstrations</a:t>
            </a:r>
          </a:p>
          <a:p>
            <a:r>
              <a:rPr lang="en-US" dirty="0" smtClean="0"/>
              <a:t>Video show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NUTRITIONAL REQUIREMENTS OF BACTERIA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mtClean="0"/>
              <a:t>	2). </a:t>
            </a:r>
            <a:r>
              <a:rPr lang="en-GB" altLang="en-US" b="1" smtClean="0"/>
              <a:t>Temperature </a:t>
            </a:r>
          </a:p>
          <a:p>
            <a:pPr eaLnBrk="1" hangingPunct="1">
              <a:buFont typeface="Arial" charset="0"/>
              <a:buNone/>
            </a:pPr>
            <a:r>
              <a:rPr lang="en-GB" altLang="en-US" smtClean="0"/>
              <a:t>		3 types of bacteria</a:t>
            </a:r>
          </a:p>
          <a:p>
            <a:pPr eaLnBrk="1" hangingPunct="1">
              <a:buFont typeface="Arial" charset="0"/>
              <a:buNone/>
            </a:pPr>
            <a:r>
              <a:rPr lang="en-GB" altLang="en-US" smtClean="0"/>
              <a:t>	a). </a:t>
            </a:r>
            <a:r>
              <a:rPr lang="en-GB" altLang="en-US" b="1" smtClean="0"/>
              <a:t>Psychrophilic</a:t>
            </a:r>
            <a:r>
              <a:rPr lang="en-GB" altLang="en-US" smtClean="0"/>
              <a:t> – grow in temperature range of 5- 30</a:t>
            </a:r>
            <a:r>
              <a:rPr lang="en-GB" altLang="en-US" baseline="30000" smtClean="0"/>
              <a:t>0</a:t>
            </a:r>
            <a:r>
              <a:rPr lang="en-GB" altLang="en-US" smtClean="0"/>
              <a:t>C but average of 10- 20</a:t>
            </a:r>
            <a:r>
              <a:rPr lang="en-GB" altLang="en-US" baseline="30000" smtClean="0"/>
              <a:t>0</a:t>
            </a:r>
            <a:r>
              <a:rPr lang="en-GB" altLang="en-US" smtClean="0"/>
              <a:t>C</a:t>
            </a:r>
          </a:p>
          <a:p>
            <a:pPr eaLnBrk="1" hangingPunct="1">
              <a:buFont typeface="Arial" charset="0"/>
              <a:buNone/>
            </a:pPr>
            <a:r>
              <a:rPr lang="en-GB" altLang="en-US" smtClean="0"/>
              <a:t>	b). 	</a:t>
            </a:r>
            <a:r>
              <a:rPr lang="en-GB" altLang="en-US" b="1" smtClean="0"/>
              <a:t>Mesophilic-</a:t>
            </a:r>
            <a:r>
              <a:rPr lang="en-GB" altLang="en-US" smtClean="0"/>
              <a:t> grow in 20- 40</a:t>
            </a:r>
            <a:r>
              <a:rPr lang="en-GB" altLang="en-US" baseline="30000" smtClean="0"/>
              <a:t>0</a:t>
            </a:r>
            <a:r>
              <a:rPr lang="en-GB" altLang="en-US" smtClean="0"/>
              <a:t>C  bu a range of 10- 40</a:t>
            </a:r>
            <a:r>
              <a:rPr lang="en-GB" altLang="en-US" baseline="30000" smtClean="0"/>
              <a:t>0</a:t>
            </a:r>
            <a:r>
              <a:rPr lang="en-GB" altLang="en-US" smtClean="0"/>
              <a:t>C</a:t>
            </a:r>
          </a:p>
          <a:p>
            <a:pPr eaLnBrk="1" hangingPunct="1">
              <a:buFont typeface="Arial" charset="0"/>
              <a:buNone/>
            </a:pPr>
            <a:r>
              <a:rPr lang="en-GB" altLang="en-US" smtClean="0"/>
              <a:t>	c). </a:t>
            </a:r>
            <a:r>
              <a:rPr lang="en-GB" altLang="en-US" b="1" smtClean="0"/>
              <a:t>Thermophilic-</a:t>
            </a:r>
            <a:r>
              <a:rPr lang="en-GB" altLang="en-US" smtClean="0"/>
              <a:t> require temp of 25- 80</a:t>
            </a:r>
            <a:r>
              <a:rPr lang="en-GB" altLang="en-US" baseline="30000" smtClean="0"/>
              <a:t>0</a:t>
            </a:r>
            <a:r>
              <a:rPr lang="en-GB" altLang="en-US" smtClean="0"/>
              <a:t>C but grow well at 50- 60</a:t>
            </a:r>
            <a:r>
              <a:rPr lang="en-GB" altLang="en-US" baseline="30000" smtClean="0"/>
              <a:t>0</a:t>
            </a:r>
            <a:r>
              <a:rPr lang="en-GB" altLang="en-US" smtClean="0"/>
              <a:t>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486C25-40F0-4864-BA95-A2B874DA87F3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D54D70-EFA6-490D-AFF2-F8CBD54152E5}" type="slidenum">
              <a:rPr lang="en-GB" altLang="en-US"/>
              <a:pPr/>
              <a:t>60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eaLnBrk="1" hangingPunct="1"/>
            <a:r>
              <a:rPr lang="en-GB" altLang="en-US" smtClean="0"/>
              <a:t>NUTRITIONAL REQUIREMENTS OF BACTERIA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mtClean="0"/>
              <a:t>	3). </a:t>
            </a:r>
            <a:r>
              <a:rPr lang="en-GB" altLang="en-US" b="1" smtClean="0"/>
              <a:t>PH</a:t>
            </a:r>
            <a:r>
              <a:rPr lang="en-GB" altLang="en-US" smtClean="0"/>
              <a:t> – most bacteria require a PH of 7.2- 7.6 for optimal growth</a:t>
            </a:r>
          </a:p>
          <a:p>
            <a:pPr eaLnBrk="1" hangingPunct="1">
              <a:buFont typeface="Arial" charset="0"/>
              <a:buNone/>
            </a:pPr>
            <a:r>
              <a:rPr lang="en-GB" altLang="en-US" smtClean="0"/>
              <a:t>	4). </a:t>
            </a:r>
            <a:r>
              <a:rPr lang="en-GB" altLang="en-US" b="1" smtClean="0"/>
              <a:t>Moisture</a:t>
            </a:r>
            <a:r>
              <a:rPr lang="en-GB" altLang="en-US" smtClean="0"/>
              <a:t> – water is required for growth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/>
              <a:t>5.   Ionic strength and osmotic pressure.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6.   Light.</a:t>
            </a:r>
            <a:r>
              <a:rPr lang="en-US" smtClean="0"/>
              <a:t> Optimum condition for growth is darkness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486C25-40F0-4864-BA95-A2B874DA87F3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B26E6A-5FAC-48E9-A7A1-648A6D13DE94}" type="slidenum">
              <a:rPr lang="en-GB" altLang="en-US"/>
              <a:pPr/>
              <a:t>61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BACTERIAL GROWTH CURVE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mtClean="0"/>
              <a:t>1. There is increase in size of bacteria without multiplication for some time – LAG PHASE</a:t>
            </a:r>
          </a:p>
          <a:p>
            <a:pPr lvl="1" eaLnBrk="1" hangingPunct="1"/>
            <a:r>
              <a:rPr lang="en-GB" altLang="en-US" sz="3200" smtClean="0"/>
              <a:t>Has short duration with the following:-</a:t>
            </a:r>
          </a:p>
          <a:p>
            <a:pPr lvl="2" eaLnBrk="1" hangingPunct="1"/>
            <a:r>
              <a:rPr lang="en-GB" altLang="en-US" sz="3200" smtClean="0"/>
              <a:t>Increase in size of cell</a:t>
            </a:r>
          </a:p>
          <a:p>
            <a:pPr lvl="2" eaLnBrk="1" hangingPunct="1"/>
            <a:r>
              <a:rPr lang="en-GB" altLang="en-US" sz="3200" smtClean="0"/>
              <a:t>Increase in metabolic rate</a:t>
            </a:r>
          </a:p>
          <a:p>
            <a:pPr lvl="2" eaLnBrk="1" hangingPunct="1"/>
            <a:r>
              <a:rPr lang="en-GB" altLang="en-US" sz="3200" smtClean="0"/>
              <a:t>Adaptation to new environment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9ED7C3-F571-435D-A9C6-A80BCDA6DD3D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EAD0B8-487D-4E31-86F0-3414665BDF2B}" type="slidenum">
              <a:rPr lang="en-GB" altLang="en-US"/>
              <a:pPr/>
              <a:t>62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BACTERIAL GROWTH CURVE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mtClean="0"/>
              <a:t>2. LOG PHASE</a:t>
            </a:r>
          </a:p>
          <a:p>
            <a:pPr lvl="1" eaLnBrk="1" hangingPunct="1"/>
            <a:r>
              <a:rPr lang="en-GB" altLang="en-US" smtClean="0"/>
              <a:t>The cells start to divide</a:t>
            </a:r>
          </a:p>
          <a:p>
            <a:pPr lvl="1" eaLnBrk="1" hangingPunct="1"/>
            <a:r>
              <a:rPr lang="en-GB" altLang="en-US" smtClean="0"/>
              <a:t>Numbers increase</a:t>
            </a:r>
          </a:p>
          <a:p>
            <a:pPr lvl="1" eaLnBrk="1" hangingPunct="1"/>
            <a:r>
              <a:rPr lang="en-GB" altLang="en-US" smtClean="0"/>
              <a:t>High metabolic rate</a:t>
            </a:r>
          </a:p>
          <a:p>
            <a:pPr lvl="1" eaLnBrk="1" hangingPunct="1"/>
            <a:r>
              <a:rPr lang="en-GB" altLang="en-US" smtClean="0"/>
              <a:t>Bacteria are more sensitive to antibiotics</a:t>
            </a:r>
          </a:p>
          <a:p>
            <a:pPr eaLnBrk="1" hangingPunct="1">
              <a:buFont typeface="Arial" charset="0"/>
              <a:buNone/>
            </a:pPr>
            <a:endParaRPr lang="en-GB" altLang="en-US" smtClean="0"/>
          </a:p>
          <a:p>
            <a:pPr lvl="1" eaLnBrk="1" hangingPunct="1"/>
            <a:endParaRPr lang="en-GB" altLang="en-US" sz="3200" smtClean="0"/>
          </a:p>
          <a:p>
            <a:pPr eaLnBrk="1" hangingPunct="1">
              <a:buFont typeface="Arial" charset="0"/>
              <a:buNone/>
            </a:pPr>
            <a:r>
              <a:rPr lang="en-GB" altLang="en-US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9ED7C3-F571-435D-A9C6-A80BCDA6DD3D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166AB1-C458-4572-BE2F-EFA017FD685B}" type="slidenum">
              <a:rPr lang="en-GB" altLang="en-US"/>
              <a:pPr/>
              <a:t>63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mtClean="0"/>
              <a:t>3. STATIONARY PHASE</a:t>
            </a:r>
          </a:p>
          <a:p>
            <a:pPr lvl="1" eaLnBrk="1" hangingPunct="1"/>
            <a:r>
              <a:rPr lang="en-GB" altLang="en-US" sz="3200" smtClean="0"/>
              <a:t>Rate of multiplication &amp; death are almost equal</a:t>
            </a:r>
          </a:p>
          <a:p>
            <a:pPr lvl="1" eaLnBrk="1" hangingPunct="1"/>
            <a:r>
              <a:rPr lang="en-GB" altLang="en-US" sz="3200" smtClean="0"/>
              <a:t>This is due to depletion 0f nutrients </a:t>
            </a:r>
          </a:p>
          <a:p>
            <a:pPr lvl="1" eaLnBrk="1" hangingPunct="1"/>
            <a:r>
              <a:rPr lang="en-GB" altLang="en-US" sz="3200" smtClean="0"/>
              <a:t>Accumulation of toxic materials</a:t>
            </a:r>
          </a:p>
          <a:p>
            <a:pPr lvl="1" eaLnBrk="1" hangingPunct="1"/>
            <a:r>
              <a:rPr lang="en-GB" altLang="en-US" sz="3200" smtClean="0"/>
              <a:t>Sporulation may occur</a:t>
            </a:r>
          </a:p>
          <a:p>
            <a:pPr eaLnBrk="1" hangingPunct="1">
              <a:buFont typeface="Arial" charset="0"/>
              <a:buNone/>
            </a:pP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9ED7C3-F571-435D-A9C6-A80BCDA6DD3D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31C909-FD72-431E-A4B5-90471377B3F1}" type="slidenum">
              <a:rPr lang="en-GB" altLang="en-US"/>
              <a:pPr/>
              <a:t>64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mtClean="0"/>
              <a:t>4. DECLINE PHASE</a:t>
            </a:r>
          </a:p>
          <a:p>
            <a:pPr eaLnBrk="1" hangingPunct="1"/>
            <a:r>
              <a:rPr lang="en-GB" altLang="en-US" smtClean="0"/>
              <a:t>Cells die hence decrease of bacteria</a:t>
            </a:r>
          </a:p>
          <a:p>
            <a:pPr eaLnBrk="1" hangingPunct="1"/>
            <a:r>
              <a:rPr lang="en-GB" altLang="en-US" smtClean="0"/>
              <a:t>This is due to:-</a:t>
            </a:r>
          </a:p>
          <a:p>
            <a:pPr lvl="1" eaLnBrk="1" hangingPunct="1"/>
            <a:r>
              <a:rPr lang="en-GB" altLang="en-US" sz="3200" smtClean="0"/>
              <a:t>Nutritional </a:t>
            </a:r>
          </a:p>
          <a:p>
            <a:pPr lvl="1" eaLnBrk="1" hangingPunct="1"/>
            <a:r>
              <a:rPr lang="en-GB" altLang="en-US" sz="3200" smtClean="0"/>
              <a:t>Accumulation of toxic materials</a:t>
            </a:r>
          </a:p>
          <a:p>
            <a:pPr lvl="1" eaLnBrk="1" hangingPunct="1"/>
            <a:r>
              <a:rPr lang="en-GB" altLang="en-US" sz="3200" smtClean="0"/>
              <a:t>Autolysis of enzymes</a:t>
            </a:r>
          </a:p>
          <a:p>
            <a:pPr lvl="1" eaLnBrk="1" hangingPunct="1"/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9ED7C3-F571-435D-A9C6-A80BCDA6DD3D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992BB3-8E4E-4591-BC97-6EFA1232444B}" type="slidenum">
              <a:rPr lang="en-GB" altLang="en-US"/>
              <a:pPr/>
              <a:t>65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mtClean="0"/>
              <a:t>5. SURVIVAL PHASE</a:t>
            </a:r>
          </a:p>
          <a:p>
            <a:pPr lvl="1" eaLnBrk="1" hangingPunct="1"/>
            <a:r>
              <a:rPr lang="en-GB" altLang="en-US" smtClean="0"/>
              <a:t>Many organisms have died</a:t>
            </a:r>
          </a:p>
          <a:p>
            <a:pPr lvl="1" eaLnBrk="1" hangingPunct="1"/>
            <a:r>
              <a:rPr lang="en-GB" altLang="en-US" smtClean="0"/>
              <a:t>A few survive for months or years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9ED7C3-F571-435D-A9C6-A80BCDA6DD3D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D9351D-564E-42E4-9152-409C60BFA5DD}" type="slidenum">
              <a:rPr lang="en-GB" altLang="en-US"/>
              <a:pPr/>
              <a:t>66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</a:rPr>
              <a:t>Bacterial Growth Curve</a:t>
            </a:r>
            <a:r>
              <a:rPr lang="en-GB" sz="36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9699" name="Picture 4" descr="bacgrowt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4225" y="1158875"/>
            <a:ext cx="7816850" cy="5699125"/>
          </a:xfrm>
          <a:solidFill>
            <a:srgbClr val="FFFF66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Bacteria cell</a:t>
            </a:r>
          </a:p>
        </p:txBody>
      </p:sp>
      <p:pic>
        <p:nvPicPr>
          <p:cNvPr id="19459" name="Picture 4" descr="procaryot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1" y="1430054"/>
            <a:ext cx="5867400" cy="4746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structure of bacteria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Capsule:  Is the outermost, slimy coating over the bacterial surface.</a:t>
            </a:r>
          </a:p>
          <a:p>
            <a:r>
              <a:rPr lang="en-US" dirty="0" smtClean="0"/>
              <a:t>It provides protection against phagocytosis by host cells</a:t>
            </a:r>
          </a:p>
          <a:p>
            <a:r>
              <a:rPr lang="en-US" dirty="0" smtClean="0"/>
              <a:t>It confers increased virulence of bacteria possessing them.</a:t>
            </a:r>
          </a:p>
          <a:p>
            <a:r>
              <a:rPr lang="en-US" dirty="0" smtClean="0"/>
              <a:t>It helps in reliable means of diagnosis in bacterial infections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Flip charts</a:t>
            </a:r>
          </a:p>
          <a:p>
            <a:r>
              <a:rPr lang="en-US" dirty="0" smtClean="0"/>
              <a:t>Flip chart stand</a:t>
            </a:r>
          </a:p>
          <a:p>
            <a:r>
              <a:rPr lang="en-US" dirty="0" smtClean="0"/>
              <a:t>Procedure manuals</a:t>
            </a:r>
          </a:p>
          <a:p>
            <a:r>
              <a:rPr lang="en-US" dirty="0" smtClean="0"/>
              <a:t>Models</a:t>
            </a:r>
          </a:p>
          <a:p>
            <a:r>
              <a:rPr lang="en-US" dirty="0" smtClean="0"/>
              <a:t>Text books</a:t>
            </a:r>
          </a:p>
          <a:p>
            <a:r>
              <a:rPr lang="en-US" dirty="0" smtClean="0"/>
              <a:t>Computers</a:t>
            </a:r>
          </a:p>
          <a:p>
            <a:r>
              <a:rPr lang="en-US" dirty="0" smtClean="0"/>
              <a:t>Manuals </a:t>
            </a:r>
          </a:p>
          <a:p>
            <a:r>
              <a:rPr lang="en-US" dirty="0" smtClean="0"/>
              <a:t>DVD player</a:t>
            </a:r>
          </a:p>
          <a:p>
            <a:r>
              <a:rPr lang="en-US" smtClean="0"/>
              <a:t>DVD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structure of bacteria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Cell wall</a:t>
            </a:r>
          </a:p>
          <a:p>
            <a:r>
              <a:rPr lang="en-US" dirty="0" smtClean="0"/>
              <a:t>It contributes to the ultimate shape of the organism</a:t>
            </a:r>
          </a:p>
          <a:p>
            <a:r>
              <a:rPr lang="en-US" dirty="0" smtClean="0"/>
              <a:t>Helps in bacterial identification</a:t>
            </a:r>
          </a:p>
          <a:p>
            <a:r>
              <a:rPr lang="en-US" dirty="0" smtClean="0"/>
              <a:t>Gives rigidity to the organism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structure of bacteria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Flagella</a:t>
            </a:r>
          </a:p>
          <a:p>
            <a:r>
              <a:rPr lang="en-US" dirty="0" smtClean="0"/>
              <a:t>Are long helical filaments extending from the cell surface </a:t>
            </a:r>
          </a:p>
          <a:p>
            <a:r>
              <a:rPr lang="en-US" dirty="0" smtClean="0"/>
              <a:t>Aids in bacterial motility</a:t>
            </a:r>
          </a:p>
          <a:p>
            <a:r>
              <a:rPr lang="en-US" dirty="0" smtClean="0"/>
              <a:t>Flagella are built of protein components (flagellum) which are strong antigenic. These antigens are important targets of protective antibody responses.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structure of bacteria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b="1" dirty="0" smtClean="0"/>
              <a:t>Pilli</a:t>
            </a:r>
          </a:p>
          <a:p>
            <a:pPr>
              <a:buNone/>
            </a:pPr>
            <a:r>
              <a:rPr lang="en-US" dirty="0" smtClean="0"/>
              <a:t>   A very thin hair like external appendages of a cell protruding from the Capsule.</a:t>
            </a:r>
          </a:p>
          <a:p>
            <a:pPr>
              <a:buNone/>
            </a:pPr>
            <a:r>
              <a:rPr lang="en-US" dirty="0" smtClean="0"/>
              <a:t>   Aid in bacterial attachment.</a:t>
            </a:r>
          </a:p>
          <a:p>
            <a:pPr>
              <a:buNone/>
            </a:pPr>
            <a:r>
              <a:rPr lang="en-US" dirty="0" smtClean="0"/>
              <a:t>   Motility and DNA exchange.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structure of bacteria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           </a:t>
            </a:r>
            <a:r>
              <a:rPr lang="en-US" b="1" dirty="0" smtClean="0"/>
              <a:t>NUCLEA </a:t>
            </a:r>
          </a:p>
          <a:p>
            <a:pPr>
              <a:buNone/>
            </a:pPr>
            <a:r>
              <a:rPr lang="en-US" dirty="0" smtClean="0"/>
              <a:t>It contains the genetic material of the cell.</a:t>
            </a:r>
          </a:p>
          <a:p>
            <a:pPr>
              <a:buNone/>
            </a:pPr>
            <a:r>
              <a:rPr lang="en-US" dirty="0" smtClean="0"/>
              <a:t>It stores hereditary materials in the form of DNA strands.</a:t>
            </a:r>
          </a:p>
          <a:p>
            <a:pPr>
              <a:buNone/>
            </a:pPr>
            <a:r>
              <a:rPr lang="en-US" dirty="0" smtClean="0"/>
              <a:t>Also stores ribonucleic acid RNA in the </a:t>
            </a:r>
            <a:r>
              <a:rPr lang="en-US" dirty="0" err="1" smtClean="0"/>
              <a:t>Nucleas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It is responsible for protein synthesis, cell division and growth.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CLASSES OF BACTERIA ACCORDING TO SHAPES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17650" y="1928813"/>
            <a:ext cx="6172200" cy="3287712"/>
          </a:xfrm>
        </p:spPr>
        <p:txBody>
          <a:bodyPr/>
          <a:lstStyle/>
          <a:p>
            <a:pPr marL="385763" indent="-385763">
              <a:buFont typeface="Arial" charset="0"/>
              <a:buAutoNum type="arabicPeriod"/>
            </a:pPr>
            <a:r>
              <a:rPr lang="en-GB" altLang="en-US" b="1" smtClean="0"/>
              <a:t>COCCI-</a:t>
            </a:r>
            <a:r>
              <a:rPr lang="en-GB" altLang="en-US" smtClean="0"/>
              <a:t>	 </a:t>
            </a:r>
          </a:p>
          <a:p>
            <a:pPr marL="685800" lvl="1" indent="-385763"/>
            <a:r>
              <a:rPr lang="en-GB" altLang="en-US" sz="2400" smtClean="0"/>
              <a:t>spherical</a:t>
            </a:r>
          </a:p>
        </p:txBody>
      </p:sp>
      <p:sp>
        <p:nvSpPr>
          <p:cNvPr id="5" name="Oval 4"/>
          <p:cNvSpPr/>
          <p:nvPr/>
        </p:nvSpPr>
        <p:spPr>
          <a:xfrm>
            <a:off x="3714750" y="3375025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Flowchart: Connector 5"/>
          <p:cNvSpPr/>
          <p:nvPr/>
        </p:nvSpPr>
        <p:spPr>
          <a:xfrm>
            <a:off x="5751513" y="3322638"/>
            <a:ext cx="695325" cy="6953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501001-D4B6-4D3E-B07F-96AAFBA6A020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3175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509E4-E561-49BC-AE33-770557A84C53}" type="slidenum">
              <a:rPr lang="en-GB" altLang="en-US" smtClean="0"/>
              <a:pPr/>
              <a:t>74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Types of Cocci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Diplococci- double</a:t>
            </a:r>
          </a:p>
          <a:p>
            <a:r>
              <a:rPr lang="en-GB" altLang="en-US" smtClean="0"/>
              <a:t>Staphylococci-  cluster </a:t>
            </a:r>
          </a:p>
          <a:p>
            <a:r>
              <a:rPr lang="en-GB" altLang="en-US" smtClean="0"/>
              <a:t>Streptococci – chain</a:t>
            </a:r>
          </a:p>
          <a:p>
            <a:r>
              <a:rPr lang="en-GB" altLang="en-US" smtClean="0"/>
              <a:t>Tetrad – in fours</a:t>
            </a:r>
          </a:p>
          <a:p>
            <a:r>
              <a:rPr lang="en-GB" altLang="en-US" smtClean="0"/>
              <a:t>Sarcina – in goups of eight</a:t>
            </a:r>
          </a:p>
          <a:p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05B45D-5AF2-4A3D-9451-A11D6B5509BD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9964BA-4CA5-4A61-81D1-656AA18EA909}" type="slidenum">
              <a:rPr lang="en-GB" altLang="en-US" smtClean="0"/>
              <a:pPr/>
              <a:t>75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485900" y="857250"/>
            <a:ext cx="6172200" cy="1063625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CLASSES OF BACTERIA ACCORDING TO SHAPES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/>
              <a:t>2. </a:t>
            </a:r>
            <a:r>
              <a:rPr lang="en-GB" altLang="en-US" b="1" smtClean="0"/>
              <a:t>Bacilli</a:t>
            </a:r>
          </a:p>
          <a:p>
            <a:pPr lvl="1"/>
            <a:r>
              <a:rPr lang="en-GB" altLang="en-US" sz="2400" smtClean="0"/>
              <a:t>Rod shaped or cylindrical </a:t>
            </a:r>
          </a:p>
          <a:p>
            <a:pPr>
              <a:buFont typeface="Arial" charset="0"/>
              <a:buNone/>
            </a:pPr>
            <a:endParaRPr lang="en-GB" altLang="en-US" smtClean="0"/>
          </a:p>
        </p:txBody>
      </p:sp>
      <p:sp>
        <p:nvSpPr>
          <p:cNvPr id="4" name="Oval 3"/>
          <p:cNvSpPr/>
          <p:nvPr/>
        </p:nvSpPr>
        <p:spPr>
          <a:xfrm>
            <a:off x="3768725" y="3160713"/>
            <a:ext cx="2143125" cy="268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46463" y="4017963"/>
            <a:ext cx="2786062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EDF336-C13A-4021-A1A4-9301F7FA4BF5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3379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0ECD92-5488-4CE0-A05D-B26417A9F2DD}" type="slidenum">
              <a:rPr lang="en-GB" altLang="en-US" smtClean="0"/>
              <a:pPr/>
              <a:t>76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CLASSES OF BACTERIA ACCORDING TO SHAPES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/>
              <a:t>3. </a:t>
            </a:r>
            <a:r>
              <a:rPr lang="en-GB" altLang="en-US" b="1" smtClean="0"/>
              <a:t>Vibrio </a:t>
            </a:r>
          </a:p>
          <a:p>
            <a:pPr lvl="1"/>
            <a:r>
              <a:rPr lang="en-GB" altLang="en-US" sz="2400" smtClean="0"/>
              <a:t>Comma shaped or curved rods</a:t>
            </a:r>
          </a:p>
          <a:p>
            <a:pPr lvl="1"/>
            <a:endParaRPr lang="en-GB" altLang="en-US" sz="2400" smtClean="0"/>
          </a:p>
          <a:p>
            <a:pPr>
              <a:buFont typeface="Arial" charset="0"/>
              <a:buNone/>
            </a:pPr>
            <a:r>
              <a:rPr lang="en-GB" altLang="en-US" sz="2700" smtClean="0"/>
              <a:t>4. </a:t>
            </a:r>
            <a:r>
              <a:rPr lang="en-GB" altLang="en-US" sz="2700" b="1" smtClean="0"/>
              <a:t>Spirochaetes</a:t>
            </a:r>
          </a:p>
          <a:p>
            <a:pPr lvl="1"/>
            <a:r>
              <a:rPr lang="en-GB" altLang="en-US" sz="2400" smtClean="0"/>
              <a:t>Spiral or coiled</a:t>
            </a:r>
          </a:p>
          <a:p>
            <a:pPr>
              <a:buFont typeface="Arial" charset="0"/>
              <a:buNone/>
            </a:pPr>
            <a:r>
              <a:rPr lang="en-GB" altLang="en-US" sz="2700" smtClean="0"/>
              <a:t>5. </a:t>
            </a:r>
            <a:r>
              <a:rPr lang="en-GB" altLang="en-US" sz="2700" b="1" smtClean="0"/>
              <a:t>Actinomycetes </a:t>
            </a:r>
          </a:p>
          <a:p>
            <a:pPr lvl="1"/>
            <a:r>
              <a:rPr lang="en-GB" altLang="en-US" sz="2400" smtClean="0"/>
              <a:t>Branching filaments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FBCFEA-575A-4517-916F-3F9CE8F4555D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E99372-A5DF-4451-A11D-4D1D54A271A8}" type="slidenum">
              <a:rPr lang="en-GB" altLang="en-US" smtClean="0"/>
              <a:pPr/>
              <a:t>77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CLASSES OF BACTERIA ACCORDING TO SHAPES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/>
              <a:t>6. Mycoplasma </a:t>
            </a:r>
          </a:p>
          <a:p>
            <a:pPr lvl="1"/>
            <a:r>
              <a:rPr lang="en-GB" altLang="en-US" sz="2400" smtClean="0"/>
              <a:t>Round or oval bodies with interlacing filaments</a:t>
            </a:r>
          </a:p>
          <a:p>
            <a:pPr>
              <a:buFont typeface="Arial" charset="0"/>
              <a:buNone/>
            </a:pP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37BC6F-BAEF-4EB3-9338-BFA5593377C0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C127CF-2A30-4469-82FC-92EDA11897BF}" type="slidenum">
              <a:rPr lang="en-GB" altLang="en-US" smtClean="0"/>
              <a:pPr/>
              <a:t>78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6867" name="Content Placeholder 3" descr="Shape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7650" y="1714500"/>
            <a:ext cx="6269038" cy="4071938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0AC482-7D8E-44C6-829C-ECA6CC565977}" type="datetime5">
              <a:rPr lang="en-US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72428B-C865-4290-A3B0-366A185ECA86}" type="slidenum">
              <a:rPr lang="en-GB" altLang="en-US" smtClean="0"/>
              <a:pPr/>
              <a:t>79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be able to acquire knowledge, skills, and attitude to be  able to promote health, prevent illness, diagnose and manage patients/clients suffering from microbial infections, parasites, and immunosuppression.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A) COCCI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/>
              <a:t>1). Diplococci – </a:t>
            </a:r>
          </a:p>
          <a:p>
            <a:pPr>
              <a:buFont typeface="Arial" charset="0"/>
              <a:buNone/>
            </a:pPr>
            <a:r>
              <a:rPr lang="en-GB" altLang="en-US" smtClean="0"/>
              <a:t>a).  Eg. pneumococcus</a:t>
            </a:r>
          </a:p>
          <a:p>
            <a:pPr lvl="1"/>
            <a:r>
              <a:rPr lang="en-GB" altLang="en-US" sz="2400" smtClean="0"/>
              <a:t>Gram –ve</a:t>
            </a:r>
          </a:p>
          <a:p>
            <a:pPr lvl="1"/>
            <a:r>
              <a:rPr lang="en-GB" altLang="en-US" sz="2400" smtClean="0"/>
              <a:t>Capsulated &amp; flame shaped</a:t>
            </a:r>
          </a:p>
          <a:p>
            <a:pPr lvl="1"/>
            <a:r>
              <a:rPr lang="en-GB" altLang="en-US" sz="2400" smtClean="0"/>
              <a:t>Normally in human throat</a:t>
            </a:r>
          </a:p>
          <a:p>
            <a:pPr lvl="1"/>
            <a:r>
              <a:rPr lang="en-GB" altLang="en-US" sz="2400" smtClean="0"/>
              <a:t>Require medium with blood, serum or ascitic fluid to grow</a:t>
            </a:r>
          </a:p>
          <a:p>
            <a:pPr lvl="1"/>
            <a:r>
              <a:rPr lang="en-GB" altLang="en-US" sz="2400" smtClean="0"/>
              <a:t>Sensitive to sulphonamides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9ACC1B-7288-4744-A112-EE30B9B04F10}" type="slidenum">
              <a:rPr lang="en-GB" altLang="en-US" smtClean="0"/>
              <a:pPr/>
              <a:t>80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Diseases caused by Pneumococcus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Lobar pneumonia</a:t>
            </a:r>
          </a:p>
          <a:p>
            <a:r>
              <a:rPr lang="en-GB" altLang="en-US" smtClean="0"/>
              <a:t>Broncho pneumonia</a:t>
            </a:r>
          </a:p>
          <a:p>
            <a:r>
              <a:rPr lang="en-GB" altLang="en-US" smtClean="0"/>
              <a:t>Pneumococcal meningitis</a:t>
            </a:r>
          </a:p>
          <a:p>
            <a:r>
              <a:rPr lang="en-GB" altLang="en-US" smtClean="0"/>
              <a:t>Suppurative lesions like emphyma, pericarditis, otitis media, sinusitis, conjuctivitis &amp; peritonitis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AED867-0DB9-46F8-BAD1-286E7C634413}" type="slidenum">
              <a:rPr lang="en-GB" altLang="en-US" smtClean="0"/>
              <a:pPr/>
              <a:t>81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143000" y="1820863"/>
            <a:ext cx="6643688" cy="3857625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r>
              <a:rPr lang="en-GB" altLang="en-US" smtClean="0"/>
              <a:t>b). Neisseria</a:t>
            </a:r>
          </a:p>
          <a:p>
            <a:pPr lvl="1"/>
            <a:r>
              <a:rPr lang="en-GB" altLang="en-US" smtClean="0"/>
              <a:t>Gram negative aerobic</a:t>
            </a:r>
          </a:p>
          <a:p>
            <a:pPr lvl="1"/>
            <a:r>
              <a:rPr lang="en-GB" altLang="en-US" smtClean="0"/>
              <a:t>Aerobic</a:t>
            </a:r>
          </a:p>
          <a:p>
            <a:pPr lvl="1"/>
            <a:r>
              <a:rPr lang="en-GB" altLang="en-US" smtClean="0"/>
              <a:t>Non spore</a:t>
            </a:r>
          </a:p>
          <a:p>
            <a:pPr lvl="1"/>
            <a:r>
              <a:rPr lang="en-GB" altLang="en-US" smtClean="0"/>
              <a:t>Non motile</a:t>
            </a:r>
          </a:p>
          <a:p>
            <a:pPr lvl="1"/>
            <a:r>
              <a:rPr lang="en-GB" altLang="en-US" smtClean="0"/>
              <a:t>Oxidase positive</a:t>
            </a:r>
          </a:p>
          <a:p>
            <a:r>
              <a:rPr lang="en-GB" altLang="en-US" smtClean="0"/>
              <a:t>TYPES</a:t>
            </a:r>
          </a:p>
          <a:p>
            <a:r>
              <a:rPr lang="en-GB" altLang="en-US" smtClean="0"/>
              <a:t>N. Meningitidis- meningococci from nasopharynx</a:t>
            </a:r>
          </a:p>
          <a:p>
            <a:r>
              <a:rPr lang="en-GB" altLang="en-US" smtClean="0"/>
              <a:t>N. Gonorrhoeae- Gonorrhoea-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7B0368-3C31-40B7-BAD2-25090D392946}" type="slidenum">
              <a:rPr lang="en-GB" altLang="en-US" smtClean="0"/>
              <a:pPr/>
              <a:t>82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485900" y="857250"/>
            <a:ext cx="6172200" cy="696913"/>
          </a:xfrm>
        </p:spPr>
        <p:txBody>
          <a:bodyPr>
            <a:normAutofit fontScale="90000"/>
          </a:bodyPr>
          <a:lstStyle/>
          <a:p>
            <a:endParaRPr lang="en-GB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485900" y="1768475"/>
            <a:ext cx="6172200" cy="36830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GB" altLang="en-US" smtClean="0"/>
              <a:t>2). Streptococcus</a:t>
            </a:r>
          </a:p>
          <a:p>
            <a:pPr lvl="1"/>
            <a:r>
              <a:rPr lang="en-GB" altLang="en-US" sz="2400" smtClean="0"/>
              <a:t>Gram positive &amp; arranged in chains</a:t>
            </a:r>
          </a:p>
          <a:p>
            <a:pPr lvl="1"/>
            <a:r>
              <a:rPr lang="en-GB" altLang="en-US" sz="2400" smtClean="0"/>
              <a:t>Non motile &amp; non sporing</a:t>
            </a:r>
          </a:p>
          <a:p>
            <a:pPr lvl="1"/>
            <a:r>
              <a:rPr lang="en-GB" altLang="en-US" sz="2400" smtClean="0"/>
              <a:t>Cause pyogenic infections with tendency to spread</a:t>
            </a:r>
          </a:p>
          <a:p>
            <a:pPr lvl="1"/>
            <a:r>
              <a:rPr lang="en-GB" altLang="en-US" sz="2400" smtClean="0"/>
              <a:t>Cause non suppurative lesions eg Rheumatic fever &amp; glomerulonephritis</a:t>
            </a:r>
          </a:p>
          <a:p>
            <a:pPr lvl="1"/>
            <a:r>
              <a:rPr lang="en-GB" altLang="en-US" sz="2400" smtClean="0"/>
              <a:t>Require media of blood, serum or ascitic fluid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88A6A-C234-4216-BD10-D8FE280761AF}" type="slidenum">
              <a:rPr lang="en-GB" altLang="en-US" smtClean="0"/>
              <a:pPr/>
              <a:t>83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Eg. Streprococcal Pyogenes causing</a:t>
            </a:r>
          </a:p>
          <a:p>
            <a:pPr lvl="1"/>
            <a:r>
              <a:rPr lang="en-GB" altLang="en-US" sz="2400" smtClean="0"/>
              <a:t>Respiratory infections like sore throat, tonsilitis, pharyngitis, Otitis Media, mastoiditis, suppurative adenitis</a:t>
            </a:r>
          </a:p>
          <a:p>
            <a:pPr lvl="1"/>
            <a:r>
              <a:rPr lang="en-GB" altLang="en-US" sz="2400" smtClean="0"/>
              <a:t>Endocarditis</a:t>
            </a:r>
          </a:p>
          <a:p>
            <a:pPr lvl="1"/>
            <a:r>
              <a:rPr lang="en-GB" altLang="en-US" sz="2400" smtClean="0"/>
              <a:t>Skin/ wound infections eg in burns, lymphangitis, cellulitis, impentigo </a:t>
            </a:r>
          </a:p>
          <a:p>
            <a:pPr lvl="1"/>
            <a:r>
              <a:rPr lang="en-GB" altLang="en-US" sz="2400" smtClean="0"/>
              <a:t>Meningitis</a:t>
            </a:r>
          </a:p>
          <a:p>
            <a:pPr lvl="1"/>
            <a:endParaRPr lang="en-GB" altLang="en-US" sz="24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2B9576-4A63-41CE-9EE7-4587F30A52EA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8EAD8-DA2A-478B-9099-F747C1AA6D97}" type="slidenum">
              <a:rPr lang="en-GB" altLang="en-US" smtClean="0"/>
              <a:pPr/>
              <a:t>84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en-US" sz="2400" smtClean="0"/>
              <a:t>Broncho Pneumonia from influenza</a:t>
            </a:r>
          </a:p>
          <a:p>
            <a:pPr lvl="1"/>
            <a:r>
              <a:rPr lang="en-GB" altLang="en-US" sz="2400" smtClean="0"/>
              <a:t>Genital Tract – Puerperal sepsis fron nasopharynx of Drs’ &amp; nurses</a:t>
            </a:r>
          </a:p>
          <a:p>
            <a:pPr lvl="1"/>
            <a:r>
              <a:rPr lang="en-GB" altLang="en-US" sz="2400" smtClean="0"/>
              <a:t>Abscess of organs eg lung, liver, brain, kidney</a:t>
            </a:r>
          </a:p>
          <a:p>
            <a:pPr lvl="1"/>
            <a:r>
              <a:rPr lang="en-GB" altLang="en-US" sz="2400" smtClean="0"/>
              <a:t>Rheumatic fever (Acute)</a:t>
            </a:r>
          </a:p>
          <a:p>
            <a:pPr lvl="1"/>
            <a:r>
              <a:rPr lang="en-GB" altLang="en-US" sz="2400" smtClean="0"/>
              <a:t>Acute glomerulonephritis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2B9576-4A63-41CE-9EE7-4587F30A52EA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DA9A1F-4E98-4D29-BE20-8688E705EFD2}" type="slidenum">
              <a:rPr lang="en-GB" altLang="en-US" smtClean="0"/>
              <a:pPr/>
              <a:t>85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Alpha – Haemolytic eg Viridans</a:t>
            </a:r>
          </a:p>
          <a:p>
            <a:pPr lvl="1"/>
            <a:r>
              <a:rPr lang="en-GB" altLang="en-US" sz="2400" smtClean="0"/>
              <a:t>This is present in the mouth mucosa- non pathogenic</a:t>
            </a:r>
          </a:p>
          <a:p>
            <a:pPr lvl="1"/>
            <a:r>
              <a:rPr lang="en-GB" altLang="en-US" sz="2400" smtClean="0"/>
              <a:t>Sometimes it causes :-</a:t>
            </a:r>
          </a:p>
          <a:p>
            <a:pPr lvl="2"/>
            <a:r>
              <a:rPr lang="en-GB" altLang="en-US" smtClean="0"/>
              <a:t>sub acute bacterial endocarditis </a:t>
            </a:r>
          </a:p>
          <a:p>
            <a:pPr lvl="2"/>
            <a:r>
              <a:rPr lang="en-GB" altLang="en-US" smtClean="0"/>
              <a:t>Formation of plaque on teeth leading to dental caries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2B9576-4A63-41CE-9EE7-4587F30A52EA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6ED0B2-2F93-401F-AF06-06AA09F38F26}" type="slidenum">
              <a:rPr lang="en-GB" altLang="en-US" smtClean="0"/>
              <a:pPr/>
              <a:t>86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/>
              <a:t>3) Staphylococcus</a:t>
            </a:r>
          </a:p>
          <a:p>
            <a:pPr lvl="1"/>
            <a:r>
              <a:rPr lang="en-GB" altLang="en-US" sz="2400" smtClean="0"/>
              <a:t>Gram Positive</a:t>
            </a:r>
          </a:p>
          <a:p>
            <a:pPr lvl="1"/>
            <a:r>
              <a:rPr lang="en-GB" altLang="en-US" sz="2400" smtClean="0"/>
              <a:t>Non motile &amp; arranged in groups like grapes</a:t>
            </a:r>
          </a:p>
          <a:p>
            <a:pPr lvl="1"/>
            <a:r>
              <a:rPr lang="en-GB" altLang="en-US" sz="2400" smtClean="0"/>
              <a:t>Produce pus in lesion</a:t>
            </a:r>
          </a:p>
          <a:p>
            <a:pPr lvl="1"/>
            <a:r>
              <a:rPr lang="en-GB" altLang="en-US" sz="2400" smtClean="0"/>
              <a:t>Are lysed or changed to L- forms by Penincillin</a:t>
            </a:r>
          </a:p>
          <a:p>
            <a:pPr lvl="1"/>
            <a:r>
              <a:rPr lang="en-GB" altLang="en-US" sz="2400" smtClean="0"/>
              <a:t>Not affected by bile salts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168FCE-2097-4E7E-8825-553F5F7325C9}" type="slidenum">
              <a:rPr lang="en-GB" altLang="en-US" smtClean="0"/>
              <a:pPr/>
              <a:t>87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Examples of staphylococcus</a:t>
            </a:r>
          </a:p>
          <a:p>
            <a:pPr lvl="1">
              <a:buFont typeface="Arial" charset="0"/>
              <a:buNone/>
            </a:pPr>
            <a:r>
              <a:rPr lang="en-GB" altLang="en-US" sz="2400" smtClean="0"/>
              <a:t>a). Aureus which is pathogenic</a:t>
            </a:r>
          </a:p>
          <a:p>
            <a:pPr lvl="1"/>
            <a:r>
              <a:rPr lang="en-GB" altLang="en-US" sz="2400" smtClean="0"/>
              <a:t>Mostly forms resistance to Penicillin eg Methicillin Resistance Staphylococcus Aureus (MRSA)</a:t>
            </a:r>
          </a:p>
          <a:p>
            <a:pPr lvl="1">
              <a:buFont typeface="Arial" charset="0"/>
              <a:buNone/>
            </a:pPr>
            <a:r>
              <a:rPr lang="en-GB" altLang="en-US" sz="2400" smtClean="0"/>
              <a:t>b). Staphylococcal Epidermis &amp; Albus (may cause acne, pustules &amp; even septicaemia)</a:t>
            </a:r>
          </a:p>
          <a:p>
            <a:pPr lvl="1"/>
            <a:endParaRPr lang="en-GB" altLang="en-US" sz="24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18D274-0D96-4C26-937C-AA6E31F4A59F}" type="slidenum">
              <a:rPr lang="en-GB" altLang="en-US" smtClean="0"/>
              <a:pPr/>
              <a:t>88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25"/>
              <a:t>Infections caused by Staphylococcus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b="1" dirty="0" smtClean="0"/>
              <a:t>1. CUTANOUS LESIONS</a:t>
            </a:r>
          </a:p>
          <a:p>
            <a:pPr lvl="2">
              <a:buNone/>
            </a:pPr>
            <a:endParaRPr lang="en-GB" altLang="en-US" dirty="0" smtClean="0"/>
          </a:p>
          <a:p>
            <a:pPr lvl="2"/>
            <a:r>
              <a:rPr lang="en-GB" altLang="en-US" dirty="0" smtClean="0"/>
              <a:t>Abscesses </a:t>
            </a:r>
          </a:p>
          <a:p>
            <a:pPr lvl="2"/>
            <a:r>
              <a:rPr lang="en-GB" altLang="en-US" dirty="0" err="1" smtClean="0"/>
              <a:t>Styes</a:t>
            </a:r>
            <a:endParaRPr lang="en-GB" altLang="en-US" dirty="0" smtClean="0"/>
          </a:p>
          <a:p>
            <a:pPr lvl="2"/>
            <a:r>
              <a:rPr lang="en-GB" altLang="en-US" dirty="0" smtClean="0"/>
              <a:t>Boils</a:t>
            </a:r>
          </a:p>
          <a:p>
            <a:pPr lvl="2"/>
            <a:r>
              <a:rPr lang="en-GB" altLang="en-US" dirty="0" err="1" smtClean="0"/>
              <a:t>Pemphigus</a:t>
            </a:r>
            <a:r>
              <a:rPr lang="en-GB" altLang="en-US" dirty="0" smtClean="0"/>
              <a:t>  </a:t>
            </a:r>
            <a:r>
              <a:rPr lang="en-GB" altLang="en-US" dirty="0" err="1" smtClean="0"/>
              <a:t>Neonatorum</a:t>
            </a:r>
            <a:endParaRPr lang="en-GB" altLang="en-US" dirty="0" smtClean="0"/>
          </a:p>
          <a:p>
            <a:pPr lvl="2"/>
            <a:r>
              <a:rPr lang="en-GB" altLang="en-US" dirty="0" smtClean="0"/>
              <a:t>Impetigo( produces blisters and sores on the skin)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2D7F68-1EA8-4B5B-B403-AB9C19BB5F6D}" type="slidenum">
              <a:rPr lang="en-GB" altLang="en-US" smtClean="0"/>
              <a:pPr/>
              <a:t>89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student will be able to explain historical development of microbes and its relevance in nursing.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student will be able to identify various classes of microorganisms and parasites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student will be able to explain immunological process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2367-F29D-4A4C-808C-988DC95995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072312" cy="857250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Infections caused by Staphylococcus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42938" y="1000125"/>
            <a:ext cx="7500937" cy="47863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altLang="en-US" b="1" dirty="0" smtClean="0"/>
              <a:t>2. DEEP INFECTION</a:t>
            </a:r>
          </a:p>
          <a:p>
            <a:pPr lvl="1"/>
            <a:r>
              <a:rPr lang="en-GB" altLang="en-US" sz="2400" dirty="0" smtClean="0"/>
              <a:t>Acute </a:t>
            </a:r>
            <a:r>
              <a:rPr lang="en-GB" altLang="en-US" sz="2400" dirty="0" err="1" smtClean="0"/>
              <a:t>osteomyelitis</a:t>
            </a:r>
            <a:r>
              <a:rPr lang="en-GB" altLang="en-US" sz="2400" dirty="0" smtClean="0"/>
              <a:t>		- Pulmonary Abscess</a:t>
            </a:r>
          </a:p>
          <a:p>
            <a:pPr lvl="1"/>
            <a:r>
              <a:rPr lang="en-GB" altLang="en-US" sz="2400" dirty="0" err="1" smtClean="0"/>
              <a:t>Tonsilitis</a:t>
            </a:r>
            <a:r>
              <a:rPr lang="en-GB" altLang="en-US" sz="2400" dirty="0" smtClean="0"/>
              <a:t>				- Breast	,,</a:t>
            </a:r>
          </a:p>
          <a:p>
            <a:pPr lvl="1"/>
            <a:r>
              <a:rPr lang="en-GB" altLang="en-US" sz="2400" dirty="0" smtClean="0"/>
              <a:t>Sinusitis				-</a:t>
            </a:r>
            <a:r>
              <a:rPr lang="en-GB" altLang="en-US" sz="2400" dirty="0" err="1" smtClean="0"/>
              <a:t>Pharyngitis</a:t>
            </a:r>
            <a:endParaRPr lang="en-GB" altLang="en-US" sz="2400" dirty="0" smtClean="0"/>
          </a:p>
          <a:p>
            <a:pPr lvl="1"/>
            <a:r>
              <a:rPr lang="en-GB" altLang="en-US" sz="2400" dirty="0" smtClean="0"/>
              <a:t>Pneumonia			- </a:t>
            </a:r>
            <a:r>
              <a:rPr lang="en-GB" altLang="en-US" sz="2400" dirty="0" err="1" smtClean="0"/>
              <a:t>Endocarditis</a:t>
            </a:r>
            <a:endParaRPr lang="en-GB" altLang="en-US" sz="2400" dirty="0" smtClean="0"/>
          </a:p>
          <a:p>
            <a:pPr lvl="1"/>
            <a:r>
              <a:rPr lang="en-GB" altLang="en-US" sz="2400" dirty="0" smtClean="0"/>
              <a:t>Meningitis			-Renal abscess</a:t>
            </a:r>
          </a:p>
          <a:p>
            <a:pPr lvl="1"/>
            <a:r>
              <a:rPr lang="en-GB" altLang="en-US" sz="2400" dirty="0" smtClean="0"/>
              <a:t>Toxic  shock syndrome (TSS) due to staphylococcal </a:t>
            </a:r>
            <a:r>
              <a:rPr lang="en-GB" altLang="en-US" sz="2400" dirty="0" err="1" smtClean="0"/>
              <a:t>Aureus</a:t>
            </a:r>
            <a:r>
              <a:rPr lang="en-GB" altLang="en-US" sz="2400" dirty="0" smtClean="0"/>
              <a:t>  toxins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8ECC46-A954-4E7F-9808-E4DDF79B20D0}" type="slidenum">
              <a:rPr lang="en-GB" altLang="en-US" smtClean="0"/>
              <a:pPr/>
              <a:t>90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 &amp; S of TSS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dirty="0" smtClean="0"/>
              <a:t>Sudden onset of high fever</a:t>
            </a:r>
          </a:p>
          <a:p>
            <a:pPr>
              <a:buFont typeface="Arial" charset="0"/>
              <a:buNone/>
            </a:pPr>
            <a:r>
              <a:rPr lang="en-GB" altLang="en-US" dirty="0" smtClean="0"/>
              <a:t>Vomiting</a:t>
            </a:r>
          </a:p>
          <a:p>
            <a:pPr>
              <a:buFont typeface="Arial" charset="0"/>
              <a:buNone/>
            </a:pPr>
            <a:r>
              <a:rPr lang="en-GB" altLang="en-US" dirty="0" smtClean="0"/>
              <a:t>Diarrhoea</a:t>
            </a:r>
          </a:p>
          <a:p>
            <a:pPr>
              <a:buFont typeface="Arial" charset="0"/>
              <a:buNone/>
            </a:pPr>
            <a:r>
              <a:rPr lang="en-GB" altLang="en-US" dirty="0" err="1" smtClean="0"/>
              <a:t>Myalgias</a:t>
            </a:r>
            <a:r>
              <a:rPr lang="en-GB" altLang="en-US" dirty="0" smtClean="0"/>
              <a:t> </a:t>
            </a:r>
          </a:p>
          <a:p>
            <a:pPr>
              <a:buFont typeface="Arial" charset="0"/>
              <a:buNone/>
            </a:pPr>
            <a:r>
              <a:rPr lang="en-GB" altLang="en-US" dirty="0" smtClean="0"/>
              <a:t> Rash </a:t>
            </a:r>
          </a:p>
          <a:p>
            <a:pPr>
              <a:buFont typeface="Arial" charset="0"/>
              <a:buNone/>
            </a:pPr>
            <a:r>
              <a:rPr lang="en-GB" altLang="en-US" dirty="0" smtClean="0"/>
              <a:t>Hypotension with cardiac &amp; renal failure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E5E676-56AD-4673-BB42-B9AA976C4072}" type="slidenum">
              <a:rPr lang="en-GB" altLang="en-US" smtClean="0"/>
              <a:pPr/>
              <a:t>91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485900" y="857250"/>
            <a:ext cx="6172200" cy="750888"/>
          </a:xfrm>
        </p:spPr>
        <p:txBody>
          <a:bodyPr>
            <a:normAutofit fontScale="90000"/>
          </a:bodyPr>
          <a:lstStyle/>
          <a:p>
            <a:endParaRPr lang="en-GB" altLang="en-US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b="1" dirty="0" smtClean="0"/>
              <a:t>3) STAPHYLOCOCCAL FOOD POISONING</a:t>
            </a:r>
          </a:p>
          <a:p>
            <a:pPr lvl="1"/>
            <a:r>
              <a:rPr lang="en-GB" altLang="en-US" sz="2400" dirty="0" smtClean="0"/>
              <a:t>Food contaminated with </a:t>
            </a:r>
            <a:r>
              <a:rPr lang="en-GB" altLang="en-US" sz="2400" dirty="0" err="1" smtClean="0"/>
              <a:t>enterotoxin</a:t>
            </a:r>
            <a:r>
              <a:rPr lang="en-GB" altLang="en-US" sz="2400" dirty="0" smtClean="0"/>
              <a:t> from staphylococcus </a:t>
            </a: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 in meat, milk &amp; milk products, fish</a:t>
            </a:r>
          </a:p>
          <a:p>
            <a:pPr lvl="1"/>
            <a:r>
              <a:rPr lang="en-GB" altLang="en-US" sz="2400" dirty="0" err="1" smtClean="0"/>
              <a:t>Diarhoea</a:t>
            </a:r>
            <a:r>
              <a:rPr lang="en-GB" altLang="en-US" sz="2400" dirty="0" smtClean="0"/>
              <a:t> &amp; vomiting start within 6 hours after consumption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C52223-72CD-4477-9FF3-72F6D8A10CE0}" type="slidenum">
              <a:rPr lang="en-GB" altLang="en-US" smtClean="0"/>
              <a:pPr/>
              <a:t>92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B) BACILLI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Arial" charset="0"/>
              <a:buAutoNum type="arabicParenR"/>
            </a:pPr>
            <a:r>
              <a:rPr lang="en-GB" altLang="en-US" smtClean="0"/>
              <a:t>CORYNEBACTERIUM</a:t>
            </a:r>
          </a:p>
          <a:p>
            <a:pPr marL="685800" lvl="1" indent="-385763"/>
            <a:r>
              <a:rPr lang="en-GB" altLang="en-US" sz="2400" smtClean="0"/>
              <a:t>Gram positive </a:t>
            </a:r>
          </a:p>
          <a:p>
            <a:pPr marL="685800" lvl="1" indent="-385763"/>
            <a:r>
              <a:rPr lang="en-GB" altLang="en-US" sz="2400" smtClean="0"/>
              <a:t>Non- acid fast</a:t>
            </a:r>
          </a:p>
          <a:p>
            <a:pPr marL="685800" lvl="1" indent="-385763"/>
            <a:r>
              <a:rPr lang="en-GB" altLang="en-US" sz="2400" smtClean="0"/>
              <a:t>Non motile</a:t>
            </a:r>
          </a:p>
          <a:p>
            <a:pPr marL="685800" lvl="1" indent="-385763"/>
            <a:r>
              <a:rPr lang="en-GB" altLang="en-US" sz="2400" smtClean="0"/>
              <a:t>Club shaped with swelling at the ends</a:t>
            </a:r>
          </a:p>
          <a:p>
            <a:pPr marL="685800" lvl="1" indent="-385763"/>
            <a:r>
              <a:rPr lang="en-GB" altLang="en-US" sz="2400" smtClean="0"/>
              <a:t>Produces powerful exotoxins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F0059A-E99A-4FE1-AEBF-232072C34EFC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D02AC2-28FC-4C10-BBD5-ACC09E8C9EAF}" type="slidenum">
              <a:rPr lang="en-GB" altLang="en-US" smtClean="0"/>
              <a:pPr/>
              <a:t>93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/>
              <a:t>a). CORYNEBACTERIUM DIPHTHERIAE</a:t>
            </a:r>
          </a:p>
          <a:p>
            <a:pPr lvl="1"/>
            <a:r>
              <a:rPr lang="en-GB" altLang="en-US" sz="2400" smtClean="0"/>
              <a:t> Non sporing Bacilli</a:t>
            </a:r>
          </a:p>
          <a:p>
            <a:pPr lvl="1"/>
            <a:r>
              <a:rPr lang="en-GB" altLang="en-US" sz="2400" smtClean="0"/>
              <a:t>Non motile</a:t>
            </a:r>
          </a:p>
          <a:p>
            <a:pPr lvl="1"/>
            <a:r>
              <a:rPr lang="en-GB" altLang="en-US" sz="2400" smtClean="0"/>
              <a:t>Non capsulated</a:t>
            </a:r>
          </a:p>
          <a:p>
            <a:pPr lvl="1"/>
            <a:r>
              <a:rPr lang="en-GB" altLang="en-US" sz="2400" smtClean="0"/>
              <a:t>Gram positive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F0059A-E99A-4FE1-AEBF-232072C34EFC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80FF04-7F3D-4C38-A6E2-E9CA5D32DE0C}" type="slidenum">
              <a:rPr lang="en-GB" altLang="en-US" smtClean="0"/>
              <a:pPr/>
              <a:t>94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/>
              <a:t>b). MYCOBACTERIA</a:t>
            </a:r>
          </a:p>
          <a:p>
            <a:pPr lvl="1"/>
            <a:r>
              <a:rPr lang="en-GB" altLang="en-US" sz="2400" smtClean="0"/>
              <a:t>Acid- Fast Bacilli</a:t>
            </a:r>
          </a:p>
          <a:p>
            <a:pPr lvl="1"/>
            <a:r>
              <a:rPr lang="en-GB" altLang="en-US" sz="2400" smtClean="0"/>
              <a:t>Aerobic non motile</a:t>
            </a:r>
          </a:p>
          <a:p>
            <a:pPr lvl="1"/>
            <a:r>
              <a:rPr lang="en-GB" altLang="en-US" sz="2400" smtClean="0"/>
              <a:t>Non capsulated</a:t>
            </a:r>
          </a:p>
          <a:p>
            <a:pPr lvl="1"/>
            <a:r>
              <a:rPr lang="en-GB" altLang="en-US" sz="2400" smtClean="0"/>
              <a:t>Non sporing</a:t>
            </a:r>
          </a:p>
          <a:p>
            <a:pPr lvl="1"/>
            <a:r>
              <a:rPr lang="en-GB" altLang="en-US" sz="2400" smtClean="0"/>
              <a:t>Require media with egg albumin to grow</a:t>
            </a:r>
          </a:p>
          <a:p>
            <a:pPr lvl="1"/>
            <a:r>
              <a:rPr lang="en-GB" altLang="en-US" sz="2400" smtClean="0"/>
              <a:t>Examples:- M. Tuberculae, M. Leprae, M. Bovis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B2922-7BF6-4399-90EB-DD89DB042CEB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3CD908-3EAD-4BB0-9BB5-067F5671BB0C}" type="slidenum">
              <a:rPr lang="en-GB" altLang="en-US" smtClean="0"/>
              <a:pPr/>
              <a:t>95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/>
              <a:t>c) BACILLUS</a:t>
            </a:r>
          </a:p>
          <a:p>
            <a:pPr lvl="1"/>
            <a:r>
              <a:rPr lang="en-GB" altLang="en-US" sz="2400" smtClean="0"/>
              <a:t>Spore forming</a:t>
            </a:r>
          </a:p>
          <a:p>
            <a:pPr lvl="1"/>
            <a:r>
              <a:rPr lang="en-GB" altLang="en-US" sz="2400" smtClean="0"/>
              <a:t>Gram positive</a:t>
            </a:r>
          </a:p>
          <a:p>
            <a:pPr lvl="1"/>
            <a:r>
              <a:rPr lang="en-GB" altLang="en-US" sz="2400" smtClean="0"/>
              <a:t>Aerobic or anaerobic</a:t>
            </a:r>
          </a:p>
          <a:p>
            <a:pPr lvl="1"/>
            <a:r>
              <a:rPr lang="en-GB" altLang="en-US" sz="2400" smtClean="0"/>
              <a:t>Examples: </a:t>
            </a:r>
          </a:p>
          <a:p>
            <a:pPr lvl="1"/>
            <a:r>
              <a:rPr lang="en-GB" altLang="en-US" sz="2400" smtClean="0"/>
              <a:t>B. Anthracis</a:t>
            </a:r>
          </a:p>
          <a:p>
            <a:pPr lvl="1"/>
            <a:r>
              <a:rPr lang="en-GB" altLang="en-US" sz="2400" smtClean="0"/>
              <a:t>B. Cereus- food poisoning</a:t>
            </a:r>
          </a:p>
          <a:p>
            <a:pPr lvl="1"/>
            <a:r>
              <a:rPr lang="en-GB" altLang="en-US" sz="2400" smtClean="0"/>
              <a:t>B. Subtilus – an opportunist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F0059A-E99A-4FE1-AEBF-232072C34EFC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A25DBB-6D8F-4E4D-A9F2-3BB682A27AB6}" type="slidenum">
              <a:rPr lang="en-GB" altLang="en-US" smtClean="0"/>
              <a:pPr/>
              <a:t>96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485900" y="1063625"/>
            <a:ext cx="6172200" cy="544513"/>
          </a:xfrm>
        </p:spPr>
        <p:txBody>
          <a:bodyPr>
            <a:normAutofit fontScale="90000"/>
          </a:bodyPr>
          <a:lstStyle/>
          <a:p>
            <a:endParaRPr lang="en-GB" alt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485900" y="1768475"/>
            <a:ext cx="6172200" cy="368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/>
              <a:t>d) CLOSTRIDIUM</a:t>
            </a:r>
          </a:p>
          <a:p>
            <a:pPr lvl="1"/>
            <a:r>
              <a:rPr lang="en-GB" altLang="en-US" sz="2400" smtClean="0"/>
              <a:t>Gram positive	    - Some are motile</a:t>
            </a:r>
          </a:p>
          <a:p>
            <a:pPr lvl="1"/>
            <a:r>
              <a:rPr lang="en-GB" altLang="en-US" sz="2400" smtClean="0"/>
              <a:t>Anaerobic		   - Spindle shaped</a:t>
            </a:r>
          </a:p>
          <a:p>
            <a:pPr lvl="1"/>
            <a:r>
              <a:rPr lang="en-GB" altLang="en-US" sz="2400" smtClean="0"/>
              <a:t>Spore forming	  - Highly pleomorphism</a:t>
            </a:r>
          </a:p>
          <a:p>
            <a:pPr lvl="1"/>
            <a:r>
              <a:rPr lang="en-GB" altLang="en-US" sz="2400" smtClean="0"/>
              <a:t>Examples </a:t>
            </a:r>
          </a:p>
          <a:p>
            <a:pPr lvl="1"/>
            <a:r>
              <a:rPr lang="en-GB" altLang="en-US" sz="2400" smtClean="0"/>
              <a:t>C. Welchi- gas gangrene &amp; food poisoning</a:t>
            </a:r>
          </a:p>
          <a:p>
            <a:pPr lvl="1"/>
            <a:r>
              <a:rPr lang="en-GB" altLang="en-US" sz="2400" smtClean="0"/>
              <a:t>C. Tetani- tetanus</a:t>
            </a:r>
          </a:p>
          <a:p>
            <a:pPr lvl="1"/>
            <a:r>
              <a:rPr lang="en-GB" altLang="en-US" sz="2400" smtClean="0"/>
              <a:t>C. Botulinum- food poisoning</a:t>
            </a:r>
          </a:p>
          <a:p>
            <a:pPr lvl="1">
              <a:buFont typeface="Arial" charset="0"/>
              <a:buNone/>
            </a:pPr>
            <a:endParaRPr lang="en-GB" altLang="en-US" sz="24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F0059A-E99A-4FE1-AEBF-232072C34EFC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5163F6-29A7-4F35-A6B0-F379E43708A6}" type="slidenum">
              <a:rPr lang="en-GB" altLang="en-US" smtClean="0"/>
              <a:pPr/>
              <a:t>97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E) ENTEROBACTERIAE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Gram negative rods</a:t>
            </a:r>
          </a:p>
          <a:p>
            <a:r>
              <a:rPr lang="en-GB" altLang="en-US" smtClean="0"/>
              <a:t>May be motile or non motile</a:t>
            </a:r>
          </a:p>
          <a:p>
            <a:r>
              <a:rPr lang="en-GB" altLang="en-US" smtClean="0"/>
              <a:t>Non sporing</a:t>
            </a:r>
          </a:p>
          <a:p>
            <a:r>
              <a:rPr lang="en-GB" altLang="en-US" smtClean="0"/>
              <a:t>Non Acid fast</a:t>
            </a:r>
          </a:p>
          <a:p>
            <a:r>
              <a:rPr lang="en-GB" altLang="en-US" smtClean="0"/>
              <a:t>Aerobic or Anaerobic</a:t>
            </a:r>
          </a:p>
          <a:p>
            <a:r>
              <a:rPr lang="en-GB" altLang="en-US" smtClean="0"/>
              <a:t>Classified in five tribes with common ones being  Escherichia, Klebsiella, Yersinia,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F0059A-E99A-4FE1-AEBF-232072C34EFC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77B1D-3A7C-46BF-BBDB-6C9B66C6421B}" type="slidenum">
              <a:rPr lang="en-GB" altLang="en-US" smtClean="0"/>
              <a:pPr/>
              <a:t>98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C) PSEUDOMONAS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485900" y="1768475"/>
            <a:ext cx="6172200" cy="3857625"/>
          </a:xfrm>
        </p:spPr>
        <p:txBody>
          <a:bodyPr>
            <a:normAutofit lnSpcReduction="10000"/>
          </a:bodyPr>
          <a:lstStyle/>
          <a:p>
            <a:r>
              <a:rPr lang="en-GB" altLang="en-US" smtClean="0"/>
              <a:t>Mostly saprophytes eg</a:t>
            </a:r>
          </a:p>
          <a:p>
            <a:pPr lvl="1"/>
            <a:r>
              <a:rPr lang="en-GB" altLang="en-US" sz="2400" smtClean="0"/>
              <a:t>Pseudomona Aeroginosa</a:t>
            </a:r>
          </a:p>
          <a:p>
            <a:pPr lvl="2"/>
            <a:r>
              <a:rPr lang="en-GB" altLang="en-US" smtClean="0"/>
              <a:t>Gram negative</a:t>
            </a:r>
          </a:p>
          <a:p>
            <a:pPr lvl="2"/>
            <a:r>
              <a:rPr lang="en-GB" altLang="en-US" smtClean="0"/>
              <a:t>Mostly motile</a:t>
            </a:r>
          </a:p>
          <a:p>
            <a:pPr lvl="2"/>
            <a:r>
              <a:rPr lang="en-GB" altLang="en-US" smtClean="0"/>
              <a:t>Non capsulated</a:t>
            </a:r>
          </a:p>
          <a:p>
            <a:pPr lvl="2"/>
            <a:r>
              <a:rPr lang="en-GB" altLang="en-US" smtClean="0"/>
              <a:t>Aerobic </a:t>
            </a:r>
          </a:p>
          <a:p>
            <a:pPr lvl="2"/>
            <a:r>
              <a:rPr lang="en-GB" altLang="en-US" smtClean="0"/>
              <a:t>Resistant to  antiobiotics &amp; common antiseptics  </a:t>
            </a:r>
          </a:p>
          <a:p>
            <a:pPr lvl="2"/>
            <a:r>
              <a:rPr lang="en-GB" altLang="en-US" smtClean="0"/>
              <a:t>Mostly cause Nasocomial infections</a:t>
            </a:r>
          </a:p>
          <a:p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F0059A-E99A-4FE1-AEBF-232072C34EFC}" type="datetime5">
              <a:rPr lang="en-US" smtClean="0"/>
              <a:pPr>
                <a:defRPr/>
              </a:pPr>
              <a:t>27-Mar-16</a:t>
            </a:fld>
            <a:endParaRPr lang="en-GB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6ABFBE-BCE2-4190-8CF9-274ACF0D0DAA}" type="slidenum">
              <a:rPr lang="en-GB" altLang="en-US" smtClean="0"/>
              <a:pPr/>
              <a:t>99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