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8" r:id="rId27"/>
    <p:sldId id="300" r:id="rId28"/>
    <p:sldId id="282" r:id="rId29"/>
    <p:sldId id="283" r:id="rId30"/>
    <p:sldId id="284" r:id="rId31"/>
    <p:sldId id="285" r:id="rId32"/>
    <p:sldId id="286" r:id="rId33"/>
    <p:sldId id="287" r:id="rId34"/>
    <p:sldId id="289" r:id="rId35"/>
    <p:sldId id="290" r:id="rId36"/>
    <p:sldId id="291" r:id="rId37"/>
    <p:sldId id="292" r:id="rId38"/>
    <p:sldId id="301" r:id="rId39"/>
    <p:sldId id="293" r:id="rId40"/>
    <p:sldId id="294" r:id="rId41"/>
    <p:sldId id="295" r:id="rId42"/>
    <p:sldId id="296" r:id="rId43"/>
    <p:sldId id="297" r:id="rId44"/>
    <p:sldId id="298" r:id="rId45"/>
    <p:sldId id="299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90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F3819C-B091-4FA5-9A9F-35447A34107F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7ED8764-2528-44BE-A493-F8712F32AD55}">
      <dgm:prSet phldrT="[Text]"/>
      <dgm:spPr/>
      <dgm:t>
        <a:bodyPr/>
        <a:lstStyle/>
        <a:p>
          <a:r>
            <a:rPr lang="en-US" dirty="0" smtClean="0"/>
            <a:t>Bacteria</a:t>
          </a:r>
          <a:endParaRPr lang="en-US" dirty="0"/>
        </a:p>
      </dgm:t>
    </dgm:pt>
    <dgm:pt modelId="{1B1EAC9B-36C6-49A9-8854-958B44B5B0E0}" type="parTrans" cxnId="{CE7906CF-C672-46C6-8BB3-A8E267BDF6B3}">
      <dgm:prSet/>
      <dgm:spPr/>
      <dgm:t>
        <a:bodyPr/>
        <a:lstStyle/>
        <a:p>
          <a:endParaRPr lang="en-US"/>
        </a:p>
      </dgm:t>
    </dgm:pt>
    <dgm:pt modelId="{F7476758-F05D-4C15-9538-144D78A7072E}" type="sibTrans" cxnId="{CE7906CF-C672-46C6-8BB3-A8E267BDF6B3}">
      <dgm:prSet/>
      <dgm:spPr/>
      <dgm:t>
        <a:bodyPr/>
        <a:lstStyle/>
        <a:p>
          <a:endParaRPr lang="en-US"/>
        </a:p>
      </dgm:t>
    </dgm:pt>
    <dgm:pt modelId="{BA1C39D3-FD42-4F1A-A3E7-89AB03A82C26}">
      <dgm:prSet phldrT="[Text]"/>
      <dgm:spPr/>
      <dgm:t>
        <a:bodyPr/>
        <a:lstStyle/>
        <a:p>
          <a:r>
            <a:rPr lang="en-US" dirty="0" smtClean="0"/>
            <a:t>cocci</a:t>
          </a:r>
          <a:endParaRPr lang="en-US" dirty="0"/>
        </a:p>
      </dgm:t>
    </dgm:pt>
    <dgm:pt modelId="{6F89E85F-6FCD-495C-8BC1-9799D3B64A5B}" type="parTrans" cxnId="{C5F1C966-EE4D-4BCD-B0F2-CE5C83DC20D6}">
      <dgm:prSet/>
      <dgm:spPr/>
      <dgm:t>
        <a:bodyPr/>
        <a:lstStyle/>
        <a:p>
          <a:endParaRPr lang="en-US"/>
        </a:p>
      </dgm:t>
    </dgm:pt>
    <dgm:pt modelId="{800532A3-2693-41AA-998A-A022E05DB5AB}" type="sibTrans" cxnId="{C5F1C966-EE4D-4BCD-B0F2-CE5C83DC20D6}">
      <dgm:prSet/>
      <dgm:spPr/>
      <dgm:t>
        <a:bodyPr/>
        <a:lstStyle/>
        <a:p>
          <a:endParaRPr lang="en-US"/>
        </a:p>
      </dgm:t>
    </dgm:pt>
    <dgm:pt modelId="{9E83666B-08B0-4464-8E53-0A348A1F810B}">
      <dgm:prSet phldrT="[Text]"/>
      <dgm:spPr/>
      <dgm:t>
        <a:bodyPr/>
        <a:lstStyle/>
        <a:p>
          <a:r>
            <a:rPr lang="en-US" dirty="0" smtClean="0"/>
            <a:t>Gram positive cocci</a:t>
          </a:r>
          <a:endParaRPr lang="en-US" dirty="0"/>
        </a:p>
      </dgm:t>
    </dgm:pt>
    <dgm:pt modelId="{4D150507-3EC5-4F9E-ABF4-99136151B5DD}" type="parTrans" cxnId="{893188C5-C744-4652-B79C-4857C358BFDC}">
      <dgm:prSet/>
      <dgm:spPr/>
      <dgm:t>
        <a:bodyPr/>
        <a:lstStyle/>
        <a:p>
          <a:endParaRPr lang="en-US"/>
        </a:p>
      </dgm:t>
    </dgm:pt>
    <dgm:pt modelId="{50EE4CD7-2830-4C02-B05E-A44307D8F939}" type="sibTrans" cxnId="{893188C5-C744-4652-B79C-4857C358BFDC}">
      <dgm:prSet/>
      <dgm:spPr/>
      <dgm:t>
        <a:bodyPr/>
        <a:lstStyle/>
        <a:p>
          <a:endParaRPr lang="en-US"/>
        </a:p>
      </dgm:t>
    </dgm:pt>
    <dgm:pt modelId="{A5FD91A5-928A-4A32-B698-7810DF612CFE}">
      <dgm:prSet phldrT="[Text]"/>
      <dgm:spPr/>
      <dgm:t>
        <a:bodyPr/>
        <a:lstStyle/>
        <a:p>
          <a:r>
            <a:rPr lang="en-US" dirty="0" smtClean="0"/>
            <a:t>Gram negative cocci</a:t>
          </a:r>
          <a:endParaRPr lang="en-US" dirty="0"/>
        </a:p>
      </dgm:t>
    </dgm:pt>
    <dgm:pt modelId="{7F1D02F4-BBBD-4773-91E8-C01FA09F3807}" type="parTrans" cxnId="{F47CA5CA-C282-49DF-8073-D8D1CC96F270}">
      <dgm:prSet/>
      <dgm:spPr/>
      <dgm:t>
        <a:bodyPr/>
        <a:lstStyle/>
        <a:p>
          <a:endParaRPr lang="en-US"/>
        </a:p>
      </dgm:t>
    </dgm:pt>
    <dgm:pt modelId="{4FCB5E04-8A73-4C18-B9DC-3EC0BD0B17B7}" type="sibTrans" cxnId="{F47CA5CA-C282-49DF-8073-D8D1CC96F270}">
      <dgm:prSet/>
      <dgm:spPr/>
      <dgm:t>
        <a:bodyPr/>
        <a:lstStyle/>
        <a:p>
          <a:endParaRPr lang="en-US"/>
        </a:p>
      </dgm:t>
    </dgm:pt>
    <dgm:pt modelId="{BD1DD13B-4660-48BF-9ECF-DBFE0E524C7E}">
      <dgm:prSet phldrT="[Text]"/>
      <dgm:spPr/>
      <dgm:t>
        <a:bodyPr/>
        <a:lstStyle/>
        <a:p>
          <a:r>
            <a:rPr lang="en-US" dirty="0" smtClean="0"/>
            <a:t>Rods/bacillus</a:t>
          </a:r>
          <a:endParaRPr lang="en-US" dirty="0"/>
        </a:p>
      </dgm:t>
    </dgm:pt>
    <dgm:pt modelId="{E21CE4FD-E690-49DB-AB83-1AB7CC56A764}" type="parTrans" cxnId="{D03C3B2B-3056-47FE-A2CA-53B0F3CCF275}">
      <dgm:prSet/>
      <dgm:spPr/>
      <dgm:t>
        <a:bodyPr/>
        <a:lstStyle/>
        <a:p>
          <a:endParaRPr lang="en-US"/>
        </a:p>
      </dgm:t>
    </dgm:pt>
    <dgm:pt modelId="{EE079DBA-A534-49C1-B616-F0FF5D0B69EC}" type="sibTrans" cxnId="{D03C3B2B-3056-47FE-A2CA-53B0F3CCF275}">
      <dgm:prSet/>
      <dgm:spPr/>
      <dgm:t>
        <a:bodyPr/>
        <a:lstStyle/>
        <a:p>
          <a:endParaRPr lang="en-US"/>
        </a:p>
      </dgm:t>
    </dgm:pt>
    <dgm:pt modelId="{A67D11FE-D4D6-40A3-9002-217EB483DF38}">
      <dgm:prSet phldrT="[Text]"/>
      <dgm:spPr/>
      <dgm:t>
        <a:bodyPr/>
        <a:lstStyle/>
        <a:p>
          <a:r>
            <a:rPr lang="en-US" dirty="0" smtClean="0"/>
            <a:t>Gram positive rods</a:t>
          </a:r>
          <a:endParaRPr lang="en-US" dirty="0"/>
        </a:p>
      </dgm:t>
    </dgm:pt>
    <dgm:pt modelId="{37F3EEE7-13DF-4EBF-BD91-5C08FE91BA77}" type="parTrans" cxnId="{B29D03B6-C239-4B8D-81B9-B695C20EF7FC}">
      <dgm:prSet/>
      <dgm:spPr/>
      <dgm:t>
        <a:bodyPr/>
        <a:lstStyle/>
        <a:p>
          <a:endParaRPr lang="en-US"/>
        </a:p>
      </dgm:t>
    </dgm:pt>
    <dgm:pt modelId="{7B624312-5D25-426E-930D-13047E4D4F18}" type="sibTrans" cxnId="{B29D03B6-C239-4B8D-81B9-B695C20EF7FC}">
      <dgm:prSet/>
      <dgm:spPr/>
      <dgm:t>
        <a:bodyPr/>
        <a:lstStyle/>
        <a:p>
          <a:endParaRPr lang="en-US"/>
        </a:p>
      </dgm:t>
    </dgm:pt>
    <dgm:pt modelId="{0599C576-02EC-4FBB-81B1-7DD81FAF4651}">
      <dgm:prSet/>
      <dgm:spPr/>
      <dgm:t>
        <a:bodyPr/>
        <a:lstStyle/>
        <a:p>
          <a:r>
            <a:rPr lang="en-US" dirty="0" smtClean="0"/>
            <a:t>Gram negative rods </a:t>
          </a:r>
          <a:endParaRPr lang="en-US" dirty="0"/>
        </a:p>
      </dgm:t>
    </dgm:pt>
    <dgm:pt modelId="{4A73938C-BD85-4092-AD8E-BAE85D8A59A3}" type="parTrans" cxnId="{FD496558-FA97-418F-B59E-21D9C81DF84D}">
      <dgm:prSet/>
      <dgm:spPr/>
    </dgm:pt>
    <dgm:pt modelId="{25326928-54AF-4813-B8CF-8D72898961BA}" type="sibTrans" cxnId="{FD496558-FA97-418F-B59E-21D9C81DF84D}">
      <dgm:prSet/>
      <dgm:spPr/>
    </dgm:pt>
    <dgm:pt modelId="{7C223E3E-8F27-460C-80A2-DB3F2886FB95}" type="pres">
      <dgm:prSet presAssocID="{34F3819C-B091-4FA5-9A9F-35447A34107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785A0D7-C18F-44CE-85AA-323F7828B4D2}" type="pres">
      <dgm:prSet presAssocID="{87ED8764-2528-44BE-A493-F8712F32AD55}" presName="hierRoot1" presStyleCnt="0"/>
      <dgm:spPr/>
    </dgm:pt>
    <dgm:pt modelId="{228D4ADD-3439-4E2F-A306-2671225DE906}" type="pres">
      <dgm:prSet presAssocID="{87ED8764-2528-44BE-A493-F8712F32AD55}" presName="composite" presStyleCnt="0"/>
      <dgm:spPr/>
    </dgm:pt>
    <dgm:pt modelId="{A967BB7C-87D8-433C-A101-EDF6A570E696}" type="pres">
      <dgm:prSet presAssocID="{87ED8764-2528-44BE-A493-F8712F32AD55}" presName="background" presStyleLbl="node0" presStyleIdx="0" presStyleCnt="1"/>
      <dgm:spPr/>
    </dgm:pt>
    <dgm:pt modelId="{B4E304ED-1F76-46F1-8558-C0C196FA0FFB}" type="pres">
      <dgm:prSet presAssocID="{87ED8764-2528-44BE-A493-F8712F32AD55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EADC46-FAC6-4E26-B445-BEEA61202EC3}" type="pres">
      <dgm:prSet presAssocID="{87ED8764-2528-44BE-A493-F8712F32AD55}" presName="hierChild2" presStyleCnt="0"/>
      <dgm:spPr/>
    </dgm:pt>
    <dgm:pt modelId="{95B77EC9-F0E3-42FD-9CA4-D34CABC83D34}" type="pres">
      <dgm:prSet presAssocID="{6F89E85F-6FCD-495C-8BC1-9799D3B64A5B}" presName="Name10" presStyleLbl="parChTrans1D2" presStyleIdx="0" presStyleCnt="2"/>
      <dgm:spPr/>
      <dgm:t>
        <a:bodyPr/>
        <a:lstStyle/>
        <a:p>
          <a:endParaRPr lang="en-US"/>
        </a:p>
      </dgm:t>
    </dgm:pt>
    <dgm:pt modelId="{A6728578-12D0-41EB-BB6F-E24C1D57E27E}" type="pres">
      <dgm:prSet presAssocID="{BA1C39D3-FD42-4F1A-A3E7-89AB03A82C26}" presName="hierRoot2" presStyleCnt="0"/>
      <dgm:spPr/>
    </dgm:pt>
    <dgm:pt modelId="{4E5011A8-A3BA-44C5-84A5-FD72932AF403}" type="pres">
      <dgm:prSet presAssocID="{BA1C39D3-FD42-4F1A-A3E7-89AB03A82C26}" presName="composite2" presStyleCnt="0"/>
      <dgm:spPr/>
    </dgm:pt>
    <dgm:pt modelId="{ECDF971D-5DA0-4159-B4BB-EDB4FBC1D92C}" type="pres">
      <dgm:prSet presAssocID="{BA1C39D3-FD42-4F1A-A3E7-89AB03A82C26}" presName="background2" presStyleLbl="node2" presStyleIdx="0" presStyleCnt="2"/>
      <dgm:spPr/>
    </dgm:pt>
    <dgm:pt modelId="{B154FCA0-8E2B-476D-8B88-169EE7F3034E}" type="pres">
      <dgm:prSet presAssocID="{BA1C39D3-FD42-4F1A-A3E7-89AB03A82C26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DECA26-4A47-4A04-85C5-DF6671358855}" type="pres">
      <dgm:prSet presAssocID="{BA1C39D3-FD42-4F1A-A3E7-89AB03A82C26}" presName="hierChild3" presStyleCnt="0"/>
      <dgm:spPr/>
    </dgm:pt>
    <dgm:pt modelId="{F2789723-F6AA-4296-B78D-4D0880544624}" type="pres">
      <dgm:prSet presAssocID="{4D150507-3EC5-4F9E-ABF4-99136151B5DD}" presName="Name17" presStyleLbl="parChTrans1D3" presStyleIdx="0" presStyleCnt="4"/>
      <dgm:spPr/>
      <dgm:t>
        <a:bodyPr/>
        <a:lstStyle/>
        <a:p>
          <a:endParaRPr lang="en-US"/>
        </a:p>
      </dgm:t>
    </dgm:pt>
    <dgm:pt modelId="{A4D8D388-ED55-4EE5-8E86-D741BB74B116}" type="pres">
      <dgm:prSet presAssocID="{9E83666B-08B0-4464-8E53-0A348A1F810B}" presName="hierRoot3" presStyleCnt="0"/>
      <dgm:spPr/>
    </dgm:pt>
    <dgm:pt modelId="{8C0E69C3-C874-48AA-9725-3D99895B479D}" type="pres">
      <dgm:prSet presAssocID="{9E83666B-08B0-4464-8E53-0A348A1F810B}" presName="composite3" presStyleCnt="0"/>
      <dgm:spPr/>
    </dgm:pt>
    <dgm:pt modelId="{46F5AD09-194C-47B7-B393-1A43323B4FD4}" type="pres">
      <dgm:prSet presAssocID="{9E83666B-08B0-4464-8E53-0A348A1F810B}" presName="background3" presStyleLbl="node3" presStyleIdx="0" presStyleCnt="4"/>
      <dgm:spPr/>
    </dgm:pt>
    <dgm:pt modelId="{B1194389-797E-4475-AC3E-143F8ACBB667}" type="pres">
      <dgm:prSet presAssocID="{9E83666B-08B0-4464-8E53-0A348A1F810B}" presName="text3" presStyleLbl="fgAcc3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8E92BE6-9FA1-4134-BB88-94F4D3C4E59D}" type="pres">
      <dgm:prSet presAssocID="{9E83666B-08B0-4464-8E53-0A348A1F810B}" presName="hierChild4" presStyleCnt="0"/>
      <dgm:spPr/>
    </dgm:pt>
    <dgm:pt modelId="{C01AE8FD-64C9-4354-89A2-A8FCC8E4067C}" type="pres">
      <dgm:prSet presAssocID="{7F1D02F4-BBBD-4773-91E8-C01FA09F3807}" presName="Name17" presStyleLbl="parChTrans1D3" presStyleIdx="1" presStyleCnt="4"/>
      <dgm:spPr/>
      <dgm:t>
        <a:bodyPr/>
        <a:lstStyle/>
        <a:p>
          <a:endParaRPr lang="en-US"/>
        </a:p>
      </dgm:t>
    </dgm:pt>
    <dgm:pt modelId="{FD3AF1CF-468F-43A5-A724-71275493809E}" type="pres">
      <dgm:prSet presAssocID="{A5FD91A5-928A-4A32-B698-7810DF612CFE}" presName="hierRoot3" presStyleCnt="0"/>
      <dgm:spPr/>
    </dgm:pt>
    <dgm:pt modelId="{0CB3A81D-3665-4B3C-A4CF-54E6D8D79307}" type="pres">
      <dgm:prSet presAssocID="{A5FD91A5-928A-4A32-B698-7810DF612CFE}" presName="composite3" presStyleCnt="0"/>
      <dgm:spPr/>
    </dgm:pt>
    <dgm:pt modelId="{A30AEF23-67DF-4D19-A776-485748CAD109}" type="pres">
      <dgm:prSet presAssocID="{A5FD91A5-928A-4A32-B698-7810DF612CFE}" presName="background3" presStyleLbl="node3" presStyleIdx="1" presStyleCnt="4"/>
      <dgm:spPr/>
    </dgm:pt>
    <dgm:pt modelId="{E33B3BDC-2D75-4774-B421-8273BCBBE964}" type="pres">
      <dgm:prSet presAssocID="{A5FD91A5-928A-4A32-B698-7810DF612CFE}" presName="text3" presStyleLbl="fgAcc3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1613EE-7C59-49D1-B6D5-2A8B79F32958}" type="pres">
      <dgm:prSet presAssocID="{A5FD91A5-928A-4A32-B698-7810DF612CFE}" presName="hierChild4" presStyleCnt="0"/>
      <dgm:spPr/>
    </dgm:pt>
    <dgm:pt modelId="{506F520C-AF9B-4A08-93D3-446D355659B2}" type="pres">
      <dgm:prSet presAssocID="{E21CE4FD-E690-49DB-AB83-1AB7CC56A764}" presName="Name10" presStyleLbl="parChTrans1D2" presStyleIdx="1" presStyleCnt="2"/>
      <dgm:spPr/>
      <dgm:t>
        <a:bodyPr/>
        <a:lstStyle/>
        <a:p>
          <a:endParaRPr lang="en-US"/>
        </a:p>
      </dgm:t>
    </dgm:pt>
    <dgm:pt modelId="{AA62DD6D-C0A3-432D-BBDC-B13DD0423E51}" type="pres">
      <dgm:prSet presAssocID="{BD1DD13B-4660-48BF-9ECF-DBFE0E524C7E}" presName="hierRoot2" presStyleCnt="0"/>
      <dgm:spPr/>
    </dgm:pt>
    <dgm:pt modelId="{34BDB96B-CE66-4865-83C4-AF62B5F8550D}" type="pres">
      <dgm:prSet presAssocID="{BD1DD13B-4660-48BF-9ECF-DBFE0E524C7E}" presName="composite2" presStyleCnt="0"/>
      <dgm:spPr/>
    </dgm:pt>
    <dgm:pt modelId="{05FD52EB-0352-4C30-8863-B2E534CB5F8B}" type="pres">
      <dgm:prSet presAssocID="{BD1DD13B-4660-48BF-9ECF-DBFE0E524C7E}" presName="background2" presStyleLbl="node2" presStyleIdx="1" presStyleCnt="2"/>
      <dgm:spPr/>
    </dgm:pt>
    <dgm:pt modelId="{FA2A034F-0E70-453F-B7B6-699E2415AC7C}" type="pres">
      <dgm:prSet presAssocID="{BD1DD13B-4660-48BF-9ECF-DBFE0E524C7E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092BAA3-BD6D-42A7-A9D6-5805BD2B9D11}" type="pres">
      <dgm:prSet presAssocID="{BD1DD13B-4660-48BF-9ECF-DBFE0E524C7E}" presName="hierChild3" presStyleCnt="0"/>
      <dgm:spPr/>
    </dgm:pt>
    <dgm:pt modelId="{682AB5A0-93FC-4742-A7A4-B36948753FC8}" type="pres">
      <dgm:prSet presAssocID="{37F3EEE7-13DF-4EBF-BD91-5C08FE91BA77}" presName="Name17" presStyleLbl="parChTrans1D3" presStyleIdx="2" presStyleCnt="4"/>
      <dgm:spPr/>
      <dgm:t>
        <a:bodyPr/>
        <a:lstStyle/>
        <a:p>
          <a:endParaRPr lang="en-US"/>
        </a:p>
      </dgm:t>
    </dgm:pt>
    <dgm:pt modelId="{3485AF57-2268-4D9E-8AA5-4CEB9160AF92}" type="pres">
      <dgm:prSet presAssocID="{A67D11FE-D4D6-40A3-9002-217EB483DF38}" presName="hierRoot3" presStyleCnt="0"/>
      <dgm:spPr/>
    </dgm:pt>
    <dgm:pt modelId="{5233FCCF-BA56-4D5C-849F-9A9B857CD080}" type="pres">
      <dgm:prSet presAssocID="{A67D11FE-D4D6-40A3-9002-217EB483DF38}" presName="composite3" presStyleCnt="0"/>
      <dgm:spPr/>
    </dgm:pt>
    <dgm:pt modelId="{B8B9FFAC-99A9-4664-AD42-15DAEBBB3A42}" type="pres">
      <dgm:prSet presAssocID="{A67D11FE-D4D6-40A3-9002-217EB483DF38}" presName="background3" presStyleLbl="node3" presStyleIdx="2" presStyleCnt="4"/>
      <dgm:spPr/>
    </dgm:pt>
    <dgm:pt modelId="{752C5204-475F-472A-97FC-9BB56653596E}" type="pres">
      <dgm:prSet presAssocID="{A67D11FE-D4D6-40A3-9002-217EB483DF38}" presName="text3" presStyleLbl="fgAcc3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252FBE4-3A2B-4EE4-8BE8-7A2C4D134992}" type="pres">
      <dgm:prSet presAssocID="{A67D11FE-D4D6-40A3-9002-217EB483DF38}" presName="hierChild4" presStyleCnt="0"/>
      <dgm:spPr/>
    </dgm:pt>
    <dgm:pt modelId="{156466D2-B9EB-48FA-A7B0-90A23EC56B36}" type="pres">
      <dgm:prSet presAssocID="{4A73938C-BD85-4092-AD8E-BAE85D8A59A3}" presName="Name17" presStyleLbl="parChTrans1D3" presStyleIdx="3" presStyleCnt="4"/>
      <dgm:spPr/>
    </dgm:pt>
    <dgm:pt modelId="{9A34DFF5-BDFD-452F-86A9-2EE4C0B9B7D1}" type="pres">
      <dgm:prSet presAssocID="{0599C576-02EC-4FBB-81B1-7DD81FAF4651}" presName="hierRoot3" presStyleCnt="0"/>
      <dgm:spPr/>
    </dgm:pt>
    <dgm:pt modelId="{F18C8CA0-7012-4EA7-B3CC-227160B38D0D}" type="pres">
      <dgm:prSet presAssocID="{0599C576-02EC-4FBB-81B1-7DD81FAF4651}" presName="composite3" presStyleCnt="0"/>
      <dgm:spPr/>
    </dgm:pt>
    <dgm:pt modelId="{21A9B210-262E-41C9-8511-BC4EAA654739}" type="pres">
      <dgm:prSet presAssocID="{0599C576-02EC-4FBB-81B1-7DD81FAF4651}" presName="background3" presStyleLbl="node3" presStyleIdx="3" presStyleCnt="4"/>
      <dgm:spPr/>
    </dgm:pt>
    <dgm:pt modelId="{3CFA20E9-6459-4D82-822C-C5C9090AEDA6}" type="pres">
      <dgm:prSet presAssocID="{0599C576-02EC-4FBB-81B1-7DD81FAF4651}" presName="text3" presStyleLbl="fgAcc3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BC0C7C5-6986-45A5-B896-B88FDE7E602D}" type="pres">
      <dgm:prSet presAssocID="{0599C576-02EC-4FBB-81B1-7DD81FAF4651}" presName="hierChild4" presStyleCnt="0"/>
      <dgm:spPr/>
    </dgm:pt>
  </dgm:ptLst>
  <dgm:cxnLst>
    <dgm:cxn modelId="{C5F1C966-EE4D-4BCD-B0F2-CE5C83DC20D6}" srcId="{87ED8764-2528-44BE-A493-F8712F32AD55}" destId="{BA1C39D3-FD42-4F1A-A3E7-89AB03A82C26}" srcOrd="0" destOrd="0" parTransId="{6F89E85F-6FCD-495C-8BC1-9799D3B64A5B}" sibTransId="{800532A3-2693-41AA-998A-A022E05DB5AB}"/>
    <dgm:cxn modelId="{E810910A-2E91-4566-B982-9D59E44E4073}" type="presOf" srcId="{BD1DD13B-4660-48BF-9ECF-DBFE0E524C7E}" destId="{FA2A034F-0E70-453F-B7B6-699E2415AC7C}" srcOrd="0" destOrd="0" presId="urn:microsoft.com/office/officeart/2005/8/layout/hierarchy1"/>
    <dgm:cxn modelId="{D03C3B2B-3056-47FE-A2CA-53B0F3CCF275}" srcId="{87ED8764-2528-44BE-A493-F8712F32AD55}" destId="{BD1DD13B-4660-48BF-9ECF-DBFE0E524C7E}" srcOrd="1" destOrd="0" parTransId="{E21CE4FD-E690-49DB-AB83-1AB7CC56A764}" sibTransId="{EE079DBA-A534-49C1-B616-F0FF5D0B69EC}"/>
    <dgm:cxn modelId="{10F70B80-F5B8-4E4F-81D0-82CE065B11D2}" type="presOf" srcId="{A67D11FE-D4D6-40A3-9002-217EB483DF38}" destId="{752C5204-475F-472A-97FC-9BB56653596E}" srcOrd="0" destOrd="0" presId="urn:microsoft.com/office/officeart/2005/8/layout/hierarchy1"/>
    <dgm:cxn modelId="{B8829F74-DAE3-460C-8C5A-3F42B639AD39}" type="presOf" srcId="{4D150507-3EC5-4F9E-ABF4-99136151B5DD}" destId="{F2789723-F6AA-4296-B78D-4D0880544624}" srcOrd="0" destOrd="0" presId="urn:microsoft.com/office/officeart/2005/8/layout/hierarchy1"/>
    <dgm:cxn modelId="{FD496558-FA97-418F-B59E-21D9C81DF84D}" srcId="{BD1DD13B-4660-48BF-9ECF-DBFE0E524C7E}" destId="{0599C576-02EC-4FBB-81B1-7DD81FAF4651}" srcOrd="1" destOrd="0" parTransId="{4A73938C-BD85-4092-AD8E-BAE85D8A59A3}" sibTransId="{25326928-54AF-4813-B8CF-8D72898961BA}"/>
    <dgm:cxn modelId="{5346E9F1-960A-4908-A271-37D6D3D06BAB}" type="presOf" srcId="{34F3819C-B091-4FA5-9A9F-35447A34107F}" destId="{7C223E3E-8F27-460C-80A2-DB3F2886FB95}" srcOrd="0" destOrd="0" presId="urn:microsoft.com/office/officeart/2005/8/layout/hierarchy1"/>
    <dgm:cxn modelId="{DCBB809B-BF64-4AE0-93F1-7598C03CD657}" type="presOf" srcId="{A5FD91A5-928A-4A32-B698-7810DF612CFE}" destId="{E33B3BDC-2D75-4774-B421-8273BCBBE964}" srcOrd="0" destOrd="0" presId="urn:microsoft.com/office/officeart/2005/8/layout/hierarchy1"/>
    <dgm:cxn modelId="{6EEDA733-4685-41EC-ACC6-70C2D5ECB422}" type="presOf" srcId="{6F89E85F-6FCD-495C-8BC1-9799D3B64A5B}" destId="{95B77EC9-F0E3-42FD-9CA4-D34CABC83D34}" srcOrd="0" destOrd="0" presId="urn:microsoft.com/office/officeart/2005/8/layout/hierarchy1"/>
    <dgm:cxn modelId="{212182FC-27CF-4B58-9C18-27B85F39A7E8}" type="presOf" srcId="{BA1C39D3-FD42-4F1A-A3E7-89AB03A82C26}" destId="{B154FCA0-8E2B-476D-8B88-169EE7F3034E}" srcOrd="0" destOrd="0" presId="urn:microsoft.com/office/officeart/2005/8/layout/hierarchy1"/>
    <dgm:cxn modelId="{3E5154A3-2CBA-44E4-A431-6C63D17F0FB5}" type="presOf" srcId="{37F3EEE7-13DF-4EBF-BD91-5C08FE91BA77}" destId="{682AB5A0-93FC-4742-A7A4-B36948753FC8}" srcOrd="0" destOrd="0" presId="urn:microsoft.com/office/officeart/2005/8/layout/hierarchy1"/>
    <dgm:cxn modelId="{898218E5-E59A-4E4C-9626-3580B8687B7A}" type="presOf" srcId="{E21CE4FD-E690-49DB-AB83-1AB7CC56A764}" destId="{506F520C-AF9B-4A08-93D3-446D355659B2}" srcOrd="0" destOrd="0" presId="urn:microsoft.com/office/officeart/2005/8/layout/hierarchy1"/>
    <dgm:cxn modelId="{CE7906CF-C672-46C6-8BB3-A8E267BDF6B3}" srcId="{34F3819C-B091-4FA5-9A9F-35447A34107F}" destId="{87ED8764-2528-44BE-A493-F8712F32AD55}" srcOrd="0" destOrd="0" parTransId="{1B1EAC9B-36C6-49A9-8854-958B44B5B0E0}" sibTransId="{F7476758-F05D-4C15-9538-144D78A7072E}"/>
    <dgm:cxn modelId="{E9F5B8ED-EAFD-41DB-BCBA-7E819875BD2E}" type="presOf" srcId="{9E83666B-08B0-4464-8E53-0A348A1F810B}" destId="{B1194389-797E-4475-AC3E-143F8ACBB667}" srcOrd="0" destOrd="0" presId="urn:microsoft.com/office/officeart/2005/8/layout/hierarchy1"/>
    <dgm:cxn modelId="{BDA1764C-866C-4415-9DF2-5452877DE0DC}" type="presOf" srcId="{7F1D02F4-BBBD-4773-91E8-C01FA09F3807}" destId="{C01AE8FD-64C9-4354-89A2-A8FCC8E4067C}" srcOrd="0" destOrd="0" presId="urn:microsoft.com/office/officeart/2005/8/layout/hierarchy1"/>
    <dgm:cxn modelId="{F47CA5CA-C282-49DF-8073-D8D1CC96F270}" srcId="{BA1C39D3-FD42-4F1A-A3E7-89AB03A82C26}" destId="{A5FD91A5-928A-4A32-B698-7810DF612CFE}" srcOrd="1" destOrd="0" parTransId="{7F1D02F4-BBBD-4773-91E8-C01FA09F3807}" sibTransId="{4FCB5E04-8A73-4C18-B9DC-3EC0BD0B17B7}"/>
    <dgm:cxn modelId="{CC856A2E-E677-4B13-9C53-A07390D8AF3C}" type="presOf" srcId="{0599C576-02EC-4FBB-81B1-7DD81FAF4651}" destId="{3CFA20E9-6459-4D82-822C-C5C9090AEDA6}" srcOrd="0" destOrd="0" presId="urn:microsoft.com/office/officeart/2005/8/layout/hierarchy1"/>
    <dgm:cxn modelId="{058E4E9B-CE57-44E0-9DEB-DEC4047E314C}" type="presOf" srcId="{87ED8764-2528-44BE-A493-F8712F32AD55}" destId="{B4E304ED-1F76-46F1-8558-C0C196FA0FFB}" srcOrd="0" destOrd="0" presId="urn:microsoft.com/office/officeart/2005/8/layout/hierarchy1"/>
    <dgm:cxn modelId="{893188C5-C744-4652-B79C-4857C358BFDC}" srcId="{BA1C39D3-FD42-4F1A-A3E7-89AB03A82C26}" destId="{9E83666B-08B0-4464-8E53-0A348A1F810B}" srcOrd="0" destOrd="0" parTransId="{4D150507-3EC5-4F9E-ABF4-99136151B5DD}" sibTransId="{50EE4CD7-2830-4C02-B05E-A44307D8F939}"/>
    <dgm:cxn modelId="{D19F4A7C-C426-4128-BFC4-52B6606E3722}" type="presOf" srcId="{4A73938C-BD85-4092-AD8E-BAE85D8A59A3}" destId="{156466D2-B9EB-48FA-A7B0-90A23EC56B36}" srcOrd="0" destOrd="0" presId="urn:microsoft.com/office/officeart/2005/8/layout/hierarchy1"/>
    <dgm:cxn modelId="{B29D03B6-C239-4B8D-81B9-B695C20EF7FC}" srcId="{BD1DD13B-4660-48BF-9ECF-DBFE0E524C7E}" destId="{A67D11FE-D4D6-40A3-9002-217EB483DF38}" srcOrd="0" destOrd="0" parTransId="{37F3EEE7-13DF-4EBF-BD91-5C08FE91BA77}" sibTransId="{7B624312-5D25-426E-930D-13047E4D4F18}"/>
    <dgm:cxn modelId="{9E416A1D-0D27-4BD9-A096-AF81AF25297E}" type="presParOf" srcId="{7C223E3E-8F27-460C-80A2-DB3F2886FB95}" destId="{B785A0D7-C18F-44CE-85AA-323F7828B4D2}" srcOrd="0" destOrd="0" presId="urn:microsoft.com/office/officeart/2005/8/layout/hierarchy1"/>
    <dgm:cxn modelId="{82E6B695-A05D-4EB8-9D4D-6029D8A8F5C9}" type="presParOf" srcId="{B785A0D7-C18F-44CE-85AA-323F7828B4D2}" destId="{228D4ADD-3439-4E2F-A306-2671225DE906}" srcOrd="0" destOrd="0" presId="urn:microsoft.com/office/officeart/2005/8/layout/hierarchy1"/>
    <dgm:cxn modelId="{BDBE8212-241C-407F-A21E-293EF1FD0B3B}" type="presParOf" srcId="{228D4ADD-3439-4E2F-A306-2671225DE906}" destId="{A967BB7C-87D8-433C-A101-EDF6A570E696}" srcOrd="0" destOrd="0" presId="urn:microsoft.com/office/officeart/2005/8/layout/hierarchy1"/>
    <dgm:cxn modelId="{1591AB4B-1A88-4AC0-9AE0-8120C27E1B57}" type="presParOf" srcId="{228D4ADD-3439-4E2F-A306-2671225DE906}" destId="{B4E304ED-1F76-46F1-8558-C0C196FA0FFB}" srcOrd="1" destOrd="0" presId="urn:microsoft.com/office/officeart/2005/8/layout/hierarchy1"/>
    <dgm:cxn modelId="{9DC807E7-BC69-4C79-A738-B7DAB4B06793}" type="presParOf" srcId="{B785A0D7-C18F-44CE-85AA-323F7828B4D2}" destId="{6FEADC46-FAC6-4E26-B445-BEEA61202EC3}" srcOrd="1" destOrd="0" presId="urn:microsoft.com/office/officeart/2005/8/layout/hierarchy1"/>
    <dgm:cxn modelId="{D6A85AFC-FBE4-418C-BB7A-6FD866B01BFC}" type="presParOf" srcId="{6FEADC46-FAC6-4E26-B445-BEEA61202EC3}" destId="{95B77EC9-F0E3-42FD-9CA4-D34CABC83D34}" srcOrd="0" destOrd="0" presId="urn:microsoft.com/office/officeart/2005/8/layout/hierarchy1"/>
    <dgm:cxn modelId="{1CD815F3-D0E6-46A2-B99C-ABB8A0DC98E0}" type="presParOf" srcId="{6FEADC46-FAC6-4E26-B445-BEEA61202EC3}" destId="{A6728578-12D0-41EB-BB6F-E24C1D57E27E}" srcOrd="1" destOrd="0" presId="urn:microsoft.com/office/officeart/2005/8/layout/hierarchy1"/>
    <dgm:cxn modelId="{6C433C3B-CB22-409F-B968-A8FF1A8F4FDE}" type="presParOf" srcId="{A6728578-12D0-41EB-BB6F-E24C1D57E27E}" destId="{4E5011A8-A3BA-44C5-84A5-FD72932AF403}" srcOrd="0" destOrd="0" presId="urn:microsoft.com/office/officeart/2005/8/layout/hierarchy1"/>
    <dgm:cxn modelId="{658824D2-1DBB-4314-8591-1FB436DB151D}" type="presParOf" srcId="{4E5011A8-A3BA-44C5-84A5-FD72932AF403}" destId="{ECDF971D-5DA0-4159-B4BB-EDB4FBC1D92C}" srcOrd="0" destOrd="0" presId="urn:microsoft.com/office/officeart/2005/8/layout/hierarchy1"/>
    <dgm:cxn modelId="{0FBF3C8C-0642-4EE4-AD19-69E892DE259E}" type="presParOf" srcId="{4E5011A8-A3BA-44C5-84A5-FD72932AF403}" destId="{B154FCA0-8E2B-476D-8B88-169EE7F3034E}" srcOrd="1" destOrd="0" presId="urn:microsoft.com/office/officeart/2005/8/layout/hierarchy1"/>
    <dgm:cxn modelId="{EDD8241E-987E-45DE-87B5-ECF8F46AFD88}" type="presParOf" srcId="{A6728578-12D0-41EB-BB6F-E24C1D57E27E}" destId="{19DECA26-4A47-4A04-85C5-DF6671358855}" srcOrd="1" destOrd="0" presId="urn:microsoft.com/office/officeart/2005/8/layout/hierarchy1"/>
    <dgm:cxn modelId="{2A2C9B5B-5384-4FD9-A909-CFC965BFA958}" type="presParOf" srcId="{19DECA26-4A47-4A04-85C5-DF6671358855}" destId="{F2789723-F6AA-4296-B78D-4D0880544624}" srcOrd="0" destOrd="0" presId="urn:microsoft.com/office/officeart/2005/8/layout/hierarchy1"/>
    <dgm:cxn modelId="{FB3C7DBA-B0C9-49C5-906A-A12B23FAB302}" type="presParOf" srcId="{19DECA26-4A47-4A04-85C5-DF6671358855}" destId="{A4D8D388-ED55-4EE5-8E86-D741BB74B116}" srcOrd="1" destOrd="0" presId="urn:microsoft.com/office/officeart/2005/8/layout/hierarchy1"/>
    <dgm:cxn modelId="{6BFBDDEC-6EC6-4D35-B352-FA614DB27B5B}" type="presParOf" srcId="{A4D8D388-ED55-4EE5-8E86-D741BB74B116}" destId="{8C0E69C3-C874-48AA-9725-3D99895B479D}" srcOrd="0" destOrd="0" presId="urn:microsoft.com/office/officeart/2005/8/layout/hierarchy1"/>
    <dgm:cxn modelId="{FE4E3E1C-8793-4503-A3C0-9BD8E1D8FCF4}" type="presParOf" srcId="{8C0E69C3-C874-48AA-9725-3D99895B479D}" destId="{46F5AD09-194C-47B7-B393-1A43323B4FD4}" srcOrd="0" destOrd="0" presId="urn:microsoft.com/office/officeart/2005/8/layout/hierarchy1"/>
    <dgm:cxn modelId="{B6709A07-6862-482C-82EC-3C458CE5A74C}" type="presParOf" srcId="{8C0E69C3-C874-48AA-9725-3D99895B479D}" destId="{B1194389-797E-4475-AC3E-143F8ACBB667}" srcOrd="1" destOrd="0" presId="urn:microsoft.com/office/officeart/2005/8/layout/hierarchy1"/>
    <dgm:cxn modelId="{944AC020-FE7F-4BED-B6BC-A4B9128046A8}" type="presParOf" srcId="{A4D8D388-ED55-4EE5-8E86-D741BB74B116}" destId="{F8E92BE6-9FA1-4134-BB88-94F4D3C4E59D}" srcOrd="1" destOrd="0" presId="urn:microsoft.com/office/officeart/2005/8/layout/hierarchy1"/>
    <dgm:cxn modelId="{E4232EB3-83B2-469B-87D1-5538C3EDC739}" type="presParOf" srcId="{19DECA26-4A47-4A04-85C5-DF6671358855}" destId="{C01AE8FD-64C9-4354-89A2-A8FCC8E4067C}" srcOrd="2" destOrd="0" presId="urn:microsoft.com/office/officeart/2005/8/layout/hierarchy1"/>
    <dgm:cxn modelId="{E31B11D7-B73A-4119-A18C-315F23A361E5}" type="presParOf" srcId="{19DECA26-4A47-4A04-85C5-DF6671358855}" destId="{FD3AF1CF-468F-43A5-A724-71275493809E}" srcOrd="3" destOrd="0" presId="urn:microsoft.com/office/officeart/2005/8/layout/hierarchy1"/>
    <dgm:cxn modelId="{2B419014-4DCB-482E-9C2C-C5D6CE4F49B6}" type="presParOf" srcId="{FD3AF1CF-468F-43A5-A724-71275493809E}" destId="{0CB3A81D-3665-4B3C-A4CF-54E6D8D79307}" srcOrd="0" destOrd="0" presId="urn:microsoft.com/office/officeart/2005/8/layout/hierarchy1"/>
    <dgm:cxn modelId="{1B8DB3BF-7181-4FC2-B8C4-3882CF24FB5A}" type="presParOf" srcId="{0CB3A81D-3665-4B3C-A4CF-54E6D8D79307}" destId="{A30AEF23-67DF-4D19-A776-485748CAD109}" srcOrd="0" destOrd="0" presId="urn:microsoft.com/office/officeart/2005/8/layout/hierarchy1"/>
    <dgm:cxn modelId="{9F5BE204-5B36-46A8-9396-64D41CF30509}" type="presParOf" srcId="{0CB3A81D-3665-4B3C-A4CF-54E6D8D79307}" destId="{E33B3BDC-2D75-4774-B421-8273BCBBE964}" srcOrd="1" destOrd="0" presId="urn:microsoft.com/office/officeart/2005/8/layout/hierarchy1"/>
    <dgm:cxn modelId="{728EB53A-691E-4794-BF29-5119712CF501}" type="presParOf" srcId="{FD3AF1CF-468F-43A5-A724-71275493809E}" destId="{101613EE-7C59-49D1-B6D5-2A8B79F32958}" srcOrd="1" destOrd="0" presId="urn:microsoft.com/office/officeart/2005/8/layout/hierarchy1"/>
    <dgm:cxn modelId="{98C14189-DA56-48CC-B62F-2EE77FA366A8}" type="presParOf" srcId="{6FEADC46-FAC6-4E26-B445-BEEA61202EC3}" destId="{506F520C-AF9B-4A08-93D3-446D355659B2}" srcOrd="2" destOrd="0" presId="urn:microsoft.com/office/officeart/2005/8/layout/hierarchy1"/>
    <dgm:cxn modelId="{FC8D63B3-B334-4F82-B6A3-93540623B9CC}" type="presParOf" srcId="{6FEADC46-FAC6-4E26-B445-BEEA61202EC3}" destId="{AA62DD6D-C0A3-432D-BBDC-B13DD0423E51}" srcOrd="3" destOrd="0" presId="urn:microsoft.com/office/officeart/2005/8/layout/hierarchy1"/>
    <dgm:cxn modelId="{66886AA3-681D-4A65-9C4E-D7F6784FF21E}" type="presParOf" srcId="{AA62DD6D-C0A3-432D-BBDC-B13DD0423E51}" destId="{34BDB96B-CE66-4865-83C4-AF62B5F8550D}" srcOrd="0" destOrd="0" presId="urn:microsoft.com/office/officeart/2005/8/layout/hierarchy1"/>
    <dgm:cxn modelId="{A5D85ABC-5873-442E-B8CC-FDCA641FEB6D}" type="presParOf" srcId="{34BDB96B-CE66-4865-83C4-AF62B5F8550D}" destId="{05FD52EB-0352-4C30-8863-B2E534CB5F8B}" srcOrd="0" destOrd="0" presId="urn:microsoft.com/office/officeart/2005/8/layout/hierarchy1"/>
    <dgm:cxn modelId="{9D47C189-181F-4CEA-99F8-86414DBBC7A0}" type="presParOf" srcId="{34BDB96B-CE66-4865-83C4-AF62B5F8550D}" destId="{FA2A034F-0E70-453F-B7B6-699E2415AC7C}" srcOrd="1" destOrd="0" presId="urn:microsoft.com/office/officeart/2005/8/layout/hierarchy1"/>
    <dgm:cxn modelId="{519597FD-5C88-40F3-BE3A-65CE9F85783B}" type="presParOf" srcId="{AA62DD6D-C0A3-432D-BBDC-B13DD0423E51}" destId="{6092BAA3-BD6D-42A7-A9D6-5805BD2B9D11}" srcOrd="1" destOrd="0" presId="urn:microsoft.com/office/officeart/2005/8/layout/hierarchy1"/>
    <dgm:cxn modelId="{AC410A32-AA82-4173-BB78-BD6ABAA80973}" type="presParOf" srcId="{6092BAA3-BD6D-42A7-A9D6-5805BD2B9D11}" destId="{682AB5A0-93FC-4742-A7A4-B36948753FC8}" srcOrd="0" destOrd="0" presId="urn:microsoft.com/office/officeart/2005/8/layout/hierarchy1"/>
    <dgm:cxn modelId="{2EFC57BF-5F67-4DA7-8064-1F47741EFF4A}" type="presParOf" srcId="{6092BAA3-BD6D-42A7-A9D6-5805BD2B9D11}" destId="{3485AF57-2268-4D9E-8AA5-4CEB9160AF92}" srcOrd="1" destOrd="0" presId="urn:microsoft.com/office/officeart/2005/8/layout/hierarchy1"/>
    <dgm:cxn modelId="{AA440C9D-8E12-456F-ADF4-A8DB57E5E5F9}" type="presParOf" srcId="{3485AF57-2268-4D9E-8AA5-4CEB9160AF92}" destId="{5233FCCF-BA56-4D5C-849F-9A9B857CD080}" srcOrd="0" destOrd="0" presId="urn:microsoft.com/office/officeart/2005/8/layout/hierarchy1"/>
    <dgm:cxn modelId="{42066679-DAD3-41C5-BBDB-C141840732B4}" type="presParOf" srcId="{5233FCCF-BA56-4D5C-849F-9A9B857CD080}" destId="{B8B9FFAC-99A9-4664-AD42-15DAEBBB3A42}" srcOrd="0" destOrd="0" presId="urn:microsoft.com/office/officeart/2005/8/layout/hierarchy1"/>
    <dgm:cxn modelId="{FAF167B5-DF73-43A1-830B-76C52075DC13}" type="presParOf" srcId="{5233FCCF-BA56-4D5C-849F-9A9B857CD080}" destId="{752C5204-475F-472A-97FC-9BB56653596E}" srcOrd="1" destOrd="0" presId="urn:microsoft.com/office/officeart/2005/8/layout/hierarchy1"/>
    <dgm:cxn modelId="{04E737E8-EBE2-41C5-ACF2-09912399C077}" type="presParOf" srcId="{3485AF57-2268-4D9E-8AA5-4CEB9160AF92}" destId="{7252FBE4-3A2B-4EE4-8BE8-7A2C4D134992}" srcOrd="1" destOrd="0" presId="urn:microsoft.com/office/officeart/2005/8/layout/hierarchy1"/>
    <dgm:cxn modelId="{AC05C618-A4F5-4B31-9532-0C61A0C7B30F}" type="presParOf" srcId="{6092BAA3-BD6D-42A7-A9D6-5805BD2B9D11}" destId="{156466D2-B9EB-48FA-A7B0-90A23EC56B36}" srcOrd="2" destOrd="0" presId="urn:microsoft.com/office/officeart/2005/8/layout/hierarchy1"/>
    <dgm:cxn modelId="{183FE738-5C86-4528-AEB2-4693BDD3C4FF}" type="presParOf" srcId="{6092BAA3-BD6D-42A7-A9D6-5805BD2B9D11}" destId="{9A34DFF5-BDFD-452F-86A9-2EE4C0B9B7D1}" srcOrd="3" destOrd="0" presId="urn:microsoft.com/office/officeart/2005/8/layout/hierarchy1"/>
    <dgm:cxn modelId="{EA70E757-D099-4B68-8FFB-DBC331B12814}" type="presParOf" srcId="{9A34DFF5-BDFD-452F-86A9-2EE4C0B9B7D1}" destId="{F18C8CA0-7012-4EA7-B3CC-227160B38D0D}" srcOrd="0" destOrd="0" presId="urn:microsoft.com/office/officeart/2005/8/layout/hierarchy1"/>
    <dgm:cxn modelId="{4EA4275D-18AD-4E71-90B1-303EF5FAF6E1}" type="presParOf" srcId="{F18C8CA0-7012-4EA7-B3CC-227160B38D0D}" destId="{21A9B210-262E-41C9-8511-BC4EAA654739}" srcOrd="0" destOrd="0" presId="urn:microsoft.com/office/officeart/2005/8/layout/hierarchy1"/>
    <dgm:cxn modelId="{F350FCDC-D16B-49D0-A3B5-B7591D5EE9C4}" type="presParOf" srcId="{F18C8CA0-7012-4EA7-B3CC-227160B38D0D}" destId="{3CFA20E9-6459-4D82-822C-C5C9090AEDA6}" srcOrd="1" destOrd="0" presId="urn:microsoft.com/office/officeart/2005/8/layout/hierarchy1"/>
    <dgm:cxn modelId="{D4154951-33A8-4035-B177-D5221A552047}" type="presParOf" srcId="{9A34DFF5-BDFD-452F-86A9-2EE4C0B9B7D1}" destId="{BBC0C7C5-6986-45A5-B896-B88FDE7E602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6466D2-B9EB-48FA-A7B0-90A23EC56B36}">
      <dsp:nvSpPr>
        <dsp:cNvPr id="0" name=""/>
        <dsp:cNvSpPr/>
      </dsp:nvSpPr>
      <dsp:spPr>
        <a:xfrm>
          <a:off x="7214841" y="2619731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1025116" y="332464"/>
              </a:lnTo>
              <a:lnTo>
                <a:pt x="1025116" y="4878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2AB5A0-93FC-4742-A7A4-B36948753FC8}">
      <dsp:nvSpPr>
        <dsp:cNvPr id="0" name=""/>
        <dsp:cNvSpPr/>
      </dsp:nvSpPr>
      <dsp:spPr>
        <a:xfrm>
          <a:off x="6189724" y="2619731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1025116" y="0"/>
              </a:moveTo>
              <a:lnTo>
                <a:pt x="1025116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6F520C-AF9B-4A08-93D3-446D355659B2}">
      <dsp:nvSpPr>
        <dsp:cNvPr id="0" name=""/>
        <dsp:cNvSpPr/>
      </dsp:nvSpPr>
      <dsp:spPr>
        <a:xfrm>
          <a:off x="5164607" y="1066678"/>
          <a:ext cx="2050233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2050233" y="332464"/>
              </a:lnTo>
              <a:lnTo>
                <a:pt x="2050233" y="4878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1AE8FD-64C9-4354-89A2-A8FCC8E4067C}">
      <dsp:nvSpPr>
        <dsp:cNvPr id="0" name=""/>
        <dsp:cNvSpPr/>
      </dsp:nvSpPr>
      <dsp:spPr>
        <a:xfrm>
          <a:off x="3114373" y="2619731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2464"/>
              </a:lnTo>
              <a:lnTo>
                <a:pt x="1025116" y="332464"/>
              </a:lnTo>
              <a:lnTo>
                <a:pt x="1025116" y="4878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789723-F6AA-4296-B78D-4D0880544624}">
      <dsp:nvSpPr>
        <dsp:cNvPr id="0" name=""/>
        <dsp:cNvSpPr/>
      </dsp:nvSpPr>
      <dsp:spPr>
        <a:xfrm>
          <a:off x="2089256" y="2619731"/>
          <a:ext cx="1025116" cy="487862"/>
        </a:xfrm>
        <a:custGeom>
          <a:avLst/>
          <a:gdLst/>
          <a:ahLst/>
          <a:cxnLst/>
          <a:rect l="0" t="0" r="0" b="0"/>
          <a:pathLst>
            <a:path>
              <a:moveTo>
                <a:pt x="1025116" y="0"/>
              </a:moveTo>
              <a:lnTo>
                <a:pt x="1025116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B77EC9-F0E3-42FD-9CA4-D34CABC83D34}">
      <dsp:nvSpPr>
        <dsp:cNvPr id="0" name=""/>
        <dsp:cNvSpPr/>
      </dsp:nvSpPr>
      <dsp:spPr>
        <a:xfrm>
          <a:off x="3114373" y="1066678"/>
          <a:ext cx="2050233" cy="487862"/>
        </a:xfrm>
        <a:custGeom>
          <a:avLst/>
          <a:gdLst/>
          <a:ahLst/>
          <a:cxnLst/>
          <a:rect l="0" t="0" r="0" b="0"/>
          <a:pathLst>
            <a:path>
              <a:moveTo>
                <a:pt x="2050233" y="0"/>
              </a:moveTo>
              <a:lnTo>
                <a:pt x="2050233" y="332464"/>
              </a:lnTo>
              <a:lnTo>
                <a:pt x="0" y="332464"/>
              </a:lnTo>
              <a:lnTo>
                <a:pt x="0" y="4878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67BB7C-87D8-433C-A101-EDF6A570E696}">
      <dsp:nvSpPr>
        <dsp:cNvPr id="0" name=""/>
        <dsp:cNvSpPr/>
      </dsp:nvSpPr>
      <dsp:spPr>
        <a:xfrm>
          <a:off x="4325875" y="1489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E304ED-1F76-46F1-8558-C0C196FA0FFB}">
      <dsp:nvSpPr>
        <dsp:cNvPr id="0" name=""/>
        <dsp:cNvSpPr/>
      </dsp:nvSpPr>
      <dsp:spPr>
        <a:xfrm>
          <a:off x="4512260" y="178554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Bacteria</a:t>
          </a:r>
          <a:endParaRPr lang="en-US" sz="2000" kern="1200" dirty="0"/>
        </a:p>
      </dsp:txBody>
      <dsp:txXfrm>
        <a:off x="4543458" y="209752"/>
        <a:ext cx="1615068" cy="1002793"/>
      </dsp:txXfrm>
    </dsp:sp>
    <dsp:sp modelId="{ECDF971D-5DA0-4159-B4BB-EDB4FBC1D92C}">
      <dsp:nvSpPr>
        <dsp:cNvPr id="0" name=""/>
        <dsp:cNvSpPr/>
      </dsp:nvSpPr>
      <dsp:spPr>
        <a:xfrm>
          <a:off x="2275641" y="1554541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54FCA0-8E2B-476D-8B88-169EE7F3034E}">
      <dsp:nvSpPr>
        <dsp:cNvPr id="0" name=""/>
        <dsp:cNvSpPr/>
      </dsp:nvSpPr>
      <dsp:spPr>
        <a:xfrm>
          <a:off x="2462026" y="1731606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cocci</a:t>
          </a:r>
          <a:endParaRPr lang="en-US" sz="2000" kern="1200" dirty="0"/>
        </a:p>
      </dsp:txBody>
      <dsp:txXfrm>
        <a:off x="2493224" y="1762804"/>
        <a:ext cx="1615068" cy="1002793"/>
      </dsp:txXfrm>
    </dsp:sp>
    <dsp:sp modelId="{46F5AD09-194C-47B7-B393-1A43323B4FD4}">
      <dsp:nvSpPr>
        <dsp:cNvPr id="0" name=""/>
        <dsp:cNvSpPr/>
      </dsp:nvSpPr>
      <dsp:spPr>
        <a:xfrm>
          <a:off x="1250524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194389-797E-4475-AC3E-143F8ACBB667}">
      <dsp:nvSpPr>
        <dsp:cNvPr id="0" name=""/>
        <dsp:cNvSpPr/>
      </dsp:nvSpPr>
      <dsp:spPr>
        <a:xfrm>
          <a:off x="1436909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Gram positive cocci</a:t>
          </a:r>
          <a:endParaRPr lang="en-US" sz="2000" kern="1200" dirty="0"/>
        </a:p>
      </dsp:txBody>
      <dsp:txXfrm>
        <a:off x="1468107" y="3315857"/>
        <a:ext cx="1615068" cy="1002793"/>
      </dsp:txXfrm>
    </dsp:sp>
    <dsp:sp modelId="{A30AEF23-67DF-4D19-A776-485748CAD109}">
      <dsp:nvSpPr>
        <dsp:cNvPr id="0" name=""/>
        <dsp:cNvSpPr/>
      </dsp:nvSpPr>
      <dsp:spPr>
        <a:xfrm>
          <a:off x="3300758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33B3BDC-2D75-4774-B421-8273BCBBE964}">
      <dsp:nvSpPr>
        <dsp:cNvPr id="0" name=""/>
        <dsp:cNvSpPr/>
      </dsp:nvSpPr>
      <dsp:spPr>
        <a:xfrm>
          <a:off x="3487143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Gram negative cocci</a:t>
          </a:r>
          <a:endParaRPr lang="en-US" sz="2000" kern="1200" dirty="0"/>
        </a:p>
      </dsp:txBody>
      <dsp:txXfrm>
        <a:off x="3518341" y="3315857"/>
        <a:ext cx="1615068" cy="1002793"/>
      </dsp:txXfrm>
    </dsp:sp>
    <dsp:sp modelId="{05FD52EB-0352-4C30-8863-B2E534CB5F8B}">
      <dsp:nvSpPr>
        <dsp:cNvPr id="0" name=""/>
        <dsp:cNvSpPr/>
      </dsp:nvSpPr>
      <dsp:spPr>
        <a:xfrm>
          <a:off x="6376109" y="1554541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2A034F-0E70-453F-B7B6-699E2415AC7C}">
      <dsp:nvSpPr>
        <dsp:cNvPr id="0" name=""/>
        <dsp:cNvSpPr/>
      </dsp:nvSpPr>
      <dsp:spPr>
        <a:xfrm>
          <a:off x="6562494" y="1731606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Rods/bacillus</a:t>
          </a:r>
          <a:endParaRPr lang="en-US" sz="2000" kern="1200" dirty="0"/>
        </a:p>
      </dsp:txBody>
      <dsp:txXfrm>
        <a:off x="6593692" y="1762804"/>
        <a:ext cx="1615068" cy="1002793"/>
      </dsp:txXfrm>
    </dsp:sp>
    <dsp:sp modelId="{B8B9FFAC-99A9-4664-AD42-15DAEBBB3A42}">
      <dsp:nvSpPr>
        <dsp:cNvPr id="0" name=""/>
        <dsp:cNvSpPr/>
      </dsp:nvSpPr>
      <dsp:spPr>
        <a:xfrm>
          <a:off x="5350992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52C5204-475F-472A-97FC-9BB56653596E}">
      <dsp:nvSpPr>
        <dsp:cNvPr id="0" name=""/>
        <dsp:cNvSpPr/>
      </dsp:nvSpPr>
      <dsp:spPr>
        <a:xfrm>
          <a:off x="5537377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Gram positive rods</a:t>
          </a:r>
          <a:endParaRPr lang="en-US" sz="2000" kern="1200" dirty="0"/>
        </a:p>
      </dsp:txBody>
      <dsp:txXfrm>
        <a:off x="5568575" y="3315857"/>
        <a:ext cx="1615068" cy="1002793"/>
      </dsp:txXfrm>
    </dsp:sp>
    <dsp:sp modelId="{21A9B210-262E-41C9-8511-BC4EAA654739}">
      <dsp:nvSpPr>
        <dsp:cNvPr id="0" name=""/>
        <dsp:cNvSpPr/>
      </dsp:nvSpPr>
      <dsp:spPr>
        <a:xfrm>
          <a:off x="7401226" y="3107593"/>
          <a:ext cx="1677464" cy="106518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FA20E9-6459-4D82-822C-C5C9090AEDA6}">
      <dsp:nvSpPr>
        <dsp:cNvPr id="0" name=""/>
        <dsp:cNvSpPr/>
      </dsp:nvSpPr>
      <dsp:spPr>
        <a:xfrm>
          <a:off x="7587611" y="3284659"/>
          <a:ext cx="1677464" cy="10651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Gram negative rods </a:t>
          </a:r>
          <a:endParaRPr lang="en-US" sz="2000" kern="1200" dirty="0"/>
        </a:p>
      </dsp:txBody>
      <dsp:txXfrm>
        <a:off x="7618809" y="3315857"/>
        <a:ext cx="1615068" cy="10027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26A82F-2CCD-4D17-A91C-9BAD652FA609}" type="datetimeFigureOut">
              <a:rPr lang="en-US" smtClean="0"/>
              <a:t>11/25/2020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25AEB-6CBB-4F3A-9C7F-F4278F2C7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09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3B50D-9E40-4A39-AEFE-0D70FEF03573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1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ED64B1-A835-405E-B39C-33DF8686CEF9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783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FAFC6D-0B32-4E06-BE6A-CC4A4568C9D5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9923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F020C-63BB-4F69-90E1-530C81C765C0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439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E88DE-B361-4BCE-8534-D3A7B36F4B3D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8331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CCBDD-4F6E-4C02-AD7A-662EF7C981B7}" type="datetime1">
              <a:rPr lang="en-GB" smtClean="0"/>
              <a:t>25/11/2020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258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DDBF-0374-4D13-B366-4F740F4BFD1E}" type="datetime1">
              <a:rPr lang="en-GB" smtClean="0"/>
              <a:t>25/11/2020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75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B5EA4-28D1-4026-92B3-2CE82A75AA87}" type="datetime1">
              <a:rPr lang="en-GB" smtClean="0"/>
              <a:t>25/11/2020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1385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9959A-A451-40F6-B12B-C24F5F497CC8}" type="datetime1">
              <a:rPr lang="en-GB" smtClean="0"/>
              <a:t>25/11/2020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673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0CA4-42EB-4AA0-8518-FEEE092ABA86}" type="datetime1">
              <a:rPr lang="en-GB" smtClean="0"/>
              <a:t>25/11/2020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18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0DFB21-46B9-44C7-9A2C-4CE9ABC1489B}" type="datetime1">
              <a:rPr lang="en-GB" smtClean="0"/>
              <a:t>25/11/2020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782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1F36BC-029D-40EC-AAE8-A2701DFF20A4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A986B5-C300-44D1-8A56-5359D493ED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3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MODULE 3: MICROBIOLOGY AND IMMUNOLOGY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dirty="0" smtClean="0"/>
              <a:t>CODE: </a:t>
            </a:r>
            <a:r>
              <a:rPr lang="en-GB" dirty="0" smtClean="0"/>
              <a:t>MIM 1101</a:t>
            </a:r>
          </a:p>
          <a:p>
            <a:r>
              <a:rPr lang="en-GB" b="1" dirty="0" smtClean="0"/>
              <a:t>HOURS:</a:t>
            </a:r>
            <a:r>
              <a:rPr lang="en-GB" dirty="0" smtClean="0"/>
              <a:t> 10HRS </a:t>
            </a:r>
          </a:p>
          <a:p>
            <a:r>
              <a:rPr lang="en-GB" b="1" dirty="0" smtClean="0"/>
              <a:t>PRESENTER: </a:t>
            </a:r>
            <a:r>
              <a:rPr lang="en-GB" dirty="0" smtClean="0"/>
              <a:t>Bernard </a:t>
            </a:r>
            <a:r>
              <a:rPr lang="en-GB" dirty="0" err="1" smtClean="0"/>
              <a:t>Nyikuri</a:t>
            </a:r>
            <a:r>
              <a:rPr lang="en-GB" dirty="0" smtClean="0"/>
              <a:t> </a:t>
            </a:r>
            <a:endParaRPr lang="en-GB" dirty="0" smtClean="0"/>
          </a:p>
          <a:p>
            <a:r>
              <a:rPr lang="en-GB" b="1" dirty="0" smtClean="0"/>
              <a:t>Campus:</a:t>
            </a:r>
            <a:r>
              <a:rPr lang="en-GB" dirty="0" smtClean="0"/>
              <a:t> Msambweni</a:t>
            </a:r>
            <a:r>
              <a:rPr lang="en-GB" dirty="0" smtClean="0"/>
              <a:t> 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641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11. </a:t>
            </a:r>
            <a:r>
              <a:rPr lang="en-US" b="1" dirty="0" smtClean="0"/>
              <a:t>Food </a:t>
            </a:r>
            <a:endParaRPr lang="en-GB" dirty="0" smtClean="0"/>
          </a:p>
          <a:p>
            <a:pPr lvl="1"/>
            <a:r>
              <a:rPr lang="en-US" dirty="0" smtClean="0"/>
              <a:t>Poor handling of food and utensils </a:t>
            </a:r>
            <a:endParaRPr lang="en-GB" dirty="0" smtClean="0"/>
          </a:p>
          <a:p>
            <a:pPr lvl="1"/>
            <a:r>
              <a:rPr lang="en-US" dirty="0" smtClean="0"/>
              <a:t>Water, flies</a:t>
            </a:r>
            <a:endParaRPr lang="en-GB" dirty="0" smtClean="0"/>
          </a:p>
          <a:p>
            <a:pPr lvl="1"/>
            <a:r>
              <a:rPr lang="en-US" dirty="0" smtClean="0"/>
              <a:t>E.g. dysentery and food poisoning </a:t>
            </a:r>
            <a:endParaRPr lang="en-GB" dirty="0" smtClean="0"/>
          </a:p>
          <a:p>
            <a:pPr marL="0" indent="0">
              <a:buNone/>
            </a:pPr>
            <a:r>
              <a:rPr lang="en-US" dirty="0" smtClean="0"/>
              <a:t>12.  </a:t>
            </a:r>
            <a:r>
              <a:rPr lang="en-US" b="1" dirty="0" smtClean="0"/>
              <a:t>Water </a:t>
            </a:r>
            <a:endParaRPr lang="en-GB" dirty="0" smtClean="0"/>
          </a:p>
          <a:p>
            <a:pPr lvl="0"/>
            <a:r>
              <a:rPr lang="en-US" dirty="0" smtClean="0"/>
              <a:t>E.g. typhoid, cholera, </a:t>
            </a:r>
            <a:r>
              <a:rPr lang="en-US" dirty="0" err="1" smtClean="0"/>
              <a:t>amoebiasis</a:t>
            </a:r>
            <a:r>
              <a:rPr lang="en-US" dirty="0" smtClean="0"/>
              <a:t> and infective hepatitis</a:t>
            </a:r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F8169-6492-46F7-A15E-455564FEFD82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93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N/B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i="1" dirty="0" smtClean="0"/>
              <a:t>Microbes get to human thro’</a:t>
            </a:r>
            <a:r>
              <a:rPr lang="en-US" dirty="0" smtClean="0"/>
              <a:t> – GIT and respiratory tract. Intact skin, mucus membranes lining the respiratory tract protects us from infection unless it is broken.</a:t>
            </a:r>
            <a:endParaRPr lang="en-GB" dirty="0" smtClean="0"/>
          </a:p>
          <a:p>
            <a:pPr lvl="0"/>
            <a:r>
              <a:rPr lang="en-US" b="1" i="1" dirty="0" smtClean="0"/>
              <a:t>Reservoi</a:t>
            </a:r>
            <a:r>
              <a:rPr lang="en-US" i="1" dirty="0" smtClean="0"/>
              <a:t>r –</a:t>
            </a:r>
            <a:r>
              <a:rPr lang="en-US" dirty="0" smtClean="0"/>
              <a:t> is any person, plant or animal or substance in which an infection agent lives and multiplies.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4F5AF-EF14-48DA-AA0D-BDA8805BDF0A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450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Water bone diseases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Water washed disease </a:t>
            </a:r>
            <a:endParaRPr lang="en-GB" dirty="0"/>
          </a:p>
          <a:p>
            <a:pPr lvl="0"/>
            <a:r>
              <a:rPr lang="en-US" dirty="0"/>
              <a:t>Due to lack of water for personal hygiene</a:t>
            </a:r>
            <a:endParaRPr lang="en-GB" dirty="0"/>
          </a:p>
          <a:p>
            <a:pPr lvl="0"/>
            <a:r>
              <a:rPr lang="en-US" dirty="0"/>
              <a:t>E.g. bacillary dysentery, scabies, trachoma, conjunctivitis and gastro enteritis </a:t>
            </a:r>
            <a:endParaRPr lang="en-GB" dirty="0" smtClean="0"/>
          </a:p>
          <a:p>
            <a:pPr marL="0" lvl="0" indent="0">
              <a:buNone/>
            </a:pPr>
            <a:r>
              <a:rPr lang="en-GB" b="1" dirty="0" smtClean="0"/>
              <a:t>2.  </a:t>
            </a:r>
            <a:r>
              <a:rPr lang="en-US" b="1" dirty="0" smtClean="0"/>
              <a:t>Water </a:t>
            </a:r>
            <a:r>
              <a:rPr lang="en-US" b="1" dirty="0"/>
              <a:t>based disease </a:t>
            </a:r>
            <a:endParaRPr lang="en-GB" dirty="0"/>
          </a:p>
          <a:p>
            <a:pPr lvl="0"/>
            <a:r>
              <a:rPr lang="en-US" dirty="0"/>
              <a:t>Transmitted through aquatic invertebrates animals or worms </a:t>
            </a:r>
            <a:endParaRPr lang="en-GB" dirty="0"/>
          </a:p>
          <a:p>
            <a:pPr lvl="0"/>
            <a:r>
              <a:rPr lang="en-US" dirty="0"/>
              <a:t>E.g. Schistosomiasis or Bilharzias and guinea worm </a:t>
            </a:r>
            <a:endParaRPr lang="en-GB" dirty="0"/>
          </a:p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b="1" dirty="0" smtClean="0"/>
              <a:t>Water </a:t>
            </a:r>
            <a:r>
              <a:rPr lang="en-US" b="1" dirty="0"/>
              <a:t>related insect vector </a:t>
            </a:r>
            <a:endParaRPr lang="en-GB" dirty="0"/>
          </a:p>
          <a:p>
            <a:pPr lvl="0"/>
            <a:r>
              <a:rPr lang="en-US" dirty="0"/>
              <a:t>Disease transmitted by insect that depend on water </a:t>
            </a:r>
            <a:endParaRPr lang="en-GB" dirty="0"/>
          </a:p>
          <a:p>
            <a:pPr lvl="0"/>
            <a:r>
              <a:rPr lang="en-US" dirty="0"/>
              <a:t>E.g. malaria, yellow </a:t>
            </a:r>
            <a:r>
              <a:rPr lang="en-US" dirty="0" smtClean="0"/>
              <a:t>fever, </a:t>
            </a:r>
            <a:r>
              <a:rPr lang="en-US" dirty="0" err="1"/>
              <a:t>Onchocorciasis</a:t>
            </a:r>
            <a:r>
              <a:rPr lang="en-US" dirty="0"/>
              <a:t> or guinea worm, </a:t>
            </a:r>
            <a:r>
              <a:rPr lang="en-US" dirty="0" err="1" smtClean="0"/>
              <a:t>tryponosomiasis</a:t>
            </a:r>
            <a:r>
              <a:rPr lang="en-US" dirty="0" smtClean="0"/>
              <a:t> and </a:t>
            </a:r>
            <a:r>
              <a:rPr lang="en-US" dirty="0"/>
              <a:t>schistosomiasis 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1296E-969D-4411-9B63-BAE1B309CC10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3848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BRANCHES OF </a:t>
            </a:r>
            <a:r>
              <a:rPr lang="en-US" b="1" dirty="0" smtClean="0"/>
              <a:t>MICROBIOLOGY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>
                <a:solidFill>
                  <a:srgbClr val="FF0000"/>
                </a:solidFill>
              </a:rPr>
              <a:t>Medical microbiology </a:t>
            </a:r>
            <a:endParaRPr lang="en-GB" b="1" dirty="0">
              <a:solidFill>
                <a:srgbClr val="FF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Industrial microbiology 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Food microbiology 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Soil microbiology 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Plant microbiology 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976D-98B4-43D8-BE8A-7CF0AD34D3AF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568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Medical microbiology is further divided into the following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Parasitology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Mycology 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Immunology 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Bacteriology 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US" dirty="0"/>
              <a:t>Virology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77445-73AC-455A-AB6C-81E772F92B4C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01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CLASSFICATION OF MICROBES DUE TO MOPHOLOGY 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1" indent="-457200">
              <a:buFont typeface="+mj-lt"/>
              <a:buAutoNum type="arabicPeriod"/>
            </a:pPr>
            <a:r>
              <a:rPr lang="pt-BR" dirty="0" smtClean="0"/>
              <a:t>Bacteria</a:t>
            </a:r>
            <a:endParaRPr lang="en-GB" dirty="0"/>
          </a:p>
          <a:p>
            <a:pPr marL="914400" lvl="1" indent="-457200">
              <a:buFont typeface="+mj-lt"/>
              <a:buAutoNum type="arabicPeriod"/>
            </a:pPr>
            <a:r>
              <a:rPr lang="pt-BR" dirty="0"/>
              <a:t>Viruses</a:t>
            </a:r>
            <a:endParaRPr lang="en-GB" dirty="0"/>
          </a:p>
          <a:p>
            <a:pPr marL="914400" lvl="1" indent="-457200">
              <a:buFont typeface="+mj-lt"/>
              <a:buAutoNum type="arabicPeriod"/>
            </a:pPr>
            <a:r>
              <a:rPr lang="pt-BR" dirty="0"/>
              <a:t>Fungi</a:t>
            </a:r>
            <a:endParaRPr lang="en-GB" dirty="0"/>
          </a:p>
          <a:p>
            <a:pPr marL="914400" lvl="1" indent="-457200">
              <a:buFont typeface="+mj-lt"/>
              <a:buAutoNum type="arabicPeriod"/>
            </a:pPr>
            <a:r>
              <a:rPr lang="pt-BR" dirty="0"/>
              <a:t>Protozoa </a:t>
            </a:r>
            <a:endParaRPr lang="en-GB" dirty="0"/>
          </a:p>
          <a:p>
            <a:pPr marL="914400" lvl="1" indent="-457200">
              <a:buFont typeface="+mj-lt"/>
              <a:buAutoNum type="arabicPeriod"/>
            </a:pPr>
            <a:r>
              <a:rPr lang="pt-BR" dirty="0"/>
              <a:t>Rickettsiae</a:t>
            </a:r>
            <a:endParaRPr lang="en-GB" dirty="0"/>
          </a:p>
          <a:p>
            <a:pPr marL="914400" lvl="1" indent="-457200">
              <a:buFont typeface="+mj-lt"/>
              <a:buAutoNum type="arabicPeriod"/>
            </a:pPr>
            <a:r>
              <a:rPr lang="pt-BR" dirty="0"/>
              <a:t>Chlamydia</a:t>
            </a:r>
            <a:endParaRPr lang="en-GB" dirty="0"/>
          </a:p>
          <a:p>
            <a:pPr marL="914400" lvl="1" indent="-457200">
              <a:buFont typeface="+mj-lt"/>
              <a:buAutoNum type="arabicPeriod"/>
            </a:pPr>
            <a:r>
              <a:rPr lang="pt-BR" dirty="0" smtClean="0"/>
              <a:t>Parasites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CCEF3-D0AF-4E82-AB18-720680AE25AD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691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BACTERIA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309" y="1820861"/>
            <a:ext cx="16008122" cy="9616897"/>
          </a:xfrm>
        </p:spPr>
        <p:txBody>
          <a:bodyPr/>
          <a:lstStyle/>
          <a:p>
            <a:r>
              <a:rPr lang="en-US" dirty="0"/>
              <a:t>STRUCTURE</a:t>
            </a:r>
            <a:endParaRPr lang="en-GB" dirty="0"/>
          </a:p>
          <a:p>
            <a:pPr marL="0" lvl="0" indent="0">
              <a:buNone/>
            </a:pPr>
            <a:r>
              <a:rPr lang="en-US" dirty="0" smtClean="0"/>
              <a:t> 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836" y="2755611"/>
            <a:ext cx="6858000" cy="3600450"/>
          </a:xfrm>
          <a:prstGeom prst="rect">
            <a:avLst/>
          </a:prstGeom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69F1B5-F2A8-432E-8419-17939450F2F9}" type="datetime1">
              <a:rPr lang="en-GB" smtClean="0"/>
              <a:t>25/11/2020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78230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Bacteria structure consist </a:t>
            </a:r>
            <a:r>
              <a:rPr lang="en-US" dirty="0" smtClean="0"/>
              <a:t>of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Flagella</a:t>
            </a:r>
            <a:endParaRPr lang="en-GB" dirty="0"/>
          </a:p>
          <a:p>
            <a:pPr lvl="0"/>
            <a:r>
              <a:rPr lang="en-US" dirty="0"/>
              <a:t>Nucleus</a:t>
            </a:r>
            <a:endParaRPr lang="en-GB" dirty="0"/>
          </a:p>
          <a:p>
            <a:pPr lvl="0"/>
            <a:r>
              <a:rPr lang="en-US" dirty="0"/>
              <a:t>Cell wall</a:t>
            </a:r>
            <a:endParaRPr lang="en-GB" dirty="0"/>
          </a:p>
          <a:p>
            <a:pPr lvl="0"/>
            <a:r>
              <a:rPr lang="en-US" dirty="0"/>
              <a:t>Capsule </a:t>
            </a:r>
            <a:endParaRPr lang="en-GB" dirty="0"/>
          </a:p>
          <a:p>
            <a:pPr lvl="0"/>
            <a:r>
              <a:rPr lang="en-US" dirty="0"/>
              <a:t>Cytoplasm </a:t>
            </a:r>
            <a:endParaRPr lang="en-GB" dirty="0"/>
          </a:p>
          <a:p>
            <a:pPr lvl="0"/>
            <a:r>
              <a:rPr lang="en-US" dirty="0"/>
              <a:t>Cytoplasm membrane </a:t>
            </a:r>
            <a:endParaRPr lang="en-GB" dirty="0"/>
          </a:p>
          <a:p>
            <a:pPr lvl="0"/>
            <a:r>
              <a:rPr lang="en-US" dirty="0"/>
              <a:t>Flagella sensory organ for locomotion </a:t>
            </a:r>
            <a:endParaRPr lang="en-GB" dirty="0"/>
          </a:p>
          <a:p>
            <a:pPr lvl="1"/>
            <a:r>
              <a:rPr lang="en-US" dirty="0" smtClean="0"/>
              <a:t>They </a:t>
            </a:r>
            <a:r>
              <a:rPr lang="en-US" dirty="0"/>
              <a:t>are intercellular and never form mycelium unlike fungi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234E0C-F590-4537-B803-5715AA806D49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71230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Bacterial cell 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Cell </a:t>
            </a:r>
            <a:r>
              <a:rPr lang="en-US" dirty="0"/>
              <a:t>wall </a:t>
            </a:r>
            <a:endParaRPr lang="en-GB" dirty="0"/>
          </a:p>
          <a:p>
            <a:pPr lvl="1"/>
            <a:r>
              <a:rPr lang="en-US" dirty="0"/>
              <a:t>It’s a complicated lattice structure of lipoprotein, </a:t>
            </a:r>
            <a:r>
              <a:rPr lang="en-US" dirty="0" err="1"/>
              <a:t>lipopolysacharides</a:t>
            </a:r>
            <a:r>
              <a:rPr lang="en-US" dirty="0"/>
              <a:t> and peptidoglycan</a:t>
            </a:r>
            <a:endParaRPr lang="en-GB" dirty="0"/>
          </a:p>
          <a:p>
            <a:pPr lvl="1"/>
            <a:r>
              <a:rPr lang="en-US" dirty="0"/>
              <a:t>It gives the bacteria cell its shape</a:t>
            </a:r>
            <a:endParaRPr lang="en-GB" dirty="0"/>
          </a:p>
          <a:p>
            <a:pPr lvl="1"/>
            <a:r>
              <a:rPr lang="en-US" dirty="0"/>
              <a:t>It protects  the cytoplasmic membrane </a:t>
            </a:r>
            <a:endParaRPr lang="en-GB" dirty="0"/>
          </a:p>
          <a:p>
            <a:pPr lvl="1"/>
            <a:r>
              <a:rPr lang="en-US" dirty="0"/>
              <a:t>In some bacteria its covered with capsule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Messenger RNA</a:t>
            </a:r>
            <a:endParaRPr lang="en-GB" dirty="0"/>
          </a:p>
          <a:p>
            <a:pPr lvl="1"/>
            <a:r>
              <a:rPr lang="en-US" dirty="0"/>
              <a:t>Functions as a carrier for information from the cell’s DNA to the protein synthesizing organelle (the ribosome) that is it carries the blue print from a cell’s DNA to its ribosomes. 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Capsule</a:t>
            </a:r>
            <a:endParaRPr lang="en-GB" dirty="0"/>
          </a:p>
          <a:p>
            <a:pPr lvl="1"/>
            <a:r>
              <a:rPr lang="en-GB" dirty="0"/>
              <a:t>are protective walls that surround </a:t>
            </a:r>
            <a:r>
              <a:rPr lang="en-GB" dirty="0" smtClean="0"/>
              <a:t>the cell membranes </a:t>
            </a:r>
          </a:p>
          <a:p>
            <a:pPr lvl="1"/>
            <a:r>
              <a:rPr lang="en-GB" dirty="0" smtClean="0"/>
              <a:t>composed </a:t>
            </a:r>
            <a:r>
              <a:rPr lang="en-GB" dirty="0"/>
              <a:t>of simple </a:t>
            </a:r>
            <a:r>
              <a:rPr lang="en-GB" dirty="0" smtClean="0"/>
              <a:t>sugar residues</a:t>
            </a:r>
            <a:r>
              <a:rPr lang="en-GB" dirty="0"/>
              <a:t>.</a:t>
            </a:r>
            <a:endParaRPr lang="en-US" dirty="0" smtClean="0"/>
          </a:p>
          <a:p>
            <a:pPr lvl="1"/>
            <a:r>
              <a:rPr lang="en-US" dirty="0" smtClean="0"/>
              <a:t>Enhances </a:t>
            </a:r>
            <a:r>
              <a:rPr lang="en-US" dirty="0"/>
              <a:t>the ability of a bacteria to cause disease i.e. it prevents phagocytosis</a:t>
            </a:r>
            <a:endParaRPr lang="en-GB" dirty="0"/>
          </a:p>
          <a:p>
            <a:pPr lvl="1"/>
            <a:r>
              <a:rPr lang="en-US" dirty="0"/>
              <a:t>Contains water that protects bacteria against desiccation </a:t>
            </a:r>
            <a:endParaRPr lang="en-GB" dirty="0"/>
          </a:p>
          <a:p>
            <a:pPr lvl="1"/>
            <a:r>
              <a:rPr lang="en-US" dirty="0"/>
              <a:t>It excludes hydrophobic toxic  material such as detergents. 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9B4AC-0149-4758-A67E-6A3ADCDC5BFB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9403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5. The </a:t>
            </a:r>
            <a:r>
              <a:rPr lang="en-US" dirty="0"/>
              <a:t>cytoplasmic membrane</a:t>
            </a:r>
            <a:endParaRPr lang="en-GB" dirty="0"/>
          </a:p>
          <a:p>
            <a:pPr lvl="1"/>
            <a:r>
              <a:rPr lang="en-US" dirty="0"/>
              <a:t>Consists of a layer of lipoprotein </a:t>
            </a:r>
            <a:endParaRPr lang="en-GB" dirty="0"/>
          </a:p>
          <a:p>
            <a:pPr lvl="1"/>
            <a:r>
              <a:rPr lang="en-US" dirty="0"/>
              <a:t>It encloses the cytoplasm </a:t>
            </a:r>
            <a:endParaRPr lang="en-GB" dirty="0" smtClean="0"/>
          </a:p>
          <a:p>
            <a:pPr marL="0" indent="0">
              <a:buNone/>
            </a:pPr>
            <a:r>
              <a:rPr lang="en-US" dirty="0" smtClean="0"/>
              <a:t>6. The cytoplasm</a:t>
            </a:r>
            <a:endParaRPr lang="en-GB" dirty="0" smtClean="0"/>
          </a:p>
          <a:p>
            <a:pPr lvl="1"/>
            <a:r>
              <a:rPr lang="en-US" dirty="0" smtClean="0"/>
              <a:t>Contains </a:t>
            </a:r>
            <a:r>
              <a:rPr lang="en-US" dirty="0"/>
              <a:t>soluble metabolites and precursors of </a:t>
            </a:r>
            <a:r>
              <a:rPr lang="en-US" dirty="0" err="1"/>
              <a:t>micromolecules</a:t>
            </a:r>
            <a:r>
              <a:rPr lang="en-US" dirty="0"/>
              <a:t> together with organelles such as ribosomes in a </a:t>
            </a:r>
            <a:r>
              <a:rPr lang="en-US" dirty="0" err="1"/>
              <a:t>proteinaceous</a:t>
            </a:r>
            <a:r>
              <a:rPr lang="en-US" dirty="0"/>
              <a:t> gel, and chromosomes.</a:t>
            </a:r>
            <a:endParaRPr lang="en-GB" dirty="0"/>
          </a:p>
          <a:p>
            <a:pPr marL="0" indent="0">
              <a:buNone/>
            </a:pPr>
            <a:r>
              <a:rPr lang="en-US" dirty="0" smtClean="0"/>
              <a:t>7. Chromosomes</a:t>
            </a:r>
            <a:endParaRPr lang="en-GB" dirty="0"/>
          </a:p>
          <a:p>
            <a:pPr lvl="1"/>
            <a:r>
              <a:rPr lang="en-US" dirty="0"/>
              <a:t>Is a single closed ring of double stranded DNA.</a:t>
            </a:r>
            <a:endParaRPr lang="en-GB" dirty="0"/>
          </a:p>
          <a:p>
            <a:pPr lvl="1"/>
            <a:r>
              <a:rPr lang="en-US" dirty="0"/>
              <a:t>The information for making all of cell’s proteins is encoded in the DNA</a:t>
            </a:r>
            <a:endParaRPr lang="en-GB" dirty="0"/>
          </a:p>
          <a:p>
            <a:pPr marL="0" indent="0">
              <a:buNone/>
            </a:pPr>
            <a:r>
              <a:rPr lang="en-US" dirty="0" smtClean="0"/>
              <a:t>8. </a:t>
            </a:r>
            <a:r>
              <a:rPr lang="en-US" dirty="0" err="1" smtClean="0"/>
              <a:t>Ribosoacme</a:t>
            </a:r>
            <a:endParaRPr lang="en-GB" dirty="0"/>
          </a:p>
          <a:p>
            <a:pPr lvl="1"/>
            <a:r>
              <a:rPr lang="en-US" dirty="0"/>
              <a:t>The assembly of cell’s protein are carried out</a:t>
            </a:r>
            <a:endParaRPr lang="en-GB" dirty="0"/>
          </a:p>
          <a:p>
            <a:pPr lvl="1"/>
            <a:r>
              <a:rPr lang="en-US" dirty="0"/>
              <a:t>They are made of RNA and protein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3D947-FA76-4F7D-96D1-EEB07AB5B5D9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389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By the end of this module the learner should</a:t>
            </a:r>
          </a:p>
          <a:p>
            <a:pPr lvl="1"/>
            <a:r>
              <a:rPr lang="en-GB" dirty="0" smtClean="0"/>
              <a:t>Apply the principles of microbiology in patient care</a:t>
            </a:r>
          </a:p>
          <a:p>
            <a:pPr lvl="1"/>
            <a:r>
              <a:rPr lang="en-GB" dirty="0" smtClean="0"/>
              <a:t>Apply the principles of immunology in patient care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23832-05FF-475E-B7EA-9638D1504B64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648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9. Plasmids</a:t>
            </a:r>
            <a:endParaRPr lang="en-GB" dirty="0"/>
          </a:p>
          <a:p>
            <a:pPr lvl="1"/>
            <a:r>
              <a:rPr lang="en-US" dirty="0"/>
              <a:t>Are smaller circles of DNA </a:t>
            </a:r>
            <a:endParaRPr lang="en-GB" dirty="0"/>
          </a:p>
          <a:p>
            <a:pPr lvl="1"/>
            <a:r>
              <a:rPr lang="en-US" dirty="0"/>
              <a:t>They often carry genes that confer antibiotic resistance on the cell carrying them.</a:t>
            </a:r>
            <a:endParaRPr lang="en-GB" dirty="0"/>
          </a:p>
          <a:p>
            <a:pPr lvl="1"/>
            <a:r>
              <a:rPr lang="en-US" dirty="0"/>
              <a:t>Recent research has shown that these plasmids may be transferred between cells of different types (e.g. pathogenic to a non-pathogenic) by conjugation (a sort of mating process that involves sex Pilli)</a:t>
            </a:r>
            <a:endParaRPr lang="en-GB" dirty="0"/>
          </a:p>
          <a:p>
            <a:pPr marL="0" indent="0">
              <a:buNone/>
            </a:pPr>
            <a:r>
              <a:rPr lang="en-US" dirty="0" smtClean="0"/>
              <a:t>10. Common </a:t>
            </a:r>
            <a:r>
              <a:rPr lang="en-US" dirty="0"/>
              <a:t>Pilli </a:t>
            </a:r>
            <a:endParaRPr lang="en-US" dirty="0" smtClean="0"/>
          </a:p>
          <a:p>
            <a:pPr lvl="1"/>
            <a:r>
              <a:rPr lang="en-US" dirty="0" smtClean="0"/>
              <a:t>Also </a:t>
            </a:r>
            <a:r>
              <a:rPr lang="en-US" dirty="0"/>
              <a:t>known as smaller Pilli or </a:t>
            </a:r>
            <a:r>
              <a:rPr lang="en-US" dirty="0" smtClean="0"/>
              <a:t>fimbriae</a:t>
            </a:r>
            <a:endParaRPr lang="en-GB" dirty="0"/>
          </a:p>
          <a:p>
            <a:pPr lvl="1"/>
            <a:r>
              <a:rPr lang="en-US" dirty="0"/>
              <a:t>May be important in the attachment of pathogen to host tissue </a:t>
            </a:r>
            <a:r>
              <a:rPr lang="en-US" dirty="0" smtClean="0"/>
              <a:t>cells</a:t>
            </a:r>
          </a:p>
          <a:p>
            <a:pPr lvl="1"/>
            <a:r>
              <a:rPr lang="en-GB" dirty="0" smtClean="0"/>
              <a:t>arising </a:t>
            </a:r>
            <a:r>
              <a:rPr lang="en-GB" dirty="0"/>
              <a:t>from the bacterial cell wall, making the </a:t>
            </a:r>
            <a:r>
              <a:rPr lang="en-GB" dirty="0" smtClean="0"/>
              <a:t>bacterium </a:t>
            </a:r>
            <a:r>
              <a:rPr lang="en-GB" dirty="0"/>
              <a:t>look like a porcupine.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284EBB-3297-4B9A-BEED-29EE96495B7A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3957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11. Flagella</a:t>
            </a:r>
            <a:endParaRPr lang="en-GB" dirty="0" smtClean="0"/>
          </a:p>
          <a:p>
            <a:pPr lvl="1"/>
            <a:r>
              <a:rPr lang="en-US" dirty="0" smtClean="0"/>
              <a:t>Possessed by motile organisms</a:t>
            </a:r>
            <a:endParaRPr lang="en-GB" dirty="0" smtClean="0"/>
          </a:p>
          <a:p>
            <a:pPr lvl="1"/>
            <a:r>
              <a:rPr lang="en-US" dirty="0" smtClean="0"/>
              <a:t>A thread-like appendages composed of protein called </a:t>
            </a:r>
            <a:r>
              <a:rPr lang="en-US" dirty="0" err="1" smtClean="0"/>
              <a:t>flagellin</a:t>
            </a:r>
            <a:endParaRPr lang="en-GB" dirty="0" smtClean="0"/>
          </a:p>
          <a:p>
            <a:pPr lvl="1"/>
            <a:r>
              <a:rPr lang="en-US" dirty="0" smtClean="0"/>
              <a:t>Their rotation enables bacteria to travel at speeds of up to 50nm/second</a:t>
            </a:r>
            <a:endParaRPr lang="en-GB" dirty="0" smtClean="0"/>
          </a:p>
          <a:p>
            <a:pPr lvl="1"/>
            <a:r>
              <a:rPr lang="en-US" dirty="0" smtClean="0"/>
              <a:t>Some organisms may poses’ 1 flagellum others as many as:- </a:t>
            </a:r>
            <a:endParaRPr lang="en-GB" dirty="0" smtClean="0"/>
          </a:p>
          <a:p>
            <a:pPr lvl="2"/>
            <a:r>
              <a:rPr lang="en-US" dirty="0" err="1" smtClean="0"/>
              <a:t>Monotrichate</a:t>
            </a:r>
            <a:r>
              <a:rPr lang="en-US" dirty="0" smtClean="0"/>
              <a:t> –one flagellum at one end</a:t>
            </a:r>
            <a:endParaRPr lang="en-GB" dirty="0" smtClean="0"/>
          </a:p>
          <a:p>
            <a:pPr lvl="2"/>
            <a:r>
              <a:rPr lang="en-US" dirty="0" err="1" smtClean="0"/>
              <a:t>Ampitrichate</a:t>
            </a:r>
            <a:r>
              <a:rPr lang="en-US" dirty="0" smtClean="0"/>
              <a:t> – one flagellum at each pole</a:t>
            </a:r>
            <a:endParaRPr lang="en-GB" dirty="0" smtClean="0"/>
          </a:p>
          <a:p>
            <a:pPr lvl="2"/>
            <a:r>
              <a:rPr lang="en-US" dirty="0" err="1" smtClean="0"/>
              <a:t>Lophoptrichate</a:t>
            </a:r>
            <a:r>
              <a:rPr lang="en-US" dirty="0" smtClean="0"/>
              <a:t> – tuft of flagella at one or both poles</a:t>
            </a:r>
            <a:endParaRPr lang="en-GB" dirty="0" smtClean="0"/>
          </a:p>
          <a:p>
            <a:pPr lvl="2"/>
            <a:r>
              <a:rPr lang="en-US" dirty="0" err="1" smtClean="0"/>
              <a:t>Peritrichate</a:t>
            </a:r>
            <a:r>
              <a:rPr lang="en-US" dirty="0" smtClean="0"/>
              <a:t> – flagella completely surrounding the bacterial body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96DE6-B67F-4DAC-B240-F3F1C4E875A9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6377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Methods of Identification of Bacteria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Microscopic examination </a:t>
            </a:r>
            <a:endParaRPr lang="en-GB" dirty="0"/>
          </a:p>
          <a:p>
            <a:pPr lvl="1"/>
            <a:r>
              <a:rPr lang="en-US" dirty="0" smtClean="0"/>
              <a:t>Morphology of bacteria</a:t>
            </a:r>
          </a:p>
          <a:p>
            <a:pPr lvl="1"/>
            <a:r>
              <a:rPr lang="en-US" dirty="0" smtClean="0"/>
              <a:t>Classifies </a:t>
            </a:r>
            <a:r>
              <a:rPr lang="en-US" dirty="0"/>
              <a:t>bacteria as cocci, bacilli, </a:t>
            </a:r>
            <a:r>
              <a:rPr lang="en-US" dirty="0" err="1"/>
              <a:t>vibro</a:t>
            </a:r>
            <a:r>
              <a:rPr lang="en-US" dirty="0"/>
              <a:t>, </a:t>
            </a:r>
            <a:r>
              <a:rPr lang="en-US" dirty="0" err="1"/>
              <a:t>spirillium</a:t>
            </a:r>
            <a:r>
              <a:rPr lang="en-US" dirty="0"/>
              <a:t> or spirochete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 </a:t>
            </a:r>
            <a:r>
              <a:rPr lang="en-US" dirty="0" smtClean="0"/>
              <a:t>Motility</a:t>
            </a:r>
            <a:endParaRPr lang="en-GB" dirty="0"/>
          </a:p>
          <a:p>
            <a:pPr lvl="1"/>
            <a:r>
              <a:rPr lang="en-US" dirty="0"/>
              <a:t>Motile e.g. </a:t>
            </a:r>
            <a:r>
              <a:rPr lang="en-US" dirty="0" err="1"/>
              <a:t>salminella</a:t>
            </a:r>
            <a:r>
              <a:rPr lang="en-US" dirty="0"/>
              <a:t>, E coli, </a:t>
            </a:r>
            <a:r>
              <a:rPr lang="en-US" dirty="0" err="1"/>
              <a:t>vibro</a:t>
            </a:r>
            <a:r>
              <a:rPr lang="en-US" dirty="0"/>
              <a:t> </a:t>
            </a:r>
            <a:r>
              <a:rPr lang="en-US" dirty="0" err="1"/>
              <a:t>cholerae</a:t>
            </a:r>
            <a:r>
              <a:rPr lang="en-US" dirty="0"/>
              <a:t>, Bacilli clostridia and </a:t>
            </a:r>
            <a:r>
              <a:rPr lang="en-US" dirty="0" smtClean="0"/>
              <a:t>bacillus</a:t>
            </a:r>
          </a:p>
          <a:p>
            <a:pPr lvl="1"/>
            <a:r>
              <a:rPr lang="en-US" dirty="0" smtClean="0"/>
              <a:t>Non motile </a:t>
            </a: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smtClean="0"/>
              <a:t>Staining </a:t>
            </a:r>
            <a:r>
              <a:rPr lang="en-US" smtClean="0"/>
              <a:t>methods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D8FCB5-9B89-4EB3-A316-27A8F3727DE1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3663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Types of stains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Grahams Method</a:t>
            </a:r>
            <a:endParaRPr lang="en-GB" dirty="0"/>
          </a:p>
          <a:p>
            <a:pPr lvl="1"/>
            <a:r>
              <a:rPr lang="en-US" dirty="0"/>
              <a:t>Staining with violet stain followed by iodine solution </a:t>
            </a:r>
            <a:endParaRPr lang="en-GB" dirty="0"/>
          </a:p>
          <a:p>
            <a:pPr lvl="1"/>
            <a:r>
              <a:rPr lang="en-US" dirty="0"/>
              <a:t>Then decolonizing with alcohol or acetone solution </a:t>
            </a:r>
            <a:endParaRPr lang="en-GB" dirty="0"/>
          </a:p>
          <a:p>
            <a:pPr lvl="1"/>
            <a:r>
              <a:rPr lang="en-US" dirty="0"/>
              <a:t>Counterstaining with </a:t>
            </a:r>
            <a:r>
              <a:rPr lang="en-US" dirty="0" err="1"/>
              <a:t>safranism</a:t>
            </a:r>
            <a:endParaRPr lang="en-GB" dirty="0"/>
          </a:p>
          <a:p>
            <a:pPr lvl="1"/>
            <a:r>
              <a:rPr lang="en-US" dirty="0"/>
              <a:t>Retention of the violet colour of the stain or pink colour of the counter stain serves as  primary means of identification and classification of microbes </a:t>
            </a:r>
            <a:endParaRPr lang="en-GB" dirty="0"/>
          </a:p>
          <a:p>
            <a:pPr lvl="1"/>
            <a:r>
              <a:rPr lang="en-US" dirty="0"/>
              <a:t>Gram negative have the pink stain of the counter stain </a:t>
            </a:r>
            <a:endParaRPr lang="en-GB" dirty="0"/>
          </a:p>
          <a:p>
            <a:pPr lvl="1"/>
            <a:r>
              <a:rPr lang="en-US" dirty="0"/>
              <a:t>Gram positive have retained the violet colour of the stain </a:t>
            </a:r>
            <a:endParaRPr lang="en-GB" dirty="0"/>
          </a:p>
          <a:p>
            <a:pPr lvl="1"/>
            <a:r>
              <a:rPr lang="en-US" dirty="0"/>
              <a:t>Thus bacteria can be classified as Gram positive or Gram negative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4B4B9-B74A-4C1A-AB26-4BCDB6B8EA4B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1484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Ziehl</a:t>
            </a:r>
            <a:r>
              <a:rPr lang="en-US" b="1" dirty="0"/>
              <a:t> </a:t>
            </a:r>
            <a:r>
              <a:rPr lang="en-US" b="1" dirty="0" err="1"/>
              <a:t>Neelsen</a:t>
            </a:r>
            <a:r>
              <a:rPr lang="en-US" b="1" dirty="0"/>
              <a:t> or Z-N Staining </a:t>
            </a:r>
            <a:endParaRPr lang="en-GB" dirty="0"/>
          </a:p>
          <a:p>
            <a:pPr lvl="1"/>
            <a:r>
              <a:rPr lang="en-US" dirty="0"/>
              <a:t>Used in tubercle bacillus because they have a waxy envelope that cannot be penetrated by stain </a:t>
            </a:r>
            <a:endParaRPr lang="en-GB" dirty="0"/>
          </a:p>
          <a:p>
            <a:pPr lvl="1"/>
            <a:r>
              <a:rPr lang="en-US" dirty="0"/>
              <a:t>Hot strong stain is used </a:t>
            </a:r>
            <a:endParaRPr lang="en-GB" dirty="0"/>
          </a:p>
          <a:p>
            <a:pPr lvl="1"/>
            <a:r>
              <a:rPr lang="en-US" dirty="0"/>
              <a:t>Once stained the organism holds the stain and cannot be decolorized with string acid or alcohol </a:t>
            </a:r>
            <a:endParaRPr lang="en-GB" dirty="0"/>
          </a:p>
          <a:p>
            <a:pPr lvl="1"/>
            <a:r>
              <a:rPr lang="en-US" dirty="0"/>
              <a:t>Thus called Acid fast bacillus </a:t>
            </a:r>
            <a:endParaRPr lang="en-GB" dirty="0"/>
          </a:p>
          <a:p>
            <a:pPr lvl="1"/>
            <a:r>
              <a:rPr lang="en-US" dirty="0"/>
              <a:t>Invented by </a:t>
            </a:r>
            <a:r>
              <a:rPr lang="en-US" dirty="0" err="1"/>
              <a:t>Ziehl</a:t>
            </a:r>
            <a:r>
              <a:rPr lang="en-US" dirty="0"/>
              <a:t> </a:t>
            </a:r>
            <a:r>
              <a:rPr lang="en-US" dirty="0" err="1"/>
              <a:t>Neelsen</a:t>
            </a:r>
            <a:r>
              <a:rPr lang="en-US" dirty="0"/>
              <a:t> </a:t>
            </a:r>
            <a:endParaRPr lang="en-GB" dirty="0"/>
          </a:p>
          <a:p>
            <a:pPr lvl="1"/>
            <a:r>
              <a:rPr lang="en-US" dirty="0"/>
              <a:t>Used for Mycobacterium Tuberculosis 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727ABA-4C83-400A-A82F-D5CB9ACADE8E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87064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Giemsa staining</a:t>
            </a:r>
            <a:endParaRPr lang="en-GB" dirty="0"/>
          </a:p>
          <a:p>
            <a:pPr lvl="1"/>
            <a:r>
              <a:rPr lang="en-US" dirty="0"/>
              <a:t>Microbes </a:t>
            </a:r>
            <a:r>
              <a:rPr lang="en-US" dirty="0" smtClean="0"/>
              <a:t>, Malaria, Blood parasites, Chlamydia, </a:t>
            </a:r>
            <a:r>
              <a:rPr lang="en-US" dirty="0" err="1" smtClean="0"/>
              <a:t>Borrelia</a:t>
            </a:r>
            <a:r>
              <a:rPr lang="en-US" dirty="0" smtClean="0"/>
              <a:t>, Yersinia </a:t>
            </a:r>
            <a:r>
              <a:rPr lang="en-US" dirty="0" err="1"/>
              <a:t>pestis</a:t>
            </a:r>
            <a:r>
              <a:rPr lang="en-US" dirty="0"/>
              <a:t> </a:t>
            </a:r>
            <a:endParaRPr lang="en-GB" dirty="0"/>
          </a:p>
          <a:p>
            <a:r>
              <a:rPr lang="en-US" dirty="0"/>
              <a:t> </a:t>
            </a:r>
            <a:r>
              <a:rPr lang="en-US" dirty="0" smtClean="0"/>
              <a:t>Methods </a:t>
            </a:r>
            <a:endParaRPr lang="en-GB" dirty="0"/>
          </a:p>
          <a:p>
            <a:pPr lvl="1"/>
            <a:r>
              <a:rPr lang="en-US" dirty="0"/>
              <a:t>Fix the smear with methanol after drying for 2-3 min</a:t>
            </a:r>
            <a:endParaRPr lang="en-GB" dirty="0"/>
          </a:p>
          <a:p>
            <a:pPr lvl="1"/>
            <a:r>
              <a:rPr lang="en-US" dirty="0"/>
              <a:t>Air dry and put in the Petri dish downward </a:t>
            </a:r>
            <a:endParaRPr lang="en-GB" dirty="0"/>
          </a:p>
          <a:p>
            <a:pPr lvl="1"/>
            <a:r>
              <a:rPr lang="en-US" dirty="0"/>
              <a:t>Pour the Giemsa stain on the dish to stain from down upward </a:t>
            </a:r>
            <a:endParaRPr lang="en-GB" dirty="0"/>
          </a:p>
          <a:p>
            <a:pPr lvl="1"/>
            <a:r>
              <a:rPr lang="en-US" dirty="0"/>
              <a:t>Cover and leave for 30 min of 2hrs </a:t>
            </a:r>
            <a:endParaRPr lang="en-GB" dirty="0"/>
          </a:p>
          <a:p>
            <a:pPr lvl="1"/>
            <a:r>
              <a:rPr lang="en-US" dirty="0"/>
              <a:t>Wash with water and dry in air </a:t>
            </a:r>
            <a:endParaRPr lang="en-GB" dirty="0"/>
          </a:p>
          <a:p>
            <a:r>
              <a:rPr lang="en-US" b="1" dirty="0"/>
              <a:t> </a:t>
            </a:r>
            <a:r>
              <a:rPr lang="en-US" dirty="0" smtClean="0"/>
              <a:t>Results </a:t>
            </a:r>
            <a:endParaRPr lang="en-GB" dirty="0"/>
          </a:p>
          <a:p>
            <a:pPr lvl="1"/>
            <a:r>
              <a:rPr lang="en-US" dirty="0"/>
              <a:t>Chlamydia will be blue to purple</a:t>
            </a:r>
            <a:endParaRPr lang="en-GB" dirty="0"/>
          </a:p>
          <a:p>
            <a:pPr lvl="1"/>
            <a:r>
              <a:rPr lang="en-US" dirty="0"/>
              <a:t>Others will be purple </a:t>
            </a:r>
            <a:r>
              <a:rPr lang="en-US" dirty="0" smtClean="0"/>
              <a:t>nuclei, </a:t>
            </a:r>
            <a:r>
              <a:rPr lang="en-US" dirty="0"/>
              <a:t>pale blue cytoplasm</a:t>
            </a:r>
            <a:endParaRPr lang="en-GB" dirty="0"/>
          </a:p>
          <a:p>
            <a:pPr lvl="1"/>
            <a:r>
              <a:rPr lang="en-US" dirty="0"/>
              <a:t>Eosinophils will be red</a:t>
            </a:r>
            <a:endParaRPr lang="en-GB" dirty="0"/>
          </a:p>
          <a:p>
            <a:pPr lvl="1"/>
            <a:r>
              <a:rPr lang="en-US" dirty="0"/>
              <a:t>Melanin will be black-green </a:t>
            </a:r>
            <a:endParaRPr lang="en-GB" dirty="0"/>
          </a:p>
          <a:p>
            <a:pPr lvl="1"/>
            <a:r>
              <a:rPr lang="en-US" dirty="0"/>
              <a:t>Bacteria will be pale or dark blue 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94481-0B2B-4297-93EA-4D3191032D75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6812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Giemsa </a:t>
            </a:r>
            <a:r>
              <a:rPr lang="en-US" b="1" dirty="0" smtClean="0"/>
              <a:t>staining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Microbes </a:t>
            </a:r>
            <a:endParaRPr lang="en-US" dirty="0"/>
          </a:p>
          <a:p>
            <a:pPr lvl="1"/>
            <a:r>
              <a:rPr lang="en-US" dirty="0"/>
              <a:t>Malaria </a:t>
            </a:r>
            <a:r>
              <a:rPr lang="en-US" dirty="0" smtClean="0"/>
              <a:t>, Blood parasites, Chlamydia, </a:t>
            </a:r>
            <a:r>
              <a:rPr lang="en-US" dirty="0" err="1" smtClean="0"/>
              <a:t>Borrelia</a:t>
            </a:r>
            <a:r>
              <a:rPr lang="en-US" dirty="0" smtClean="0"/>
              <a:t>, Yersinia </a:t>
            </a:r>
            <a:r>
              <a:rPr lang="en-US" dirty="0" err="1"/>
              <a:t>pestis</a:t>
            </a:r>
            <a:r>
              <a:rPr lang="en-US" dirty="0"/>
              <a:t> </a:t>
            </a:r>
          </a:p>
          <a:p>
            <a:r>
              <a:rPr lang="en-US" dirty="0" smtClean="0"/>
              <a:t>Methods </a:t>
            </a:r>
            <a:endParaRPr lang="en-US" dirty="0"/>
          </a:p>
          <a:p>
            <a:pPr lvl="1"/>
            <a:r>
              <a:rPr lang="en-US" dirty="0"/>
              <a:t>Fix the smear with methanol after drying for 2-3 min</a:t>
            </a:r>
          </a:p>
          <a:p>
            <a:pPr lvl="1"/>
            <a:r>
              <a:rPr lang="en-US" dirty="0"/>
              <a:t>Air dry and put in the Petri dish downward </a:t>
            </a:r>
          </a:p>
          <a:p>
            <a:pPr lvl="1"/>
            <a:r>
              <a:rPr lang="en-US" dirty="0"/>
              <a:t>Pour the Giemsa stain on the dish to stain from down upward </a:t>
            </a:r>
          </a:p>
          <a:p>
            <a:pPr lvl="1"/>
            <a:r>
              <a:rPr lang="en-US" dirty="0"/>
              <a:t>Cover and leave for 30 min of 2hrs </a:t>
            </a:r>
          </a:p>
          <a:p>
            <a:pPr lvl="1"/>
            <a:r>
              <a:rPr lang="en-US" dirty="0"/>
              <a:t>Wash with water and dry in air </a:t>
            </a:r>
          </a:p>
          <a:p>
            <a:r>
              <a:rPr lang="en-US" dirty="0" smtClean="0"/>
              <a:t>Results </a:t>
            </a:r>
            <a:endParaRPr lang="en-US" dirty="0"/>
          </a:p>
          <a:p>
            <a:pPr lvl="1"/>
            <a:r>
              <a:rPr lang="en-US" dirty="0"/>
              <a:t>Chlamydia will be blue to purple</a:t>
            </a:r>
          </a:p>
          <a:p>
            <a:pPr lvl="1"/>
            <a:r>
              <a:rPr lang="en-US" dirty="0"/>
              <a:t>Others will be purple </a:t>
            </a:r>
            <a:r>
              <a:rPr lang="en-US" dirty="0" err="1"/>
              <a:t>nuclea</a:t>
            </a:r>
            <a:r>
              <a:rPr lang="en-US" dirty="0"/>
              <a:t>, pale blue cytoplasm</a:t>
            </a:r>
          </a:p>
          <a:p>
            <a:pPr lvl="1"/>
            <a:r>
              <a:rPr lang="en-US" dirty="0"/>
              <a:t>Eosinophils will be red</a:t>
            </a:r>
          </a:p>
          <a:p>
            <a:pPr lvl="1"/>
            <a:r>
              <a:rPr lang="en-US" dirty="0"/>
              <a:t>Melanin will be black-green </a:t>
            </a:r>
          </a:p>
          <a:p>
            <a:pPr lvl="1"/>
            <a:r>
              <a:rPr lang="en-US" dirty="0"/>
              <a:t>Bacteria will be pale or dark blue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3BFAE-68E7-445C-A332-6248DC444744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265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General examples of Bacteria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1. Cocci</a:t>
            </a:r>
            <a:endParaRPr lang="en-US" dirty="0"/>
          </a:p>
          <a:p>
            <a:pPr lvl="1"/>
            <a:r>
              <a:rPr lang="en-US" dirty="0"/>
              <a:t>They are spherical in shape like a soccer ball, rugby ball or kidney shaped </a:t>
            </a:r>
          </a:p>
          <a:p>
            <a:pPr lvl="1"/>
            <a:r>
              <a:rPr lang="en-US" dirty="0"/>
              <a:t>Staphylococcus found in clusters </a:t>
            </a:r>
          </a:p>
          <a:p>
            <a:pPr lvl="1"/>
            <a:r>
              <a:rPr lang="en-US" dirty="0"/>
              <a:t> Streptococcus arranged in chains</a:t>
            </a:r>
          </a:p>
          <a:p>
            <a:pPr lvl="1"/>
            <a:r>
              <a:rPr lang="en-US" dirty="0"/>
              <a:t> </a:t>
            </a:r>
            <a:r>
              <a:rPr lang="en-US" dirty="0" err="1"/>
              <a:t>Pnuemococci</a:t>
            </a:r>
            <a:r>
              <a:rPr lang="en-US" dirty="0"/>
              <a:t> appear as spearhead</a:t>
            </a:r>
          </a:p>
          <a:p>
            <a:pPr lvl="1"/>
            <a:r>
              <a:rPr lang="en-US" dirty="0"/>
              <a:t> Diplococci appear as kidney shaped facing one another </a:t>
            </a:r>
          </a:p>
          <a:p>
            <a:pPr marL="0" indent="0">
              <a:buNone/>
            </a:pPr>
            <a:r>
              <a:rPr lang="en-US" dirty="0"/>
              <a:t> </a:t>
            </a:r>
            <a:r>
              <a:rPr lang="en-US" dirty="0" smtClean="0"/>
              <a:t>2</a:t>
            </a:r>
            <a:r>
              <a:rPr lang="en-US" dirty="0"/>
              <a:t>. </a:t>
            </a:r>
            <a:r>
              <a:rPr lang="en-US" b="1" dirty="0"/>
              <a:t>Bacilli or rods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- They are rod shaped </a:t>
            </a:r>
          </a:p>
          <a:p>
            <a:pPr lvl="1"/>
            <a:r>
              <a:rPr lang="en-US" dirty="0" smtClean="0"/>
              <a:t>- </a:t>
            </a:r>
            <a:r>
              <a:rPr lang="en-US" dirty="0"/>
              <a:t>E.g. Escherichia coli, Bacillus Anthrax, Diphtheria bacillus and vibrio cholera</a:t>
            </a:r>
          </a:p>
          <a:p>
            <a:pPr marL="0" indent="0">
              <a:buNone/>
            </a:pPr>
            <a:r>
              <a:rPr lang="en-US" dirty="0" smtClean="0"/>
              <a:t>3</a:t>
            </a:r>
            <a:r>
              <a:rPr lang="en-US" b="1" dirty="0"/>
              <a:t>. Spirochetes</a:t>
            </a:r>
            <a:endParaRPr lang="en-US" dirty="0"/>
          </a:p>
          <a:p>
            <a:pPr lvl="1"/>
            <a:r>
              <a:rPr lang="en-US" dirty="0" smtClean="0"/>
              <a:t>Spirally </a:t>
            </a:r>
            <a:r>
              <a:rPr lang="en-US" dirty="0"/>
              <a:t>coiled and motile </a:t>
            </a:r>
          </a:p>
          <a:p>
            <a:pPr lvl="1"/>
            <a:r>
              <a:rPr lang="pt-BR" dirty="0"/>
              <a:t>Eg Treponema palladium, Borrelia Reccurrentis and Leptospirosis</a:t>
            </a:r>
            <a:endParaRPr lang="en-US" dirty="0"/>
          </a:p>
          <a:p>
            <a:r>
              <a:rPr lang="pt-BR" dirty="0"/>
              <a:t> </a:t>
            </a:r>
            <a:r>
              <a:rPr lang="en-US" dirty="0" smtClean="0"/>
              <a:t>4</a:t>
            </a:r>
            <a:r>
              <a:rPr lang="en-US" b="1" dirty="0"/>
              <a:t>. </a:t>
            </a:r>
            <a:r>
              <a:rPr lang="en-US" b="1" dirty="0" err="1"/>
              <a:t>Actinomy</a:t>
            </a:r>
            <a:r>
              <a:rPr lang="en-US" b="1" dirty="0"/>
              <a:t> </a:t>
            </a:r>
            <a:r>
              <a:rPr lang="en-US" b="1" dirty="0" err="1"/>
              <a:t>cetes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Resemble fungus as it forms mycelia network of branching filaments</a:t>
            </a:r>
          </a:p>
          <a:p>
            <a:pPr lvl="1"/>
            <a:r>
              <a:rPr lang="en-US" dirty="0"/>
              <a:t>They are thin with cell wall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30CD-AAE1-4A21-A6B3-EC0BD48140AD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09689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Classification of bacteria due to morphology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612493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C51C2-95F3-4E86-81C3-EFAB33263AAD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9473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Gram +</a:t>
            </a:r>
            <a:r>
              <a:rPr lang="en-US" b="1" dirty="0" err="1" smtClean="0"/>
              <a:t>Ve</a:t>
            </a:r>
            <a:r>
              <a:rPr lang="en-US" b="1" dirty="0" smtClean="0"/>
              <a:t> Cocci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They are spherical in shape like a soccer ball, rugby ball or kidney shaped </a:t>
            </a:r>
            <a:endParaRPr lang="en-GB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Staphylococcus found in clusters </a:t>
            </a:r>
            <a:endParaRPr lang="en-GB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 Streptococcus arranged in chains</a:t>
            </a:r>
            <a:endParaRPr lang="en-GB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 </a:t>
            </a:r>
            <a:r>
              <a:rPr lang="en-US" dirty="0" err="1"/>
              <a:t>Pnuemococci</a:t>
            </a:r>
            <a:r>
              <a:rPr lang="en-US" dirty="0"/>
              <a:t> appear as spearhead</a:t>
            </a:r>
            <a:endParaRPr lang="en-GB" dirty="0"/>
          </a:p>
          <a:p>
            <a:pPr marL="0" lvl="0" indent="0"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1B10-64B3-4349-B15B-A1228C197284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6009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Module content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Microbiology</a:t>
            </a:r>
          </a:p>
          <a:p>
            <a:pPr lvl="1"/>
            <a:r>
              <a:rPr lang="en-GB" dirty="0" smtClean="0"/>
              <a:t>Concept of infection</a:t>
            </a:r>
          </a:p>
          <a:p>
            <a:pPr lvl="1"/>
            <a:r>
              <a:rPr lang="en-GB" dirty="0" smtClean="0"/>
              <a:t>Sources of microorganism </a:t>
            </a:r>
          </a:p>
          <a:p>
            <a:pPr lvl="1"/>
            <a:r>
              <a:rPr lang="en-GB" dirty="0" smtClean="0"/>
              <a:t>Mode of transmission of microorganism </a:t>
            </a:r>
          </a:p>
          <a:p>
            <a:pPr lvl="1"/>
            <a:r>
              <a:rPr lang="en-GB" dirty="0" smtClean="0"/>
              <a:t>Classification of microorganism and their clinical importance</a:t>
            </a:r>
          </a:p>
          <a:p>
            <a:pPr lvl="1"/>
            <a:r>
              <a:rPr lang="en-GB" dirty="0" smtClean="0"/>
              <a:t>Principals of infection prevention and control</a:t>
            </a:r>
          </a:p>
          <a:p>
            <a:r>
              <a:rPr lang="en-GB" dirty="0" smtClean="0"/>
              <a:t>Immunology </a:t>
            </a:r>
          </a:p>
          <a:p>
            <a:pPr lvl="1"/>
            <a:r>
              <a:rPr lang="en-GB" dirty="0" smtClean="0"/>
              <a:t>Types of immunity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CE757-04E8-4690-9392-91EFCE4EAA1D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1841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 </a:t>
            </a:r>
            <a:r>
              <a:rPr lang="en-US" b="1" dirty="0" smtClean="0"/>
              <a:t>STAPHYLOCOCCUS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Characteristics </a:t>
            </a:r>
          </a:p>
          <a:p>
            <a:pPr lvl="1"/>
            <a:r>
              <a:rPr lang="en-US" dirty="0" smtClean="0"/>
              <a:t>They </a:t>
            </a:r>
            <a:r>
              <a:rPr lang="en-US" dirty="0"/>
              <a:t>are ovoid or spheroidal, non motile in clusters</a:t>
            </a:r>
            <a:endParaRPr lang="en-GB" dirty="0"/>
          </a:p>
          <a:p>
            <a:pPr lvl="1"/>
            <a:r>
              <a:rPr lang="en-US" dirty="0"/>
              <a:t>Found in nose, skin, air and mouth</a:t>
            </a:r>
            <a:endParaRPr lang="en-GB" dirty="0"/>
          </a:p>
          <a:p>
            <a:pPr lvl="1"/>
            <a:r>
              <a:rPr lang="en-US" dirty="0" smtClean="0"/>
              <a:t>Spore </a:t>
            </a:r>
            <a:r>
              <a:rPr lang="en-US" dirty="0"/>
              <a:t>forming, non flagellated, aerobic or </a:t>
            </a:r>
            <a:r>
              <a:rPr lang="en-US" dirty="0" err="1"/>
              <a:t>faculase</a:t>
            </a:r>
            <a:r>
              <a:rPr lang="en-US" dirty="0"/>
              <a:t> anaerobic </a:t>
            </a:r>
            <a:endParaRPr lang="en-GB" dirty="0"/>
          </a:p>
          <a:p>
            <a:r>
              <a:rPr lang="en-US" dirty="0"/>
              <a:t> </a:t>
            </a:r>
            <a:r>
              <a:rPr lang="en-US" b="1" dirty="0" smtClean="0"/>
              <a:t>Types </a:t>
            </a:r>
            <a:endParaRPr lang="en-GB" dirty="0"/>
          </a:p>
          <a:p>
            <a:pPr lvl="1"/>
            <a:r>
              <a:rPr lang="en-US" dirty="0"/>
              <a:t>S. aureus causes abscess, endocarditis, </a:t>
            </a:r>
            <a:r>
              <a:rPr lang="en-US" dirty="0" err="1"/>
              <a:t>ostreomyelitis</a:t>
            </a:r>
            <a:r>
              <a:rPr lang="en-US" dirty="0"/>
              <a:t>, burns, skin infection, boils, food poisoning and toxic shock</a:t>
            </a:r>
            <a:endParaRPr lang="en-GB" dirty="0"/>
          </a:p>
          <a:p>
            <a:pPr lvl="1"/>
            <a:r>
              <a:rPr lang="en-US" dirty="0"/>
              <a:t>S. Epidermidis causes endocarditis, wound and UTI</a:t>
            </a:r>
            <a:endParaRPr lang="en-GB" dirty="0"/>
          </a:p>
          <a:p>
            <a:pPr lvl="1"/>
            <a:r>
              <a:rPr lang="en-US" dirty="0"/>
              <a:t>S. </a:t>
            </a:r>
            <a:r>
              <a:rPr lang="en-US" dirty="0" err="1"/>
              <a:t>Sapropytica</a:t>
            </a:r>
            <a:r>
              <a:rPr lang="en-US" dirty="0"/>
              <a:t> causes UTI</a:t>
            </a:r>
            <a:endParaRPr lang="en-GB" dirty="0"/>
          </a:p>
          <a:p>
            <a:pPr lvl="1"/>
            <a:r>
              <a:rPr lang="en-US" dirty="0"/>
              <a:t>S. </a:t>
            </a:r>
            <a:r>
              <a:rPr lang="en-US" dirty="0" err="1"/>
              <a:t>Albus</a:t>
            </a:r>
            <a:r>
              <a:rPr lang="en-US" dirty="0"/>
              <a:t> is harmless found in skin and nose</a:t>
            </a:r>
            <a:endParaRPr lang="en-GB" dirty="0"/>
          </a:p>
          <a:p>
            <a:pPr lvl="1"/>
            <a:r>
              <a:rPr lang="en-US" dirty="0"/>
              <a:t>S. pneumonia common in </a:t>
            </a:r>
            <a:r>
              <a:rPr lang="en-US" dirty="0" smtClean="0"/>
              <a:t>post op surgery </a:t>
            </a:r>
            <a:r>
              <a:rPr lang="en-US" dirty="0"/>
              <a:t>causes empyema, otitis and meningitis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CD9DFD-24C5-48AA-8D93-DD0F7458C271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8680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PNEUMOCOCCAL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Causes</a:t>
            </a:r>
            <a:endParaRPr lang="en-GB" dirty="0"/>
          </a:p>
          <a:p>
            <a:pPr lvl="1"/>
            <a:r>
              <a:rPr lang="en-US" dirty="0"/>
              <a:t>Lobar pneumonia, and </a:t>
            </a:r>
            <a:r>
              <a:rPr lang="en-US" dirty="0" err="1"/>
              <a:t>broncho</a:t>
            </a:r>
            <a:r>
              <a:rPr lang="en-US" dirty="0"/>
              <a:t> pneumonia </a:t>
            </a:r>
            <a:endParaRPr lang="en-GB" dirty="0"/>
          </a:p>
          <a:p>
            <a:pPr lvl="1"/>
            <a:r>
              <a:rPr lang="en-US" dirty="0"/>
              <a:t>Found in human throat 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DBD2F0-F5CE-43EC-B70E-5790B45F204F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786671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STREPTOCOCCA</a:t>
            </a:r>
            <a:r>
              <a:rPr lang="en-US" dirty="0" smtClean="0"/>
              <a:t>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Types </a:t>
            </a:r>
            <a:endParaRPr lang="en-GB" dirty="0"/>
          </a:p>
          <a:p>
            <a:pPr lvl="1"/>
            <a:r>
              <a:rPr lang="en-US" dirty="0" smtClean="0"/>
              <a:t>S</a:t>
            </a:r>
            <a:r>
              <a:rPr lang="en-US" dirty="0"/>
              <a:t>. </a:t>
            </a:r>
            <a:r>
              <a:rPr lang="en-US" dirty="0" err="1"/>
              <a:t>pyogens</a:t>
            </a:r>
            <a:r>
              <a:rPr lang="en-US" dirty="0"/>
              <a:t>.</a:t>
            </a:r>
            <a:endParaRPr lang="en-GB" dirty="0"/>
          </a:p>
          <a:p>
            <a:pPr lvl="1"/>
            <a:r>
              <a:rPr lang="en-US" dirty="0"/>
              <a:t>S. </a:t>
            </a:r>
            <a:r>
              <a:rPr lang="en-US" dirty="0" err="1"/>
              <a:t>Heamolytic</a:t>
            </a:r>
            <a:endParaRPr lang="en-GB" dirty="0"/>
          </a:p>
          <a:p>
            <a:pPr lvl="1"/>
            <a:r>
              <a:rPr lang="en-US" dirty="0"/>
              <a:t>S. </a:t>
            </a:r>
            <a:r>
              <a:rPr lang="en-US" dirty="0" err="1"/>
              <a:t>Agalactase</a:t>
            </a:r>
            <a:endParaRPr lang="en-GB" dirty="0"/>
          </a:p>
          <a:p>
            <a:pPr lvl="1"/>
            <a:r>
              <a:rPr lang="en-US" dirty="0"/>
              <a:t>S. </a:t>
            </a:r>
            <a:r>
              <a:rPr lang="en-US" dirty="0" err="1"/>
              <a:t>bovis</a:t>
            </a:r>
            <a:r>
              <a:rPr lang="en-US" dirty="0"/>
              <a:t> </a:t>
            </a:r>
            <a:endParaRPr lang="en-GB" dirty="0"/>
          </a:p>
          <a:p>
            <a:pPr lvl="1"/>
            <a:r>
              <a:rPr lang="en-US" dirty="0"/>
              <a:t>S. </a:t>
            </a:r>
            <a:r>
              <a:rPr lang="en-US" dirty="0" err="1"/>
              <a:t>pneumonae</a:t>
            </a:r>
            <a:endParaRPr lang="en-GB" dirty="0"/>
          </a:p>
          <a:p>
            <a:pPr lvl="1"/>
            <a:r>
              <a:rPr lang="en-US" dirty="0"/>
              <a:t>S. </a:t>
            </a:r>
            <a:r>
              <a:rPr lang="en-US" dirty="0" err="1"/>
              <a:t>feacelis</a:t>
            </a:r>
            <a:r>
              <a:rPr lang="en-US" dirty="0"/>
              <a:t> </a:t>
            </a:r>
            <a:endParaRPr lang="en-GB" dirty="0"/>
          </a:p>
          <a:p>
            <a:r>
              <a:rPr lang="en-US" dirty="0" smtClean="0"/>
              <a:t>Cause </a:t>
            </a:r>
            <a:endParaRPr lang="en-GB" dirty="0"/>
          </a:p>
          <a:p>
            <a:pPr lvl="1"/>
            <a:r>
              <a:rPr lang="en-US" dirty="0" err="1" smtClean="0"/>
              <a:t>Septicaemia</a:t>
            </a:r>
            <a:endParaRPr lang="en-GB" dirty="0"/>
          </a:p>
          <a:p>
            <a:pPr lvl="1"/>
            <a:r>
              <a:rPr lang="en-US" dirty="0"/>
              <a:t>Pharyngitis</a:t>
            </a:r>
            <a:endParaRPr lang="en-GB" dirty="0"/>
          </a:p>
          <a:p>
            <a:pPr lvl="1"/>
            <a:r>
              <a:rPr lang="en-US" dirty="0"/>
              <a:t>Cellulites </a:t>
            </a:r>
            <a:endParaRPr lang="en-GB" dirty="0"/>
          </a:p>
          <a:p>
            <a:pPr lvl="1"/>
            <a:r>
              <a:rPr lang="en-US" dirty="0"/>
              <a:t>Rheumatic fever</a:t>
            </a:r>
            <a:endParaRPr lang="en-GB" dirty="0"/>
          </a:p>
          <a:p>
            <a:pPr lvl="1"/>
            <a:r>
              <a:rPr lang="en-US" dirty="0"/>
              <a:t>Glomerulonephritis </a:t>
            </a:r>
            <a:endParaRPr lang="en-GB" dirty="0"/>
          </a:p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 </a:t>
            </a:r>
            <a:r>
              <a:rPr lang="en-US" dirty="0" err="1" smtClean="0"/>
              <a:t>Xteristics</a:t>
            </a:r>
            <a:r>
              <a:rPr lang="en-US" dirty="0" smtClean="0"/>
              <a:t> </a:t>
            </a:r>
            <a:endParaRPr lang="en-GB" dirty="0" smtClean="0"/>
          </a:p>
          <a:p>
            <a:pPr lvl="1"/>
            <a:r>
              <a:rPr lang="en-US" dirty="0" smtClean="0"/>
              <a:t>Chain, </a:t>
            </a:r>
            <a:r>
              <a:rPr lang="en-US" dirty="0" err="1" smtClean="0"/>
              <a:t>catalese</a:t>
            </a:r>
            <a:r>
              <a:rPr lang="en-US" dirty="0" smtClean="0"/>
              <a:t> –</a:t>
            </a:r>
            <a:r>
              <a:rPr lang="en-US" dirty="0" err="1" smtClean="0"/>
              <a:t>ve</a:t>
            </a:r>
            <a:r>
              <a:rPr lang="en-US" dirty="0" smtClean="0"/>
              <a:t>, no spore, non motile, aerobic, no flagella</a:t>
            </a:r>
            <a:endParaRPr lang="en-GB" dirty="0" smtClean="0"/>
          </a:p>
          <a:p>
            <a:pPr lvl="1"/>
            <a:r>
              <a:rPr lang="en-US" dirty="0" smtClean="0"/>
              <a:t>Culture is blood agar </a:t>
            </a:r>
            <a:endParaRPr lang="en-GB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B0F58-EF85-4418-88FA-8DBC395578EB}" type="datetime1">
              <a:rPr lang="en-GB" smtClean="0"/>
              <a:t>25/11/2020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76182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GRAM –VE </a:t>
            </a:r>
            <a:r>
              <a:rPr lang="en-US" b="1" u="sng" dirty="0" smtClean="0"/>
              <a:t>COCCI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NEISSERIA</a:t>
            </a:r>
            <a:endParaRPr lang="en-GB" dirty="0" smtClean="0"/>
          </a:p>
          <a:p>
            <a:pPr lvl="1"/>
            <a:r>
              <a:rPr lang="en-US" dirty="0"/>
              <a:t>C</a:t>
            </a:r>
            <a:r>
              <a:rPr lang="en-US" dirty="0" smtClean="0"/>
              <a:t>haracteristics</a:t>
            </a:r>
            <a:endParaRPr lang="en-US" dirty="0" smtClean="0"/>
          </a:p>
          <a:p>
            <a:pPr lvl="2"/>
            <a:r>
              <a:rPr lang="en-US" dirty="0" smtClean="0"/>
              <a:t>Gram </a:t>
            </a:r>
            <a:r>
              <a:rPr lang="en-US" dirty="0"/>
              <a:t>–</a:t>
            </a:r>
            <a:r>
              <a:rPr lang="en-US" dirty="0" err="1"/>
              <a:t>ve</a:t>
            </a:r>
            <a:r>
              <a:rPr lang="en-US" dirty="0"/>
              <a:t> , aerobic, non spore, non motile, </a:t>
            </a:r>
            <a:r>
              <a:rPr lang="en-US" dirty="0" smtClean="0"/>
              <a:t>arranged </a:t>
            </a:r>
            <a:r>
              <a:rPr lang="en-US" dirty="0"/>
              <a:t>in pairs</a:t>
            </a:r>
            <a:endParaRPr lang="en-GB" dirty="0"/>
          </a:p>
          <a:p>
            <a:pPr lvl="2"/>
            <a:r>
              <a:rPr lang="en-US" dirty="0"/>
              <a:t>Culture is chocolate agar </a:t>
            </a:r>
            <a:endParaRPr lang="en-GB" dirty="0"/>
          </a:p>
          <a:p>
            <a:pPr lvl="1"/>
            <a:r>
              <a:rPr lang="en-US" dirty="0"/>
              <a:t> </a:t>
            </a:r>
            <a:r>
              <a:rPr lang="en-US" dirty="0" smtClean="0"/>
              <a:t>Types </a:t>
            </a:r>
            <a:endParaRPr lang="en-GB" dirty="0"/>
          </a:p>
          <a:p>
            <a:pPr lvl="2"/>
            <a:r>
              <a:rPr lang="en-US" dirty="0"/>
              <a:t>N. </a:t>
            </a:r>
            <a:r>
              <a:rPr lang="en-US" dirty="0" err="1"/>
              <a:t>gonorrhoea</a:t>
            </a:r>
            <a:r>
              <a:rPr lang="en-US" dirty="0"/>
              <a:t> causes </a:t>
            </a:r>
            <a:r>
              <a:rPr lang="en-US" dirty="0" err="1"/>
              <a:t>gonorrhoea</a:t>
            </a:r>
            <a:r>
              <a:rPr lang="en-US" dirty="0"/>
              <a:t> through sexual intercourse</a:t>
            </a:r>
            <a:endParaRPr lang="en-GB" dirty="0"/>
          </a:p>
          <a:p>
            <a:pPr lvl="3"/>
            <a:r>
              <a:rPr lang="en-US" dirty="0" smtClean="0"/>
              <a:t>Has </a:t>
            </a:r>
            <a:r>
              <a:rPr lang="en-US" dirty="0"/>
              <a:t>endotoxin </a:t>
            </a:r>
            <a:endParaRPr lang="en-GB" dirty="0"/>
          </a:p>
          <a:p>
            <a:pPr lvl="2"/>
            <a:r>
              <a:rPr lang="en-US" dirty="0"/>
              <a:t>N. meningitides causes bacterial meningitis</a:t>
            </a:r>
            <a:endParaRPr lang="en-GB" dirty="0"/>
          </a:p>
          <a:p>
            <a:pPr lvl="3"/>
            <a:r>
              <a:rPr lang="en-US" dirty="0"/>
              <a:t>Air bone </a:t>
            </a:r>
            <a:endParaRPr lang="en-GB" dirty="0"/>
          </a:p>
          <a:p>
            <a:pPr lvl="3"/>
            <a:r>
              <a:rPr lang="en-US" dirty="0"/>
              <a:t>Has endotoxin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42489-DB39-4F66-A8E3-373989A66C5E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0735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GRAM POSITIVE RODS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/>
              <a:t>BACILLUS</a:t>
            </a:r>
            <a:endParaRPr lang="en-US" dirty="0"/>
          </a:p>
          <a:p>
            <a:pPr lvl="1"/>
            <a:r>
              <a:rPr lang="fr-FR" dirty="0"/>
              <a:t>B </a:t>
            </a:r>
            <a:r>
              <a:rPr lang="en-US" dirty="0" err="1"/>
              <a:t>Anthracis</a:t>
            </a:r>
            <a:r>
              <a:rPr lang="en-US" dirty="0"/>
              <a:t> </a:t>
            </a:r>
            <a:r>
              <a:rPr lang="fr-FR" dirty="0"/>
              <a:t>cause Anthrax</a:t>
            </a:r>
            <a:endParaRPr lang="en-US" dirty="0"/>
          </a:p>
          <a:p>
            <a:pPr lvl="1"/>
            <a:r>
              <a:rPr lang="fr-FR" dirty="0"/>
              <a:t>B. </a:t>
            </a:r>
            <a:r>
              <a:rPr lang="en-US" dirty="0"/>
              <a:t>Cereus </a:t>
            </a:r>
            <a:r>
              <a:rPr lang="fr-FR" dirty="0"/>
              <a:t>causes </a:t>
            </a:r>
            <a:r>
              <a:rPr lang="en-US" dirty="0"/>
              <a:t>food poisoning </a:t>
            </a:r>
          </a:p>
          <a:p>
            <a:r>
              <a:rPr lang="fr-FR" dirty="0"/>
              <a:t> </a:t>
            </a:r>
            <a:r>
              <a:rPr lang="fr-FR" b="1" dirty="0" smtClean="0"/>
              <a:t>CLOSTRIDIUM</a:t>
            </a:r>
            <a:endParaRPr lang="en-US" dirty="0"/>
          </a:p>
          <a:p>
            <a:pPr lvl="1"/>
            <a:r>
              <a:rPr lang="pt-BR" dirty="0"/>
              <a:t>C. Tetani cause tetanus</a:t>
            </a:r>
            <a:endParaRPr lang="en-US" dirty="0"/>
          </a:p>
          <a:p>
            <a:pPr lvl="1"/>
            <a:r>
              <a:rPr lang="pt-BR" dirty="0"/>
              <a:t>C. Botulinum causes food poisoning </a:t>
            </a:r>
            <a:endParaRPr lang="en-US" dirty="0"/>
          </a:p>
          <a:p>
            <a:pPr lvl="1"/>
            <a:r>
              <a:rPr lang="en-US" dirty="0"/>
              <a:t>C. </a:t>
            </a:r>
            <a:r>
              <a:rPr lang="en-US" dirty="0" err="1"/>
              <a:t>Perfringes</a:t>
            </a:r>
            <a:r>
              <a:rPr lang="en-US" dirty="0"/>
              <a:t> (</a:t>
            </a:r>
            <a:r>
              <a:rPr lang="en-US" dirty="0" err="1"/>
              <a:t>Wilchi</a:t>
            </a:r>
            <a:r>
              <a:rPr lang="en-US" dirty="0"/>
              <a:t>) causes gas gangrene and food poisoning </a:t>
            </a:r>
          </a:p>
          <a:p>
            <a:pPr lvl="1"/>
            <a:r>
              <a:rPr lang="pt-BR" dirty="0"/>
              <a:t>C. Difficile causes pseodomembranous colitis </a:t>
            </a:r>
            <a:endParaRPr lang="en-US" dirty="0"/>
          </a:p>
          <a:p>
            <a:r>
              <a:rPr lang="pt-BR" dirty="0"/>
              <a:t> </a:t>
            </a:r>
            <a:r>
              <a:rPr lang="pt-BR" b="1" dirty="0" smtClean="0"/>
              <a:t>CORYNEBACTERIUM</a:t>
            </a:r>
            <a:endParaRPr lang="en-US" dirty="0"/>
          </a:p>
          <a:p>
            <a:pPr lvl="1"/>
            <a:r>
              <a:rPr lang="en-US" dirty="0"/>
              <a:t>C. </a:t>
            </a:r>
            <a:r>
              <a:rPr lang="en-US" dirty="0" err="1"/>
              <a:t>Diptheriae</a:t>
            </a:r>
            <a:r>
              <a:rPr lang="en-US" dirty="0"/>
              <a:t> cause </a:t>
            </a:r>
            <a:r>
              <a:rPr lang="en-US" dirty="0" err="1"/>
              <a:t>dipthria</a:t>
            </a:r>
            <a:r>
              <a:rPr lang="en-US" dirty="0"/>
              <a:t>, Schick test a type of skin test for </a:t>
            </a:r>
            <a:r>
              <a:rPr lang="en-US" dirty="0" err="1"/>
              <a:t>ditheria</a:t>
            </a:r>
            <a:r>
              <a:rPr lang="en-US" dirty="0"/>
              <a:t> </a:t>
            </a:r>
          </a:p>
          <a:p>
            <a:r>
              <a:rPr lang="en-US" dirty="0"/>
              <a:t> </a:t>
            </a:r>
            <a:r>
              <a:rPr lang="pt-BR" b="1" dirty="0" smtClean="0"/>
              <a:t>LISTERIA </a:t>
            </a:r>
            <a:endParaRPr lang="en-US" dirty="0"/>
          </a:p>
          <a:p>
            <a:pPr lvl="1"/>
            <a:r>
              <a:rPr lang="en-US" dirty="0"/>
              <a:t>L. </a:t>
            </a:r>
            <a:r>
              <a:rPr lang="en-US" dirty="0" err="1"/>
              <a:t>Monocytogens</a:t>
            </a:r>
            <a:r>
              <a:rPr lang="en-US" dirty="0"/>
              <a:t> causes meningitis in ISS and </a:t>
            </a:r>
            <a:r>
              <a:rPr lang="en-US" dirty="0" smtClean="0"/>
              <a:t>newborn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61100-CDB4-4016-9801-3BCCF316D250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732830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CHARACTERISTICS 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409609"/>
              </p:ext>
            </p:extLst>
          </p:nvPr>
        </p:nvGraphicFramePr>
        <p:xfrm>
          <a:off x="1109981" y="2319100"/>
          <a:ext cx="8313419" cy="39319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{7E9639D4-E3E2-4D34-9284-5A2195B3D0D7}</a:tableStyleId>
              </a:tblPr>
              <a:tblGrid>
                <a:gridCol w="1067778">
                  <a:extLst>
                    <a:ext uri="{9D8B030D-6E8A-4147-A177-3AD203B41FA5}">
                      <a16:colId xmlns:a16="http://schemas.microsoft.com/office/drawing/2014/main" val="2705425558"/>
                    </a:ext>
                  </a:extLst>
                </a:gridCol>
                <a:gridCol w="2097423">
                  <a:extLst>
                    <a:ext uri="{9D8B030D-6E8A-4147-A177-3AD203B41FA5}">
                      <a16:colId xmlns:a16="http://schemas.microsoft.com/office/drawing/2014/main" val="1089301730"/>
                    </a:ext>
                  </a:extLst>
                </a:gridCol>
                <a:gridCol w="1716073">
                  <a:extLst>
                    <a:ext uri="{9D8B030D-6E8A-4147-A177-3AD203B41FA5}">
                      <a16:colId xmlns:a16="http://schemas.microsoft.com/office/drawing/2014/main" val="200457803"/>
                    </a:ext>
                  </a:extLst>
                </a:gridCol>
                <a:gridCol w="1525398">
                  <a:extLst>
                    <a:ext uri="{9D8B030D-6E8A-4147-A177-3AD203B41FA5}">
                      <a16:colId xmlns:a16="http://schemas.microsoft.com/office/drawing/2014/main" val="3253582252"/>
                    </a:ext>
                  </a:extLst>
                </a:gridCol>
                <a:gridCol w="1906747">
                  <a:extLst>
                    <a:ext uri="{9D8B030D-6E8A-4147-A177-3AD203B41FA5}">
                      <a16:colId xmlns:a16="http://schemas.microsoft.com/office/drawing/2014/main" val="2493897205"/>
                    </a:ext>
                  </a:extLst>
                </a:gridCol>
              </a:tblGrid>
              <a:tr h="7863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NO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BACTERIA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ANAEROBIC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SPORE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EXOTOXIN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6637003"/>
                  </a:ext>
                </a:extLst>
              </a:tr>
              <a:tr h="7863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1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Bacillus 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-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+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+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73522734"/>
                  </a:ext>
                </a:extLst>
              </a:tr>
              <a:tr h="7863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Clostridium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+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+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+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7743415"/>
                  </a:ext>
                </a:extLst>
              </a:tr>
              <a:tr h="7863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Corynebactum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+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1274589"/>
                  </a:ext>
                </a:extLst>
              </a:tr>
              <a:tr h="78638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Listeria 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-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-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99449258"/>
                  </a:ext>
                </a:extLst>
              </a:tr>
            </a:tbl>
          </a:graphicData>
        </a:graphic>
      </p:graphicFrame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-6133284" y="-263287"/>
            <a:ext cx="20338642" cy="720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D8BFE-5A01-48A5-9D0C-2C7A1BBD445C}" type="datetime1">
              <a:rPr lang="en-GB" smtClean="0"/>
              <a:t>25/11/2020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7049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ZOONOTIC GRAM +VE </a:t>
            </a:r>
            <a:r>
              <a:rPr lang="en-US" b="1" u="sng" dirty="0" smtClean="0"/>
              <a:t>ROD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dirty="0"/>
              <a:t>BRUCELLA</a:t>
            </a:r>
            <a:endParaRPr lang="en-US" dirty="0"/>
          </a:p>
          <a:p>
            <a:pPr lvl="1"/>
            <a:r>
              <a:rPr lang="fr-FR" dirty="0"/>
              <a:t>B. </a:t>
            </a:r>
            <a:r>
              <a:rPr lang="fr-FR" dirty="0" err="1"/>
              <a:t>Melitensi</a:t>
            </a:r>
            <a:endParaRPr lang="en-US" dirty="0"/>
          </a:p>
          <a:p>
            <a:pPr lvl="1"/>
            <a:r>
              <a:rPr lang="fr-FR" dirty="0"/>
              <a:t>B. </a:t>
            </a:r>
            <a:r>
              <a:rPr lang="fr-FR" dirty="0" err="1"/>
              <a:t>Abortus</a:t>
            </a:r>
            <a:r>
              <a:rPr lang="fr-FR" dirty="0"/>
              <a:t> </a:t>
            </a:r>
            <a:endParaRPr lang="en-US" dirty="0"/>
          </a:p>
          <a:p>
            <a:pPr lvl="1"/>
            <a:r>
              <a:rPr lang="fr-FR" dirty="0"/>
              <a:t>B. Suis</a:t>
            </a:r>
            <a:endParaRPr lang="en-US" dirty="0"/>
          </a:p>
          <a:p>
            <a:pPr lvl="1"/>
            <a:r>
              <a:rPr lang="fr-FR" dirty="0"/>
              <a:t>causes </a:t>
            </a:r>
            <a:r>
              <a:rPr lang="fr-FR" dirty="0" err="1"/>
              <a:t>Brucellosis</a:t>
            </a:r>
            <a:endParaRPr lang="en-US" dirty="0"/>
          </a:p>
          <a:p>
            <a:r>
              <a:rPr lang="fr-FR" dirty="0"/>
              <a:t> </a:t>
            </a:r>
            <a:r>
              <a:rPr lang="fr-FR" b="1" dirty="0" smtClean="0"/>
              <a:t>FRANCISELLA</a:t>
            </a:r>
            <a:endParaRPr lang="en-US" dirty="0"/>
          </a:p>
          <a:p>
            <a:pPr lvl="1"/>
            <a:r>
              <a:rPr lang="fr-FR" dirty="0"/>
              <a:t>F. </a:t>
            </a:r>
            <a:r>
              <a:rPr lang="fr-FR" dirty="0" err="1"/>
              <a:t>Tularens</a:t>
            </a:r>
            <a:endParaRPr lang="en-US" dirty="0"/>
          </a:p>
          <a:p>
            <a:pPr lvl="1"/>
            <a:r>
              <a:rPr lang="fr-FR" dirty="0"/>
              <a:t>F. </a:t>
            </a:r>
            <a:r>
              <a:rPr lang="fr-FR" dirty="0" err="1"/>
              <a:t>tularemia</a:t>
            </a:r>
            <a:endParaRPr lang="en-US" dirty="0"/>
          </a:p>
          <a:p>
            <a:pPr lvl="1"/>
            <a:r>
              <a:rPr lang="fr-FR" dirty="0"/>
              <a:t> - Causes skin </a:t>
            </a:r>
            <a:r>
              <a:rPr lang="en-US" dirty="0"/>
              <a:t>ulcer </a:t>
            </a:r>
          </a:p>
          <a:p>
            <a:r>
              <a:rPr lang="fr-FR" b="1" dirty="0"/>
              <a:t>PASTEURELLA</a:t>
            </a:r>
            <a:endParaRPr lang="en-US" dirty="0"/>
          </a:p>
          <a:p>
            <a:pPr lvl="1"/>
            <a:r>
              <a:rPr lang="fr-FR" dirty="0"/>
              <a:t>P. </a:t>
            </a:r>
            <a:r>
              <a:rPr lang="en-GB" dirty="0" err="1"/>
              <a:t>Multoid</a:t>
            </a:r>
            <a:r>
              <a:rPr lang="fr-FR" dirty="0"/>
              <a:t> cause </a:t>
            </a:r>
            <a:r>
              <a:rPr lang="en-US" dirty="0"/>
              <a:t>wound </a:t>
            </a:r>
          </a:p>
          <a:p>
            <a:pPr lvl="1"/>
            <a:r>
              <a:rPr lang="fr-FR" dirty="0"/>
              <a:t>Causes </a:t>
            </a:r>
            <a:r>
              <a:rPr lang="en-US" dirty="0"/>
              <a:t>wound</a:t>
            </a:r>
            <a:r>
              <a:rPr lang="fr-FR" dirty="0"/>
              <a:t> infection </a:t>
            </a:r>
            <a:endParaRPr lang="en-US" dirty="0"/>
          </a:p>
          <a:p>
            <a:r>
              <a:rPr lang="fr-FR" dirty="0"/>
              <a:t> </a:t>
            </a:r>
            <a:r>
              <a:rPr lang="fr-FR" b="1" dirty="0" smtClean="0"/>
              <a:t>YERSINIA</a:t>
            </a:r>
            <a:endParaRPr lang="en-US" b="1" dirty="0"/>
          </a:p>
          <a:p>
            <a:pPr lvl="1"/>
            <a:r>
              <a:rPr lang="en-US" dirty="0"/>
              <a:t>Y. </a:t>
            </a:r>
            <a:r>
              <a:rPr lang="en-US" dirty="0" err="1"/>
              <a:t>Pestis</a:t>
            </a:r>
            <a:r>
              <a:rPr lang="en-US" dirty="0"/>
              <a:t> cause plaque due to bite by flea from rodent and dogs 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BC781-1D6F-401F-866B-277309E4C7B7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49407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/>
              <a:t>GRAM –VE </a:t>
            </a:r>
            <a:r>
              <a:rPr lang="en-US" b="1" u="sng" dirty="0" smtClean="0"/>
              <a:t>RODS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dirty="0"/>
              <a:t>ESCHERICHIA </a:t>
            </a:r>
            <a:endParaRPr lang="en-US" dirty="0"/>
          </a:p>
          <a:p>
            <a:r>
              <a:rPr lang="en-US" dirty="0"/>
              <a:t>Types</a:t>
            </a:r>
          </a:p>
          <a:p>
            <a:pPr lvl="1"/>
            <a:r>
              <a:rPr lang="en-US" dirty="0"/>
              <a:t>E </a:t>
            </a:r>
            <a:r>
              <a:rPr lang="en-US" dirty="0" smtClean="0"/>
              <a:t>coli</a:t>
            </a:r>
          </a:p>
          <a:p>
            <a:r>
              <a:rPr lang="en-US" dirty="0"/>
              <a:t>Causes </a:t>
            </a:r>
          </a:p>
          <a:p>
            <a:pPr lvl="1"/>
            <a:r>
              <a:rPr lang="en-US" dirty="0" smtClean="0"/>
              <a:t>gastroenteritis </a:t>
            </a:r>
            <a:endParaRPr lang="en-US" dirty="0"/>
          </a:p>
          <a:p>
            <a:pPr lvl="1"/>
            <a:r>
              <a:rPr lang="en-US" dirty="0"/>
              <a:t>UTI like </a:t>
            </a:r>
            <a:r>
              <a:rPr lang="en-US" dirty="0" err="1"/>
              <a:t>pylelonephritis</a:t>
            </a:r>
            <a:r>
              <a:rPr lang="en-US" dirty="0"/>
              <a:t> and cystitis  </a:t>
            </a:r>
          </a:p>
          <a:p>
            <a:pPr lvl="1"/>
            <a:r>
              <a:rPr lang="en-US" dirty="0"/>
              <a:t>Wound infection</a:t>
            </a:r>
          </a:p>
          <a:p>
            <a:pPr lvl="1"/>
            <a:r>
              <a:rPr lang="en-US" dirty="0"/>
              <a:t>Abscess peritonitis and </a:t>
            </a:r>
            <a:r>
              <a:rPr lang="en-US" dirty="0" err="1"/>
              <a:t>cholecystitis</a:t>
            </a:r>
            <a:endParaRPr lang="en-US" dirty="0"/>
          </a:p>
          <a:p>
            <a:pPr lvl="1"/>
            <a:r>
              <a:rPr lang="en-US" dirty="0"/>
              <a:t>Common cause of septicemia</a:t>
            </a:r>
            <a:endParaRPr lang="en-US" dirty="0"/>
          </a:p>
          <a:p>
            <a:pPr lvl="0"/>
            <a:r>
              <a:rPr lang="en-US" b="1" dirty="0"/>
              <a:t>SALMONELLA </a:t>
            </a:r>
            <a:endParaRPr lang="en-US" dirty="0"/>
          </a:p>
          <a:p>
            <a:r>
              <a:rPr lang="en-US" dirty="0"/>
              <a:t>Types </a:t>
            </a:r>
          </a:p>
          <a:p>
            <a:pPr lvl="1"/>
            <a:r>
              <a:rPr lang="en-US" dirty="0"/>
              <a:t>S. </a:t>
            </a:r>
            <a:r>
              <a:rPr lang="en-US" dirty="0" err="1"/>
              <a:t>typhi</a:t>
            </a:r>
            <a:r>
              <a:rPr lang="en-US" dirty="0"/>
              <a:t> causes Enteric fever </a:t>
            </a:r>
          </a:p>
          <a:p>
            <a:pPr lvl="1"/>
            <a:r>
              <a:rPr lang="en-US" dirty="0"/>
              <a:t>S. </a:t>
            </a:r>
            <a:r>
              <a:rPr lang="en-US" dirty="0" err="1"/>
              <a:t>Paratyphi</a:t>
            </a:r>
            <a:r>
              <a:rPr lang="en-US" dirty="0"/>
              <a:t> A and B</a:t>
            </a:r>
          </a:p>
          <a:p>
            <a:pPr lvl="1"/>
            <a:r>
              <a:rPr lang="en-US" dirty="0"/>
              <a:t>S. </a:t>
            </a:r>
            <a:r>
              <a:rPr lang="en-US" dirty="0" err="1"/>
              <a:t>typhiminium</a:t>
            </a:r>
            <a:r>
              <a:rPr lang="en-US" dirty="0"/>
              <a:t>  causes food poisoning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en-US" b="1" dirty="0"/>
              <a:t>CAMPYLOBACTOR </a:t>
            </a:r>
            <a:endParaRPr lang="en-US" dirty="0"/>
          </a:p>
          <a:p>
            <a:r>
              <a:rPr lang="en-US" dirty="0"/>
              <a:t>Types </a:t>
            </a:r>
          </a:p>
          <a:p>
            <a:pPr lvl="1"/>
            <a:r>
              <a:rPr lang="en-US" dirty="0"/>
              <a:t>C. </a:t>
            </a:r>
            <a:r>
              <a:rPr lang="en-US" dirty="0" err="1"/>
              <a:t>jejuni</a:t>
            </a:r>
            <a:endParaRPr lang="en-US" dirty="0"/>
          </a:p>
          <a:p>
            <a:pPr lvl="1"/>
            <a:r>
              <a:rPr lang="en-US" dirty="0"/>
              <a:t>C. intestinal</a:t>
            </a:r>
          </a:p>
          <a:p>
            <a:r>
              <a:rPr lang="en-US" dirty="0" err="1"/>
              <a:t>Xteristics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curved, comma or S shaped </a:t>
            </a:r>
          </a:p>
          <a:p>
            <a:pPr lvl="1"/>
            <a:r>
              <a:rPr lang="en-US" dirty="0"/>
              <a:t>causes watery diarrhea 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DB4F0-34A7-47A6-AC01-B2C3FB20DBB3}" type="datetime1">
              <a:rPr lang="en-GB" smtClean="0"/>
              <a:t>25/11/2020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30883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b="1" dirty="0"/>
              <a:t>KLEBSIELLA</a:t>
            </a:r>
            <a:endParaRPr lang="en-US" dirty="0"/>
          </a:p>
          <a:p>
            <a:pPr lvl="1"/>
            <a:r>
              <a:rPr lang="pt-BR" dirty="0"/>
              <a:t>Types  </a:t>
            </a:r>
            <a:endParaRPr lang="en-US" dirty="0"/>
          </a:p>
          <a:p>
            <a:pPr lvl="2"/>
            <a:r>
              <a:rPr lang="pt-BR" dirty="0"/>
              <a:t>- K. Enterobactor </a:t>
            </a:r>
            <a:endParaRPr lang="en-US" dirty="0"/>
          </a:p>
          <a:p>
            <a:pPr lvl="2"/>
            <a:r>
              <a:rPr lang="pt-BR" dirty="0"/>
              <a:t>-K. Serratia </a:t>
            </a:r>
            <a:endParaRPr lang="pt-BR" dirty="0" smtClean="0"/>
          </a:p>
          <a:p>
            <a:pPr lvl="1"/>
            <a:r>
              <a:rPr lang="en-US" dirty="0" smtClean="0"/>
              <a:t>Causes </a:t>
            </a:r>
          </a:p>
          <a:p>
            <a:pPr lvl="2"/>
            <a:r>
              <a:rPr lang="en-US" dirty="0" smtClean="0"/>
              <a:t>pneumonia</a:t>
            </a:r>
            <a:r>
              <a:rPr lang="en-US" dirty="0"/>
              <a:t>, Sinusitis, bronchitis, meninges in children, UTI and nosocomial infection </a:t>
            </a:r>
            <a:endParaRPr lang="en-US" dirty="0" smtClean="0"/>
          </a:p>
          <a:p>
            <a:pPr lvl="2"/>
            <a:r>
              <a:rPr lang="en-US" dirty="0"/>
              <a:t>Opportunistic pathogens </a:t>
            </a:r>
            <a:endParaRPr lang="en-US" dirty="0"/>
          </a:p>
          <a:p>
            <a:pPr lvl="0"/>
            <a:r>
              <a:rPr lang="en-US" b="1" dirty="0" smtClean="0"/>
              <a:t>SHINGELLA </a:t>
            </a:r>
            <a:endParaRPr lang="en-US" dirty="0"/>
          </a:p>
          <a:p>
            <a:pPr lvl="1"/>
            <a:r>
              <a:rPr lang="en-US" dirty="0"/>
              <a:t>Types </a:t>
            </a:r>
          </a:p>
          <a:p>
            <a:pPr lvl="2"/>
            <a:r>
              <a:rPr lang="en-US" dirty="0"/>
              <a:t>S. Dysenteries </a:t>
            </a:r>
          </a:p>
          <a:p>
            <a:pPr lvl="2"/>
            <a:r>
              <a:rPr lang="en-US" dirty="0"/>
              <a:t>S. </a:t>
            </a:r>
            <a:r>
              <a:rPr lang="en-US" dirty="0" err="1"/>
              <a:t>flexneri</a:t>
            </a:r>
            <a:endParaRPr lang="en-US" dirty="0"/>
          </a:p>
          <a:p>
            <a:pPr lvl="2"/>
            <a:r>
              <a:rPr lang="en-US" dirty="0"/>
              <a:t>S. </a:t>
            </a:r>
            <a:r>
              <a:rPr lang="en-US" dirty="0" err="1"/>
              <a:t>bodydii</a:t>
            </a:r>
            <a:endParaRPr lang="en-US" dirty="0"/>
          </a:p>
          <a:p>
            <a:pPr lvl="2"/>
            <a:r>
              <a:rPr lang="en-US" dirty="0"/>
              <a:t>S. sonnies </a:t>
            </a:r>
            <a:endParaRPr lang="en-US" dirty="0" smtClean="0"/>
          </a:p>
          <a:p>
            <a:pPr lvl="1"/>
            <a:r>
              <a:rPr lang="en-US" dirty="0"/>
              <a:t>Causes </a:t>
            </a:r>
          </a:p>
          <a:p>
            <a:pPr lvl="2"/>
            <a:r>
              <a:rPr lang="en-US" dirty="0"/>
              <a:t>Bacillary dysentery or bloody </a:t>
            </a:r>
            <a:r>
              <a:rPr lang="en-US" dirty="0" smtClean="0"/>
              <a:t>diarrhea 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b="1" dirty="0"/>
              <a:t>HELICOBACTER PYLORIS </a:t>
            </a:r>
            <a:endParaRPr lang="en-US" dirty="0"/>
          </a:p>
          <a:p>
            <a:pPr lvl="1"/>
            <a:r>
              <a:rPr lang="en-US" dirty="0"/>
              <a:t>Causes </a:t>
            </a:r>
          </a:p>
          <a:p>
            <a:pPr lvl="2"/>
            <a:r>
              <a:rPr lang="en-US" dirty="0"/>
              <a:t>gastric ulcer </a:t>
            </a:r>
          </a:p>
          <a:p>
            <a:r>
              <a:rPr lang="en-US" dirty="0"/>
              <a:t> </a:t>
            </a:r>
            <a:r>
              <a:rPr lang="en-US" b="1" dirty="0"/>
              <a:t>VIBRIO</a:t>
            </a:r>
            <a:endParaRPr lang="en-US" dirty="0"/>
          </a:p>
          <a:p>
            <a:pPr lvl="1"/>
            <a:r>
              <a:rPr lang="en-US" dirty="0"/>
              <a:t>Types </a:t>
            </a:r>
          </a:p>
          <a:p>
            <a:pPr lvl="2"/>
            <a:r>
              <a:rPr lang="en-US" dirty="0"/>
              <a:t>V. Cholera </a:t>
            </a:r>
          </a:p>
          <a:p>
            <a:pPr lvl="2"/>
            <a:r>
              <a:rPr lang="en-US" dirty="0"/>
              <a:t>V. </a:t>
            </a:r>
            <a:r>
              <a:rPr lang="en-US" dirty="0" err="1"/>
              <a:t>Parahemolyticas</a:t>
            </a:r>
            <a:endParaRPr lang="en-US" dirty="0"/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8C46-9C16-4859-AC3C-52AAFCEF2CD7}" type="datetime1">
              <a:rPr lang="en-GB" smtClean="0"/>
              <a:t>25/11/2020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89160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en-US" b="1" dirty="0"/>
              <a:t>PSEUDOMONA</a:t>
            </a:r>
            <a:endParaRPr lang="en-US" dirty="0"/>
          </a:p>
          <a:p>
            <a:r>
              <a:rPr lang="en-US" dirty="0"/>
              <a:t>Types </a:t>
            </a:r>
          </a:p>
          <a:p>
            <a:pPr lvl="1"/>
            <a:r>
              <a:rPr lang="en-US" dirty="0"/>
              <a:t>P. </a:t>
            </a:r>
            <a:r>
              <a:rPr lang="en-US" dirty="0" smtClean="0"/>
              <a:t>Aeruginosa</a:t>
            </a:r>
          </a:p>
          <a:p>
            <a:r>
              <a:rPr lang="en-US" dirty="0"/>
              <a:t>Causes </a:t>
            </a:r>
          </a:p>
          <a:p>
            <a:pPr lvl="1"/>
            <a:r>
              <a:rPr lang="en-US" dirty="0"/>
              <a:t>Infection of wounds, burns and skin ulcer </a:t>
            </a:r>
          </a:p>
          <a:p>
            <a:pPr lvl="1"/>
            <a:r>
              <a:rPr lang="en-US" dirty="0"/>
              <a:t>Pneumonia, UTI</a:t>
            </a:r>
          </a:p>
          <a:p>
            <a:pPr lvl="1"/>
            <a:r>
              <a:rPr lang="en-US" dirty="0"/>
              <a:t>Found in hospital dust bin and antiseptic </a:t>
            </a:r>
            <a:r>
              <a:rPr lang="en-US" dirty="0" err="1"/>
              <a:t>savlon</a:t>
            </a:r>
            <a:endParaRPr lang="en-US" dirty="0"/>
          </a:p>
          <a:p>
            <a:pPr lvl="0"/>
            <a:r>
              <a:rPr lang="en-US" b="1" dirty="0"/>
              <a:t>BACTEROIDS</a:t>
            </a:r>
            <a:endParaRPr lang="en-US" dirty="0"/>
          </a:p>
          <a:p>
            <a:r>
              <a:rPr lang="en-US" dirty="0"/>
              <a:t>Types </a:t>
            </a:r>
          </a:p>
          <a:p>
            <a:pPr lvl="1"/>
            <a:r>
              <a:rPr lang="en-US" dirty="0"/>
              <a:t>B. </a:t>
            </a:r>
            <a:r>
              <a:rPr lang="en-US" dirty="0" err="1"/>
              <a:t>fragilis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/>
              <a:t>Causes </a:t>
            </a:r>
          </a:p>
          <a:p>
            <a:pPr lvl="1"/>
            <a:r>
              <a:rPr lang="en-US" dirty="0"/>
              <a:t>Sepsis, peritonitis, abscess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1D54-23BF-43D3-B14B-3FB5063ED690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1393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 </a:t>
            </a:r>
            <a:r>
              <a:rPr lang="en-US" b="1" dirty="0" smtClean="0"/>
              <a:t>MICROBIOLOGY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Definition </a:t>
            </a:r>
          </a:p>
          <a:p>
            <a:pPr lvl="1"/>
            <a:r>
              <a:rPr lang="en-US" dirty="0" smtClean="0"/>
              <a:t>The study of those living organisms that are so small that they cannot be seen by naked eyes </a:t>
            </a:r>
            <a:endParaRPr lang="en-GB" dirty="0" smtClean="0"/>
          </a:p>
          <a:p>
            <a:pPr lvl="1"/>
            <a:r>
              <a:rPr lang="en-US" dirty="0" err="1" smtClean="0"/>
              <a:t>i.e</a:t>
            </a:r>
            <a:r>
              <a:rPr lang="en-US" dirty="0" smtClean="0"/>
              <a:t> Seen </a:t>
            </a:r>
            <a:r>
              <a:rPr lang="en-US" dirty="0"/>
              <a:t>by magnifying lenses 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BE5A-788B-4255-97F6-A16B41C46F4D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122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GRAM NEGATIVE ROD OF THE RESPIRATORY </a:t>
            </a:r>
            <a:r>
              <a:rPr lang="en-US" b="1" dirty="0" smtClean="0"/>
              <a:t>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b="1" dirty="0"/>
              <a:t>HAEMOPHILUS INFLUENZA</a:t>
            </a:r>
            <a:endParaRPr lang="en-US" dirty="0"/>
          </a:p>
          <a:p>
            <a:r>
              <a:rPr lang="en-US" dirty="0"/>
              <a:t>Cause </a:t>
            </a:r>
          </a:p>
          <a:p>
            <a:pPr lvl="1"/>
            <a:r>
              <a:rPr lang="en-US" dirty="0"/>
              <a:t>Meningitis, bronchitis, pneumonia in children and URTI</a:t>
            </a:r>
          </a:p>
          <a:p>
            <a:r>
              <a:rPr lang="en-US" b="1" dirty="0"/>
              <a:t>LEGIONELA PNEUMONIA</a:t>
            </a:r>
            <a:endParaRPr lang="en-US" dirty="0"/>
          </a:p>
          <a:p>
            <a:r>
              <a:rPr lang="en-US" dirty="0"/>
              <a:t>Causes </a:t>
            </a:r>
          </a:p>
          <a:p>
            <a:pPr lvl="1"/>
            <a:r>
              <a:rPr lang="en-US" dirty="0"/>
              <a:t>Pneumonia </a:t>
            </a:r>
          </a:p>
          <a:p>
            <a:r>
              <a:rPr lang="en-US" dirty="0"/>
              <a:t>BORDETELLA PERTUSSIS </a:t>
            </a:r>
          </a:p>
          <a:p>
            <a:r>
              <a:rPr lang="en-US" dirty="0"/>
              <a:t> Causes </a:t>
            </a:r>
          </a:p>
          <a:p>
            <a:pPr lvl="1"/>
            <a:r>
              <a:rPr lang="en-US" dirty="0"/>
              <a:t>Whooping cough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6535E-97A2-4A44-A9AD-635B729739C2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84462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SPIROCHETES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1. TRPONEMA</a:t>
            </a:r>
            <a:endParaRPr lang="en-US" b="1" dirty="0"/>
          </a:p>
          <a:p>
            <a:pPr lvl="1"/>
            <a:r>
              <a:rPr lang="en-US" b="1" dirty="0" smtClean="0"/>
              <a:t>T</a:t>
            </a:r>
            <a:r>
              <a:rPr lang="en-US" dirty="0"/>
              <a:t>.  PALLIDUM</a:t>
            </a:r>
          </a:p>
          <a:p>
            <a:pPr lvl="2"/>
            <a:r>
              <a:rPr lang="en-US" dirty="0" smtClean="0"/>
              <a:t>Causes Syphilis </a:t>
            </a:r>
            <a:endParaRPr lang="en-US" dirty="0"/>
          </a:p>
          <a:p>
            <a:pPr lvl="1"/>
            <a:r>
              <a:rPr lang="en-US" dirty="0"/>
              <a:t>T. PERTENUE</a:t>
            </a:r>
          </a:p>
          <a:p>
            <a:pPr lvl="2"/>
            <a:r>
              <a:rPr lang="en-US" dirty="0"/>
              <a:t>Causes </a:t>
            </a:r>
            <a:r>
              <a:rPr lang="en-US" dirty="0" smtClean="0"/>
              <a:t>Yaws </a:t>
            </a:r>
            <a:r>
              <a:rPr lang="en-US" dirty="0"/>
              <a:t>a venereal disease </a:t>
            </a:r>
          </a:p>
          <a:p>
            <a:pPr marL="0" indent="0">
              <a:buNone/>
            </a:pPr>
            <a:r>
              <a:rPr lang="en-US" b="1" dirty="0" smtClean="0"/>
              <a:t>2. BORRELIA </a:t>
            </a:r>
            <a:endParaRPr lang="en-US" dirty="0"/>
          </a:p>
          <a:p>
            <a:pPr marL="685800" lvl="2">
              <a:spcBef>
                <a:spcPts val="1000"/>
              </a:spcBef>
            </a:pPr>
            <a:r>
              <a:rPr lang="en-US" sz="2400" dirty="0"/>
              <a:t>B. </a:t>
            </a:r>
            <a:r>
              <a:rPr lang="en-US" sz="2400" dirty="0" err="1"/>
              <a:t>Burgdorferi</a:t>
            </a:r>
            <a:endParaRPr lang="en-US" sz="2400" dirty="0"/>
          </a:p>
          <a:p>
            <a:pPr lvl="1"/>
            <a:r>
              <a:rPr lang="en-US" dirty="0"/>
              <a:t>B. </a:t>
            </a:r>
            <a:r>
              <a:rPr lang="en-US" dirty="0" err="1"/>
              <a:t>Reccurenti</a:t>
            </a:r>
            <a:r>
              <a:rPr lang="en-US" dirty="0"/>
              <a:t> and B. </a:t>
            </a:r>
            <a:r>
              <a:rPr lang="en-US" dirty="0" err="1"/>
              <a:t>Hermsii</a:t>
            </a:r>
            <a:endParaRPr lang="en-US" dirty="0"/>
          </a:p>
          <a:p>
            <a:pPr lvl="2"/>
            <a:r>
              <a:rPr lang="en-US" dirty="0"/>
              <a:t>Causes relapsing fever</a:t>
            </a:r>
          </a:p>
          <a:p>
            <a:pPr lvl="2"/>
            <a:r>
              <a:rPr lang="en-US" dirty="0"/>
              <a:t>Transmitted by louse and ticks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B7AB9-BA6C-495D-A19C-5917296664AA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637965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3. LEPTOSPIRA</a:t>
            </a:r>
          </a:p>
          <a:p>
            <a:pPr lvl="1"/>
            <a:r>
              <a:rPr lang="en-US" b="1" dirty="0"/>
              <a:t>L. </a:t>
            </a:r>
            <a:r>
              <a:rPr lang="en-US" b="1" dirty="0" err="1"/>
              <a:t>Interrogans</a:t>
            </a:r>
            <a:endParaRPr lang="en-US" dirty="0"/>
          </a:p>
          <a:p>
            <a:pPr lvl="2"/>
            <a:r>
              <a:rPr lang="en-US" dirty="0" smtClean="0"/>
              <a:t>Infect </a:t>
            </a:r>
            <a:r>
              <a:rPr lang="en-US" dirty="0"/>
              <a:t>rats and livestock  </a:t>
            </a:r>
          </a:p>
          <a:p>
            <a:pPr lvl="1"/>
            <a:r>
              <a:rPr lang="en-US" b="1" dirty="0" smtClean="0"/>
              <a:t>L</a:t>
            </a:r>
            <a:r>
              <a:rPr lang="en-US" b="1" dirty="0"/>
              <a:t>. </a:t>
            </a:r>
            <a:r>
              <a:rPr lang="en-US" b="1" dirty="0" err="1"/>
              <a:t>Icterohemorrhagica</a:t>
            </a:r>
            <a:endParaRPr lang="en-US" dirty="0"/>
          </a:p>
          <a:p>
            <a:pPr lvl="2"/>
            <a:r>
              <a:rPr lang="en-US" dirty="0" smtClean="0"/>
              <a:t>- </a:t>
            </a:r>
            <a:r>
              <a:rPr lang="en-US" dirty="0"/>
              <a:t>Causes Weil’s disease fro rats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3B794-EA21-4A57-9630-E0E4AF2F7B5E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6065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MYCOBACTERIA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Characteristics </a:t>
            </a:r>
          </a:p>
          <a:p>
            <a:pPr lvl="1"/>
            <a:r>
              <a:rPr lang="en-US" dirty="0" smtClean="0"/>
              <a:t>Acid </a:t>
            </a:r>
            <a:r>
              <a:rPr lang="en-US" dirty="0"/>
              <a:t>fast slender rods</a:t>
            </a:r>
          </a:p>
          <a:p>
            <a:pPr lvl="1"/>
            <a:r>
              <a:rPr lang="en-US" dirty="0"/>
              <a:t>Aerobics, non motile, non capsulated </a:t>
            </a:r>
          </a:p>
          <a:p>
            <a:pPr lvl="1"/>
            <a:r>
              <a:rPr lang="en-US" dirty="0"/>
              <a:t>Non spore forming </a:t>
            </a:r>
            <a:endParaRPr lang="en-US" dirty="0" smtClean="0"/>
          </a:p>
          <a:p>
            <a:r>
              <a:rPr lang="en-US" dirty="0"/>
              <a:t>Types </a:t>
            </a:r>
          </a:p>
          <a:p>
            <a:pPr lvl="1"/>
            <a:r>
              <a:rPr lang="en-US" dirty="0" smtClean="0"/>
              <a:t>M</a:t>
            </a:r>
            <a:r>
              <a:rPr lang="en-US" dirty="0"/>
              <a:t>. Tuberculosis causes TB  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/>
              <a:t>M. </a:t>
            </a:r>
            <a:r>
              <a:rPr lang="en-US" dirty="0" err="1"/>
              <a:t>Bovis</a:t>
            </a:r>
            <a:r>
              <a:rPr lang="en-US" dirty="0"/>
              <a:t>  </a:t>
            </a:r>
          </a:p>
          <a:p>
            <a:pPr lvl="1"/>
            <a:r>
              <a:rPr lang="en-US" dirty="0"/>
              <a:t>M. </a:t>
            </a:r>
            <a:r>
              <a:rPr lang="en-US" dirty="0" err="1"/>
              <a:t>Microti</a:t>
            </a:r>
            <a:endParaRPr lang="en-US" dirty="0"/>
          </a:p>
          <a:p>
            <a:pPr lvl="1"/>
            <a:r>
              <a:rPr lang="en-US" dirty="0"/>
              <a:t>M. </a:t>
            </a:r>
            <a:r>
              <a:rPr lang="en-US" dirty="0" err="1"/>
              <a:t>marinim</a:t>
            </a:r>
            <a:endParaRPr lang="en-US" dirty="0"/>
          </a:p>
          <a:p>
            <a:pPr lvl="1"/>
            <a:r>
              <a:rPr lang="en-US" dirty="0"/>
              <a:t>M. </a:t>
            </a:r>
            <a:r>
              <a:rPr lang="en-US" dirty="0" err="1"/>
              <a:t>Leprae</a:t>
            </a:r>
            <a:r>
              <a:rPr lang="en-US" dirty="0"/>
              <a:t> Causes Leprosy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B548C-A370-4573-917F-3B9D2CAB4526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5060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CHLAMYDIAE</a:t>
            </a:r>
            <a:endParaRPr lang="en-US" dirty="0"/>
          </a:p>
          <a:p>
            <a:pPr lvl="1"/>
            <a:r>
              <a:rPr lang="en-US" dirty="0"/>
              <a:t>G –</a:t>
            </a:r>
            <a:r>
              <a:rPr lang="en-US" dirty="0" err="1"/>
              <a:t>ve</a:t>
            </a:r>
            <a:r>
              <a:rPr lang="en-US" dirty="0"/>
              <a:t> , found where there is flies  </a:t>
            </a:r>
          </a:p>
          <a:p>
            <a:r>
              <a:rPr lang="en-US" dirty="0" smtClean="0"/>
              <a:t>Types </a:t>
            </a:r>
            <a:endParaRPr lang="en-US" dirty="0"/>
          </a:p>
          <a:p>
            <a:pPr lvl="1"/>
            <a:r>
              <a:rPr lang="en-US" dirty="0"/>
              <a:t>C. </a:t>
            </a:r>
            <a:r>
              <a:rPr lang="en-US" dirty="0" err="1"/>
              <a:t>Trichomatis</a:t>
            </a:r>
            <a:r>
              <a:rPr lang="en-US" dirty="0"/>
              <a:t> found in eyes, urethra and cervix causes trachoma and conjunctivitis </a:t>
            </a:r>
          </a:p>
          <a:p>
            <a:pPr lvl="1"/>
            <a:r>
              <a:rPr lang="en-US" dirty="0"/>
              <a:t>C. Psittacosis disease of the birds but can cause pneumonia </a:t>
            </a:r>
          </a:p>
          <a:p>
            <a:r>
              <a:rPr lang="en-US" dirty="0"/>
              <a:t> </a:t>
            </a:r>
            <a:r>
              <a:rPr lang="en-US" b="1" dirty="0" smtClean="0"/>
              <a:t>ACTINOMYCESIS </a:t>
            </a:r>
            <a:endParaRPr lang="en-US" dirty="0"/>
          </a:p>
          <a:p>
            <a:pPr lvl="1"/>
            <a:r>
              <a:rPr lang="en-US" dirty="0"/>
              <a:t>Causes </a:t>
            </a:r>
            <a:r>
              <a:rPr lang="en-US" dirty="0" err="1"/>
              <a:t>actinomycosis</a:t>
            </a:r>
            <a:r>
              <a:rPr lang="en-US" dirty="0"/>
              <a:t> affecting the lungs, jaws, liver or gut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D05A9-D198-4A16-A536-D256B1C161A6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888401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OTHER SPICIES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/>
              <a:t>Nocardia</a:t>
            </a:r>
            <a:endParaRPr lang="en-US" b="1" dirty="0" smtClean="0"/>
          </a:p>
          <a:p>
            <a:pPr lvl="1"/>
            <a:r>
              <a:rPr lang="en-US" b="1" dirty="0" err="1" smtClean="0"/>
              <a:t>Nocardia</a:t>
            </a:r>
            <a:r>
              <a:rPr lang="en-US" b="1" dirty="0" smtClean="0"/>
              <a:t> </a:t>
            </a:r>
            <a:r>
              <a:rPr lang="en-US" b="1" dirty="0"/>
              <a:t>asteroids </a:t>
            </a:r>
            <a:endParaRPr lang="en-US" dirty="0"/>
          </a:p>
          <a:p>
            <a:pPr lvl="2"/>
            <a:r>
              <a:rPr lang="en-US" dirty="0"/>
              <a:t>Acid fast bacilli causes pneumonia which resemble TB</a:t>
            </a:r>
          </a:p>
          <a:p>
            <a:pPr lvl="1"/>
            <a:r>
              <a:rPr lang="en-US" dirty="0"/>
              <a:t> </a:t>
            </a:r>
            <a:r>
              <a:rPr lang="en-US" b="1" dirty="0" err="1" smtClean="0"/>
              <a:t>Norcardia</a:t>
            </a:r>
            <a:r>
              <a:rPr lang="en-US" b="1" dirty="0" smtClean="0"/>
              <a:t> </a:t>
            </a:r>
            <a:r>
              <a:rPr lang="en-US" b="1" dirty="0" err="1"/>
              <a:t>Madurae</a:t>
            </a:r>
            <a:endParaRPr lang="en-US" dirty="0"/>
          </a:p>
          <a:p>
            <a:pPr lvl="2"/>
            <a:r>
              <a:rPr lang="en-US" dirty="0"/>
              <a:t>- Causes granulomatous, sinus forming disease of human foot called </a:t>
            </a:r>
            <a:r>
              <a:rPr lang="en-US" dirty="0" err="1"/>
              <a:t>Madurae</a:t>
            </a:r>
            <a:r>
              <a:rPr lang="en-US" dirty="0"/>
              <a:t> foot </a:t>
            </a:r>
            <a:r>
              <a:rPr lang="en-US" dirty="0" err="1"/>
              <a:t>mycetoma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CA2E5-C458-4C1C-81FA-558FC6C8E00C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492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REASONS WHY A NURSE SHOULD STUDY MICROBIOLOGY </a:t>
            </a:r>
            <a:r>
              <a:rPr lang="en-GB" dirty="0"/>
              <a:t/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It </a:t>
            </a:r>
            <a:r>
              <a:rPr lang="en-US" dirty="0"/>
              <a:t>promotes health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Prevents </a:t>
            </a:r>
            <a:r>
              <a:rPr lang="en-US" dirty="0"/>
              <a:t>illness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Used </a:t>
            </a:r>
            <a:r>
              <a:rPr lang="en-US" dirty="0"/>
              <a:t>to monitor disease progress.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Assist </a:t>
            </a:r>
            <a:r>
              <a:rPr lang="en-US" dirty="0"/>
              <a:t>in managing and rehabilitating patients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Can </a:t>
            </a:r>
            <a:r>
              <a:rPr lang="en-US" dirty="0"/>
              <a:t>be used in research purposes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A66543-D7C0-4D8E-82E3-47CECF888E01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309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SOURCES OF MICROORGANISMS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Endogenous –</a:t>
            </a:r>
            <a:r>
              <a:rPr lang="en-US" dirty="0"/>
              <a:t> the body acts as a reservoir of infection i.e. infection can come from the same body 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dirty="0"/>
              <a:t>when normal flora cause infection to the same body. </a:t>
            </a:r>
            <a:endParaRPr lang="en-US" dirty="0" smtClean="0"/>
          </a:p>
          <a:p>
            <a:pPr marL="0" indent="0">
              <a:buNone/>
            </a:pPr>
            <a:endParaRPr lang="en-GB" dirty="0"/>
          </a:p>
          <a:p>
            <a:r>
              <a:rPr lang="en-US" b="1" i="1" dirty="0"/>
              <a:t>Exogenous –</a:t>
            </a:r>
            <a:r>
              <a:rPr lang="en-US" dirty="0"/>
              <a:t> infection is caused by the microorganisms from external environment. The reservoir can be symptomatic (sick), Asymptomatic (showing no illness) or just a carrier. Disease that don’t show symptoms e.g. </a:t>
            </a:r>
            <a:r>
              <a:rPr lang="en-US" dirty="0" smtClean="0"/>
              <a:t>syphilis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60AA9E-3F9E-45C5-BDA2-5C29546683B7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883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INFECTION TRANSMISSION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</a:t>
            </a:r>
            <a:r>
              <a:rPr lang="en-US" dirty="0"/>
              <a:t>cause infection microbes must be transferred from reservoir or from source to a susceptible host.</a:t>
            </a:r>
            <a:endParaRPr lang="en-GB" dirty="0"/>
          </a:p>
          <a:p>
            <a:r>
              <a:rPr lang="en-US" dirty="0"/>
              <a:t>There are two ways of transmission</a:t>
            </a:r>
            <a:endParaRPr lang="en-GB" dirty="0"/>
          </a:p>
          <a:p>
            <a:pPr marL="971550" lvl="1" indent="-514350">
              <a:buFont typeface="+mj-lt"/>
              <a:buAutoNum type="arabicPeriod"/>
            </a:pPr>
            <a:r>
              <a:rPr lang="en-US" b="1" i="1" dirty="0"/>
              <a:t>Horizontal transmission –</a:t>
            </a:r>
            <a:r>
              <a:rPr lang="en-US" dirty="0"/>
              <a:t> this is an environmental transmission i.e. parson to person </a:t>
            </a:r>
            <a:r>
              <a:rPr lang="en-US" dirty="0" err="1"/>
              <a:t>etc</a:t>
            </a:r>
            <a:endParaRPr lang="en-GB" dirty="0"/>
          </a:p>
          <a:p>
            <a:pPr marL="971550" lvl="1" indent="-514350">
              <a:buFont typeface="+mj-lt"/>
              <a:buAutoNum type="arabicPeriod"/>
            </a:pPr>
            <a:r>
              <a:rPr lang="en-US" b="1" i="1" dirty="0"/>
              <a:t>The vertical transmission</a:t>
            </a:r>
            <a:r>
              <a:rPr lang="en-US" dirty="0"/>
              <a:t> – this is mother to fetus </a:t>
            </a:r>
            <a:endParaRPr lang="en-GB" dirty="0"/>
          </a:p>
          <a:p>
            <a:pPr lvl="2"/>
            <a:r>
              <a:rPr lang="en-US" i="1" dirty="0"/>
              <a:t>Prenatally </a:t>
            </a:r>
            <a:r>
              <a:rPr lang="en-US" dirty="0"/>
              <a:t>thro’ the placenta</a:t>
            </a:r>
            <a:endParaRPr lang="en-GB" dirty="0"/>
          </a:p>
          <a:p>
            <a:pPr lvl="2"/>
            <a:r>
              <a:rPr lang="en-US" i="1" dirty="0" err="1"/>
              <a:t>Perinatally</a:t>
            </a:r>
            <a:r>
              <a:rPr lang="en-US" i="1" dirty="0"/>
              <a:t> d</a:t>
            </a:r>
            <a:r>
              <a:rPr lang="en-US" dirty="0"/>
              <a:t>uring passage of baby thro’ birth canal</a:t>
            </a:r>
            <a:endParaRPr lang="en-GB" dirty="0"/>
          </a:p>
          <a:p>
            <a:pPr lvl="2"/>
            <a:r>
              <a:rPr lang="en-US" i="1" dirty="0" err="1"/>
              <a:t>Postnatally</a:t>
            </a:r>
            <a:r>
              <a:rPr lang="en-US" i="1" dirty="0"/>
              <a:t> t</a:t>
            </a:r>
            <a:r>
              <a:rPr lang="en-US" dirty="0"/>
              <a:t>hro’ breastfeeding e.g. T. pallidum, H.I.V </a:t>
            </a:r>
            <a:r>
              <a:rPr lang="en-US" dirty="0" err="1"/>
              <a:t>etc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2A380-6CAE-4FAD-8CC2-060EF50CF521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956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ROUTS OF INFECTION TRANSMISSION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US" b="1" dirty="0" smtClean="0"/>
              <a:t>Contact</a:t>
            </a:r>
            <a:r>
              <a:rPr lang="en-US" b="1" dirty="0"/>
              <a:t>:- </a:t>
            </a:r>
            <a:endParaRPr lang="en-GB" dirty="0"/>
          </a:p>
          <a:p>
            <a:pPr lvl="1"/>
            <a:r>
              <a:rPr lang="en-US" i="1" dirty="0"/>
              <a:t>Direct contact</a:t>
            </a:r>
            <a:r>
              <a:rPr lang="en-US" dirty="0"/>
              <a:t> – contact by local skin e.g. impetigo caused by staphylococci or skin normal flora getting into wound from self </a:t>
            </a:r>
            <a:endParaRPr lang="en-GB" dirty="0"/>
          </a:p>
          <a:p>
            <a:pPr lvl="1"/>
            <a:r>
              <a:rPr lang="en-US" i="1" dirty="0"/>
              <a:t>Indirect contact</a:t>
            </a:r>
            <a:r>
              <a:rPr lang="en-US" dirty="0"/>
              <a:t> – organism from another individual to a susceptible host thro’ an animate object or fomite (medical </a:t>
            </a:r>
            <a:r>
              <a:rPr lang="en-US" dirty="0" err="1"/>
              <a:t>equipments</a:t>
            </a:r>
            <a:r>
              <a:rPr lang="en-US" dirty="0"/>
              <a:t>) clothing beddings, dressings, sinks </a:t>
            </a:r>
            <a:r>
              <a:rPr lang="en-US" dirty="0" err="1"/>
              <a:t>etc</a:t>
            </a:r>
            <a:r>
              <a:rPr lang="en-US" dirty="0"/>
              <a:t> or from contact with soil for S. </a:t>
            </a:r>
            <a:r>
              <a:rPr lang="en-US" dirty="0" err="1"/>
              <a:t>tetanni</a:t>
            </a:r>
            <a:r>
              <a:rPr lang="en-US" dirty="0"/>
              <a:t> .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Air :-</a:t>
            </a:r>
            <a:r>
              <a:rPr lang="en-US" dirty="0"/>
              <a:t> Droplets or organisms in dust particles thro’ airborne transmission normally when speaking, sneezing and coughing. Diseases found in dust e.g. </a:t>
            </a:r>
            <a:r>
              <a:rPr lang="en-US" dirty="0" err="1"/>
              <a:t>meningoccoci</a:t>
            </a:r>
            <a:r>
              <a:rPr lang="en-US" dirty="0"/>
              <a:t>, </a:t>
            </a:r>
            <a:r>
              <a:rPr lang="en-US" dirty="0" err="1"/>
              <a:t>Staphiloccoci</a:t>
            </a:r>
            <a:r>
              <a:rPr lang="en-US" dirty="0"/>
              <a:t>, </a:t>
            </a:r>
            <a:r>
              <a:rPr lang="en-US" dirty="0" err="1"/>
              <a:t>Carrynbacterium</a:t>
            </a:r>
            <a:r>
              <a:rPr lang="en-US" dirty="0"/>
              <a:t> </a:t>
            </a:r>
            <a:r>
              <a:rPr lang="en-US" dirty="0" err="1"/>
              <a:t>diptheriae</a:t>
            </a:r>
            <a:r>
              <a:rPr lang="en-US" dirty="0"/>
              <a:t>, Measles virus.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Vector:-</a:t>
            </a:r>
            <a:r>
              <a:rPr lang="en-US" dirty="0"/>
              <a:t> an animal that transfers infection from a reservoir to a host. It picks from source e.g. blood, </a:t>
            </a:r>
            <a:r>
              <a:rPr lang="en-US" dirty="0" err="1"/>
              <a:t>feses</a:t>
            </a:r>
            <a:r>
              <a:rPr lang="en-US" dirty="0"/>
              <a:t> and later deposits them when they infect new host, directly or indirectly e.g. mosquito, lies, fleas, flies, and ticks. Diseases e.g. </a:t>
            </a:r>
            <a:r>
              <a:rPr lang="en-US" dirty="0" err="1"/>
              <a:t>malria</a:t>
            </a:r>
            <a:r>
              <a:rPr lang="en-US" dirty="0"/>
              <a:t>, </a:t>
            </a:r>
            <a:r>
              <a:rPr lang="en-US" dirty="0" err="1"/>
              <a:t>leishmaniasis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/>
              <a:t>Sexually :-</a:t>
            </a:r>
            <a:r>
              <a:rPr lang="en-US" dirty="0"/>
              <a:t> e.g. H.I.V, </a:t>
            </a:r>
            <a:r>
              <a:rPr lang="en-US" dirty="0" err="1"/>
              <a:t>N.gonorhea</a:t>
            </a:r>
            <a:r>
              <a:rPr lang="en-US" dirty="0"/>
              <a:t>, Hepatitis B virus </a:t>
            </a:r>
            <a:r>
              <a:rPr lang="en-US" dirty="0" err="1"/>
              <a:t>etc</a:t>
            </a:r>
            <a:endParaRPr lang="en-GB" dirty="0"/>
          </a:p>
          <a:p>
            <a:pPr marL="514350" lvl="0" indent="-514350">
              <a:buFont typeface="+mj-lt"/>
              <a:buAutoNum type="arabicPeriod"/>
            </a:pPr>
            <a:r>
              <a:rPr lang="en-US" b="1" dirty="0" err="1"/>
              <a:t>Feaco</a:t>
            </a:r>
            <a:r>
              <a:rPr lang="en-US" b="1" dirty="0"/>
              <a:t>-oral route :-</a:t>
            </a:r>
            <a:r>
              <a:rPr lang="en-US" dirty="0"/>
              <a:t> directly by hands or indirectly in food and water e.g. E. salmonella, S. </a:t>
            </a:r>
            <a:r>
              <a:rPr lang="en-US" dirty="0" err="1"/>
              <a:t>typhi</a:t>
            </a:r>
            <a:r>
              <a:rPr lang="en-US" dirty="0"/>
              <a:t>, V. </a:t>
            </a:r>
            <a:r>
              <a:rPr lang="en-US" dirty="0" err="1" smtClean="0"/>
              <a:t>cholerae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2414A8-EAF3-4DBB-BD04-DAE13283CF05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127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en-US" b="1" dirty="0"/>
              <a:t>7</a:t>
            </a:r>
            <a:r>
              <a:rPr lang="en-US" b="1" dirty="0" smtClean="0"/>
              <a:t>. Insect and Anthropoids </a:t>
            </a:r>
            <a:endParaRPr lang="en-GB" dirty="0" smtClean="0"/>
          </a:p>
          <a:p>
            <a:pPr lvl="1"/>
            <a:r>
              <a:rPr lang="en-US" dirty="0" smtClean="0"/>
              <a:t>Mosquitoes for malaria and typhus fever </a:t>
            </a:r>
            <a:endParaRPr lang="en-GB" dirty="0" smtClean="0"/>
          </a:p>
          <a:p>
            <a:pPr lvl="1"/>
            <a:r>
              <a:rPr lang="en-US" dirty="0" smtClean="0"/>
              <a:t>Fleas for plague</a:t>
            </a:r>
            <a:endParaRPr lang="en-GB" dirty="0" smtClean="0"/>
          </a:p>
          <a:p>
            <a:pPr lvl="1"/>
            <a:r>
              <a:rPr lang="en-US" dirty="0" smtClean="0"/>
              <a:t>Ticks for relapsing fever</a:t>
            </a:r>
            <a:endParaRPr lang="en-GB" dirty="0" smtClean="0"/>
          </a:p>
          <a:p>
            <a:pPr lvl="1"/>
            <a:r>
              <a:rPr lang="en-US" dirty="0" smtClean="0"/>
              <a:t>Mites for scrub typhus</a:t>
            </a:r>
            <a:endParaRPr lang="en-GB" dirty="0" smtClean="0"/>
          </a:p>
          <a:p>
            <a:pPr lvl="1"/>
            <a:r>
              <a:rPr lang="en-US" dirty="0" smtClean="0"/>
              <a:t>Tsetse fly for </a:t>
            </a:r>
            <a:r>
              <a:rPr lang="en-US" dirty="0" err="1" smtClean="0"/>
              <a:t>trypanosomiasis</a:t>
            </a:r>
            <a:r>
              <a:rPr lang="en-US" dirty="0" smtClean="0"/>
              <a:t> </a:t>
            </a:r>
          </a:p>
          <a:p>
            <a:pPr marL="0" lvl="0" indent="0">
              <a:buNone/>
            </a:pPr>
            <a:r>
              <a:rPr lang="en-US" i="1" dirty="0"/>
              <a:t>8. </a:t>
            </a:r>
            <a:r>
              <a:rPr lang="en-US" b="1" i="1" dirty="0"/>
              <a:t>Zoonotic infection</a:t>
            </a:r>
            <a:endParaRPr lang="en-GB" b="1" dirty="0"/>
          </a:p>
          <a:p>
            <a:pPr lvl="1"/>
            <a:r>
              <a:rPr lang="en-US" dirty="0"/>
              <a:t>Bovine TB</a:t>
            </a:r>
            <a:endParaRPr lang="en-GB" dirty="0"/>
          </a:p>
          <a:p>
            <a:pPr lvl="1"/>
            <a:r>
              <a:rPr lang="en-US" dirty="0"/>
              <a:t>Salmonella food poisoning </a:t>
            </a:r>
            <a:endParaRPr lang="en-GB" dirty="0"/>
          </a:p>
          <a:p>
            <a:pPr lvl="1"/>
            <a:r>
              <a:rPr lang="en-US" dirty="0"/>
              <a:t>Anthrax </a:t>
            </a:r>
            <a:r>
              <a:rPr lang="en-US" b="1" dirty="0"/>
              <a:t>Animals</a:t>
            </a:r>
            <a:endParaRPr lang="en-GB" dirty="0"/>
          </a:p>
          <a:p>
            <a:pPr lvl="1"/>
            <a:r>
              <a:rPr lang="en-US" dirty="0"/>
              <a:t>Rabies </a:t>
            </a:r>
            <a:endParaRPr lang="en-GB" dirty="0"/>
          </a:p>
          <a:p>
            <a:pPr lvl="1"/>
            <a:r>
              <a:rPr lang="en-US" dirty="0"/>
              <a:t>Tetanus  </a:t>
            </a:r>
            <a:endParaRPr lang="en-GB" dirty="0"/>
          </a:p>
          <a:p>
            <a:pPr marL="0" indent="0">
              <a:buNone/>
            </a:pPr>
            <a:r>
              <a:rPr lang="en-US" b="1" dirty="0"/>
              <a:t>9. Soil</a:t>
            </a:r>
            <a:endParaRPr lang="en-GB" dirty="0"/>
          </a:p>
          <a:p>
            <a:pPr lvl="1"/>
            <a:r>
              <a:rPr lang="en-US" dirty="0"/>
              <a:t>Tetanus </a:t>
            </a:r>
            <a:endParaRPr lang="en-GB" dirty="0"/>
          </a:p>
          <a:p>
            <a:pPr lvl="1"/>
            <a:r>
              <a:rPr lang="en-US" dirty="0"/>
              <a:t>Gas gangrene </a:t>
            </a:r>
            <a:endParaRPr lang="en-GB" dirty="0"/>
          </a:p>
          <a:p>
            <a:pPr lvl="1"/>
            <a:r>
              <a:rPr lang="en-US" dirty="0" err="1"/>
              <a:t>Heliminthiasis</a:t>
            </a:r>
            <a:r>
              <a:rPr lang="en-US" dirty="0"/>
              <a:t>  </a:t>
            </a:r>
            <a:endParaRPr lang="en-GB" dirty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6D7B7-E232-4CC3-B6D4-9851A41E5B3B}" type="datetime1">
              <a:rPr lang="en-GB" smtClean="0"/>
              <a:t>25/11/2020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Ben Nyiks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A986B5-C300-44D1-8A56-5359D493ED04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16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2116</Words>
  <Application>Microsoft Office PowerPoint</Application>
  <PresentationFormat>Widescreen</PresentationFormat>
  <Paragraphs>582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50" baseType="lpstr">
      <vt:lpstr>Arial</vt:lpstr>
      <vt:lpstr>Calibri</vt:lpstr>
      <vt:lpstr>Calibri Light</vt:lpstr>
      <vt:lpstr>Times New Roman</vt:lpstr>
      <vt:lpstr>Office Theme</vt:lpstr>
      <vt:lpstr>MODULE 3: MICROBIOLOGY AND IMMUNOLOGY</vt:lpstr>
      <vt:lpstr>Objectives</vt:lpstr>
      <vt:lpstr>Module content</vt:lpstr>
      <vt:lpstr> MICROBIOLOGY</vt:lpstr>
      <vt:lpstr>REASONS WHY A NURSE SHOULD STUDY MICROBIOLOGY  </vt:lpstr>
      <vt:lpstr>SOURCES OF MICROORGANISMS </vt:lpstr>
      <vt:lpstr>INFECTION TRANSMISSION</vt:lpstr>
      <vt:lpstr>ROUTS OF INFECTION TRANSMISSION</vt:lpstr>
      <vt:lpstr>cont</vt:lpstr>
      <vt:lpstr>cont</vt:lpstr>
      <vt:lpstr>N/B</vt:lpstr>
      <vt:lpstr>Water bone diseases </vt:lpstr>
      <vt:lpstr>BRANCHES OF MICROBIOLOGY</vt:lpstr>
      <vt:lpstr>Medical microbiology is further divided into the following </vt:lpstr>
      <vt:lpstr>CLASSFICATION OF MICROBES DUE TO MOPHOLOGY  </vt:lpstr>
      <vt:lpstr>BACTERIA </vt:lpstr>
      <vt:lpstr>Bacteria structure consist of </vt:lpstr>
      <vt:lpstr>Bacterial cell Structure</vt:lpstr>
      <vt:lpstr>cont</vt:lpstr>
      <vt:lpstr>cont</vt:lpstr>
      <vt:lpstr>PowerPoint Presentation</vt:lpstr>
      <vt:lpstr>Methods of Identification of Bacteria</vt:lpstr>
      <vt:lpstr>Types of stains </vt:lpstr>
      <vt:lpstr>cont</vt:lpstr>
      <vt:lpstr>PowerPoint Presentation</vt:lpstr>
      <vt:lpstr>Giemsa staining</vt:lpstr>
      <vt:lpstr>General examples of Bacteria</vt:lpstr>
      <vt:lpstr>Classification of bacteria due to morphology</vt:lpstr>
      <vt:lpstr>Gram +Ve Cocci</vt:lpstr>
      <vt:lpstr>. STAPHYLOCOCCUS</vt:lpstr>
      <vt:lpstr>PNEUMOCOCCAL</vt:lpstr>
      <vt:lpstr>STREPTOCOCCAL</vt:lpstr>
      <vt:lpstr>GRAM –VE COCCI</vt:lpstr>
      <vt:lpstr>GRAM POSITIVE RODS </vt:lpstr>
      <vt:lpstr>SUMMARY OF CHARACTERISTICS </vt:lpstr>
      <vt:lpstr>ZOONOTIC GRAM +VE ROD</vt:lpstr>
      <vt:lpstr>GRAM –VE RODS</vt:lpstr>
      <vt:lpstr>PowerPoint Presentation</vt:lpstr>
      <vt:lpstr>cont</vt:lpstr>
      <vt:lpstr>GRAM NEGATIVE ROD OF THE RESPIRATORY TRACT</vt:lpstr>
      <vt:lpstr>SPIROCHETES</vt:lpstr>
      <vt:lpstr>PowerPoint Presentation</vt:lpstr>
      <vt:lpstr>MYCOBACTERIA</vt:lpstr>
      <vt:lpstr>cont</vt:lpstr>
      <vt:lpstr>OTHER SPICIES 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3: MICROBIOLOGY AND IMMUNOLOGY</dc:title>
  <dc:creator>USER</dc:creator>
  <cp:lastModifiedBy>Windows User</cp:lastModifiedBy>
  <cp:revision>37</cp:revision>
  <dcterms:created xsi:type="dcterms:W3CDTF">2020-11-20T07:42:34Z</dcterms:created>
  <dcterms:modified xsi:type="dcterms:W3CDTF">2020-11-25T12:21:55Z</dcterms:modified>
</cp:coreProperties>
</file>