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sldIdLst>
    <p:sldId id="256" r:id="rId2"/>
    <p:sldId id="257" r:id="rId3"/>
    <p:sldId id="258" r:id="rId4"/>
    <p:sldId id="259" r:id="rId5"/>
    <p:sldId id="273" r:id="rId6"/>
    <p:sldId id="274" r:id="rId7"/>
    <p:sldId id="260" r:id="rId8"/>
    <p:sldId id="275" r:id="rId9"/>
    <p:sldId id="276" r:id="rId10"/>
    <p:sldId id="261" r:id="rId11"/>
    <p:sldId id="262" r:id="rId12"/>
    <p:sldId id="263" r:id="rId13"/>
    <p:sldId id="264" r:id="rId14"/>
    <p:sldId id="277" r:id="rId15"/>
    <p:sldId id="265" r:id="rId16"/>
    <p:sldId id="266" r:id="rId17"/>
    <p:sldId id="267" r:id="rId18"/>
    <p:sldId id="268" r:id="rId19"/>
    <p:sldId id="269" r:id="rId20"/>
    <p:sldId id="270"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6" r:id="rId37"/>
    <p:sldId id="271"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09" r:id="rId51"/>
    <p:sldId id="310" r:id="rId52"/>
    <p:sldId id="311" r:id="rId53"/>
    <p:sldId id="312" r:id="rId54"/>
    <p:sldId id="313" r:id="rId55"/>
    <p:sldId id="314" r:id="rId56"/>
    <p:sldId id="315" r:id="rId57"/>
    <p:sldId id="316"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41" d="100"/>
          <a:sy n="41" d="100"/>
        </p:scale>
        <p:origin x="-132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3364A8-D946-4A38-B547-5968E9515FE2}" type="datetimeFigureOut">
              <a:rPr lang="en-US" smtClean="0"/>
              <a:pPr/>
              <a:t>4/5/2021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2FA710-5573-4500-BC7A-36B0724CD6B5}"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B2FA710-5573-4500-BC7A-36B0724CD6B5}"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479FD7-DFBF-4F1C-B079-4BF41DB08DD5}" type="datetimeFigureOut">
              <a:rPr lang="en-US" smtClean="0"/>
              <a:pPr/>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A21DAF-44DC-4024-9320-E1B37961215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479FD7-DFBF-4F1C-B079-4BF41DB08DD5}" type="datetimeFigureOut">
              <a:rPr lang="en-US" smtClean="0"/>
              <a:pPr/>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A21DAF-44DC-4024-9320-E1B37961215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479FD7-DFBF-4F1C-B079-4BF41DB08DD5}" type="datetimeFigureOut">
              <a:rPr lang="en-US" smtClean="0"/>
              <a:pPr/>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A21DAF-44DC-4024-9320-E1B37961215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479FD7-DFBF-4F1C-B079-4BF41DB08DD5}" type="datetimeFigureOut">
              <a:rPr lang="en-US" smtClean="0"/>
              <a:pPr/>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A21DAF-44DC-4024-9320-E1B37961215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479FD7-DFBF-4F1C-B079-4BF41DB08DD5}" type="datetimeFigureOut">
              <a:rPr lang="en-US" smtClean="0"/>
              <a:pPr/>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A21DAF-44DC-4024-9320-E1B37961215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479FD7-DFBF-4F1C-B079-4BF41DB08DD5}" type="datetimeFigureOut">
              <a:rPr lang="en-US" smtClean="0"/>
              <a:pPr/>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A21DAF-44DC-4024-9320-E1B37961215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479FD7-DFBF-4F1C-B079-4BF41DB08DD5}" type="datetimeFigureOut">
              <a:rPr lang="en-US" smtClean="0"/>
              <a:pPr/>
              <a:t>4/5/2021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A21DAF-44DC-4024-9320-E1B37961215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479FD7-DFBF-4F1C-B079-4BF41DB08DD5}" type="datetimeFigureOut">
              <a:rPr lang="en-US" smtClean="0"/>
              <a:pPr/>
              <a:t>4/5/2021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A21DAF-44DC-4024-9320-E1B37961215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479FD7-DFBF-4F1C-B079-4BF41DB08DD5}" type="datetimeFigureOut">
              <a:rPr lang="en-US" smtClean="0"/>
              <a:pPr/>
              <a:t>4/5/2021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A21DAF-44DC-4024-9320-E1B37961215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479FD7-DFBF-4F1C-B079-4BF41DB08DD5}" type="datetimeFigureOut">
              <a:rPr lang="en-US" smtClean="0"/>
              <a:pPr/>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A21DAF-44DC-4024-9320-E1B37961215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479FD7-DFBF-4F1C-B079-4BF41DB08DD5}" type="datetimeFigureOut">
              <a:rPr lang="en-US" smtClean="0"/>
              <a:pPr/>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A21DAF-44DC-4024-9320-E1B37961215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479FD7-DFBF-4F1C-B079-4BF41DB08DD5}" type="datetimeFigureOut">
              <a:rPr lang="en-US" smtClean="0"/>
              <a:pPr/>
              <a:t>4/5/2021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21DAF-44DC-4024-9320-E1B37961215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MATERNAL AND NEWBORN HEALTH 1</a:t>
            </a:r>
            <a:endParaRPr lang="en-US" dirty="0"/>
          </a:p>
        </p:txBody>
      </p:sp>
      <p:sp>
        <p:nvSpPr>
          <p:cNvPr id="3" name="Subtitle 2"/>
          <p:cNvSpPr>
            <a:spLocks noGrp="1"/>
          </p:cNvSpPr>
          <p:nvPr>
            <p:ph type="subTitle" idx="1"/>
          </p:nvPr>
        </p:nvSpPr>
        <p:spPr/>
        <p:txBody>
          <a:bodyPr/>
          <a:lstStyle/>
          <a:p>
            <a:r>
              <a:rPr lang="en-US" b="1" dirty="0" smtClean="0"/>
              <a:t>NORMAL</a:t>
            </a:r>
            <a:r>
              <a:rPr lang="en-US" dirty="0" smtClean="0"/>
              <a:t> </a:t>
            </a:r>
            <a:r>
              <a:rPr lang="en-US" b="1" dirty="0" smtClean="0"/>
              <a:t>LABOUR</a:t>
            </a:r>
          </a:p>
          <a:p>
            <a:r>
              <a:rPr lang="en-US" b="1" dirty="0" smtClean="0"/>
              <a:t>PREPARED BY:JOAN C. ROTICH</a:t>
            </a:r>
          </a:p>
          <a:p>
            <a:r>
              <a:rPr lang="en-US" b="1" dirty="0" smtClean="0"/>
              <a:t>BScN KABARAK UNIVERSITY .</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STAGES OF LABOUR</a:t>
            </a:r>
            <a:endParaRPr lang="en-US" dirty="0"/>
          </a:p>
        </p:txBody>
      </p:sp>
      <p:sp>
        <p:nvSpPr>
          <p:cNvPr id="3" name="Content Placeholder 2"/>
          <p:cNvSpPr>
            <a:spLocks noGrp="1"/>
          </p:cNvSpPr>
          <p:nvPr>
            <p:ph idx="1"/>
          </p:nvPr>
        </p:nvSpPr>
        <p:spPr/>
        <p:txBody>
          <a:bodyPr/>
          <a:lstStyle/>
          <a:p>
            <a:pPr>
              <a:buNone/>
            </a:pPr>
            <a:r>
              <a:rPr lang="en-US" dirty="0" smtClean="0"/>
              <a:t> We have four stages of labour: </a:t>
            </a:r>
          </a:p>
          <a:p>
            <a:pPr>
              <a:buFont typeface="Wingdings" pitchFamily="2" charset="2"/>
              <a:buChar char="v"/>
            </a:pPr>
            <a:r>
              <a:rPr lang="en-US" dirty="0" smtClean="0"/>
              <a:t>First stage of labour</a:t>
            </a:r>
          </a:p>
          <a:p>
            <a:pPr>
              <a:buFont typeface="Wingdings" pitchFamily="2" charset="2"/>
              <a:buChar char="v"/>
            </a:pPr>
            <a:r>
              <a:rPr lang="en-US" dirty="0" smtClean="0"/>
              <a:t>Second stage of labour</a:t>
            </a:r>
          </a:p>
          <a:p>
            <a:pPr>
              <a:buFont typeface="Wingdings" pitchFamily="2" charset="2"/>
              <a:buChar char="v"/>
            </a:pPr>
            <a:r>
              <a:rPr lang="en-US" dirty="0" smtClean="0"/>
              <a:t>Third stage of labour</a:t>
            </a:r>
          </a:p>
          <a:p>
            <a:pPr>
              <a:buFont typeface="Wingdings" pitchFamily="2" charset="2"/>
              <a:buChar char="v"/>
            </a:pPr>
            <a:r>
              <a:rPr lang="en-US" dirty="0" smtClean="0"/>
              <a:t>Fourth stage of labour</a:t>
            </a:r>
          </a:p>
          <a:p>
            <a:pPr>
              <a:buNone/>
            </a:pPr>
            <a:r>
              <a:rPr lang="en-US" dirty="0" smtClean="0"/>
              <a:t>    </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STAGE OF LABOUR</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This starts from the onset of true labour pain and ends with dilatation of cervix.</a:t>
            </a:r>
          </a:p>
          <a:p>
            <a:r>
              <a:rPr lang="en-US" dirty="0" smtClean="0"/>
              <a:t>Its average duration is 12hours in primigravida and 6 hours in multigravida.</a:t>
            </a:r>
          </a:p>
          <a:p>
            <a:r>
              <a:rPr lang="en-US" dirty="0" smtClean="0"/>
              <a:t>There are two phases of first stage of labour:</a:t>
            </a:r>
          </a:p>
          <a:p>
            <a:pPr marL="514350" indent="-514350">
              <a:buFont typeface="+mj-lt"/>
              <a:buAutoNum type="arabicParenR"/>
            </a:pPr>
            <a:r>
              <a:rPr lang="en-US" dirty="0" smtClean="0"/>
              <a:t>  Latent phase</a:t>
            </a:r>
          </a:p>
          <a:p>
            <a:pPr marL="514350" indent="-514350">
              <a:buFont typeface="+mj-lt"/>
              <a:buAutoNum type="arabicParenR"/>
            </a:pPr>
            <a:r>
              <a:rPr lang="en-US" dirty="0" smtClean="0"/>
              <a:t>Active phase</a:t>
            </a:r>
          </a:p>
          <a:p>
            <a:pPr marL="514350" indent="-514350">
              <a:buNone/>
            </a:pPr>
            <a:r>
              <a:rPr lang="en-US" b="1" dirty="0" smtClean="0"/>
              <a:t>Latent phase: </a:t>
            </a:r>
            <a:r>
              <a:rPr lang="en-US" dirty="0" smtClean="0"/>
              <a:t>is the time between the onset of labour and 3-4cm dilatation and cervix becomes fully effaced. It usually last between 3 and 8 hours, but shorter in multiparous women.</a:t>
            </a:r>
          </a:p>
          <a:p>
            <a:pPr marL="514350" indent="-514350">
              <a:buNone/>
            </a:pPr>
            <a:r>
              <a:rPr lang="en-US" b="1" dirty="0" smtClean="0"/>
              <a:t>Active phase: </a:t>
            </a:r>
            <a:r>
              <a:rPr lang="en-US" dirty="0" smtClean="0"/>
              <a:t>is the time between the end of latent phase (3-4 cm dilatation) and full dilatation (10 cm).It is also variable in length, usually lasting between 2 and 6 hours. Shorter in multiparous women. cervical dilatation occurs at 1cm per hour or more in a normal labour.</a:t>
            </a:r>
          </a:p>
          <a:p>
            <a:pPr marL="514350" indent="-514350">
              <a:buNone/>
            </a:pPr>
            <a:r>
              <a:rPr lang="en-US" dirty="0" smtClean="0"/>
              <a:t>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PHYSIOLOGY OF FIRST STAGE OF LABOUR</a:t>
            </a:r>
            <a:endParaRPr lang="en-US" dirty="0"/>
          </a:p>
        </p:txBody>
      </p:sp>
      <p:sp>
        <p:nvSpPr>
          <p:cNvPr id="3" name="Content Placeholder 2"/>
          <p:cNvSpPr>
            <a:spLocks noGrp="1"/>
          </p:cNvSpPr>
          <p:nvPr>
            <p:ph idx="1"/>
          </p:nvPr>
        </p:nvSpPr>
        <p:spPr>
          <a:xfrm>
            <a:off x="228600" y="1524000"/>
            <a:ext cx="8229600" cy="4602163"/>
          </a:xfrm>
        </p:spPr>
        <p:txBody>
          <a:bodyPr>
            <a:normAutofit fontScale="47500" lnSpcReduction="20000"/>
          </a:bodyPr>
          <a:lstStyle/>
          <a:p>
            <a:r>
              <a:rPr lang="en-US" b="1" i="1" dirty="0" smtClean="0"/>
              <a:t>Fundal dominance: </a:t>
            </a:r>
            <a:r>
              <a:rPr lang="en-US" dirty="0" smtClean="0"/>
              <a:t>Each uterine contraction starts in the fundus near one of the cornua and spreads across and downwards.</a:t>
            </a:r>
          </a:p>
          <a:p>
            <a:r>
              <a:rPr lang="en-US" dirty="0" smtClean="0"/>
              <a:t>The contraction lasts longest in the fundus where it is also most intense, but the peak is reached simultaneously over the whole uterus and the contraction fades from all parts together.</a:t>
            </a:r>
          </a:p>
          <a:p>
            <a:r>
              <a:rPr lang="en-US" b="1" i="1" dirty="0" smtClean="0"/>
              <a:t>Polarity: </a:t>
            </a:r>
            <a:r>
              <a:rPr lang="en-US" dirty="0" smtClean="0"/>
              <a:t>Polarity is the term used to describe the neuromuscular harmony that prevails between the two poles or segments of the uterus throughout labour. During each uterine contraction, these two poles act harmoniously.</a:t>
            </a:r>
          </a:p>
          <a:p>
            <a:r>
              <a:rPr lang="en-US" dirty="0" smtClean="0"/>
              <a:t>The upper pole contracts strongly and retracts to expel the fetus; the lower pole contracts slightly and dilates to allow expulsion to take place. If polarity is disorganized then the progress of labour is inhibited.</a:t>
            </a:r>
          </a:p>
          <a:p>
            <a:r>
              <a:rPr lang="en-US" b="1" i="1" dirty="0" smtClean="0"/>
              <a:t>Formation of upper and lower uterine segments: </a:t>
            </a:r>
            <a:r>
              <a:rPr lang="en-US" dirty="0" smtClean="0"/>
              <a:t>The </a:t>
            </a:r>
            <a:r>
              <a:rPr lang="en-US" b="1" i="1" dirty="0" smtClean="0"/>
              <a:t> u</a:t>
            </a:r>
            <a:r>
              <a:rPr lang="en-US" dirty="0" smtClean="0"/>
              <a:t>pper uterine segment formed from the body of the fundus,  is mainly concerned with contraction and retraction; it is thick and muscular.</a:t>
            </a:r>
          </a:p>
          <a:p>
            <a:r>
              <a:rPr lang="en-US" dirty="0" smtClean="0"/>
              <a:t>The lower uterine segment is formed of the isthmus and he cervix, and is about 8-10cm in length. The lower segment is prepared for distention and dilatation.</a:t>
            </a:r>
          </a:p>
          <a:p>
            <a:r>
              <a:rPr lang="en-US" dirty="0" smtClean="0"/>
              <a:t>The muscle content reduces from the fundus to the cervix, where it is thinner.</a:t>
            </a:r>
          </a:p>
          <a:p>
            <a:r>
              <a:rPr lang="en-US" dirty="0" smtClean="0"/>
              <a:t>When the labour begins, the retracted longitudinal fibres in the upper segment pull on the lower segment causing it to stretch; this is aided by the descending presenting part.</a:t>
            </a:r>
          </a:p>
          <a:p>
            <a:r>
              <a:rPr lang="en-US" b="1" i="1" dirty="0" smtClean="0"/>
              <a:t>The Retraction ring: </a:t>
            </a:r>
            <a:r>
              <a:rPr lang="en-US" dirty="0" smtClean="0"/>
              <a:t>It is the ridge which forms between the upper and lower uterine segment.</a:t>
            </a:r>
          </a:p>
          <a:p>
            <a:r>
              <a:rPr lang="en-US" dirty="0" smtClean="0"/>
              <a:t>The physiological ring gradually rises as the upper uterine segment contracts and retracts and the lower uterine segment thins out to accommodate the descending fetus. Once the cervix is fully dilated and the fetus can leave the uterus, the retraction ring rises no further.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CONTINUATION……….</a:t>
            </a:r>
            <a:endParaRPr lang="en-US" dirty="0"/>
          </a:p>
        </p:txBody>
      </p:sp>
      <p:sp>
        <p:nvSpPr>
          <p:cNvPr id="3" name="Content Placeholder 2"/>
          <p:cNvSpPr>
            <a:spLocks noGrp="1"/>
          </p:cNvSpPr>
          <p:nvPr>
            <p:ph idx="1"/>
          </p:nvPr>
        </p:nvSpPr>
        <p:spPr>
          <a:xfrm>
            <a:off x="457200" y="1295400"/>
            <a:ext cx="8229600" cy="4830763"/>
          </a:xfrm>
        </p:spPr>
        <p:txBody>
          <a:bodyPr>
            <a:normAutofit fontScale="40000" lnSpcReduction="20000"/>
          </a:bodyPr>
          <a:lstStyle/>
          <a:p>
            <a:r>
              <a:rPr lang="en-US" b="1" i="1" dirty="0" smtClean="0"/>
              <a:t>Cervical effacement: </a:t>
            </a:r>
            <a:r>
              <a:rPr lang="en-US" dirty="0" smtClean="0"/>
              <a:t>effacement refers to the inclusion of the cervical canal into the lower uterine segment.</a:t>
            </a:r>
          </a:p>
          <a:p>
            <a:r>
              <a:rPr lang="en-US" dirty="0" smtClean="0"/>
              <a:t>It takes place from above downwards; that is the muscle fibres surrounding the internal os are drawn upwards by the retracted upper segment and cervix merges into the lower uterine segment.</a:t>
            </a:r>
          </a:p>
          <a:p>
            <a:r>
              <a:rPr lang="en-US" dirty="0" smtClean="0"/>
              <a:t>The cervical canal widens at the level of the internal os, where the condition of the external os remains unchanged.</a:t>
            </a:r>
          </a:p>
          <a:p>
            <a:r>
              <a:rPr lang="en-US" b="1" i="1" dirty="0" smtClean="0"/>
              <a:t>Cervical dilatation: </a:t>
            </a:r>
            <a:r>
              <a:rPr lang="en-US" dirty="0" smtClean="0"/>
              <a:t>Dilatation of cervix is the process of enlargement of the os uteri from a tightly closed aperture to an opening large enough to permit the passage of the fetal head. Dilatation is measured in centimeters and full dilatation at term equates to about 10cm.</a:t>
            </a:r>
          </a:p>
          <a:p>
            <a:r>
              <a:rPr lang="en-US" b="1" i="1" dirty="0" smtClean="0"/>
              <a:t>Show: </a:t>
            </a:r>
            <a:r>
              <a:rPr lang="en-US" dirty="0" smtClean="0"/>
              <a:t>As a result of the dilatation of the cervix, the operculum, which formed the cervical plug during pregnancy, is lost. The women may see a blood stained mucoid discharge a few hour before, or within a few hours after, labour starts.</a:t>
            </a:r>
          </a:p>
          <a:p>
            <a:r>
              <a:rPr lang="en-US" dirty="0" smtClean="0"/>
              <a:t>The blood comes from the ruptured capillaries in the parietal decidua where the chorion has become detached from the dilating cervix.</a:t>
            </a:r>
          </a:p>
          <a:p>
            <a:r>
              <a:rPr lang="en-US" b="1" i="1" dirty="0" smtClean="0"/>
              <a:t>Formation of  fore water: </a:t>
            </a:r>
            <a:r>
              <a:rPr lang="en-US" dirty="0" smtClean="0"/>
              <a:t>As</a:t>
            </a:r>
            <a:r>
              <a:rPr lang="en-US" b="1" i="1" dirty="0" smtClean="0"/>
              <a:t> </a:t>
            </a:r>
            <a:r>
              <a:rPr lang="en-US" dirty="0" smtClean="0"/>
              <a:t>the lower uterine segment forms and stretches, the chorion becomes detached from it and the increased intrauterine pressure causes its loosened part of the sac of fluid to bulge downwards into the  internal os, to the depth of 6-12mm.</a:t>
            </a:r>
          </a:p>
          <a:p>
            <a:r>
              <a:rPr lang="en-US" dirty="0" smtClean="0"/>
              <a:t>The well flexed head fits snugly into the cervix and cuts off the fluid in front of the head from that which surrounds the body.</a:t>
            </a:r>
          </a:p>
          <a:p>
            <a:r>
              <a:rPr lang="en-US" dirty="0" smtClean="0"/>
              <a:t>The former is known as forewaters and the latter the hindwaters.</a:t>
            </a:r>
          </a:p>
          <a:p>
            <a:r>
              <a:rPr lang="en-US" b="1" i="1" dirty="0" smtClean="0"/>
              <a:t>General fluid pressure:</a:t>
            </a:r>
            <a:r>
              <a:rPr lang="en-US" dirty="0" smtClean="0"/>
              <a:t>While the membranes remain intact, the pressure of the uterine contractions is exerted on the  fluid and as fluid is not compressible, the pressure is equalized throughout the uterus and the fetal body.</a:t>
            </a:r>
          </a:p>
          <a:p>
            <a:r>
              <a:rPr lang="en-US" b="1" i="1" dirty="0" smtClean="0"/>
              <a:t>Rupture of membrane:</a:t>
            </a:r>
            <a:r>
              <a:rPr lang="en-US" dirty="0" smtClean="0"/>
              <a:t> The optimal physiological time for the membranes to rupture spontaneously is at the end of the first stage of labour after the cervix becomes fully dilated and no longer supports the bag of forewaters</a:t>
            </a:r>
            <a:r>
              <a:rPr lang="en-US" b="1" i="1" dirty="0" smtClean="0"/>
              <a:t>.</a:t>
            </a:r>
          </a:p>
          <a:p>
            <a:r>
              <a:rPr lang="en-US" b="1" i="1" dirty="0" smtClean="0"/>
              <a:t>Fetal axis pressure: </a:t>
            </a:r>
            <a:r>
              <a:rPr lang="en-US" dirty="0" smtClean="0"/>
              <a:t>During each contraction the uterus rises forward and force of the </a:t>
            </a:r>
            <a:r>
              <a:rPr lang="en-US" dirty="0" err="1" smtClean="0"/>
              <a:t>fundal</a:t>
            </a:r>
            <a:r>
              <a:rPr lang="en-US" dirty="0" smtClean="0"/>
              <a:t> contraction is transmitted to the upper pole of the fetus down the long axis of the fetus and applied by the presenting part to the cervix . This is known  as fetal axis pressure.</a:t>
            </a:r>
            <a:r>
              <a:rPr lang="en-US" b="1" i="1" dirty="0" smtClean="0"/>
              <a:t>	</a:t>
            </a:r>
            <a:endParaRPr lang="en-US" b="1"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MANAGENT OF FIRST STAGE OF LABOUR.</a:t>
            </a:r>
            <a:endParaRPr lang="en-US" dirty="0"/>
          </a:p>
        </p:txBody>
      </p:sp>
      <p:sp>
        <p:nvSpPr>
          <p:cNvPr id="3" name="Content Placeholder 2"/>
          <p:cNvSpPr>
            <a:spLocks noGrp="1"/>
          </p:cNvSpPr>
          <p:nvPr>
            <p:ph idx="1"/>
          </p:nvPr>
        </p:nvSpPr>
        <p:spPr/>
        <p:txBody>
          <a:bodyPr>
            <a:normAutofit fontScale="40000" lnSpcReduction="20000"/>
          </a:bodyPr>
          <a:lstStyle/>
          <a:p>
            <a:pPr>
              <a:buNone/>
            </a:pPr>
            <a:r>
              <a:rPr lang="en-US" b="1" dirty="0" smtClean="0"/>
              <a:t> </a:t>
            </a:r>
          </a:p>
          <a:p>
            <a:r>
              <a:rPr lang="en-US" dirty="0" smtClean="0"/>
              <a:t>Encourage the mother to practice the following: </a:t>
            </a:r>
          </a:p>
          <a:p>
            <a:pPr lvl="1">
              <a:buFont typeface="Wingdings" pitchFamily="2" charset="2"/>
              <a:buChar char="v"/>
            </a:pPr>
            <a:r>
              <a:rPr lang="en-US" dirty="0" smtClean="0"/>
              <a:t>Freely move about if membranes </a:t>
            </a:r>
            <a:r>
              <a:rPr lang="en-US" dirty="0" err="1" smtClean="0"/>
              <a:t>unruptured</a:t>
            </a:r>
            <a:r>
              <a:rPr lang="en-US" dirty="0" smtClean="0"/>
              <a:t> to facilitate descent</a:t>
            </a:r>
          </a:p>
          <a:p>
            <a:pPr lvl="1">
              <a:buFont typeface="Wingdings" pitchFamily="2" charset="2"/>
              <a:buChar char="v"/>
            </a:pPr>
            <a:r>
              <a:rPr lang="en-US" dirty="0" smtClean="0"/>
              <a:t>Empty her bladder regularly and do urinalysis 2hrly</a:t>
            </a:r>
          </a:p>
          <a:p>
            <a:pPr lvl="1">
              <a:buFont typeface="Wingdings" pitchFamily="2" charset="2"/>
              <a:buChar char="v"/>
            </a:pPr>
            <a:r>
              <a:rPr lang="en-US" dirty="0" smtClean="0"/>
              <a:t>Encourage the mother to lie of left-lateral position</a:t>
            </a:r>
          </a:p>
          <a:p>
            <a:pPr lvl="1">
              <a:buFont typeface="Wingdings" pitchFamily="2" charset="2"/>
              <a:buChar char="v"/>
            </a:pPr>
            <a:r>
              <a:rPr lang="en-US" dirty="0" smtClean="0"/>
              <a:t>Maintain oral intake of fluids and food as required </a:t>
            </a:r>
          </a:p>
          <a:p>
            <a:pPr lvl="1">
              <a:buFont typeface="Wingdings" pitchFamily="2" charset="2"/>
              <a:buChar char="v"/>
            </a:pPr>
            <a:r>
              <a:rPr lang="en-US" dirty="0" smtClean="0"/>
              <a:t>Provide emotional support</a:t>
            </a:r>
          </a:p>
          <a:p>
            <a:pPr lvl="1">
              <a:buFont typeface="Wingdings" pitchFamily="2" charset="2"/>
              <a:buChar char="v"/>
            </a:pPr>
            <a:r>
              <a:rPr lang="en-US" dirty="0" smtClean="0"/>
              <a:t>Exercise breathing techniques </a:t>
            </a:r>
          </a:p>
          <a:p>
            <a:pPr lvl="1">
              <a:buFont typeface="Wingdings" pitchFamily="2" charset="2"/>
              <a:buChar char="v"/>
            </a:pPr>
            <a:r>
              <a:rPr lang="en-US" dirty="0" smtClean="0"/>
              <a:t>Observe personal hygiene </a:t>
            </a:r>
          </a:p>
          <a:p>
            <a:pPr lvl="1">
              <a:buFont typeface="Wingdings" pitchFamily="2" charset="2"/>
              <a:buChar char="v"/>
            </a:pPr>
            <a:r>
              <a:rPr lang="en-US" dirty="0" smtClean="0"/>
              <a:t>Have a chosen companion with her. </a:t>
            </a:r>
          </a:p>
          <a:p>
            <a:r>
              <a:rPr lang="en-US" dirty="0" smtClean="0"/>
              <a:t>Health </a:t>
            </a:r>
            <a:r>
              <a:rPr lang="en-US" dirty="0" err="1" smtClean="0"/>
              <a:t>Education</a:t>
            </a:r>
            <a:r>
              <a:rPr lang="en-US" sz="3600" dirty="0" err="1" smtClean="0"/>
              <a:t>Practice</a:t>
            </a:r>
            <a:r>
              <a:rPr lang="en-US" sz="3600" dirty="0" smtClean="0"/>
              <a:t> universal infection prevention and control protocols </a:t>
            </a:r>
          </a:p>
          <a:p>
            <a:r>
              <a:rPr lang="en-US" sz="3600" dirty="0" smtClean="0"/>
              <a:t>Use partograph as appropriate for monitoring labour</a:t>
            </a:r>
          </a:p>
          <a:p>
            <a:r>
              <a:rPr lang="en-US" sz="3600" dirty="0" smtClean="0"/>
              <a:t>Listen to, encourage, support and reassure the woman continually </a:t>
            </a:r>
          </a:p>
          <a:p>
            <a:r>
              <a:rPr lang="en-US" sz="3600" dirty="0" smtClean="0"/>
              <a:t>Ensure privacy and confidentiality </a:t>
            </a:r>
          </a:p>
          <a:p>
            <a:r>
              <a:rPr lang="en-US" sz="3600" dirty="0" smtClean="0"/>
              <a:t>Make arrangements to accommodate the birth companion or male partner </a:t>
            </a:r>
          </a:p>
          <a:p>
            <a:r>
              <a:rPr lang="en-US" sz="3600" dirty="0" smtClean="0"/>
              <a:t>Anticipate the need for neonatal resuscitation and prepare for it Practice universal infection prevention and control protocols </a:t>
            </a:r>
          </a:p>
          <a:p>
            <a:r>
              <a:rPr lang="en-US" sz="3600" dirty="0" smtClean="0"/>
              <a:t>Use partograph as appropriate for monitoring labour</a:t>
            </a:r>
          </a:p>
          <a:p>
            <a:r>
              <a:rPr lang="en-US" sz="3600" dirty="0" smtClean="0"/>
              <a:t>Listen to, encourage, support and reassure the woman continually </a:t>
            </a:r>
          </a:p>
          <a:p>
            <a:r>
              <a:rPr lang="en-US" sz="3600" dirty="0" smtClean="0"/>
              <a:t>Ensure privacy and confidentiality </a:t>
            </a:r>
          </a:p>
          <a:p>
            <a:r>
              <a:rPr lang="en-US" sz="3600" dirty="0" smtClean="0"/>
              <a:t>Make arrangements to accommodate the birth companion or male partner </a:t>
            </a:r>
          </a:p>
          <a:p>
            <a:r>
              <a:rPr lang="en-US" sz="3600" dirty="0" smtClean="0"/>
              <a:t>Anticipate the need for neonatal resuscitation and prepare for it </a:t>
            </a:r>
          </a:p>
          <a:p>
            <a:endParaRPr lang="en-US" sz="3600" dirty="0" smtClean="0"/>
          </a:p>
          <a:p>
            <a:endParaRPr lang="en-US" sz="3600" dirty="0" smtClean="0"/>
          </a:p>
          <a:p>
            <a:pPr lvl="1">
              <a:buFont typeface="Wingdings" pitchFamily="2" charset="2"/>
              <a:buChar char="v"/>
            </a:pPr>
            <a:endParaRPr lang="en-US" dirty="0" smtClean="0"/>
          </a:p>
          <a:p>
            <a:pPr lvl="1">
              <a:buFont typeface="Wingdings" pitchFamily="2" charset="2"/>
              <a:buChar char="v"/>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STAGE OF LABOUR</a:t>
            </a:r>
            <a:endParaRPr lang="en-US" dirty="0"/>
          </a:p>
        </p:txBody>
      </p:sp>
      <p:sp>
        <p:nvSpPr>
          <p:cNvPr id="3" name="Content Placeholder 2"/>
          <p:cNvSpPr>
            <a:spLocks noGrp="1"/>
          </p:cNvSpPr>
          <p:nvPr>
            <p:ph idx="1"/>
          </p:nvPr>
        </p:nvSpPr>
        <p:spPr/>
        <p:txBody>
          <a:bodyPr>
            <a:normAutofit fontScale="85000" lnSpcReduction="10000"/>
          </a:bodyPr>
          <a:lstStyle/>
          <a:p>
            <a:pPr marL="571500" indent="-571500"/>
            <a:r>
              <a:rPr lang="en-US" dirty="0" smtClean="0"/>
              <a:t> It start from the full dilatation of the cervix and ends with expulsion of fetus from the birth canal.</a:t>
            </a:r>
          </a:p>
          <a:p>
            <a:pPr marL="571500" indent="-571500"/>
            <a:r>
              <a:rPr lang="en-US" dirty="0" smtClean="0"/>
              <a:t>It has two phases:</a:t>
            </a:r>
          </a:p>
          <a:p>
            <a:pPr marL="571500" indent="-571500">
              <a:buFont typeface="+mj-lt"/>
              <a:buAutoNum type="romanUcPeriod"/>
            </a:pPr>
            <a:r>
              <a:rPr lang="en-US" dirty="0" smtClean="0"/>
              <a:t>Propulsive phase-starts from full dilatation up to the descent of the presenting part to the pelvic floor.</a:t>
            </a:r>
          </a:p>
          <a:p>
            <a:pPr marL="571500" indent="-571500">
              <a:buFont typeface="+mj-lt"/>
              <a:buAutoNum type="romanUcPeriod"/>
            </a:pPr>
            <a:r>
              <a:rPr lang="en-US" dirty="0" smtClean="0"/>
              <a:t>Expulsive phase- is distinguish by maternal bearing down effort and ends with delivery of the baby.</a:t>
            </a:r>
          </a:p>
          <a:p>
            <a:pPr marL="571500" indent="-571500"/>
            <a:r>
              <a:rPr lang="en-US" dirty="0" smtClean="0"/>
              <a:t>Average duration is 2hours in primigravida and 1 hour in multipara.</a:t>
            </a:r>
          </a:p>
          <a:p>
            <a:pPr marL="571500" indent="-571500">
              <a:buFont typeface="+mj-lt"/>
              <a:buAutoNum type="romanUcPeriod"/>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PHYSIOLOGY OF SECOND STAGE OF LABOUR</a:t>
            </a:r>
            <a:endParaRPr lang="en-US" dirty="0"/>
          </a:p>
        </p:txBody>
      </p:sp>
      <p:sp>
        <p:nvSpPr>
          <p:cNvPr id="3" name="Content Placeholder 2"/>
          <p:cNvSpPr>
            <a:spLocks noGrp="1"/>
          </p:cNvSpPr>
          <p:nvPr>
            <p:ph idx="1"/>
          </p:nvPr>
        </p:nvSpPr>
        <p:spPr/>
        <p:txBody>
          <a:bodyPr>
            <a:normAutofit fontScale="55000" lnSpcReduction="20000"/>
          </a:bodyPr>
          <a:lstStyle/>
          <a:p>
            <a:r>
              <a:rPr lang="en-US" b="1" i="1" dirty="0" smtClean="0"/>
              <a:t>Uterine action: </a:t>
            </a:r>
            <a:r>
              <a:rPr lang="en-US" dirty="0" smtClean="0"/>
              <a:t>Contractions becomes stronger and longer but may be less frequent, allowing both mother and fetus regular recovery periods. The membrane often rupture spontaneously towards the end of the first stage.</a:t>
            </a:r>
          </a:p>
          <a:p>
            <a:r>
              <a:rPr lang="en-US" dirty="0" smtClean="0"/>
              <a:t>The consequent drainage of liquor allows the hard round fetal head to be directly applied to the vaginal tissues. This pressure aids distension.</a:t>
            </a:r>
          </a:p>
          <a:p>
            <a:r>
              <a:rPr lang="en-US" dirty="0" smtClean="0"/>
              <a:t>Fetal axis pressure increases flexion of the head, which results in smaller presenting diameters, more rapid progress and less trauma to both mother &amp; fetus.</a:t>
            </a:r>
          </a:p>
          <a:p>
            <a:r>
              <a:rPr lang="en-US" dirty="0" smtClean="0"/>
              <a:t>The contraction becomes expulsive as the fetus descends further into the vagina.Pressure from the presenting part stimulates nerve receptors in the pelvic floor (Ferguson reflex) and the women experiences the need to push. The mother’s response is to employ her secondary powers of expulsion by contracting her abdominal muscles and diaphragm.</a:t>
            </a:r>
          </a:p>
          <a:p>
            <a:r>
              <a:rPr lang="en-US" b="1" i="1" dirty="0" smtClean="0"/>
              <a:t>Soft  tissue  displacement: </a:t>
            </a:r>
            <a:r>
              <a:rPr lang="en-US" dirty="0" smtClean="0"/>
              <a:t>As the  hard fetal head descends, the soft tissue of the pelvis becomes displaced;Anteriorly- Bladder, Posteriorly-Rectum, The levator ani muscles, perineal body. The fetal head becomes visible at the vulva, advancing each contraction and recending between contraction untill crowning takes place. The head is then born, the shoulders and body follows with next contraction, accompanied by gush of amniotic fluid and sometimes of blood.</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PRESUMPTIVE SIGNS OF SECOND STAGE OF LABOUR</a:t>
            </a:r>
            <a:endParaRPr lang="en-US" dirty="0"/>
          </a:p>
        </p:txBody>
      </p:sp>
      <p:sp>
        <p:nvSpPr>
          <p:cNvPr id="3" name="Content Placeholder 2"/>
          <p:cNvSpPr>
            <a:spLocks noGrp="1"/>
          </p:cNvSpPr>
          <p:nvPr>
            <p:ph idx="1"/>
          </p:nvPr>
        </p:nvSpPr>
        <p:spPr/>
        <p:txBody>
          <a:bodyPr/>
          <a:lstStyle/>
          <a:p>
            <a:pPr>
              <a:buFont typeface="Wingdings" pitchFamily="2" charset="2"/>
              <a:buChar char="v"/>
            </a:pPr>
            <a:r>
              <a:rPr lang="en-US" dirty="0" smtClean="0"/>
              <a:t>Expulsive uterine contraction</a:t>
            </a:r>
          </a:p>
          <a:p>
            <a:pPr>
              <a:buFont typeface="Wingdings" pitchFamily="2" charset="2"/>
              <a:buChar char="v"/>
            </a:pPr>
            <a:r>
              <a:rPr lang="en-US" dirty="0" smtClean="0"/>
              <a:t>Rupture of forewaters </a:t>
            </a:r>
          </a:p>
          <a:p>
            <a:pPr>
              <a:buFont typeface="Wingdings" pitchFamily="2" charset="2"/>
              <a:buChar char="v"/>
            </a:pPr>
            <a:r>
              <a:rPr lang="en-US" dirty="0" smtClean="0"/>
              <a:t>Dilatation and gaping of the anus</a:t>
            </a:r>
          </a:p>
          <a:p>
            <a:pPr>
              <a:buFont typeface="Wingdings" pitchFamily="2" charset="2"/>
              <a:buChar char="v"/>
            </a:pPr>
            <a:r>
              <a:rPr lang="en-US" dirty="0" smtClean="0"/>
              <a:t>Appearance of the rhomboid of </a:t>
            </a:r>
            <a:r>
              <a:rPr lang="en-US" dirty="0" err="1" smtClean="0"/>
              <a:t>michaeles</a:t>
            </a:r>
            <a:endParaRPr lang="en-US" dirty="0" smtClean="0"/>
          </a:p>
          <a:p>
            <a:pPr>
              <a:buFont typeface="Wingdings" pitchFamily="2" charset="2"/>
              <a:buChar char="v"/>
            </a:pPr>
            <a:r>
              <a:rPr lang="en-US" dirty="0" smtClean="0"/>
              <a:t>Show</a:t>
            </a:r>
          </a:p>
          <a:p>
            <a:pPr>
              <a:buFont typeface="Wingdings" pitchFamily="2" charset="2"/>
              <a:buChar char="v"/>
            </a:pPr>
            <a:r>
              <a:rPr lang="en-US" dirty="0" smtClean="0"/>
              <a:t>Appearance of presenting part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MECHANISM OF NORMAL LABOUR</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DEFINITIONS;</a:t>
            </a:r>
          </a:p>
          <a:p>
            <a:pPr>
              <a:buFont typeface="Wingdings" pitchFamily="2" charset="2"/>
              <a:buChar char="v"/>
            </a:pPr>
            <a:r>
              <a:rPr lang="en-US" dirty="0" smtClean="0"/>
              <a:t>Presenting part –the part of the presentation which overlies the internal os and is felt by the examining finger through the cervical opening.</a:t>
            </a:r>
          </a:p>
          <a:p>
            <a:pPr>
              <a:buFont typeface="Wingdings" pitchFamily="2" charset="2"/>
              <a:buChar char="v"/>
            </a:pPr>
            <a:r>
              <a:rPr lang="en-US" dirty="0" smtClean="0"/>
              <a:t>Attitude-attitude of the fetus is the relation of the different part of the fetus to one another. The universal attitude is that of flexion.</a:t>
            </a:r>
          </a:p>
          <a:p>
            <a:pPr>
              <a:buFont typeface="Wingdings" pitchFamily="2" charset="2"/>
              <a:buChar char="v"/>
            </a:pPr>
            <a:r>
              <a:rPr lang="en-US" dirty="0" smtClean="0"/>
              <a:t>Denominator-it is an arbitrary bony fixed on the presenting part which comes in relation with the various quadrants of the maternal pelvis e.g. occiput in vertex, mentum in face, frontal eminence in brow, sacrum in breech and acromion in shoulder.</a:t>
            </a:r>
          </a:p>
          <a:p>
            <a:pPr>
              <a:buFont typeface="Wingdings" pitchFamily="2" charset="2"/>
              <a:buChar char="v"/>
            </a:pPr>
            <a:r>
              <a:rPr lang="en-US" dirty="0" smtClean="0"/>
              <a:t>As the fetus descends, soft tissue and bony structures exerts pressures which lead to descent through the birth canal by a series of movements. Collectively, these movements are called mechanism of labour.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SIX CONSIDERATION FOR NORMAL LABOUR</a:t>
            </a:r>
            <a:endParaRPr lang="en-US" dirty="0"/>
          </a:p>
        </p:txBody>
      </p:sp>
      <p:sp>
        <p:nvSpPr>
          <p:cNvPr id="3" name="Content Placeholder 2"/>
          <p:cNvSpPr>
            <a:spLocks noGrp="1"/>
          </p:cNvSpPr>
          <p:nvPr>
            <p:ph idx="1"/>
          </p:nvPr>
        </p:nvSpPr>
        <p:spPr/>
        <p:txBody>
          <a:bodyPr/>
          <a:lstStyle/>
          <a:p>
            <a:pPr>
              <a:buFont typeface="Wingdings" pitchFamily="2" charset="2"/>
              <a:buChar char="v"/>
            </a:pPr>
            <a:r>
              <a:rPr lang="en-US" dirty="0" smtClean="0"/>
              <a:t>The lie is longitudinal</a:t>
            </a:r>
          </a:p>
          <a:p>
            <a:pPr>
              <a:buFont typeface="Wingdings" pitchFamily="2" charset="2"/>
              <a:buChar char="v"/>
            </a:pPr>
            <a:r>
              <a:rPr lang="en-US" dirty="0" smtClean="0"/>
              <a:t>The presentation is cephalic</a:t>
            </a:r>
          </a:p>
          <a:p>
            <a:pPr>
              <a:buFont typeface="Wingdings" pitchFamily="2" charset="2"/>
              <a:buChar char="v"/>
            </a:pPr>
            <a:r>
              <a:rPr lang="en-US" dirty="0" smtClean="0"/>
              <a:t>The position is right or left occipitoanterior</a:t>
            </a:r>
          </a:p>
          <a:p>
            <a:pPr>
              <a:buFont typeface="Wingdings" pitchFamily="2" charset="2"/>
              <a:buChar char="v"/>
            </a:pPr>
            <a:r>
              <a:rPr lang="en-US" dirty="0" smtClean="0"/>
              <a:t>The attitude is one of the good flexion</a:t>
            </a:r>
          </a:p>
          <a:p>
            <a:pPr>
              <a:buFont typeface="Wingdings" pitchFamily="2" charset="2"/>
              <a:buChar char="v"/>
            </a:pPr>
            <a:r>
              <a:rPr lang="en-US" dirty="0" smtClean="0"/>
              <a:t>The denominator is the occiput</a:t>
            </a:r>
          </a:p>
          <a:p>
            <a:pPr>
              <a:buFont typeface="Wingdings" pitchFamily="2" charset="2"/>
              <a:buChar char="v"/>
            </a:pPr>
            <a:r>
              <a:rPr lang="en-US" dirty="0" smtClean="0"/>
              <a:t>The presenting part is the posterior part of the anterior parietal bone.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Define labor, normal and abnormal</a:t>
            </a:r>
          </a:p>
          <a:p>
            <a:r>
              <a:rPr lang="en-US" dirty="0" smtClean="0"/>
              <a:t>Explain factors affecting normal labor</a:t>
            </a:r>
          </a:p>
          <a:p>
            <a:r>
              <a:rPr lang="en-US" dirty="0" smtClean="0"/>
              <a:t>To explain the physiology of the onset of labour</a:t>
            </a:r>
          </a:p>
          <a:p>
            <a:r>
              <a:rPr lang="en-US" dirty="0" smtClean="0"/>
              <a:t>To describe mechanisms of labour</a:t>
            </a:r>
          </a:p>
          <a:p>
            <a:r>
              <a:rPr lang="en-US" dirty="0" smtClean="0"/>
              <a:t>Explain the premonitory signs of labor</a:t>
            </a:r>
          </a:p>
          <a:p>
            <a:r>
              <a:rPr lang="en-US" dirty="0" smtClean="0"/>
              <a:t>Management of a mother in labour</a:t>
            </a:r>
          </a:p>
          <a:p>
            <a:r>
              <a:rPr lang="en-US" dirty="0" smtClean="0"/>
              <a:t>Distinguish the difference between true and false labor</a:t>
            </a:r>
          </a:p>
          <a:p>
            <a:r>
              <a:rPr lang="en-US" dirty="0" smtClean="0"/>
              <a:t>Identify all stages of normal labor.</a:t>
            </a:r>
          </a:p>
          <a:p>
            <a:r>
              <a:rPr lang="en-US" dirty="0" smtClean="0"/>
              <a:t>To describe the management of normal labour and use of partograph</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CARDINAL MOVEMENTS OF LABOUR</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arenR"/>
            </a:pPr>
            <a:r>
              <a:rPr lang="en-US" dirty="0" smtClean="0"/>
              <a:t>Engagement</a:t>
            </a:r>
          </a:p>
          <a:p>
            <a:pPr marL="514350" indent="-514350">
              <a:buFont typeface="+mj-lt"/>
              <a:buAutoNum type="arabicParenR"/>
            </a:pPr>
            <a:r>
              <a:rPr lang="en-US" dirty="0" smtClean="0"/>
              <a:t>Descent</a:t>
            </a:r>
          </a:p>
          <a:p>
            <a:pPr marL="514350" indent="-514350">
              <a:buFont typeface="+mj-lt"/>
              <a:buAutoNum type="arabicParenR"/>
            </a:pPr>
            <a:r>
              <a:rPr lang="en-US" dirty="0" smtClean="0"/>
              <a:t>Flexion</a:t>
            </a:r>
          </a:p>
          <a:p>
            <a:pPr marL="514350" indent="-514350">
              <a:buFont typeface="+mj-lt"/>
              <a:buAutoNum type="arabicParenR"/>
            </a:pPr>
            <a:r>
              <a:rPr lang="en-US" dirty="0" smtClean="0"/>
              <a:t>Internal rotation of the head</a:t>
            </a:r>
          </a:p>
          <a:p>
            <a:pPr marL="514350" indent="-514350">
              <a:buFont typeface="+mj-lt"/>
              <a:buAutoNum type="arabicParenR"/>
            </a:pPr>
            <a:r>
              <a:rPr lang="en-US" dirty="0" smtClean="0"/>
              <a:t>Extension of the head</a:t>
            </a:r>
          </a:p>
          <a:p>
            <a:pPr marL="514350" indent="-514350">
              <a:buFont typeface="+mj-lt"/>
              <a:buAutoNum type="arabicParenR"/>
            </a:pPr>
            <a:r>
              <a:rPr lang="en-US" dirty="0" smtClean="0"/>
              <a:t>External rotation/Restitution</a:t>
            </a:r>
          </a:p>
          <a:p>
            <a:pPr marL="514350" indent="-514350">
              <a:buFont typeface="+mj-lt"/>
              <a:buAutoNum type="arabicParenR"/>
            </a:pPr>
            <a:r>
              <a:rPr lang="en-US" dirty="0" smtClean="0"/>
              <a:t>Internal rotation of the shoulders</a:t>
            </a:r>
          </a:p>
          <a:p>
            <a:pPr marL="514350" indent="-514350">
              <a:buFont typeface="+mj-lt"/>
              <a:buAutoNum type="arabicParenR"/>
            </a:pPr>
            <a:r>
              <a:rPr lang="en-US" dirty="0" smtClean="0"/>
              <a:t>Lateral flexion and expulsion</a:t>
            </a:r>
          </a:p>
          <a:p>
            <a:pPr marL="514350" indent="-514350">
              <a:buNone/>
            </a:pPr>
            <a:r>
              <a:rPr lang="en-US" b="1" i="1" dirty="0" smtClean="0"/>
              <a:t>ASSIGNMENT; Explain in detail each of the above movement in labour</a:t>
            </a:r>
            <a:r>
              <a:rPr lang="en-US" dirty="0" smtClean="0"/>
              <a:t>.</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OF SECOND STAGE OF LABOUR.</a:t>
            </a:r>
            <a:endParaRPr lang="en-US" dirty="0"/>
          </a:p>
        </p:txBody>
      </p:sp>
      <p:sp>
        <p:nvSpPr>
          <p:cNvPr id="3" name="Content Placeholder 2"/>
          <p:cNvSpPr>
            <a:spLocks noGrp="1"/>
          </p:cNvSpPr>
          <p:nvPr>
            <p:ph idx="1"/>
          </p:nvPr>
        </p:nvSpPr>
        <p:spPr/>
        <p:txBody>
          <a:bodyPr>
            <a:normAutofit fontScale="55000" lnSpcReduction="20000"/>
          </a:bodyPr>
          <a:lstStyle/>
          <a:p>
            <a:pPr lvl="0"/>
            <a:r>
              <a:rPr lang="en-US" dirty="0" smtClean="0"/>
              <a:t>Transfer the mother to second stage room/couch</a:t>
            </a:r>
          </a:p>
          <a:p>
            <a:pPr lvl="0"/>
            <a:r>
              <a:rPr lang="en-US" dirty="0" smtClean="0"/>
              <a:t>Ensure you have sterile delivery pack and other supplies</a:t>
            </a:r>
          </a:p>
          <a:p>
            <a:pPr lvl="0"/>
            <a:r>
              <a:rPr lang="en-US" dirty="0" smtClean="0"/>
              <a:t>Support and explain to the mother expectations of second stage</a:t>
            </a:r>
          </a:p>
          <a:p>
            <a:pPr lvl="0"/>
            <a:r>
              <a:rPr lang="en-US" dirty="0" smtClean="0"/>
              <a:t>Ask the assistant to open the sterile pack.</a:t>
            </a:r>
          </a:p>
          <a:p>
            <a:pPr lvl="0"/>
            <a:r>
              <a:rPr lang="en-US" dirty="0" smtClean="0"/>
              <a:t>Gown and don gloves </a:t>
            </a:r>
          </a:p>
          <a:p>
            <a:pPr lvl="0"/>
            <a:r>
              <a:rPr lang="en-US" dirty="0" smtClean="0"/>
              <a:t>Drape the mother procedurally</a:t>
            </a:r>
          </a:p>
          <a:p>
            <a:pPr lvl="0"/>
            <a:r>
              <a:rPr lang="en-US" dirty="0" smtClean="0"/>
              <a:t>Perform vagina swab (procedurally)</a:t>
            </a:r>
          </a:p>
          <a:p>
            <a:r>
              <a:rPr lang="en-US" dirty="0" smtClean="0"/>
              <a:t>Perform a V.E to confirm second </a:t>
            </a:r>
            <a:r>
              <a:rPr lang="en-US" dirty="0" err="1" smtClean="0"/>
              <a:t>stage</a:t>
            </a:r>
            <a:r>
              <a:rPr lang="en-US" b="1" i="1" dirty="0" err="1" smtClean="0"/>
              <a:t>Deliver</a:t>
            </a:r>
            <a:r>
              <a:rPr lang="en-US" b="1" i="1" dirty="0" smtClean="0"/>
              <a:t> in the position the woman finds most comfortable. Allow and encourage her birth companion/ male partner to be present during childbirth </a:t>
            </a:r>
          </a:p>
          <a:p>
            <a:r>
              <a:rPr lang="en-US" dirty="0" smtClean="0"/>
              <a:t>Encouraged her to bear down only during contractions and relax in between </a:t>
            </a:r>
          </a:p>
          <a:p>
            <a:r>
              <a:rPr lang="en-US" dirty="0" smtClean="0"/>
              <a:t>Support perineum with a pad firmly at crowning (avoid obstructing the presenting part and allow foetal head to extend the perineum</a:t>
            </a:r>
          </a:p>
          <a:p>
            <a:pPr lvl="0"/>
            <a:r>
              <a:rPr lang="en-US" dirty="0" smtClean="0"/>
              <a:t>Ask the assistant to monitor FHR after every contraction</a:t>
            </a:r>
          </a:p>
          <a:p>
            <a:pPr lvl="0"/>
            <a:r>
              <a:rPr lang="en-US" dirty="0" smtClean="0"/>
              <a:t>Encourage the mother to breath through the mouth after a contraction.</a:t>
            </a:r>
          </a:p>
          <a:p>
            <a:r>
              <a:rPr lang="en-US" b="1" dirty="0" smtClean="0"/>
              <a:t>Avoid routine episiotomy</a:t>
            </a:r>
          </a:p>
          <a:p>
            <a:pPr lvl="0"/>
            <a:endParaRPr lang="en-US" dirty="0" smtClean="0"/>
          </a:p>
          <a:p>
            <a:pPr lvl="0"/>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a:t>
            </a:r>
            <a:endParaRPr lang="en-US" dirty="0"/>
          </a:p>
        </p:txBody>
      </p:sp>
      <p:sp>
        <p:nvSpPr>
          <p:cNvPr id="3" name="Content Placeholder 2"/>
          <p:cNvSpPr>
            <a:spLocks noGrp="1"/>
          </p:cNvSpPr>
          <p:nvPr>
            <p:ph idx="1"/>
          </p:nvPr>
        </p:nvSpPr>
        <p:spPr/>
        <p:txBody>
          <a:bodyPr>
            <a:normAutofit fontScale="40000" lnSpcReduction="20000"/>
          </a:bodyPr>
          <a:lstStyle/>
          <a:p>
            <a:pPr>
              <a:buNone/>
            </a:pPr>
            <a:r>
              <a:rPr lang="en-US" b="1" dirty="0" smtClean="0"/>
              <a:t>Delivery of the head:</a:t>
            </a:r>
          </a:p>
          <a:p>
            <a:r>
              <a:rPr lang="en-US" dirty="0" smtClean="0"/>
              <a:t>Control birth of the foetal head by placing the fingers of one hand against the baby’s head to keep it flexed. </a:t>
            </a:r>
          </a:p>
          <a:p>
            <a:r>
              <a:rPr lang="en-US" dirty="0" smtClean="0"/>
              <a:t>Continue to support the perineum gently as the baby’s head is born. </a:t>
            </a:r>
          </a:p>
          <a:p>
            <a:r>
              <a:rPr lang="en-US" dirty="0" smtClean="0"/>
              <a:t>After the head is delivered, check for the cord around the neck. If present but loose, slip it over the baby’s head.</a:t>
            </a:r>
          </a:p>
          <a:p>
            <a:pPr>
              <a:buNone/>
            </a:pPr>
            <a:r>
              <a:rPr lang="en-US" dirty="0" smtClean="0"/>
              <a:t> </a:t>
            </a:r>
            <a:r>
              <a:rPr lang="en-US" b="1" dirty="0" smtClean="0"/>
              <a:t>Delivery of the body</a:t>
            </a:r>
          </a:p>
          <a:p>
            <a:r>
              <a:rPr lang="en-US" dirty="0" smtClean="0"/>
              <a:t>Deliver one shoulder at a time. </a:t>
            </a:r>
          </a:p>
          <a:p>
            <a:r>
              <a:rPr lang="en-US" dirty="0" smtClean="0"/>
              <a:t>With a hand on each side of the baby’s head, move the head </a:t>
            </a:r>
            <a:r>
              <a:rPr lang="en-US" dirty="0" err="1" smtClean="0"/>
              <a:t>posteriorly</a:t>
            </a:r>
            <a:r>
              <a:rPr lang="en-US" dirty="0" smtClean="0"/>
              <a:t> to deliver the anterior shoulder and vice versa.</a:t>
            </a:r>
          </a:p>
          <a:p>
            <a:r>
              <a:rPr lang="en-US" dirty="0" smtClean="0"/>
              <a:t>Place the baby on the mother’s abdomen and congratulate the mother.</a:t>
            </a:r>
          </a:p>
          <a:p>
            <a:r>
              <a:rPr lang="en-US" dirty="0" smtClean="0"/>
              <a:t>Perform APGAR scoring and show the baby to the mother. </a:t>
            </a:r>
          </a:p>
          <a:p>
            <a:r>
              <a:rPr lang="en-US" dirty="0" smtClean="0"/>
              <a:t>Show the mother the baby and Let her confirm the sex of the baby. </a:t>
            </a:r>
          </a:p>
          <a:p>
            <a:pPr>
              <a:buNone/>
            </a:pPr>
            <a:r>
              <a:rPr lang="en-US" dirty="0" smtClean="0"/>
              <a:t>Clamp and cut the cord((DO NOT MILK THE CORD)</a:t>
            </a:r>
            <a:r>
              <a:rPr lang="en-US" b="1" dirty="0" smtClean="0"/>
              <a:t> Delivery of the body</a:t>
            </a:r>
          </a:p>
          <a:p>
            <a:r>
              <a:rPr lang="en-US" dirty="0" smtClean="0"/>
              <a:t>Deliver one shoulder at a time. </a:t>
            </a:r>
          </a:p>
          <a:p>
            <a:r>
              <a:rPr lang="en-US" dirty="0" smtClean="0"/>
              <a:t>With a hand on each side of the baby’s head, move the head </a:t>
            </a:r>
            <a:r>
              <a:rPr lang="en-US" dirty="0" err="1" smtClean="0"/>
              <a:t>posteriorly</a:t>
            </a:r>
            <a:r>
              <a:rPr lang="en-US" dirty="0" smtClean="0"/>
              <a:t> to deliver the anterior shoulder and vice versa.</a:t>
            </a:r>
          </a:p>
          <a:p>
            <a:r>
              <a:rPr lang="en-US" dirty="0" smtClean="0"/>
              <a:t>Place the baby on the mother’s abdomen and congratulate the mother.</a:t>
            </a:r>
          </a:p>
          <a:p>
            <a:r>
              <a:rPr lang="en-US" dirty="0" smtClean="0"/>
              <a:t>Perform APGAR scoring and show the baby to the mother. </a:t>
            </a:r>
          </a:p>
          <a:p>
            <a:r>
              <a:rPr lang="en-US" dirty="0" smtClean="0"/>
              <a:t>Show the mother the baby and Let her confirm the sex of the baby. </a:t>
            </a:r>
          </a:p>
          <a:p>
            <a:r>
              <a:rPr lang="en-US" dirty="0" smtClean="0"/>
              <a:t>Clamp and cut the cord((DO NOT MILK THE CORD) </a:t>
            </a:r>
          </a:p>
          <a:p>
            <a:endParaRPr lang="en-US" dirty="0" smtClean="0"/>
          </a:p>
          <a:p>
            <a:r>
              <a:rPr lang="en-US" dirty="0" smtClean="0"/>
              <a:t> </a:t>
            </a:r>
          </a:p>
          <a:p>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IMMEDIATE CARE OF THE NEWBORN.</a:t>
            </a:r>
            <a:endParaRPr lang="en-US" dirty="0"/>
          </a:p>
        </p:txBody>
      </p:sp>
      <p:sp>
        <p:nvSpPr>
          <p:cNvPr id="3" name="Content Placeholder 2"/>
          <p:cNvSpPr>
            <a:spLocks noGrp="1"/>
          </p:cNvSpPr>
          <p:nvPr>
            <p:ph idx="1"/>
          </p:nvPr>
        </p:nvSpPr>
        <p:spPr/>
        <p:txBody>
          <a:bodyPr>
            <a:normAutofit lnSpcReduction="10000"/>
          </a:bodyPr>
          <a:lstStyle/>
          <a:p>
            <a:r>
              <a:rPr lang="en-US" dirty="0" smtClean="0"/>
              <a:t>Apply an identification tag and wrap baby in warm soft, dry towels and give to the mother to initiate breastfeeding within the first one hour of life. </a:t>
            </a:r>
          </a:p>
          <a:p>
            <a:r>
              <a:rPr lang="en-US" dirty="0" smtClean="0"/>
              <a:t>Once stable, perform 1</a:t>
            </a:r>
            <a:r>
              <a:rPr lang="en-US" baseline="30000" dirty="0" smtClean="0"/>
              <a:t>st</a:t>
            </a:r>
            <a:r>
              <a:rPr lang="en-US" dirty="0" smtClean="0"/>
              <a:t> examination of the newborn. </a:t>
            </a:r>
          </a:p>
          <a:p>
            <a:r>
              <a:rPr lang="en-US" dirty="0" smtClean="0"/>
              <a:t>To prevent ophthalmic neonatorum, apply 1% tetracycline eye ointment.</a:t>
            </a:r>
          </a:p>
          <a:p>
            <a:pPr>
              <a:buNone/>
            </a:pPr>
            <a:r>
              <a:rPr lang="en-US" dirty="0" smtClean="0"/>
              <a:t> </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PARTOGRAPH</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It is the graphical analysis of labour for clinical evaluation of the progress of labour</a:t>
            </a:r>
          </a:p>
          <a:p>
            <a:r>
              <a:rPr lang="en-US" dirty="0" smtClean="0"/>
              <a:t>It’s a graphic presentation, which outlines the progress of a woman in active labour including the fetal and maternal condition. </a:t>
            </a:r>
          </a:p>
          <a:p>
            <a:r>
              <a:rPr lang="en-US" dirty="0" smtClean="0"/>
              <a:t>It serves as a management tool used for the detection of abnormal progress of labour. </a:t>
            </a:r>
          </a:p>
          <a:p>
            <a:r>
              <a:rPr lang="en-US" dirty="0" smtClean="0"/>
              <a:t>Used for assessment of:</a:t>
            </a:r>
          </a:p>
          <a:p>
            <a:pPr lvl="1">
              <a:buFont typeface="Wingdings" pitchFamily="2" charset="2"/>
              <a:buChar char="v"/>
            </a:pPr>
            <a:r>
              <a:rPr lang="en-US" dirty="0" smtClean="0"/>
              <a:t>Fetal well being</a:t>
            </a:r>
          </a:p>
          <a:p>
            <a:pPr lvl="1">
              <a:buFont typeface="Wingdings" pitchFamily="2" charset="2"/>
              <a:buChar char="v"/>
            </a:pPr>
            <a:r>
              <a:rPr lang="en-US" dirty="0" smtClean="0"/>
              <a:t>Maternal well being</a:t>
            </a:r>
          </a:p>
          <a:p>
            <a:pPr lvl="1">
              <a:buFont typeface="Wingdings" pitchFamily="2" charset="2"/>
              <a:buChar char="v"/>
            </a:pPr>
            <a:r>
              <a:rPr lang="en-US" dirty="0" smtClean="0"/>
              <a:t>Progress of labor</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It has two important line:-</a:t>
            </a:r>
          </a:p>
          <a:p>
            <a:pPr marL="1108710" lvl="2" indent="-514350">
              <a:buFont typeface="+mj-lt"/>
              <a:buAutoNum type="arabicPeriod"/>
            </a:pPr>
            <a:r>
              <a:rPr lang="en-US" dirty="0" smtClean="0"/>
              <a:t>Alert line</a:t>
            </a:r>
          </a:p>
          <a:p>
            <a:pPr marL="1108710" lvl="2" indent="-514350">
              <a:buFont typeface="+mj-lt"/>
              <a:buAutoNum type="arabicPeriod"/>
            </a:pPr>
            <a:r>
              <a:rPr lang="en-US" dirty="0" smtClean="0"/>
              <a:t>Action line</a:t>
            </a:r>
          </a:p>
          <a:p>
            <a:r>
              <a:rPr lang="en-US" dirty="0" smtClean="0"/>
              <a:t>Partograph begins to be plotted at four centimeter dilatation.</a:t>
            </a:r>
          </a:p>
          <a:p>
            <a:r>
              <a:rPr lang="en-US" dirty="0" smtClean="0"/>
              <a:t>Alert line begins at 4cm and extend to full dilatation.</a:t>
            </a:r>
          </a:p>
          <a:p>
            <a:r>
              <a:rPr lang="en-US" dirty="0" smtClean="0"/>
              <a:t>Action line is an important line as it guides a midwife on when labour is progressing poorly and an intervention is required.</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Information recorded on the partograph</a:t>
            </a:r>
            <a:endParaRPr lang="en-US" dirty="0"/>
          </a:p>
        </p:txBody>
      </p:sp>
      <p:sp>
        <p:nvSpPr>
          <p:cNvPr id="3" name="Content Placeholder 2"/>
          <p:cNvSpPr>
            <a:spLocks noGrp="1"/>
          </p:cNvSpPr>
          <p:nvPr>
            <p:ph idx="1"/>
          </p:nvPr>
        </p:nvSpPr>
        <p:spPr/>
        <p:txBody>
          <a:bodyPr>
            <a:normAutofit lnSpcReduction="10000"/>
          </a:bodyPr>
          <a:lstStyle/>
          <a:p>
            <a:pPr marL="514350" indent="-514350">
              <a:buNone/>
            </a:pPr>
            <a:r>
              <a:rPr lang="en-US" b="1" dirty="0" smtClean="0"/>
              <a:t>1. Patient information: </a:t>
            </a:r>
          </a:p>
          <a:p>
            <a:r>
              <a:rPr lang="en-US" dirty="0" smtClean="0"/>
              <a:t>Full Name, age, gravidity, parity, hospital number, date and time of admission and time of rupture of the membranes in hours</a:t>
            </a:r>
          </a:p>
          <a:p>
            <a:pPr>
              <a:buNone/>
            </a:pPr>
            <a:r>
              <a:rPr lang="en-US" b="1" dirty="0" smtClean="0"/>
              <a:t>2. Foetal Condition: </a:t>
            </a:r>
          </a:p>
          <a:p>
            <a:r>
              <a:rPr lang="en-US" dirty="0" smtClean="0"/>
              <a:t>The Foetal heart rate observed ½ hourly and plotted with a dot (.). </a:t>
            </a:r>
          </a:p>
          <a:p>
            <a:r>
              <a:rPr lang="en-US" dirty="0" smtClean="0"/>
              <a:t>The normal foetal heart rate is between 120 - 160 beats per minute. </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3. Amniotic fluid and membranes </a:t>
            </a:r>
          </a:p>
          <a:p>
            <a:r>
              <a:rPr lang="en-US" dirty="0" smtClean="0"/>
              <a:t>Record the state of the membranes and/or amniotic fluid /liquor on the partograph in the area provided as follows: </a:t>
            </a:r>
          </a:p>
          <a:p>
            <a:pPr lvl="1"/>
            <a:r>
              <a:rPr lang="en-US" dirty="0" smtClean="0"/>
              <a:t>I - Intact membranes </a:t>
            </a:r>
          </a:p>
          <a:p>
            <a:pPr lvl="1"/>
            <a:r>
              <a:rPr lang="en-US" dirty="0" smtClean="0"/>
              <a:t>C - Clear liquor on ruptured membranes </a:t>
            </a:r>
          </a:p>
          <a:p>
            <a:pPr lvl="1"/>
            <a:r>
              <a:rPr lang="en-US" dirty="0" smtClean="0"/>
              <a:t>M - Meconium stained liquor </a:t>
            </a:r>
          </a:p>
          <a:p>
            <a:pPr lvl="1"/>
            <a:r>
              <a:rPr lang="en-US" dirty="0" smtClean="0"/>
              <a:t>A - Absent liquor if membranes are ruptured </a:t>
            </a:r>
          </a:p>
          <a:p>
            <a:pPr lvl="1"/>
            <a:r>
              <a:rPr lang="en-US" dirty="0" smtClean="0"/>
              <a:t>B - Blood stained liquor. </a:t>
            </a:r>
          </a:p>
          <a:p>
            <a:r>
              <a:rPr lang="en-US" dirty="0" smtClean="0"/>
              <a:t>This observation is made at each vaginal examination. If there is thick </a:t>
            </a:r>
            <a:r>
              <a:rPr lang="en-US" dirty="0" err="1" smtClean="0"/>
              <a:t>meconium</a:t>
            </a:r>
            <a:r>
              <a:rPr lang="en-US" dirty="0" smtClean="0"/>
              <a:t> at any time or absent liquor at the time of membrane rupture, rule out other signs of foetal distress and take appropriate action. </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4" name="Content Placeholder 2"/>
          <p:cNvSpPr>
            <a:spLocks noGrp="1"/>
          </p:cNvSpPr>
          <p:nvPr>
            <p:ph idx="1"/>
          </p:nvPr>
        </p:nvSpPr>
        <p:spPr/>
        <p:txBody>
          <a:bodyPr>
            <a:normAutofit fontScale="85000" lnSpcReduction="20000"/>
          </a:bodyPr>
          <a:lstStyle/>
          <a:p>
            <a:pPr marL="514350" indent="-514350">
              <a:buNone/>
            </a:pPr>
            <a:r>
              <a:rPr lang="en-US" b="1" dirty="0"/>
              <a:t>4. Moulding of the foetal skull bones </a:t>
            </a:r>
          </a:p>
          <a:p>
            <a:r>
              <a:rPr lang="en-US" dirty="0"/>
              <a:t>An indication of how adequately the pelvis can accommodate the foetal head. Increasing moulding with the head high in the pelvis is a sign of cephalopelvic disproportion. </a:t>
            </a:r>
          </a:p>
          <a:p>
            <a:r>
              <a:rPr lang="en-US" dirty="0"/>
              <a:t>Moulding is observed 4 hourly in the row indicated </a:t>
            </a:r>
            <a:r>
              <a:rPr lang="en-US" b="1" dirty="0"/>
              <a:t>moulding: </a:t>
            </a:r>
          </a:p>
          <a:p>
            <a:pPr lvl="1"/>
            <a:r>
              <a:rPr lang="en-US" dirty="0"/>
              <a:t>0 If bones are separated and the sutures can be felt easily </a:t>
            </a:r>
          </a:p>
          <a:p>
            <a:pPr lvl="1"/>
            <a:r>
              <a:rPr lang="en-US" dirty="0"/>
              <a:t>+ If sutures are apposed but no overlap i.e. the bones are just touching each other </a:t>
            </a:r>
          </a:p>
          <a:p>
            <a:pPr lvl="1"/>
            <a:r>
              <a:rPr lang="en-US" dirty="0"/>
              <a:t>++ If there is overlapping of the sutures but it is reducible </a:t>
            </a:r>
          </a:p>
          <a:p>
            <a:pPr lvl="1"/>
            <a:r>
              <a:rPr lang="en-US" dirty="0"/>
              <a:t>+++ If the sutures overlap but not reducible </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92500"/>
          </a:bodyPr>
          <a:lstStyle/>
          <a:p>
            <a:pPr>
              <a:buNone/>
            </a:pPr>
            <a:r>
              <a:rPr lang="en-US" b="1" dirty="0" smtClean="0"/>
              <a:t>5. Cervical dilation </a:t>
            </a:r>
          </a:p>
          <a:p>
            <a:r>
              <a:rPr lang="en-US" dirty="0" smtClean="0"/>
              <a:t>Assessed at every vaginal examination and is plotted with an (</a:t>
            </a:r>
            <a:r>
              <a:rPr lang="en-US" b="1" dirty="0" smtClean="0"/>
              <a:t>X). </a:t>
            </a:r>
          </a:p>
          <a:p>
            <a:r>
              <a:rPr lang="en-US" dirty="0" smtClean="0"/>
              <a:t>The first vaginal examination, on admission, includes a pelvic assessment. Thereafter, vaginal examinations are done every 4 hours, unless contraindicated or as indicated e.g. if 2nd stage is imminent or there is evidence of rapid progress of labour as may occur in </a:t>
            </a:r>
            <a:r>
              <a:rPr lang="en-US" dirty="0" err="1" smtClean="0"/>
              <a:t>multiparous</a:t>
            </a:r>
            <a:r>
              <a:rPr lang="en-US" dirty="0" smtClean="0"/>
              <a:t> patients.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533400" y="1600200"/>
            <a:ext cx="8153400" cy="5029200"/>
          </a:xfrm>
        </p:spPr>
        <p:txBody>
          <a:bodyPr>
            <a:normAutofit fontScale="62500" lnSpcReduction="20000"/>
          </a:bodyPr>
          <a:lstStyle/>
          <a:p>
            <a:r>
              <a:rPr lang="en-US" dirty="0" smtClean="0"/>
              <a:t>Labour-series of events that takes place in the genital organ in an effort to expel the viable products of conception out of the womb through the vagina into the outer world.</a:t>
            </a:r>
          </a:p>
          <a:p>
            <a:r>
              <a:rPr lang="en-US" dirty="0" smtClean="0"/>
              <a:t>Preterm labour-occurs prior to 37 completed weeks.</a:t>
            </a:r>
          </a:p>
          <a:p>
            <a:r>
              <a:rPr lang="en-US" dirty="0" smtClean="0"/>
              <a:t>Delivery-is the expulsion or extraction of viable fetus out of the womb.</a:t>
            </a:r>
          </a:p>
          <a:p>
            <a:r>
              <a:rPr lang="en-US" dirty="0" smtClean="0"/>
              <a:t>Labour is called normal if it fulfills the following criteria:</a:t>
            </a:r>
          </a:p>
          <a:p>
            <a:pPr marL="571500" indent="-571500">
              <a:buFont typeface="+mj-lt"/>
              <a:buAutoNum type="romanUcPeriod"/>
            </a:pPr>
            <a:r>
              <a:rPr lang="en-US" dirty="0" smtClean="0"/>
              <a:t>Spontaneous in onset and at term</a:t>
            </a:r>
          </a:p>
          <a:p>
            <a:pPr marL="571500" indent="-571500">
              <a:buFont typeface="+mj-lt"/>
              <a:buAutoNum type="romanUcPeriod"/>
            </a:pPr>
            <a:r>
              <a:rPr lang="en-US" dirty="0" smtClean="0"/>
              <a:t>With vertex presentation</a:t>
            </a:r>
          </a:p>
          <a:p>
            <a:pPr marL="571500" indent="-571500">
              <a:buFont typeface="+mj-lt"/>
              <a:buAutoNum type="romanUcPeriod"/>
            </a:pPr>
            <a:r>
              <a:rPr lang="en-US" dirty="0" smtClean="0"/>
              <a:t>Without undue prolongation (prolong labour)</a:t>
            </a:r>
          </a:p>
          <a:p>
            <a:pPr marL="571500" indent="-571500">
              <a:buFont typeface="+mj-lt"/>
              <a:buAutoNum type="romanUcPeriod"/>
            </a:pPr>
            <a:r>
              <a:rPr lang="en-US" dirty="0" smtClean="0"/>
              <a:t>Natural termination with minimal aids</a:t>
            </a:r>
          </a:p>
          <a:p>
            <a:pPr marL="571500" indent="-571500">
              <a:buFont typeface="+mj-lt"/>
              <a:buAutoNum type="romanUcPeriod"/>
            </a:pPr>
            <a:r>
              <a:rPr lang="en-US" dirty="0" smtClean="0"/>
              <a:t>Without having any complications affecting the health of the mother or the  baby</a:t>
            </a:r>
          </a:p>
          <a:p>
            <a:pPr>
              <a:buFont typeface="Wingdings" pitchFamily="2" charset="2"/>
              <a:buChar char="v"/>
            </a:pPr>
            <a:r>
              <a:rPr lang="en-US" dirty="0" smtClean="0"/>
              <a:t>Normal labour is also known as Eutocia</a:t>
            </a:r>
          </a:p>
          <a:p>
            <a:pPr>
              <a:buFont typeface="Wingdings" pitchFamily="2" charset="2"/>
              <a:buChar char="v"/>
            </a:pPr>
            <a:r>
              <a:rPr lang="en-US" dirty="0" smtClean="0"/>
              <a:t>Abnormal labour also known as Dystocia –is any deviation from the definition of normal labour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6. Descent of the foetal head </a:t>
            </a:r>
          </a:p>
          <a:p>
            <a:r>
              <a:rPr lang="en-US" dirty="0" smtClean="0"/>
              <a:t>Measured by abdominal palpation and is expressed in terms of fifths palpable above the pelvic brim.</a:t>
            </a:r>
          </a:p>
          <a:p>
            <a:r>
              <a:rPr lang="en-US" dirty="0" smtClean="0"/>
              <a:t>Its plotted with an </a:t>
            </a:r>
            <a:r>
              <a:rPr lang="en-US" b="1" dirty="0" smtClean="0"/>
              <a:t>(O) </a:t>
            </a:r>
            <a:endParaRPr lang="en-US" dirty="0" smtClean="0"/>
          </a:p>
          <a:p>
            <a:pPr>
              <a:buNone/>
            </a:pPr>
            <a:r>
              <a:rPr lang="en-US" b="1" dirty="0" smtClean="0"/>
              <a:t>7. Hours: </a:t>
            </a:r>
          </a:p>
          <a:p>
            <a:r>
              <a:rPr lang="en-US" dirty="0" smtClean="0"/>
              <a:t>This refers to the time elapsed since onset of active phase of labour (observed or extrapolated) </a:t>
            </a:r>
          </a:p>
          <a:p>
            <a:pPr>
              <a:buNone/>
            </a:pPr>
            <a:r>
              <a:rPr lang="en-US" b="1" dirty="0" smtClean="0"/>
              <a:t>8. Time: </a:t>
            </a:r>
          </a:p>
          <a:p>
            <a:r>
              <a:rPr lang="en-US" dirty="0" smtClean="0"/>
              <a:t>This refers to actual time</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9. Uterine Contractions </a:t>
            </a:r>
          </a:p>
          <a:p>
            <a:r>
              <a:rPr lang="en-US" dirty="0" smtClean="0"/>
              <a:t>In normal labour the uterine contractions increase in frequency and intensity. The number of the uterine contractions is assessed and recorded </a:t>
            </a:r>
            <a:r>
              <a:rPr lang="en-US" i="1" dirty="0" smtClean="0"/>
              <a:t>every half-hour in the active phase of labour. </a:t>
            </a:r>
            <a:r>
              <a:rPr lang="en-US" dirty="0" smtClean="0"/>
              <a:t> </a:t>
            </a:r>
          </a:p>
          <a:p>
            <a:r>
              <a:rPr lang="en-US" b="1" i="1" dirty="0" smtClean="0"/>
              <a:t>(</a:t>
            </a:r>
            <a:r>
              <a:rPr lang="en-US" b="1" dirty="0" smtClean="0"/>
              <a:t>a) The frequency: </a:t>
            </a:r>
            <a:r>
              <a:rPr lang="en-US" dirty="0" smtClean="0"/>
              <a:t>How often are they felt (i.e. the number of contractions palpated in ten minutes.) </a:t>
            </a:r>
          </a:p>
          <a:p>
            <a:r>
              <a:rPr lang="en-US" b="1" dirty="0" smtClean="0"/>
              <a:t>(b) The duration: </a:t>
            </a:r>
            <a:r>
              <a:rPr lang="en-US" dirty="0" smtClean="0"/>
              <a:t>How long do they last (in seconds); the duration must also be palpated not just estimated by observation </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buNone/>
            </a:pPr>
            <a:r>
              <a:rPr lang="en-US" b="1" dirty="0" smtClean="0"/>
              <a:t>Duration</a:t>
            </a:r>
          </a:p>
          <a:p>
            <a:pPr lvl="1"/>
            <a:r>
              <a:rPr lang="en-US" dirty="0" smtClean="0"/>
              <a:t>Less than 20 seconds: Mild </a:t>
            </a:r>
          </a:p>
          <a:p>
            <a:pPr lvl="1"/>
            <a:endParaRPr lang="en-US" dirty="0" smtClean="0"/>
          </a:p>
          <a:p>
            <a:pPr lvl="1"/>
            <a:r>
              <a:rPr lang="en-US" dirty="0" smtClean="0"/>
              <a:t>Between 20 and 40 seconds: Moderate </a:t>
            </a:r>
          </a:p>
          <a:p>
            <a:pPr lvl="1"/>
            <a:endParaRPr lang="en-US" dirty="0" smtClean="0"/>
          </a:p>
          <a:p>
            <a:pPr lvl="1"/>
            <a:endParaRPr lang="en-US" dirty="0" smtClean="0"/>
          </a:p>
          <a:p>
            <a:pPr lvl="1"/>
            <a:r>
              <a:rPr lang="en-US" dirty="0" smtClean="0"/>
              <a:t>More than 40 seconds: Strong</a:t>
            </a:r>
          </a:p>
          <a:p>
            <a:pPr>
              <a:buNone/>
            </a:pPr>
            <a:endParaRPr lang="en-US" dirty="0" smtClean="0"/>
          </a:p>
          <a:p>
            <a:endParaRPr lang="en-US" dirty="0"/>
          </a:p>
        </p:txBody>
      </p:sp>
      <p:sp>
        <p:nvSpPr>
          <p:cNvPr id="5" name="Title 4"/>
          <p:cNvSpPr>
            <a:spLocks noGrp="1"/>
          </p:cNvSpPr>
          <p:nvPr>
            <p:ph type="title"/>
          </p:nvPr>
        </p:nvSpPr>
        <p:spPr/>
        <p:txBody>
          <a:bodyPr/>
          <a:lstStyle/>
          <a:p>
            <a:r>
              <a:rPr lang="en-US" dirty="0" smtClean="0"/>
              <a:t>Continuation….</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10. Maternal Condition </a:t>
            </a:r>
          </a:p>
          <a:p>
            <a:r>
              <a:rPr lang="en-US" dirty="0" smtClean="0"/>
              <a:t>Entered at the foot of the partograph, below the recording of the uterine contractions and include:</a:t>
            </a:r>
          </a:p>
          <a:p>
            <a:pPr>
              <a:buFont typeface="Wingdings" pitchFamily="2" charset="2"/>
              <a:buChar char="ü"/>
            </a:pPr>
            <a:r>
              <a:rPr lang="en-US" b="1" dirty="0" smtClean="0"/>
              <a:t>Oxytocin regime</a:t>
            </a:r>
            <a:r>
              <a:rPr lang="en-US" dirty="0" smtClean="0"/>
              <a:t>: Indicates the amount of oxytocin per volume intravenous fluid as well as the rate of administration in drops per minute. </a:t>
            </a:r>
          </a:p>
          <a:p>
            <a:pPr>
              <a:buFont typeface="Wingdings" pitchFamily="2" charset="2"/>
              <a:buChar char="ü"/>
            </a:pPr>
            <a:r>
              <a:rPr lang="en-US" b="1" dirty="0" smtClean="0"/>
              <a:t>Drugs and IV fluids</a:t>
            </a:r>
            <a:r>
              <a:rPr lang="en-US" dirty="0" smtClean="0"/>
              <a:t>: Record here any additional drugs administered during labour </a:t>
            </a:r>
          </a:p>
          <a:p>
            <a:pPr>
              <a:buFont typeface="Wingdings" pitchFamily="2" charset="2"/>
              <a:buChar char="ü"/>
            </a:pPr>
            <a:r>
              <a:rPr lang="en-US" b="1" dirty="0" smtClean="0"/>
              <a:t>Pulse rate: </a:t>
            </a:r>
            <a:r>
              <a:rPr lang="en-US" dirty="0" smtClean="0"/>
              <a:t>Maternal pulse rate is observed every half hourly and marked with a dot (∙) </a:t>
            </a:r>
          </a:p>
          <a:p>
            <a:pPr>
              <a:buFont typeface="Wingdings" pitchFamily="2" charset="2"/>
              <a:buChar char="ü"/>
            </a:pPr>
            <a:r>
              <a:rPr lang="en-US" b="1" dirty="0" smtClean="0"/>
              <a:t>Blood Pressure</a:t>
            </a:r>
            <a:r>
              <a:rPr lang="en-US" dirty="0" smtClean="0"/>
              <a:t>: This is taken once every 4 hours and indicated with arrows for diastolic and systolic reading joined with a dotted line </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Maternal condition.</a:t>
            </a:r>
            <a:endParaRPr lang="en-US" dirty="0"/>
          </a:p>
        </p:txBody>
      </p:sp>
      <p:sp>
        <p:nvSpPr>
          <p:cNvPr id="3" name="Content Placeholder 2"/>
          <p:cNvSpPr>
            <a:spLocks noGrp="1"/>
          </p:cNvSpPr>
          <p:nvPr>
            <p:ph idx="1"/>
          </p:nvPr>
        </p:nvSpPr>
        <p:spPr/>
        <p:txBody>
          <a:bodyPr/>
          <a:lstStyle/>
          <a:p>
            <a:r>
              <a:rPr lang="en-US" b="1" dirty="0" smtClean="0"/>
              <a:t>Temperature</a:t>
            </a:r>
            <a:r>
              <a:rPr lang="en-US" dirty="0" smtClean="0"/>
              <a:t>: Ideally the temperature in C should be taken every 2 hours and recorded in the space provided </a:t>
            </a:r>
          </a:p>
          <a:p>
            <a:r>
              <a:rPr lang="en-US" b="1" dirty="0" smtClean="0"/>
              <a:t>Urine</a:t>
            </a:r>
            <a:r>
              <a:rPr lang="en-US" dirty="0" smtClean="0"/>
              <a:t>: Encourage the woman to pass urine every 2-4 hours. Measure the volume of urine passed and check it for protein and acetone. Record in the space provided at the bottom of the partograph </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using partograph.</a:t>
            </a:r>
            <a:endParaRPr lang="en-US" dirty="0"/>
          </a:p>
        </p:txBody>
      </p:sp>
      <p:sp>
        <p:nvSpPr>
          <p:cNvPr id="4" name="Content Placeholder 2"/>
          <p:cNvSpPr>
            <a:spLocks noGrp="1"/>
          </p:cNvSpPr>
          <p:nvPr>
            <p:ph idx="1"/>
          </p:nvPr>
        </p:nvSpPr>
        <p:spPr/>
        <p:txBody>
          <a:bodyPr>
            <a:normAutofit fontScale="85000" lnSpcReduction="20000"/>
          </a:bodyPr>
          <a:lstStyle/>
          <a:p>
            <a:pPr marL="514350" indent="-514350">
              <a:buFont typeface="+mj-lt"/>
              <a:buAutoNum type="arabicPeriod"/>
            </a:pPr>
            <a:r>
              <a:rPr lang="en-US" dirty="0"/>
              <a:t>It helps in estimating expected time of delivery</a:t>
            </a:r>
          </a:p>
          <a:p>
            <a:pPr marL="514350" indent="-514350">
              <a:buFont typeface="+mj-lt"/>
              <a:buAutoNum type="arabicPeriod"/>
            </a:pPr>
            <a:r>
              <a:rPr lang="en-US" dirty="0"/>
              <a:t>It can detect any impending problem/danger during labour</a:t>
            </a:r>
          </a:p>
          <a:p>
            <a:pPr marL="514350" indent="-514350">
              <a:buFont typeface="+mj-lt"/>
              <a:buAutoNum type="arabicPeriod"/>
            </a:pPr>
            <a:r>
              <a:rPr lang="en-US" dirty="0"/>
              <a:t>It helps in detecting delayed labour</a:t>
            </a:r>
          </a:p>
          <a:p>
            <a:pPr marL="514350" indent="-514350">
              <a:buFont typeface="+mj-lt"/>
              <a:buAutoNum type="arabicPeriod"/>
            </a:pPr>
            <a:r>
              <a:rPr lang="en-US" dirty="0"/>
              <a:t>It ensures continued care and monitoring of mothers in labour</a:t>
            </a:r>
          </a:p>
          <a:p>
            <a:pPr marL="514350" indent="-514350">
              <a:buFont typeface="+mj-lt"/>
              <a:buAutoNum type="arabicPeriod"/>
            </a:pPr>
            <a:r>
              <a:rPr lang="en-US" dirty="0"/>
              <a:t>Can be used in giving report during change of shift</a:t>
            </a:r>
          </a:p>
          <a:p>
            <a:pPr marL="514350" indent="-514350">
              <a:buFont typeface="+mj-lt"/>
              <a:buAutoNum type="arabicPeriod"/>
            </a:pPr>
            <a:r>
              <a:rPr lang="en-US" dirty="0"/>
              <a:t>It simplifies transfer of clients to higher health facilities</a:t>
            </a:r>
          </a:p>
          <a:p>
            <a:pPr marL="514350" indent="-514350">
              <a:buFont typeface="+mj-lt"/>
              <a:buAutoNum type="arabicPeriod"/>
            </a:pPr>
            <a:r>
              <a:rPr lang="en-US" dirty="0"/>
              <a:t>It is useful in statistical analysis of labour</a:t>
            </a:r>
          </a:p>
          <a:p>
            <a:pPr marL="514350" indent="-514350">
              <a:buFont typeface="+mj-lt"/>
              <a:buAutoNum type="arabicPeriod"/>
            </a:pPr>
            <a:r>
              <a:rPr lang="en-US" dirty="0"/>
              <a:t>It can be used as training tool.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4" descr="C:\WINDOWS\Start Menu\DBrigade\_MNHcw backup\partograph in PPT\C10 blank partograph 4ppt.gif"/>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17220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STAGE OF LABOUR</a:t>
            </a:r>
            <a:endParaRPr lang="en-US" dirty="0"/>
          </a:p>
        </p:txBody>
      </p:sp>
      <p:sp>
        <p:nvSpPr>
          <p:cNvPr id="3" name="Content Placeholder 2"/>
          <p:cNvSpPr>
            <a:spLocks noGrp="1"/>
          </p:cNvSpPr>
          <p:nvPr>
            <p:ph idx="1"/>
          </p:nvPr>
        </p:nvSpPr>
        <p:spPr/>
        <p:txBody>
          <a:bodyPr/>
          <a:lstStyle/>
          <a:p>
            <a:r>
              <a:rPr lang="en-US" dirty="0" smtClean="0"/>
              <a:t>This stage begins after the expulsion of the fetus and ends with expulsion of placenta and membranes; it also involves the control of bleeding.</a:t>
            </a:r>
          </a:p>
          <a:p>
            <a:r>
              <a:rPr lang="en-US" dirty="0" smtClean="0"/>
              <a:t>Usually lasts between 5 and 15 minutes, but above 30 minutes is considered abnormal.</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PHYSIOLOGY OF THIRD STAGE OF LABOUR</a:t>
            </a:r>
            <a:endParaRPr lang="en-US" dirty="0"/>
          </a:p>
        </p:txBody>
      </p:sp>
      <p:sp>
        <p:nvSpPr>
          <p:cNvPr id="3" name="Content Placeholder 2"/>
          <p:cNvSpPr>
            <a:spLocks noGrp="1"/>
          </p:cNvSpPr>
          <p:nvPr>
            <p:ph idx="1"/>
          </p:nvPr>
        </p:nvSpPr>
        <p:spPr/>
        <p:txBody>
          <a:bodyPr>
            <a:normAutofit fontScale="92500"/>
          </a:bodyPr>
          <a:lstStyle/>
          <a:p>
            <a:r>
              <a:rPr lang="en-US" dirty="0" smtClean="0"/>
              <a:t>Last 5-15 min. Up to 1 hr is normal</a:t>
            </a:r>
          </a:p>
          <a:p>
            <a:r>
              <a:rPr lang="en-US" dirty="0" smtClean="0"/>
              <a:t>If separation of placenta last for more than one hour ,it is considered as retained placenta.</a:t>
            </a:r>
          </a:p>
          <a:p>
            <a:r>
              <a:rPr lang="en-US" dirty="0" smtClean="0"/>
              <a:t>Physiology of third stage of labour include:-</a:t>
            </a:r>
          </a:p>
          <a:p>
            <a:pPr marL="1108710" lvl="2" indent="-514350">
              <a:buFont typeface="+mj-lt"/>
              <a:buAutoNum type="arabicPeriod"/>
            </a:pPr>
            <a:r>
              <a:rPr lang="en-US" sz="3200" dirty="0" smtClean="0"/>
              <a:t>Separation of the placenta</a:t>
            </a:r>
          </a:p>
          <a:p>
            <a:pPr marL="1108710" lvl="2" indent="-514350">
              <a:buFont typeface="+mj-lt"/>
              <a:buAutoNum type="arabicPeriod"/>
            </a:pPr>
            <a:r>
              <a:rPr lang="en-US" sz="3200" dirty="0" smtClean="0"/>
              <a:t>Descent of the placenta</a:t>
            </a:r>
          </a:p>
          <a:p>
            <a:pPr marL="1108710" lvl="2" indent="-514350">
              <a:buFont typeface="+mj-lt"/>
              <a:buAutoNum type="arabicPeriod"/>
            </a:pPr>
            <a:r>
              <a:rPr lang="en-US" sz="3200" dirty="0" smtClean="0"/>
              <a:t>Expulsion of the placenta</a:t>
            </a:r>
          </a:p>
          <a:p>
            <a:pPr marL="1108710" lvl="2" indent="-514350">
              <a:buFont typeface="+mj-lt"/>
              <a:buAutoNum type="arabicPeriod"/>
            </a:pPr>
            <a:r>
              <a:rPr lang="en-US" sz="3200" dirty="0" smtClean="0"/>
              <a:t>Control of bleeding</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1.PLACENTAL SEPARATION</a:t>
            </a:r>
            <a:endParaRPr lang="en-US" dirty="0"/>
          </a:p>
        </p:txBody>
      </p:sp>
      <p:sp>
        <p:nvSpPr>
          <p:cNvPr id="3" name="Content Placeholder 2"/>
          <p:cNvSpPr>
            <a:spLocks noGrp="1"/>
          </p:cNvSpPr>
          <p:nvPr>
            <p:ph idx="1"/>
          </p:nvPr>
        </p:nvSpPr>
        <p:spPr/>
        <p:txBody>
          <a:bodyPr>
            <a:normAutofit lnSpcReduction="10000"/>
          </a:bodyPr>
          <a:lstStyle/>
          <a:p>
            <a:r>
              <a:rPr lang="en-US" dirty="0" smtClean="0"/>
              <a:t>Separation of placenta is brought about by:-</a:t>
            </a:r>
          </a:p>
          <a:p>
            <a:r>
              <a:rPr lang="en-US" dirty="0" smtClean="0"/>
              <a:t>Separation and expulsion of placenta is by</a:t>
            </a:r>
          </a:p>
          <a:p>
            <a:pPr marL="1108710" lvl="2" indent="-514350">
              <a:buFont typeface="+mj-lt"/>
              <a:buAutoNum type="arabicPeriod"/>
            </a:pPr>
            <a:r>
              <a:rPr lang="en-US" sz="3200" b="1" dirty="0" smtClean="0"/>
              <a:t>Mechanical factors</a:t>
            </a:r>
          </a:p>
          <a:p>
            <a:pPr marL="1108710" lvl="2" indent="-514350">
              <a:buFont typeface="+mj-lt"/>
              <a:buAutoNum type="arabicPeriod"/>
            </a:pPr>
            <a:r>
              <a:rPr lang="en-US" sz="3200" b="1" dirty="0" smtClean="0"/>
              <a:t>Haemostatic factors</a:t>
            </a:r>
          </a:p>
          <a:p>
            <a:r>
              <a:rPr lang="en-US" dirty="0" smtClean="0"/>
              <a:t>There are two main methods of placental separation:</a:t>
            </a:r>
          </a:p>
          <a:p>
            <a:pPr marL="1108710" lvl="2" indent="-514350">
              <a:buFont typeface="+mj-lt"/>
              <a:buAutoNum type="arabicPeriod"/>
            </a:pPr>
            <a:r>
              <a:rPr lang="en-IN" sz="3200" b="1" dirty="0" smtClean="0"/>
              <a:t>Central ( </a:t>
            </a:r>
            <a:r>
              <a:rPr lang="en-IN" sz="3200" b="1" dirty="0" err="1" smtClean="0"/>
              <a:t>Schultze</a:t>
            </a:r>
            <a:r>
              <a:rPr lang="en-IN" sz="3200" b="1" dirty="0" smtClean="0"/>
              <a:t>) separation</a:t>
            </a:r>
          </a:p>
          <a:p>
            <a:pPr marL="1108710" lvl="2" indent="-514350">
              <a:buFont typeface="+mj-lt"/>
              <a:buAutoNum type="arabicPeriod"/>
            </a:pPr>
            <a:r>
              <a:rPr lang="en-IN" sz="3200" b="1" dirty="0" smtClean="0"/>
              <a:t>Marginal (Mathews Duncan) separation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smtClean="0"/>
              <a:t>DATE OF ONSET OF LABOUR</a:t>
            </a:r>
            <a:endParaRPr lang="en-US" dirty="0"/>
          </a:p>
        </p:txBody>
      </p:sp>
      <p:sp>
        <p:nvSpPr>
          <p:cNvPr id="3" name="Content Placeholder 2"/>
          <p:cNvSpPr>
            <a:spLocks noGrp="1"/>
          </p:cNvSpPr>
          <p:nvPr>
            <p:ph idx="1"/>
          </p:nvPr>
        </p:nvSpPr>
        <p:spPr>
          <a:xfrm>
            <a:off x="0" y="1219200"/>
            <a:ext cx="9144000" cy="6400800"/>
          </a:xfrm>
          <a:solidFill>
            <a:schemeClr val="bg1"/>
          </a:solidFill>
          <a:ln>
            <a:solidFill>
              <a:schemeClr val="accent1"/>
            </a:solidFill>
          </a:ln>
        </p:spPr>
        <p:txBody>
          <a:bodyPr>
            <a:normAutofit fontScale="40000" lnSpcReduction="20000"/>
          </a:bodyPr>
          <a:lstStyle/>
          <a:p>
            <a:r>
              <a:rPr lang="en-US" dirty="0" smtClean="0"/>
              <a:t>It is unpredictable to foretell precisely the exact date of onset of labour</a:t>
            </a:r>
            <a:endParaRPr lang="en-US" sz="3500" dirty="0" smtClean="0"/>
          </a:p>
          <a:p>
            <a:r>
              <a:rPr lang="en-US" sz="3500" dirty="0" smtClean="0"/>
              <a:t>Calculation from Naegele’s formula is only a rough guide.</a:t>
            </a:r>
          </a:p>
          <a:p>
            <a:r>
              <a:rPr lang="en-US" sz="3500" dirty="0" smtClean="0"/>
              <a:t>Based on the formula, labour starts approximately on the expected date in 4%, one week on either side in 50%, 2 weeks earlier and 1 week later in 80%, at 42weeks in 10% and at 43 weeks plus in 4%.</a:t>
            </a:r>
          </a:p>
          <a:p>
            <a:pPr marL="571500" indent="-571500">
              <a:buNone/>
            </a:pPr>
            <a:r>
              <a:rPr lang="en-US" sz="3500" dirty="0" smtClean="0"/>
              <a:t>        </a:t>
            </a:r>
            <a:r>
              <a:rPr lang="en-US" sz="3500" b="1" i="1" dirty="0" smtClean="0"/>
              <a:t>Causes of onset of labour</a:t>
            </a:r>
          </a:p>
          <a:p>
            <a:pPr marL="571500" indent="-571500">
              <a:buFont typeface="+mj-lt"/>
              <a:buAutoNum type="romanUcPeriod"/>
            </a:pPr>
            <a:r>
              <a:rPr lang="en-US" sz="3500" dirty="0" smtClean="0"/>
              <a:t>Uterine distension</a:t>
            </a:r>
          </a:p>
          <a:p>
            <a:pPr marL="571500" indent="-571500">
              <a:buFont typeface="+mj-lt"/>
              <a:buAutoNum type="romanUcPeriod"/>
            </a:pPr>
            <a:r>
              <a:rPr lang="en-US" sz="3500" dirty="0" smtClean="0"/>
              <a:t>Fetal-placental contribution</a:t>
            </a:r>
          </a:p>
          <a:p>
            <a:pPr marL="571500" indent="-571500">
              <a:buFont typeface="+mj-lt"/>
              <a:buAutoNum type="romanUcPeriod"/>
            </a:pPr>
            <a:r>
              <a:rPr lang="en-US" sz="3500" dirty="0" smtClean="0"/>
              <a:t>Oestogen</a:t>
            </a:r>
          </a:p>
          <a:p>
            <a:pPr marL="571500" indent="-571500">
              <a:buFont typeface="+mj-lt"/>
              <a:buAutoNum type="romanUcPeriod"/>
            </a:pPr>
            <a:r>
              <a:rPr lang="en-US" sz="3500" dirty="0" smtClean="0"/>
              <a:t>Progesterone</a:t>
            </a:r>
          </a:p>
          <a:p>
            <a:pPr marL="571500" indent="-571500">
              <a:buFont typeface="+mj-lt"/>
              <a:buAutoNum type="romanUcPeriod"/>
            </a:pPr>
            <a:r>
              <a:rPr lang="en-US" sz="3500" dirty="0" smtClean="0"/>
              <a:t>Prostaglandins</a:t>
            </a:r>
          </a:p>
          <a:p>
            <a:pPr marL="571500" indent="-571500">
              <a:buFont typeface="+mj-lt"/>
              <a:buAutoNum type="romanUcPeriod"/>
            </a:pPr>
            <a:r>
              <a:rPr lang="en-US" sz="3500" dirty="0" smtClean="0"/>
              <a:t>Oxytocin</a:t>
            </a:r>
          </a:p>
          <a:p>
            <a:pPr marL="571500" indent="-571500">
              <a:buFont typeface="+mj-lt"/>
              <a:buAutoNum type="romanUcPeriod"/>
            </a:pPr>
            <a:r>
              <a:rPr lang="en-US" sz="3500" dirty="0" smtClean="0"/>
              <a:t>Neurological factors</a:t>
            </a:r>
          </a:p>
          <a:p>
            <a:pPr marL="571500" indent="-571500">
              <a:buNone/>
            </a:pPr>
            <a:r>
              <a:rPr lang="en-US" sz="3500" dirty="0" smtClean="0"/>
              <a:t>                 </a:t>
            </a:r>
            <a:r>
              <a:rPr lang="en-US" sz="3500" i="1" dirty="0" smtClean="0"/>
              <a:t> </a:t>
            </a:r>
            <a:r>
              <a:rPr lang="en-US" sz="3500" b="1" i="1" dirty="0" smtClean="0"/>
              <a:t>Oestrogen:</a:t>
            </a:r>
          </a:p>
          <a:p>
            <a:pPr marL="571500" indent="-571500">
              <a:buFont typeface="Wingdings" pitchFamily="2" charset="2"/>
              <a:buChar char="Ø"/>
            </a:pPr>
            <a:r>
              <a:rPr lang="en-US" sz="3500" dirty="0" smtClean="0"/>
              <a:t>Increases release of oxytocin from maternal pituitary</a:t>
            </a:r>
          </a:p>
          <a:p>
            <a:pPr marL="571500" indent="-571500">
              <a:buFont typeface="Wingdings" pitchFamily="2" charset="2"/>
              <a:buChar char="Ø"/>
            </a:pPr>
            <a:r>
              <a:rPr lang="en-US" sz="3500" dirty="0" smtClean="0"/>
              <a:t>Promotes synthesis of myometrial receptors for oxytocin, prostaglandins.</a:t>
            </a:r>
          </a:p>
          <a:p>
            <a:pPr marL="571500" indent="-571500">
              <a:buFont typeface="Wingdings" pitchFamily="2" charset="2"/>
              <a:buChar char="Ø"/>
            </a:pPr>
            <a:r>
              <a:rPr lang="en-US" sz="3500" dirty="0" smtClean="0"/>
              <a:t>Stimulates synthesis of myometrial contractions protein</a:t>
            </a:r>
          </a:p>
          <a:p>
            <a:pPr marL="571500" indent="-571500">
              <a:buFont typeface="Wingdings" pitchFamily="2" charset="2"/>
              <a:buChar char="Ø"/>
            </a:pPr>
            <a:r>
              <a:rPr lang="en-US" sz="3500" dirty="0" smtClean="0"/>
              <a:t>Increases excitability of myometrial cell</a:t>
            </a:r>
          </a:p>
          <a:p>
            <a:pPr marL="571500" indent="-571500">
              <a:buNone/>
            </a:pPr>
            <a:r>
              <a:rPr lang="en-US" sz="3500" dirty="0" smtClean="0"/>
              <a:t>                      </a:t>
            </a:r>
            <a:r>
              <a:rPr lang="en-US" sz="3500" b="1" i="1" dirty="0" smtClean="0"/>
              <a:t>Progesterone:</a:t>
            </a:r>
          </a:p>
          <a:p>
            <a:pPr marL="571500" indent="-571500">
              <a:buFont typeface="Wingdings" pitchFamily="2" charset="2"/>
              <a:buChar char="Ø"/>
            </a:pPr>
            <a:r>
              <a:rPr lang="en-US" sz="3500" dirty="0" smtClean="0"/>
              <a:t>Progesterone levels fall before labour. It is the alteration in oestrogen: progesterone ratio rather than the fall in the absolute concentration of progesterone which is associated with the prostaglandin synthesis.</a:t>
            </a:r>
          </a:p>
          <a:p>
            <a:pPr marL="571500" indent="-571500">
              <a:buNone/>
            </a:pPr>
            <a:r>
              <a:rPr lang="en-US" sz="3500" b="1" i="1" dirty="0" smtClean="0"/>
              <a:t>                        Prostaglandin:</a:t>
            </a:r>
          </a:p>
          <a:p>
            <a:pPr marL="571500" indent="-571500">
              <a:buFont typeface="Wingdings" pitchFamily="2" charset="2"/>
              <a:buChar char="Ø"/>
            </a:pPr>
            <a:r>
              <a:rPr lang="en-US" sz="3500" dirty="0" smtClean="0"/>
              <a:t> Major site of production:Amnion,chorion, decidual cells and myometrium</a:t>
            </a:r>
          </a:p>
          <a:p>
            <a:pPr marL="571500" indent="-571500">
              <a:buFont typeface="Wingdings" pitchFamily="2" charset="2"/>
              <a:buChar char="Ø"/>
            </a:pPr>
            <a:r>
              <a:rPr lang="en-US" sz="3500" dirty="0" smtClean="0"/>
              <a:t>Triggered by rise in estrogen,glucocorticoids,mechanical stretching in late pregnancy, separation or rupture of membranes</a:t>
            </a:r>
          </a:p>
          <a:p>
            <a:pPr marL="571500" indent="-571500">
              <a:buFont typeface="Wingdings" pitchFamily="2" charset="2"/>
              <a:buChar char="Ø"/>
            </a:pPr>
            <a:r>
              <a:rPr lang="en-US" sz="3500" dirty="0" smtClean="0"/>
              <a:t>Enhances gap junction formation </a:t>
            </a:r>
          </a:p>
          <a:p>
            <a:pPr marL="571500" indent="-571500">
              <a:buFont typeface="Wingdings" pitchFamily="2" charset="2"/>
              <a:buChar char="Ø"/>
            </a:pPr>
            <a:r>
              <a:rPr lang="en-US" sz="3500" b="1" i="1" dirty="0" smtClean="0"/>
              <a:t>                             Oxytocin:</a:t>
            </a:r>
          </a:p>
          <a:p>
            <a:pPr marL="571500" indent="-571500">
              <a:buNone/>
            </a:pPr>
            <a:endParaRPr lang="en-US" sz="3500" b="1" i="1" dirty="0" smtClean="0"/>
          </a:p>
          <a:p>
            <a:pPr marL="571500" indent="-571500">
              <a:buFont typeface="Wingdings" pitchFamily="2" charset="2"/>
              <a:buChar char="Ø"/>
            </a:pPr>
            <a:r>
              <a:rPr lang="en-US" sz="3500" dirty="0" smtClean="0"/>
              <a:t>Oxytocin receptors are increased in the uterus with the onset of labour which stimulates uterine contractions.</a:t>
            </a:r>
          </a:p>
          <a:p>
            <a:pPr marL="571500" indent="-571500">
              <a:buFont typeface="Wingdings" pitchFamily="2" charset="2"/>
              <a:buChar char="Ø"/>
            </a:pPr>
            <a:r>
              <a:rPr lang="en-US" sz="3500" dirty="0" smtClean="0"/>
              <a:t>Stimulates prostaglandins production from amnion and decidual cells</a:t>
            </a:r>
          </a:p>
          <a:p>
            <a:pPr marL="571500" indent="-571500">
              <a:buNone/>
            </a:pPr>
            <a:endParaRPr lang="en-US" b="1" i="1" dirty="0" smtClean="0"/>
          </a:p>
          <a:p>
            <a:pPr marL="571500" indent="-571500">
              <a:buNone/>
            </a:pPr>
            <a:endParaRPr lang="en-US" dirty="0" smtClean="0"/>
          </a:p>
          <a:p>
            <a:pPr marL="571500" indent="-571500">
              <a:buNone/>
            </a:pPr>
            <a:endParaRPr lang="en-US" b="1" i="1" dirty="0" smtClean="0"/>
          </a:p>
          <a:p>
            <a:pPr marL="571500" indent="-571500">
              <a:buNone/>
            </a:pPr>
            <a:endParaRPr lang="en-US" b="1" i="1" dirty="0" smtClean="0"/>
          </a:p>
          <a:p>
            <a:pPr marL="571500" indent="-571500">
              <a:buNone/>
            </a:pPr>
            <a:endParaRPr lang="en-US" b="1" dirty="0" smtClean="0"/>
          </a:p>
          <a:p>
            <a:pPr marL="571500" indent="-571500">
              <a:buFont typeface="+mj-lt"/>
              <a:buAutoNum type="romanUcPeriod"/>
            </a:pPr>
            <a:endParaRPr lang="en-US" b="1" i="1"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Mechanical factors.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following mechanical factors come into play during the third stage of labour:-</a:t>
            </a:r>
          </a:p>
          <a:p>
            <a:pPr lvl="2">
              <a:buFont typeface="Wingdings" pitchFamily="2" charset="2"/>
              <a:buChar char="§"/>
            </a:pPr>
            <a:r>
              <a:rPr lang="en-US" dirty="0" smtClean="0"/>
              <a:t>The uterus reduces in size 2.5cm below the umbilicus, or 15cm above the symphysis pubis after the expulsion of the </a:t>
            </a:r>
            <a:r>
              <a:rPr lang="en-US" dirty="0" err="1" smtClean="0"/>
              <a:t>foetus</a:t>
            </a:r>
            <a:endParaRPr lang="en-US" dirty="0" smtClean="0"/>
          </a:p>
          <a:p>
            <a:pPr lvl="2">
              <a:buFont typeface="Wingdings" pitchFamily="2" charset="2"/>
              <a:buChar char="§"/>
            </a:pPr>
            <a:r>
              <a:rPr lang="en-US" dirty="0" smtClean="0"/>
              <a:t>The contraction and retraction of the uterine muscles continues </a:t>
            </a:r>
          </a:p>
          <a:p>
            <a:pPr lvl="2">
              <a:buFont typeface="Wingdings" pitchFamily="2" charset="2"/>
              <a:buChar char="§"/>
            </a:pPr>
            <a:r>
              <a:rPr lang="en-US" dirty="0" smtClean="0"/>
              <a:t>The placental site is reduced to half</a:t>
            </a:r>
          </a:p>
          <a:p>
            <a:pPr lvl="2">
              <a:buFont typeface="Wingdings" pitchFamily="2" charset="2"/>
              <a:buChar char="§"/>
            </a:pPr>
            <a:r>
              <a:rPr lang="en-US" dirty="0" smtClean="0"/>
              <a:t>Since the placenta is inelastic, it does not contract, so it detaches from the shrinking uterine wall</a:t>
            </a:r>
          </a:p>
          <a:p>
            <a:pPr lvl="2">
              <a:buFont typeface="Wingdings" pitchFamily="2" charset="2"/>
              <a:buChar char="§"/>
            </a:pPr>
            <a:r>
              <a:rPr lang="en-US" dirty="0" smtClean="0"/>
              <a:t>The placenta is pushed further to the lower uterine segment by the weight of the retro-placental clot. This is the accumulated blood from the separated placenta</a:t>
            </a:r>
          </a:p>
          <a:p>
            <a:pPr lvl="2">
              <a:buFont typeface="Wingdings" pitchFamily="2" charset="2"/>
              <a:buChar char="§"/>
            </a:pPr>
            <a:r>
              <a:rPr lang="en-US" dirty="0" smtClean="0"/>
              <a:t>With the next contraction the placenta is pushed into the vagina and expelled</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Haemostatic factors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Contraction and retraction of uterine muscles causes the placental site to reduce into half and this causes </a:t>
            </a:r>
            <a:r>
              <a:rPr lang="en-US" dirty="0" err="1" smtClean="0"/>
              <a:t>Criss</a:t>
            </a:r>
            <a:r>
              <a:rPr lang="en-US" dirty="0" smtClean="0"/>
              <a:t>-cross </a:t>
            </a:r>
            <a:r>
              <a:rPr lang="en-US" dirty="0" err="1" smtClean="0"/>
              <a:t>fibres</a:t>
            </a:r>
            <a:r>
              <a:rPr lang="en-US" dirty="0" smtClean="0"/>
              <a:t> to control bleeding by compressing the blood vessels. </a:t>
            </a:r>
          </a:p>
          <a:p>
            <a:pPr lvl="0"/>
            <a:r>
              <a:rPr lang="en-US" dirty="0" smtClean="0"/>
              <a:t>Clotting of blood takes place in the sinuses sealing the bleeding points a few hours later when uterine contractions are less vigorous.</a:t>
            </a:r>
          </a:p>
          <a:p>
            <a:pPr lvl="0"/>
            <a:r>
              <a:rPr lang="en-US" dirty="0" smtClean="0"/>
              <a:t>This will lead to activation of:</a:t>
            </a:r>
          </a:p>
          <a:p>
            <a:pPr marL="1108710" lvl="2" indent="-514350">
              <a:buFont typeface="+mj-lt"/>
              <a:buAutoNum type="arabicPeriod"/>
            </a:pPr>
            <a:r>
              <a:rPr lang="en-US" sz="2800" dirty="0" smtClean="0"/>
              <a:t>Coagulation pathway</a:t>
            </a:r>
          </a:p>
          <a:p>
            <a:pPr marL="1108710" lvl="2" indent="-514350">
              <a:buFont typeface="+mj-lt"/>
              <a:buAutoNum type="arabicPeriod"/>
            </a:pPr>
            <a:r>
              <a:rPr lang="en-US" sz="2800" dirty="0" err="1" smtClean="0"/>
              <a:t>Fibrinolysis</a:t>
            </a:r>
            <a:r>
              <a:rPr lang="en-US" sz="2800" dirty="0" smtClean="0"/>
              <a:t> system</a:t>
            </a:r>
            <a:endParaRPr lang="en-US" sz="28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of placental separation</a:t>
            </a:r>
            <a:endParaRPr lang="en-US" dirty="0"/>
          </a:p>
        </p:txBody>
      </p:sp>
      <p:sp>
        <p:nvSpPr>
          <p:cNvPr id="3" name="Content Placeholder 2"/>
          <p:cNvSpPr>
            <a:spLocks noGrp="1"/>
          </p:cNvSpPr>
          <p:nvPr>
            <p:ph idx="1"/>
          </p:nvPr>
        </p:nvSpPr>
        <p:spPr/>
        <p:txBody>
          <a:bodyPr/>
          <a:lstStyle/>
          <a:p>
            <a:r>
              <a:rPr lang="en-US" dirty="0" smtClean="0"/>
              <a:t>Two types:-</a:t>
            </a:r>
          </a:p>
          <a:p>
            <a:pPr marL="514350" indent="-514350">
              <a:buFont typeface="+mj-lt"/>
              <a:buAutoNum type="arabicPeriod"/>
            </a:pPr>
            <a:r>
              <a:rPr lang="en-US" dirty="0" err="1" smtClean="0"/>
              <a:t>Schultze</a:t>
            </a:r>
            <a:r>
              <a:rPr lang="en-US" dirty="0" smtClean="0"/>
              <a:t> </a:t>
            </a:r>
          </a:p>
          <a:p>
            <a:pPr marL="514350" indent="-514350">
              <a:buFont typeface="+mj-lt"/>
              <a:buAutoNum type="arabicPeriod"/>
            </a:pPr>
            <a:r>
              <a:rPr lang="en-US" dirty="0" smtClean="0"/>
              <a:t>Mathews Duncan</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placenta.jpg"/>
          <p:cNvPicPr>
            <a:picLocks noGrp="1" noChangeAspect="1"/>
          </p:cNvPicPr>
          <p:nvPr>
            <p:ph idx="1"/>
          </p:nvPr>
        </p:nvPicPr>
        <p:blipFill>
          <a:blip r:embed="rId2" cstate="print"/>
          <a:srcRect/>
          <a:stretch>
            <a:fillRect/>
          </a:stretch>
        </p:blipFill>
        <p:spPr>
          <a:xfrm>
            <a:off x="652303" y="688684"/>
            <a:ext cx="8527714" cy="5254916"/>
          </a:xfr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Schultze</a:t>
            </a:r>
            <a:endParaRPr lang="en-US" dirty="0"/>
          </a:p>
        </p:txBody>
      </p:sp>
      <p:sp>
        <p:nvSpPr>
          <p:cNvPr id="3" name="Content Placeholder 2"/>
          <p:cNvSpPr>
            <a:spLocks noGrp="1"/>
          </p:cNvSpPr>
          <p:nvPr>
            <p:ph idx="1"/>
          </p:nvPr>
        </p:nvSpPr>
        <p:spPr/>
        <p:txBody>
          <a:bodyPr/>
          <a:lstStyle/>
          <a:p>
            <a:r>
              <a:rPr lang="en-US" dirty="0" smtClean="0"/>
              <a:t>Separation begins at the center of the placenta and at the area of separation there is formation of retro-placental clots that aids in separation of the placenta by exerting pressure at the mid point of placental attachment.</a:t>
            </a:r>
          </a:p>
          <a:p>
            <a:r>
              <a:rPr lang="en-US" dirty="0" smtClean="0"/>
              <a:t>It is associated with minimal blood loss.</a:t>
            </a:r>
          </a:p>
          <a:p>
            <a:r>
              <a:rPr lang="en-US" dirty="0" smtClean="0"/>
              <a:t>Placenta is expelled with foetal side exposed</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Mathews Duncan</a:t>
            </a:r>
            <a:endParaRPr lang="en-US" dirty="0"/>
          </a:p>
        </p:txBody>
      </p:sp>
      <p:sp>
        <p:nvSpPr>
          <p:cNvPr id="3" name="Content Placeholder 2"/>
          <p:cNvSpPr>
            <a:spLocks noGrp="1"/>
          </p:cNvSpPr>
          <p:nvPr>
            <p:ph idx="1"/>
          </p:nvPr>
        </p:nvSpPr>
        <p:spPr/>
        <p:txBody>
          <a:bodyPr/>
          <a:lstStyle/>
          <a:p>
            <a:r>
              <a:rPr lang="en-US" dirty="0" smtClean="0"/>
              <a:t>Separation starts at the lower edge of placenta (asymmetrical/lateral border separates)</a:t>
            </a:r>
          </a:p>
          <a:p>
            <a:r>
              <a:rPr lang="en-US" dirty="0" smtClean="0"/>
              <a:t>There is bleeding associated with this method because there is no formation of retro-placental clots.</a:t>
            </a:r>
          </a:p>
          <a:p>
            <a:r>
              <a:rPr lang="en-US" dirty="0" smtClean="0"/>
              <a:t>Placenta is expelled with maternal side exposed.</a:t>
            </a:r>
          </a:p>
          <a:p>
            <a:endParaRPr lang="en-US" dirty="0" smtClean="0"/>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of placental separation</a:t>
            </a:r>
            <a:endParaRPr lang="en-US" dirty="0"/>
          </a:p>
        </p:txBody>
      </p:sp>
      <p:sp>
        <p:nvSpPr>
          <p:cNvPr id="3" name="Content Placeholder 2"/>
          <p:cNvSpPr>
            <a:spLocks noGrp="1"/>
          </p:cNvSpPr>
          <p:nvPr>
            <p:ph idx="1"/>
          </p:nvPr>
        </p:nvSpPr>
        <p:spPr/>
        <p:txBody>
          <a:bodyPr/>
          <a:lstStyle/>
          <a:p>
            <a:r>
              <a:rPr lang="en-US" dirty="0" smtClean="0"/>
              <a:t>Elongation of the cord</a:t>
            </a:r>
          </a:p>
          <a:p>
            <a:r>
              <a:rPr lang="en-US" dirty="0" smtClean="0"/>
              <a:t>The cord doesn't recede with pressure on the symphysis pubis</a:t>
            </a:r>
          </a:p>
          <a:p>
            <a:r>
              <a:rPr lang="en-US" dirty="0" smtClean="0"/>
              <a:t>A gush of blood</a:t>
            </a:r>
          </a:p>
          <a:p>
            <a:r>
              <a:rPr lang="en-US" dirty="0" smtClean="0"/>
              <a:t>Visualization of the placenta on birth canal</a:t>
            </a:r>
          </a:p>
          <a:p>
            <a:r>
              <a:rPr lang="en-US" dirty="0" smtClean="0"/>
              <a:t>Uterus contracts like a cricket ball</a:t>
            </a:r>
          </a:p>
          <a:p>
            <a:r>
              <a:rPr lang="en-US" dirty="0" smtClean="0"/>
              <a:t>Uterus rises at the level of umbilicus.</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2.DESCENT OF THE PLACENTA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When the placenta has completely separated the following mechanisms pushes the placenta down(descent) into the lower uterine segment and into the vagina:-</a:t>
            </a:r>
          </a:p>
          <a:p>
            <a:pPr marL="1108710" lvl="2" indent="-514350">
              <a:buFont typeface="+mj-lt"/>
              <a:buAutoNum type="arabicPeriod"/>
            </a:pPr>
            <a:r>
              <a:rPr lang="en-US" dirty="0" smtClean="0"/>
              <a:t>Uterine contraction and retraction</a:t>
            </a:r>
          </a:p>
          <a:p>
            <a:pPr marL="1108710" lvl="2" indent="-514350">
              <a:buFont typeface="+mj-lt"/>
              <a:buAutoNum type="arabicPeriod"/>
            </a:pPr>
            <a:r>
              <a:rPr lang="en-US" dirty="0" smtClean="0"/>
              <a:t>Weight of the placenta.</a:t>
            </a:r>
          </a:p>
          <a:p>
            <a:r>
              <a:rPr lang="en-US" dirty="0" smtClean="0"/>
              <a:t>Signs of placental descent may include:-</a:t>
            </a:r>
          </a:p>
          <a:p>
            <a:pPr marL="1108710" lvl="2" indent="-514350">
              <a:buFont typeface="+mj-lt"/>
              <a:buAutoNum type="alphaLcPeriod"/>
            </a:pPr>
            <a:r>
              <a:rPr lang="en-US" dirty="0" smtClean="0"/>
              <a:t>The uterus becomes hard and movable</a:t>
            </a:r>
          </a:p>
          <a:p>
            <a:pPr marL="1108710" lvl="2" indent="-514350">
              <a:buFont typeface="+mj-lt"/>
              <a:buAutoNum type="alphaLcPeriod"/>
            </a:pPr>
            <a:r>
              <a:rPr lang="en-US" dirty="0" smtClean="0"/>
              <a:t>The </a:t>
            </a:r>
            <a:r>
              <a:rPr lang="en-US" dirty="0" err="1" smtClean="0"/>
              <a:t>fundus</a:t>
            </a:r>
            <a:r>
              <a:rPr lang="en-US" dirty="0" smtClean="0"/>
              <a:t> rises to the level of the umbilicus</a:t>
            </a:r>
          </a:p>
          <a:p>
            <a:pPr marL="1108710" lvl="2" indent="-514350">
              <a:buFont typeface="+mj-lt"/>
              <a:buAutoNum type="alphaLcPeriod"/>
            </a:pPr>
            <a:r>
              <a:rPr lang="en-US" dirty="0" smtClean="0"/>
              <a:t>Cord does not recede with </a:t>
            </a:r>
            <a:r>
              <a:rPr lang="en-US" dirty="0" err="1" smtClean="0"/>
              <a:t>suprapubic</a:t>
            </a:r>
            <a:r>
              <a:rPr lang="en-US" dirty="0" smtClean="0"/>
              <a:t> pressure</a:t>
            </a:r>
          </a:p>
          <a:p>
            <a:pPr marL="1108710" lvl="2" indent="-514350">
              <a:buFont typeface="+mj-lt"/>
              <a:buAutoNum type="alphaLcPeriod"/>
            </a:pPr>
            <a:r>
              <a:rPr lang="en-US" dirty="0" smtClean="0"/>
              <a:t>Placenta can be felt On vaginal examination or can be visualized at the vulva.</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a:t>
            </a:r>
            <a:endParaRPr lang="en-US" dirty="0"/>
          </a:p>
        </p:txBody>
      </p:sp>
      <p:sp>
        <p:nvSpPr>
          <p:cNvPr id="3" name="Content Placeholder 2"/>
          <p:cNvSpPr>
            <a:spLocks noGrp="1"/>
          </p:cNvSpPr>
          <p:nvPr>
            <p:ph idx="1"/>
          </p:nvPr>
        </p:nvSpPr>
        <p:spPr/>
        <p:txBody>
          <a:bodyPr/>
          <a:lstStyle/>
          <a:p>
            <a:r>
              <a:rPr lang="en-US" dirty="0" smtClean="0"/>
              <a:t>This is the expulsion of the placenta from the uterus.</a:t>
            </a:r>
          </a:p>
          <a:p>
            <a:r>
              <a:rPr lang="en-US" dirty="0" smtClean="0"/>
              <a:t>It can occur through the following ways:-</a:t>
            </a:r>
          </a:p>
          <a:p>
            <a:pPr marL="1108710" lvl="2" indent="-514350">
              <a:buFont typeface="+mj-lt"/>
              <a:buAutoNum type="arabicPeriod"/>
            </a:pPr>
            <a:r>
              <a:rPr lang="en-US" sz="3200" dirty="0" smtClean="0"/>
              <a:t>Controlled cord traction</a:t>
            </a:r>
          </a:p>
          <a:p>
            <a:pPr marL="1108710" lvl="2" indent="-514350">
              <a:buFont typeface="+mj-lt"/>
              <a:buAutoNum type="arabicPeriod"/>
            </a:pPr>
            <a:r>
              <a:rPr lang="en-US" sz="3200" dirty="0" smtClean="0"/>
              <a:t>Maternal effort</a:t>
            </a:r>
          </a:p>
          <a:p>
            <a:pPr marL="1108710" lvl="2" indent="-514350">
              <a:buFont typeface="+mj-lt"/>
              <a:buAutoNum type="arabicPeriod"/>
            </a:pPr>
            <a:r>
              <a:rPr lang="en-US" sz="3200" dirty="0" smtClean="0"/>
              <a:t>Fundal pressure</a:t>
            </a:r>
          </a:p>
          <a:p>
            <a:pPr marL="1108710" lvl="2" indent="-514350">
              <a:buFont typeface="+mj-lt"/>
              <a:buAutoNum type="arabicPeriod"/>
            </a:pPr>
            <a:r>
              <a:rPr lang="en-US" sz="3200" dirty="0" smtClean="0"/>
              <a:t>Gravity and intra-abdominal pressure</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CONTROL OF BLEEDING</a:t>
            </a:r>
            <a:endParaRPr lang="en-US" dirty="0"/>
          </a:p>
        </p:txBody>
      </p:sp>
      <p:sp>
        <p:nvSpPr>
          <p:cNvPr id="3" name="Content Placeholder 2"/>
          <p:cNvSpPr>
            <a:spLocks noGrp="1"/>
          </p:cNvSpPr>
          <p:nvPr>
            <p:ph idx="1"/>
          </p:nvPr>
        </p:nvSpPr>
        <p:spPr/>
        <p:txBody>
          <a:bodyPr/>
          <a:lstStyle/>
          <a:p>
            <a:r>
              <a:rPr lang="en-US" dirty="0" smtClean="0"/>
              <a:t>Retraction of the oblique muscle fibre in upper segment.</a:t>
            </a:r>
          </a:p>
          <a:p>
            <a:r>
              <a:rPr lang="en-US" dirty="0" smtClean="0"/>
              <a:t>Vigorous uterine contraction following separation.</a:t>
            </a:r>
          </a:p>
          <a:p>
            <a:r>
              <a:rPr lang="en-US" dirty="0" smtClean="0"/>
              <a:t>Achievement of </a:t>
            </a:r>
            <a:r>
              <a:rPr lang="en-US" dirty="0" smtClean="0"/>
              <a:t>homeostasis-activation </a:t>
            </a:r>
            <a:r>
              <a:rPr lang="en-US" dirty="0" smtClean="0"/>
              <a:t>of coagulation and fibrinolytic system</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NORMAL LABOUR</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v"/>
            </a:pPr>
            <a:r>
              <a:rPr lang="en-US" dirty="0" smtClean="0"/>
              <a:t>It is spontaneous</a:t>
            </a:r>
          </a:p>
          <a:p>
            <a:pPr>
              <a:buFont typeface="Wingdings" pitchFamily="2" charset="2"/>
              <a:buChar char="v"/>
            </a:pPr>
            <a:r>
              <a:rPr lang="en-US" dirty="0" smtClean="0"/>
              <a:t>It occurs at term(38-40 weeks) with regular uterine contractions</a:t>
            </a:r>
          </a:p>
          <a:p>
            <a:pPr>
              <a:buFont typeface="Wingdings" pitchFamily="2" charset="2"/>
              <a:buChar char="v"/>
            </a:pPr>
            <a:r>
              <a:rPr lang="en-US" dirty="0" smtClean="0"/>
              <a:t>Completed within 18hours</a:t>
            </a:r>
          </a:p>
          <a:p>
            <a:pPr>
              <a:buFont typeface="Wingdings" pitchFamily="2" charset="2"/>
              <a:buChar char="v"/>
            </a:pPr>
            <a:r>
              <a:rPr lang="en-US" dirty="0" smtClean="0"/>
              <a:t>The presentation is vertex</a:t>
            </a:r>
          </a:p>
          <a:p>
            <a:pPr>
              <a:buFont typeface="Wingdings" pitchFamily="2" charset="2"/>
              <a:buChar char="v"/>
            </a:pPr>
            <a:r>
              <a:rPr lang="en-US" dirty="0" smtClean="0"/>
              <a:t> No complications to mother or baby</a:t>
            </a:r>
          </a:p>
          <a:p>
            <a:pPr>
              <a:buFont typeface="Wingdings" pitchFamily="2" charset="2"/>
              <a:buChar char="v"/>
            </a:pPr>
            <a:r>
              <a:rPr lang="en-US" dirty="0" smtClean="0"/>
              <a:t>Newborn requires minimal or no resuscitation</a:t>
            </a:r>
          </a:p>
          <a:p>
            <a:pPr>
              <a:buFont typeface="Wingdings" pitchFamily="2" charset="2"/>
              <a:buChar char="v"/>
            </a:pPr>
            <a:r>
              <a:rPr lang="en-US" dirty="0" smtClean="0"/>
              <a:t>Expulsion of a healthy single fetus, a complete placenta and membranes. </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Active Management of Third </a:t>
            </a:r>
            <a:r>
              <a:rPr lang="en-US" dirty="0" smtClean="0"/>
              <a:t>S</a:t>
            </a:r>
            <a:r>
              <a:rPr lang="en-US" dirty="0" smtClean="0"/>
              <a:t>tage of Labour(AMTSL)</a:t>
            </a:r>
            <a:endParaRPr lang="en-US" dirty="0"/>
          </a:p>
        </p:txBody>
      </p:sp>
      <p:sp>
        <p:nvSpPr>
          <p:cNvPr id="3" name="Content Placeholder 2"/>
          <p:cNvSpPr>
            <a:spLocks noGrp="1"/>
          </p:cNvSpPr>
          <p:nvPr>
            <p:ph idx="1"/>
          </p:nvPr>
        </p:nvSpPr>
        <p:spPr/>
        <p:txBody>
          <a:bodyPr/>
          <a:lstStyle/>
          <a:p>
            <a:r>
              <a:rPr lang="en-US" dirty="0" smtClean="0"/>
              <a:t>Palpate the abdomen to rule out the presence of an additional baby before initiating AMSTL</a:t>
            </a:r>
          </a:p>
          <a:p>
            <a:r>
              <a:rPr lang="en-US" dirty="0" smtClean="0"/>
              <a:t>AMTSL includes: </a:t>
            </a:r>
          </a:p>
          <a:p>
            <a:pPr marL="514350" indent="-514350">
              <a:buNone/>
            </a:pPr>
            <a:r>
              <a:rPr lang="en-US" dirty="0" smtClean="0"/>
              <a:t>1. Prophylactic use of oxytocin </a:t>
            </a:r>
          </a:p>
          <a:p>
            <a:pPr marL="514350" indent="-514350">
              <a:buNone/>
            </a:pPr>
            <a:r>
              <a:rPr lang="en-US" dirty="0" smtClean="0"/>
              <a:t>2. Controlled cord traction for delivery of the placenta </a:t>
            </a:r>
          </a:p>
          <a:p>
            <a:pPr marL="514350" indent="-514350">
              <a:buNone/>
            </a:pPr>
            <a:r>
              <a:rPr lang="en-US" dirty="0" smtClean="0"/>
              <a:t>3. Uterine massage</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Clumping and cutting of the umbilical cord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Two choices:</a:t>
            </a:r>
          </a:p>
          <a:p>
            <a:pPr marL="1108710" lvl="2" indent="-514350">
              <a:buFont typeface="+mj-lt"/>
              <a:buAutoNum type="arabicPeriod"/>
            </a:pPr>
            <a:r>
              <a:rPr lang="en-US" sz="3200" dirty="0" smtClean="0"/>
              <a:t>Early/immediate cord clamping</a:t>
            </a:r>
          </a:p>
          <a:p>
            <a:pPr marL="1108710" lvl="2" indent="-514350">
              <a:buFont typeface="+mj-lt"/>
              <a:buAutoNum type="arabicPeriod"/>
            </a:pPr>
            <a:r>
              <a:rPr lang="en-US" sz="3200" dirty="0" smtClean="0"/>
              <a:t>Delayed cord clamping.</a:t>
            </a:r>
          </a:p>
          <a:p>
            <a:endParaRPr lang="en-US" dirty="0" smtClean="0"/>
          </a:p>
          <a:p>
            <a:r>
              <a:rPr lang="en-US" dirty="0" smtClean="0"/>
              <a:t>Assignment</a:t>
            </a:r>
          </a:p>
          <a:p>
            <a:pPr lvl="2">
              <a:buFont typeface="Wingdings" pitchFamily="2" charset="2"/>
              <a:buChar char="§"/>
            </a:pPr>
            <a:r>
              <a:rPr lang="en-US" sz="3200" dirty="0" smtClean="0"/>
              <a:t>Read and write short notes on the two choices of cord clamping.</a:t>
            </a:r>
          </a:p>
          <a:p>
            <a:pPr lvl="2">
              <a:buFont typeface="Wingdings" pitchFamily="2" charset="2"/>
              <a:buChar char="§"/>
            </a:pPr>
            <a:r>
              <a:rPr lang="en-US" sz="3200" dirty="0" smtClean="0"/>
              <a:t>Ensure you read on advantages and disadvantages of the two.</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dirty="0" smtClean="0"/>
              <a:t>Examination of the placenta</a:t>
            </a:r>
            <a:endParaRPr lang="en-US" dirty="0"/>
          </a:p>
        </p:txBody>
      </p:sp>
      <p:sp>
        <p:nvSpPr>
          <p:cNvPr id="3" name="Content Placeholder 2"/>
          <p:cNvSpPr>
            <a:spLocks noGrp="1"/>
          </p:cNvSpPr>
          <p:nvPr>
            <p:ph idx="1"/>
          </p:nvPr>
        </p:nvSpPr>
        <p:spPr/>
        <p:txBody>
          <a:bodyPr>
            <a:normAutofit lnSpcReduction="10000"/>
          </a:bodyPr>
          <a:lstStyle/>
          <a:p>
            <a:r>
              <a:rPr lang="en-US" dirty="0" smtClean="0"/>
              <a:t>To ensure completeness and that no lobe is missing  and detect any abnormalities</a:t>
            </a:r>
          </a:p>
          <a:p>
            <a:r>
              <a:rPr lang="en-US" dirty="0" smtClean="0"/>
              <a:t>Maternal surface and fetal surfaces</a:t>
            </a:r>
          </a:p>
          <a:p>
            <a:r>
              <a:rPr lang="en-US" dirty="0" smtClean="0"/>
              <a:t>Cord – B/vessels, insertion, length, knots, </a:t>
            </a:r>
          </a:p>
          <a:p>
            <a:r>
              <a:rPr lang="en-US" dirty="0" smtClean="0"/>
              <a:t>Membrane-</a:t>
            </a:r>
            <a:r>
              <a:rPr lang="en-US" dirty="0" err="1" smtClean="0"/>
              <a:t>chorion</a:t>
            </a:r>
            <a:r>
              <a:rPr lang="en-US" dirty="0" smtClean="0"/>
              <a:t> and amnion</a:t>
            </a:r>
            <a:endParaRPr lang="en-US" b="1" i="1" dirty="0" smtClean="0"/>
          </a:p>
          <a:p>
            <a:r>
              <a:rPr lang="en-US" dirty="0" smtClean="0"/>
              <a:t>Weigh </a:t>
            </a:r>
          </a:p>
          <a:p>
            <a:r>
              <a:rPr lang="en-US" dirty="0" smtClean="0"/>
              <a:t>Blood loss estimation</a:t>
            </a:r>
          </a:p>
          <a:p>
            <a:r>
              <a:rPr lang="en-US" dirty="0" smtClean="0"/>
              <a:t>Proper documentation</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normal placenta</a:t>
            </a:r>
            <a:endParaRPr lang="en-US" dirty="0"/>
          </a:p>
        </p:txBody>
      </p:sp>
      <p:sp>
        <p:nvSpPr>
          <p:cNvPr id="3" name="Content Placeholder 2"/>
          <p:cNvSpPr>
            <a:spLocks noGrp="1"/>
          </p:cNvSpPr>
          <p:nvPr>
            <p:ph idx="1"/>
          </p:nvPr>
        </p:nvSpPr>
        <p:spPr/>
        <p:txBody>
          <a:bodyPr/>
          <a:lstStyle/>
          <a:p>
            <a:r>
              <a:rPr lang="en-US" dirty="0" smtClean="0"/>
              <a:t>Circular in shape, approx.  20 cm diameter,  and 2.5 cm thick. </a:t>
            </a:r>
          </a:p>
          <a:p>
            <a:r>
              <a:rPr lang="en-US" dirty="0" smtClean="0"/>
              <a:t>It weighs about 500g and is dark red in </a:t>
            </a:r>
            <a:r>
              <a:rPr lang="en-US" dirty="0" err="1" smtClean="0"/>
              <a:t>colour</a:t>
            </a:r>
            <a:r>
              <a:rPr lang="en-US" dirty="0" smtClean="0"/>
              <a:t>.</a:t>
            </a:r>
          </a:p>
          <a:p>
            <a:r>
              <a:rPr lang="en-US" dirty="0" smtClean="0"/>
              <a:t>Develops from 14</a:t>
            </a:r>
            <a:r>
              <a:rPr lang="en-US" baseline="30000" dirty="0" smtClean="0"/>
              <a:t>th</a:t>
            </a:r>
            <a:r>
              <a:rPr lang="en-US" dirty="0" smtClean="0"/>
              <a:t> day -16</a:t>
            </a:r>
            <a:r>
              <a:rPr lang="en-US" baseline="30000" dirty="0" smtClean="0"/>
              <a:t>th</a:t>
            </a:r>
            <a:r>
              <a:rPr lang="en-US" dirty="0" smtClean="0"/>
              <a:t> wk</a:t>
            </a:r>
          </a:p>
          <a:p>
            <a:r>
              <a:rPr lang="en-US" dirty="0" smtClean="0"/>
              <a:t>Its divided into 15 to 20 lobes by deep grooves. </a:t>
            </a:r>
          </a:p>
          <a:p>
            <a:r>
              <a:rPr lang="en-US" dirty="0" smtClean="0"/>
              <a:t>The umbilical cord has two arteries and one vein</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FOURTH  STAGE OF LABOUR</a:t>
            </a:r>
            <a:endParaRPr lang="en-US" dirty="0"/>
          </a:p>
        </p:txBody>
      </p:sp>
      <p:sp>
        <p:nvSpPr>
          <p:cNvPr id="3" name="Content Placeholder 2"/>
          <p:cNvSpPr>
            <a:spLocks noGrp="1"/>
          </p:cNvSpPr>
          <p:nvPr>
            <p:ph idx="1"/>
          </p:nvPr>
        </p:nvSpPr>
        <p:spPr/>
        <p:txBody>
          <a:bodyPr/>
          <a:lstStyle/>
          <a:p>
            <a:r>
              <a:rPr lang="en-US" dirty="0" smtClean="0"/>
              <a:t>The fourth stage begins with the delivery of the placenta and ends two hours later</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OF 4</a:t>
            </a:r>
            <a:r>
              <a:rPr lang="en-US" baseline="30000" dirty="0" smtClean="0"/>
              <a:t>TH</a:t>
            </a:r>
            <a:r>
              <a:rPr lang="en-US" dirty="0" smtClean="0"/>
              <a:t> STAGE OF LABOUR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Expelling clots </a:t>
            </a:r>
          </a:p>
          <a:p>
            <a:r>
              <a:rPr lang="en-US" dirty="0" smtClean="0"/>
              <a:t>Physical examination </a:t>
            </a:r>
          </a:p>
          <a:p>
            <a:r>
              <a:rPr lang="en-US" dirty="0" smtClean="0"/>
              <a:t>Examination of birth canal for tears </a:t>
            </a:r>
          </a:p>
          <a:p>
            <a:pPr lvl="1">
              <a:buFont typeface="Wingdings" pitchFamily="2" charset="2"/>
              <a:buChar char="Ø"/>
            </a:pPr>
            <a:r>
              <a:rPr lang="en-US" dirty="0" smtClean="0"/>
              <a:t>Carefully examine the cervix, vagina and perineum and repair any tears present as appropriate. </a:t>
            </a:r>
          </a:p>
          <a:p>
            <a:pPr lvl="1">
              <a:buFont typeface="Wingdings" pitchFamily="2" charset="2"/>
              <a:buChar char="Ø"/>
            </a:pPr>
            <a:r>
              <a:rPr lang="en-US" dirty="0" smtClean="0"/>
              <a:t>Repair the episiotomy and tears</a:t>
            </a:r>
          </a:p>
          <a:p>
            <a:pPr lvl="1">
              <a:buFont typeface="Wingdings" pitchFamily="2" charset="2"/>
              <a:buChar char="Ø"/>
            </a:pPr>
            <a:r>
              <a:rPr lang="en-US" dirty="0" smtClean="0"/>
              <a:t>Explain all procedures to the mother. </a:t>
            </a:r>
          </a:p>
          <a:p>
            <a:r>
              <a:rPr lang="en-US" dirty="0" smtClean="0"/>
              <a:t>Observe the mother every 15 minutes for vital signs and vaginal bleeding. </a:t>
            </a:r>
          </a:p>
          <a:p>
            <a:r>
              <a:rPr lang="en-US" dirty="0" smtClean="0"/>
              <a:t>Monitor the newborn’s condition for bleeding from the cord, maintenance of body temperature and where appropriate, encourage initiation of breastfeeding.</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Educate the mother to report any bleeding</a:t>
            </a:r>
          </a:p>
          <a:p>
            <a:r>
              <a:rPr lang="en-US" dirty="0" smtClean="0"/>
              <a:t>Encourage the mother to empty the bladder frequently.</a:t>
            </a:r>
          </a:p>
          <a:p>
            <a:r>
              <a:rPr lang="en-US" dirty="0" smtClean="0"/>
              <a:t>Perform Mental status assessment</a:t>
            </a:r>
          </a:p>
          <a:p>
            <a:r>
              <a:rPr lang="en-US" dirty="0" smtClean="0"/>
              <a:t>Assess </a:t>
            </a:r>
            <a:r>
              <a:rPr lang="en-US" dirty="0" err="1" smtClean="0"/>
              <a:t>lochia</a:t>
            </a:r>
            <a:r>
              <a:rPr lang="en-US" dirty="0" smtClean="0"/>
              <a:t> and blood loss </a:t>
            </a:r>
          </a:p>
          <a:p>
            <a:r>
              <a:rPr lang="en-US" dirty="0" smtClean="0"/>
              <a:t>Breast examination for establishment of lactation</a:t>
            </a:r>
          </a:p>
          <a:p>
            <a:r>
              <a:rPr lang="en-US" dirty="0" smtClean="0"/>
              <a:t>Pain management</a:t>
            </a:r>
          </a:p>
          <a:p>
            <a:r>
              <a:rPr lang="en-US" dirty="0" smtClean="0"/>
              <a:t>Treat or refer if any complications are detected.</a:t>
            </a:r>
          </a:p>
          <a:p>
            <a:r>
              <a:rPr lang="en-US" dirty="0" smtClean="0"/>
              <a:t>Check for calf tenderness</a:t>
            </a: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Educate the mother on:-</a:t>
            </a:r>
          </a:p>
          <a:p>
            <a:pPr lvl="1">
              <a:buFont typeface="Wingdings" pitchFamily="2" charset="2"/>
              <a:buChar char="§"/>
            </a:pPr>
            <a:r>
              <a:rPr lang="en-US" dirty="0" smtClean="0"/>
              <a:t>Postnatal HIV counseling and testing.</a:t>
            </a:r>
          </a:p>
          <a:p>
            <a:pPr lvl="1">
              <a:buFont typeface="Wingdings" pitchFamily="2" charset="2"/>
              <a:buChar char="§"/>
            </a:pPr>
            <a:r>
              <a:rPr lang="en-US" dirty="0" smtClean="0"/>
              <a:t>Exclusive breastfeeding</a:t>
            </a:r>
          </a:p>
          <a:p>
            <a:pPr lvl="1">
              <a:buFont typeface="Wingdings" pitchFamily="2" charset="2"/>
              <a:buChar char="§"/>
            </a:pPr>
            <a:r>
              <a:rPr lang="en-US" dirty="0" smtClean="0"/>
              <a:t>Family planning</a:t>
            </a:r>
          </a:p>
          <a:p>
            <a:pPr lvl="1">
              <a:buFont typeface="Wingdings" pitchFamily="2" charset="2"/>
              <a:buChar char="§"/>
            </a:pPr>
            <a:r>
              <a:rPr lang="en-US" dirty="0" smtClean="0"/>
              <a:t>Post natal danger signs</a:t>
            </a:r>
          </a:p>
          <a:p>
            <a:pPr lvl="1">
              <a:buFont typeface="Wingdings" pitchFamily="2" charset="2"/>
              <a:buChar char="§"/>
            </a:pPr>
            <a:r>
              <a:rPr lang="en-US" dirty="0" smtClean="0"/>
              <a:t>Personal hygiene</a:t>
            </a:r>
          </a:p>
          <a:p>
            <a:pPr lvl="1">
              <a:buFont typeface="Wingdings" pitchFamily="2" charset="2"/>
              <a:buChar char="§"/>
            </a:pPr>
            <a:r>
              <a:rPr lang="en-US" dirty="0" smtClean="0"/>
              <a:t>Proper nutrition</a:t>
            </a:r>
          </a:p>
          <a:p>
            <a:pPr lvl="1">
              <a:buFont typeface="Wingdings" pitchFamily="2" charset="2"/>
              <a:buChar char="§"/>
            </a:pPr>
            <a:r>
              <a:rPr lang="en-US" dirty="0" smtClean="0"/>
              <a:t>Exercises </a:t>
            </a:r>
          </a:p>
          <a:p>
            <a:pPr lvl="1">
              <a:buFont typeface="Wingdings" pitchFamily="2" charset="2"/>
              <a:buChar char="§"/>
            </a:pPr>
            <a:r>
              <a:rPr lang="en-US" dirty="0" smtClean="0"/>
              <a:t>Care of the perineum</a:t>
            </a:r>
          </a:p>
          <a:p>
            <a:pPr lvl="1">
              <a:buFont typeface="Wingdings" pitchFamily="2" charset="2"/>
              <a:buChar char="§"/>
            </a:pPr>
            <a:r>
              <a:rPr lang="en-US" dirty="0" smtClean="0"/>
              <a:t>Use of LLITNs</a:t>
            </a:r>
          </a:p>
          <a:p>
            <a:pPr lvl="1">
              <a:buFont typeface="Wingdings" pitchFamily="2" charset="2"/>
              <a:buChar char="§"/>
            </a:pPr>
            <a:r>
              <a:rPr lang="en-US" dirty="0" smtClean="0"/>
              <a:t>Immunization</a:t>
            </a:r>
          </a:p>
          <a:p>
            <a:pPr lvl="1">
              <a:buFont typeface="Wingdings" pitchFamily="2" charset="2"/>
              <a:buChar char="§"/>
            </a:pPr>
            <a:r>
              <a:rPr lang="en-US" dirty="0" smtClean="0"/>
              <a:t>Bonding and kangaroo care</a:t>
            </a:r>
          </a:p>
          <a:p>
            <a:pPr lvl="1">
              <a:buFont typeface="Wingdings" pitchFamily="2" charset="2"/>
              <a:buChar char="§"/>
            </a:pPr>
            <a:r>
              <a:rPr lang="en-US" dirty="0" smtClean="0"/>
              <a:t>Return date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 OF NORMAL LABOUR</a:t>
            </a:r>
            <a:endParaRPr lang="en-US" dirty="0"/>
          </a:p>
        </p:txBody>
      </p:sp>
      <p:sp>
        <p:nvSpPr>
          <p:cNvPr id="3" name="Content Placeholder 2"/>
          <p:cNvSpPr>
            <a:spLocks noGrp="1"/>
          </p:cNvSpPr>
          <p:nvPr>
            <p:ph idx="1"/>
          </p:nvPr>
        </p:nvSpPr>
        <p:spPr/>
        <p:txBody>
          <a:bodyPr/>
          <a:lstStyle/>
          <a:p>
            <a:pPr>
              <a:buFont typeface="Wingdings" pitchFamily="2" charset="2"/>
              <a:buChar char="v"/>
            </a:pPr>
            <a:r>
              <a:rPr lang="en-US" dirty="0" smtClean="0"/>
              <a:t>Intermittent low abdominal pains radiating to the back</a:t>
            </a:r>
          </a:p>
          <a:p>
            <a:pPr>
              <a:buFont typeface="Wingdings" pitchFamily="2" charset="2"/>
              <a:buChar char="v"/>
            </a:pPr>
            <a:r>
              <a:rPr lang="en-US" dirty="0" smtClean="0"/>
              <a:t>Blood stained/</a:t>
            </a:r>
            <a:r>
              <a:rPr lang="en-US" dirty="0" err="1" smtClean="0"/>
              <a:t>mucoid</a:t>
            </a:r>
            <a:r>
              <a:rPr lang="en-US" dirty="0" smtClean="0"/>
              <a:t> vaginal discharge(show)</a:t>
            </a:r>
          </a:p>
          <a:p>
            <a:pPr>
              <a:buFont typeface="Wingdings" pitchFamily="2" charset="2"/>
              <a:buChar char="v"/>
            </a:pPr>
            <a:r>
              <a:rPr lang="en-US" dirty="0" smtClean="0"/>
              <a:t>Watery vaginal discharge or a sudden gush of amniotic fluid(drainage of liquor)</a:t>
            </a:r>
          </a:p>
          <a:p>
            <a:pPr>
              <a:buFont typeface="Wingdings" pitchFamily="2" charset="2"/>
              <a:buChar char="v"/>
            </a:pPr>
            <a:r>
              <a:rPr lang="en-US" dirty="0" smtClean="0"/>
              <a:t>Confirmed by the presence of cervical effacement and cervical dilatation.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FEATURES OF TRUE &amp; FALSE LABOUR</a:t>
            </a:r>
            <a:endParaRPr lang="en-US" dirty="0"/>
          </a:p>
        </p:txBody>
      </p:sp>
      <p:sp>
        <p:nvSpPr>
          <p:cNvPr id="3" name="Text Placeholder 2"/>
          <p:cNvSpPr>
            <a:spLocks noGrp="1"/>
          </p:cNvSpPr>
          <p:nvPr>
            <p:ph type="body" idx="1"/>
          </p:nvPr>
        </p:nvSpPr>
        <p:spPr/>
        <p:txBody>
          <a:bodyPr/>
          <a:lstStyle/>
          <a:p>
            <a:r>
              <a:rPr lang="en-US" dirty="0" smtClean="0"/>
              <a:t>True labour</a:t>
            </a:r>
            <a:endParaRPr lang="en-US" dirty="0"/>
          </a:p>
        </p:txBody>
      </p:sp>
      <p:sp>
        <p:nvSpPr>
          <p:cNvPr id="4" name="Content Placeholder 3"/>
          <p:cNvSpPr>
            <a:spLocks noGrp="1"/>
          </p:cNvSpPr>
          <p:nvPr>
            <p:ph sz="half" idx="2"/>
          </p:nvPr>
        </p:nvSpPr>
        <p:spPr/>
        <p:txBody>
          <a:bodyPr>
            <a:normAutofit fontScale="92500" lnSpcReduction="10000"/>
          </a:bodyPr>
          <a:lstStyle/>
          <a:p>
            <a:pPr>
              <a:buNone/>
            </a:pPr>
            <a:r>
              <a:rPr lang="en-US" dirty="0" smtClean="0"/>
              <a:t>*Uterine contractions at regular intervals</a:t>
            </a:r>
          </a:p>
          <a:p>
            <a:pPr>
              <a:buNone/>
            </a:pPr>
            <a:r>
              <a:rPr lang="en-US" dirty="0" smtClean="0"/>
              <a:t>*Contractions frequency, intensity &amp; duration increases gradually</a:t>
            </a:r>
          </a:p>
          <a:p>
            <a:pPr>
              <a:buNone/>
            </a:pPr>
            <a:r>
              <a:rPr lang="en-US" dirty="0" smtClean="0"/>
              <a:t>*Associated with show</a:t>
            </a:r>
          </a:p>
          <a:p>
            <a:pPr>
              <a:buNone/>
            </a:pPr>
            <a:r>
              <a:rPr lang="en-US" dirty="0" smtClean="0"/>
              <a:t>*Progressive effacement and dilatation of cervix</a:t>
            </a:r>
          </a:p>
          <a:p>
            <a:pPr>
              <a:buNone/>
            </a:pPr>
            <a:r>
              <a:rPr lang="en-US" dirty="0" smtClean="0"/>
              <a:t>*Descent of presenting part</a:t>
            </a:r>
          </a:p>
          <a:p>
            <a:pPr>
              <a:buNone/>
            </a:pPr>
            <a:r>
              <a:rPr lang="en-US" dirty="0" smtClean="0"/>
              <a:t>*Formation of “bags of water”</a:t>
            </a:r>
          </a:p>
          <a:p>
            <a:pPr>
              <a:buNone/>
            </a:pPr>
            <a:r>
              <a:rPr lang="en-US" dirty="0" smtClean="0"/>
              <a:t>*Not relieved by enema/sedative</a:t>
            </a:r>
            <a:endParaRPr lang="en-US" dirty="0"/>
          </a:p>
        </p:txBody>
      </p:sp>
      <p:sp>
        <p:nvSpPr>
          <p:cNvPr id="5" name="Text Placeholder 4"/>
          <p:cNvSpPr>
            <a:spLocks noGrp="1"/>
          </p:cNvSpPr>
          <p:nvPr>
            <p:ph type="body" sz="quarter" idx="3"/>
          </p:nvPr>
        </p:nvSpPr>
        <p:spPr/>
        <p:txBody>
          <a:bodyPr/>
          <a:lstStyle/>
          <a:p>
            <a:r>
              <a:rPr lang="en-US" dirty="0" smtClean="0"/>
              <a:t>False labour</a:t>
            </a:r>
            <a:endParaRPr lang="en-US" dirty="0"/>
          </a:p>
        </p:txBody>
      </p:sp>
      <p:sp>
        <p:nvSpPr>
          <p:cNvPr id="6" name="Content Placeholder 5"/>
          <p:cNvSpPr>
            <a:spLocks noGrp="1"/>
          </p:cNvSpPr>
          <p:nvPr>
            <p:ph sz="quarter" idx="4"/>
          </p:nvPr>
        </p:nvSpPr>
        <p:spPr/>
        <p:txBody>
          <a:bodyPr/>
          <a:lstStyle/>
          <a:p>
            <a:pPr>
              <a:buNone/>
            </a:pPr>
            <a:r>
              <a:rPr lang="en-US" dirty="0" smtClean="0"/>
              <a:t>*Dull pain confined to groin and abdomen</a:t>
            </a:r>
          </a:p>
          <a:p>
            <a:pPr>
              <a:buNone/>
            </a:pPr>
            <a:r>
              <a:rPr lang="en-US" dirty="0" smtClean="0"/>
              <a:t>*Pain interval doesn’t shorten</a:t>
            </a:r>
          </a:p>
          <a:p>
            <a:pPr>
              <a:buNone/>
            </a:pPr>
            <a:r>
              <a:rPr lang="en-US" dirty="0" smtClean="0"/>
              <a:t>*Pain intensity remain the same</a:t>
            </a:r>
          </a:p>
          <a:p>
            <a:pPr>
              <a:buNone/>
            </a:pPr>
            <a:r>
              <a:rPr lang="en-US" dirty="0" smtClean="0"/>
              <a:t>*No cervical dilatation</a:t>
            </a:r>
          </a:p>
          <a:p>
            <a:pPr>
              <a:buNone/>
            </a:pPr>
            <a:r>
              <a:rPr lang="en-US" dirty="0" smtClean="0"/>
              <a:t>*No hardening of uterus</a:t>
            </a:r>
          </a:p>
          <a:p>
            <a:pPr>
              <a:buNone/>
            </a:pPr>
            <a:r>
              <a:rPr lang="en-US" dirty="0" smtClean="0"/>
              <a:t>*Relieved by enema/sedatives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PREMONITORY SIGNS OF LABOUR</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v"/>
            </a:pPr>
            <a:r>
              <a:rPr lang="en-US" dirty="0" smtClean="0"/>
              <a:t>Changes that occurs 2-3weeks before the onset of labour,they include:</a:t>
            </a:r>
          </a:p>
          <a:p>
            <a:pPr>
              <a:buFont typeface="Wingdings" pitchFamily="2" charset="2"/>
              <a:buChar char="v"/>
            </a:pPr>
            <a:r>
              <a:rPr lang="en-US" dirty="0" smtClean="0"/>
              <a:t>Lightening</a:t>
            </a:r>
          </a:p>
          <a:p>
            <a:pPr>
              <a:buFont typeface="Wingdings" pitchFamily="2" charset="2"/>
              <a:buChar char="v"/>
            </a:pPr>
            <a:r>
              <a:rPr lang="en-US" dirty="0" smtClean="0"/>
              <a:t>Bloody show</a:t>
            </a:r>
          </a:p>
          <a:p>
            <a:pPr>
              <a:buFont typeface="Wingdings" pitchFamily="2" charset="2"/>
              <a:buChar char="v"/>
            </a:pPr>
            <a:r>
              <a:rPr lang="en-US" dirty="0" smtClean="0"/>
              <a:t>Increased backache</a:t>
            </a:r>
          </a:p>
          <a:p>
            <a:pPr>
              <a:buFont typeface="Wingdings" pitchFamily="2" charset="2"/>
              <a:buChar char="v"/>
            </a:pPr>
            <a:r>
              <a:rPr lang="en-US" dirty="0" smtClean="0"/>
              <a:t>Increased vaginal secretions</a:t>
            </a:r>
          </a:p>
          <a:p>
            <a:pPr>
              <a:buFont typeface="Wingdings" pitchFamily="2" charset="2"/>
              <a:buChar char="v"/>
            </a:pPr>
            <a:r>
              <a:rPr lang="en-US" dirty="0" smtClean="0"/>
              <a:t>Taking up of cervix</a:t>
            </a:r>
          </a:p>
          <a:p>
            <a:pPr>
              <a:buFont typeface="Wingdings" pitchFamily="2" charset="2"/>
              <a:buChar char="v"/>
            </a:pPr>
            <a:r>
              <a:rPr lang="en-US" dirty="0" smtClean="0"/>
              <a:t>Frequency of micturition</a:t>
            </a:r>
          </a:p>
          <a:p>
            <a:pPr>
              <a:buFont typeface="Wingdings" pitchFamily="2" charset="2"/>
              <a:buChar char="v"/>
            </a:pPr>
            <a:r>
              <a:rPr lang="en-US" dirty="0" smtClean="0"/>
              <a:t>Braxton Hicks contractions</a:t>
            </a:r>
          </a:p>
          <a:p>
            <a:pPr>
              <a:buFont typeface="Wingdings" pitchFamily="2" charset="2"/>
              <a:buChar char="v"/>
            </a:pPr>
            <a:r>
              <a:rPr lang="en-US" dirty="0" smtClean="0"/>
              <a:t>Sudden rush of energy due to change in levels of estrogen and progesterone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4P’S THAT INFLUENCE THE OUTCOMES OF LABOUR</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v"/>
            </a:pPr>
            <a:r>
              <a:rPr lang="en-US" dirty="0" smtClean="0"/>
              <a:t>Power-refers to features of uterine contractions</a:t>
            </a:r>
          </a:p>
          <a:p>
            <a:pPr>
              <a:buFont typeface="Wingdings" pitchFamily="2" charset="2"/>
              <a:buChar char="v"/>
            </a:pPr>
            <a:r>
              <a:rPr lang="en-US" dirty="0" smtClean="0"/>
              <a:t>Passage-the size, shape and resistance of birth canal including  bony pelvis, cervix, vagina and pelvic floor</a:t>
            </a:r>
          </a:p>
          <a:p>
            <a:pPr>
              <a:buFont typeface="Wingdings" pitchFamily="2" charset="2"/>
              <a:buChar char="v"/>
            </a:pPr>
            <a:r>
              <a:rPr lang="en-US" dirty="0" smtClean="0"/>
              <a:t>Passenger- the size, lie and presentation of the fetus as well as the placenta and membranes.</a:t>
            </a:r>
          </a:p>
          <a:p>
            <a:pPr>
              <a:buFont typeface="Wingdings" pitchFamily="2" charset="2"/>
              <a:buChar char="v"/>
            </a:pPr>
            <a:r>
              <a:rPr lang="en-US" dirty="0" smtClean="0"/>
              <a:t>Psyche-refers to the emotional preparedness of the mother e.g. self perception, confidence and coping pattern. Adrenaline produced during fear reduces oxytocin production thus prolonging labour.</a:t>
            </a:r>
          </a:p>
          <a:p>
            <a:pPr>
              <a:buFont typeface="Wingdings" pitchFamily="2" charset="2"/>
              <a:buChar char="v"/>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759</TotalTime>
  <Words>4603</Words>
  <Application>Microsoft Office PowerPoint</Application>
  <PresentationFormat>On-screen Show (4:3)</PresentationFormat>
  <Paragraphs>466</Paragraphs>
  <Slides>57</Slides>
  <Notes>1</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Office Theme</vt:lpstr>
      <vt:lpstr>MATERNAL AND NEWBORN HEALTH 1</vt:lpstr>
      <vt:lpstr>LEARNING OBJECTIVES:</vt:lpstr>
      <vt:lpstr>INTRODUCTION</vt:lpstr>
      <vt:lpstr>DATE OF ONSET OF LABOUR</vt:lpstr>
      <vt:lpstr>CHARACTERISTICS OF NORMAL LABOUR</vt:lpstr>
      <vt:lpstr>SYMPTOMS OF NORMAL LABOUR</vt:lpstr>
      <vt:lpstr>FEATURES OF TRUE &amp; FALSE LABOUR</vt:lpstr>
      <vt:lpstr>PREMONITORY SIGNS OF LABOUR</vt:lpstr>
      <vt:lpstr>4P’S THAT INFLUENCE THE OUTCOMES OF LABOUR</vt:lpstr>
      <vt:lpstr>STAGES OF LABOUR</vt:lpstr>
      <vt:lpstr>FIRST STAGE OF LABOUR</vt:lpstr>
      <vt:lpstr>PHYSIOLOGY OF FIRST STAGE OF LABOUR</vt:lpstr>
      <vt:lpstr>CONTINUATION……….</vt:lpstr>
      <vt:lpstr>MANAGENT OF FIRST STAGE OF LABOUR.</vt:lpstr>
      <vt:lpstr>SECOND STAGE OF LABOUR</vt:lpstr>
      <vt:lpstr>PHYSIOLOGY OF SECOND STAGE OF LABOUR</vt:lpstr>
      <vt:lpstr>PRESUMPTIVE SIGNS OF SECOND STAGE OF LABOUR</vt:lpstr>
      <vt:lpstr>MECHANISM OF NORMAL LABOUR</vt:lpstr>
      <vt:lpstr>SIX CONSIDERATION FOR NORMAL LABOUR</vt:lpstr>
      <vt:lpstr>CARDINAL MOVEMENTS OF LABOUR</vt:lpstr>
      <vt:lpstr>MANAGEMENT OF SECOND STAGE OF LABOUR.</vt:lpstr>
      <vt:lpstr>CONTINUATION….</vt:lpstr>
      <vt:lpstr>IMMEDIATE CARE OF THE NEWBORN.</vt:lpstr>
      <vt:lpstr>PARTOGRAPH</vt:lpstr>
      <vt:lpstr>CONT……..</vt:lpstr>
      <vt:lpstr>Information recorded on the partograph</vt:lpstr>
      <vt:lpstr>Continue………..</vt:lpstr>
      <vt:lpstr>Continue…..</vt:lpstr>
      <vt:lpstr>Continue…..</vt:lpstr>
      <vt:lpstr>Continue……</vt:lpstr>
      <vt:lpstr>Continue…..</vt:lpstr>
      <vt:lpstr>Continuation….</vt:lpstr>
      <vt:lpstr>Continuation..</vt:lpstr>
      <vt:lpstr>Maternal condition.</vt:lpstr>
      <vt:lpstr>Advantages of using partograph.</vt:lpstr>
      <vt:lpstr>Slide 36</vt:lpstr>
      <vt:lpstr>THIRD STAGE OF LABOUR</vt:lpstr>
      <vt:lpstr>PHYSIOLOGY OF THIRD STAGE OF LABOUR</vt:lpstr>
      <vt:lpstr>1.PLACENTAL SEPARATION</vt:lpstr>
      <vt:lpstr>Mechanical factors.</vt:lpstr>
      <vt:lpstr>Haemostatic factors</vt:lpstr>
      <vt:lpstr>Methods of placental separation</vt:lpstr>
      <vt:lpstr>Slide 43</vt:lpstr>
      <vt:lpstr>Schultze</vt:lpstr>
      <vt:lpstr>Mathews Duncan</vt:lpstr>
      <vt:lpstr>Signs of placental separation</vt:lpstr>
      <vt:lpstr>2.DESCENT OF THE PLACENTA</vt:lpstr>
      <vt:lpstr>Continuation…</vt:lpstr>
      <vt:lpstr>3. CONTROL OF BLEEDING</vt:lpstr>
      <vt:lpstr>Active Management of Third Stage of Labour(AMTSL)</vt:lpstr>
      <vt:lpstr>Clumping and cutting of the umbilical cord</vt:lpstr>
      <vt:lpstr>Examination of the placenta</vt:lpstr>
      <vt:lpstr>Features of normal placenta</vt:lpstr>
      <vt:lpstr>FOURTH  STAGE OF LABOUR</vt:lpstr>
      <vt:lpstr>MANAGEMENT OF 4TH STAGE OF LABOUR</vt:lpstr>
      <vt:lpstr>Continuation…</vt:lpstr>
      <vt:lpstr>Continuation…..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NORMAL LABOUR.</dc:title>
  <dc:creator>KR</dc:creator>
  <cp:lastModifiedBy>KR</cp:lastModifiedBy>
  <cp:revision>124</cp:revision>
  <dcterms:created xsi:type="dcterms:W3CDTF">2021-04-02T10:05:31Z</dcterms:created>
  <dcterms:modified xsi:type="dcterms:W3CDTF">2021-04-05T09:38:18Z</dcterms:modified>
</cp:coreProperties>
</file>