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s/slide473.xml" ContentType="application/vnd.openxmlformats-officedocument.presentationml.slide+xml"/>
  <Override PartName="/ppt/slides/slide820.xml" ContentType="application/vnd.openxmlformats-officedocument.presentationml.slide+xml"/>
  <Override PartName="/ppt/slides/slide218.xml" ContentType="application/vnd.openxmlformats-officedocument.presentationml.slide+xml"/>
  <Override PartName="/ppt/slides/slide549.xml" ContentType="application/vnd.openxmlformats-officedocument.presentationml.slide+xml"/>
  <Override PartName="/ppt/slides/slide25.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s/slide735.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574.xml" ContentType="application/vnd.openxmlformats-officedocument.presentationml.slide+xml"/>
  <Override PartName="/ppt/slides/slide760.xml" ContentType="application/vnd.openxmlformats-officedocument.presentationml.slide+xml"/>
  <Override PartName="/ppt/notesSlides/notesSlide16.xml" ContentType="application/vnd.openxmlformats-officedocument.presentationml.notesSlide+xml"/>
  <Override PartName="/ppt/slides/slide319.xml" ContentType="application/vnd.openxmlformats-officedocument.presentationml.slide+xml"/>
  <Override PartName="/ppt/slides/slide505.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slides/slide489.xml" ContentType="application/vnd.openxmlformats-officedocument.presentationml.slide+xml"/>
  <Override PartName="/ppt/slides/slide675.xml" ContentType="application/vnd.openxmlformats-officedocument.presentationml.slide+xml"/>
  <Override PartName="/ppt/slides/slide183.xml" ContentType="application/vnd.openxmlformats-officedocument.presentationml.slide+xml"/>
  <Override PartName="/ppt/slides/slide530.xml" ContentType="application/vnd.openxmlformats-officedocument.presentationml.slide+xml"/>
  <Override PartName="/ppt/notesSlides/notesSlide7.xml" ContentType="application/vnd.openxmlformats-officedocument.presentationml.notesSlide+xml"/>
  <Override PartName="/ppt/slides/slide259.xml" ContentType="application/vnd.openxmlformats-officedocument.presentationml.slide+xml"/>
  <Override PartName="/ppt/slides/slide606.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300.xml" ContentType="application/vnd.openxmlformats-officedocument.presentationml.slide+xml"/>
  <Override PartName="/ppt/slides/slide445.xml" ContentType="application/vnd.openxmlformats-officedocument.presentationml.slide+xml"/>
  <Override PartName="/ppt/slides/slide631.xml" ContentType="application/vnd.openxmlformats-officedocument.presentationml.slide+xml"/>
  <Override PartName="/ppt/slides/slide776.xml" ContentType="application/vnd.openxmlformats-officedocument.presentationml.slide+xml"/>
  <Default Extension="png" ContentType="image/png"/>
  <Override PartName="/ppt/slides/slide284.xml" ContentType="application/vnd.openxmlformats-officedocument.presentationml.slide+xml"/>
  <Override PartName="/ppt/slides/slide470.xml" ContentType="application/vnd.openxmlformats-officedocument.presentationml.slid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91.xml" ContentType="application/vnd.openxmlformats-officedocument.presentationml.slide+xml"/>
  <Override PartName="/ppt/slides/slide215.xml" ContentType="application/vnd.openxmlformats-officedocument.presentationml.slide+xml"/>
  <Override PartName="/ppt/slides/slide707.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slides/slide546.xml" ContentType="application/vnd.openxmlformats-officedocument.presentationml.slide+xml"/>
  <Override PartName="/ppt/slides/slide732.xml" ContentType="application/vnd.openxmlformats-officedocument.presentationml.slide+xml"/>
  <Override PartName="/ppt/diagrams/layout6.xml" ContentType="application/vnd.openxmlformats-officedocument.drawingml.diagramLayout+xml"/>
  <Override PartName="/ppt/notesSlides/notesSlide82.xml" ContentType="application/vnd.openxmlformats-officedocument.presentationml.notesSlide+xml"/>
  <Override PartName="/ppt/slides/slide240.xml" ContentType="application/vnd.openxmlformats-officedocument.presentationml.slide+xml"/>
  <Override PartName="/ppt/slides/slide385.xml" ContentType="application/vnd.openxmlformats-officedocument.presentationml.slide+xml"/>
  <Override PartName="/ppt/slides/slide571.xml" ContentType="application/vnd.openxmlformats-officedocument.presentationml.slide+xml"/>
  <Override PartName="/ppt/slides/slide80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316.xml" ContentType="application/vnd.openxmlformats-officedocument.presentationml.slide+xml"/>
  <Override PartName="/ppt/slides/slide647.xml" ContentType="application/vnd.openxmlformats-officedocument.presentationml.slide+xml"/>
  <Override PartName="/ppt/slides/slide155.xml" ContentType="application/vnd.openxmlformats-officedocument.presentationml.slide+xml"/>
  <Override PartName="/ppt/slides/slide486.xml" ContentType="application/vnd.openxmlformats-officedocument.presentationml.slide+xml"/>
  <Override PartName="/ppt/slides/slide502.xml" ContentType="application/vnd.openxmlformats-officedocument.presentationml.slide+xml"/>
  <Override PartName="/ppt/slides/slide341.xml" ContentType="application/vnd.openxmlformats-officedocument.presentationml.slide+xml"/>
  <Override PartName="/ppt/slides/slide672.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slides/slide417.xml" ContentType="application/vnd.openxmlformats-officedocument.presentationml.slide+xml"/>
  <Override PartName="/ppt/slides/slide603.xml" ContentType="application/vnd.openxmlformats-officedocument.presentationml.slide+xml"/>
  <Override PartName="/ppt/slides/slide748.xml" ContentType="application/vnd.openxmlformats-officedocument.presentationml.slide+xml"/>
  <Override PartName="/ppt/slides/slide111.xml" ContentType="application/vnd.openxmlformats-officedocument.presentationml.slide+xml"/>
  <Override PartName="/ppt/slides/slide256.xml" ContentType="application/vnd.openxmlformats-officedocument.presentationml.slide+xml"/>
  <Override PartName="/ppt/slides/slide442.xml" ContentType="application/vnd.openxmlformats-officedocument.presentationml.slide+xml"/>
  <Override PartName="/ppt/slides/slide587.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slides/slide281.xml" ContentType="application/vnd.openxmlformats-officedocument.presentationml.slide+xml"/>
  <Override PartName="/ppt/slides/slide773.xml" ContentType="application/vnd.openxmlformats-officedocument.presentationml.slide+xml"/>
  <Override PartName="/ppt/slides/slide357.xml" ContentType="application/vnd.openxmlformats-officedocument.presentationml.slide+xml"/>
  <Override PartName="/ppt/slides/slide518.xml" ContentType="application/vnd.openxmlformats-officedocument.presentationml.slide+xml"/>
  <Override PartName="/ppt/slides/slide704.xml" ContentType="application/vnd.openxmlformats-officedocument.presentationml.slide+xml"/>
  <Override PartName="/ppt/notesSlides/notesSlide54.xml" ContentType="application/vnd.openxmlformats-officedocument.presentationml.notesSlide+xml"/>
  <Override PartName="/ppt/slides/slide196.xml" ContentType="application/vnd.openxmlformats-officedocument.presentationml.slide+xml"/>
  <Override PartName="/ppt/slides/slide212.xml" ContentType="application/vnd.openxmlformats-officedocument.presentationml.slide+xml"/>
  <Override PartName="/ppt/slides/slide543.xml" ContentType="application/vnd.openxmlformats-officedocument.presentationml.slide+xml"/>
  <Override PartName="/ppt/slides/slide688.xml" ContentType="application/vnd.openxmlformats-officedocument.presentationml.slide+xml"/>
  <Override PartName="/ppt/slides/slide382.xml" ContentType="application/vnd.openxmlformats-officedocument.presentationml.slide+xml"/>
  <Override PartName="/ppt/slides/slide619.xml" ContentType="application/vnd.openxmlformats-officedocument.presentationml.slide+xml"/>
  <Override PartName="/ppt/diagrams/layout3.xml" ContentType="application/vnd.openxmlformats-officedocument.drawingml.diagramLayout+xml"/>
  <Override PartName="/ppt/slides/slide79.xml" ContentType="application/vnd.openxmlformats-officedocument.presentationml.slide+xml"/>
  <Override PartName="/ppt/slides/slide127.xml" ContentType="application/vnd.openxmlformats-officedocument.presentationml.slide+xml"/>
  <Override PartName="/ppt/slides/slide458.xml" ContentType="application/vnd.openxmlformats-officedocument.presentationml.slide+xml"/>
  <Override PartName="/ppt/slides/slide789.xml" ContentType="application/vnd.openxmlformats-officedocument.presentationml.slide+xml"/>
  <Override PartName="/ppt/slides/slide805.xml" ContentType="application/vnd.openxmlformats-officedocument.presentationml.slide+xml"/>
  <Override PartName="/ppt/notesSlides/notesSlide10.xml" ContentType="application/vnd.openxmlformats-officedocument.presentationml.notesSlide+xml"/>
  <Override PartName="/ppt/slides/slide297.xml" ContentType="application/vnd.openxmlformats-officedocument.presentationml.slide+xml"/>
  <Override PartName="/ppt/slides/slide313.xml" ContentType="application/vnd.openxmlformats-officedocument.presentationml.slide+xml"/>
  <Override PartName="/ppt/slides/slide644.xml" ContentType="application/vnd.openxmlformats-officedocument.presentationml.slide+xml"/>
  <Override PartName="/ppt/slides/slide152.xml" ContentType="application/vnd.openxmlformats-officedocument.presentationml.slide+xml"/>
  <Override PartName="/ppt/slides/slide483.xml" ContentType="application/vnd.openxmlformats-officedocument.presentationml.slide+xml"/>
  <Override PartName="/ppt/notesSlides/notesSlide1.xml" ContentType="application/vnd.openxmlformats-officedocument.presentationml.notesSlide+xml"/>
  <Override PartName="/ppt/slides/slide228.xml" ContentType="application/vnd.openxmlformats-officedocument.presentationml.slide+xml"/>
  <Override PartName="/ppt/slides/slide414.xml" ContentType="application/vnd.openxmlformats-officedocument.presentationml.slide+xml"/>
  <Override PartName="/ppt/slides/slide559.xml" ContentType="application/vnd.openxmlformats-officedocument.presentationml.slide+xml"/>
  <Override PartName="/ppt/slides/slide745.xml" ContentType="application/vnd.openxmlformats-officedocument.presentationml.slide+xml"/>
  <Override PartName="/ppt/slides/slide35.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s/slide584.xml" ContentType="application/vnd.openxmlformats-officedocument.presentationml.slide+xml"/>
  <Override PartName="/ppt/slides/slide600.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slides/slide770.xml" ContentType="application/vnd.openxmlformats-officedocument.presentationml.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515.xml" ContentType="application/vnd.openxmlformats-officedocument.presentationml.slide+xml"/>
  <Override PartName="/ppt/slides/slide701.xml" ContentType="application/vnd.openxmlformats-officedocument.presentationml.slide+xml"/>
  <Override PartName="/ppt/notesSlides/notesSlide51.xml" ContentType="application/vnd.openxmlformats-officedocument.presentationml.notesSlide+xml"/>
  <Override PartName="/ppt/slides/slide354.xml" ContentType="application/vnd.openxmlformats-officedocument.presentationml.slide+xml"/>
  <Override PartName="/ppt/slides/slide499.xml" ContentType="application/vnd.openxmlformats-officedocument.presentationml.slide+xml"/>
  <Override PartName="/ppt/slides/slide540.xml" ContentType="application/vnd.openxmlformats-officedocument.presentationml.slide+xml"/>
  <Override PartName="/ppt/slides/slide685.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269.xml" ContentType="application/vnd.openxmlformats-officedocument.presentationml.slide+xml"/>
  <Override PartName="/ppt/slides/slide616.xml" ContentType="application/vnd.openxmlformats-officedocument.presentationml.slide+xml"/>
  <Override PartName="/ppt/slides/slide802.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slides/slide455.xml" ContentType="application/vnd.openxmlformats-officedocument.presentationml.slide+xml"/>
  <Override PartName="/ppt/slides/slide641.xml" ContentType="application/vnd.openxmlformats-officedocument.presentationml.slide+xml"/>
  <Override PartName="/ppt/slides/slide786.xml" ContentType="application/vnd.openxmlformats-officedocument.presentationml.slide+xml"/>
  <Override PartName="/ppt/slides/slide294.xml" ContentType="application/vnd.openxmlformats-officedocument.presentationml.slide+xml"/>
  <Override PartName="/ppt/slides/slide480.xml" ContentType="application/vnd.openxmlformats-officedocument.presentationml.slide+xml"/>
  <Override PartName="/ppt/slides/slide717.xml" ContentType="application/vnd.openxmlformats-officedocument.presentationml.slide+xml"/>
  <Override PartName="/ppt/notesSlides/notesSlide67.xml" ContentType="application/vnd.openxmlformats-officedocument.presentationml.notesSlide+xml"/>
  <Override PartName="/ppt/slides/slide225.xml" ContentType="application/vnd.openxmlformats-officedocument.presentationml.slide+xml"/>
  <Override PartName="/ppt/slides/slide556.xml" ContentType="application/vnd.openxmlformats-officedocument.presentationml.slide+xml"/>
  <Override PartName="/ppt/slides/slide32.xml" ContentType="application/vnd.openxmlformats-officedocument.presentationml.slide+xml"/>
  <Override PartName="/ppt/slides/slide395.xml" ContentType="application/vnd.openxmlformats-officedocument.presentationml.slide+xml"/>
  <Override PartName="/ppt/slides/slide411.xml" ContentType="application/vnd.openxmlformats-officedocument.presentationml.slide+xml"/>
  <Override PartName="/ppt/slides/slide742.xml" ContentType="application/vnd.openxmlformats-officedocument.presentationml.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534.xml" ContentType="application/vnd.openxmlformats-officedocument.presentationml.slide+xml"/>
  <Override PartName="/ppt/slides/slide581.xml" ContentType="application/vnd.openxmlformats-officedocument.presentationml.slide+xml"/>
  <Override PartName="/ppt/slides/slide720.xml" ContentType="application/vnd.openxmlformats-officedocument.presentationml.slide+xml"/>
  <Override PartName="/ppt/slides/slide818.xml" ContentType="application/vnd.openxmlformats-officedocument.presentationml.slide+xml"/>
  <Override PartName="/ppt/notesSlides/notesSlide23.xml" ContentType="application/vnd.openxmlformats-officedocument.presentationml.notesSlide+xml"/>
  <Override PartName="/ppt/diagrams/data6.xml" ContentType="application/vnd.openxmlformats-officedocument.drawingml.diagramData+xml"/>
  <Override PartName="/ppt/notesSlides/notesSlide70.xml" ContentType="application/vnd.openxmlformats-officedocument.presentationml.notesSlide+xml"/>
  <Override PartName="/ppt/slides/slide326.xml" ContentType="application/vnd.openxmlformats-officedocument.presentationml.slide+xml"/>
  <Override PartName="/ppt/slides/slide373.xml" ContentType="application/vnd.openxmlformats-officedocument.presentationml.slide+xml"/>
  <Override PartName="/ppt/slides/slide512.xml" ContentType="application/vnd.openxmlformats-officedocument.presentationml.slide+xml"/>
  <Override PartName="/ppt/slides/slide657.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351.xml" ContentType="application/vnd.openxmlformats-officedocument.presentationml.slide+xml"/>
  <Override PartName="/ppt/slides/slide449.xml" ContentType="application/vnd.openxmlformats-officedocument.presentationml.slide+xml"/>
  <Override PartName="/ppt/slides/slide496.xml" ContentType="application/vnd.openxmlformats-officedocument.presentationml.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635.xml" ContentType="application/vnd.openxmlformats-officedocument.presentationml.slide+xml"/>
  <Override PartName="/ppt/slides/slide682.xml" ContentType="application/vnd.openxmlformats-officedocument.presentationml.slide+xml"/>
  <Override PartName="/ppt/slides/slide821.xml" ContentType="application/vnd.openxmlformats-officedocument.presentationml.slide+xml"/>
  <Override PartName="/ppt/slides/slide48.xml" ContentType="application/vnd.openxmlformats-officedocument.presentationml.slide+xml"/>
  <Override PartName="/ppt/slides/slide95.xml" ContentType="application/vnd.openxmlformats-officedocument.presentationml.slide+xml"/>
  <Override PartName="/ppt/slides/slide427.xml" ContentType="application/vnd.openxmlformats-officedocument.presentationml.slide+xml"/>
  <Override PartName="/ppt/slides/slide474.xml" ContentType="application/vnd.openxmlformats-officedocument.presentationml.slide+xml"/>
  <Override PartName="/ppt/slides/slide613.xml" ContentType="application/vnd.openxmlformats-officedocument.presentationml.slide+xml"/>
  <Override PartName="/ppt/slides/slide660.xml" ContentType="application/vnd.openxmlformats-officedocument.presentationml.slide+xml"/>
  <Override PartName="/ppt/slides/slide758.xml" ContentType="application/vnd.openxmlformats-officedocument.presentationml.slide+xml"/>
  <Default Extension="bin" ContentType="application/vnd.openxmlformats-officedocument.oleObject"/>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slides/slide452.xml" ContentType="application/vnd.openxmlformats-officedocument.presentationml.slide+xml"/>
  <Override PartName="/ppt/slides/slide597.xml" ContentType="application/vnd.openxmlformats-officedocument.presentationml.slide+xml"/>
  <Override PartName="/ppt/slides/slide736.xml" ContentType="application/vnd.openxmlformats-officedocument.presentationml.slide+xml"/>
  <Override PartName="/ppt/slides/slide783.xml" ContentType="application/vnd.openxmlformats-officedocument.presentationml.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89.xml" ContentType="application/vnd.openxmlformats-officedocument.presentationml.slide+xml"/>
  <Override PartName="/ppt/slides/slide528.xml" ContentType="application/vnd.openxmlformats-officedocument.presentationml.slide+xml"/>
  <Override PartName="/ppt/slides/slide57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s/slide367.xml" ContentType="application/vnd.openxmlformats-officedocument.presentationml.slide+xml"/>
  <Override PartName="/ppt/slides/slide430.xml" ContentType="application/vnd.openxmlformats-officedocument.presentationml.slide+xml"/>
  <Override PartName="/ppt/slides/slide698.xml" ContentType="application/vnd.openxmlformats-officedocument.presentationml.slide+xml"/>
  <Override PartName="/ppt/slides/slide714.xml" ContentType="application/vnd.openxmlformats-officedocument.presentationml.slide+xml"/>
  <Override PartName="/ppt/slides/slide761.xml" ContentType="application/vnd.openxmlformats-officedocument.presentationml.slide+xml"/>
  <Override PartName="/ppt/slides/slide159.xml" ContentType="application/vnd.openxmlformats-officedocument.presentationml.slide+xml"/>
  <Override PartName="/ppt/slides/slide222.xml" ContentType="application/vnd.openxmlformats-officedocument.presentationml.slide+xml"/>
  <Override PartName="/ppt/slides/slide506.xml" ContentType="application/vnd.openxmlformats-officedocument.presentationml.slide+xml"/>
  <Override PartName="/ppt/slides/slide553.xml" ContentType="application/vnd.openxmlformats-officedocument.presentationml.slide+xml"/>
  <Override PartName="/ppt/notesSlides/notesSlide42.xml" ContentType="application/vnd.openxmlformats-officedocument.presentationml.notes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Override PartName="/ppt/slides/slide531.xml" ContentType="application/vnd.openxmlformats-officedocument.presentationml.slide+xml"/>
  <Override PartName="/ppt/slides/slide629.xml" ContentType="application/vnd.openxmlformats-officedocument.presentationml.slide+xml"/>
  <Override PartName="/ppt/slides/slide676.xml" ContentType="application/vnd.openxmlformats-officedocument.presentationml.slide+xml"/>
  <Override PartName="/ppt/slides/slide815.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70.xml" ContentType="application/vnd.openxmlformats-officedocument.presentationml.slide+xml"/>
  <Override PartName="/ppt/slides/slide468.xml" ContentType="application/vnd.openxmlformats-officedocument.presentationml.slide+xml"/>
  <Override PartName="/ppt/slides/slide607.xml" ContentType="application/vnd.openxmlformats-officedocument.presentationml.slide+xml"/>
  <Override PartName="/ppt/slides/slide654.xml" ContentType="application/vnd.openxmlformats-officedocument.presentationml.slide+xml"/>
  <Override PartName="/ppt/slides/slide79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rawings/legacyDiagramText5.bin" ContentType="application/vnd.ms-office.legacyDiagramText"/>
  <Override PartName="/ppt/slides/slide115.xml" ContentType="application/vnd.openxmlformats-officedocument.presentationml.slide+xml"/>
  <Override PartName="/ppt/slides/slide162.xml" ContentType="application/vnd.openxmlformats-officedocument.presentationml.slide+xml"/>
  <Override PartName="/ppt/slides/slide446.xml" ContentType="application/vnd.openxmlformats-officedocument.presentationml.slide+xml"/>
  <Override PartName="/ppt/slides/slide493.xml" ContentType="application/vnd.openxmlformats-officedocument.presentationml.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s/slide632.xml" ContentType="application/vnd.openxmlformats-officedocument.presentationml.slide+xml"/>
  <Override PartName="/ppt/slides/slide777.xml" ContentType="application/vnd.openxmlformats-officedocument.presentationml.slide+xml"/>
  <Override PartName="/ppt/slideLayouts/slideLayout19.xml" ContentType="application/vnd.openxmlformats-officedocument.presentationml.slideLayout+xml"/>
  <Override PartName="/ppt/diagrams/quickStyle4.xml" ContentType="application/vnd.openxmlformats-officedocument.drawingml.diagramStyl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424.xml" ContentType="application/vnd.openxmlformats-officedocument.presentationml.slide+xml"/>
  <Override PartName="/ppt/slides/slide471.xml" ContentType="application/vnd.openxmlformats-officedocument.presentationml.slide+xml"/>
  <Override PartName="/ppt/slides/slide569.xml" ContentType="application/vnd.openxmlformats-officedocument.presentationml.slide+xml"/>
  <Override PartName="/ppt/slides/slide708.xml" ContentType="application/vnd.openxmlformats-officedocument.presentationml.slide+xml"/>
  <Override PartName="/ppt/slides/slide755.xml" ContentType="application/vnd.openxmlformats-officedocument.presentationml.slide+xml"/>
  <Override PartName="/ppt/notesSlides/notesSlide58.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slides/slide402.xml" ContentType="application/vnd.openxmlformats-officedocument.presentationml.slide+xml"/>
  <Override PartName="/ppt/slides/slide547.xml" ContentType="application/vnd.openxmlformats-officedocument.presentationml.slide+xml"/>
  <Override PartName="/ppt/slides/slide594.xml" ContentType="application/vnd.openxmlformats-officedocument.presentationml.slide+xml"/>
  <Override PartName="/ppt/slides/slide610.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slides/slide733.xml" ContentType="application/vnd.openxmlformats-officedocument.presentationml.slide+xml"/>
  <Override PartName="/ppt/slides/slide780.xml" ContentType="application/vnd.openxmlformats-officedocument.presentationml.slide+xml"/>
  <Override PartName="/ppt/slides/slide178.xml" ContentType="application/vnd.openxmlformats-officedocument.presentationml.slide+xml"/>
  <Override PartName="/ppt/slides/slide525.xml" ContentType="application/vnd.openxmlformats-officedocument.presentationml.slide+xml"/>
  <Override PartName="/ppt/slides/slide572.xml" ContentType="application/vnd.openxmlformats-officedocument.presentationml.slide+xml"/>
  <Override PartName="/ppt/slides/slide711.xml" ContentType="application/vnd.openxmlformats-officedocument.presentationml.slide+xml"/>
  <Override PartName="/ppt/slides/slide809.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317.xml" ContentType="application/vnd.openxmlformats-officedocument.presentationml.slide+xml"/>
  <Override PartName="/ppt/slides/slide364.xml" ContentType="application/vnd.openxmlformats-officedocument.presentationml.slide+xml"/>
  <Override PartName="/ppt/slides/slide503.xml" ContentType="application/vnd.openxmlformats-officedocument.presentationml.slide+xml"/>
  <Override PartName="/ppt/slides/slide550.xml" ContentType="application/vnd.openxmlformats-officedocument.presentationml.slide+xml"/>
  <Override PartName="/ppt/slides/slide648.xml" ContentType="application/vnd.openxmlformats-officedocument.presentationml.slide+xml"/>
  <Override PartName="/ppt/slides/slide695.xml" ContentType="application/vnd.openxmlformats-officedocument.presentationml.slide+xml"/>
  <Override PartName="/ppt/slides/slide109.xml" ContentType="application/vnd.openxmlformats-officedocument.presentationml.slide+xml"/>
  <Override PartName="/ppt/slides/slide156.xml" ContentType="application/vnd.openxmlformats-officedocument.presentationml.slide+xml"/>
  <Override PartName="/ppt/slides/slide342.xml" ContentType="application/vnd.openxmlformats-officedocument.presentationml.slide+xml"/>
  <Override PartName="/ppt/slides/slide487.xml" ContentType="application/vnd.openxmlformats-officedocument.presentationml.slide+xml"/>
  <Override PartName="/ppt/slides/slide626.xml" ContentType="application/vnd.openxmlformats-officedocument.presentationml.slide+xml"/>
  <Override PartName="/ppt/slides/slide673.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418.xml" ContentType="application/vnd.openxmlformats-officedocument.presentationml.slide+xml"/>
  <Override PartName="/ppt/slides/slide465.xml" ContentType="application/vnd.openxmlformats-officedocument.presentationml.slide+xml"/>
  <Override PartName="/ppt/slides/slide812.xml" ContentType="application/vnd.openxmlformats-officedocument.presentationml.slide+xml"/>
  <Override PartName="/ppt/notesSlides/notesSlide5.xml" ContentType="application/vnd.openxmlformats-officedocument.presentationml.notesSlide+xml"/>
  <Override PartName="/ppt/drawings/legacyDiagramText2.bin" ContentType="application/vnd.ms-office.legacyDiagramText"/>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s/slide320.xml" ContentType="application/vnd.openxmlformats-officedocument.presentationml.slide+xml"/>
  <Override PartName="/ppt/slides/slide604.xml" ContentType="application/vnd.openxmlformats-officedocument.presentationml.slide+xml"/>
  <Override PartName="/ppt/slides/slide651.xml" ContentType="application/vnd.openxmlformats-officedocument.presentationml.slide+xml"/>
  <Override PartName="/ppt/slides/slide749.xml" ContentType="application/vnd.openxmlformats-officedocument.presentationml.slide+xml"/>
  <Override PartName="/ppt/slides/slide796.xml" ContentType="application/vnd.openxmlformats-officedocument.presentationml.slide+xml"/>
  <Override PartName="/ppt/diagrams/colors2.xml" ContentType="application/vnd.openxmlformats-officedocument.drawingml.diagramColors+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s/slide443.xml" ContentType="application/vnd.openxmlformats-officedocument.presentationml.slide+xml"/>
  <Override PartName="/ppt/slides/slide490.xml" ContentType="application/vnd.openxmlformats-officedocument.presentationml.slide+xml"/>
  <Override PartName="/ppt/slides/slide588.xml" ContentType="application/vnd.openxmlformats-officedocument.presentationml.slide+xml"/>
  <Override PartName="/ppt/slides/slide727.xml" ContentType="application/vnd.openxmlformats-officedocument.presentationml.slide+xml"/>
  <Override PartName="/ppt/slides/slide774.xml" ContentType="application/vnd.openxmlformats-officedocument.presentationml.slide+xml"/>
  <Override PartName="/ppt/notesSlides/notesSlide77.xml" ContentType="application/vnd.openxmlformats-officedocument.presentationml.notesSlide+xml"/>
  <Override PartName="/ppt/slides/slide235.xml" ContentType="application/vnd.openxmlformats-officedocument.presentationml.slide+xml"/>
  <Override PartName="/ppt/slides/slide282.xml" ContentType="application/vnd.openxmlformats-officedocument.presentationml.slide+xml"/>
  <Override PartName="/ppt/slides/slide421.xml" ContentType="application/vnd.openxmlformats-officedocument.presentationml.slide+xml"/>
  <Override PartName="/ppt/slides/slide519.xml" ContentType="application/vnd.openxmlformats-officedocument.presentationml.slide+xml"/>
  <Override PartName="/ppt/slides/slide566.xml" ContentType="application/vnd.openxmlformats-officedocument.presentationml.slide+xml"/>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42.xml" ContentType="application/vnd.openxmlformats-officedocument.presentationml.slide+xml"/>
  <Override PartName="/ppt/slides/slide213.xml" ContentType="application/vnd.openxmlformats-officedocument.presentationml.slide+xml"/>
  <Override PartName="/ppt/slides/slide260.xml" ContentType="application/vnd.openxmlformats-officedocument.presentationml.slide+xml"/>
  <Override PartName="/ppt/slides/slide358.xml" ContentType="application/vnd.openxmlformats-officedocument.presentationml.slide+xml"/>
  <Override PartName="/ppt/slides/slide689.xml" ContentType="application/vnd.openxmlformats-officedocument.presentationml.slide+xml"/>
  <Override PartName="/ppt/slides/slide705.xml" ContentType="application/vnd.openxmlformats-officedocument.presentationml.slide+xml"/>
  <Override PartName="/ppt/slides/slide752.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544.xml" ContentType="application/vnd.openxmlformats-officedocument.presentationml.slide+xml"/>
  <Override PartName="/ppt/slides/slide591.xml" ContentType="application/vnd.openxmlformats-officedocument.presentationml.slide+xml"/>
  <Override PartName="/ppt/slides/slide730.xml" ContentType="application/vnd.openxmlformats-officedocument.presentationml.slide+xml"/>
  <Override PartName="/ppt/slides/slide828.xml" ContentType="application/vnd.openxmlformats-officedocument.presentationml.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80.xml" ContentType="application/vnd.openxmlformats-officedocument.presentationml.notesSlide+xml"/>
  <Override PartName="/ppt/slides/slide336.xml" ContentType="application/vnd.openxmlformats-officedocument.presentationml.slide+xml"/>
  <Override PartName="/ppt/slides/slide383.xml" ContentType="application/vnd.openxmlformats-officedocument.presentationml.slide+xml"/>
  <Override PartName="/ppt/slides/slide522.xml" ContentType="application/vnd.openxmlformats-officedocument.presentationml.slide+xml"/>
  <Override PartName="/ppt/slides/slide667.xml" ContentType="application/vnd.openxmlformats-officedocument.presentationml.slide+xml"/>
  <Override PartName="/ppt/slides/slide806.xml" ContentType="application/vnd.openxmlformats-officedocument.presentationml.slide+xml"/>
  <Override PartName="/ppt/notesSlides/notesSlide11.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459.xml" ContentType="application/vnd.openxmlformats-officedocument.presentationml.slide+xml"/>
  <Override PartName="/ppt/slides/slide645.xml" ContentType="application/vnd.openxmlformats-officedocument.presentationml.slide+xml"/>
  <Override PartName="/ppt/slides/slide692.xml" ContentType="application/vnd.openxmlformats-officedocument.presentationml.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98.xml" ContentType="application/vnd.openxmlformats-officedocument.presentationml.slide+xml"/>
  <Override PartName="/ppt/slides/slide437.xml" ContentType="application/vnd.openxmlformats-officedocument.presentationml.slide+xml"/>
  <Override PartName="/ppt/slides/slide484.xml" ContentType="application/vnd.openxmlformats-officedocument.presentationml.slide+xml"/>
  <Override PartName="/ppt/slides/slide500.xml" ContentType="application/vnd.openxmlformats-officedocument.presentationml.slide+xml"/>
  <Override PartName="/ppt/slides/slide768.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623.xml" ContentType="application/vnd.openxmlformats-officedocument.presentationml.slide+xml"/>
  <Override PartName="/ppt/slides/slide670.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462.xml" ContentType="application/vnd.openxmlformats-officedocument.presentationml.slide+xml"/>
  <Override PartName="/ppt/slides/slide601.xml" ContentType="application/vnd.openxmlformats-officedocument.presentationml.slide+xml"/>
  <Override PartName="/ppt/slides/slide746.xml" ContentType="application/vnd.openxmlformats-officedocument.presentationml.slide+xml"/>
  <Override PartName="/ppt/slides/slide793.xml" ContentType="application/vnd.openxmlformats-officedocument.presentationml.slide+xml"/>
  <Override PartName="/ppt/notesSlides/notesSlide49.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s/slide440.xml" ContentType="application/vnd.openxmlformats-officedocument.presentationml.slide+xml"/>
  <Override PartName="/ppt/slides/slide538.xml" ContentType="application/vnd.openxmlformats-officedocument.presentationml.slide+xml"/>
  <Override PartName="/ppt/slides/slide585.xml" ContentType="application/vnd.openxmlformats-officedocument.presentationml.slide+xml"/>
  <Override PartName="/ppt/slides/slide724.xml" ContentType="application/vnd.openxmlformats-officedocument.presentationml.slide+xml"/>
  <Override PartName="/ppt/slides/slide771.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slides/slide516.xml" ContentType="application/vnd.openxmlformats-officedocument.presentationml.slide+xml"/>
  <Override PartName="/ppt/slides/slide56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slides/slide702.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541.xml" ContentType="application/vnd.openxmlformats-officedocument.presentationml.slide+xml"/>
  <Override PartName="/ppt/slides/slide639.xml" ContentType="application/vnd.openxmlformats-officedocument.presentationml.slide+xml"/>
  <Override PartName="/ppt/slides/slide686.xml" ContentType="application/vnd.openxmlformats-officedocument.presentationml.slide+xml"/>
  <Override PartName="/ppt/slides/slide825.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478.xml" ContentType="application/vnd.openxmlformats-officedocument.presentationml.slide+xml"/>
  <Override PartName="/ppt/slides/slide617.xml" ContentType="application/vnd.openxmlformats-officedocument.presentationml.slide+xml"/>
  <Override PartName="/ppt/slides/slide664.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456.xml" ContentType="application/vnd.openxmlformats-officedocument.presentationml.slide+xml"/>
  <Override PartName="/ppt/slides/slide787.xml" ContentType="application/vnd.openxmlformats-officedocument.presentationml.slide+xml"/>
  <Override PartName="/ppt/slides/slide803.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s/slide579.xml" ContentType="application/vnd.openxmlformats-officedocument.presentationml.slide+xml"/>
  <Override PartName="/ppt/slides/slide642.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s/slide434.xml" ContentType="application/vnd.openxmlformats-officedocument.presentationml.slide+xml"/>
  <Override PartName="/ppt/slides/slide481.xml" ContentType="application/vnd.openxmlformats-officedocument.presentationml.slide+xml"/>
  <Override PartName="/ppt/slides/slide620.xml" ContentType="application/vnd.openxmlformats-officedocument.presentationml.slide+xml"/>
  <Override PartName="/ppt/slides/slide718.xml" ContentType="application/vnd.openxmlformats-officedocument.presentationml.slide+xml"/>
  <Override PartName="/ppt/slides/slide765.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slides/slide557.xml" ContentType="application/vnd.openxmlformats-officedocument.presentationml.slide+xml"/>
  <Override PartName="/ppt/slides/slide743.xml" ContentType="application/vnd.openxmlformats-officedocument.presentationml.slide+xml"/>
  <Override PartName="/ppt/slides/slide790.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slides/slide535.xml" ContentType="application/vnd.openxmlformats-officedocument.presentationml.slide+xml"/>
  <Override PartName="/ppt/slides/slide582.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slides/slide721.xml" ContentType="application/vnd.openxmlformats-officedocument.presentationml.slide+xml"/>
  <Override PartName="/ppt/slides/slide819.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513.xml" ContentType="application/vnd.openxmlformats-officedocument.presentationml.slide+xml"/>
  <Override PartName="/ppt/slides/slide560.xml" ContentType="application/vnd.openxmlformats-officedocument.presentationml.slide+xml"/>
  <Override PartName="/ppt/slides/slide658.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352.xml" ContentType="application/vnd.openxmlformats-officedocument.presentationml.slide+xml"/>
  <Override PartName="/ppt/slides/slide497.xml" ContentType="application/vnd.openxmlformats-officedocument.presentationml.slide+xml"/>
  <Override PartName="/ppt/slides/slide636.xml" ContentType="application/vnd.openxmlformats-officedocument.presentationml.slide+xml"/>
  <Override PartName="/ppt/slides/slide683.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428.xml" ContentType="application/vnd.openxmlformats-officedocument.presentationml.slide+xml"/>
  <Override PartName="/ppt/slides/slide475.xml" ContentType="application/vnd.openxmlformats-officedocument.presentationml.slide+xml"/>
  <Override PartName="/ppt/slides/slide759.xml" ContentType="application/vnd.openxmlformats-officedocument.presentationml.slide+xml"/>
  <Override PartName="/ppt/slides/slide822.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slides/slide598.xml" ContentType="application/vnd.openxmlformats-officedocument.presentationml.slide+xml"/>
  <Override PartName="/ppt/slides/slide614.xml" ContentType="application/vnd.openxmlformats-officedocument.presentationml.slide+xml"/>
  <Override PartName="/ppt/slides/slide661.xml" ContentType="application/vnd.openxmlformats-officedocument.presentationml.slide+xml"/>
  <Override PartName="/ppt/slides/slide80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s/slide453.xml" ContentType="application/vnd.openxmlformats-officedocument.presentationml.slide+xml"/>
  <Override PartName="/ppt/slides/slide737.xml" ContentType="application/vnd.openxmlformats-officedocument.presentationml.slide+xml"/>
  <Override PartName="/ppt/slides/slide78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s/slide431.xml" ContentType="application/vnd.openxmlformats-officedocument.presentationml.slide+xml"/>
  <Override PartName="/ppt/slides/slide529.xml" ContentType="application/vnd.openxmlformats-officedocument.presentationml.slide+xml"/>
  <Override PartName="/ppt/slides/slide576.xml" ContentType="application/vnd.openxmlformats-officedocument.presentationml.slide+xml"/>
  <Override PartName="/ppt/slides/slide715.xml" ContentType="application/vnd.openxmlformats-officedocument.presentationml.slide+xml"/>
  <Override PartName="/ppt/slides/slide762.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slides/slide507.xml" ContentType="application/vnd.openxmlformats-officedocument.presentationml.slide+xml"/>
  <Override PartName="/ppt/slides/slide554.xml" ContentType="application/vnd.openxmlformats-officedocument.presentationml.slide+xml"/>
  <Override PartName="/ppt/slides/slide699.xml" ContentType="application/vnd.openxmlformats-officedocument.presentationml.slide+xml"/>
  <Override PartName="/ppt/notesSlides/notesSlide43.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slides/slide677.xml" ContentType="application/vnd.openxmlformats-officedocument.presentationml.slide+xml"/>
  <Override PartName="/ppt/slides/slide740.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469.xml" ContentType="application/vnd.openxmlformats-officedocument.presentationml.slide+xml"/>
  <Override PartName="/ppt/slides/slide532.xml" ContentType="application/vnd.openxmlformats-officedocument.presentationml.slide+xml"/>
  <Override PartName="/ppt/slides/slide816.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slides/slide324.xml" ContentType="application/vnd.openxmlformats-officedocument.presentationml.slide+xml"/>
  <Override PartName="/ppt/slides/slide371.xml" ContentType="application/vnd.openxmlformats-officedocument.presentationml.slide+xml"/>
  <Override PartName="/ppt/slides/slide510.xml" ContentType="application/vnd.openxmlformats-officedocument.presentationml.slide+xml"/>
  <Override PartName="/ppt/slides/slide608.xml" ContentType="application/vnd.openxmlformats-officedocument.presentationml.slide+xml"/>
  <Override PartName="/ppt/slides/slide655.xml" ContentType="application/vnd.openxmlformats-officedocument.presentationml.slide+xml"/>
  <Override PartName="/ppt/diagrams/colors6.xml" ContentType="application/vnd.openxmlformats-officedocument.drawingml.diagramColors+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447.xml" ContentType="application/vnd.openxmlformats-officedocument.presentationml.slide+xml"/>
  <Override PartName="/ppt/slides/slide494.xml" ContentType="application/vnd.openxmlformats-officedocument.presentationml.slide+xml"/>
  <Override PartName="/ppt/slides/slide778.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slides/slide472.xml" ContentType="application/vnd.openxmlformats-officedocument.presentationml.slide+xml"/>
  <Override PartName="/ppt/slides/slide633.xml" ContentType="application/vnd.openxmlformats-officedocument.presentationml.slide+xml"/>
  <Override PartName="/ppt/slides/slide680.xml" ContentType="application/vnd.openxmlformats-officedocument.presentationml.slide+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s/slide611.xml" ContentType="application/vnd.openxmlformats-officedocument.presentationml.slide+xml"/>
  <Override PartName="/ppt/slides/slide709.xml" ContentType="application/vnd.openxmlformats-officedocument.presentationml.slide+xml"/>
  <Override PartName="/ppt/slides/slide756.xml" ContentType="application/vnd.openxmlformats-officedocument.presentationml.slide+xml"/>
  <Override PartName="/ppt/slides/slide24.xml" ContentType="application/vnd.openxmlformats-officedocument.presentationml.slide+xml"/>
  <Override PartName="/ppt/slides/slide71.xml" ContentType="application/vnd.openxmlformats-officedocument.presentationml.slide+xml"/>
  <Override PartName="/ppt/slides/slide403.xml" ContentType="application/vnd.openxmlformats-officedocument.presentationml.slide+xml"/>
  <Override PartName="/ppt/slides/slide450.xml" ContentType="application/vnd.openxmlformats-officedocument.presentationml.slide+xml"/>
  <Override PartName="/ppt/slides/slide548.xml" ContentType="application/vnd.openxmlformats-officedocument.presentationml.slide+xml"/>
  <Override PartName="/ppt/slides/slide595.xml" ContentType="application/vnd.openxmlformats-officedocument.presentationml.slide+xml"/>
  <Override PartName="/ppt/slides/slide734.xml" ContentType="application/vnd.openxmlformats-officedocument.presentationml.slide+xml"/>
  <Override PartName="/ppt/slides/slide781.xml" ContentType="application/vnd.openxmlformats-officedocument.presentationml.slide+xml"/>
  <Override PartName="/ppt/notesSlides/notesSlide37.xml" ContentType="application/vnd.openxmlformats-officedocument.presentationml.notesSlide+xml"/>
  <Override PartName="/ppt/slides/slide242.xml" ContentType="application/vnd.openxmlformats-officedocument.presentationml.slide+xml"/>
  <Override PartName="/ppt/slides/slide387.xml" ContentType="application/vnd.openxmlformats-officedocument.presentationml.slide+xml"/>
  <Override PartName="/ppt/slides/slide526.xml" ContentType="application/vnd.openxmlformats-officedocument.presentationml.slide+xml"/>
  <Override PartName="/ppt/slides/slide57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s/slide649.xml" ContentType="application/vnd.openxmlformats-officedocument.presentationml.slide+xml"/>
  <Override PartName="/ppt/slides/slide696.xml" ContentType="application/vnd.openxmlformats-officedocument.presentationml.slide+xml"/>
  <Override PartName="/ppt/slides/slide712.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slides/slide488.xml" ContentType="application/vnd.openxmlformats-officedocument.presentationml.slide+xml"/>
  <Override PartName="/ppt/slides/slide504.xml" ContentType="application/vnd.openxmlformats-officedocument.presentationml.slide+xml"/>
  <Override PartName="/ppt/slides/slide551.xml" ContentType="application/vnd.openxmlformats-officedocument.presentationml.slide+xml"/>
  <Override PartName="/ppt/notesSlides/notesSlide40.xml" ContentType="application/vnd.openxmlformats-officedocument.presentationml.notesSlide+xml"/>
  <Override PartName="/ppt/slides/slide343.xml" ContentType="application/vnd.openxmlformats-officedocument.presentationml.slide+xml"/>
  <Override PartName="/ppt/slides/slide390.xml" ContentType="application/vnd.openxmlformats-officedocument.presentationml.slide+xml"/>
  <Override PartName="/ppt/slides/slide627.xml" ContentType="application/vnd.openxmlformats-officedocument.presentationml.slide+xml"/>
  <Override PartName="/ppt/slides/slide674.xml" ContentType="application/vnd.openxmlformats-officedocument.presentationml.slide+xml"/>
  <Override PartName="/ppt/slides/slide813.xml" ContentType="application/vnd.openxmlformats-officedocument.presentationml.slide+xml"/>
  <Override PartName="/ppt/notesSlides/notesSlide6.xml" ContentType="application/vnd.openxmlformats-officedocument.presentationml.notesSlide+xml"/>
  <Override PartName="/ppt/legacyDocTextInfo.bin" ContentType="application/vnd.ms-office.legacyDocTextInfo"/>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466.xml" ContentType="application/vnd.openxmlformats-officedocument.presentationml.slide+xml"/>
  <Override PartName="/ppt/slides/slide605.xml" ContentType="application/vnd.openxmlformats-officedocument.presentationml.slide+xml"/>
  <Override PartName="/ppt/slides/slide652.xml" ContentType="application/vnd.openxmlformats-officedocument.presentationml.slide+xml"/>
  <Override PartName="/ppt/slides/slide79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rawings/legacyDiagramText3.bin" ContentType="application/vnd.ms-office.legacyDiagramText"/>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44.xml" ContentType="application/vnd.openxmlformats-officedocument.presentationml.slide+xml"/>
  <Override PartName="/ppt/slides/slide491.xml" ContentType="application/vnd.openxmlformats-officedocument.presentationml.slide+xml"/>
  <Override PartName="/ppt/slides/slide589.xml" ContentType="application/vnd.openxmlformats-officedocument.presentationml.slide+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s/slide630.xml" ContentType="application/vnd.openxmlformats-officedocument.presentationml.slide+xml"/>
  <Override PartName="/ppt/slides/slide728.xml" ContentType="application/vnd.openxmlformats-officedocument.presentationml.slide+xml"/>
  <Override PartName="/ppt/slides/slide775.xml" ContentType="application/vnd.openxmlformats-officedocument.presentationml.slide+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slides/slide422.xml" ContentType="application/vnd.openxmlformats-officedocument.presentationml.slide+xml"/>
  <Override PartName="/ppt/slides/slide567.xml" ContentType="application/vnd.openxmlformats-officedocument.presentationml.slide+xml"/>
  <Override PartName="/ppt/slides/slide706.xml" ContentType="application/vnd.openxmlformats-officedocument.presentationml.slide+xml"/>
  <Override PartName="/ppt/slides/slide753.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slides/slide400.xml" ContentType="application/vnd.openxmlformats-officedocument.presentationml.slide+xml"/>
  <Override PartName="/ppt/slides/slide545.xml" ContentType="application/vnd.openxmlformats-officedocument.presentationml.slide+xml"/>
  <Override PartName="/ppt/slides/slide592.xml" ContentType="application/vnd.openxmlformats-officedocument.presentationml.slide+xml"/>
  <Override PartName="/ppt/slides/slide829.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slides/slide668.xml" ContentType="application/vnd.openxmlformats-officedocument.presentationml.slide+xml"/>
  <Override PartName="/ppt/slides/slide73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slides/slide129.xml" ContentType="application/vnd.openxmlformats-officedocument.presentationml.slide+xml"/>
  <Override PartName="/ppt/slides/slide176.xml" ContentType="application/vnd.openxmlformats-officedocument.presentationml.slide+xml"/>
  <Override PartName="/ppt/slides/slide523.xml" ContentType="application/vnd.openxmlformats-officedocument.presentationml.slide+xml"/>
  <Override PartName="/ppt/slides/slide570.xml" ContentType="application/vnd.openxmlformats-officedocument.presentationml.slide+xml"/>
  <Override PartName="/ppt/slides/slide807.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Override PartName="/ppt/slides/slide501.xml" ContentType="application/vnd.openxmlformats-officedocument.presentationml.slide+xml"/>
  <Override PartName="/ppt/slides/slide646.xml" ContentType="application/vnd.openxmlformats-officedocument.presentationml.slide+xml"/>
  <Override PartName="/ppt/slides/slide69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slides/slide438.xml" ContentType="application/vnd.openxmlformats-officedocument.presentationml.slide+xml"/>
  <Override PartName="/ppt/slides/slide485.xml" ContentType="application/vnd.openxmlformats-officedocument.presentationml.slide+xml"/>
  <Override PartName="/ppt/slides/slide624.xml" ContentType="application/vnd.openxmlformats-officedocument.presentationml.slide+xml"/>
  <Override PartName="/ppt/slides/slide671.xml" ContentType="application/vnd.openxmlformats-officedocument.presentationml.slide+xml"/>
  <Override PartName="/ppt/slides/slide769.xml" ContentType="application/vnd.openxmlformats-officedocument.presentationml.slide+xml"/>
  <Override PartName="/ppt/viewProps.xml" ContentType="application/vnd.openxmlformats-officedocument.presentationml.viewProps+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slides/slide463.xml" ContentType="application/vnd.openxmlformats-officedocument.presentationml.slide+xml"/>
  <Override PartName="/ppt/slides/slide747.xml" ContentType="application/vnd.openxmlformats-officedocument.presentationml.slide+xml"/>
  <Override PartName="/ppt/slides/slide794.xml" ContentType="application/vnd.openxmlformats-officedocument.presentationml.slide+xml"/>
  <Override PartName="/ppt/slides/slide810.xml" ContentType="application/vnd.openxmlformats-officedocument.presentationml.slide+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slides/slide539.xml" ContentType="application/vnd.openxmlformats-officedocument.presentationml.slide+xml"/>
  <Override PartName="/ppt/slides/slide586.xml" ContentType="application/vnd.openxmlformats-officedocument.presentationml.slide+xml"/>
  <Override PartName="/ppt/slides/slide602.xml" ContentType="application/vnd.openxmlformats-officedocument.presentationml.slide+xml"/>
  <Override PartName="/ppt/presProps.xml" ContentType="application/vnd.openxmlformats-officedocument.presentationml.presProps+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378.xml" ContentType="application/vnd.openxmlformats-officedocument.presentationml.slide+xml"/>
  <Override PartName="/ppt/slides/slide441.xml" ContentType="application/vnd.openxmlformats-officedocument.presentationml.slide+xml"/>
  <Override PartName="/ppt/slides/slide725.xml" ContentType="application/vnd.openxmlformats-officedocument.presentationml.slide+xml"/>
  <Override PartName="/ppt/slides/slide772.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s/slide517.xml" ContentType="application/vnd.openxmlformats-officedocument.presentationml.slide+xml"/>
  <Override PartName="/ppt/slides/slide564.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s/slide687.xml" ContentType="application/vnd.openxmlformats-officedocument.presentationml.slide+xml"/>
  <Override PartName="/ppt/slides/slide703.xml" ContentType="application/vnd.openxmlformats-officedocument.presentationml.slide+xml"/>
  <Override PartName="/ppt/slides/slide750.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479.xml" ContentType="application/vnd.openxmlformats-officedocument.presentationml.slide+xml"/>
  <Override PartName="/ppt/slides/slide542.xml" ContentType="application/vnd.openxmlformats-officedocument.presentationml.slide+xml"/>
  <Override PartName="/ppt/slides/slide826.xml" ContentType="application/vnd.openxmlformats-officedocument.presentationml.slide+xml"/>
  <Override PartName="/ppt/notesSlides/notesSlide31.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slides/slide381.xml" ContentType="application/vnd.openxmlformats-officedocument.presentationml.slide+xml"/>
  <Override PartName="/ppt/slides/slide520.xml" ContentType="application/vnd.openxmlformats-officedocument.presentationml.slide+xml"/>
  <Override PartName="/ppt/slides/slide618.xml" ContentType="application/vnd.openxmlformats-officedocument.presentationml.slide+xml"/>
  <Override PartName="/ppt/slides/slide665.xml" ContentType="application/vnd.openxmlformats-officedocument.presentationml.slide+xml"/>
  <Override PartName="/ppt/slides/slide804.xml" ContentType="application/vnd.openxmlformats-officedocument.presentationml.slide+xml"/>
  <Override PartName="/ppt/slides/slide78.xml" ContentType="application/vnd.openxmlformats-officedocument.presentationml.slide+xml"/>
  <Override PartName="/ppt/slides/slide312.xml" ContentType="application/vnd.openxmlformats-officedocument.presentationml.slide+xml"/>
  <Override PartName="/ppt/slides/slide457.xml" ContentType="application/vnd.openxmlformats-officedocument.presentationml.slide+xml"/>
  <Override PartName="/ppt/slides/slide643.xml" ContentType="application/vnd.openxmlformats-officedocument.presentationml.slide+xml"/>
  <Override PartName="/ppt/slides/slide690.xml" ContentType="application/vnd.openxmlformats-officedocument.presentationml.slide+xml"/>
  <Override PartName="/ppt/slides/slide78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s/slide435.xml" ContentType="application/vnd.openxmlformats-officedocument.presentationml.slide+xml"/>
  <Override PartName="/ppt/slides/slide482.xml" ContentType="application/vnd.openxmlformats-officedocument.presentationml.slide+xml"/>
  <Override PartName="/ppt/slides/slide719.xml" ContentType="application/vnd.openxmlformats-officedocument.presentationml.slide+xml"/>
  <Override PartName="/ppt/slides/slide766.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slides/slide558.xml" ContentType="application/vnd.openxmlformats-officedocument.presentationml.slide+xml"/>
  <Override PartName="/ppt/slides/slide621.xml" ContentType="application/vnd.openxmlformats-officedocument.presentationml.slide+xml"/>
  <Override PartName="/ppt/notesSlides/notesSlide4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397.xml" ContentType="application/vnd.openxmlformats-officedocument.presentationml.slide+xml"/>
  <Override PartName="/ppt/slides/slide413.xml" ContentType="application/vnd.openxmlformats-officedocument.presentationml.slide+xml"/>
  <Override PartName="/ppt/slides/slide460.xml" ContentType="application/vnd.openxmlformats-officedocument.presentationml.slide+xml"/>
  <Override PartName="/ppt/slides/slide744.xml" ContentType="application/vnd.openxmlformats-officedocument.presentationml.slide+xml"/>
  <Override PartName="/ppt/slides/slide791.xml" ContentType="application/vnd.openxmlformats-officedocument.presentationml.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s/slide536.xml" ContentType="application/vnd.openxmlformats-officedocument.presentationml.slide+xml"/>
  <Override PartName="/ppt/slides/slide583.xml" ContentType="application/vnd.openxmlformats-officedocument.presentationml.slide+xml"/>
  <Override PartName="/ppt/slides/slide72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s/slide514.xml" ContentType="application/vnd.openxmlformats-officedocument.presentationml.slide+xml"/>
  <Override PartName="/ppt/slides/slide561.xml" ContentType="application/vnd.openxmlformats-officedocument.presentationml.slide+xml"/>
  <Override PartName="/ppt/slides/slide659.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53.xml" ContentType="application/vnd.openxmlformats-officedocument.presentationml.slide+xml"/>
  <Override PartName="/ppt/slides/slide498.xml" ContentType="application/vnd.openxmlformats-officedocument.presentationml.slide+xml"/>
  <Override PartName="/ppt/slides/slide700.xml" ContentType="application/vnd.openxmlformats-officedocument.presentationml.slide+xml"/>
  <Override PartName="/ppt/notesSlides/notesSlide50.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slides/slide637.xml" ContentType="application/vnd.openxmlformats-officedocument.presentationml.slide+xml"/>
  <Override PartName="/ppt/slides/slide684.xml" ContentType="application/vnd.openxmlformats-officedocument.presentationml.slide+xml"/>
  <Override PartName="/ppt/slides/slide823.xml" ContentType="application/vnd.openxmlformats-officedocument.presentationml.slide+xml"/>
  <Override PartName="/ppt/slides/slide97.xml" ContentType="application/vnd.openxmlformats-officedocument.presentationml.slide+xml"/>
  <Override PartName="/ppt/slides/slide331.xml" ContentType="application/vnd.openxmlformats-officedocument.presentationml.slide+xml"/>
  <Override PartName="/ppt/slides/slide429.xml" ContentType="application/vnd.openxmlformats-officedocument.presentationml.slide+xml"/>
  <Override PartName="/ppt/slides/slide476.xml" ContentType="application/vnd.openxmlformats-officedocument.presentationml.slide+xml"/>
  <Override PartName="/ppt/slides/slide615.xml" ContentType="application/vnd.openxmlformats-officedocument.presentationml.slide+xml"/>
  <Override PartName="/ppt/slides/slide662.xml" ContentType="application/vnd.openxmlformats-officedocument.presentationml.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slides/slide407.xml" ContentType="application/vnd.openxmlformats-officedocument.presentationml.slide+xml"/>
  <Override PartName="/ppt/slides/slide454.xml" ContentType="application/vnd.openxmlformats-officedocument.presentationml.slide+xml"/>
  <Override PartName="/ppt/slides/slide599.xml" ContentType="application/vnd.openxmlformats-officedocument.presentationml.slide+xml"/>
  <Override PartName="/ppt/slides/slide738.xml" ContentType="application/vnd.openxmlformats-officedocument.presentationml.slide+xml"/>
  <Override PartName="/ppt/slides/slide785.xml" ContentType="application/vnd.openxmlformats-officedocument.presentationml.slide+xml"/>
  <Override PartName="/ppt/slides/slide801.xml" ContentType="application/vnd.openxmlformats-officedocument.presentationml.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s/slide577.xml" ContentType="application/vnd.openxmlformats-officedocument.presentationml.slide+xml"/>
  <Override PartName="/ppt/slides/slide64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Override PartName="/ppt/slides/slide369.xml" ContentType="application/vnd.openxmlformats-officedocument.presentationml.slide+xml"/>
  <Override PartName="/ppt/slides/slide432.xml" ContentType="application/vnd.openxmlformats-officedocument.presentationml.slide+xml"/>
  <Override PartName="/ppt/slides/slide716.xml" ContentType="application/vnd.openxmlformats-officedocument.presentationml.slide+xml"/>
  <Override PartName="/ppt/slides/slide763.xml" ContentType="application/vnd.openxmlformats-officedocument.presentationml.slide+xml"/>
  <Default Extension="jpeg" ContentType="image/jpeg"/>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slides/slide410.xml" ContentType="application/vnd.openxmlformats-officedocument.presentationml.slide+xml"/>
  <Override PartName="/ppt/slides/slide508.xml" ContentType="application/vnd.openxmlformats-officedocument.presentationml.slide+xml"/>
  <Override PartName="/ppt/slides/slide555.xml" ContentType="application/vnd.openxmlformats-officedocument.presentationml.slide+xml"/>
  <Override PartName="/ppt/slides/slide741.xml" ContentType="application/vnd.openxmlformats-officedocument.presentationml.slide+xml"/>
  <Override PartName="/ppt/notesSlides/notesSlide44.xml" ContentType="application/vnd.openxmlformats-officedocument.presentationml.notes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slides/slide533.xml" ContentType="application/vnd.openxmlformats-officedocument.presentationml.slide+xml"/>
  <Override PartName="/ppt/slides/slide580.xml" ContentType="application/vnd.openxmlformats-officedocument.presentationml.slide+xml"/>
  <Override PartName="/ppt/slides/slide678.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72.xml" ContentType="application/vnd.openxmlformats-officedocument.presentationml.slide+xml"/>
  <Override PartName="/ppt/slides/slide609.xml" ContentType="application/vnd.openxmlformats-officedocument.presentationml.slide+xml"/>
  <Override PartName="/ppt/slides/slide817.xml" ContentType="application/vnd.openxmlformats-officedocument.presentationml.slide+xml"/>
  <Override PartName="/ppt/diagrams/data5.xml" ContentType="application/vnd.openxmlformats-officedocument.drawingml.diagramData+xml"/>
  <Override PartName="/ppt/slides/slide117.xml" ContentType="application/vnd.openxmlformats-officedocument.presentationml.slide+xml"/>
  <Override PartName="/ppt/slides/slide164.xml" ContentType="application/vnd.openxmlformats-officedocument.presentationml.slide+xml"/>
  <Override PartName="/ppt/slides/slide448.xml" ContentType="application/vnd.openxmlformats-officedocument.presentationml.slide+xml"/>
  <Override PartName="/ppt/slides/slide495.xml" ContentType="application/vnd.openxmlformats-officedocument.presentationml.slide+xml"/>
  <Override PartName="/ppt/slides/slide511.xml" ContentType="application/vnd.openxmlformats-officedocument.presentationml.slide+xml"/>
  <Override PartName="/ppt/slides/slide656.xml" ContentType="application/vnd.openxmlformats-officedocument.presentationml.slide+xml"/>
  <Override PartName="/ppt/slides/slide69.xml" ContentType="application/vnd.openxmlformats-officedocument.presentationml.slide+xml"/>
  <Override PartName="/ppt/slides/slide287.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634.xml" ContentType="application/vnd.openxmlformats-officedocument.presentationml.slide+xml"/>
  <Override PartName="/ppt/slides/slide681.xml" ContentType="application/vnd.openxmlformats-officedocument.presentationml.slide+xml"/>
  <Override PartName="/ppt/slides/slide779.xml" ContentType="application/vnd.openxmlformats-officedocument.presentationml.slide+xml"/>
  <Override PartName="/ppt/diagrams/quickStyle6.xml" ContentType="application/vnd.openxmlformats-officedocument.drawingml.diagramStyle+xml"/>
  <Override PartName="/ppt/slides/slide47.xml" ContentType="application/vnd.openxmlformats-officedocument.presentationml.slide+xml"/>
  <Override PartName="/ppt/slides/slide426.xml" ContentType="application/vnd.openxmlformats-officedocument.presentationml.slide+xml"/>
  <Override PartName="/ppt/slides/slide757.xml" ContentType="application/vnd.openxmlformats-officedocument.presentationml.slide+xml"/>
  <Override PartName="/ppt/slides/slide120.xml" ContentType="application/vnd.openxmlformats-officedocument.presentationml.slide+xml"/>
  <Override PartName="/ppt/slides/slide265.xml" ContentType="application/vnd.openxmlformats-officedocument.presentationml.slide+xml"/>
  <Override PartName="/ppt/slides/slide596.xml" ContentType="application/vnd.openxmlformats-officedocument.presentationml.slide+xml"/>
  <Override PartName="/ppt/slides/slide612.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451.xml" ContentType="application/vnd.openxmlformats-officedocument.presentationml.slide+xml"/>
  <Override PartName="/ppt/slides/slide782.xml" ContentType="application/vnd.openxmlformats-officedocument.presentationml.slide+xml"/>
  <Override PartName="/ppt/slides/slide290.xml" ContentType="application/vnd.openxmlformats-officedocument.presentationml.slide+xml"/>
  <Override PartName="/ppt/slides/slide527.xml" ContentType="application/vnd.openxmlformats-officedocument.presentationml.slide+xml"/>
  <Override PartName="/ppt/slides/slide713.xml" ContentType="application/vnd.openxmlformats-officedocument.presentationml.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66.xml" ContentType="application/vnd.openxmlformats-officedocument.presentationml.slide+xml"/>
  <Override PartName="/ppt/slides/slide552.xml" ContentType="application/vnd.openxmlformats-officedocument.presentationml.slide+xml"/>
  <Override PartName="/ppt/slides/slide697.xml" ContentType="application/vnd.openxmlformats-officedocument.presentationml.slide+xml"/>
  <Override PartName="/ppt/slides/slide391.xml" ContentType="application/vnd.openxmlformats-officedocument.presentationml.slide+xml"/>
  <Override PartName="/ppt/slides/slide628.xml" ContentType="application/vnd.openxmlformats-officedocument.presentationml.slide+xml"/>
  <Override PartName="/ppt/slides/slide136.xml" ContentType="application/vnd.openxmlformats-officedocument.presentationml.slide+xml"/>
  <Override PartName="/ppt/slides/slide467.xml" ContentType="application/vnd.openxmlformats-officedocument.presentationml.slide+xml"/>
  <Override PartName="/ppt/slides/slide814.xml" ContentType="application/vnd.openxmlformats-officedocument.presentationml.slide+xml"/>
  <Override PartName="/ppt/diagrams/data2.xml" ContentType="application/vnd.openxmlformats-officedocument.drawingml.diagramData+xml"/>
  <Override PartName="/ppt/drawings/legacyDiagramText4.bin" ContentType="application/vnd.ms-office.legacyDiagramText"/>
  <Override PartName="/ppt/slides/slide88.xml" ContentType="application/vnd.openxmlformats-officedocument.presentationml.slide+xml"/>
  <Override PartName="/ppt/slides/slide322.xml" ContentType="application/vnd.openxmlformats-officedocument.presentationml.slide+xml"/>
  <Override PartName="/ppt/slides/slide653.xml" ContentType="application/vnd.openxmlformats-officedocument.presentationml.slide+xml"/>
  <Override PartName="/ppt/slides/slide798.xml" ContentType="application/vnd.openxmlformats-officedocument.presentationml.slide+xml"/>
  <Override PartName="/ppt/diagrams/colors4.xml" ContentType="application/vnd.openxmlformats-officedocument.drawingml.diagramColors+xml"/>
  <Override PartName="/ppt/slides/slide19.xml" ContentType="application/vnd.openxmlformats-officedocument.presentationml.slide+xml"/>
  <Override PartName="/ppt/slides/slide161.xml" ContentType="application/vnd.openxmlformats-officedocument.presentationml.slide+xml"/>
  <Override PartName="/ppt/slides/slide492.xml" ContentType="application/vnd.openxmlformats-officedocument.presentationml.slide+xml"/>
  <Override PartName="/ppt/slides/slide729.xml" ContentType="application/vnd.openxmlformats-officedocument.presentationml.slide+xml"/>
  <Override PartName="/ppt/notesSlides/notesSlide79.xml" ContentType="application/vnd.openxmlformats-officedocument.presentationml.notesSlide+xml"/>
  <Override PartName="/ppt/slides/slide237.xml" ContentType="application/vnd.openxmlformats-officedocument.presentationml.slide+xml"/>
  <Override PartName="/ppt/slides/slide423.xml" ContentType="application/vnd.openxmlformats-officedocument.presentationml.slide+xml"/>
  <Override PartName="/ppt/slides/slide568.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44.xml" ContentType="application/vnd.openxmlformats-officedocument.presentationml.slide+xml"/>
  <Override PartName="/ppt/slides/slide262.xml" ContentType="application/vnd.openxmlformats-officedocument.presentationml.slide+xml"/>
  <Override PartName="/ppt/slides/slide754.xml" ContentType="application/vnd.openxmlformats-officedocument.presentationml.slide+xml"/>
  <Override PartName="/ppt/slides/slide593.xml" ContentType="application/vnd.openxmlformats-officedocument.presentationml.slide+xml"/>
  <Override PartName="/ppt/notesSlides/notesSlide35.xml" ContentType="application/vnd.openxmlformats-officedocument.presentationml.notesSlide+xml"/>
  <Override PartName="/ppt/slides/slide338.xml" ContentType="application/vnd.openxmlformats-officedocument.presentationml.slide+xml"/>
  <Override PartName="/ppt/slides/slide524.xml" ContentType="application/vnd.openxmlformats-officedocument.presentationml.slide+xml"/>
  <Override PartName="/ppt/slides/slide669.xml" ContentType="application/vnd.openxmlformats-officedocument.presentationml.slide+xml"/>
  <Override PartName="/ppt/notesSlides/notesSlide60.xml" ContentType="application/vnd.openxmlformats-officedocument.presentationml.notesSlide+xml"/>
  <Override PartName="/ppt/slides/slide177.xml" ContentType="application/vnd.openxmlformats-officedocument.presentationml.slide+xml"/>
  <Override PartName="/ppt/slides/slide363.xml" ContentType="application/vnd.openxmlformats-officedocument.presentationml.slide+xml"/>
  <Override PartName="/ppt/slides/slide694.xml" ContentType="application/vnd.openxmlformats-officedocument.presentationml.slide+xml"/>
  <Override PartName="/ppt/slides/slide710.xml" ContentType="application/vnd.openxmlformats-officedocument.presentationml.slide+xml"/>
  <Override PartName="/ppt/slides/slide108.xml" ContentType="application/vnd.openxmlformats-officedocument.presentationml.slide+xml"/>
  <Override PartName="/ppt/slides/slide439.xml" ContentType="application/vnd.openxmlformats-officedocument.presentationml.slide+xml"/>
  <Override PartName="/ppt/slides/slide278.xml" ContentType="application/vnd.openxmlformats-officedocument.presentationml.slide+xml"/>
  <Override PartName="/ppt/slides/slide625.xml" ContentType="application/vnd.openxmlformats-officedocument.presentationml.slide+xml"/>
  <Override PartName="/ppt/slides/slide811.xml" ContentType="application/vnd.openxmlformats-officedocument.presentationml.slide+xml"/>
  <Override PartName="/ppt/drawings/legacyDiagramText1.bin" ContentType="application/vnd.ms-office.legacyDiagramText"/>
  <Override PartName="/ppt/slides/slide85.xml" ContentType="application/vnd.openxmlformats-officedocument.presentationml.slide+xml"/>
  <Override PartName="/ppt/slides/slide133.xml" ContentType="application/vnd.openxmlformats-officedocument.presentationml.slide+xml"/>
  <Override PartName="/ppt/slides/slide464.xml" ContentType="application/vnd.openxmlformats-officedocument.presentationml.slide+xml"/>
  <Override PartName="/ppt/slides/slide650.xml" ContentType="application/vnd.openxmlformats-officedocument.presentationml.slide+xml"/>
  <Override PartName="/ppt/slides/slide795.xml" ContentType="application/vnd.openxmlformats-officedocument.presentationml.slide+xml"/>
  <Override PartName="/ppt/diagrams/colors1.xml" ContentType="application/vnd.openxmlformats-officedocument.drawingml.diagramColors+xml"/>
  <Override PartName="/ppt/slides/slide209.xml" ContentType="application/vnd.openxmlformats-officedocument.presentationml.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234.xml" ContentType="application/vnd.openxmlformats-officedocument.presentationml.slide+xml"/>
  <Override PartName="/ppt/slides/slide379.xml" ContentType="application/vnd.openxmlformats-officedocument.presentationml.slide+xml"/>
  <Override PartName="/ppt/slides/slide726.xml" ContentType="application/vnd.openxmlformats-officedocument.presentationml.slide+xml"/>
  <Override PartName="/ppt/slideLayouts/slideLayout15.xml" ContentType="application/vnd.openxmlformats-officedocument.presentationml.slideLayout+xml"/>
  <Override PartName="/ppt/slides/slide41.xml" ContentType="application/vnd.openxmlformats-officedocument.presentationml.slide+xml"/>
  <Override PartName="/ppt/slides/slide420.xml" ContentType="application/vnd.openxmlformats-officedocument.presentationml.slide+xml"/>
  <Override PartName="/ppt/slides/slide565.xml" ContentType="application/vnd.openxmlformats-officedocument.presentationml.slide+xml"/>
  <Override PartName="/ppt/slides/slide751.xml" ContentType="application/vnd.openxmlformats-officedocument.presentationml.slide+xml"/>
  <Override PartName="/ppt/slides/slide149.xml" ContentType="application/vnd.openxmlformats-officedocument.presentationml.slide+xml"/>
  <Override PartName="/ppt/slides/slide590.xml" ContentType="application/vnd.openxmlformats-officedocument.presentationml.slide+xml"/>
  <Override PartName="/ppt/slides/slide827.xml" ContentType="application/vnd.openxmlformats-officedocument.presentationml.slide+xml"/>
  <Override PartName="/ppt/notesSlides/notesSlide32.xml" ContentType="application/vnd.openxmlformats-officedocument.presentationml.notesSlide+xml"/>
  <Override PartName="/ppt/slides/slide335.xml" ContentType="application/vnd.openxmlformats-officedocument.presentationml.slide+xml"/>
  <Override PartName="/ppt/slides/slide666.xml" ContentType="application/vnd.openxmlformats-officedocument.presentationml.slide+xml"/>
  <Override PartName="/ppt/slides/slide174.xml" ContentType="application/vnd.openxmlformats-officedocument.presentationml.slide+xml"/>
  <Override PartName="/ppt/slides/slide521.xml" ContentType="application/vnd.openxmlformats-officedocument.presentationml.slide+xml"/>
  <Override PartName="/ppt/slides/slide7.xml" ContentType="application/vnd.openxmlformats-officedocument.presentationml.slide+xml"/>
  <Override PartName="/ppt/slides/slide360.xml" ContentType="application/vnd.openxmlformats-officedocument.presentationml.slide+xml"/>
  <Override PartName="/ppt/slides/slide691.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436.xml" ContentType="application/vnd.openxmlformats-officedocument.presentationml.slide+xml"/>
  <Override PartName="/ppt/slides/slide622.xml" ContentType="application/vnd.openxmlformats-officedocument.presentationml.slide+xml"/>
  <Override PartName="/ppt/slides/slide767.xml" ContentType="application/vnd.openxmlformats-officedocument.presentationml.slide+xml"/>
  <Override PartName="/ppt/slides/slide130.xml" ContentType="application/vnd.openxmlformats-officedocument.presentationml.slide+xml"/>
  <Override PartName="/ppt/slides/slide275.xml" ContentType="application/vnd.openxmlformats-officedocument.presentationml.slide+xml"/>
  <Override PartName="/ppt/slides/slide461.xml" ContentType="application/vnd.openxmlformats-officedocument.presentationml.slide+xml"/>
  <Override PartName="/ppt/slides/slide79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slides/slide206.xml" ContentType="application/vnd.openxmlformats-officedocument.presentationml.slide+xml"/>
  <Override PartName="/ppt/slides/slide537.xml" ContentType="application/vnd.openxmlformats-officedocument.presentationml.slide+xml"/>
  <Override PartName="/ppt/slides/slide13.xml" ContentType="application/vnd.openxmlformats-officedocument.presentationml.slide+xml"/>
  <Override PartName="/ppt/slides/slide376.xml" ContentType="application/vnd.openxmlformats-officedocument.presentationml.slide+xml"/>
  <Override PartName="/ppt/slides/slide723.xml" ContentType="application/vnd.openxmlformats-officedocument.presentationml.slide+xml"/>
  <Override PartName="/ppt/notesSlides/notesSlide73.xml" ContentType="application/vnd.openxmlformats-officedocument.presentationml.notesSlide+xml"/>
  <Override PartName="/ppt/slides/slide231.xml" ContentType="application/vnd.openxmlformats-officedocument.presentationml.slide+xml"/>
  <Override PartName="/ppt/slides/slide562.xml" ContentType="application/vnd.openxmlformats-officedocument.presentationml.slide+xml"/>
  <Override PartName="/ppt/slideLayouts/slideLayout12.xml" ContentType="application/vnd.openxmlformats-officedocument.presentationml.slideLayout+xml"/>
  <Override PartName="/ppt/slides/slide307.xml" ContentType="application/vnd.openxmlformats-officedocument.presentationml.slide+xml"/>
  <Override PartName="/ppt/slides/slide638.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332.xml" ContentType="application/vnd.openxmlformats-officedocument.presentationml.slide+xml"/>
  <Override PartName="/ppt/slides/slide477.xml" ContentType="application/vnd.openxmlformats-officedocument.presentationml.slide+xml"/>
  <Override PartName="/ppt/slides/slide824.xml" ContentType="application/vnd.openxmlformats-officedocument.presentationml.slide+xml"/>
  <Override PartName="/ppt/slides/slide171.xml" ContentType="application/vnd.openxmlformats-officedocument.presentationml.slide+xml"/>
  <Override PartName="/ppt/slides/slide663.xml" ContentType="application/vnd.openxmlformats-officedocument.presentationml.slide+xml"/>
  <Override PartName="/ppt/slides/slide29.xml" ContentType="application/vnd.openxmlformats-officedocument.presentationml.slide+xml"/>
  <Override PartName="/ppt/slides/slide408.xml" ContentType="application/vnd.openxmlformats-officedocument.presentationml.slide+xml"/>
  <Override PartName="/ppt/slides/slide739.xml" ContentType="application/vnd.openxmlformats-officedocument.presentationml.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433.xml" ContentType="application/vnd.openxmlformats-officedocument.presentationml.slide+xml"/>
  <Override PartName="/ppt/slides/slide578.xml" ContentType="application/vnd.openxmlformats-officedocument.presentationml.slide+xml"/>
  <Override PartName="/ppt/slides/slide764.xml" ContentType="application/vnd.openxmlformats-officedocument.presentationml.slide+xml"/>
  <Override PartName="/ppt/slideLayouts/slideLayout6.xml" ContentType="application/vnd.openxmlformats-officedocument.presentationml.slideLayout+xml"/>
  <Override PartName="/ppt/slides/slide272.xml" ContentType="application/vnd.openxmlformats-officedocument.presentationml.slide+xml"/>
  <Override PartName="/ppt/slides/slide509.xml" ContentType="application/vnd.openxmlformats-officedocument.presentationml.slide+xml"/>
  <Override PartName="/ppt/notesSlides/notesSlide45.xml" ContentType="application/vnd.openxmlformats-officedocument.presentationml.notesSlide+xml"/>
  <Override PartName="/ppt/slides/slide348.xml" ContentType="application/vnd.openxmlformats-officedocument.presentationml.slide+xml"/>
  <Override PartName="/ppt/slides/slide6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1"/>
  </p:notesMasterIdLst>
  <p:sldIdLst>
    <p:sldId id="256" r:id="rId2"/>
    <p:sldId id="257" r:id="rId3"/>
    <p:sldId id="258" r:id="rId4"/>
    <p:sldId id="259" r:id="rId5"/>
    <p:sldId id="260" r:id="rId6"/>
    <p:sldId id="261" r:id="rId7"/>
    <p:sldId id="262" r:id="rId8"/>
    <p:sldId id="263" r:id="rId9"/>
    <p:sldId id="267" r:id="rId10"/>
    <p:sldId id="264" r:id="rId11"/>
    <p:sldId id="265" r:id="rId12"/>
    <p:sldId id="268" r:id="rId13"/>
    <p:sldId id="266" r:id="rId14"/>
    <p:sldId id="270" r:id="rId15"/>
    <p:sldId id="1306" r:id="rId16"/>
    <p:sldId id="279" r:id="rId17"/>
    <p:sldId id="280" r:id="rId18"/>
    <p:sldId id="273" r:id="rId19"/>
    <p:sldId id="269" r:id="rId20"/>
    <p:sldId id="271" r:id="rId21"/>
    <p:sldId id="272" r:id="rId22"/>
    <p:sldId id="274" r:id="rId23"/>
    <p:sldId id="275" r:id="rId24"/>
    <p:sldId id="276" r:id="rId25"/>
    <p:sldId id="277" r:id="rId26"/>
    <p:sldId id="278" r:id="rId27"/>
    <p:sldId id="281" r:id="rId28"/>
    <p:sldId id="282" r:id="rId29"/>
    <p:sldId id="284" r:id="rId30"/>
    <p:sldId id="283" r:id="rId31"/>
    <p:sldId id="285" r:id="rId32"/>
    <p:sldId id="286" r:id="rId33"/>
    <p:sldId id="287" r:id="rId34"/>
    <p:sldId id="288" r:id="rId35"/>
    <p:sldId id="289" r:id="rId36"/>
    <p:sldId id="290" r:id="rId37"/>
    <p:sldId id="291" r:id="rId38"/>
    <p:sldId id="292" r:id="rId39"/>
    <p:sldId id="293" r:id="rId40"/>
    <p:sldId id="294" r:id="rId41"/>
    <p:sldId id="295" r:id="rId42"/>
    <p:sldId id="570" r:id="rId43"/>
    <p:sldId id="573" r:id="rId44"/>
    <p:sldId id="574" r:id="rId45"/>
    <p:sldId id="549" r:id="rId46"/>
    <p:sldId id="568" r:id="rId47"/>
    <p:sldId id="569" r:id="rId48"/>
    <p:sldId id="550" r:id="rId49"/>
    <p:sldId id="551" r:id="rId50"/>
    <p:sldId id="552" r:id="rId51"/>
    <p:sldId id="553" r:id="rId52"/>
    <p:sldId id="554" r:id="rId53"/>
    <p:sldId id="556" r:id="rId54"/>
    <p:sldId id="557" r:id="rId55"/>
    <p:sldId id="558" r:id="rId56"/>
    <p:sldId id="559" r:id="rId57"/>
    <p:sldId id="560" r:id="rId58"/>
    <p:sldId id="571" r:id="rId59"/>
    <p:sldId id="572" r:id="rId60"/>
    <p:sldId id="561" r:id="rId61"/>
    <p:sldId id="576" r:id="rId62"/>
    <p:sldId id="562" r:id="rId63"/>
    <p:sldId id="563" r:id="rId64"/>
    <p:sldId id="577" r:id="rId65"/>
    <p:sldId id="575" r:id="rId66"/>
    <p:sldId id="565" r:id="rId67"/>
    <p:sldId id="566" r:id="rId68"/>
    <p:sldId id="567" r:id="rId69"/>
    <p:sldId id="471" r:id="rId70"/>
    <p:sldId id="472" r:id="rId71"/>
    <p:sldId id="474" r:id="rId72"/>
    <p:sldId id="475" r:id="rId73"/>
    <p:sldId id="479" r:id="rId74"/>
    <p:sldId id="480" r:id="rId75"/>
    <p:sldId id="476" r:id="rId76"/>
    <p:sldId id="477" r:id="rId77"/>
    <p:sldId id="478" r:id="rId78"/>
    <p:sldId id="482" r:id="rId79"/>
    <p:sldId id="483" r:id="rId80"/>
    <p:sldId id="408" r:id="rId81"/>
    <p:sldId id="501" r:id="rId82"/>
    <p:sldId id="502" r:id="rId83"/>
    <p:sldId id="503" r:id="rId84"/>
    <p:sldId id="504" r:id="rId85"/>
    <p:sldId id="505" r:id="rId86"/>
    <p:sldId id="506" r:id="rId87"/>
    <p:sldId id="507" r:id="rId88"/>
    <p:sldId id="409" r:id="rId89"/>
    <p:sldId id="410" r:id="rId90"/>
    <p:sldId id="411" r:id="rId91"/>
    <p:sldId id="412" r:id="rId92"/>
    <p:sldId id="413" r:id="rId93"/>
    <p:sldId id="414" r:id="rId94"/>
    <p:sldId id="415" r:id="rId95"/>
    <p:sldId id="416" r:id="rId96"/>
    <p:sldId id="417" r:id="rId97"/>
    <p:sldId id="418" r:id="rId98"/>
    <p:sldId id="419" r:id="rId99"/>
    <p:sldId id="420" r:id="rId100"/>
    <p:sldId id="421" r:id="rId101"/>
    <p:sldId id="422" r:id="rId102"/>
    <p:sldId id="423" r:id="rId103"/>
    <p:sldId id="424" r:id="rId104"/>
    <p:sldId id="425" r:id="rId105"/>
    <p:sldId id="473" r:id="rId106"/>
    <p:sldId id="426" r:id="rId107"/>
    <p:sldId id="546" r:id="rId108"/>
    <p:sldId id="547" r:id="rId109"/>
    <p:sldId id="548" r:id="rId110"/>
    <p:sldId id="402" r:id="rId111"/>
    <p:sldId id="406" r:id="rId112"/>
    <p:sldId id="429" r:id="rId113"/>
    <p:sldId id="430" r:id="rId114"/>
    <p:sldId id="431" r:id="rId115"/>
    <p:sldId id="453" r:id="rId116"/>
    <p:sldId id="432" r:id="rId117"/>
    <p:sldId id="433" r:id="rId118"/>
    <p:sldId id="434" r:id="rId119"/>
    <p:sldId id="435" r:id="rId120"/>
    <p:sldId id="455" r:id="rId121"/>
    <p:sldId id="437" r:id="rId122"/>
    <p:sldId id="438" r:id="rId123"/>
    <p:sldId id="456" r:id="rId124"/>
    <p:sldId id="440" r:id="rId125"/>
    <p:sldId id="441" r:id="rId126"/>
    <p:sldId id="442" r:id="rId127"/>
    <p:sldId id="457" r:id="rId128"/>
    <p:sldId id="443" r:id="rId129"/>
    <p:sldId id="458" r:id="rId130"/>
    <p:sldId id="459" r:id="rId131"/>
    <p:sldId id="460" r:id="rId132"/>
    <p:sldId id="461" r:id="rId133"/>
    <p:sldId id="462" r:id="rId134"/>
    <p:sldId id="463" r:id="rId135"/>
    <p:sldId id="450" r:id="rId136"/>
    <p:sldId id="451" r:id="rId137"/>
    <p:sldId id="452" r:id="rId138"/>
    <p:sldId id="464" r:id="rId139"/>
    <p:sldId id="469" r:id="rId140"/>
    <p:sldId id="470" r:id="rId141"/>
    <p:sldId id="407" r:id="rId142"/>
    <p:sldId id="467" r:id="rId143"/>
    <p:sldId id="485" r:id="rId144"/>
    <p:sldId id="486" r:id="rId145"/>
    <p:sldId id="487" r:id="rId146"/>
    <p:sldId id="427" r:id="rId147"/>
    <p:sldId id="428" r:id="rId148"/>
    <p:sldId id="488" r:id="rId149"/>
    <p:sldId id="489" r:id="rId150"/>
    <p:sldId id="353" r:id="rId151"/>
    <p:sldId id="484" r:id="rId152"/>
    <p:sldId id="490" r:id="rId153"/>
    <p:sldId id="354" r:id="rId154"/>
    <p:sldId id="355" r:id="rId155"/>
    <p:sldId id="356" r:id="rId156"/>
    <p:sldId id="357" r:id="rId157"/>
    <p:sldId id="358" r:id="rId158"/>
    <p:sldId id="359" r:id="rId159"/>
    <p:sldId id="360" r:id="rId160"/>
    <p:sldId id="361" r:id="rId161"/>
    <p:sldId id="362" r:id="rId162"/>
    <p:sldId id="465" r:id="rId163"/>
    <p:sldId id="466" r:id="rId164"/>
    <p:sldId id="491" r:id="rId165"/>
    <p:sldId id="492" r:id="rId166"/>
    <p:sldId id="620" r:id="rId167"/>
    <p:sldId id="493" r:id="rId168"/>
    <p:sldId id="621" r:id="rId169"/>
    <p:sldId id="494" r:id="rId170"/>
    <p:sldId id="495" r:id="rId171"/>
    <p:sldId id="511" r:id="rId172"/>
    <p:sldId id="589" r:id="rId173"/>
    <p:sldId id="512" r:id="rId174"/>
    <p:sldId id="513" r:id="rId175"/>
    <p:sldId id="514" r:id="rId176"/>
    <p:sldId id="515" r:id="rId177"/>
    <p:sldId id="516" r:id="rId178"/>
    <p:sldId id="517" r:id="rId179"/>
    <p:sldId id="518" r:id="rId180"/>
    <p:sldId id="519" r:id="rId181"/>
    <p:sldId id="520" r:id="rId182"/>
    <p:sldId id="521" r:id="rId183"/>
    <p:sldId id="522" r:id="rId184"/>
    <p:sldId id="523" r:id="rId185"/>
    <p:sldId id="592" r:id="rId186"/>
    <p:sldId id="524" r:id="rId187"/>
    <p:sldId id="525" r:id="rId188"/>
    <p:sldId id="526" r:id="rId189"/>
    <p:sldId id="527" r:id="rId190"/>
    <p:sldId id="593" r:id="rId191"/>
    <p:sldId id="528" r:id="rId192"/>
    <p:sldId id="529" r:id="rId193"/>
    <p:sldId id="622" r:id="rId194"/>
    <p:sldId id="530" r:id="rId195"/>
    <p:sldId id="531" r:id="rId196"/>
    <p:sldId id="532" r:id="rId197"/>
    <p:sldId id="533" r:id="rId198"/>
    <p:sldId id="534" r:id="rId199"/>
    <p:sldId id="535" r:id="rId200"/>
    <p:sldId id="536" r:id="rId201"/>
    <p:sldId id="537" r:id="rId202"/>
    <p:sldId id="538" r:id="rId203"/>
    <p:sldId id="539" r:id="rId204"/>
    <p:sldId id="540" r:id="rId205"/>
    <p:sldId id="541" r:id="rId206"/>
    <p:sldId id="588" r:id="rId207"/>
    <p:sldId id="594" r:id="rId208"/>
    <p:sldId id="595" r:id="rId209"/>
    <p:sldId id="597" r:id="rId210"/>
    <p:sldId id="598" r:id="rId211"/>
    <p:sldId id="600" r:id="rId212"/>
    <p:sldId id="601" r:id="rId213"/>
    <p:sldId id="602" r:id="rId214"/>
    <p:sldId id="603" r:id="rId215"/>
    <p:sldId id="604" r:id="rId216"/>
    <p:sldId id="605" r:id="rId217"/>
    <p:sldId id="606" r:id="rId218"/>
    <p:sldId id="623" r:id="rId219"/>
    <p:sldId id="624" r:id="rId220"/>
    <p:sldId id="625" r:id="rId221"/>
    <p:sldId id="626" r:id="rId222"/>
    <p:sldId id="607" r:id="rId223"/>
    <p:sldId id="608" r:id="rId224"/>
    <p:sldId id="609" r:id="rId225"/>
    <p:sldId id="610" r:id="rId226"/>
    <p:sldId id="611" r:id="rId227"/>
    <p:sldId id="612" r:id="rId228"/>
    <p:sldId id="613" r:id="rId229"/>
    <p:sldId id="614" r:id="rId230"/>
    <p:sldId id="615" r:id="rId231"/>
    <p:sldId id="590" r:id="rId232"/>
    <p:sldId id="616" r:id="rId233"/>
    <p:sldId id="591" r:id="rId234"/>
    <p:sldId id="545" r:id="rId235"/>
    <p:sldId id="579" r:id="rId236"/>
    <p:sldId id="627" r:id="rId237"/>
    <p:sldId id="717" r:id="rId238"/>
    <p:sldId id="719" r:id="rId239"/>
    <p:sldId id="718" r:id="rId240"/>
    <p:sldId id="696" r:id="rId241"/>
    <p:sldId id="697" r:id="rId242"/>
    <p:sldId id="698" r:id="rId243"/>
    <p:sldId id="722" r:id="rId244"/>
    <p:sldId id="723" r:id="rId245"/>
    <p:sldId id="699" r:id="rId246"/>
    <p:sldId id="700" r:id="rId247"/>
    <p:sldId id="715" r:id="rId248"/>
    <p:sldId id="716" r:id="rId249"/>
    <p:sldId id="701" r:id="rId250"/>
    <p:sldId id="702" r:id="rId251"/>
    <p:sldId id="703" r:id="rId252"/>
    <p:sldId id="704" r:id="rId253"/>
    <p:sldId id="705" r:id="rId254"/>
    <p:sldId id="706" r:id="rId255"/>
    <p:sldId id="707" r:id="rId256"/>
    <p:sldId id="725" r:id="rId257"/>
    <p:sldId id="726" r:id="rId258"/>
    <p:sldId id="727" r:id="rId259"/>
    <p:sldId id="728" r:id="rId260"/>
    <p:sldId id="708" r:id="rId261"/>
    <p:sldId id="720" r:id="rId262"/>
    <p:sldId id="721" r:id="rId263"/>
    <p:sldId id="729" r:id="rId264"/>
    <p:sldId id="709" r:id="rId265"/>
    <p:sldId id="710" r:id="rId266"/>
    <p:sldId id="724" r:id="rId267"/>
    <p:sldId id="711" r:id="rId268"/>
    <p:sldId id="712" r:id="rId269"/>
    <p:sldId id="713" r:id="rId270"/>
    <p:sldId id="714" r:id="rId271"/>
    <p:sldId id="730" r:id="rId272"/>
    <p:sldId id="731" r:id="rId273"/>
    <p:sldId id="732" r:id="rId274"/>
    <p:sldId id="733" r:id="rId275"/>
    <p:sldId id="734" r:id="rId276"/>
    <p:sldId id="735" r:id="rId277"/>
    <p:sldId id="736" r:id="rId278"/>
    <p:sldId id="737" r:id="rId279"/>
    <p:sldId id="738" r:id="rId280"/>
    <p:sldId id="739" r:id="rId281"/>
    <p:sldId id="740" r:id="rId282"/>
    <p:sldId id="741" r:id="rId283"/>
    <p:sldId id="760" r:id="rId284"/>
    <p:sldId id="761" r:id="rId285"/>
    <p:sldId id="1308" r:id="rId286"/>
    <p:sldId id="762" r:id="rId287"/>
    <p:sldId id="763" r:id="rId288"/>
    <p:sldId id="764" r:id="rId289"/>
    <p:sldId id="765" r:id="rId290"/>
    <p:sldId id="766" r:id="rId291"/>
    <p:sldId id="767" r:id="rId292"/>
    <p:sldId id="768" r:id="rId293"/>
    <p:sldId id="769" r:id="rId294"/>
    <p:sldId id="770" r:id="rId295"/>
    <p:sldId id="771" r:id="rId296"/>
    <p:sldId id="772" r:id="rId297"/>
    <p:sldId id="773" r:id="rId298"/>
    <p:sldId id="774" r:id="rId299"/>
    <p:sldId id="775" r:id="rId300"/>
    <p:sldId id="776" r:id="rId301"/>
    <p:sldId id="777" r:id="rId302"/>
    <p:sldId id="778" r:id="rId303"/>
    <p:sldId id="779" r:id="rId304"/>
    <p:sldId id="780" r:id="rId305"/>
    <p:sldId id="781" r:id="rId306"/>
    <p:sldId id="782" r:id="rId307"/>
    <p:sldId id="783" r:id="rId308"/>
    <p:sldId id="784" r:id="rId309"/>
    <p:sldId id="785" r:id="rId310"/>
    <p:sldId id="786" r:id="rId311"/>
    <p:sldId id="787" r:id="rId312"/>
    <p:sldId id="788" r:id="rId313"/>
    <p:sldId id="789" r:id="rId314"/>
    <p:sldId id="790" r:id="rId315"/>
    <p:sldId id="791" r:id="rId316"/>
    <p:sldId id="792" r:id="rId317"/>
    <p:sldId id="793" r:id="rId318"/>
    <p:sldId id="794" r:id="rId319"/>
    <p:sldId id="795" r:id="rId320"/>
    <p:sldId id="796" r:id="rId321"/>
    <p:sldId id="797" r:id="rId322"/>
    <p:sldId id="798" r:id="rId323"/>
    <p:sldId id="799" r:id="rId324"/>
    <p:sldId id="800" r:id="rId325"/>
    <p:sldId id="801" r:id="rId326"/>
    <p:sldId id="802" r:id="rId327"/>
    <p:sldId id="803" r:id="rId328"/>
    <p:sldId id="804" r:id="rId329"/>
    <p:sldId id="805" r:id="rId330"/>
    <p:sldId id="806" r:id="rId331"/>
    <p:sldId id="807" r:id="rId332"/>
    <p:sldId id="808" r:id="rId333"/>
    <p:sldId id="809" r:id="rId334"/>
    <p:sldId id="810" r:id="rId335"/>
    <p:sldId id="811" r:id="rId336"/>
    <p:sldId id="812" r:id="rId337"/>
    <p:sldId id="813" r:id="rId338"/>
    <p:sldId id="814" r:id="rId339"/>
    <p:sldId id="815" r:id="rId340"/>
    <p:sldId id="363" r:id="rId341"/>
    <p:sldId id="755" r:id="rId342"/>
    <p:sldId id="364" r:id="rId343"/>
    <p:sldId id="365" r:id="rId344"/>
    <p:sldId id="756" r:id="rId345"/>
    <p:sldId id="366" r:id="rId346"/>
    <p:sldId id="757" r:id="rId347"/>
    <p:sldId id="758" r:id="rId348"/>
    <p:sldId id="367" r:id="rId349"/>
    <p:sldId id="759" r:id="rId350"/>
    <p:sldId id="617" r:id="rId351"/>
    <p:sldId id="618" r:id="rId352"/>
    <p:sldId id="619" r:id="rId353"/>
    <p:sldId id="368" r:id="rId354"/>
    <p:sldId id="369" r:id="rId355"/>
    <p:sldId id="370" r:id="rId356"/>
    <p:sldId id="371" r:id="rId357"/>
    <p:sldId id="372" r:id="rId358"/>
    <p:sldId id="373" r:id="rId359"/>
    <p:sldId id="374" r:id="rId360"/>
    <p:sldId id="375" r:id="rId361"/>
    <p:sldId id="376" r:id="rId362"/>
    <p:sldId id="377" r:id="rId363"/>
    <p:sldId id="378" r:id="rId364"/>
    <p:sldId id="379" r:id="rId365"/>
    <p:sldId id="380" r:id="rId366"/>
    <p:sldId id="381" r:id="rId367"/>
    <p:sldId id="382" r:id="rId368"/>
    <p:sldId id="383" r:id="rId369"/>
    <p:sldId id="384" r:id="rId370"/>
    <p:sldId id="385" r:id="rId371"/>
    <p:sldId id="386" r:id="rId372"/>
    <p:sldId id="387" r:id="rId373"/>
    <p:sldId id="388" r:id="rId374"/>
    <p:sldId id="389" r:id="rId375"/>
    <p:sldId id="390" r:id="rId376"/>
    <p:sldId id="391" r:id="rId377"/>
    <p:sldId id="392" r:id="rId378"/>
    <p:sldId id="393" r:id="rId379"/>
    <p:sldId id="394" r:id="rId380"/>
    <p:sldId id="395" r:id="rId381"/>
    <p:sldId id="396" r:id="rId382"/>
    <p:sldId id="397" r:id="rId383"/>
    <p:sldId id="399" r:id="rId384"/>
    <p:sldId id="400" r:id="rId385"/>
    <p:sldId id="401" r:id="rId386"/>
    <p:sldId id="671" r:id="rId387"/>
    <p:sldId id="672" r:id="rId388"/>
    <p:sldId id="673" r:id="rId389"/>
    <p:sldId id="674" r:id="rId390"/>
    <p:sldId id="675" r:id="rId391"/>
    <p:sldId id="676" r:id="rId392"/>
    <p:sldId id="677" r:id="rId393"/>
    <p:sldId id="678" r:id="rId394"/>
    <p:sldId id="679" r:id="rId395"/>
    <p:sldId id="680" r:id="rId396"/>
    <p:sldId id="681" r:id="rId397"/>
    <p:sldId id="1307" r:id="rId398"/>
    <p:sldId id="682" r:id="rId399"/>
    <p:sldId id="683" r:id="rId400"/>
    <p:sldId id="684" r:id="rId401"/>
    <p:sldId id="685" r:id="rId402"/>
    <p:sldId id="686" r:id="rId403"/>
    <p:sldId id="687" r:id="rId404"/>
    <p:sldId id="688" r:id="rId405"/>
    <p:sldId id="689" r:id="rId406"/>
    <p:sldId id="690" r:id="rId407"/>
    <p:sldId id="691" r:id="rId408"/>
    <p:sldId id="692" r:id="rId409"/>
    <p:sldId id="693" r:id="rId410"/>
    <p:sldId id="694" r:id="rId411"/>
    <p:sldId id="816" r:id="rId412"/>
    <p:sldId id="817" r:id="rId413"/>
    <p:sldId id="818" r:id="rId414"/>
    <p:sldId id="819" r:id="rId415"/>
    <p:sldId id="820" r:id="rId416"/>
    <p:sldId id="821" r:id="rId417"/>
    <p:sldId id="822" r:id="rId418"/>
    <p:sldId id="823" r:id="rId419"/>
    <p:sldId id="824" r:id="rId420"/>
    <p:sldId id="825" r:id="rId421"/>
    <p:sldId id="826" r:id="rId422"/>
    <p:sldId id="827" r:id="rId423"/>
    <p:sldId id="828" r:id="rId424"/>
    <p:sldId id="829" r:id="rId425"/>
    <p:sldId id="830" r:id="rId426"/>
    <p:sldId id="831" r:id="rId427"/>
    <p:sldId id="832" r:id="rId428"/>
    <p:sldId id="833" r:id="rId429"/>
    <p:sldId id="834" r:id="rId430"/>
    <p:sldId id="835" r:id="rId431"/>
    <p:sldId id="836" r:id="rId432"/>
    <p:sldId id="837" r:id="rId433"/>
    <p:sldId id="838" r:id="rId434"/>
    <p:sldId id="839" r:id="rId435"/>
    <p:sldId id="840" r:id="rId436"/>
    <p:sldId id="841" r:id="rId437"/>
    <p:sldId id="842" r:id="rId438"/>
    <p:sldId id="843" r:id="rId439"/>
    <p:sldId id="844" r:id="rId440"/>
    <p:sldId id="845" r:id="rId441"/>
    <p:sldId id="846" r:id="rId442"/>
    <p:sldId id="847" r:id="rId443"/>
    <p:sldId id="848" r:id="rId444"/>
    <p:sldId id="849" r:id="rId445"/>
    <p:sldId id="850" r:id="rId446"/>
    <p:sldId id="851" r:id="rId447"/>
    <p:sldId id="852" r:id="rId448"/>
    <p:sldId id="853" r:id="rId449"/>
    <p:sldId id="854" r:id="rId450"/>
    <p:sldId id="855" r:id="rId451"/>
    <p:sldId id="856" r:id="rId452"/>
    <p:sldId id="857" r:id="rId453"/>
    <p:sldId id="858" r:id="rId454"/>
    <p:sldId id="859" r:id="rId455"/>
    <p:sldId id="860" r:id="rId456"/>
    <p:sldId id="861" r:id="rId457"/>
    <p:sldId id="862" r:id="rId458"/>
    <p:sldId id="863" r:id="rId459"/>
    <p:sldId id="864" r:id="rId460"/>
    <p:sldId id="865" r:id="rId461"/>
    <p:sldId id="866" r:id="rId462"/>
    <p:sldId id="867" r:id="rId463"/>
    <p:sldId id="868" r:id="rId464"/>
    <p:sldId id="869" r:id="rId465"/>
    <p:sldId id="870" r:id="rId466"/>
    <p:sldId id="871" r:id="rId467"/>
    <p:sldId id="872" r:id="rId468"/>
    <p:sldId id="873" r:id="rId469"/>
    <p:sldId id="874" r:id="rId470"/>
    <p:sldId id="875" r:id="rId471"/>
    <p:sldId id="876" r:id="rId472"/>
    <p:sldId id="877" r:id="rId473"/>
    <p:sldId id="878" r:id="rId474"/>
    <p:sldId id="879" r:id="rId475"/>
    <p:sldId id="880" r:id="rId476"/>
    <p:sldId id="881" r:id="rId477"/>
    <p:sldId id="882" r:id="rId478"/>
    <p:sldId id="883" r:id="rId479"/>
    <p:sldId id="884" r:id="rId480"/>
    <p:sldId id="885" r:id="rId481"/>
    <p:sldId id="886" r:id="rId482"/>
    <p:sldId id="887" r:id="rId483"/>
    <p:sldId id="888" r:id="rId484"/>
    <p:sldId id="889" r:id="rId485"/>
    <p:sldId id="890" r:id="rId486"/>
    <p:sldId id="891" r:id="rId487"/>
    <p:sldId id="892" r:id="rId488"/>
    <p:sldId id="893" r:id="rId489"/>
    <p:sldId id="894" r:id="rId490"/>
    <p:sldId id="895" r:id="rId491"/>
    <p:sldId id="896" r:id="rId492"/>
    <p:sldId id="897" r:id="rId493"/>
    <p:sldId id="898" r:id="rId494"/>
    <p:sldId id="899" r:id="rId495"/>
    <p:sldId id="900" r:id="rId496"/>
    <p:sldId id="901" r:id="rId497"/>
    <p:sldId id="902" r:id="rId498"/>
    <p:sldId id="903" r:id="rId499"/>
    <p:sldId id="928" r:id="rId500"/>
    <p:sldId id="929" r:id="rId501"/>
    <p:sldId id="930" r:id="rId502"/>
    <p:sldId id="931" r:id="rId503"/>
    <p:sldId id="932" r:id="rId504"/>
    <p:sldId id="933" r:id="rId505"/>
    <p:sldId id="934" r:id="rId506"/>
    <p:sldId id="935" r:id="rId507"/>
    <p:sldId id="936" r:id="rId508"/>
    <p:sldId id="937" r:id="rId509"/>
    <p:sldId id="938" r:id="rId510"/>
    <p:sldId id="939" r:id="rId511"/>
    <p:sldId id="940" r:id="rId512"/>
    <p:sldId id="941" r:id="rId513"/>
    <p:sldId id="942" r:id="rId514"/>
    <p:sldId id="943" r:id="rId515"/>
    <p:sldId id="944" r:id="rId516"/>
    <p:sldId id="945" r:id="rId517"/>
    <p:sldId id="946" r:id="rId518"/>
    <p:sldId id="947" r:id="rId519"/>
    <p:sldId id="948" r:id="rId520"/>
    <p:sldId id="949" r:id="rId521"/>
    <p:sldId id="950" r:id="rId522"/>
    <p:sldId id="951" r:id="rId523"/>
    <p:sldId id="952" r:id="rId524"/>
    <p:sldId id="953" r:id="rId525"/>
    <p:sldId id="954" r:id="rId526"/>
    <p:sldId id="955" r:id="rId527"/>
    <p:sldId id="956" r:id="rId528"/>
    <p:sldId id="957" r:id="rId529"/>
    <p:sldId id="958" r:id="rId530"/>
    <p:sldId id="959" r:id="rId531"/>
    <p:sldId id="960" r:id="rId532"/>
    <p:sldId id="961" r:id="rId533"/>
    <p:sldId id="962" r:id="rId534"/>
    <p:sldId id="963" r:id="rId535"/>
    <p:sldId id="964" r:id="rId536"/>
    <p:sldId id="965" r:id="rId537"/>
    <p:sldId id="966" r:id="rId538"/>
    <p:sldId id="967" r:id="rId539"/>
    <p:sldId id="968" r:id="rId540"/>
    <p:sldId id="969" r:id="rId541"/>
    <p:sldId id="970" r:id="rId542"/>
    <p:sldId id="971" r:id="rId543"/>
    <p:sldId id="972" r:id="rId544"/>
    <p:sldId id="973" r:id="rId545"/>
    <p:sldId id="974" r:id="rId546"/>
    <p:sldId id="975" r:id="rId547"/>
    <p:sldId id="976" r:id="rId548"/>
    <p:sldId id="977" r:id="rId549"/>
    <p:sldId id="978" r:id="rId550"/>
    <p:sldId id="979" r:id="rId551"/>
    <p:sldId id="980" r:id="rId552"/>
    <p:sldId id="981" r:id="rId553"/>
    <p:sldId id="982" r:id="rId554"/>
    <p:sldId id="983" r:id="rId555"/>
    <p:sldId id="984" r:id="rId556"/>
    <p:sldId id="985" r:id="rId557"/>
    <p:sldId id="986" r:id="rId558"/>
    <p:sldId id="987" r:id="rId559"/>
    <p:sldId id="988" r:id="rId560"/>
    <p:sldId id="989" r:id="rId561"/>
    <p:sldId id="990" r:id="rId562"/>
    <p:sldId id="991" r:id="rId563"/>
    <p:sldId id="992" r:id="rId564"/>
    <p:sldId id="993" r:id="rId565"/>
    <p:sldId id="994" r:id="rId566"/>
    <p:sldId id="995" r:id="rId567"/>
    <p:sldId id="996" r:id="rId568"/>
    <p:sldId id="997" r:id="rId569"/>
    <p:sldId id="998" r:id="rId570"/>
    <p:sldId id="999" r:id="rId571"/>
    <p:sldId id="1000" r:id="rId572"/>
    <p:sldId id="1001" r:id="rId573"/>
    <p:sldId id="1002" r:id="rId574"/>
    <p:sldId id="1003" r:id="rId575"/>
    <p:sldId id="1004" r:id="rId576"/>
    <p:sldId id="1005" r:id="rId577"/>
    <p:sldId id="1006" r:id="rId578"/>
    <p:sldId id="1007" r:id="rId579"/>
    <p:sldId id="1008" r:id="rId580"/>
    <p:sldId id="1009" r:id="rId581"/>
    <p:sldId id="1010" r:id="rId582"/>
    <p:sldId id="1011" r:id="rId583"/>
    <p:sldId id="1012" r:id="rId584"/>
    <p:sldId id="1013" r:id="rId585"/>
    <p:sldId id="1014" r:id="rId586"/>
    <p:sldId id="1015" r:id="rId587"/>
    <p:sldId id="1016" r:id="rId588"/>
    <p:sldId id="1017" r:id="rId589"/>
    <p:sldId id="1018" r:id="rId590"/>
    <p:sldId id="1019" r:id="rId591"/>
    <p:sldId id="1020" r:id="rId592"/>
    <p:sldId id="1021" r:id="rId593"/>
    <p:sldId id="1022" r:id="rId594"/>
    <p:sldId id="1023" r:id="rId595"/>
    <p:sldId id="1024" r:id="rId596"/>
    <p:sldId id="1025" r:id="rId597"/>
    <p:sldId id="1026" r:id="rId598"/>
    <p:sldId id="1027" r:id="rId599"/>
    <p:sldId id="1028" r:id="rId600"/>
    <p:sldId id="1029" r:id="rId601"/>
    <p:sldId id="1030" r:id="rId602"/>
    <p:sldId id="1031" r:id="rId603"/>
    <p:sldId id="1032" r:id="rId604"/>
    <p:sldId id="1033" r:id="rId605"/>
    <p:sldId id="1034" r:id="rId606"/>
    <p:sldId id="1035" r:id="rId607"/>
    <p:sldId id="1036" r:id="rId608"/>
    <p:sldId id="1037" r:id="rId609"/>
    <p:sldId id="1038" r:id="rId610"/>
    <p:sldId id="1039" r:id="rId611"/>
    <p:sldId id="1040" r:id="rId612"/>
    <p:sldId id="1041" r:id="rId613"/>
    <p:sldId id="1042" r:id="rId614"/>
    <p:sldId id="1043" r:id="rId615"/>
    <p:sldId id="1044" r:id="rId616"/>
    <p:sldId id="1045" r:id="rId617"/>
    <p:sldId id="1046" r:id="rId618"/>
    <p:sldId id="1047" r:id="rId619"/>
    <p:sldId id="1048" r:id="rId620"/>
    <p:sldId id="1049" r:id="rId621"/>
    <p:sldId id="1050" r:id="rId622"/>
    <p:sldId id="1051" r:id="rId623"/>
    <p:sldId id="1052" r:id="rId624"/>
    <p:sldId id="1053" r:id="rId625"/>
    <p:sldId id="1054" r:id="rId626"/>
    <p:sldId id="1055" r:id="rId627"/>
    <p:sldId id="1056" r:id="rId628"/>
    <p:sldId id="1057" r:id="rId629"/>
    <p:sldId id="1058" r:id="rId630"/>
    <p:sldId id="1059" r:id="rId631"/>
    <p:sldId id="1060" r:id="rId632"/>
    <p:sldId id="1061" r:id="rId633"/>
    <p:sldId id="1062" r:id="rId634"/>
    <p:sldId id="1110" r:id="rId635"/>
    <p:sldId id="1111" r:id="rId636"/>
    <p:sldId id="1112" r:id="rId637"/>
    <p:sldId id="1113" r:id="rId638"/>
    <p:sldId id="1114" r:id="rId639"/>
    <p:sldId id="1115" r:id="rId640"/>
    <p:sldId id="1116" r:id="rId641"/>
    <p:sldId id="1117" r:id="rId642"/>
    <p:sldId id="1118" r:id="rId643"/>
    <p:sldId id="1119" r:id="rId644"/>
    <p:sldId id="1120" r:id="rId645"/>
    <p:sldId id="1121" r:id="rId646"/>
    <p:sldId id="1122" r:id="rId647"/>
    <p:sldId id="1123" r:id="rId648"/>
    <p:sldId id="1124" r:id="rId649"/>
    <p:sldId id="1125" r:id="rId650"/>
    <p:sldId id="1126" r:id="rId651"/>
    <p:sldId id="1127" r:id="rId652"/>
    <p:sldId id="1128" r:id="rId653"/>
    <p:sldId id="1129" r:id="rId654"/>
    <p:sldId id="1130" r:id="rId655"/>
    <p:sldId id="1131" r:id="rId656"/>
    <p:sldId id="1132" r:id="rId657"/>
    <p:sldId id="1133" r:id="rId658"/>
    <p:sldId id="1134" r:id="rId659"/>
    <p:sldId id="1135" r:id="rId660"/>
    <p:sldId id="1136" r:id="rId661"/>
    <p:sldId id="1137" r:id="rId662"/>
    <p:sldId id="1138" r:id="rId663"/>
    <p:sldId id="1139" r:id="rId664"/>
    <p:sldId id="1140" r:id="rId665"/>
    <p:sldId id="1141" r:id="rId666"/>
    <p:sldId id="1142" r:id="rId667"/>
    <p:sldId id="1143" r:id="rId668"/>
    <p:sldId id="1144" r:id="rId669"/>
    <p:sldId id="1145" r:id="rId670"/>
    <p:sldId id="1146" r:id="rId671"/>
    <p:sldId id="1147" r:id="rId672"/>
    <p:sldId id="1148" r:id="rId673"/>
    <p:sldId id="1149" r:id="rId674"/>
    <p:sldId id="1150" r:id="rId675"/>
    <p:sldId id="1151" r:id="rId676"/>
    <p:sldId id="1152" r:id="rId677"/>
    <p:sldId id="1153" r:id="rId678"/>
    <p:sldId id="1154" r:id="rId679"/>
    <p:sldId id="1155" r:id="rId680"/>
    <p:sldId id="1156" r:id="rId681"/>
    <p:sldId id="1157" r:id="rId682"/>
    <p:sldId id="1158" r:id="rId683"/>
    <p:sldId id="1159" r:id="rId684"/>
    <p:sldId id="1160" r:id="rId685"/>
    <p:sldId id="1161" r:id="rId686"/>
    <p:sldId id="1162" r:id="rId687"/>
    <p:sldId id="1163" r:id="rId688"/>
    <p:sldId id="1164" r:id="rId689"/>
    <p:sldId id="1165" r:id="rId690"/>
    <p:sldId id="1166" r:id="rId691"/>
    <p:sldId id="1167" r:id="rId692"/>
    <p:sldId id="1168" r:id="rId693"/>
    <p:sldId id="1169" r:id="rId694"/>
    <p:sldId id="1170" r:id="rId695"/>
    <p:sldId id="1171" r:id="rId696"/>
    <p:sldId id="1172" r:id="rId697"/>
    <p:sldId id="1173" r:id="rId698"/>
    <p:sldId id="1174" r:id="rId699"/>
    <p:sldId id="1175" r:id="rId700"/>
    <p:sldId id="1176" r:id="rId701"/>
    <p:sldId id="1177" r:id="rId702"/>
    <p:sldId id="1178" r:id="rId703"/>
    <p:sldId id="1179" r:id="rId704"/>
    <p:sldId id="1180" r:id="rId705"/>
    <p:sldId id="1181" r:id="rId706"/>
    <p:sldId id="1182" r:id="rId707"/>
    <p:sldId id="1183" r:id="rId708"/>
    <p:sldId id="1184" r:id="rId709"/>
    <p:sldId id="1185" r:id="rId710"/>
    <p:sldId id="1186" r:id="rId711"/>
    <p:sldId id="1187" r:id="rId712"/>
    <p:sldId id="1188" r:id="rId713"/>
    <p:sldId id="1189" r:id="rId714"/>
    <p:sldId id="1190" r:id="rId715"/>
    <p:sldId id="1191" r:id="rId716"/>
    <p:sldId id="1192" r:id="rId717"/>
    <p:sldId id="1193" r:id="rId718"/>
    <p:sldId id="1194" r:id="rId719"/>
    <p:sldId id="1195" r:id="rId720"/>
    <p:sldId id="1196" r:id="rId721"/>
    <p:sldId id="1197" r:id="rId722"/>
    <p:sldId id="1198" r:id="rId723"/>
    <p:sldId id="1199" r:id="rId724"/>
    <p:sldId id="1200" r:id="rId725"/>
    <p:sldId id="1201" r:id="rId726"/>
    <p:sldId id="1202" r:id="rId727"/>
    <p:sldId id="1203" r:id="rId728"/>
    <p:sldId id="1204" r:id="rId729"/>
    <p:sldId id="1205" r:id="rId730"/>
    <p:sldId id="1206" r:id="rId731"/>
    <p:sldId id="1207" r:id="rId732"/>
    <p:sldId id="1208" r:id="rId733"/>
    <p:sldId id="1209" r:id="rId734"/>
    <p:sldId id="1210" r:id="rId735"/>
    <p:sldId id="1211" r:id="rId736"/>
    <p:sldId id="1212" r:id="rId737"/>
    <p:sldId id="1213" r:id="rId738"/>
    <p:sldId id="1214" r:id="rId739"/>
    <p:sldId id="1215" r:id="rId740"/>
    <p:sldId id="1216" r:id="rId741"/>
    <p:sldId id="1217" r:id="rId742"/>
    <p:sldId id="1218" r:id="rId743"/>
    <p:sldId id="1219" r:id="rId744"/>
    <p:sldId id="1220" r:id="rId745"/>
    <p:sldId id="1221" r:id="rId746"/>
    <p:sldId id="1222" r:id="rId747"/>
    <p:sldId id="1223" r:id="rId748"/>
    <p:sldId id="1224" r:id="rId749"/>
    <p:sldId id="1225" r:id="rId750"/>
    <p:sldId id="1226" r:id="rId751"/>
    <p:sldId id="1227" r:id="rId752"/>
    <p:sldId id="1228" r:id="rId753"/>
    <p:sldId id="1229" r:id="rId754"/>
    <p:sldId id="1230" r:id="rId755"/>
    <p:sldId id="1231" r:id="rId756"/>
    <p:sldId id="1232" r:id="rId757"/>
    <p:sldId id="1233" r:id="rId758"/>
    <p:sldId id="1234" r:id="rId759"/>
    <p:sldId id="1235" r:id="rId760"/>
    <p:sldId id="1236" r:id="rId761"/>
    <p:sldId id="1237" r:id="rId762"/>
    <p:sldId id="1238" r:id="rId763"/>
    <p:sldId id="1239" r:id="rId764"/>
    <p:sldId id="1240" r:id="rId765"/>
    <p:sldId id="1241" r:id="rId766"/>
    <p:sldId id="1242" r:id="rId767"/>
    <p:sldId id="1243" r:id="rId768"/>
    <p:sldId id="1244" r:id="rId769"/>
    <p:sldId id="1245" r:id="rId770"/>
    <p:sldId id="1246" r:id="rId771"/>
    <p:sldId id="1247" r:id="rId772"/>
    <p:sldId id="1248" r:id="rId773"/>
    <p:sldId id="1249" r:id="rId774"/>
    <p:sldId id="1250" r:id="rId775"/>
    <p:sldId id="1251" r:id="rId776"/>
    <p:sldId id="1252" r:id="rId777"/>
    <p:sldId id="1253" r:id="rId778"/>
    <p:sldId id="1254" r:id="rId779"/>
    <p:sldId id="1255" r:id="rId780"/>
    <p:sldId id="1256" r:id="rId781"/>
    <p:sldId id="1257" r:id="rId782"/>
    <p:sldId id="1258" r:id="rId783"/>
    <p:sldId id="1259" r:id="rId784"/>
    <p:sldId id="1260" r:id="rId785"/>
    <p:sldId id="1261" r:id="rId786"/>
    <p:sldId id="1262" r:id="rId787"/>
    <p:sldId id="1263" r:id="rId788"/>
    <p:sldId id="1264" r:id="rId789"/>
    <p:sldId id="1265" r:id="rId790"/>
    <p:sldId id="1266" r:id="rId791"/>
    <p:sldId id="1267" r:id="rId792"/>
    <p:sldId id="1268" r:id="rId793"/>
    <p:sldId id="1269" r:id="rId794"/>
    <p:sldId id="1270" r:id="rId795"/>
    <p:sldId id="1271" r:id="rId796"/>
    <p:sldId id="1272" r:id="rId797"/>
    <p:sldId id="1273" r:id="rId798"/>
    <p:sldId id="1274" r:id="rId799"/>
    <p:sldId id="1275" r:id="rId800"/>
    <p:sldId id="1276" r:id="rId801"/>
    <p:sldId id="1277" r:id="rId802"/>
    <p:sldId id="1278" r:id="rId803"/>
    <p:sldId id="1279" r:id="rId804"/>
    <p:sldId id="1280" r:id="rId805"/>
    <p:sldId id="1281" r:id="rId806"/>
    <p:sldId id="1282" r:id="rId807"/>
    <p:sldId id="1283" r:id="rId808"/>
    <p:sldId id="1284" r:id="rId809"/>
    <p:sldId id="1285" r:id="rId810"/>
    <p:sldId id="1286" r:id="rId811"/>
    <p:sldId id="1287" r:id="rId812"/>
    <p:sldId id="1288" r:id="rId813"/>
    <p:sldId id="1289" r:id="rId814"/>
    <p:sldId id="1290" r:id="rId815"/>
    <p:sldId id="1291" r:id="rId816"/>
    <p:sldId id="1292" r:id="rId817"/>
    <p:sldId id="1293" r:id="rId818"/>
    <p:sldId id="1294" r:id="rId819"/>
    <p:sldId id="1295" r:id="rId820"/>
    <p:sldId id="1296" r:id="rId821"/>
    <p:sldId id="1297" r:id="rId822"/>
    <p:sldId id="1298" r:id="rId823"/>
    <p:sldId id="1299" r:id="rId824"/>
    <p:sldId id="1300" r:id="rId825"/>
    <p:sldId id="1301" r:id="rId826"/>
    <p:sldId id="1302" r:id="rId827"/>
    <p:sldId id="1303" r:id="rId828"/>
    <p:sldId id="1304" r:id="rId829"/>
    <p:sldId id="1305" r:id="rId8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8" d="100"/>
          <a:sy n="58" d="100"/>
        </p:scale>
        <p:origin x="-950"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836" Type="http://schemas.microsoft.com/office/2006/relationships/legacyDocTextInfo" Target="legacyDocTextInfo.bin"/><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631" Type="http://schemas.openxmlformats.org/officeDocument/2006/relationships/slide" Target="slides/slide630.xml"/><Relationship Id="rId673" Type="http://schemas.openxmlformats.org/officeDocument/2006/relationships/slide" Target="slides/slide672.xml"/><Relationship Id="rId729" Type="http://schemas.openxmlformats.org/officeDocument/2006/relationships/slide" Target="slides/slide72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40" Type="http://schemas.openxmlformats.org/officeDocument/2006/relationships/slide" Target="slides/slide739.xml"/><Relationship Id="rId782" Type="http://schemas.openxmlformats.org/officeDocument/2006/relationships/slide" Target="slides/slide781.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600" Type="http://schemas.openxmlformats.org/officeDocument/2006/relationships/slide" Target="slides/slide599.xml"/><Relationship Id="rId642" Type="http://schemas.openxmlformats.org/officeDocument/2006/relationships/slide" Target="slides/slide641.xml"/><Relationship Id="rId684" Type="http://schemas.openxmlformats.org/officeDocument/2006/relationships/slide" Target="slides/slide683.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586" Type="http://schemas.openxmlformats.org/officeDocument/2006/relationships/slide" Target="slides/slide585.xml"/><Relationship Id="rId751" Type="http://schemas.openxmlformats.org/officeDocument/2006/relationships/slide" Target="slides/slide750.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611" Type="http://schemas.openxmlformats.org/officeDocument/2006/relationships/slide" Target="slides/slide610.xml"/><Relationship Id="rId653" Type="http://schemas.openxmlformats.org/officeDocument/2006/relationships/slide" Target="slides/slide652.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slide" Target="slides/slide554.xml"/><Relationship Id="rId597" Type="http://schemas.openxmlformats.org/officeDocument/2006/relationships/slide" Target="slides/slide596.xml"/><Relationship Id="rId720" Type="http://schemas.openxmlformats.org/officeDocument/2006/relationships/slide" Target="slides/slide719.xml"/><Relationship Id="rId762" Type="http://schemas.openxmlformats.org/officeDocument/2006/relationships/slide" Target="slides/slide761.xml"/><Relationship Id="rId818" Type="http://schemas.openxmlformats.org/officeDocument/2006/relationships/slide" Target="slides/slide81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664" Type="http://schemas.openxmlformats.org/officeDocument/2006/relationships/slide" Target="slides/slide663.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566" Type="http://schemas.openxmlformats.org/officeDocument/2006/relationships/slide" Target="slides/slide565.xml"/><Relationship Id="rId731" Type="http://schemas.openxmlformats.org/officeDocument/2006/relationships/slide" Target="slides/slide730.xml"/><Relationship Id="rId773" Type="http://schemas.openxmlformats.org/officeDocument/2006/relationships/slide" Target="slides/slide772.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633" Type="http://schemas.openxmlformats.org/officeDocument/2006/relationships/slide" Target="slides/slide632.xml"/><Relationship Id="rId829" Type="http://schemas.openxmlformats.org/officeDocument/2006/relationships/slide" Target="slides/slide828.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577" Type="http://schemas.openxmlformats.org/officeDocument/2006/relationships/slide" Target="slides/slide576.xml"/><Relationship Id="rId700" Type="http://schemas.openxmlformats.org/officeDocument/2006/relationships/slide" Target="slides/slide699.xml"/><Relationship Id="rId742" Type="http://schemas.openxmlformats.org/officeDocument/2006/relationships/slide" Target="slides/slide741.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784" Type="http://schemas.openxmlformats.org/officeDocument/2006/relationships/slide" Target="slides/slide783.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644" Type="http://schemas.openxmlformats.org/officeDocument/2006/relationships/slide" Target="slides/slide643.xml"/><Relationship Id="rId686" Type="http://schemas.openxmlformats.org/officeDocument/2006/relationships/slide" Target="slides/slide685.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slide" Target="slides/slide545.xml"/><Relationship Id="rId711" Type="http://schemas.openxmlformats.org/officeDocument/2006/relationships/slide" Target="slides/slide710.xml"/><Relationship Id="rId753" Type="http://schemas.openxmlformats.org/officeDocument/2006/relationships/slide" Target="slides/slide752.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613" Type="http://schemas.openxmlformats.org/officeDocument/2006/relationships/slide" Target="slides/slide612.xml"/><Relationship Id="rId655" Type="http://schemas.openxmlformats.org/officeDocument/2006/relationships/slide" Target="slides/slide654.xml"/><Relationship Id="rId697" Type="http://schemas.openxmlformats.org/officeDocument/2006/relationships/slide" Target="slides/slide696.xml"/><Relationship Id="rId820" Type="http://schemas.openxmlformats.org/officeDocument/2006/relationships/slide" Target="slides/slide819.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557" Type="http://schemas.openxmlformats.org/officeDocument/2006/relationships/slide" Target="slides/slide556.xml"/><Relationship Id="rId599" Type="http://schemas.openxmlformats.org/officeDocument/2006/relationships/slide" Target="slides/slide598.xml"/><Relationship Id="rId764" Type="http://schemas.openxmlformats.org/officeDocument/2006/relationships/slide" Target="slides/slide763.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624" Type="http://schemas.openxmlformats.org/officeDocument/2006/relationships/slide" Target="slides/slide623.xml"/><Relationship Id="rId666" Type="http://schemas.openxmlformats.org/officeDocument/2006/relationships/slide" Target="slides/slide665.xml"/><Relationship Id="rId831" Type="http://schemas.openxmlformats.org/officeDocument/2006/relationships/notesMaster" Target="notesMasters/notesMaster1.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33" Type="http://schemas.openxmlformats.org/officeDocument/2006/relationships/slide" Target="slides/slide732.xml"/><Relationship Id="rId775" Type="http://schemas.openxmlformats.org/officeDocument/2006/relationships/slide" Target="slides/slide774.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635" Type="http://schemas.openxmlformats.org/officeDocument/2006/relationships/slide" Target="slides/slide634.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744" Type="http://schemas.openxmlformats.org/officeDocument/2006/relationships/slide" Target="slides/slide743.xml"/><Relationship Id="rId786" Type="http://schemas.openxmlformats.org/officeDocument/2006/relationships/slide" Target="slides/slide785.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openxmlformats.org/officeDocument/2006/relationships/slide" Target="slides/slide589.xml"/><Relationship Id="rId604" Type="http://schemas.openxmlformats.org/officeDocument/2006/relationships/slide" Target="slides/slide603.xml"/><Relationship Id="rId646" Type="http://schemas.openxmlformats.org/officeDocument/2006/relationships/slide" Target="slides/slide645.xml"/><Relationship Id="rId811" Type="http://schemas.openxmlformats.org/officeDocument/2006/relationships/slide" Target="slides/slide810.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713" Type="http://schemas.openxmlformats.org/officeDocument/2006/relationships/slide" Target="slides/slide712.xml"/><Relationship Id="rId755" Type="http://schemas.openxmlformats.org/officeDocument/2006/relationships/slide" Target="slides/slide754.xml"/><Relationship Id="rId797" Type="http://schemas.openxmlformats.org/officeDocument/2006/relationships/slide" Target="slides/slide796.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212" Type="http://schemas.openxmlformats.org/officeDocument/2006/relationships/slide" Target="slides/slide211.xml"/><Relationship Id="rId254" Type="http://schemas.openxmlformats.org/officeDocument/2006/relationships/slide" Target="slides/slide253.xml"/><Relationship Id="rId657" Type="http://schemas.openxmlformats.org/officeDocument/2006/relationships/slide" Target="slides/slide656.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559" Type="http://schemas.openxmlformats.org/officeDocument/2006/relationships/slide" Target="slides/slide558.xml"/><Relationship Id="rId724" Type="http://schemas.openxmlformats.org/officeDocument/2006/relationships/slide" Target="slides/slide723.xml"/><Relationship Id="rId766" Type="http://schemas.openxmlformats.org/officeDocument/2006/relationships/slide" Target="slides/slide765.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570" Type="http://schemas.openxmlformats.org/officeDocument/2006/relationships/slide" Target="slides/slide569.xml"/><Relationship Id="rId626" Type="http://schemas.openxmlformats.org/officeDocument/2006/relationships/slide" Target="slides/slide625.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33" Type="http://schemas.openxmlformats.org/officeDocument/2006/relationships/viewProps" Target="viewProps.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735" Type="http://schemas.openxmlformats.org/officeDocument/2006/relationships/slide" Target="slides/slide734.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581" Type="http://schemas.openxmlformats.org/officeDocument/2006/relationships/slide" Target="slides/slide580.xml"/><Relationship Id="rId777" Type="http://schemas.openxmlformats.org/officeDocument/2006/relationships/slide" Target="slides/slide776.xml"/><Relationship Id="rId71" Type="http://schemas.openxmlformats.org/officeDocument/2006/relationships/slide" Target="slides/slide70.xml"/><Relationship Id="rId234" Type="http://schemas.openxmlformats.org/officeDocument/2006/relationships/slide" Target="slides/slide233.xml"/><Relationship Id="rId637" Type="http://schemas.openxmlformats.org/officeDocument/2006/relationships/slide" Target="slides/slide636.xml"/><Relationship Id="rId679" Type="http://schemas.openxmlformats.org/officeDocument/2006/relationships/slide" Target="slides/slide678.xml"/><Relationship Id="rId802" Type="http://schemas.openxmlformats.org/officeDocument/2006/relationships/slide" Target="slides/slide801.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690" Type="http://schemas.openxmlformats.org/officeDocument/2006/relationships/slide" Target="slides/slide689.xml"/><Relationship Id="rId704" Type="http://schemas.openxmlformats.org/officeDocument/2006/relationships/slide" Target="slides/slide703.xml"/><Relationship Id="rId746" Type="http://schemas.openxmlformats.org/officeDocument/2006/relationships/slide" Target="slides/slide745.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648" Type="http://schemas.openxmlformats.org/officeDocument/2006/relationships/slide" Target="slides/slide647.xml"/><Relationship Id="rId813" Type="http://schemas.openxmlformats.org/officeDocument/2006/relationships/slide" Target="slides/slide812.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757" Type="http://schemas.openxmlformats.org/officeDocument/2006/relationships/slide" Target="slides/slide756.xml"/><Relationship Id="rId799" Type="http://schemas.openxmlformats.org/officeDocument/2006/relationships/slide" Target="slides/slide798.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659" Type="http://schemas.openxmlformats.org/officeDocument/2006/relationships/slide" Target="slides/slide658.xml"/><Relationship Id="rId824" Type="http://schemas.openxmlformats.org/officeDocument/2006/relationships/slide" Target="slides/slide823.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670" Type="http://schemas.openxmlformats.org/officeDocument/2006/relationships/slide" Target="slides/slide669.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726" Type="http://schemas.openxmlformats.org/officeDocument/2006/relationships/slide" Target="slides/slide725.xml"/><Relationship Id="rId768" Type="http://schemas.openxmlformats.org/officeDocument/2006/relationships/slide" Target="slides/slide767.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835" Type="http://schemas.openxmlformats.org/officeDocument/2006/relationships/tableStyles" Target="tableStyles.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737" Type="http://schemas.openxmlformats.org/officeDocument/2006/relationships/slide" Target="slides/slide736.xml"/><Relationship Id="rId779" Type="http://schemas.openxmlformats.org/officeDocument/2006/relationships/slide" Target="slides/slide778.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650" Type="http://schemas.openxmlformats.org/officeDocument/2006/relationships/slide" Target="slides/slide649.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748" Type="http://schemas.openxmlformats.org/officeDocument/2006/relationships/slide" Target="slides/slide74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717" Type="http://schemas.openxmlformats.org/officeDocument/2006/relationships/slide" Target="slides/slide716.xml"/><Relationship Id="rId759" Type="http://schemas.openxmlformats.org/officeDocument/2006/relationships/slide" Target="slides/slide75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770" Type="http://schemas.openxmlformats.org/officeDocument/2006/relationships/slide" Target="slides/slide769.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826" Type="http://schemas.openxmlformats.org/officeDocument/2006/relationships/slide" Target="slides/slide825.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728" Type="http://schemas.openxmlformats.org/officeDocument/2006/relationships/slide" Target="slides/slide72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781" Type="http://schemas.openxmlformats.org/officeDocument/2006/relationships/slide" Target="slides/slide780.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739" Type="http://schemas.openxmlformats.org/officeDocument/2006/relationships/slide" Target="slides/slide73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750" Type="http://schemas.openxmlformats.org/officeDocument/2006/relationships/slide" Target="slides/slide749.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761" Type="http://schemas.openxmlformats.org/officeDocument/2006/relationships/slide" Target="slides/slide760.xml"/><Relationship Id="rId817" Type="http://schemas.openxmlformats.org/officeDocument/2006/relationships/slide" Target="slides/slide816.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30" Type="http://schemas.openxmlformats.org/officeDocument/2006/relationships/slide" Target="slides/slide729.xml"/><Relationship Id="rId772" Type="http://schemas.openxmlformats.org/officeDocument/2006/relationships/slide" Target="slides/slide771.xml"/><Relationship Id="rId828" Type="http://schemas.openxmlformats.org/officeDocument/2006/relationships/slide" Target="slides/slide82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741" Type="http://schemas.openxmlformats.org/officeDocument/2006/relationships/slide" Target="slides/slide740.xml"/><Relationship Id="rId783" Type="http://schemas.openxmlformats.org/officeDocument/2006/relationships/slide" Target="slides/slide782.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752" Type="http://schemas.openxmlformats.org/officeDocument/2006/relationships/slide" Target="slides/slide751.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794" Type="http://schemas.openxmlformats.org/officeDocument/2006/relationships/slide" Target="slides/slide793.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slide" Target="slides/slide720.xml"/><Relationship Id="rId763" Type="http://schemas.openxmlformats.org/officeDocument/2006/relationships/slide" Target="slides/slide762.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819" Type="http://schemas.openxmlformats.org/officeDocument/2006/relationships/slide" Target="slides/slide818.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830" Type="http://schemas.openxmlformats.org/officeDocument/2006/relationships/slide" Target="slides/slide82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732" Type="http://schemas.openxmlformats.org/officeDocument/2006/relationships/slide" Target="slides/slide731.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774" Type="http://schemas.openxmlformats.org/officeDocument/2006/relationships/slide" Target="slides/slide773.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slide" Target="slides/slide742.xml"/><Relationship Id="rId785" Type="http://schemas.openxmlformats.org/officeDocument/2006/relationships/slide" Target="slides/slide784.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810" Type="http://schemas.openxmlformats.org/officeDocument/2006/relationships/slide" Target="slides/slide809.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754" Type="http://schemas.openxmlformats.org/officeDocument/2006/relationships/slide" Target="slides/slide753.xml"/><Relationship Id="rId796" Type="http://schemas.openxmlformats.org/officeDocument/2006/relationships/slide" Target="slides/slide795.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821" Type="http://schemas.openxmlformats.org/officeDocument/2006/relationships/slide" Target="slides/slide820.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765" Type="http://schemas.openxmlformats.org/officeDocument/2006/relationships/slide" Target="slides/slide764.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presProps" Target="presProps.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76" Type="http://schemas.openxmlformats.org/officeDocument/2006/relationships/slide" Target="slides/slide775.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801" Type="http://schemas.openxmlformats.org/officeDocument/2006/relationships/slide" Target="slides/slide800.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slide" Target="slides/slide811.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834" Type="http://schemas.openxmlformats.org/officeDocument/2006/relationships/theme" Target="theme/theme1.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727" Type="http://schemas.openxmlformats.org/officeDocument/2006/relationships/slide" Target="slides/slide726.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slide" Target="slides/slide639.xml"/><Relationship Id="rId738" Type="http://schemas.openxmlformats.org/officeDocument/2006/relationships/slide" Target="slides/slide737.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FEE933-7050-43AB-BA1C-E2A3370FA7C2}" type="doc">
      <dgm:prSet loTypeId="urn:microsoft.com/office/officeart/2005/8/layout/vList6" loCatId="list" qsTypeId="urn:microsoft.com/office/officeart/2005/8/quickstyle/3d2" qsCatId="3D" csTypeId="urn:microsoft.com/office/officeart/2005/8/colors/colorful5" csCatId="colorful" phldr="1"/>
      <dgm:spPr/>
      <dgm:t>
        <a:bodyPr/>
        <a:lstStyle/>
        <a:p>
          <a:endParaRPr lang="en-US"/>
        </a:p>
      </dgm:t>
    </dgm:pt>
    <dgm:pt modelId="{03BBAFE6-045F-4F87-BA4C-B3EBD81B3235}">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2000" b="1" u="sng" dirty="0" smtClean="0">
              <a:solidFill>
                <a:schemeClr val="bg1">
                  <a:lumMod val="95000"/>
                  <a:lumOff val="5000"/>
                </a:schemeClr>
              </a:solidFill>
            </a:rPr>
            <a:t>Sagittal suture</a:t>
          </a:r>
          <a:r>
            <a:rPr lang="en-US" sz="2000" b="1" dirty="0" smtClean="0">
              <a:solidFill>
                <a:schemeClr val="bg1">
                  <a:lumMod val="95000"/>
                  <a:lumOff val="5000"/>
                </a:schemeClr>
              </a:solidFill>
            </a:rPr>
            <a:t>:- </a:t>
          </a:r>
          <a:endParaRPr lang="en-US" sz="2000" b="1" dirty="0">
            <a:solidFill>
              <a:schemeClr val="bg1">
                <a:lumMod val="95000"/>
                <a:lumOff val="5000"/>
              </a:schemeClr>
            </a:solidFill>
          </a:endParaRPr>
        </a:p>
      </dgm:t>
    </dgm:pt>
    <dgm:pt modelId="{8B3CDC27-C455-4675-8EEB-2CD55630914C}" type="parTrans" cxnId="{8A91DA29-3C23-4C82-9E6D-429583CA151E}">
      <dgm:prSet/>
      <dgm:spPr/>
      <dgm:t>
        <a:bodyPr/>
        <a:lstStyle/>
        <a:p>
          <a:endParaRPr lang="en-US"/>
        </a:p>
      </dgm:t>
    </dgm:pt>
    <dgm:pt modelId="{44222C8F-FDEC-4724-AD27-CC75745DCDDD}" type="sibTrans" cxnId="{8A91DA29-3C23-4C82-9E6D-429583CA151E}">
      <dgm:prSet/>
      <dgm:spPr/>
      <dgm:t>
        <a:bodyPr/>
        <a:lstStyle/>
        <a:p>
          <a:endParaRPr lang="en-US"/>
        </a:p>
      </dgm:t>
    </dgm:pt>
    <dgm:pt modelId="{DCFB7455-8F91-496C-8814-C10936D36D8D}">
      <dgm:prSet phldrT="[Text]" custT="1"/>
      <dgm:spPr/>
      <dgm:t>
        <a:bodyPr/>
        <a:lstStyle/>
        <a:p>
          <a:r>
            <a:rPr lang="en-US" sz="2000" b="1" dirty="0" smtClean="0">
              <a:solidFill>
                <a:schemeClr val="tx1"/>
              </a:solidFill>
            </a:rPr>
            <a:t>This lies in between two parietal bone.</a:t>
          </a:r>
          <a:endParaRPr lang="en-US" sz="2000" b="1" dirty="0">
            <a:solidFill>
              <a:schemeClr val="tx1"/>
            </a:solidFill>
          </a:endParaRPr>
        </a:p>
      </dgm:t>
    </dgm:pt>
    <dgm:pt modelId="{A70D4D51-C785-4903-90C8-BD7FD30E957E}" type="parTrans" cxnId="{BB60DC65-0B89-4BE6-9D07-8285CF990CE1}">
      <dgm:prSet/>
      <dgm:spPr/>
      <dgm:t>
        <a:bodyPr/>
        <a:lstStyle/>
        <a:p>
          <a:endParaRPr lang="en-US"/>
        </a:p>
      </dgm:t>
    </dgm:pt>
    <dgm:pt modelId="{EA787B41-A22D-4CB6-BDA8-40A97B9AF570}" type="sibTrans" cxnId="{BB60DC65-0B89-4BE6-9D07-8285CF990CE1}">
      <dgm:prSet/>
      <dgm:spPr/>
      <dgm:t>
        <a:bodyPr/>
        <a:lstStyle/>
        <a:p>
          <a:endParaRPr lang="en-US"/>
        </a:p>
      </dgm:t>
    </dgm:pt>
    <dgm:pt modelId="{C9C40E0E-B5A6-4B09-A638-582DA98756EE}">
      <dgm:prSet phldrT="[Text]" custT="1"/>
      <dgm:spPr/>
      <dgm:t>
        <a:bodyPr/>
        <a:lstStyle/>
        <a:p>
          <a:r>
            <a:rPr lang="en-US" sz="2000" b="1" u="sng" dirty="0" smtClean="0">
              <a:solidFill>
                <a:schemeClr val="bg1">
                  <a:lumMod val="95000"/>
                  <a:lumOff val="5000"/>
                </a:schemeClr>
              </a:solidFill>
            </a:rPr>
            <a:t>Coronal suture</a:t>
          </a:r>
          <a:r>
            <a:rPr lang="en-US" sz="2000" b="1" dirty="0" smtClean="0">
              <a:solidFill>
                <a:schemeClr val="bg1">
                  <a:lumMod val="95000"/>
                  <a:lumOff val="5000"/>
                </a:schemeClr>
              </a:solidFill>
            </a:rPr>
            <a:t>:- </a:t>
          </a:r>
          <a:endParaRPr lang="en-US" sz="2000" b="1" dirty="0">
            <a:solidFill>
              <a:schemeClr val="bg1">
                <a:lumMod val="95000"/>
                <a:lumOff val="5000"/>
              </a:schemeClr>
            </a:solidFill>
          </a:endParaRPr>
        </a:p>
      </dgm:t>
    </dgm:pt>
    <dgm:pt modelId="{0625F4E6-4E6A-4837-814E-9E70752CB0FD}" type="parTrans" cxnId="{F2B18AAF-E909-425E-BFD7-17AACFC36654}">
      <dgm:prSet/>
      <dgm:spPr/>
      <dgm:t>
        <a:bodyPr/>
        <a:lstStyle/>
        <a:p>
          <a:endParaRPr lang="en-US"/>
        </a:p>
      </dgm:t>
    </dgm:pt>
    <dgm:pt modelId="{93D5F783-03AD-47EF-AD5D-C4308E775126}" type="sibTrans" cxnId="{F2B18AAF-E909-425E-BFD7-17AACFC36654}">
      <dgm:prSet/>
      <dgm:spPr/>
      <dgm:t>
        <a:bodyPr/>
        <a:lstStyle/>
        <a:p>
          <a:endParaRPr lang="en-US"/>
        </a:p>
      </dgm:t>
    </dgm:pt>
    <dgm:pt modelId="{B2160426-1932-41D8-9E96-4E469501A81D}">
      <dgm:prSet phldrT="[Text]" custT="1"/>
      <dgm:spPr/>
      <dgm:t>
        <a:bodyPr/>
        <a:lstStyle/>
        <a:p>
          <a:r>
            <a:rPr lang="en-US" sz="2000" b="1" dirty="0" smtClean="0">
              <a:solidFill>
                <a:schemeClr val="tx1"/>
              </a:solidFill>
            </a:rPr>
            <a:t>This lies in between the frontal and parietal bone on either side.</a:t>
          </a:r>
          <a:endParaRPr lang="en-US" sz="2000" b="1" dirty="0">
            <a:solidFill>
              <a:schemeClr val="tx1"/>
            </a:solidFill>
          </a:endParaRPr>
        </a:p>
      </dgm:t>
    </dgm:pt>
    <dgm:pt modelId="{646F21F7-5638-4C5F-AF50-C38F18068550}" type="parTrans" cxnId="{8BC68BC0-2A3E-4BE3-B22F-6B4022248362}">
      <dgm:prSet/>
      <dgm:spPr/>
      <dgm:t>
        <a:bodyPr/>
        <a:lstStyle/>
        <a:p>
          <a:endParaRPr lang="en-US"/>
        </a:p>
      </dgm:t>
    </dgm:pt>
    <dgm:pt modelId="{31073DA3-D212-45E2-978E-F38C4EDBC070}" type="sibTrans" cxnId="{8BC68BC0-2A3E-4BE3-B22F-6B4022248362}">
      <dgm:prSet/>
      <dgm:spPr/>
      <dgm:t>
        <a:bodyPr/>
        <a:lstStyle/>
        <a:p>
          <a:endParaRPr lang="en-US"/>
        </a:p>
      </dgm:t>
    </dgm:pt>
    <dgm:pt modelId="{8818B1C1-CA82-4675-8654-5057EF1B2C75}">
      <dgm:prSet phldrT="[Text]" custT="1"/>
      <dgm:spPr/>
      <dgm:t>
        <a:bodyPr/>
        <a:lstStyle/>
        <a:p>
          <a:r>
            <a:rPr lang="en-US" sz="2000" b="1" u="sng" dirty="0" smtClean="0">
              <a:solidFill>
                <a:schemeClr val="bg1">
                  <a:lumMod val="95000"/>
                  <a:lumOff val="5000"/>
                </a:schemeClr>
              </a:solidFill>
            </a:rPr>
            <a:t>Lambdoid suture</a:t>
          </a:r>
          <a:r>
            <a:rPr lang="en-US" sz="2000" b="1" dirty="0" smtClean="0">
              <a:solidFill>
                <a:schemeClr val="bg1">
                  <a:lumMod val="95000"/>
                  <a:lumOff val="5000"/>
                </a:schemeClr>
              </a:solidFill>
            </a:rPr>
            <a:t>:- </a:t>
          </a:r>
          <a:endParaRPr lang="en-US" sz="2000" b="1" dirty="0">
            <a:solidFill>
              <a:schemeClr val="bg1">
                <a:lumMod val="95000"/>
                <a:lumOff val="5000"/>
              </a:schemeClr>
            </a:solidFill>
          </a:endParaRPr>
        </a:p>
      </dgm:t>
    </dgm:pt>
    <dgm:pt modelId="{1264A02C-7B3E-4587-A45C-9FB41371A4EB}" type="parTrans" cxnId="{8EA2B38B-A575-454F-B041-40A4CEA92274}">
      <dgm:prSet/>
      <dgm:spPr/>
    </dgm:pt>
    <dgm:pt modelId="{3CD4D5F0-71CC-49FC-B875-BD916556CD79}" type="sibTrans" cxnId="{8EA2B38B-A575-454F-B041-40A4CEA92274}">
      <dgm:prSet/>
      <dgm:spPr/>
    </dgm:pt>
    <dgm:pt modelId="{FC0C638D-31F0-4C32-BC6C-B17F52D7626E}">
      <dgm:prSet phldrT="[Text]" custT="1"/>
      <dgm:spPr/>
      <dgm:t>
        <a:bodyPr/>
        <a:lstStyle/>
        <a:p>
          <a:r>
            <a:rPr lang="en-US" sz="2000" b="1" u="sng" dirty="0" smtClean="0">
              <a:solidFill>
                <a:schemeClr val="bg1">
                  <a:lumMod val="95000"/>
                  <a:lumOff val="5000"/>
                </a:schemeClr>
              </a:solidFill>
            </a:rPr>
            <a:t>Frontal suture</a:t>
          </a:r>
          <a:r>
            <a:rPr lang="en-US" sz="2000" b="1" dirty="0" smtClean="0">
              <a:solidFill>
                <a:schemeClr val="bg1">
                  <a:lumMod val="95000"/>
                  <a:lumOff val="5000"/>
                </a:schemeClr>
              </a:solidFill>
            </a:rPr>
            <a:t>:- </a:t>
          </a:r>
          <a:endParaRPr lang="en-US" sz="2000" b="1" dirty="0">
            <a:solidFill>
              <a:schemeClr val="bg1">
                <a:lumMod val="95000"/>
                <a:lumOff val="5000"/>
              </a:schemeClr>
            </a:solidFill>
          </a:endParaRPr>
        </a:p>
      </dgm:t>
    </dgm:pt>
    <dgm:pt modelId="{7E0DEDA8-BB17-4700-8FD9-6196E4CDD1BF}" type="parTrans" cxnId="{417B34AC-13C4-492C-9C03-945E83541B64}">
      <dgm:prSet/>
      <dgm:spPr/>
    </dgm:pt>
    <dgm:pt modelId="{0288AB81-1770-4108-A78E-7C9973BAF216}" type="sibTrans" cxnId="{417B34AC-13C4-492C-9C03-945E83541B64}">
      <dgm:prSet/>
      <dgm:spPr/>
    </dgm:pt>
    <dgm:pt modelId="{16C6D85F-161E-45E3-AA02-266A6CABCE03}">
      <dgm:prSet custT="1"/>
      <dgm:spPr/>
      <dgm:t>
        <a:bodyPr/>
        <a:lstStyle/>
        <a:p>
          <a:r>
            <a:rPr lang="en-US" sz="2000" b="1" dirty="0" smtClean="0">
              <a:solidFill>
                <a:schemeClr val="tx1"/>
              </a:solidFill>
            </a:rPr>
            <a:t>This lies in between two frontal bone.</a:t>
          </a:r>
          <a:endParaRPr lang="en-US" sz="2000" b="1" dirty="0">
            <a:solidFill>
              <a:schemeClr val="tx1"/>
            </a:solidFill>
          </a:endParaRPr>
        </a:p>
      </dgm:t>
    </dgm:pt>
    <dgm:pt modelId="{B94A6908-BF1F-4315-984A-9F6A410183C4}" type="parTrans" cxnId="{1705B3C9-1FA6-4F38-8BAB-AC4668D705F1}">
      <dgm:prSet/>
      <dgm:spPr/>
    </dgm:pt>
    <dgm:pt modelId="{0A9A7FF3-3394-4A63-9D7E-3942D0E3CFEC}" type="sibTrans" cxnId="{1705B3C9-1FA6-4F38-8BAB-AC4668D705F1}">
      <dgm:prSet/>
      <dgm:spPr/>
    </dgm:pt>
    <dgm:pt modelId="{61630A53-B51B-42B1-BAD0-B9BA2B8C58ED}">
      <dgm:prSet custT="1"/>
      <dgm:spPr/>
      <dgm:t>
        <a:bodyPr/>
        <a:lstStyle/>
        <a:p>
          <a:r>
            <a:rPr lang="en-US" sz="2000" b="1" dirty="0" smtClean="0">
              <a:solidFill>
                <a:schemeClr val="tx1"/>
              </a:solidFill>
            </a:rPr>
            <a:t>It lies in between the parietal and occipital bone on either side.</a:t>
          </a:r>
          <a:endParaRPr lang="en-US" sz="2000" b="1" dirty="0">
            <a:solidFill>
              <a:schemeClr val="tx1"/>
            </a:solidFill>
          </a:endParaRPr>
        </a:p>
      </dgm:t>
    </dgm:pt>
    <dgm:pt modelId="{F77C2FC9-E426-45BA-8AF1-A1E64E8ED86D}" type="parTrans" cxnId="{56BE45DE-8C51-4617-B70E-DB382CD48095}">
      <dgm:prSet/>
      <dgm:spPr/>
    </dgm:pt>
    <dgm:pt modelId="{9BD78DC3-EE13-4941-81F5-06D86B8F1B02}" type="sibTrans" cxnId="{56BE45DE-8C51-4617-B70E-DB382CD48095}">
      <dgm:prSet/>
      <dgm:spPr/>
    </dgm:pt>
    <dgm:pt modelId="{4060EA2C-7F52-44C8-8424-0278DEDC8B3B}" type="pres">
      <dgm:prSet presAssocID="{42FEE933-7050-43AB-BA1C-E2A3370FA7C2}" presName="Name0" presStyleCnt="0">
        <dgm:presLayoutVars>
          <dgm:dir/>
          <dgm:animLvl val="lvl"/>
          <dgm:resizeHandles/>
        </dgm:presLayoutVars>
      </dgm:prSet>
      <dgm:spPr/>
      <dgm:t>
        <a:bodyPr/>
        <a:lstStyle/>
        <a:p>
          <a:endParaRPr lang="en-US"/>
        </a:p>
      </dgm:t>
    </dgm:pt>
    <dgm:pt modelId="{78534679-3497-4A7A-9476-45AC2035B82F}" type="pres">
      <dgm:prSet presAssocID="{03BBAFE6-045F-4F87-BA4C-B3EBD81B3235}" presName="linNode" presStyleCnt="0"/>
      <dgm:spPr/>
    </dgm:pt>
    <dgm:pt modelId="{BE2DF9C2-DD6B-42D0-97DE-E8DD55F206F9}" type="pres">
      <dgm:prSet presAssocID="{03BBAFE6-045F-4F87-BA4C-B3EBD81B3235}" presName="parentShp" presStyleLbl="node1" presStyleIdx="0" presStyleCnt="4">
        <dgm:presLayoutVars>
          <dgm:bulletEnabled val="1"/>
        </dgm:presLayoutVars>
      </dgm:prSet>
      <dgm:spPr/>
      <dgm:t>
        <a:bodyPr/>
        <a:lstStyle/>
        <a:p>
          <a:endParaRPr lang="en-US"/>
        </a:p>
      </dgm:t>
    </dgm:pt>
    <dgm:pt modelId="{4B558602-60A2-43AE-A355-C4B58A058AF4}" type="pres">
      <dgm:prSet presAssocID="{03BBAFE6-045F-4F87-BA4C-B3EBD81B3235}" presName="childShp" presStyleLbl="bgAccFollowNode1" presStyleIdx="0" presStyleCnt="4">
        <dgm:presLayoutVars>
          <dgm:bulletEnabled val="1"/>
        </dgm:presLayoutVars>
      </dgm:prSet>
      <dgm:spPr/>
      <dgm:t>
        <a:bodyPr/>
        <a:lstStyle/>
        <a:p>
          <a:endParaRPr lang="en-US"/>
        </a:p>
      </dgm:t>
    </dgm:pt>
    <dgm:pt modelId="{7F6B8D51-4F93-4BFF-A237-DDF091A1D98D}" type="pres">
      <dgm:prSet presAssocID="{44222C8F-FDEC-4724-AD27-CC75745DCDDD}" presName="spacing" presStyleCnt="0"/>
      <dgm:spPr/>
    </dgm:pt>
    <dgm:pt modelId="{603D7B1E-6778-4E52-8F10-B24A262CB15D}" type="pres">
      <dgm:prSet presAssocID="{C9C40E0E-B5A6-4B09-A638-582DA98756EE}" presName="linNode" presStyleCnt="0"/>
      <dgm:spPr/>
    </dgm:pt>
    <dgm:pt modelId="{29505D1F-8EFD-4861-96F7-D69C7103C212}" type="pres">
      <dgm:prSet presAssocID="{C9C40E0E-B5A6-4B09-A638-582DA98756EE}" presName="parentShp" presStyleLbl="node1" presStyleIdx="1" presStyleCnt="4">
        <dgm:presLayoutVars>
          <dgm:bulletEnabled val="1"/>
        </dgm:presLayoutVars>
      </dgm:prSet>
      <dgm:spPr/>
      <dgm:t>
        <a:bodyPr/>
        <a:lstStyle/>
        <a:p>
          <a:endParaRPr lang="en-US"/>
        </a:p>
      </dgm:t>
    </dgm:pt>
    <dgm:pt modelId="{3C019EF6-231B-4350-A560-C278ECF6A6D1}" type="pres">
      <dgm:prSet presAssocID="{C9C40E0E-B5A6-4B09-A638-582DA98756EE}" presName="childShp" presStyleLbl="bgAccFollowNode1" presStyleIdx="1" presStyleCnt="4">
        <dgm:presLayoutVars>
          <dgm:bulletEnabled val="1"/>
        </dgm:presLayoutVars>
      </dgm:prSet>
      <dgm:spPr/>
      <dgm:t>
        <a:bodyPr/>
        <a:lstStyle/>
        <a:p>
          <a:endParaRPr lang="en-US"/>
        </a:p>
      </dgm:t>
    </dgm:pt>
    <dgm:pt modelId="{2001FD31-FFED-4DD1-AA23-2A070D63D468}" type="pres">
      <dgm:prSet presAssocID="{93D5F783-03AD-47EF-AD5D-C4308E775126}" presName="spacing" presStyleCnt="0"/>
      <dgm:spPr/>
    </dgm:pt>
    <dgm:pt modelId="{94F3C72E-A95D-4BE5-9CC9-613B2D749184}" type="pres">
      <dgm:prSet presAssocID="{FC0C638D-31F0-4C32-BC6C-B17F52D7626E}" presName="linNode" presStyleCnt="0"/>
      <dgm:spPr/>
    </dgm:pt>
    <dgm:pt modelId="{4BFDF2F4-BE4B-4645-9819-39F7361AB811}" type="pres">
      <dgm:prSet presAssocID="{FC0C638D-31F0-4C32-BC6C-B17F52D7626E}" presName="parentShp" presStyleLbl="node1" presStyleIdx="2" presStyleCnt="4">
        <dgm:presLayoutVars>
          <dgm:bulletEnabled val="1"/>
        </dgm:presLayoutVars>
      </dgm:prSet>
      <dgm:spPr/>
      <dgm:t>
        <a:bodyPr/>
        <a:lstStyle/>
        <a:p>
          <a:endParaRPr lang="en-US"/>
        </a:p>
      </dgm:t>
    </dgm:pt>
    <dgm:pt modelId="{AB3C6D28-A23B-497A-93CE-6F1193196882}" type="pres">
      <dgm:prSet presAssocID="{FC0C638D-31F0-4C32-BC6C-B17F52D7626E}" presName="childShp" presStyleLbl="bgAccFollowNode1" presStyleIdx="2" presStyleCnt="4">
        <dgm:presLayoutVars>
          <dgm:bulletEnabled val="1"/>
        </dgm:presLayoutVars>
      </dgm:prSet>
      <dgm:spPr/>
      <dgm:t>
        <a:bodyPr/>
        <a:lstStyle/>
        <a:p>
          <a:endParaRPr lang="en-US"/>
        </a:p>
      </dgm:t>
    </dgm:pt>
    <dgm:pt modelId="{467A2EFC-357C-45D2-89F6-27F3C7BA6BDD}" type="pres">
      <dgm:prSet presAssocID="{0288AB81-1770-4108-A78E-7C9973BAF216}" presName="spacing" presStyleCnt="0"/>
      <dgm:spPr/>
    </dgm:pt>
    <dgm:pt modelId="{957954B8-4520-46B8-95ED-347AA924B0CA}" type="pres">
      <dgm:prSet presAssocID="{8818B1C1-CA82-4675-8654-5057EF1B2C75}" presName="linNode" presStyleCnt="0"/>
      <dgm:spPr/>
    </dgm:pt>
    <dgm:pt modelId="{9839D790-7A51-426A-9076-33415CD23F53}" type="pres">
      <dgm:prSet presAssocID="{8818B1C1-CA82-4675-8654-5057EF1B2C75}" presName="parentShp" presStyleLbl="node1" presStyleIdx="3" presStyleCnt="4" custLinFactNeighborY="6548">
        <dgm:presLayoutVars>
          <dgm:bulletEnabled val="1"/>
        </dgm:presLayoutVars>
      </dgm:prSet>
      <dgm:spPr/>
      <dgm:t>
        <a:bodyPr/>
        <a:lstStyle/>
        <a:p>
          <a:endParaRPr lang="en-US"/>
        </a:p>
      </dgm:t>
    </dgm:pt>
    <dgm:pt modelId="{07410455-05DB-4453-A26C-9AD2B4BCFDE2}" type="pres">
      <dgm:prSet presAssocID="{8818B1C1-CA82-4675-8654-5057EF1B2C75}" presName="childShp" presStyleLbl="bgAccFollowNode1" presStyleIdx="3" presStyleCnt="4">
        <dgm:presLayoutVars>
          <dgm:bulletEnabled val="1"/>
        </dgm:presLayoutVars>
      </dgm:prSet>
      <dgm:spPr/>
      <dgm:t>
        <a:bodyPr/>
        <a:lstStyle/>
        <a:p>
          <a:endParaRPr lang="en-US"/>
        </a:p>
      </dgm:t>
    </dgm:pt>
  </dgm:ptLst>
  <dgm:cxnLst>
    <dgm:cxn modelId="{F2B18AAF-E909-425E-BFD7-17AACFC36654}" srcId="{42FEE933-7050-43AB-BA1C-E2A3370FA7C2}" destId="{C9C40E0E-B5A6-4B09-A638-582DA98756EE}" srcOrd="1" destOrd="0" parTransId="{0625F4E6-4E6A-4837-814E-9E70752CB0FD}" sibTransId="{93D5F783-03AD-47EF-AD5D-C4308E775126}"/>
    <dgm:cxn modelId="{BB3CDFE1-1E46-4CF3-8A87-0956D75C55A0}" type="presOf" srcId="{FC0C638D-31F0-4C32-BC6C-B17F52D7626E}" destId="{4BFDF2F4-BE4B-4645-9819-39F7361AB811}" srcOrd="0" destOrd="0" presId="urn:microsoft.com/office/officeart/2005/8/layout/vList6"/>
    <dgm:cxn modelId="{56BE45DE-8C51-4617-B70E-DB382CD48095}" srcId="{8818B1C1-CA82-4675-8654-5057EF1B2C75}" destId="{61630A53-B51B-42B1-BAD0-B9BA2B8C58ED}" srcOrd="0" destOrd="0" parTransId="{F77C2FC9-E426-45BA-8AF1-A1E64E8ED86D}" sibTransId="{9BD78DC3-EE13-4941-81F5-06D86B8F1B02}"/>
    <dgm:cxn modelId="{BB60DC65-0B89-4BE6-9D07-8285CF990CE1}" srcId="{03BBAFE6-045F-4F87-BA4C-B3EBD81B3235}" destId="{DCFB7455-8F91-496C-8814-C10936D36D8D}" srcOrd="0" destOrd="0" parTransId="{A70D4D51-C785-4903-90C8-BD7FD30E957E}" sibTransId="{EA787B41-A22D-4CB6-BDA8-40A97B9AF570}"/>
    <dgm:cxn modelId="{417B34AC-13C4-492C-9C03-945E83541B64}" srcId="{42FEE933-7050-43AB-BA1C-E2A3370FA7C2}" destId="{FC0C638D-31F0-4C32-BC6C-B17F52D7626E}" srcOrd="2" destOrd="0" parTransId="{7E0DEDA8-BB17-4700-8FD9-6196E4CDD1BF}" sibTransId="{0288AB81-1770-4108-A78E-7C9973BAF216}"/>
    <dgm:cxn modelId="{7697C7B6-B61C-4C6F-BC67-26975617D803}" type="presOf" srcId="{61630A53-B51B-42B1-BAD0-B9BA2B8C58ED}" destId="{07410455-05DB-4453-A26C-9AD2B4BCFDE2}" srcOrd="0" destOrd="0" presId="urn:microsoft.com/office/officeart/2005/8/layout/vList6"/>
    <dgm:cxn modelId="{D81AF5CA-E860-491D-9D0C-83B242A9808D}" type="presOf" srcId="{16C6D85F-161E-45E3-AA02-266A6CABCE03}" destId="{AB3C6D28-A23B-497A-93CE-6F1193196882}" srcOrd="0" destOrd="0" presId="urn:microsoft.com/office/officeart/2005/8/layout/vList6"/>
    <dgm:cxn modelId="{21D78829-EC47-4F77-AB2D-AAB8ED9404C1}" type="presOf" srcId="{03BBAFE6-045F-4F87-BA4C-B3EBD81B3235}" destId="{BE2DF9C2-DD6B-42D0-97DE-E8DD55F206F9}" srcOrd="0" destOrd="0" presId="urn:microsoft.com/office/officeart/2005/8/layout/vList6"/>
    <dgm:cxn modelId="{7B703FA0-D032-4D31-91E7-929230806750}" type="presOf" srcId="{DCFB7455-8F91-496C-8814-C10936D36D8D}" destId="{4B558602-60A2-43AE-A355-C4B58A058AF4}" srcOrd="0" destOrd="0" presId="urn:microsoft.com/office/officeart/2005/8/layout/vList6"/>
    <dgm:cxn modelId="{8EA2B38B-A575-454F-B041-40A4CEA92274}" srcId="{42FEE933-7050-43AB-BA1C-E2A3370FA7C2}" destId="{8818B1C1-CA82-4675-8654-5057EF1B2C75}" srcOrd="3" destOrd="0" parTransId="{1264A02C-7B3E-4587-A45C-9FB41371A4EB}" sibTransId="{3CD4D5F0-71CC-49FC-B875-BD916556CD79}"/>
    <dgm:cxn modelId="{8A91DA29-3C23-4C82-9E6D-429583CA151E}" srcId="{42FEE933-7050-43AB-BA1C-E2A3370FA7C2}" destId="{03BBAFE6-045F-4F87-BA4C-B3EBD81B3235}" srcOrd="0" destOrd="0" parTransId="{8B3CDC27-C455-4675-8EEB-2CD55630914C}" sibTransId="{44222C8F-FDEC-4724-AD27-CC75745DCDDD}"/>
    <dgm:cxn modelId="{1705B3C9-1FA6-4F38-8BAB-AC4668D705F1}" srcId="{FC0C638D-31F0-4C32-BC6C-B17F52D7626E}" destId="{16C6D85F-161E-45E3-AA02-266A6CABCE03}" srcOrd="0" destOrd="0" parTransId="{B94A6908-BF1F-4315-984A-9F6A410183C4}" sibTransId="{0A9A7FF3-3394-4A63-9D7E-3942D0E3CFEC}"/>
    <dgm:cxn modelId="{8BC68BC0-2A3E-4BE3-B22F-6B4022248362}" srcId="{C9C40E0E-B5A6-4B09-A638-582DA98756EE}" destId="{B2160426-1932-41D8-9E96-4E469501A81D}" srcOrd="0" destOrd="0" parTransId="{646F21F7-5638-4C5F-AF50-C38F18068550}" sibTransId="{31073DA3-D212-45E2-978E-F38C4EDBC070}"/>
    <dgm:cxn modelId="{AC210502-2FAE-43C9-9065-08DE425510EE}" type="presOf" srcId="{C9C40E0E-B5A6-4B09-A638-582DA98756EE}" destId="{29505D1F-8EFD-4861-96F7-D69C7103C212}" srcOrd="0" destOrd="0" presId="urn:microsoft.com/office/officeart/2005/8/layout/vList6"/>
    <dgm:cxn modelId="{76664E54-EC51-4309-8D6A-F3268667A320}" type="presOf" srcId="{42FEE933-7050-43AB-BA1C-E2A3370FA7C2}" destId="{4060EA2C-7F52-44C8-8424-0278DEDC8B3B}" srcOrd="0" destOrd="0" presId="urn:microsoft.com/office/officeart/2005/8/layout/vList6"/>
    <dgm:cxn modelId="{C038E592-F559-4E90-A831-F7AFDEB83E9D}" type="presOf" srcId="{B2160426-1932-41D8-9E96-4E469501A81D}" destId="{3C019EF6-231B-4350-A560-C278ECF6A6D1}" srcOrd="0" destOrd="0" presId="urn:microsoft.com/office/officeart/2005/8/layout/vList6"/>
    <dgm:cxn modelId="{7692CB35-DFB2-4CD3-BAD1-3135B8ACE44A}" type="presOf" srcId="{8818B1C1-CA82-4675-8654-5057EF1B2C75}" destId="{9839D790-7A51-426A-9076-33415CD23F53}" srcOrd="0" destOrd="0" presId="urn:microsoft.com/office/officeart/2005/8/layout/vList6"/>
    <dgm:cxn modelId="{6A55E5EB-0587-4F74-BECC-91BE86382CAA}" type="presParOf" srcId="{4060EA2C-7F52-44C8-8424-0278DEDC8B3B}" destId="{78534679-3497-4A7A-9476-45AC2035B82F}" srcOrd="0" destOrd="0" presId="urn:microsoft.com/office/officeart/2005/8/layout/vList6"/>
    <dgm:cxn modelId="{778F6AAA-6278-4F2D-A8B6-E476CC8D701E}" type="presParOf" srcId="{78534679-3497-4A7A-9476-45AC2035B82F}" destId="{BE2DF9C2-DD6B-42D0-97DE-E8DD55F206F9}" srcOrd="0" destOrd="0" presId="urn:microsoft.com/office/officeart/2005/8/layout/vList6"/>
    <dgm:cxn modelId="{804BFC84-6791-4294-AF32-C5D38A7A42E0}" type="presParOf" srcId="{78534679-3497-4A7A-9476-45AC2035B82F}" destId="{4B558602-60A2-43AE-A355-C4B58A058AF4}" srcOrd="1" destOrd="0" presId="urn:microsoft.com/office/officeart/2005/8/layout/vList6"/>
    <dgm:cxn modelId="{1C5F93A4-B7D3-4B26-9EA5-3D6B5604CB5C}" type="presParOf" srcId="{4060EA2C-7F52-44C8-8424-0278DEDC8B3B}" destId="{7F6B8D51-4F93-4BFF-A237-DDF091A1D98D}" srcOrd="1" destOrd="0" presId="urn:microsoft.com/office/officeart/2005/8/layout/vList6"/>
    <dgm:cxn modelId="{29B944D2-7A0D-4179-8285-4AC6159AA0F6}" type="presParOf" srcId="{4060EA2C-7F52-44C8-8424-0278DEDC8B3B}" destId="{603D7B1E-6778-4E52-8F10-B24A262CB15D}" srcOrd="2" destOrd="0" presId="urn:microsoft.com/office/officeart/2005/8/layout/vList6"/>
    <dgm:cxn modelId="{70602182-5FEF-4988-9366-8E9BD8403001}" type="presParOf" srcId="{603D7B1E-6778-4E52-8F10-B24A262CB15D}" destId="{29505D1F-8EFD-4861-96F7-D69C7103C212}" srcOrd="0" destOrd="0" presId="urn:microsoft.com/office/officeart/2005/8/layout/vList6"/>
    <dgm:cxn modelId="{A5194B5A-8E89-4FAF-B13F-A43A79C36EC1}" type="presParOf" srcId="{603D7B1E-6778-4E52-8F10-B24A262CB15D}" destId="{3C019EF6-231B-4350-A560-C278ECF6A6D1}" srcOrd="1" destOrd="0" presId="urn:microsoft.com/office/officeart/2005/8/layout/vList6"/>
    <dgm:cxn modelId="{9D5D652E-CB8F-4F6A-9F01-7899893069E0}" type="presParOf" srcId="{4060EA2C-7F52-44C8-8424-0278DEDC8B3B}" destId="{2001FD31-FFED-4DD1-AA23-2A070D63D468}" srcOrd="3" destOrd="0" presId="urn:microsoft.com/office/officeart/2005/8/layout/vList6"/>
    <dgm:cxn modelId="{82062783-2DF8-48E6-AFB3-5FFFBEAEDD0D}" type="presParOf" srcId="{4060EA2C-7F52-44C8-8424-0278DEDC8B3B}" destId="{94F3C72E-A95D-4BE5-9CC9-613B2D749184}" srcOrd="4" destOrd="0" presId="urn:microsoft.com/office/officeart/2005/8/layout/vList6"/>
    <dgm:cxn modelId="{03AC3790-F0FE-42F2-8B3A-48E099C59AC3}" type="presParOf" srcId="{94F3C72E-A95D-4BE5-9CC9-613B2D749184}" destId="{4BFDF2F4-BE4B-4645-9819-39F7361AB811}" srcOrd="0" destOrd="0" presId="urn:microsoft.com/office/officeart/2005/8/layout/vList6"/>
    <dgm:cxn modelId="{C63B32EB-BE42-4A60-B824-9724D3BB9C4E}" type="presParOf" srcId="{94F3C72E-A95D-4BE5-9CC9-613B2D749184}" destId="{AB3C6D28-A23B-497A-93CE-6F1193196882}" srcOrd="1" destOrd="0" presId="urn:microsoft.com/office/officeart/2005/8/layout/vList6"/>
    <dgm:cxn modelId="{3B85148D-B470-4591-9545-E27F7F7262F4}" type="presParOf" srcId="{4060EA2C-7F52-44C8-8424-0278DEDC8B3B}" destId="{467A2EFC-357C-45D2-89F6-27F3C7BA6BDD}" srcOrd="5" destOrd="0" presId="urn:microsoft.com/office/officeart/2005/8/layout/vList6"/>
    <dgm:cxn modelId="{94846E4F-CBFE-4910-933E-A4CA3BCDA843}" type="presParOf" srcId="{4060EA2C-7F52-44C8-8424-0278DEDC8B3B}" destId="{957954B8-4520-46B8-95ED-347AA924B0CA}" srcOrd="6" destOrd="0" presId="urn:microsoft.com/office/officeart/2005/8/layout/vList6"/>
    <dgm:cxn modelId="{EBEE175E-6696-40E8-BC77-E0FC1C0857DF}" type="presParOf" srcId="{957954B8-4520-46B8-95ED-347AA924B0CA}" destId="{9839D790-7A51-426A-9076-33415CD23F53}" srcOrd="0" destOrd="0" presId="urn:microsoft.com/office/officeart/2005/8/layout/vList6"/>
    <dgm:cxn modelId="{1A751E78-866F-495E-BE91-61FA005DF443}" type="presParOf" srcId="{957954B8-4520-46B8-95ED-347AA924B0CA}" destId="{07410455-05DB-4453-A26C-9AD2B4BCFDE2}" srcOrd="1" destOrd="0" presId="urn:microsoft.com/office/officeart/2005/8/layout/vList6"/>
  </dgm:cxnLst>
  <dgm:bg/>
  <dgm:whole/>
</dgm:dataModel>
</file>

<file path=ppt/diagrams/data2.xml><?xml version="1.0" encoding="utf-8"?>
<dgm:dataModel xmlns:dgm="http://schemas.openxmlformats.org/drawingml/2006/diagram" xmlns:a="http://schemas.openxmlformats.org/drawingml/2006/main">
  <dgm:ptLst>
    <dgm:pt modelId="{B338B5A4-24C3-40C8-B4CC-1A4ED69ECCC3}" type="doc">
      <dgm:prSet loTypeId="urn:microsoft.com/office/officeart/2005/8/layout/vList2" loCatId="list" qsTypeId="urn:microsoft.com/office/officeart/2005/8/quickstyle/3d2" qsCatId="3D" csTypeId="urn:microsoft.com/office/officeart/2005/8/colors/colorful3" csCatId="colorful" phldr="1"/>
      <dgm:spPr/>
      <dgm:t>
        <a:bodyPr/>
        <a:lstStyle/>
        <a:p>
          <a:endParaRPr lang="en-US"/>
        </a:p>
      </dgm:t>
    </dgm:pt>
    <dgm:pt modelId="{9B62A4D4-D61A-4B12-BD3C-FC46EBBA9D3C}">
      <dgm:prSet phldrT="[Text]"/>
      <dgm:spPr/>
      <dgm:t>
        <a:bodyPr/>
        <a:lstStyle/>
        <a:p>
          <a:r>
            <a:rPr lang="en-US" b="1" dirty="0" smtClean="0">
              <a:solidFill>
                <a:schemeClr val="tx1"/>
              </a:solidFill>
            </a:rPr>
            <a:t>These suture permit gliding movement of one bone over  other during moulding of the head in the vertex presentation , as a result the diameter of the head get smaller so passage of head through the birth canal become easier.</a:t>
          </a:r>
          <a:endParaRPr lang="en-US" b="1" dirty="0">
            <a:solidFill>
              <a:schemeClr val="tx1"/>
            </a:solidFill>
          </a:endParaRPr>
        </a:p>
      </dgm:t>
    </dgm:pt>
    <dgm:pt modelId="{6D792FF9-3844-4769-B764-0DB9189F8A03}" type="parTrans" cxnId="{4C07381F-8C0A-4034-A776-013FCAC28AAF}">
      <dgm:prSet/>
      <dgm:spPr/>
      <dgm:t>
        <a:bodyPr/>
        <a:lstStyle/>
        <a:p>
          <a:endParaRPr lang="en-US"/>
        </a:p>
      </dgm:t>
    </dgm:pt>
    <dgm:pt modelId="{691AFE36-3322-4A4E-B3C9-AABF1259DF27}" type="sibTrans" cxnId="{4C07381F-8C0A-4034-A776-013FCAC28AAF}">
      <dgm:prSet/>
      <dgm:spPr/>
      <dgm:t>
        <a:bodyPr/>
        <a:lstStyle/>
        <a:p>
          <a:endParaRPr lang="en-US"/>
        </a:p>
      </dgm:t>
    </dgm:pt>
    <dgm:pt modelId="{776DBBB1-54F7-42E1-8DB4-F7E3D5322BD6}">
      <dgm:prSet phldrT="[Text]"/>
      <dgm:spPr/>
      <dgm:t>
        <a:bodyPr/>
        <a:lstStyle/>
        <a:p>
          <a:r>
            <a:rPr lang="en-US" b="1" dirty="0" smtClean="0">
              <a:solidFill>
                <a:schemeClr val="tx1"/>
              </a:solidFill>
            </a:rPr>
            <a:t>Position of fontanelle and sagittal suture can identify attitude and position of vertex.</a:t>
          </a:r>
          <a:endParaRPr lang="en-US" b="1" dirty="0">
            <a:solidFill>
              <a:schemeClr val="tx1"/>
            </a:solidFill>
          </a:endParaRPr>
        </a:p>
      </dgm:t>
    </dgm:pt>
    <dgm:pt modelId="{35156C50-2F80-4A8A-977F-B78121856B2A}" type="parTrans" cxnId="{4B894B84-BF96-4200-BCA5-0C80CC44AB6C}">
      <dgm:prSet/>
      <dgm:spPr/>
      <dgm:t>
        <a:bodyPr/>
        <a:lstStyle/>
        <a:p>
          <a:endParaRPr lang="en-US"/>
        </a:p>
      </dgm:t>
    </dgm:pt>
    <dgm:pt modelId="{039E84BF-6A3A-407E-AB33-9943C6B8CAE7}" type="sibTrans" cxnId="{4B894B84-BF96-4200-BCA5-0C80CC44AB6C}">
      <dgm:prSet/>
      <dgm:spPr/>
      <dgm:t>
        <a:bodyPr/>
        <a:lstStyle/>
        <a:p>
          <a:endParaRPr lang="en-US"/>
        </a:p>
      </dgm:t>
    </dgm:pt>
    <dgm:pt modelId="{9B29057D-400A-48C1-837A-C4DA56740DB0}">
      <dgm:prSet phldrT="[Text]"/>
      <dgm:spPr/>
      <dgm:t>
        <a:bodyPr/>
        <a:lstStyle/>
        <a:p>
          <a:r>
            <a:rPr lang="en-US" b="1" dirty="0" smtClean="0">
              <a:solidFill>
                <a:schemeClr val="tx1"/>
              </a:solidFill>
            </a:rPr>
            <a:t>From the digital palpation of the sagittal suture during labour, degree of internal rotation and degree of moulding of the head can be noticed.</a:t>
          </a:r>
          <a:endParaRPr lang="en-US" b="1" dirty="0">
            <a:solidFill>
              <a:schemeClr val="tx1"/>
            </a:solidFill>
          </a:endParaRPr>
        </a:p>
      </dgm:t>
    </dgm:pt>
    <dgm:pt modelId="{B6BE7647-0AF7-42CD-AF1B-C091FAF5C254}" type="parTrans" cxnId="{F1C24384-8C3A-4FF9-A138-2E75967B84BA}">
      <dgm:prSet/>
      <dgm:spPr/>
      <dgm:t>
        <a:bodyPr/>
        <a:lstStyle/>
        <a:p>
          <a:endParaRPr lang="en-US"/>
        </a:p>
      </dgm:t>
    </dgm:pt>
    <dgm:pt modelId="{96A925BB-2C7B-46EC-A8ED-C3B9F31CDC50}" type="sibTrans" cxnId="{F1C24384-8C3A-4FF9-A138-2E75967B84BA}">
      <dgm:prSet/>
      <dgm:spPr/>
      <dgm:t>
        <a:bodyPr/>
        <a:lstStyle/>
        <a:p>
          <a:endParaRPr lang="en-US"/>
        </a:p>
      </dgm:t>
    </dgm:pt>
    <dgm:pt modelId="{3B7CFE1A-F1AB-414C-B357-B62BDB08C96A}">
      <dgm:prSet phldrT="[Text]"/>
      <dgm:spPr/>
      <dgm:t>
        <a:bodyPr/>
        <a:lstStyle/>
        <a:p>
          <a:r>
            <a:rPr lang="en-US" b="1" dirty="0" smtClean="0">
              <a:solidFill>
                <a:schemeClr val="tx1"/>
              </a:solidFill>
            </a:rPr>
            <a:t>In deep transverse arrest, this sagittal suture lies transversely at the level of the ischial spines.</a:t>
          </a:r>
          <a:endParaRPr lang="en-US" b="1" dirty="0">
            <a:solidFill>
              <a:schemeClr val="tx1"/>
            </a:solidFill>
          </a:endParaRPr>
        </a:p>
      </dgm:t>
    </dgm:pt>
    <dgm:pt modelId="{EA07C891-326C-4EE8-90FF-460C8FC4985C}" type="parTrans" cxnId="{E92FD370-0A9B-4B0E-8BCD-6A7A6CDDEC64}">
      <dgm:prSet/>
      <dgm:spPr/>
      <dgm:t>
        <a:bodyPr/>
        <a:lstStyle/>
        <a:p>
          <a:endParaRPr lang="en-US"/>
        </a:p>
      </dgm:t>
    </dgm:pt>
    <dgm:pt modelId="{48EB82E9-2D62-4AD6-8946-0B5DEC300A8A}" type="sibTrans" cxnId="{E92FD370-0A9B-4B0E-8BCD-6A7A6CDDEC64}">
      <dgm:prSet/>
      <dgm:spPr/>
      <dgm:t>
        <a:bodyPr/>
        <a:lstStyle/>
        <a:p>
          <a:endParaRPr lang="en-US"/>
        </a:p>
      </dgm:t>
    </dgm:pt>
    <dgm:pt modelId="{A1AC5769-6AF4-4B65-AB54-6499614B3C51}" type="pres">
      <dgm:prSet presAssocID="{B338B5A4-24C3-40C8-B4CC-1A4ED69ECCC3}" presName="linear" presStyleCnt="0">
        <dgm:presLayoutVars>
          <dgm:animLvl val="lvl"/>
          <dgm:resizeHandles val="exact"/>
        </dgm:presLayoutVars>
      </dgm:prSet>
      <dgm:spPr/>
      <dgm:t>
        <a:bodyPr/>
        <a:lstStyle/>
        <a:p>
          <a:endParaRPr lang="en-US"/>
        </a:p>
      </dgm:t>
    </dgm:pt>
    <dgm:pt modelId="{688C4EE6-6BE4-4E35-AFC0-2281411649D2}" type="pres">
      <dgm:prSet presAssocID="{9B62A4D4-D61A-4B12-BD3C-FC46EBBA9D3C}" presName="parentText" presStyleLbl="node1" presStyleIdx="0" presStyleCnt="4" custScaleY="157058">
        <dgm:presLayoutVars>
          <dgm:chMax val="0"/>
          <dgm:bulletEnabled val="1"/>
        </dgm:presLayoutVars>
      </dgm:prSet>
      <dgm:spPr/>
      <dgm:t>
        <a:bodyPr/>
        <a:lstStyle/>
        <a:p>
          <a:endParaRPr lang="en-US"/>
        </a:p>
      </dgm:t>
    </dgm:pt>
    <dgm:pt modelId="{C80A1327-3DFC-4A70-B32C-2524EFC9C40C}" type="pres">
      <dgm:prSet presAssocID="{691AFE36-3322-4A4E-B3C9-AABF1259DF27}" presName="spacer" presStyleCnt="0"/>
      <dgm:spPr/>
    </dgm:pt>
    <dgm:pt modelId="{5BAB0E86-27D9-4FAA-85D6-4B19B8FA55BB}" type="pres">
      <dgm:prSet presAssocID="{776DBBB1-54F7-42E1-8DB4-F7E3D5322BD6}" presName="parentText" presStyleLbl="node1" presStyleIdx="1" presStyleCnt="4">
        <dgm:presLayoutVars>
          <dgm:chMax val="0"/>
          <dgm:bulletEnabled val="1"/>
        </dgm:presLayoutVars>
      </dgm:prSet>
      <dgm:spPr/>
      <dgm:t>
        <a:bodyPr/>
        <a:lstStyle/>
        <a:p>
          <a:endParaRPr lang="en-US"/>
        </a:p>
      </dgm:t>
    </dgm:pt>
    <dgm:pt modelId="{84F9FB75-C4A5-43C5-9D09-F6269CFC0D72}" type="pres">
      <dgm:prSet presAssocID="{039E84BF-6A3A-407E-AB33-9943C6B8CAE7}" presName="spacer" presStyleCnt="0"/>
      <dgm:spPr/>
    </dgm:pt>
    <dgm:pt modelId="{06460AB2-DE23-4128-91B5-2C938CFF4A92}" type="pres">
      <dgm:prSet presAssocID="{9B29057D-400A-48C1-837A-C4DA56740DB0}" presName="parentText" presStyleLbl="node1" presStyleIdx="2" presStyleCnt="4">
        <dgm:presLayoutVars>
          <dgm:chMax val="0"/>
          <dgm:bulletEnabled val="1"/>
        </dgm:presLayoutVars>
      </dgm:prSet>
      <dgm:spPr/>
      <dgm:t>
        <a:bodyPr/>
        <a:lstStyle/>
        <a:p>
          <a:endParaRPr lang="en-US"/>
        </a:p>
      </dgm:t>
    </dgm:pt>
    <dgm:pt modelId="{26044FFC-208B-40E8-B715-996647578BDB}" type="pres">
      <dgm:prSet presAssocID="{96A925BB-2C7B-46EC-A8ED-C3B9F31CDC50}" presName="spacer" presStyleCnt="0"/>
      <dgm:spPr/>
    </dgm:pt>
    <dgm:pt modelId="{718F52B3-6F6A-449B-AECA-B9EB6231049E}" type="pres">
      <dgm:prSet presAssocID="{3B7CFE1A-F1AB-414C-B357-B62BDB08C96A}" presName="parentText" presStyleLbl="node1" presStyleIdx="3" presStyleCnt="4">
        <dgm:presLayoutVars>
          <dgm:chMax val="0"/>
          <dgm:bulletEnabled val="1"/>
        </dgm:presLayoutVars>
      </dgm:prSet>
      <dgm:spPr/>
      <dgm:t>
        <a:bodyPr/>
        <a:lstStyle/>
        <a:p>
          <a:endParaRPr lang="en-US"/>
        </a:p>
      </dgm:t>
    </dgm:pt>
  </dgm:ptLst>
  <dgm:cxnLst>
    <dgm:cxn modelId="{71BAE42C-DE7E-48B1-9337-1F1F6E164BAA}" type="presOf" srcId="{9B29057D-400A-48C1-837A-C4DA56740DB0}" destId="{06460AB2-DE23-4128-91B5-2C938CFF4A92}" srcOrd="0" destOrd="0" presId="urn:microsoft.com/office/officeart/2005/8/layout/vList2"/>
    <dgm:cxn modelId="{4B894B84-BF96-4200-BCA5-0C80CC44AB6C}" srcId="{B338B5A4-24C3-40C8-B4CC-1A4ED69ECCC3}" destId="{776DBBB1-54F7-42E1-8DB4-F7E3D5322BD6}" srcOrd="1" destOrd="0" parTransId="{35156C50-2F80-4A8A-977F-B78121856B2A}" sibTransId="{039E84BF-6A3A-407E-AB33-9943C6B8CAE7}"/>
    <dgm:cxn modelId="{F1C24384-8C3A-4FF9-A138-2E75967B84BA}" srcId="{B338B5A4-24C3-40C8-B4CC-1A4ED69ECCC3}" destId="{9B29057D-400A-48C1-837A-C4DA56740DB0}" srcOrd="2" destOrd="0" parTransId="{B6BE7647-0AF7-42CD-AF1B-C091FAF5C254}" sibTransId="{96A925BB-2C7B-46EC-A8ED-C3B9F31CDC50}"/>
    <dgm:cxn modelId="{92C5D5D0-08AC-462A-98F9-F31627DF85B6}" type="presOf" srcId="{9B62A4D4-D61A-4B12-BD3C-FC46EBBA9D3C}" destId="{688C4EE6-6BE4-4E35-AFC0-2281411649D2}" srcOrd="0" destOrd="0" presId="urn:microsoft.com/office/officeart/2005/8/layout/vList2"/>
    <dgm:cxn modelId="{E92FD370-0A9B-4B0E-8BCD-6A7A6CDDEC64}" srcId="{B338B5A4-24C3-40C8-B4CC-1A4ED69ECCC3}" destId="{3B7CFE1A-F1AB-414C-B357-B62BDB08C96A}" srcOrd="3" destOrd="0" parTransId="{EA07C891-326C-4EE8-90FF-460C8FC4985C}" sibTransId="{48EB82E9-2D62-4AD6-8946-0B5DEC300A8A}"/>
    <dgm:cxn modelId="{917C18AD-F076-44B9-B1D4-8BB5EC5CE670}" type="presOf" srcId="{776DBBB1-54F7-42E1-8DB4-F7E3D5322BD6}" destId="{5BAB0E86-27D9-4FAA-85D6-4B19B8FA55BB}" srcOrd="0" destOrd="0" presId="urn:microsoft.com/office/officeart/2005/8/layout/vList2"/>
    <dgm:cxn modelId="{DD2CC576-795F-4197-BE24-F8E8DCD3DD2A}" type="presOf" srcId="{3B7CFE1A-F1AB-414C-B357-B62BDB08C96A}" destId="{718F52B3-6F6A-449B-AECA-B9EB6231049E}" srcOrd="0" destOrd="0" presId="urn:microsoft.com/office/officeart/2005/8/layout/vList2"/>
    <dgm:cxn modelId="{4C07381F-8C0A-4034-A776-013FCAC28AAF}" srcId="{B338B5A4-24C3-40C8-B4CC-1A4ED69ECCC3}" destId="{9B62A4D4-D61A-4B12-BD3C-FC46EBBA9D3C}" srcOrd="0" destOrd="0" parTransId="{6D792FF9-3844-4769-B764-0DB9189F8A03}" sibTransId="{691AFE36-3322-4A4E-B3C9-AABF1259DF27}"/>
    <dgm:cxn modelId="{77CCD7E8-DA55-4A2A-97C8-F976821D4309}" type="presOf" srcId="{B338B5A4-24C3-40C8-B4CC-1A4ED69ECCC3}" destId="{A1AC5769-6AF4-4B65-AB54-6499614B3C51}" srcOrd="0" destOrd="0" presId="urn:microsoft.com/office/officeart/2005/8/layout/vList2"/>
    <dgm:cxn modelId="{F5E69C59-2FB7-44DF-887A-1A123A3037D7}" type="presParOf" srcId="{A1AC5769-6AF4-4B65-AB54-6499614B3C51}" destId="{688C4EE6-6BE4-4E35-AFC0-2281411649D2}" srcOrd="0" destOrd="0" presId="urn:microsoft.com/office/officeart/2005/8/layout/vList2"/>
    <dgm:cxn modelId="{EE91B20A-D159-4614-B7F7-9B77BDA4C0FF}" type="presParOf" srcId="{A1AC5769-6AF4-4B65-AB54-6499614B3C51}" destId="{C80A1327-3DFC-4A70-B32C-2524EFC9C40C}" srcOrd="1" destOrd="0" presId="urn:microsoft.com/office/officeart/2005/8/layout/vList2"/>
    <dgm:cxn modelId="{AA0849F8-0957-49A8-B92D-D87C9489061F}" type="presParOf" srcId="{A1AC5769-6AF4-4B65-AB54-6499614B3C51}" destId="{5BAB0E86-27D9-4FAA-85D6-4B19B8FA55BB}" srcOrd="2" destOrd="0" presId="urn:microsoft.com/office/officeart/2005/8/layout/vList2"/>
    <dgm:cxn modelId="{0EE841EA-3C0A-4F58-ABA2-EAA908BDD1AB}" type="presParOf" srcId="{A1AC5769-6AF4-4B65-AB54-6499614B3C51}" destId="{84F9FB75-C4A5-43C5-9D09-F6269CFC0D72}" srcOrd="3" destOrd="0" presId="urn:microsoft.com/office/officeart/2005/8/layout/vList2"/>
    <dgm:cxn modelId="{81B8F1D5-5E91-4C02-91A2-EAFFD0B87179}" type="presParOf" srcId="{A1AC5769-6AF4-4B65-AB54-6499614B3C51}" destId="{06460AB2-DE23-4128-91B5-2C938CFF4A92}" srcOrd="4" destOrd="0" presId="urn:microsoft.com/office/officeart/2005/8/layout/vList2"/>
    <dgm:cxn modelId="{5595F076-7563-49C7-80EC-D858593387C8}" type="presParOf" srcId="{A1AC5769-6AF4-4B65-AB54-6499614B3C51}" destId="{26044FFC-208B-40E8-B715-996647578BDB}" srcOrd="5" destOrd="0" presId="urn:microsoft.com/office/officeart/2005/8/layout/vList2"/>
    <dgm:cxn modelId="{A36CEF71-6FA3-4E33-AFD6-219B02BCEC20}" type="presParOf" srcId="{A1AC5769-6AF4-4B65-AB54-6499614B3C51}" destId="{718F52B3-6F6A-449B-AECA-B9EB6231049E}" srcOrd="6"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0E97E8D9-5290-4E71-B4B3-118A2FD500DA}" type="doc">
      <dgm:prSet loTypeId="urn:microsoft.com/office/officeart/2005/8/layout/chevron2" loCatId="list" qsTypeId="urn:microsoft.com/office/officeart/2005/8/quickstyle/3d2" qsCatId="3D" csTypeId="urn:microsoft.com/office/officeart/2005/8/colors/colorful3" csCatId="colorful" phldr="1"/>
      <dgm:spPr/>
      <dgm:t>
        <a:bodyPr/>
        <a:lstStyle/>
        <a:p>
          <a:endParaRPr lang="en-US"/>
        </a:p>
      </dgm:t>
    </dgm:pt>
    <dgm:pt modelId="{9B2A1F13-2C60-4A3A-979A-789A8F86A329}">
      <dgm:prSet phldrT="[Text]" custT="1"/>
      <dgm:spPr/>
      <dgm:t>
        <a:bodyPr/>
        <a:lstStyle/>
        <a:p>
          <a:r>
            <a:rPr lang="en-US" sz="1800" b="1" dirty="0" smtClean="0">
              <a:solidFill>
                <a:schemeClr val="bg1">
                  <a:lumMod val="95000"/>
                  <a:lumOff val="5000"/>
                </a:schemeClr>
              </a:solidFill>
            </a:rPr>
            <a:t>A. </a:t>
          </a:r>
          <a:r>
            <a:rPr lang="en-US" sz="1800" b="1" u="sng" dirty="0" smtClean="0">
              <a:solidFill>
                <a:schemeClr val="bg1">
                  <a:lumMod val="95000"/>
                  <a:lumOff val="5000"/>
                </a:schemeClr>
              </a:solidFill>
            </a:rPr>
            <a:t>Vertex</a:t>
          </a:r>
          <a:r>
            <a:rPr lang="en-US" sz="1800" b="1" dirty="0" smtClean="0">
              <a:solidFill>
                <a:schemeClr val="bg1">
                  <a:lumMod val="95000"/>
                  <a:lumOff val="5000"/>
                </a:schemeClr>
              </a:solidFill>
            </a:rPr>
            <a:t>:- </a:t>
          </a:r>
          <a:endParaRPr lang="en-US" sz="1800" b="1" dirty="0">
            <a:solidFill>
              <a:schemeClr val="bg1">
                <a:lumMod val="95000"/>
                <a:lumOff val="5000"/>
              </a:schemeClr>
            </a:solidFill>
          </a:endParaRPr>
        </a:p>
      </dgm:t>
    </dgm:pt>
    <dgm:pt modelId="{84D22FD3-DA03-477A-9935-1414E542894D}" type="parTrans" cxnId="{353E214E-B459-4787-A2AA-92C4F7855A4D}">
      <dgm:prSet/>
      <dgm:spPr/>
      <dgm:t>
        <a:bodyPr/>
        <a:lstStyle/>
        <a:p>
          <a:endParaRPr lang="en-US"/>
        </a:p>
      </dgm:t>
    </dgm:pt>
    <dgm:pt modelId="{81253BCD-58D5-4EF1-9B8E-59B91FDF47C9}" type="sibTrans" cxnId="{353E214E-B459-4787-A2AA-92C4F7855A4D}">
      <dgm:prSet/>
      <dgm:spPr/>
      <dgm:t>
        <a:bodyPr/>
        <a:lstStyle/>
        <a:p>
          <a:endParaRPr lang="en-US"/>
        </a:p>
      </dgm:t>
    </dgm:pt>
    <dgm:pt modelId="{784264CE-7897-4BB6-AA59-A85BF1C0B2B1}">
      <dgm:prSet phldrT="[Text]" custT="1"/>
      <dgm:spPr/>
      <dgm:t>
        <a:bodyPr/>
        <a:lstStyle/>
        <a:p>
          <a:r>
            <a:rPr lang="en-US" sz="1800" b="1" dirty="0" smtClean="0">
              <a:solidFill>
                <a:schemeClr val="tx1"/>
              </a:solidFill>
            </a:rPr>
            <a:t>It is the quadrangular area bounded anteriorly by the bregma and coronal sutures behind by the lambda and the lambdoid sutures and laterally by the line passing through the parietal eminences.</a:t>
          </a:r>
          <a:endParaRPr lang="en-US" sz="1800" b="1" dirty="0">
            <a:solidFill>
              <a:schemeClr val="tx1"/>
            </a:solidFill>
          </a:endParaRPr>
        </a:p>
      </dgm:t>
    </dgm:pt>
    <dgm:pt modelId="{F57D69A0-65C8-4A3B-8800-1A0363DB21C6}" type="parTrans" cxnId="{57C9DA98-1A37-488E-8B43-3F3AAFE988F6}">
      <dgm:prSet/>
      <dgm:spPr/>
      <dgm:t>
        <a:bodyPr/>
        <a:lstStyle/>
        <a:p>
          <a:endParaRPr lang="en-US"/>
        </a:p>
      </dgm:t>
    </dgm:pt>
    <dgm:pt modelId="{83D45773-102E-402A-B112-C3D8C80441FD}" type="sibTrans" cxnId="{57C9DA98-1A37-488E-8B43-3F3AAFE988F6}">
      <dgm:prSet/>
      <dgm:spPr/>
      <dgm:t>
        <a:bodyPr/>
        <a:lstStyle/>
        <a:p>
          <a:endParaRPr lang="en-US"/>
        </a:p>
      </dgm:t>
    </dgm:pt>
    <dgm:pt modelId="{70FFB495-A857-4316-82BB-57F53ACF7A8E}">
      <dgm:prSet phldrT="[Text]" custT="1"/>
      <dgm:spPr/>
      <dgm:t>
        <a:bodyPr/>
        <a:lstStyle/>
        <a:p>
          <a:r>
            <a:rPr lang="en-US" sz="1800" b="1" dirty="0" smtClean="0">
              <a:solidFill>
                <a:schemeClr val="bg1">
                  <a:lumMod val="95000"/>
                  <a:lumOff val="5000"/>
                </a:schemeClr>
              </a:solidFill>
            </a:rPr>
            <a:t>B. </a:t>
          </a:r>
          <a:r>
            <a:rPr lang="en-US" sz="1800" b="1" u="sng" dirty="0" smtClean="0">
              <a:solidFill>
                <a:schemeClr val="bg1">
                  <a:lumMod val="95000"/>
                  <a:lumOff val="5000"/>
                </a:schemeClr>
              </a:solidFill>
            </a:rPr>
            <a:t>Brow</a:t>
          </a:r>
          <a:r>
            <a:rPr lang="en-US" sz="1800" b="1" dirty="0" smtClean="0">
              <a:solidFill>
                <a:schemeClr val="bg1">
                  <a:lumMod val="95000"/>
                  <a:lumOff val="5000"/>
                </a:schemeClr>
              </a:solidFill>
            </a:rPr>
            <a:t>:- </a:t>
          </a:r>
          <a:endParaRPr lang="en-US" sz="1800" b="1" dirty="0">
            <a:solidFill>
              <a:schemeClr val="bg1">
                <a:lumMod val="95000"/>
                <a:lumOff val="5000"/>
              </a:schemeClr>
            </a:solidFill>
          </a:endParaRPr>
        </a:p>
      </dgm:t>
    </dgm:pt>
    <dgm:pt modelId="{0DC24FD7-C9E0-4CA8-802E-34CFC4DE097A}" type="parTrans" cxnId="{2A626D47-3BBC-42C8-B35D-73D678220AD3}">
      <dgm:prSet/>
      <dgm:spPr/>
      <dgm:t>
        <a:bodyPr/>
        <a:lstStyle/>
        <a:p>
          <a:endParaRPr lang="en-US"/>
        </a:p>
      </dgm:t>
    </dgm:pt>
    <dgm:pt modelId="{0FF14E81-B08B-4620-A455-8415E45D4478}" type="sibTrans" cxnId="{2A626D47-3BBC-42C8-B35D-73D678220AD3}">
      <dgm:prSet/>
      <dgm:spPr/>
      <dgm:t>
        <a:bodyPr/>
        <a:lstStyle/>
        <a:p>
          <a:endParaRPr lang="en-US"/>
        </a:p>
      </dgm:t>
    </dgm:pt>
    <dgm:pt modelId="{A3BFCEE7-F94C-44B7-856B-78578D8C3159}">
      <dgm:prSet phldrT="[Text]" custT="1"/>
      <dgm:spPr/>
      <dgm:t>
        <a:bodyPr/>
        <a:lstStyle/>
        <a:p>
          <a:r>
            <a:rPr lang="en-US" sz="1800" b="1" dirty="0" smtClean="0">
              <a:solidFill>
                <a:schemeClr val="tx1"/>
              </a:solidFill>
            </a:rPr>
            <a:t>It  is an area bounded on one side by the anterior fontanelle and the coronal sutures and on the other side by the root of the nose and supra-orbital ridges of the either side.</a:t>
          </a:r>
          <a:endParaRPr lang="en-US" sz="1800" b="1" dirty="0">
            <a:solidFill>
              <a:schemeClr val="tx1"/>
            </a:solidFill>
          </a:endParaRPr>
        </a:p>
      </dgm:t>
    </dgm:pt>
    <dgm:pt modelId="{F69E39CC-D924-4A78-894B-4C78B17FA7F1}" type="parTrans" cxnId="{4D20DA0A-E2C2-4740-A0FB-10FFB2ADAF3A}">
      <dgm:prSet/>
      <dgm:spPr/>
      <dgm:t>
        <a:bodyPr/>
        <a:lstStyle/>
        <a:p>
          <a:endParaRPr lang="en-US"/>
        </a:p>
      </dgm:t>
    </dgm:pt>
    <dgm:pt modelId="{32610563-E31A-4571-8EE4-E22626564F68}" type="sibTrans" cxnId="{4D20DA0A-E2C2-4740-A0FB-10FFB2ADAF3A}">
      <dgm:prSet/>
      <dgm:spPr/>
      <dgm:t>
        <a:bodyPr/>
        <a:lstStyle/>
        <a:p>
          <a:endParaRPr lang="en-US"/>
        </a:p>
      </dgm:t>
    </dgm:pt>
    <dgm:pt modelId="{EB5B9007-543A-4640-84F8-2602028F98B7}">
      <dgm:prSet phldrT="[Text]" custT="1"/>
      <dgm:spPr/>
      <dgm:t>
        <a:bodyPr/>
        <a:lstStyle/>
        <a:p>
          <a:r>
            <a:rPr lang="en-US" sz="1800" b="1" dirty="0" smtClean="0">
              <a:solidFill>
                <a:schemeClr val="bg1">
                  <a:lumMod val="95000"/>
                  <a:lumOff val="5000"/>
                </a:schemeClr>
              </a:solidFill>
            </a:rPr>
            <a:t>C. </a:t>
          </a:r>
          <a:r>
            <a:rPr lang="en-US" sz="1800" b="1" u="sng" dirty="0" smtClean="0">
              <a:solidFill>
                <a:schemeClr val="bg1">
                  <a:lumMod val="95000"/>
                  <a:lumOff val="5000"/>
                </a:schemeClr>
              </a:solidFill>
            </a:rPr>
            <a:t>Face</a:t>
          </a:r>
          <a:r>
            <a:rPr lang="en-US" sz="1800" b="1" dirty="0" smtClean="0">
              <a:solidFill>
                <a:schemeClr val="bg1">
                  <a:lumMod val="95000"/>
                  <a:lumOff val="5000"/>
                </a:schemeClr>
              </a:solidFill>
            </a:rPr>
            <a:t>:- </a:t>
          </a:r>
          <a:endParaRPr lang="en-US" sz="1800" b="1" dirty="0">
            <a:solidFill>
              <a:schemeClr val="bg1">
                <a:lumMod val="95000"/>
                <a:lumOff val="5000"/>
              </a:schemeClr>
            </a:solidFill>
          </a:endParaRPr>
        </a:p>
      </dgm:t>
    </dgm:pt>
    <dgm:pt modelId="{0198593C-ABEA-4CAB-8386-7124BB7DCDD1}" type="parTrans" cxnId="{FB85512A-2747-41CD-863E-E0E995717AE5}">
      <dgm:prSet/>
      <dgm:spPr/>
      <dgm:t>
        <a:bodyPr/>
        <a:lstStyle/>
        <a:p>
          <a:endParaRPr lang="en-US"/>
        </a:p>
      </dgm:t>
    </dgm:pt>
    <dgm:pt modelId="{9DA19BE4-2FD8-4EE5-8C4C-DED9D2A7F300}" type="sibTrans" cxnId="{FB85512A-2747-41CD-863E-E0E995717AE5}">
      <dgm:prSet/>
      <dgm:spPr/>
      <dgm:t>
        <a:bodyPr/>
        <a:lstStyle/>
        <a:p>
          <a:endParaRPr lang="en-US"/>
        </a:p>
      </dgm:t>
    </dgm:pt>
    <dgm:pt modelId="{F32A125D-1F3D-4528-844A-F3B6D6BB33FE}">
      <dgm:prSet custT="1"/>
      <dgm:spPr/>
      <dgm:t>
        <a:bodyPr/>
        <a:lstStyle/>
        <a:p>
          <a:r>
            <a:rPr lang="en-US" sz="1800" b="1" dirty="0" smtClean="0">
              <a:solidFill>
                <a:schemeClr val="tx1"/>
              </a:solidFill>
            </a:rPr>
            <a:t>It is an area bounded on one side by the root of the nose and the supra-orbital ridges and on the other by the junction of the floor of mouth with neck.</a:t>
          </a:r>
          <a:endParaRPr lang="en-US" sz="1800" b="1" dirty="0">
            <a:solidFill>
              <a:schemeClr val="tx1"/>
            </a:solidFill>
          </a:endParaRPr>
        </a:p>
      </dgm:t>
    </dgm:pt>
    <dgm:pt modelId="{7C7B98CE-37B6-4388-AB14-06F06B0CBEA2}" type="parTrans" cxnId="{3EF3FE5F-0772-4962-8D66-392A5B0763DA}">
      <dgm:prSet/>
      <dgm:spPr/>
      <dgm:t>
        <a:bodyPr/>
        <a:lstStyle/>
        <a:p>
          <a:endParaRPr lang="en-US"/>
        </a:p>
      </dgm:t>
    </dgm:pt>
    <dgm:pt modelId="{0D7595C2-DE7B-449B-846D-01105CFB2B36}" type="sibTrans" cxnId="{3EF3FE5F-0772-4962-8D66-392A5B0763DA}">
      <dgm:prSet/>
      <dgm:spPr/>
      <dgm:t>
        <a:bodyPr/>
        <a:lstStyle/>
        <a:p>
          <a:endParaRPr lang="en-US"/>
        </a:p>
      </dgm:t>
    </dgm:pt>
    <dgm:pt modelId="{01C76D66-0A33-4590-982D-2E3B710453F7}" type="pres">
      <dgm:prSet presAssocID="{0E97E8D9-5290-4E71-B4B3-118A2FD500DA}" presName="linearFlow" presStyleCnt="0">
        <dgm:presLayoutVars>
          <dgm:dir/>
          <dgm:animLvl val="lvl"/>
          <dgm:resizeHandles val="exact"/>
        </dgm:presLayoutVars>
      </dgm:prSet>
      <dgm:spPr/>
      <dgm:t>
        <a:bodyPr/>
        <a:lstStyle/>
        <a:p>
          <a:endParaRPr lang="en-US"/>
        </a:p>
      </dgm:t>
    </dgm:pt>
    <dgm:pt modelId="{564F8C6C-C1D0-4A73-A576-4DE1DB90BA47}" type="pres">
      <dgm:prSet presAssocID="{9B2A1F13-2C60-4A3A-979A-789A8F86A329}" presName="composite" presStyleCnt="0"/>
      <dgm:spPr/>
    </dgm:pt>
    <dgm:pt modelId="{4664CB66-460B-4474-BD06-BEC545100372}" type="pres">
      <dgm:prSet presAssocID="{9B2A1F13-2C60-4A3A-979A-789A8F86A329}" presName="parentText" presStyleLbl="alignNode1" presStyleIdx="0" presStyleCnt="3">
        <dgm:presLayoutVars>
          <dgm:chMax val="1"/>
          <dgm:bulletEnabled val="1"/>
        </dgm:presLayoutVars>
      </dgm:prSet>
      <dgm:spPr/>
      <dgm:t>
        <a:bodyPr/>
        <a:lstStyle/>
        <a:p>
          <a:endParaRPr lang="en-US"/>
        </a:p>
      </dgm:t>
    </dgm:pt>
    <dgm:pt modelId="{72AA0B9A-882B-4034-8F8D-99326F501630}" type="pres">
      <dgm:prSet presAssocID="{9B2A1F13-2C60-4A3A-979A-789A8F86A329}" presName="descendantText" presStyleLbl="alignAcc1" presStyleIdx="0" presStyleCnt="3">
        <dgm:presLayoutVars>
          <dgm:bulletEnabled val="1"/>
        </dgm:presLayoutVars>
      </dgm:prSet>
      <dgm:spPr/>
      <dgm:t>
        <a:bodyPr/>
        <a:lstStyle/>
        <a:p>
          <a:endParaRPr lang="en-US"/>
        </a:p>
      </dgm:t>
    </dgm:pt>
    <dgm:pt modelId="{F6FA1428-83FA-45B4-97D5-DA0EB2986847}" type="pres">
      <dgm:prSet presAssocID="{81253BCD-58D5-4EF1-9B8E-59B91FDF47C9}" presName="sp" presStyleCnt="0"/>
      <dgm:spPr/>
    </dgm:pt>
    <dgm:pt modelId="{7C317C30-EA5D-4818-9CD4-1AF581E9DC1A}" type="pres">
      <dgm:prSet presAssocID="{70FFB495-A857-4316-82BB-57F53ACF7A8E}" presName="composite" presStyleCnt="0"/>
      <dgm:spPr/>
    </dgm:pt>
    <dgm:pt modelId="{E1988977-2D0E-4F66-987B-F2BAEFF06C39}" type="pres">
      <dgm:prSet presAssocID="{70FFB495-A857-4316-82BB-57F53ACF7A8E}" presName="parentText" presStyleLbl="alignNode1" presStyleIdx="1" presStyleCnt="3">
        <dgm:presLayoutVars>
          <dgm:chMax val="1"/>
          <dgm:bulletEnabled val="1"/>
        </dgm:presLayoutVars>
      </dgm:prSet>
      <dgm:spPr/>
      <dgm:t>
        <a:bodyPr/>
        <a:lstStyle/>
        <a:p>
          <a:endParaRPr lang="en-US"/>
        </a:p>
      </dgm:t>
    </dgm:pt>
    <dgm:pt modelId="{0FB2C501-23F0-4AF9-A647-BDB998176E1A}" type="pres">
      <dgm:prSet presAssocID="{70FFB495-A857-4316-82BB-57F53ACF7A8E}" presName="descendantText" presStyleLbl="alignAcc1" presStyleIdx="1" presStyleCnt="3">
        <dgm:presLayoutVars>
          <dgm:bulletEnabled val="1"/>
        </dgm:presLayoutVars>
      </dgm:prSet>
      <dgm:spPr/>
      <dgm:t>
        <a:bodyPr/>
        <a:lstStyle/>
        <a:p>
          <a:endParaRPr lang="en-US"/>
        </a:p>
      </dgm:t>
    </dgm:pt>
    <dgm:pt modelId="{AA3B4C91-B888-4735-8751-A3D82EA21A2C}" type="pres">
      <dgm:prSet presAssocID="{0FF14E81-B08B-4620-A455-8415E45D4478}" presName="sp" presStyleCnt="0"/>
      <dgm:spPr/>
    </dgm:pt>
    <dgm:pt modelId="{67CA4B83-A2B5-47D4-9911-3B1D67B37ECE}" type="pres">
      <dgm:prSet presAssocID="{EB5B9007-543A-4640-84F8-2602028F98B7}" presName="composite" presStyleCnt="0"/>
      <dgm:spPr/>
    </dgm:pt>
    <dgm:pt modelId="{D37D29C3-D3C4-4EEA-8741-67326FA52DBC}" type="pres">
      <dgm:prSet presAssocID="{EB5B9007-543A-4640-84F8-2602028F98B7}" presName="parentText" presStyleLbl="alignNode1" presStyleIdx="2" presStyleCnt="3">
        <dgm:presLayoutVars>
          <dgm:chMax val="1"/>
          <dgm:bulletEnabled val="1"/>
        </dgm:presLayoutVars>
      </dgm:prSet>
      <dgm:spPr/>
      <dgm:t>
        <a:bodyPr/>
        <a:lstStyle/>
        <a:p>
          <a:endParaRPr lang="en-US"/>
        </a:p>
      </dgm:t>
    </dgm:pt>
    <dgm:pt modelId="{33A0B994-BF1A-4384-BB66-DA1E0BF134C4}" type="pres">
      <dgm:prSet presAssocID="{EB5B9007-543A-4640-84F8-2602028F98B7}" presName="descendantText" presStyleLbl="alignAcc1" presStyleIdx="2" presStyleCnt="3">
        <dgm:presLayoutVars>
          <dgm:bulletEnabled val="1"/>
        </dgm:presLayoutVars>
      </dgm:prSet>
      <dgm:spPr/>
      <dgm:t>
        <a:bodyPr/>
        <a:lstStyle/>
        <a:p>
          <a:endParaRPr lang="en-US"/>
        </a:p>
      </dgm:t>
    </dgm:pt>
  </dgm:ptLst>
  <dgm:cxnLst>
    <dgm:cxn modelId="{E48328FB-44A5-4543-BFD5-E90F375B3E3A}" type="presOf" srcId="{0E97E8D9-5290-4E71-B4B3-118A2FD500DA}" destId="{01C76D66-0A33-4590-982D-2E3B710453F7}" srcOrd="0" destOrd="0" presId="urn:microsoft.com/office/officeart/2005/8/layout/chevron2"/>
    <dgm:cxn modelId="{FB85512A-2747-41CD-863E-E0E995717AE5}" srcId="{0E97E8D9-5290-4E71-B4B3-118A2FD500DA}" destId="{EB5B9007-543A-4640-84F8-2602028F98B7}" srcOrd="2" destOrd="0" parTransId="{0198593C-ABEA-4CAB-8386-7124BB7DCDD1}" sibTransId="{9DA19BE4-2FD8-4EE5-8C4C-DED9D2A7F300}"/>
    <dgm:cxn modelId="{3EF3FE5F-0772-4962-8D66-392A5B0763DA}" srcId="{EB5B9007-543A-4640-84F8-2602028F98B7}" destId="{F32A125D-1F3D-4528-844A-F3B6D6BB33FE}" srcOrd="0" destOrd="0" parTransId="{7C7B98CE-37B6-4388-AB14-06F06B0CBEA2}" sibTransId="{0D7595C2-DE7B-449B-846D-01105CFB2B36}"/>
    <dgm:cxn modelId="{353E214E-B459-4787-A2AA-92C4F7855A4D}" srcId="{0E97E8D9-5290-4E71-B4B3-118A2FD500DA}" destId="{9B2A1F13-2C60-4A3A-979A-789A8F86A329}" srcOrd="0" destOrd="0" parTransId="{84D22FD3-DA03-477A-9935-1414E542894D}" sibTransId="{81253BCD-58D5-4EF1-9B8E-59B91FDF47C9}"/>
    <dgm:cxn modelId="{C68F1477-8267-4408-99BB-8DA90948AF2D}" type="presOf" srcId="{70FFB495-A857-4316-82BB-57F53ACF7A8E}" destId="{E1988977-2D0E-4F66-987B-F2BAEFF06C39}" srcOrd="0" destOrd="0" presId="urn:microsoft.com/office/officeart/2005/8/layout/chevron2"/>
    <dgm:cxn modelId="{19930991-3583-46A8-8275-0A9AF0434986}" type="presOf" srcId="{EB5B9007-543A-4640-84F8-2602028F98B7}" destId="{D37D29C3-D3C4-4EEA-8741-67326FA52DBC}" srcOrd="0" destOrd="0" presId="urn:microsoft.com/office/officeart/2005/8/layout/chevron2"/>
    <dgm:cxn modelId="{AEE88476-2F8E-4855-A0A0-59F4BB997950}" type="presOf" srcId="{A3BFCEE7-F94C-44B7-856B-78578D8C3159}" destId="{0FB2C501-23F0-4AF9-A647-BDB998176E1A}" srcOrd="0" destOrd="0" presId="urn:microsoft.com/office/officeart/2005/8/layout/chevron2"/>
    <dgm:cxn modelId="{C3C7FF66-D9F5-4518-839A-B838EB7EA560}" type="presOf" srcId="{9B2A1F13-2C60-4A3A-979A-789A8F86A329}" destId="{4664CB66-460B-4474-BD06-BEC545100372}" srcOrd="0" destOrd="0" presId="urn:microsoft.com/office/officeart/2005/8/layout/chevron2"/>
    <dgm:cxn modelId="{E5E4377F-2389-42CA-BC1B-CDF85A25A42F}" type="presOf" srcId="{F32A125D-1F3D-4528-844A-F3B6D6BB33FE}" destId="{33A0B994-BF1A-4384-BB66-DA1E0BF134C4}" srcOrd="0" destOrd="0" presId="urn:microsoft.com/office/officeart/2005/8/layout/chevron2"/>
    <dgm:cxn modelId="{4D20DA0A-E2C2-4740-A0FB-10FFB2ADAF3A}" srcId="{70FFB495-A857-4316-82BB-57F53ACF7A8E}" destId="{A3BFCEE7-F94C-44B7-856B-78578D8C3159}" srcOrd="0" destOrd="0" parTransId="{F69E39CC-D924-4A78-894B-4C78B17FA7F1}" sibTransId="{32610563-E31A-4571-8EE4-E22626564F68}"/>
    <dgm:cxn modelId="{57C9DA98-1A37-488E-8B43-3F3AAFE988F6}" srcId="{9B2A1F13-2C60-4A3A-979A-789A8F86A329}" destId="{784264CE-7897-4BB6-AA59-A85BF1C0B2B1}" srcOrd="0" destOrd="0" parTransId="{F57D69A0-65C8-4A3B-8800-1A0363DB21C6}" sibTransId="{83D45773-102E-402A-B112-C3D8C80441FD}"/>
    <dgm:cxn modelId="{EEF9F4EA-B3DA-43BB-B40A-19E569040222}" type="presOf" srcId="{784264CE-7897-4BB6-AA59-A85BF1C0B2B1}" destId="{72AA0B9A-882B-4034-8F8D-99326F501630}" srcOrd="0" destOrd="0" presId="urn:microsoft.com/office/officeart/2005/8/layout/chevron2"/>
    <dgm:cxn modelId="{2A626D47-3BBC-42C8-B35D-73D678220AD3}" srcId="{0E97E8D9-5290-4E71-B4B3-118A2FD500DA}" destId="{70FFB495-A857-4316-82BB-57F53ACF7A8E}" srcOrd="1" destOrd="0" parTransId="{0DC24FD7-C9E0-4CA8-802E-34CFC4DE097A}" sibTransId="{0FF14E81-B08B-4620-A455-8415E45D4478}"/>
    <dgm:cxn modelId="{F1DD631F-3A24-445C-A3D6-FA9A5849053C}" type="presParOf" srcId="{01C76D66-0A33-4590-982D-2E3B710453F7}" destId="{564F8C6C-C1D0-4A73-A576-4DE1DB90BA47}" srcOrd="0" destOrd="0" presId="urn:microsoft.com/office/officeart/2005/8/layout/chevron2"/>
    <dgm:cxn modelId="{2DE22789-4589-49CF-91A4-8C7B8C45D002}" type="presParOf" srcId="{564F8C6C-C1D0-4A73-A576-4DE1DB90BA47}" destId="{4664CB66-460B-4474-BD06-BEC545100372}" srcOrd="0" destOrd="0" presId="urn:microsoft.com/office/officeart/2005/8/layout/chevron2"/>
    <dgm:cxn modelId="{7BF73A69-C742-4396-8709-6A982BDC1A8C}" type="presParOf" srcId="{564F8C6C-C1D0-4A73-A576-4DE1DB90BA47}" destId="{72AA0B9A-882B-4034-8F8D-99326F501630}" srcOrd="1" destOrd="0" presId="urn:microsoft.com/office/officeart/2005/8/layout/chevron2"/>
    <dgm:cxn modelId="{DB6100FC-83D1-4B37-A5FC-5EDF7189E375}" type="presParOf" srcId="{01C76D66-0A33-4590-982D-2E3B710453F7}" destId="{F6FA1428-83FA-45B4-97D5-DA0EB2986847}" srcOrd="1" destOrd="0" presId="urn:microsoft.com/office/officeart/2005/8/layout/chevron2"/>
    <dgm:cxn modelId="{3AA4E9CA-C05D-42CE-BDEA-6BB0C97F6FA7}" type="presParOf" srcId="{01C76D66-0A33-4590-982D-2E3B710453F7}" destId="{7C317C30-EA5D-4818-9CD4-1AF581E9DC1A}" srcOrd="2" destOrd="0" presId="urn:microsoft.com/office/officeart/2005/8/layout/chevron2"/>
    <dgm:cxn modelId="{3D5EDE69-E9CB-4D0E-BDF8-F4F0D35B3F01}" type="presParOf" srcId="{7C317C30-EA5D-4818-9CD4-1AF581E9DC1A}" destId="{E1988977-2D0E-4F66-987B-F2BAEFF06C39}" srcOrd="0" destOrd="0" presId="urn:microsoft.com/office/officeart/2005/8/layout/chevron2"/>
    <dgm:cxn modelId="{0C3EDF0A-B729-4808-B952-4A2DE60E4757}" type="presParOf" srcId="{7C317C30-EA5D-4818-9CD4-1AF581E9DC1A}" destId="{0FB2C501-23F0-4AF9-A647-BDB998176E1A}" srcOrd="1" destOrd="0" presId="urn:microsoft.com/office/officeart/2005/8/layout/chevron2"/>
    <dgm:cxn modelId="{14203558-E7E4-4EEA-9C9F-FF21CB17C9D8}" type="presParOf" srcId="{01C76D66-0A33-4590-982D-2E3B710453F7}" destId="{AA3B4C91-B888-4735-8751-A3D82EA21A2C}" srcOrd="3" destOrd="0" presId="urn:microsoft.com/office/officeart/2005/8/layout/chevron2"/>
    <dgm:cxn modelId="{AD05263C-C0B5-49B8-8BD5-A95BF4B2D3E3}" type="presParOf" srcId="{01C76D66-0A33-4590-982D-2E3B710453F7}" destId="{67CA4B83-A2B5-47D4-9911-3B1D67B37ECE}" srcOrd="4" destOrd="0" presId="urn:microsoft.com/office/officeart/2005/8/layout/chevron2"/>
    <dgm:cxn modelId="{7AB908BE-729C-4EBC-8564-1A75A050D5CE}" type="presParOf" srcId="{67CA4B83-A2B5-47D4-9911-3B1D67B37ECE}" destId="{D37D29C3-D3C4-4EEA-8741-67326FA52DBC}" srcOrd="0" destOrd="0" presId="urn:microsoft.com/office/officeart/2005/8/layout/chevron2"/>
    <dgm:cxn modelId="{39B4C642-5C03-4C92-8CC3-02E7BCCDCC55}" type="presParOf" srcId="{67CA4B83-A2B5-47D4-9911-3B1D67B37ECE}" destId="{33A0B994-BF1A-4384-BB66-DA1E0BF134C4}" srcOrd="1" destOrd="0" presId="urn:microsoft.com/office/officeart/2005/8/layout/chevron2"/>
  </dgm:cxnLst>
  <dgm:bg/>
  <dgm:whole/>
</dgm:dataModel>
</file>

<file path=ppt/diagrams/data4.xml><?xml version="1.0" encoding="utf-8"?>
<dgm:dataModel xmlns:dgm="http://schemas.openxmlformats.org/drawingml/2006/diagram" xmlns:a="http://schemas.openxmlformats.org/drawingml/2006/main">
  <dgm:ptLst>
    <dgm:pt modelId="{AFC4390F-3A95-4DDD-9A5D-B56B4800788C}" type="doc">
      <dgm:prSet loTypeId="urn:microsoft.com/office/officeart/2005/8/layout/equation2" loCatId="relationship" qsTypeId="urn:microsoft.com/office/officeart/2005/8/quickstyle/3d2" qsCatId="3D" csTypeId="urn:microsoft.com/office/officeart/2005/8/colors/colorful5" csCatId="colorful" phldr="1"/>
      <dgm:spPr/>
      <dgm:t>
        <a:bodyPr/>
        <a:lstStyle/>
        <a:p>
          <a:endParaRPr lang="en-US"/>
        </a:p>
      </dgm:t>
    </dgm:pt>
    <dgm:pt modelId="{2CC181EC-E074-4847-9994-6C94A5E97AF6}">
      <dgm:prSet custT="1"/>
      <dgm:spPr/>
      <dgm:t>
        <a:bodyPr/>
        <a:lstStyle/>
        <a:p>
          <a:r>
            <a:rPr lang="en-US" sz="2400" b="1" u="sng" dirty="0" smtClean="0">
              <a:solidFill>
                <a:schemeClr val="bg1">
                  <a:lumMod val="95000"/>
                  <a:lumOff val="5000"/>
                </a:schemeClr>
              </a:solidFill>
            </a:rPr>
            <a:t>Moulding</a:t>
          </a:r>
          <a:r>
            <a:rPr lang="en-US" sz="2400" b="1" dirty="0" smtClean="0">
              <a:solidFill>
                <a:schemeClr val="bg1">
                  <a:lumMod val="95000"/>
                  <a:lumOff val="5000"/>
                </a:schemeClr>
              </a:solidFill>
            </a:rPr>
            <a:t>:-It is the changes in shape of the head in vertex presentation during labour while passing through the resistant birth canal.</a:t>
          </a:r>
        </a:p>
      </dgm:t>
    </dgm:pt>
    <dgm:pt modelId="{D7E7A43F-5EE4-4808-A598-F1E1CB6AEC9E}" type="parTrans" cxnId="{383C2E95-7E43-4644-94AA-9974871427AD}">
      <dgm:prSet/>
      <dgm:spPr/>
      <dgm:t>
        <a:bodyPr/>
        <a:lstStyle/>
        <a:p>
          <a:endParaRPr lang="en-US"/>
        </a:p>
      </dgm:t>
    </dgm:pt>
    <dgm:pt modelId="{9DDE82CF-2AE2-48A6-9153-1F989BF25724}" type="sibTrans" cxnId="{383C2E95-7E43-4644-94AA-9974871427AD}">
      <dgm:prSet/>
      <dgm:spPr/>
      <dgm:t>
        <a:bodyPr/>
        <a:lstStyle/>
        <a:p>
          <a:endParaRPr lang="en-US"/>
        </a:p>
      </dgm:t>
    </dgm:pt>
    <dgm:pt modelId="{15889EA8-EF1C-4AAF-A83A-39C7F821C327}" type="pres">
      <dgm:prSet presAssocID="{AFC4390F-3A95-4DDD-9A5D-B56B4800788C}" presName="Name0" presStyleCnt="0">
        <dgm:presLayoutVars>
          <dgm:dir/>
          <dgm:resizeHandles val="exact"/>
        </dgm:presLayoutVars>
      </dgm:prSet>
      <dgm:spPr/>
      <dgm:t>
        <a:bodyPr/>
        <a:lstStyle/>
        <a:p>
          <a:endParaRPr lang="en-US"/>
        </a:p>
      </dgm:t>
    </dgm:pt>
    <dgm:pt modelId="{11748BFD-3F7F-4B86-A6D8-8F948C0CD256}" type="pres">
      <dgm:prSet presAssocID="{AFC4390F-3A95-4DDD-9A5D-B56B4800788C}" presName="vNodes" presStyleCnt="0"/>
      <dgm:spPr/>
    </dgm:pt>
    <dgm:pt modelId="{C90BEE4F-44C4-4B08-9635-D7F6D9896634}" type="pres">
      <dgm:prSet presAssocID="{AFC4390F-3A95-4DDD-9A5D-B56B4800788C}" presName="lastNode" presStyleLbl="node1" presStyleIdx="0" presStyleCnt="1" custLinFactNeighborX="8710" custLinFactNeighborY="-49">
        <dgm:presLayoutVars>
          <dgm:bulletEnabled val="1"/>
        </dgm:presLayoutVars>
      </dgm:prSet>
      <dgm:spPr/>
      <dgm:t>
        <a:bodyPr/>
        <a:lstStyle/>
        <a:p>
          <a:endParaRPr lang="en-US"/>
        </a:p>
      </dgm:t>
    </dgm:pt>
  </dgm:ptLst>
  <dgm:cxnLst>
    <dgm:cxn modelId="{383C2E95-7E43-4644-94AA-9974871427AD}" srcId="{AFC4390F-3A95-4DDD-9A5D-B56B4800788C}" destId="{2CC181EC-E074-4847-9994-6C94A5E97AF6}" srcOrd="0" destOrd="0" parTransId="{D7E7A43F-5EE4-4808-A598-F1E1CB6AEC9E}" sibTransId="{9DDE82CF-2AE2-48A6-9153-1F989BF25724}"/>
    <dgm:cxn modelId="{AAE2900B-FB30-4A81-BD38-56C960EA4D28}" type="presOf" srcId="{AFC4390F-3A95-4DDD-9A5D-B56B4800788C}" destId="{15889EA8-EF1C-4AAF-A83A-39C7F821C327}" srcOrd="0" destOrd="0" presId="urn:microsoft.com/office/officeart/2005/8/layout/equation2"/>
    <dgm:cxn modelId="{EBB9F3C8-339A-47EB-8844-8D8A3AC3747F}" type="presOf" srcId="{2CC181EC-E074-4847-9994-6C94A5E97AF6}" destId="{C90BEE4F-44C4-4B08-9635-D7F6D9896634}" srcOrd="0" destOrd="0" presId="urn:microsoft.com/office/officeart/2005/8/layout/equation2"/>
    <dgm:cxn modelId="{750BB711-A5AC-4C8B-8074-AD0F54A12226}" type="presParOf" srcId="{15889EA8-EF1C-4AAF-A83A-39C7F821C327}" destId="{11748BFD-3F7F-4B86-A6D8-8F948C0CD256}" srcOrd="0" destOrd="0" presId="urn:microsoft.com/office/officeart/2005/8/layout/equation2"/>
    <dgm:cxn modelId="{1FD809DD-3109-4B73-9654-5B92C0FD820F}" type="presParOf" srcId="{15889EA8-EF1C-4AAF-A83A-39C7F821C327}" destId="{C90BEE4F-44C4-4B08-9635-D7F6D9896634}" srcOrd="1" destOrd="0" presId="urn:microsoft.com/office/officeart/2005/8/layout/equation2"/>
  </dgm:cxnLst>
  <dgm:bg/>
  <dgm:whole/>
</dgm:dataModel>
</file>

<file path=ppt/diagrams/data5.xml><?xml version="1.0" encoding="utf-8"?>
<dgm:dataModel xmlns:dgm="http://schemas.openxmlformats.org/drawingml/2006/diagram" xmlns:a="http://schemas.openxmlformats.org/drawingml/2006/main">
  <dgm:ptLst>
    <dgm:pt modelId="{FBFCAADD-4FE8-494F-9CED-8C33DD3CD040}"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329D15AA-8350-41F5-9C98-69AC7EE24BA2}">
      <dgm:prSet phldrT="[Text]" custT="1"/>
      <dgm:spPr/>
      <dgm:t>
        <a:bodyPr/>
        <a:lstStyle/>
        <a:p>
          <a:r>
            <a:rPr lang="en-US" sz="1800" b="1" dirty="0" smtClean="0">
              <a:solidFill>
                <a:schemeClr val="bg1">
                  <a:lumMod val="95000"/>
                  <a:lumOff val="5000"/>
                </a:schemeClr>
              </a:solidFill>
            </a:rPr>
            <a:t>1. Overlapping of cranial bones at the membranous joints due to compression of the engaging diameter of the head.</a:t>
          </a:r>
          <a:endParaRPr lang="en-US" sz="1800" b="1" dirty="0">
            <a:solidFill>
              <a:schemeClr val="bg1">
                <a:lumMod val="95000"/>
                <a:lumOff val="5000"/>
              </a:schemeClr>
            </a:solidFill>
          </a:endParaRPr>
        </a:p>
      </dgm:t>
    </dgm:pt>
    <dgm:pt modelId="{E380C3E7-4E5C-442F-BB05-FAB94D9E5504}" type="parTrans" cxnId="{FFEC55C3-7024-40BD-8C93-B1DA25DAC6B4}">
      <dgm:prSet/>
      <dgm:spPr/>
      <dgm:t>
        <a:bodyPr/>
        <a:lstStyle/>
        <a:p>
          <a:endParaRPr lang="en-US"/>
        </a:p>
      </dgm:t>
    </dgm:pt>
    <dgm:pt modelId="{6B6571EF-7E86-4BF1-B5C4-03650BCE43C7}" type="sibTrans" cxnId="{FFEC55C3-7024-40BD-8C93-B1DA25DAC6B4}">
      <dgm:prSet/>
      <dgm:spPr/>
      <dgm:t>
        <a:bodyPr/>
        <a:lstStyle/>
        <a:p>
          <a:endParaRPr lang="en-US"/>
        </a:p>
      </dgm:t>
    </dgm:pt>
    <dgm:pt modelId="{49E9325D-8A33-4006-BF50-07C509746D21}">
      <dgm:prSet custT="1"/>
      <dgm:spPr/>
      <dgm:t>
        <a:bodyPr/>
        <a:lstStyle/>
        <a:p>
          <a:r>
            <a:rPr lang="en-US" sz="1800" b="1" dirty="0" smtClean="0">
              <a:solidFill>
                <a:schemeClr val="bg1">
                  <a:lumMod val="95000"/>
                  <a:lumOff val="5000"/>
                </a:schemeClr>
              </a:solidFill>
            </a:rPr>
            <a:t>2. It is physiological, harmless and disappears within a few hours after birth.</a:t>
          </a:r>
          <a:endParaRPr lang="en-US" sz="1800" b="1" dirty="0">
            <a:solidFill>
              <a:schemeClr val="bg1">
                <a:lumMod val="95000"/>
                <a:lumOff val="5000"/>
              </a:schemeClr>
            </a:solidFill>
          </a:endParaRPr>
        </a:p>
      </dgm:t>
    </dgm:pt>
    <dgm:pt modelId="{6E18A9C0-C3E9-4498-B7D4-6FCD8010B48B}" type="parTrans" cxnId="{C36F30D6-D4D2-4B94-A2DA-286E6731563D}">
      <dgm:prSet/>
      <dgm:spPr/>
      <dgm:t>
        <a:bodyPr/>
        <a:lstStyle/>
        <a:p>
          <a:endParaRPr lang="en-US"/>
        </a:p>
      </dgm:t>
    </dgm:pt>
    <dgm:pt modelId="{D3565796-9C74-417A-A9CF-416F638ED869}" type="sibTrans" cxnId="{C36F30D6-D4D2-4B94-A2DA-286E6731563D}">
      <dgm:prSet/>
      <dgm:spPr/>
      <dgm:t>
        <a:bodyPr/>
        <a:lstStyle/>
        <a:p>
          <a:endParaRPr lang="en-US"/>
        </a:p>
      </dgm:t>
    </dgm:pt>
    <dgm:pt modelId="{15624868-463B-4FD6-B26B-BA124873F50F}" type="pres">
      <dgm:prSet presAssocID="{FBFCAADD-4FE8-494F-9CED-8C33DD3CD040}" presName="linear" presStyleCnt="0">
        <dgm:presLayoutVars>
          <dgm:animLvl val="lvl"/>
          <dgm:resizeHandles val="exact"/>
        </dgm:presLayoutVars>
      </dgm:prSet>
      <dgm:spPr/>
      <dgm:t>
        <a:bodyPr/>
        <a:lstStyle/>
        <a:p>
          <a:endParaRPr lang="en-US"/>
        </a:p>
      </dgm:t>
    </dgm:pt>
    <dgm:pt modelId="{6F3ED12A-8C00-4477-A6DF-89CA53A179B7}" type="pres">
      <dgm:prSet presAssocID="{329D15AA-8350-41F5-9C98-69AC7EE24BA2}" presName="parentText" presStyleLbl="node1" presStyleIdx="0" presStyleCnt="2">
        <dgm:presLayoutVars>
          <dgm:chMax val="0"/>
          <dgm:bulletEnabled val="1"/>
        </dgm:presLayoutVars>
      </dgm:prSet>
      <dgm:spPr/>
      <dgm:t>
        <a:bodyPr/>
        <a:lstStyle/>
        <a:p>
          <a:endParaRPr lang="en-US"/>
        </a:p>
      </dgm:t>
    </dgm:pt>
    <dgm:pt modelId="{CCCEF781-90FA-4E1F-8D00-CACFAE55E649}" type="pres">
      <dgm:prSet presAssocID="{6B6571EF-7E86-4BF1-B5C4-03650BCE43C7}" presName="spacer" presStyleCnt="0"/>
      <dgm:spPr/>
    </dgm:pt>
    <dgm:pt modelId="{69E16534-529B-4A92-9A28-B16366CCF4C6}" type="pres">
      <dgm:prSet presAssocID="{49E9325D-8A33-4006-BF50-07C509746D21}" presName="parentText" presStyleLbl="node1" presStyleIdx="1" presStyleCnt="2">
        <dgm:presLayoutVars>
          <dgm:chMax val="0"/>
          <dgm:bulletEnabled val="1"/>
        </dgm:presLayoutVars>
      </dgm:prSet>
      <dgm:spPr/>
      <dgm:t>
        <a:bodyPr/>
        <a:lstStyle/>
        <a:p>
          <a:endParaRPr lang="en-US"/>
        </a:p>
      </dgm:t>
    </dgm:pt>
  </dgm:ptLst>
  <dgm:cxnLst>
    <dgm:cxn modelId="{0B44DB45-39CF-42DE-AC0E-D91A93AF58DF}" type="presOf" srcId="{49E9325D-8A33-4006-BF50-07C509746D21}" destId="{69E16534-529B-4A92-9A28-B16366CCF4C6}" srcOrd="0" destOrd="0" presId="urn:microsoft.com/office/officeart/2005/8/layout/vList2"/>
    <dgm:cxn modelId="{FFEC55C3-7024-40BD-8C93-B1DA25DAC6B4}" srcId="{FBFCAADD-4FE8-494F-9CED-8C33DD3CD040}" destId="{329D15AA-8350-41F5-9C98-69AC7EE24BA2}" srcOrd="0" destOrd="0" parTransId="{E380C3E7-4E5C-442F-BB05-FAB94D9E5504}" sibTransId="{6B6571EF-7E86-4BF1-B5C4-03650BCE43C7}"/>
    <dgm:cxn modelId="{B4129A70-12FE-47FE-8945-9D61DD72450D}" type="presOf" srcId="{FBFCAADD-4FE8-494F-9CED-8C33DD3CD040}" destId="{15624868-463B-4FD6-B26B-BA124873F50F}" srcOrd="0" destOrd="0" presId="urn:microsoft.com/office/officeart/2005/8/layout/vList2"/>
    <dgm:cxn modelId="{17EDFE26-F09C-4FE6-B9DA-76A554BEAE1B}" type="presOf" srcId="{329D15AA-8350-41F5-9C98-69AC7EE24BA2}" destId="{6F3ED12A-8C00-4477-A6DF-89CA53A179B7}" srcOrd="0" destOrd="0" presId="urn:microsoft.com/office/officeart/2005/8/layout/vList2"/>
    <dgm:cxn modelId="{C36F30D6-D4D2-4B94-A2DA-286E6731563D}" srcId="{FBFCAADD-4FE8-494F-9CED-8C33DD3CD040}" destId="{49E9325D-8A33-4006-BF50-07C509746D21}" srcOrd="1" destOrd="0" parTransId="{6E18A9C0-C3E9-4498-B7D4-6FCD8010B48B}" sibTransId="{D3565796-9C74-417A-A9CF-416F638ED869}"/>
    <dgm:cxn modelId="{E0A3245C-E6CE-49EB-A016-A1561231F152}" type="presParOf" srcId="{15624868-463B-4FD6-B26B-BA124873F50F}" destId="{6F3ED12A-8C00-4477-A6DF-89CA53A179B7}" srcOrd="0" destOrd="0" presId="urn:microsoft.com/office/officeart/2005/8/layout/vList2"/>
    <dgm:cxn modelId="{543C2B24-22FF-4FD6-9237-1F8B6822FE16}" type="presParOf" srcId="{15624868-463B-4FD6-B26B-BA124873F50F}" destId="{CCCEF781-90FA-4E1F-8D00-CACFAE55E649}" srcOrd="1" destOrd="0" presId="urn:microsoft.com/office/officeart/2005/8/layout/vList2"/>
    <dgm:cxn modelId="{A1B7F280-B3DE-49CA-AB0B-8E6A549E9BBB}" type="presParOf" srcId="{15624868-463B-4FD6-B26B-BA124873F50F}" destId="{69E16534-529B-4A92-9A28-B16366CCF4C6}" srcOrd="2" destOrd="0" presId="urn:microsoft.com/office/officeart/2005/8/layout/vList2"/>
  </dgm:cxnLst>
  <dgm:bg/>
  <dgm:whole/>
</dgm:dataModel>
</file>

<file path=ppt/diagrams/data6.xml><?xml version="1.0" encoding="utf-8"?>
<dgm:dataModel xmlns:dgm="http://schemas.openxmlformats.org/drawingml/2006/diagram" xmlns:a="http://schemas.openxmlformats.org/drawingml/2006/main">
  <dgm:ptLst>
    <dgm:pt modelId="{455F785E-9AA7-40FC-A917-93E87E131679}" type="doc">
      <dgm:prSet loTypeId="urn:microsoft.com/office/officeart/2005/8/layout/hProcess9" loCatId="process" qsTypeId="urn:microsoft.com/office/officeart/2005/8/quickstyle/3d2" qsCatId="3D" csTypeId="urn:microsoft.com/office/officeart/2005/8/colors/colorful3" csCatId="colorful" phldr="1"/>
      <dgm:spPr/>
    </dgm:pt>
    <dgm:pt modelId="{49D69981-B152-4823-8946-46DECA5F9FDE}">
      <dgm:prSet phldrT="[Text]"/>
      <dgm:spPr/>
      <dgm:t>
        <a:bodyPr/>
        <a:lstStyle/>
        <a:p>
          <a:r>
            <a:rPr lang="en-US" b="1" dirty="0" smtClean="0">
              <a:solidFill>
                <a:schemeClr val="bg1">
                  <a:lumMod val="95000"/>
                  <a:lumOff val="5000"/>
                </a:schemeClr>
              </a:solidFill>
            </a:rPr>
            <a:t>Grade 0:- the bones lies side by side having an intervening membrane.</a:t>
          </a:r>
          <a:endParaRPr lang="en-US" b="1" dirty="0">
            <a:solidFill>
              <a:schemeClr val="bg1">
                <a:lumMod val="95000"/>
                <a:lumOff val="5000"/>
              </a:schemeClr>
            </a:solidFill>
          </a:endParaRPr>
        </a:p>
      </dgm:t>
    </dgm:pt>
    <dgm:pt modelId="{28F425C2-33B9-4DD3-BCC7-28730575B910}" type="parTrans" cxnId="{68FDF1C7-BCBB-4E9D-9658-43B3AF4CA748}">
      <dgm:prSet/>
      <dgm:spPr/>
    </dgm:pt>
    <dgm:pt modelId="{D40F377E-9BD5-4FF2-BD02-D4020C5C4564}" type="sibTrans" cxnId="{68FDF1C7-BCBB-4E9D-9658-43B3AF4CA748}">
      <dgm:prSet/>
      <dgm:spPr/>
    </dgm:pt>
    <dgm:pt modelId="{4DC0C3F1-9720-4508-8D89-5DD5AABA9683}">
      <dgm:prSet phldrT="[Text]"/>
      <dgm:spPr/>
      <dgm:t>
        <a:bodyPr/>
        <a:lstStyle/>
        <a:p>
          <a:r>
            <a:rPr lang="en-US" b="1" dirty="0" smtClean="0">
              <a:solidFill>
                <a:schemeClr val="bg1">
                  <a:lumMod val="95000"/>
                  <a:lumOff val="5000"/>
                </a:schemeClr>
              </a:solidFill>
            </a:rPr>
            <a:t>Grade +:- the bone touching but not overlapping</a:t>
          </a:r>
          <a:endParaRPr lang="en-US" b="1" dirty="0">
            <a:solidFill>
              <a:schemeClr val="bg1">
                <a:lumMod val="95000"/>
                <a:lumOff val="5000"/>
              </a:schemeClr>
            </a:solidFill>
          </a:endParaRPr>
        </a:p>
      </dgm:t>
    </dgm:pt>
    <dgm:pt modelId="{00CF7E89-068A-45FD-AFE7-6AD2F7E9EB98}" type="parTrans" cxnId="{6C08B8CD-592C-4199-ADFF-828E6ED003F9}">
      <dgm:prSet/>
      <dgm:spPr/>
    </dgm:pt>
    <dgm:pt modelId="{CA417B0B-EADF-4BD0-8579-5A4C0302B1CE}" type="sibTrans" cxnId="{6C08B8CD-592C-4199-ADFF-828E6ED003F9}">
      <dgm:prSet/>
      <dgm:spPr/>
    </dgm:pt>
    <dgm:pt modelId="{5857CD07-F5D8-44C7-8BFA-F288A8785DE0}">
      <dgm:prSet phldrT="[Text]"/>
      <dgm:spPr/>
      <dgm:t>
        <a:bodyPr/>
        <a:lstStyle/>
        <a:p>
          <a:r>
            <a:rPr lang="en-US" b="1" dirty="0" smtClean="0">
              <a:solidFill>
                <a:schemeClr val="bg1">
                  <a:lumMod val="95000"/>
                  <a:lumOff val="5000"/>
                </a:schemeClr>
              </a:solidFill>
            </a:rPr>
            <a:t>Grade++:- overlapping but easily separated by pressure.</a:t>
          </a:r>
          <a:endParaRPr lang="en-US" b="1" dirty="0">
            <a:solidFill>
              <a:schemeClr val="bg1">
                <a:lumMod val="95000"/>
                <a:lumOff val="5000"/>
              </a:schemeClr>
            </a:solidFill>
          </a:endParaRPr>
        </a:p>
      </dgm:t>
    </dgm:pt>
    <dgm:pt modelId="{331C3AF2-9E9B-49DF-930E-F846CE89EEC6}" type="parTrans" cxnId="{1B819642-CB84-42F9-A7F3-9CD012D70662}">
      <dgm:prSet/>
      <dgm:spPr/>
    </dgm:pt>
    <dgm:pt modelId="{DBF15C06-3C7A-4B48-8CC1-20ACEE810613}" type="sibTrans" cxnId="{1B819642-CB84-42F9-A7F3-9CD012D70662}">
      <dgm:prSet/>
      <dgm:spPr/>
    </dgm:pt>
    <dgm:pt modelId="{7D6FAF05-B3E9-45F0-9DA8-2F2E003C6C9C}">
      <dgm:prSet phldrT="[Text]"/>
      <dgm:spPr/>
      <dgm:t>
        <a:bodyPr/>
        <a:lstStyle/>
        <a:p>
          <a:r>
            <a:rPr lang="en-US" b="1" dirty="0" smtClean="0">
              <a:solidFill>
                <a:schemeClr val="bg1">
                  <a:lumMod val="95000"/>
                  <a:lumOff val="5000"/>
                </a:schemeClr>
              </a:solidFill>
            </a:rPr>
            <a:t>Grade+++:- fixed overlapping and cannot be separated.</a:t>
          </a:r>
          <a:endParaRPr lang="en-US" b="1" dirty="0">
            <a:solidFill>
              <a:schemeClr val="bg1">
                <a:lumMod val="95000"/>
                <a:lumOff val="5000"/>
              </a:schemeClr>
            </a:solidFill>
          </a:endParaRPr>
        </a:p>
      </dgm:t>
    </dgm:pt>
    <dgm:pt modelId="{AFCE5730-C332-45AA-8594-3DD40B1F39B2}" type="parTrans" cxnId="{F0D727B5-F6FF-4F33-AADB-C3EBEFBE1D64}">
      <dgm:prSet/>
      <dgm:spPr/>
    </dgm:pt>
    <dgm:pt modelId="{161C8302-FE82-428D-9DCD-CACED8DF93AB}" type="sibTrans" cxnId="{F0D727B5-F6FF-4F33-AADB-C3EBEFBE1D64}">
      <dgm:prSet/>
      <dgm:spPr/>
    </dgm:pt>
    <dgm:pt modelId="{D96B34EF-73E9-4039-BBAE-BA1FFE211C68}" type="pres">
      <dgm:prSet presAssocID="{455F785E-9AA7-40FC-A917-93E87E131679}" presName="CompostProcess" presStyleCnt="0">
        <dgm:presLayoutVars>
          <dgm:dir/>
          <dgm:resizeHandles val="exact"/>
        </dgm:presLayoutVars>
      </dgm:prSet>
      <dgm:spPr/>
    </dgm:pt>
    <dgm:pt modelId="{C872B8EB-E4B0-41B0-9AF1-6C62BF2EB89A}" type="pres">
      <dgm:prSet presAssocID="{455F785E-9AA7-40FC-A917-93E87E131679}" presName="arrow" presStyleLbl="bgShp" presStyleIdx="0" presStyleCnt="1"/>
      <dgm:spPr/>
    </dgm:pt>
    <dgm:pt modelId="{BE101013-FB76-4CE3-9065-A10D0A5C07AE}" type="pres">
      <dgm:prSet presAssocID="{455F785E-9AA7-40FC-A917-93E87E131679}" presName="linearProcess" presStyleCnt="0"/>
      <dgm:spPr/>
    </dgm:pt>
    <dgm:pt modelId="{6CBAC3C4-E072-43D7-A125-A2FC90CA3591}" type="pres">
      <dgm:prSet presAssocID="{49D69981-B152-4823-8946-46DECA5F9FDE}" presName="textNode" presStyleLbl="node1" presStyleIdx="0" presStyleCnt="4">
        <dgm:presLayoutVars>
          <dgm:bulletEnabled val="1"/>
        </dgm:presLayoutVars>
      </dgm:prSet>
      <dgm:spPr/>
      <dgm:t>
        <a:bodyPr/>
        <a:lstStyle/>
        <a:p>
          <a:endParaRPr lang="en-US"/>
        </a:p>
      </dgm:t>
    </dgm:pt>
    <dgm:pt modelId="{28572CFC-CE3F-4696-8A21-A79CC374E112}" type="pres">
      <dgm:prSet presAssocID="{D40F377E-9BD5-4FF2-BD02-D4020C5C4564}" presName="sibTrans" presStyleCnt="0"/>
      <dgm:spPr/>
    </dgm:pt>
    <dgm:pt modelId="{4CD508D5-BAFA-4DD3-BA3E-142A4F79291E}" type="pres">
      <dgm:prSet presAssocID="{4DC0C3F1-9720-4508-8D89-5DD5AABA9683}" presName="textNode" presStyleLbl="node1" presStyleIdx="1" presStyleCnt="4">
        <dgm:presLayoutVars>
          <dgm:bulletEnabled val="1"/>
        </dgm:presLayoutVars>
      </dgm:prSet>
      <dgm:spPr/>
      <dgm:t>
        <a:bodyPr/>
        <a:lstStyle/>
        <a:p>
          <a:endParaRPr lang="en-US"/>
        </a:p>
      </dgm:t>
    </dgm:pt>
    <dgm:pt modelId="{0931D0B4-8F27-4B41-A128-1837542CF11F}" type="pres">
      <dgm:prSet presAssocID="{CA417B0B-EADF-4BD0-8579-5A4C0302B1CE}" presName="sibTrans" presStyleCnt="0"/>
      <dgm:spPr/>
    </dgm:pt>
    <dgm:pt modelId="{657AF360-39A0-4726-AAEE-30B5C4FF6928}" type="pres">
      <dgm:prSet presAssocID="{5857CD07-F5D8-44C7-8BFA-F288A8785DE0}" presName="textNode" presStyleLbl="node1" presStyleIdx="2" presStyleCnt="4">
        <dgm:presLayoutVars>
          <dgm:bulletEnabled val="1"/>
        </dgm:presLayoutVars>
      </dgm:prSet>
      <dgm:spPr/>
      <dgm:t>
        <a:bodyPr/>
        <a:lstStyle/>
        <a:p>
          <a:endParaRPr lang="en-US"/>
        </a:p>
      </dgm:t>
    </dgm:pt>
    <dgm:pt modelId="{96B206B5-1EA8-4F0E-852D-A4DA31C03B26}" type="pres">
      <dgm:prSet presAssocID="{DBF15C06-3C7A-4B48-8CC1-20ACEE810613}" presName="sibTrans" presStyleCnt="0"/>
      <dgm:spPr/>
    </dgm:pt>
    <dgm:pt modelId="{7B16733D-AB4F-4882-AE56-082B3ED849A2}" type="pres">
      <dgm:prSet presAssocID="{7D6FAF05-B3E9-45F0-9DA8-2F2E003C6C9C}" presName="textNode" presStyleLbl="node1" presStyleIdx="3" presStyleCnt="4">
        <dgm:presLayoutVars>
          <dgm:bulletEnabled val="1"/>
        </dgm:presLayoutVars>
      </dgm:prSet>
      <dgm:spPr/>
      <dgm:t>
        <a:bodyPr/>
        <a:lstStyle/>
        <a:p>
          <a:endParaRPr lang="en-US"/>
        </a:p>
      </dgm:t>
    </dgm:pt>
  </dgm:ptLst>
  <dgm:cxnLst>
    <dgm:cxn modelId="{2604F195-659D-45D7-8F3D-307D3231CAC9}" type="presOf" srcId="{455F785E-9AA7-40FC-A917-93E87E131679}" destId="{D96B34EF-73E9-4039-BBAE-BA1FFE211C68}" srcOrd="0" destOrd="0" presId="urn:microsoft.com/office/officeart/2005/8/layout/hProcess9"/>
    <dgm:cxn modelId="{68FDF1C7-BCBB-4E9D-9658-43B3AF4CA748}" srcId="{455F785E-9AA7-40FC-A917-93E87E131679}" destId="{49D69981-B152-4823-8946-46DECA5F9FDE}" srcOrd="0" destOrd="0" parTransId="{28F425C2-33B9-4DD3-BCC7-28730575B910}" sibTransId="{D40F377E-9BD5-4FF2-BD02-D4020C5C4564}"/>
    <dgm:cxn modelId="{B2111FF3-85D0-4FE4-AF12-CB889DE7F240}" type="presOf" srcId="{5857CD07-F5D8-44C7-8BFA-F288A8785DE0}" destId="{657AF360-39A0-4726-AAEE-30B5C4FF6928}" srcOrd="0" destOrd="0" presId="urn:microsoft.com/office/officeart/2005/8/layout/hProcess9"/>
    <dgm:cxn modelId="{ADC7CD97-CF96-492D-A2C3-3DCED284FC7F}" type="presOf" srcId="{7D6FAF05-B3E9-45F0-9DA8-2F2E003C6C9C}" destId="{7B16733D-AB4F-4882-AE56-082B3ED849A2}" srcOrd="0" destOrd="0" presId="urn:microsoft.com/office/officeart/2005/8/layout/hProcess9"/>
    <dgm:cxn modelId="{89D4B198-354F-4FC9-8D6B-13BBF6439C6D}" type="presOf" srcId="{4DC0C3F1-9720-4508-8D89-5DD5AABA9683}" destId="{4CD508D5-BAFA-4DD3-BA3E-142A4F79291E}" srcOrd="0" destOrd="0" presId="urn:microsoft.com/office/officeart/2005/8/layout/hProcess9"/>
    <dgm:cxn modelId="{1B819642-CB84-42F9-A7F3-9CD012D70662}" srcId="{455F785E-9AA7-40FC-A917-93E87E131679}" destId="{5857CD07-F5D8-44C7-8BFA-F288A8785DE0}" srcOrd="2" destOrd="0" parTransId="{331C3AF2-9E9B-49DF-930E-F846CE89EEC6}" sibTransId="{DBF15C06-3C7A-4B48-8CC1-20ACEE810613}"/>
    <dgm:cxn modelId="{6C08B8CD-592C-4199-ADFF-828E6ED003F9}" srcId="{455F785E-9AA7-40FC-A917-93E87E131679}" destId="{4DC0C3F1-9720-4508-8D89-5DD5AABA9683}" srcOrd="1" destOrd="0" parTransId="{00CF7E89-068A-45FD-AFE7-6AD2F7E9EB98}" sibTransId="{CA417B0B-EADF-4BD0-8579-5A4C0302B1CE}"/>
    <dgm:cxn modelId="{F0D727B5-F6FF-4F33-AADB-C3EBEFBE1D64}" srcId="{455F785E-9AA7-40FC-A917-93E87E131679}" destId="{7D6FAF05-B3E9-45F0-9DA8-2F2E003C6C9C}" srcOrd="3" destOrd="0" parTransId="{AFCE5730-C332-45AA-8594-3DD40B1F39B2}" sibTransId="{161C8302-FE82-428D-9DCD-CACED8DF93AB}"/>
    <dgm:cxn modelId="{25F95193-4E55-47F8-92F5-EE47106EC1D8}" type="presOf" srcId="{49D69981-B152-4823-8946-46DECA5F9FDE}" destId="{6CBAC3C4-E072-43D7-A125-A2FC90CA3591}" srcOrd="0" destOrd="0" presId="urn:microsoft.com/office/officeart/2005/8/layout/hProcess9"/>
    <dgm:cxn modelId="{86C3A5B4-DEB2-455F-A4E1-A2B026731C51}" type="presParOf" srcId="{D96B34EF-73E9-4039-BBAE-BA1FFE211C68}" destId="{C872B8EB-E4B0-41B0-9AF1-6C62BF2EB89A}" srcOrd="0" destOrd="0" presId="urn:microsoft.com/office/officeart/2005/8/layout/hProcess9"/>
    <dgm:cxn modelId="{E660B5F8-85CC-4829-886B-A17936F5E874}" type="presParOf" srcId="{D96B34EF-73E9-4039-BBAE-BA1FFE211C68}" destId="{BE101013-FB76-4CE3-9065-A10D0A5C07AE}" srcOrd="1" destOrd="0" presId="urn:microsoft.com/office/officeart/2005/8/layout/hProcess9"/>
    <dgm:cxn modelId="{501C059B-B8CA-4498-86CD-8B7C2AD1FDBF}" type="presParOf" srcId="{BE101013-FB76-4CE3-9065-A10D0A5C07AE}" destId="{6CBAC3C4-E072-43D7-A125-A2FC90CA3591}" srcOrd="0" destOrd="0" presId="urn:microsoft.com/office/officeart/2005/8/layout/hProcess9"/>
    <dgm:cxn modelId="{CBB1C181-E2B6-49AE-AC57-5ABEF88F52A0}" type="presParOf" srcId="{BE101013-FB76-4CE3-9065-A10D0A5C07AE}" destId="{28572CFC-CE3F-4696-8A21-A79CC374E112}" srcOrd="1" destOrd="0" presId="urn:microsoft.com/office/officeart/2005/8/layout/hProcess9"/>
    <dgm:cxn modelId="{CECCDDAE-3F15-4052-BD58-45F3E5D52016}" type="presParOf" srcId="{BE101013-FB76-4CE3-9065-A10D0A5C07AE}" destId="{4CD508D5-BAFA-4DD3-BA3E-142A4F79291E}" srcOrd="2" destOrd="0" presId="urn:microsoft.com/office/officeart/2005/8/layout/hProcess9"/>
    <dgm:cxn modelId="{131EE14B-BD70-4F25-ADC9-4299B180BCA2}" type="presParOf" srcId="{BE101013-FB76-4CE3-9065-A10D0A5C07AE}" destId="{0931D0B4-8F27-4B41-A128-1837542CF11F}" srcOrd="3" destOrd="0" presId="urn:microsoft.com/office/officeart/2005/8/layout/hProcess9"/>
    <dgm:cxn modelId="{9D361781-81F1-401D-941C-7C74B53A0B56}" type="presParOf" srcId="{BE101013-FB76-4CE3-9065-A10D0A5C07AE}" destId="{657AF360-39A0-4726-AAEE-30B5C4FF6928}" srcOrd="4" destOrd="0" presId="urn:microsoft.com/office/officeart/2005/8/layout/hProcess9"/>
    <dgm:cxn modelId="{E791CC5B-51F2-4A5A-A8A9-87398E4CFF4D}" type="presParOf" srcId="{BE101013-FB76-4CE3-9065-A10D0A5C07AE}" destId="{96B206B5-1EA8-4F0E-852D-A4DA31C03B26}" srcOrd="5" destOrd="0" presId="urn:microsoft.com/office/officeart/2005/8/layout/hProcess9"/>
    <dgm:cxn modelId="{684652D0-065F-410C-B297-DA832A184969}" type="presParOf" srcId="{BE101013-FB76-4CE3-9065-A10D0A5C07AE}" destId="{7B16733D-AB4F-4882-AE56-082B3ED849A2}" srcOrd="6" destOrd="0" presId="urn:microsoft.com/office/officeart/2005/8/layout/hProcess9"/>
  </dgm:cxnLst>
  <dgm:bg/>
  <dgm:whole/>
</dgm:dataModel>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image" Target="../media/image9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6.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 Id="rId5" Type="http://schemas.microsoft.com/office/2006/relationships/legacyDiagramText" Target="legacyDiagramText5.bin"/><Relationship Id="rId4" Type="http://schemas.microsoft.com/office/2006/relationships/legacyDiagramText" Target="legacyDiagramText4.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B1A436-7A95-405B-A17A-543493856266}" type="datetimeFigureOut">
              <a:rPr lang="en-US" smtClean="0"/>
              <a:pPr/>
              <a:t>6/4/2015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416C87-A653-4161-81D7-AE88ADE6A76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7A2BA-E7D3-4652-B3FA-3B6AABE50101}" type="slidenum">
              <a:rPr lang="en-US"/>
              <a:pPr/>
              <a:t>39</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EA221-BAE2-45F3-B672-DB0D16BF9181}" type="slidenum">
              <a:rPr lang="en-US"/>
              <a:pPr/>
              <a:t>82</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6B271-29FD-4701-A6B0-9657008849FD}" type="slidenum">
              <a:rPr lang="en-US"/>
              <a:pPr/>
              <a:t>83</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35CCD2-59C5-4BE9-AAA9-C3240A1FF321}" type="slidenum">
              <a:rPr lang="en-US"/>
              <a:pPr/>
              <a:t>84</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4DB81-98E2-4837-A220-3028155CC99D}" type="slidenum">
              <a:rPr lang="en-US"/>
              <a:pPr/>
              <a:t>85</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C85052-A060-4C51-B9B4-00D8C85A6634}" type="slidenum">
              <a:rPr lang="en-US"/>
              <a:pPr/>
              <a:t>86</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FADA25-F5BD-4916-9EDD-6D57774D7CFD}" type="slidenum">
              <a:rPr lang="en-US"/>
              <a:pPr/>
              <a:t>87</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6611E-81E5-4D85-B1B2-7C87502E28A2}" type="slidenum">
              <a:rPr lang="en-US"/>
              <a:pPr/>
              <a:t>107</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706A9-D9EA-46EF-B68E-7BF3D2A5EDC0}" type="slidenum">
              <a:rPr lang="en-US"/>
              <a:pPr/>
              <a:t>108</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A15F9-A6CE-46DE-B1C1-B3486C26DE54}" type="slidenum">
              <a:rPr lang="en-US"/>
              <a:pPr/>
              <a:t>109</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8C822-160C-41A5-B35D-CBD9CE5DAFC8}" type="slidenum">
              <a:rPr lang="en-US"/>
              <a:pPr/>
              <a:t>113</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4308CB-C057-42B3-BB5F-C09F56F8AE1F}" type="slidenum">
              <a:rPr lang="en-US"/>
              <a:pPr/>
              <a:t>45</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65D97F-4061-4D82-91EB-8E3A9863079F}" type="slidenum">
              <a:rPr lang="en-US"/>
              <a:pPr/>
              <a:t>114</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sz="13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DA9CD-C205-4DFE-895E-3812FF31884E}" type="slidenum">
              <a:rPr lang="en-US"/>
              <a:pPr/>
              <a:t>116</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75810C-A98F-4919-A492-9CAA5D7F9143}" type="slidenum">
              <a:rPr lang="en-US"/>
              <a:pPr/>
              <a:t>117</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D2217D-5F5C-4AB6-9803-67F22C007FBC}" type="slidenum">
              <a:rPr lang="en-US"/>
              <a:pPr/>
              <a:t>118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AA481-09F8-484F-A8A0-64B19115E4B6}" type="slidenum">
              <a:rPr lang="en-US"/>
              <a:pPr/>
              <a:t>119</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E31537-D0A9-4CAC-8C4E-31B21A8539AE}" type="slidenum">
              <a:rPr lang="en-US"/>
              <a:pPr/>
              <a:t>121</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7CA399-F1F2-475A-A01F-3D9032BF9BA2}" type="slidenum">
              <a:rPr lang="en-US"/>
              <a:pPr/>
              <a:t>122</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451BCF-BBB4-4758-A08A-44E44612751E}" type="slidenum">
              <a:rPr lang="en-US"/>
              <a:pPr/>
              <a:t>124</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E9A573-6D78-4228-8918-E0B0CD056AA8}" type="slidenum">
              <a:rPr lang="en-US"/>
              <a:pPr/>
              <a:t>125</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A99041-07D5-4943-8B0F-B8254BB24F2A}" type="slidenum">
              <a:rPr lang="en-US"/>
              <a:pPr/>
              <a:t>126</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0E26E-7808-47A8-95EE-0AD28596C1AA}" type="slidenum">
              <a:rPr lang="en-US"/>
              <a:pPr/>
              <a:t>49</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BA234F-2464-4816-A7FD-22EC2753D820}" type="slidenum">
              <a:rPr lang="en-US"/>
              <a:pPr/>
              <a:t>128</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56726-AC31-4F48-B8DD-0E18467BD12C}" type="slidenum">
              <a:rPr lang="en-US"/>
              <a:pPr/>
              <a:t>135</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43D401-B22F-4C8D-A6C3-8F1D0C80F071}" type="slidenum">
              <a:rPr lang="en-US"/>
              <a:pPr/>
              <a:t>136</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E80ACD-B833-4492-86AC-986C1EE3FFBA}" type="slidenum">
              <a:rPr lang="en-US"/>
              <a:pPr/>
              <a:t>137</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B5C6A1-5281-45BF-A630-9A9E39D2665B}" type="slidenum">
              <a:rPr lang="en-US"/>
              <a:pPr/>
              <a:t>142</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6E7DDC-7885-4138-93C7-14B60A33A066}" type="slidenum">
              <a:rPr lang="en-US"/>
              <a:pPr/>
              <a:t>162</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E35496-921F-43B9-BD27-F7DBB1D35563}" type="slidenum">
              <a:rPr lang="en-US"/>
              <a:pPr/>
              <a:t>163</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C4D00-72A8-4635-A2C4-3313583EB482}" type="slidenum">
              <a:rPr lang="ar-SA"/>
              <a:pPr/>
              <a:t>206</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0C77F4D-70E2-4EFD-AB79-5920DE28B43B}" type="slidenum">
              <a:rPr lang="ar-SA" smtClean="0"/>
              <a:pPr/>
              <a:t>207</a:t>
            </a:fld>
            <a:endParaRPr lang="en-US" smtClean="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1C9E47-001E-47F4-98C8-8281034C846E}" type="slidenum">
              <a:rPr lang="ar-SA"/>
              <a:pPr/>
              <a:t>235</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algn="l" rtl="0"/>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D4C1E-9365-4E51-A77F-F2E0B6BF6E7E}" type="slidenum">
              <a:rPr lang="en-US"/>
              <a:pPr/>
              <a:t>58</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53C9CC-9062-4357-BD5C-2C1CCE53CAEC}" type="slidenum">
              <a:rPr lang="en-US" smtClean="0"/>
              <a:pPr fontAlgn="base">
                <a:spcBef>
                  <a:spcPct val="0"/>
                </a:spcBef>
                <a:spcAft>
                  <a:spcPct val="0"/>
                </a:spcAft>
                <a:defRPr/>
              </a:pPr>
              <a:t>238</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6212B-5CF1-4D08-865C-3D037BE6F5FE}" type="slidenum">
              <a:rPr lang="en-US" smtClean="0"/>
              <a:pPr fontAlgn="base">
                <a:spcBef>
                  <a:spcPct val="0"/>
                </a:spcBef>
                <a:spcAft>
                  <a:spcPct val="0"/>
                </a:spcAft>
                <a:defRPr/>
              </a:pPr>
              <a:t>240</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592B2A-57C3-49DE-955B-BBD11BE8B205}" type="slidenum">
              <a:rPr lang="en-US" smtClean="0"/>
              <a:pPr fontAlgn="base">
                <a:spcBef>
                  <a:spcPct val="0"/>
                </a:spcBef>
                <a:spcAft>
                  <a:spcPct val="0"/>
                </a:spcAft>
                <a:defRPr/>
              </a:pPr>
              <a:t>241</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4F7F06-B4DB-42C0-B93D-6A7FEC8ABCF9}" type="slidenum">
              <a:rPr lang="en-US" smtClean="0"/>
              <a:pPr fontAlgn="base">
                <a:spcBef>
                  <a:spcPct val="0"/>
                </a:spcBef>
                <a:spcAft>
                  <a:spcPct val="0"/>
                </a:spcAft>
                <a:defRPr/>
              </a:pPr>
              <a:t>242</a:t>
            </a:fld>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CAC09E-C197-4553-AF71-F366B480466A}" type="slidenum">
              <a:rPr lang="en-US" smtClean="0"/>
              <a:pPr fontAlgn="base">
                <a:spcBef>
                  <a:spcPct val="0"/>
                </a:spcBef>
                <a:spcAft>
                  <a:spcPct val="0"/>
                </a:spcAft>
                <a:defRPr/>
              </a:pPr>
              <a:t>245</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B12C99-D672-45EA-A6A7-6A5DBC4C1A88}" type="slidenum">
              <a:rPr lang="en-US" smtClean="0"/>
              <a:pPr fontAlgn="base">
                <a:spcBef>
                  <a:spcPct val="0"/>
                </a:spcBef>
                <a:spcAft>
                  <a:spcPct val="0"/>
                </a:spcAft>
                <a:defRPr/>
              </a:pPr>
              <a:t>246</a:t>
            </a:fld>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F4E1B9-1AA8-4E7F-BFCB-CE32B6758699}" type="slidenum">
              <a:rPr lang="en-US" smtClean="0"/>
              <a:pPr fontAlgn="base">
                <a:spcBef>
                  <a:spcPct val="0"/>
                </a:spcBef>
                <a:spcAft>
                  <a:spcPct val="0"/>
                </a:spcAft>
                <a:defRPr/>
              </a:pPr>
              <a:t>249</a:t>
            </a:fld>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08BEB3-5A8F-4D5E-B674-B7158C62493F}" type="slidenum">
              <a:rPr lang="en-US" smtClean="0"/>
              <a:pPr fontAlgn="base">
                <a:spcBef>
                  <a:spcPct val="0"/>
                </a:spcBef>
                <a:spcAft>
                  <a:spcPct val="0"/>
                </a:spcAft>
                <a:defRPr/>
              </a:pPr>
              <a:t>250</a:t>
            </a:fld>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D17A52-C04F-4DA3-BA91-47D8EEAAA6E8}" type="slidenum">
              <a:rPr lang="en-US" smtClean="0"/>
              <a:pPr fontAlgn="base">
                <a:spcBef>
                  <a:spcPct val="0"/>
                </a:spcBef>
                <a:spcAft>
                  <a:spcPct val="0"/>
                </a:spcAft>
                <a:defRPr/>
              </a:pPr>
              <a:t>251</a:t>
            </a:fld>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4AE04D-8125-472F-8887-DD2341AD7551}" type="slidenum">
              <a:rPr lang="en-US" smtClean="0"/>
              <a:pPr fontAlgn="base">
                <a:spcBef>
                  <a:spcPct val="0"/>
                </a:spcBef>
                <a:spcAft>
                  <a:spcPct val="0"/>
                </a:spcAft>
                <a:defRPr/>
              </a:pPr>
              <a:t>252</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E5156-17E9-43D3-A9CF-740DE0981704}" type="slidenum">
              <a:rPr lang="en-US"/>
              <a:pPr/>
              <a:t>59</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8692E-3FE9-46D9-B3A1-68CE396C163D}" type="slidenum">
              <a:rPr lang="en-US" smtClean="0"/>
              <a:pPr fontAlgn="base">
                <a:spcBef>
                  <a:spcPct val="0"/>
                </a:spcBef>
                <a:spcAft>
                  <a:spcPct val="0"/>
                </a:spcAft>
                <a:defRPr/>
              </a:pPr>
              <a:t>253</a:t>
            </a:fld>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04B544-B527-4614-8D03-21459DB2C1D4}" type="slidenum">
              <a:rPr lang="en-US" smtClean="0"/>
              <a:pPr fontAlgn="base">
                <a:spcBef>
                  <a:spcPct val="0"/>
                </a:spcBef>
                <a:spcAft>
                  <a:spcPct val="0"/>
                </a:spcAft>
                <a:defRPr/>
              </a:pPr>
              <a:t>254</a:t>
            </a:fld>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1245ED-7B41-46D8-B69A-09E8E32061BE}" type="slidenum">
              <a:rPr lang="en-US" smtClean="0"/>
              <a:pPr fontAlgn="base">
                <a:spcBef>
                  <a:spcPct val="0"/>
                </a:spcBef>
                <a:spcAft>
                  <a:spcPct val="0"/>
                </a:spcAft>
                <a:defRPr/>
              </a:pPr>
              <a:t>255</a:t>
            </a:fld>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AEF683-017E-4EB3-BE3D-B92D41A4D489}" type="slidenum">
              <a:rPr lang="en-US" smtClean="0"/>
              <a:pPr fontAlgn="base">
                <a:spcBef>
                  <a:spcPct val="0"/>
                </a:spcBef>
                <a:spcAft>
                  <a:spcPct val="0"/>
                </a:spcAft>
                <a:defRPr/>
              </a:pPr>
              <a:t>260</a:t>
            </a:fld>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7FE7F6-E7AA-4B3F-81AB-D18A87BC01B4}" type="slidenum">
              <a:rPr lang="en-US" smtClean="0"/>
              <a:pPr fontAlgn="base">
                <a:spcBef>
                  <a:spcPct val="0"/>
                </a:spcBef>
                <a:spcAft>
                  <a:spcPct val="0"/>
                </a:spcAft>
                <a:defRPr/>
              </a:pPr>
              <a:t>264</a:t>
            </a:fld>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B64500-BEA0-410B-9165-6A50126E3E60}" type="slidenum">
              <a:rPr lang="en-US" smtClean="0"/>
              <a:pPr fontAlgn="base">
                <a:spcBef>
                  <a:spcPct val="0"/>
                </a:spcBef>
                <a:spcAft>
                  <a:spcPct val="0"/>
                </a:spcAft>
                <a:defRPr/>
              </a:pPr>
              <a:t>265</a:t>
            </a:fld>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E6BF25-4B1D-4361-B3B0-909E45C22AEB}" type="slidenum">
              <a:rPr lang="en-US" smtClean="0"/>
              <a:pPr fontAlgn="base">
                <a:spcBef>
                  <a:spcPct val="0"/>
                </a:spcBef>
                <a:spcAft>
                  <a:spcPct val="0"/>
                </a:spcAft>
                <a:defRPr/>
              </a:pPr>
              <a:t>267</a:t>
            </a:fld>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B311AB-089A-48D7-B9A4-16E19580C37F}" type="slidenum">
              <a:rPr lang="en-US" smtClean="0"/>
              <a:pPr fontAlgn="base">
                <a:spcBef>
                  <a:spcPct val="0"/>
                </a:spcBef>
                <a:spcAft>
                  <a:spcPct val="0"/>
                </a:spcAft>
                <a:defRPr/>
              </a:pPr>
              <a:t>268</a:t>
            </a:fld>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8503E9-BE85-470E-8E24-53194BCD4F9E}" type="slidenum">
              <a:rPr lang="en-US" smtClean="0"/>
              <a:pPr fontAlgn="base">
                <a:spcBef>
                  <a:spcPct val="0"/>
                </a:spcBef>
                <a:spcAft>
                  <a:spcPct val="0"/>
                </a:spcAft>
                <a:defRPr/>
              </a:pPr>
              <a:t>269</a:t>
            </a:fld>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205F2C-15B0-4249-BB35-FD98C7E660B3}" type="slidenum">
              <a:rPr lang="en-US" smtClean="0"/>
              <a:pPr fontAlgn="base">
                <a:spcBef>
                  <a:spcPct val="0"/>
                </a:spcBef>
                <a:spcAft>
                  <a:spcPct val="0"/>
                </a:spcAft>
                <a:defRPr/>
              </a:pPr>
              <a:t>270</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5F5C29-1AC9-42BE-AB64-29C633C12715}" type="slidenum">
              <a:rPr lang="en-US"/>
              <a:pPr/>
              <a:t>61</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52B50F9A-0103-4FD9-B16B-E9C01960AB8D}" type="slidenum">
              <a:rPr lang="ar-SA"/>
              <a:pPr/>
              <a:t>290</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AAC7B1B5-F745-4EFB-B026-7E1F0750C332}" type="slidenum">
              <a:rPr lang="ar-SA"/>
              <a:pPr/>
              <a:t>291</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80BDE026-0CC1-4463-9906-E818051C0430}" type="slidenum">
              <a:rPr lang="ar-SA"/>
              <a:pPr/>
              <a:t>292</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0114BBD-CCE7-4D80-B36B-1690969652FF}" type="slidenum">
              <a:rPr lang="ar-SA"/>
              <a:pPr/>
              <a:t>293</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F7E51CD-398E-4C51-84D2-C54CFA026F4D}" type="slidenum">
              <a:rPr lang="ar-SA"/>
              <a:pPr/>
              <a:t>294</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E24678C-A8D6-4A17-917A-F35E194E34F7}" type="slidenum">
              <a:rPr lang="ar-SA"/>
              <a:pPr/>
              <a:t>295</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170A598-B805-46AB-ADCA-192A5C6342F3}" type="slidenum">
              <a:rPr lang="ar-SA"/>
              <a:pPr/>
              <a:t>296</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B8F2E27F-0933-4CE9-9A72-A0B51FA87081}" type="slidenum">
              <a:rPr lang="ar-SA"/>
              <a:pPr/>
              <a:t>297</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0BAD932D-1D53-4A6A-BAE8-CD4BA52F8235}" type="slidenum">
              <a:rPr lang="ar-SA"/>
              <a:pPr/>
              <a:t>298</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0AE7C5-5D39-40E8-A00A-6628B23A57F2}" type="slidenum">
              <a:rPr lang="en-GB"/>
              <a:pPr/>
              <a:t>629</a:t>
            </a:fld>
            <a:endParaRPr lang="en-GB"/>
          </a:p>
        </p:txBody>
      </p:sp>
      <p:sp>
        <p:nvSpPr>
          <p:cNvPr id="153602" name="Rectangle 2050"/>
          <p:cNvSpPr>
            <a:spLocks noGrp="1" noRot="1" noChangeAspect="1" noChangeArrowheads="1" noTextEdit="1"/>
          </p:cNvSpPr>
          <p:nvPr>
            <p:ph type="sldImg"/>
          </p:nvPr>
        </p:nvSpPr>
        <p:spPr>
          <a:ln/>
        </p:spPr>
      </p:sp>
      <p:sp>
        <p:nvSpPr>
          <p:cNvPr id="153603" name="Rectangle 2051"/>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27B339-5F62-4B02-B665-70BEAA2C450A}" type="slidenum">
              <a:rPr lang="en-US"/>
              <a:pPr/>
              <a:t>64</a:t>
            </a:fld>
            <a:endParaRPr lang="en-US"/>
          </a:p>
        </p:txBody>
      </p:sp>
      <p:sp>
        <p:nvSpPr>
          <p:cNvPr id="106498" name="Rectangle 1026"/>
          <p:cNvSpPr>
            <a:spLocks noGrp="1" noRot="1" noChangeAspect="1" noChangeArrowheads="1" noTextEdit="1"/>
          </p:cNvSpPr>
          <p:nvPr>
            <p:ph type="sldImg"/>
          </p:nvPr>
        </p:nvSpPr>
        <p:spPr>
          <a:ln/>
        </p:spPr>
      </p:sp>
      <p:sp>
        <p:nvSpPr>
          <p:cNvPr id="10649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B7FC75-D2EA-4325-88E2-06E028C41A7B}" type="slidenum">
              <a:rPr lang="en-GB"/>
              <a:pPr/>
              <a:t>630</a:t>
            </a:fld>
            <a:endParaRPr lang="en-GB"/>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81B7FD-0751-4E07-9B7B-4DB0AACC9D19}" type="slidenum">
              <a:rPr lang="en-GB"/>
              <a:pPr/>
              <a:t>633</a:t>
            </a:fld>
            <a:endParaRPr lang="en-GB"/>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FB26BB0F-3BB5-4A4E-A8AD-EFC6687FC370}" type="slidenum">
              <a:rPr lang="en-US"/>
              <a:pPr/>
              <a:t>679</a:t>
            </a:fld>
            <a:endParaRPr lang="en-US"/>
          </a:p>
        </p:txBody>
      </p:sp>
      <p:sp>
        <p:nvSpPr>
          <p:cNvPr id="117763" name="Rectangle 2"/>
          <p:cNvSpPr>
            <a:spLocks noGrp="1" noRot="1" noChangeAspect="1" noChangeArrowheads="1" noTextEdit="1"/>
          </p:cNvSpPr>
          <p:nvPr>
            <p:ph type="sldImg"/>
          </p:nvPr>
        </p:nvSpPr>
        <p:spPr>
          <a:xfrm>
            <a:off x="1144588" y="685800"/>
            <a:ext cx="4572000" cy="3429000"/>
          </a:xfrm>
          <a:ln/>
        </p:spPr>
      </p:sp>
      <p:sp>
        <p:nvSpPr>
          <p:cNvPr id="117764" name="Rectangle 3"/>
          <p:cNvSpPr>
            <a:spLocks noGrp="1" noChangeArrowheads="1"/>
          </p:cNvSpPr>
          <p:nvPr>
            <p:ph type="body" idx="1"/>
          </p:nvPr>
        </p:nvSpPr>
        <p:spPr>
          <a:xfrm>
            <a:off x="914400" y="4343400"/>
            <a:ext cx="5029200" cy="4114800"/>
          </a:xfrm>
          <a:noFill/>
          <a:ln/>
        </p:spPr>
        <p:txBody>
          <a:bodyPr lIns="90169" tIns="45084" rIns="90169" bIns="45084"/>
          <a:lstStyle/>
          <a:p>
            <a:pPr eaLnBrk="1" hangingPunct="1"/>
            <a:r>
              <a:rPr lang="en-US" smtClean="0"/>
              <a:t>With an ABRUPTION:</a:t>
            </a:r>
          </a:p>
          <a:p>
            <a:pPr eaLnBrk="1" hangingPunct="1">
              <a:buFontTx/>
              <a:buChar char="•"/>
            </a:pPr>
            <a:r>
              <a:rPr lang="en-US" smtClean="0"/>
              <a:t>There is a hemorrhage into the decidua basalis, which divides, leading to separation of th3e part of the palcenta adjacent to the split.</a:t>
            </a:r>
          </a:p>
          <a:p>
            <a:pPr eaLnBrk="1" hangingPunct="1">
              <a:buFontTx/>
              <a:buChar char="•"/>
            </a:pPr>
            <a:r>
              <a:rPr lang="en-US" smtClean="0"/>
              <a:t>A hematoma may form between the placenta and the uterus.</a:t>
            </a:r>
          </a:p>
          <a:p>
            <a:pPr eaLnBrk="1" hangingPunct="1">
              <a:buFontTx/>
              <a:buChar char="•"/>
            </a:pPr>
            <a:r>
              <a:rPr lang="en-US" smtClean="0"/>
              <a:t>The bleeding then progresses to the edge of the placenta.</a:t>
            </a:r>
          </a:p>
          <a:p>
            <a:pPr eaLnBrk="1" hangingPunct="1">
              <a:buFontTx/>
              <a:buChar char="•"/>
            </a:pPr>
            <a:r>
              <a:rPr lang="en-US" smtClean="0"/>
              <a:t>If the placenta does NOT fully separate from the uterine wall, bleeding can remain concealed.</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144A34D-E406-4D7D-9B5F-C95E582BE6B0}" type="slidenum">
              <a:rPr lang="en-US"/>
              <a:pPr/>
              <a:t>680</a:t>
            </a:fld>
            <a:endParaRPr lang="en-US"/>
          </a:p>
        </p:txBody>
      </p:sp>
      <p:sp>
        <p:nvSpPr>
          <p:cNvPr id="118787" name="Rectangle 2"/>
          <p:cNvSpPr>
            <a:spLocks noGrp="1" noRot="1" noChangeAspect="1" noChangeArrowheads="1" noTextEdit="1"/>
          </p:cNvSpPr>
          <p:nvPr>
            <p:ph type="sldImg"/>
          </p:nvPr>
        </p:nvSpPr>
        <p:spPr>
          <a:xfrm>
            <a:off x="1144588" y="685800"/>
            <a:ext cx="4572000" cy="3429000"/>
          </a:xfrm>
          <a:ln/>
        </p:spPr>
      </p:sp>
      <p:sp>
        <p:nvSpPr>
          <p:cNvPr id="118788" name="Rectangle 3"/>
          <p:cNvSpPr>
            <a:spLocks noGrp="1" noChangeArrowheads="1"/>
          </p:cNvSpPr>
          <p:nvPr>
            <p:ph type="body" idx="1"/>
          </p:nvPr>
        </p:nvSpPr>
        <p:spPr>
          <a:xfrm>
            <a:off x="914400" y="4343400"/>
            <a:ext cx="5029200" cy="4114800"/>
          </a:xfrm>
          <a:noFill/>
          <a:ln/>
        </p:spPr>
        <p:txBody>
          <a:bodyPr lIns="90169" tIns="45084" rIns="90169" bIns="45084"/>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7774866-376E-4A34-9486-046E3E32D468}" type="slidenum">
              <a:rPr lang="en-US"/>
              <a:pPr/>
              <a:t>681</a:t>
            </a:fld>
            <a:endParaRPr lang="en-US"/>
          </a:p>
        </p:txBody>
      </p:sp>
      <p:sp>
        <p:nvSpPr>
          <p:cNvPr id="119811" name="Rectangle 2"/>
          <p:cNvSpPr>
            <a:spLocks noGrp="1" noRot="1" noChangeAspect="1" noChangeArrowheads="1" noTextEdit="1"/>
          </p:cNvSpPr>
          <p:nvPr>
            <p:ph type="sldImg"/>
          </p:nvPr>
        </p:nvSpPr>
        <p:spPr>
          <a:xfrm>
            <a:off x="1144588" y="685800"/>
            <a:ext cx="4572000" cy="3429000"/>
          </a:xfrm>
          <a:ln/>
        </p:spPr>
      </p:sp>
      <p:sp>
        <p:nvSpPr>
          <p:cNvPr id="119812" name="Rectangle 3"/>
          <p:cNvSpPr>
            <a:spLocks noGrp="1" noChangeArrowheads="1"/>
          </p:cNvSpPr>
          <p:nvPr>
            <p:ph type="body" idx="1"/>
          </p:nvPr>
        </p:nvSpPr>
        <p:spPr>
          <a:xfrm>
            <a:off x="914400" y="4343400"/>
            <a:ext cx="5029200" cy="4114800"/>
          </a:xfrm>
          <a:noFill/>
          <a:ln/>
        </p:spPr>
        <p:txBody>
          <a:bodyPr lIns="90169" tIns="45084" rIns="90169" bIns="45084"/>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a:ln/>
        </p:spPr>
      </p:sp>
      <p:sp>
        <p:nvSpPr>
          <p:cNvPr id="139267" name="Rectangle 3"/>
          <p:cNvSpPr>
            <a:spLocks noGrp="1"/>
          </p:cNvSpPr>
          <p:nvPr>
            <p:ph type="body" idx="1"/>
          </p:nvPr>
        </p:nvSpPr>
        <p:spPr>
          <a:noFill/>
          <a:ln/>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371919-910D-4759-A74A-EC515C021244}" type="slidenum">
              <a:rPr lang="en-US" smtClean="0"/>
              <a:pPr/>
              <a:t>799</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CA52E0E1-161D-4ABE-A6F7-4EF888F6134D}" type="slidenum">
              <a:rPr lang="en-US" smtClean="0"/>
              <a:pPr/>
              <a:t>800</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EC982E-A176-459A-9C6E-D6FF481C7C88}" type="slidenum">
              <a:rPr lang="en-US" smtClean="0"/>
              <a:pPr/>
              <a:t>810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A31EFF-3719-4818-94B2-5C4DCCE2C1BE}" type="slidenum">
              <a:rPr lang="en-US"/>
              <a:pPr/>
              <a:t>65</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TextEdit="1"/>
          </p:cNvSpPr>
          <p:nvPr>
            <p:ph type="sldImg"/>
          </p:nvPr>
        </p:nvSpPr>
        <p:spPr>
          <a:ln/>
        </p:spPr>
      </p:sp>
      <p:sp>
        <p:nvSpPr>
          <p:cNvPr id="168963" name="Rectangle 3"/>
          <p:cNvSpPr>
            <a:spLocks noGrp="1"/>
          </p:cNvSpPr>
          <p:nvPr>
            <p:ph type="body" idx="1"/>
          </p:nvPr>
        </p:nvSpPr>
        <p:spPr>
          <a:noFill/>
          <a:ln/>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6703CF6-69F4-4090-9FE4-5A39D48CF296}" type="slidenum">
              <a:rPr lang="en-US" smtClean="0"/>
              <a:pPr/>
              <a:t>813</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76C66DE-7EE8-4BFA-ADD2-8481C2485E16}" type="slidenum">
              <a:rPr lang="en-US" sz="1200">
                <a:latin typeface="Calibri" pitchFamily="32" charset="0"/>
              </a:rPr>
              <a:pPr algn="r"/>
              <a:t>814</a:t>
            </a:fld>
            <a:endParaRPr lang="en-US" sz="1200">
              <a:latin typeface="Calibri" pitchFamily="32"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6E47B71D-1921-423E-B6A9-AA96C5BC52DF}" type="slidenum">
              <a:rPr lang="en-US" smtClean="0"/>
              <a:pPr/>
              <a:t>818</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EA90D0-B17D-4AD1-ADC1-40482AFFB78A}" type="slidenum">
              <a:rPr lang="en-US"/>
              <a:pPr/>
              <a:t>81</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AC2076-D274-44CF-83E6-DB85F9630DBC}"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C2076-D274-44CF-83E6-DB85F9630DBC}"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C2076-D274-44CF-83E6-DB85F9630DBC}"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1625" y="301625"/>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7213"/>
            <a:ext cx="38100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827213"/>
            <a:ext cx="3810000" cy="38862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33F8159-922F-4CE4-87FD-F59804FF293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AA7F49C-A44E-4C67-9982-A88CC4A1C6E0}" type="datetime1">
              <a:rPr lang="en-US"/>
              <a:pPr>
                <a:defRPr/>
              </a:pPr>
              <a:t>6/4/2015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B42E96D-77DF-4350-9A2E-1BB9E03965B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ACC39186-D9A9-4382-B0B3-EF456BFE7CB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331A51E-60F8-4330-991F-F7A678202AC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95F917B5-6558-4907-9529-4B06A553B64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15249BA0-C343-43C7-9931-09BB8EF075A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88B53AF-197E-4A30-BEDF-AF6DC88A49C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pPr>
              <a:defRPr/>
            </a:pPr>
            <a:fld id="{B17E442F-2AB6-479F-B1DB-CA38864741E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C2076-D274-44CF-83E6-DB85F9630DBC}"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 L. Tchakarov</a:t>
            </a:r>
          </a:p>
        </p:txBody>
      </p:sp>
      <p:sp>
        <p:nvSpPr>
          <p:cNvPr id="7" name="Rectangle 6"/>
          <p:cNvSpPr>
            <a:spLocks noGrp="1" noChangeArrowheads="1"/>
          </p:cNvSpPr>
          <p:nvPr>
            <p:ph type="sldNum" sz="quarter" idx="12"/>
          </p:nvPr>
        </p:nvSpPr>
        <p:spPr>
          <a:ln/>
        </p:spPr>
        <p:txBody>
          <a:bodyPr/>
          <a:lstStyle>
            <a:lvl1pPr>
              <a:defRPr/>
            </a:lvl1pPr>
          </a:lstStyle>
          <a:p>
            <a:fld id="{F0F729F6-07DF-49A2-89BF-496EC36C64B3}" type="slidenum">
              <a:rPr lang="ar-SA"/>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a:defRPr/>
            </a:pPr>
            <a:fld id="{3555D8A4-977C-4B25-880E-B7B91A1391C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AC2076-D274-44CF-83E6-DB85F9630DBC}"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AC2076-D274-44CF-83E6-DB85F9630DBC}" type="datetimeFigureOut">
              <a:rPr lang="en-US" smtClean="0"/>
              <a:pPr/>
              <a:t>6/4/2015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AC2076-D274-44CF-83E6-DB85F9630DBC}" type="datetimeFigureOut">
              <a:rPr lang="en-US" smtClean="0"/>
              <a:pPr/>
              <a:t>6/4/2015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AC2076-D274-44CF-83E6-DB85F9630DBC}" type="datetimeFigureOut">
              <a:rPr lang="en-US" smtClean="0"/>
              <a:pPr/>
              <a:t>6/4/2015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C2076-D274-44CF-83E6-DB85F9630DBC}" type="datetimeFigureOut">
              <a:rPr lang="en-US" smtClean="0"/>
              <a:pPr/>
              <a:t>6/4/2015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C2076-D274-44CF-83E6-DB85F9630DBC}" type="datetimeFigureOut">
              <a:rPr lang="en-US" smtClean="0"/>
              <a:pPr/>
              <a:t>6/4/2015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C2076-D274-44CF-83E6-DB85F9630DBC}" type="datetimeFigureOut">
              <a:rPr lang="en-US" smtClean="0"/>
              <a:pPr/>
              <a:t>6/4/2015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FEB44-4787-4BD8-976A-3AC95248014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C2076-D274-44CF-83E6-DB85F9630DBC}" type="datetimeFigureOut">
              <a:rPr lang="en-US" smtClean="0"/>
              <a:pPr/>
              <a:t>6/4/2015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FEB44-4787-4BD8-976A-3AC9524801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0"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1.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2.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264.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5.xml.rels><?xml version="1.0" encoding="UTF-8" standalone="yes"?>
<Relationships xmlns="http://schemas.openxmlformats.org/package/2006/relationships"><Relationship Id="rId3" Type="http://schemas.openxmlformats.org/officeDocument/2006/relationships/diagramData" Target="../diagrams/data6.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68.png"/><Relationship Id="rId4" Type="http://schemas.openxmlformats.org/officeDocument/2006/relationships/oleObject" Target="../embeddings/oleObject2.bin"/></Relationships>
</file>

<file path=ppt/slides/_rels/slide2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2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2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2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2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29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2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4.v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0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upload.wikimedia.org/wikipedia/commons/8/81/Gray3.png"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vmlDrawing" Target="../drawings/vmlDrawing6.vml"/></Relationships>
</file>

<file path=ppt/slides/_rels/slide8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1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1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8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MIDWIFERY I</a:t>
            </a:r>
            <a:endParaRPr lang="en-US" dirty="0"/>
          </a:p>
        </p:txBody>
      </p:sp>
      <p:sp>
        <p:nvSpPr>
          <p:cNvPr id="3" name="Subtitle 2"/>
          <p:cNvSpPr>
            <a:spLocks noGrp="1"/>
          </p:cNvSpPr>
          <p:nvPr>
            <p:ph type="subTitle" idx="1"/>
          </p:nvPr>
        </p:nvSpPr>
        <p:spPr/>
        <p:txBody>
          <a:bodyPr/>
          <a:lstStyle/>
          <a:p>
            <a:r>
              <a:rPr lang="en-US" dirty="0" smtClean="0"/>
              <a:t>BY RHODA</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midwifery</a:t>
            </a:r>
            <a:endParaRPr lang="en-US" b="1" dirty="0"/>
          </a:p>
        </p:txBody>
      </p:sp>
      <p:sp>
        <p:nvSpPr>
          <p:cNvPr id="3" name="Content Placeholder 2"/>
          <p:cNvSpPr>
            <a:spLocks noGrp="1"/>
          </p:cNvSpPr>
          <p:nvPr>
            <p:ph idx="1"/>
          </p:nvPr>
        </p:nvSpPr>
        <p:spPr>
          <a:xfrm>
            <a:off x="457200" y="1447800"/>
            <a:ext cx="8382000" cy="5029200"/>
          </a:xfrm>
        </p:spPr>
        <p:txBody>
          <a:bodyPr>
            <a:normAutofit fontScale="92500" lnSpcReduction="20000"/>
          </a:bodyPr>
          <a:lstStyle/>
          <a:p>
            <a:r>
              <a:rPr lang="en-US" dirty="0"/>
              <a:t>Biblical recognition of the functions of midwives included several verses recounting the experiences </a:t>
            </a:r>
            <a:r>
              <a:rPr lang="en-US" dirty="0" smtClean="0"/>
              <a:t>of two </a:t>
            </a:r>
            <a:r>
              <a:rPr lang="en-US" dirty="0"/>
              <a:t>Hebrew midwives who refused to kill male infants in defiance of the King of Egypt (</a:t>
            </a:r>
            <a:r>
              <a:rPr lang="en-US" dirty="0" smtClean="0"/>
              <a:t>Exodus 1:15-22</a:t>
            </a:r>
            <a:r>
              <a:rPr lang="en-US" dirty="0"/>
              <a:t>). </a:t>
            </a:r>
            <a:endParaRPr lang="en-US" dirty="0" smtClean="0"/>
          </a:p>
          <a:p>
            <a:r>
              <a:rPr lang="en-US" dirty="0" smtClean="0"/>
              <a:t>Other </a:t>
            </a:r>
            <a:r>
              <a:rPr lang="en-US" dirty="0"/>
              <a:t>verses in the Bible also make passing references to midwifery attendance at </a:t>
            </a:r>
            <a:r>
              <a:rPr lang="en-US" dirty="0" smtClean="0"/>
              <a:t>birth, implying </a:t>
            </a:r>
            <a:r>
              <a:rPr lang="en-US" dirty="0"/>
              <a:t>that it was </a:t>
            </a:r>
            <a:r>
              <a:rPr lang="en-US" dirty="0" smtClean="0"/>
              <a:t>omnipresent </a:t>
            </a:r>
            <a:r>
              <a:rPr lang="en-US" dirty="0"/>
              <a:t>(Genesis 35:17; 38:28). </a:t>
            </a:r>
            <a:endParaRPr lang="en-US" dirty="0" smtClean="0"/>
          </a:p>
          <a:p>
            <a:r>
              <a:rPr lang="en-US" dirty="0" smtClean="0"/>
              <a:t>Historians </a:t>
            </a:r>
            <a:r>
              <a:rPr lang="en-US" dirty="0"/>
              <a:t>have found the practice of </a:t>
            </a:r>
            <a:r>
              <a:rPr lang="en-US" dirty="0" smtClean="0"/>
              <a:t>midwifery referred </a:t>
            </a:r>
            <a:r>
              <a:rPr lang="en-US" dirty="0"/>
              <a:t>to in other papyri as well as in ancient Hindu records.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Menstruation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If conception (fertilization by a spermatozoon) occurs as the ovum proceeds down a fallopian tube and the fertilized ovum implants on the </a:t>
            </a:r>
            <a:r>
              <a:rPr lang="en-US" dirty="0" err="1" smtClean="0"/>
              <a:t>endometrium</a:t>
            </a:r>
            <a:r>
              <a:rPr lang="en-US" dirty="0" smtClean="0"/>
              <a:t> of the uterus, the corpus </a:t>
            </a:r>
            <a:r>
              <a:rPr lang="en-US" dirty="0" err="1" smtClean="0"/>
              <a:t>luteum</a:t>
            </a:r>
            <a:r>
              <a:rPr lang="en-US" dirty="0" smtClean="0"/>
              <a:t> remains throughout the major portion of the pregnancy (approximately 16 to 20 weeks). </a:t>
            </a:r>
          </a:p>
          <a:p>
            <a:r>
              <a:rPr lang="en-US" dirty="0" smtClean="0"/>
              <a:t>If conception does not occur, the unfertilized ovum atrophies after 4 or 5 days, and the corpus </a:t>
            </a:r>
            <a:r>
              <a:rPr lang="en-US" dirty="0" err="1" smtClean="0"/>
              <a:t>luteum</a:t>
            </a:r>
            <a:r>
              <a:rPr lang="en-US" dirty="0" smtClean="0"/>
              <a:t> (called a “false” corpus </a:t>
            </a:r>
            <a:r>
              <a:rPr lang="en-US" dirty="0" err="1" smtClean="0"/>
              <a:t>luteum</a:t>
            </a:r>
            <a:r>
              <a:rPr lang="en-US" dirty="0" smtClean="0"/>
              <a:t>) remains for only 8 to 10 days. As the corpus </a:t>
            </a:r>
            <a:r>
              <a:rPr lang="en-US" dirty="0" err="1" smtClean="0"/>
              <a:t>luteum</a:t>
            </a:r>
            <a:r>
              <a:rPr lang="en-US" dirty="0" smtClean="0"/>
              <a:t> regresses, it is gradually replaced by white fibrous tissue, and the resulting structure is termed a corpus </a:t>
            </a:r>
            <a:r>
              <a:rPr lang="en-US" dirty="0" err="1" smtClean="0"/>
              <a:t>albicans</a:t>
            </a:r>
            <a:r>
              <a:rPr lang="en-US" dirty="0" smtClean="0"/>
              <a:t> (white body). </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Menstruation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Uterus</a:t>
            </a:r>
          </a:p>
          <a:p>
            <a:pPr>
              <a:buNone/>
            </a:pPr>
            <a:r>
              <a:rPr lang="en-US" b="1" dirty="0" smtClean="0"/>
              <a:t>First Phase of Menstrual Cycle (Proliferative)</a:t>
            </a:r>
          </a:p>
          <a:p>
            <a:r>
              <a:rPr lang="en-US" dirty="0" smtClean="0"/>
              <a:t>Immediately after a menstrual flow (which occurs during the first 4 or 5 days of a cycle), the </a:t>
            </a:r>
            <a:r>
              <a:rPr lang="en-US" dirty="0" err="1" smtClean="0"/>
              <a:t>endometrium</a:t>
            </a:r>
            <a:r>
              <a:rPr lang="en-US" dirty="0" smtClean="0"/>
              <a:t>, or lining of the uterus, is very thin, approximately one cell layer in depth. </a:t>
            </a:r>
          </a:p>
          <a:p>
            <a:r>
              <a:rPr lang="en-US" dirty="0" smtClean="0"/>
              <a:t>As the ovary begins to produce estrogen (in the follicular fluid, under the direction of the pituitary FSH), the </a:t>
            </a:r>
            <a:r>
              <a:rPr lang="en-US" dirty="0" err="1" smtClean="0"/>
              <a:t>endometrium</a:t>
            </a:r>
            <a:r>
              <a:rPr lang="en-US" dirty="0" smtClean="0"/>
              <a:t> begins to proliferate. </a:t>
            </a:r>
          </a:p>
          <a:p>
            <a:r>
              <a:rPr lang="en-US" dirty="0" smtClean="0"/>
              <a:t>This growth is very rapid and increases the thickness of the </a:t>
            </a:r>
            <a:r>
              <a:rPr lang="en-US" dirty="0" err="1" smtClean="0"/>
              <a:t>endometrium</a:t>
            </a:r>
            <a:r>
              <a:rPr lang="en-US" dirty="0" smtClean="0"/>
              <a:t> approximately eightfold. This increase continues for the first half of the menstrual cycle.</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Menstruation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Second Phase of Menstrual Cycle (</a:t>
            </a:r>
            <a:r>
              <a:rPr lang="en-US" b="1" dirty="0" err="1" smtClean="0"/>
              <a:t>Secretory</a:t>
            </a:r>
            <a:r>
              <a:rPr lang="en-US" b="1" dirty="0" smtClean="0"/>
              <a:t>). </a:t>
            </a:r>
          </a:p>
          <a:p>
            <a:r>
              <a:rPr lang="en-US" dirty="0" smtClean="0"/>
              <a:t>After ovulation, the formation of progesterone in the corpus </a:t>
            </a:r>
            <a:r>
              <a:rPr lang="en-US" dirty="0" err="1" smtClean="0"/>
              <a:t>luteum</a:t>
            </a:r>
            <a:r>
              <a:rPr lang="en-US" dirty="0" smtClean="0"/>
              <a:t> (under the direction of LH) causes the glands of the uterine </a:t>
            </a:r>
            <a:r>
              <a:rPr lang="en-US" dirty="0" err="1" smtClean="0"/>
              <a:t>endometrium</a:t>
            </a:r>
            <a:r>
              <a:rPr lang="en-US" dirty="0" smtClean="0"/>
              <a:t> to become corkscrew or twisted in appearance and dilated with quantities of glycogen (an elementary sugar) and </a:t>
            </a:r>
            <a:r>
              <a:rPr lang="en-US" dirty="0" err="1" smtClean="0"/>
              <a:t>mucin</a:t>
            </a:r>
            <a:r>
              <a:rPr lang="en-US" dirty="0" smtClean="0"/>
              <a:t> (a protein). </a:t>
            </a:r>
          </a:p>
          <a:p>
            <a:r>
              <a:rPr lang="en-US" dirty="0" smtClean="0"/>
              <a:t>The capillaries of the </a:t>
            </a:r>
            <a:r>
              <a:rPr lang="en-US" dirty="0" err="1" smtClean="0"/>
              <a:t>endometrium</a:t>
            </a:r>
            <a:r>
              <a:rPr lang="en-US" dirty="0" smtClean="0"/>
              <a:t> increase in amount until the lining takes on the appearance of rich, spongy velvet. This second phase of the menstrual cycle is termed the </a:t>
            </a:r>
            <a:r>
              <a:rPr lang="en-US" dirty="0" err="1" smtClean="0"/>
              <a:t>progestational</a:t>
            </a:r>
            <a:r>
              <a:rPr lang="en-US" dirty="0" smtClean="0"/>
              <a:t>, </a:t>
            </a:r>
            <a:r>
              <a:rPr lang="en-US" dirty="0" err="1" smtClean="0"/>
              <a:t>luteal</a:t>
            </a:r>
            <a:r>
              <a:rPr lang="en-US" dirty="0" smtClean="0"/>
              <a:t>, premenstrual, or </a:t>
            </a:r>
            <a:r>
              <a:rPr lang="en-US" dirty="0" err="1" smtClean="0"/>
              <a:t>secretory</a:t>
            </a:r>
            <a:r>
              <a:rPr lang="en-US" dirty="0" smtClean="0"/>
              <a:t> phase.</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Menstruation</a:t>
            </a:r>
            <a:endParaRPr lang="en-US" dirty="0"/>
          </a:p>
        </p:txBody>
      </p:sp>
      <p:sp>
        <p:nvSpPr>
          <p:cNvPr id="3" name="Content Placeholder 2"/>
          <p:cNvSpPr>
            <a:spLocks noGrp="1"/>
          </p:cNvSpPr>
          <p:nvPr>
            <p:ph idx="1"/>
          </p:nvPr>
        </p:nvSpPr>
        <p:spPr>
          <a:xfrm>
            <a:off x="457200" y="1600200"/>
            <a:ext cx="8458200" cy="4525963"/>
          </a:xfrm>
        </p:spPr>
        <p:txBody>
          <a:bodyPr>
            <a:normAutofit fontScale="92500" lnSpcReduction="10000"/>
          </a:bodyPr>
          <a:lstStyle/>
          <a:p>
            <a:pPr>
              <a:buNone/>
            </a:pPr>
            <a:r>
              <a:rPr lang="en-US" b="1" dirty="0" smtClean="0"/>
              <a:t>Third Phase of Menstrual Cycle (Ischemic). </a:t>
            </a:r>
          </a:p>
          <a:p>
            <a:r>
              <a:rPr lang="en-US" dirty="0" smtClean="0"/>
              <a:t>If fertilization does not occur, the corpus </a:t>
            </a:r>
            <a:r>
              <a:rPr lang="en-US" dirty="0" err="1" smtClean="0"/>
              <a:t>luteum</a:t>
            </a:r>
            <a:r>
              <a:rPr lang="en-US" dirty="0" smtClean="0"/>
              <a:t> in the ovary begins to regress after 8 to 10 days. As it regresses, the production of progesterone and estrogen decreases. </a:t>
            </a:r>
          </a:p>
          <a:p>
            <a:r>
              <a:rPr lang="en-US" dirty="0" smtClean="0"/>
              <a:t>With the withdrawal of progesterone stimulation, the </a:t>
            </a:r>
            <a:r>
              <a:rPr lang="en-US" dirty="0" err="1" smtClean="0"/>
              <a:t>endometrium</a:t>
            </a:r>
            <a:r>
              <a:rPr lang="en-US" dirty="0" smtClean="0"/>
              <a:t> of the uterus begins to degenerate (at approximately day 24 or day 25 of the cycle). The capillaries rupture, with minute hemorrhages, and the </a:t>
            </a:r>
            <a:r>
              <a:rPr lang="en-US" dirty="0" err="1" smtClean="0"/>
              <a:t>endometrium</a:t>
            </a:r>
            <a:r>
              <a:rPr lang="en-US" dirty="0" smtClean="0"/>
              <a:t> sloughs off.</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Menstruation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Fourth Phase of a Menstrual Cycle (Menses).</a:t>
            </a:r>
            <a:r>
              <a:rPr lang="en-US" dirty="0" smtClean="0"/>
              <a:t> </a:t>
            </a:r>
          </a:p>
          <a:p>
            <a:r>
              <a:rPr lang="en-US" dirty="0" smtClean="0"/>
              <a:t>Menses, or the menstrual </a:t>
            </a:r>
            <a:r>
              <a:rPr lang="en-US" dirty="0" err="1" smtClean="0"/>
              <a:t>ﬂow</a:t>
            </a:r>
            <a:r>
              <a:rPr lang="en-US" dirty="0" smtClean="0"/>
              <a:t>, is composed of:</a:t>
            </a:r>
          </a:p>
          <a:p>
            <a:pPr>
              <a:buFont typeface="Courier New" pitchFamily="49" charset="0"/>
              <a:buChar char="o"/>
            </a:pPr>
            <a:r>
              <a:rPr lang="en-US" dirty="0" smtClean="0"/>
              <a:t>Blood from the ruptured capillaries</a:t>
            </a:r>
          </a:p>
          <a:p>
            <a:pPr>
              <a:buFont typeface="Courier New" pitchFamily="49" charset="0"/>
              <a:buChar char="o"/>
            </a:pPr>
            <a:r>
              <a:rPr lang="en-US" dirty="0" err="1" smtClean="0"/>
              <a:t>Mucin</a:t>
            </a:r>
            <a:r>
              <a:rPr lang="en-US" dirty="0" smtClean="0"/>
              <a:t> from the glands</a:t>
            </a:r>
          </a:p>
          <a:p>
            <a:pPr>
              <a:buFont typeface="Courier New" pitchFamily="49" charset="0"/>
              <a:buChar char="o"/>
            </a:pPr>
            <a:r>
              <a:rPr lang="en-US" dirty="0" smtClean="0"/>
              <a:t>Fragments of endometrial tissue</a:t>
            </a:r>
          </a:p>
          <a:p>
            <a:pPr>
              <a:buFont typeface="Courier New" pitchFamily="49" charset="0"/>
              <a:buChar char="o"/>
            </a:pPr>
            <a:r>
              <a:rPr lang="en-US" dirty="0" smtClean="0"/>
              <a:t>The microscopic, atrophied, and unfertilized ovum</a:t>
            </a:r>
          </a:p>
          <a:p>
            <a:r>
              <a:rPr lang="en-US" dirty="0" smtClean="0"/>
              <a:t>Menses is actually the end of an arbitrarily </a:t>
            </a:r>
            <a:r>
              <a:rPr lang="en-US" dirty="0" err="1" smtClean="0"/>
              <a:t>deﬁned</a:t>
            </a:r>
            <a:r>
              <a:rPr lang="en-US" dirty="0" smtClean="0"/>
              <a:t> menstrual cycle. Because it is the only external marker of the cycle, however, the </a:t>
            </a:r>
            <a:r>
              <a:rPr lang="en-US" dirty="0" err="1" smtClean="0"/>
              <a:t>ﬁrst</a:t>
            </a:r>
            <a:r>
              <a:rPr lang="en-US" dirty="0" smtClean="0"/>
              <a:t> day of menstrual </a:t>
            </a:r>
            <a:r>
              <a:rPr lang="en-US" dirty="0" err="1" smtClean="0"/>
              <a:t>ﬂow</a:t>
            </a:r>
            <a:r>
              <a:rPr lang="en-US" dirty="0" smtClean="0"/>
              <a:t> is used to mark the beginning day of a new menstrual cycle.</a:t>
            </a:r>
          </a:p>
          <a:p>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digital_content\chapt19\art_library\color_art_library\19_13.jpg"/>
          <p:cNvPicPr>
            <a:picLocks noChangeAspect="1" noChangeArrowheads="1"/>
          </p:cNvPicPr>
          <p:nvPr/>
        </p:nvPicPr>
        <p:blipFill>
          <a:blip r:embed="rId2"/>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thumbnailCATWPU4U2222.jpg"/>
          <p:cNvPicPr>
            <a:picLocks noChangeAspect="1"/>
          </p:cNvPicPr>
          <p:nvPr/>
        </p:nvPicPr>
        <p:blipFill>
          <a:blip r:embed="rId2"/>
          <a:srcRect/>
          <a:stretch>
            <a:fillRect/>
          </a:stretch>
        </p:blipFill>
        <p:spPr bwMode="auto">
          <a:xfrm>
            <a:off x="533400" y="5029200"/>
            <a:ext cx="4267200" cy="1676400"/>
          </a:xfrm>
          <a:prstGeom prst="rect">
            <a:avLst/>
          </a:prstGeom>
          <a:noFill/>
          <a:ln w="9525">
            <a:noFill/>
            <a:miter lim="800000"/>
            <a:headEnd/>
            <a:tailEnd/>
          </a:ln>
        </p:spPr>
      </p:pic>
      <p:sp>
        <p:nvSpPr>
          <p:cNvPr id="18434" name="Title 1"/>
          <p:cNvSpPr>
            <a:spLocks noGrp="1"/>
          </p:cNvSpPr>
          <p:nvPr>
            <p:ph type="title"/>
          </p:nvPr>
        </p:nvSpPr>
        <p:spPr/>
        <p:txBody>
          <a:bodyPr rtlCol="0">
            <a:normAutofit/>
          </a:bodyPr>
          <a:lstStyle/>
          <a:p>
            <a:pPr fontAlgn="auto">
              <a:spcAft>
                <a:spcPts val="0"/>
              </a:spcAft>
              <a:defRPr/>
            </a:pPr>
            <a:r>
              <a:rPr lang="en-US" smtClean="0">
                <a:solidFill>
                  <a:schemeClr val="accent1">
                    <a:satMod val="150000"/>
                  </a:schemeClr>
                </a:solidFill>
              </a:rPr>
              <a:t>Menstrual cycle</a:t>
            </a:r>
          </a:p>
        </p:txBody>
      </p:sp>
      <p:sp>
        <p:nvSpPr>
          <p:cNvPr id="35844" name="Content Placeholder 2"/>
          <p:cNvSpPr>
            <a:spLocks noGrp="1"/>
          </p:cNvSpPr>
          <p:nvPr>
            <p:ph sz="half" idx="1"/>
          </p:nvPr>
        </p:nvSpPr>
        <p:spPr>
          <a:xfrm>
            <a:off x="457200" y="1600200"/>
            <a:ext cx="4038600" cy="3200400"/>
          </a:xfrm>
        </p:spPr>
        <p:txBody>
          <a:bodyPr rtlCol="0">
            <a:normAutofit lnSpcReduction="10000"/>
          </a:bodyPr>
          <a:lstStyle/>
          <a:p>
            <a:pPr marL="0" indent="0" fontAlgn="auto">
              <a:spcAft>
                <a:spcPts val="0"/>
              </a:spcAft>
              <a:buFont typeface="Tahoma" pitchFamily="34" charset="0"/>
              <a:buChar char="•"/>
              <a:defRPr/>
            </a:pPr>
            <a:r>
              <a:rPr lang="en-US" sz="1600" smtClean="0"/>
              <a:t>Days 1 to 5</a:t>
            </a:r>
          </a:p>
          <a:p>
            <a:pPr marL="457200" lvl="1" indent="0" fontAlgn="auto">
              <a:spcAft>
                <a:spcPts val="0"/>
              </a:spcAft>
              <a:buFont typeface="Tahoma" pitchFamily="34" charset="0"/>
              <a:buChar char="–"/>
              <a:defRPr/>
            </a:pPr>
            <a:r>
              <a:rPr lang="en-US" sz="900" smtClean="0"/>
              <a:t> </a:t>
            </a:r>
            <a:r>
              <a:rPr lang="en-US" sz="1400" smtClean="0"/>
              <a:t>Egg not fertilized, hormone levels lower, causes thickened lining of uterus to shed</a:t>
            </a:r>
          </a:p>
          <a:p>
            <a:pPr marL="457200" lvl="1" indent="0" fontAlgn="auto">
              <a:spcAft>
                <a:spcPts val="0"/>
              </a:spcAft>
              <a:buFont typeface="Tahoma" pitchFamily="34" charset="0"/>
              <a:buChar char="–"/>
              <a:defRPr/>
            </a:pPr>
            <a:r>
              <a:rPr lang="en-US" sz="1400" smtClean="0"/>
              <a:t> Results in a woman’s period</a:t>
            </a:r>
          </a:p>
          <a:p>
            <a:pPr marL="457200" lvl="1" indent="0" fontAlgn="auto">
              <a:spcAft>
                <a:spcPts val="0"/>
              </a:spcAft>
              <a:buFont typeface="Tahoma" pitchFamily="34" charset="0"/>
              <a:buChar char="–"/>
              <a:defRPr/>
            </a:pPr>
            <a:r>
              <a:rPr lang="en-US" sz="1400" smtClean="0"/>
              <a:t> First day of menstrual bleeding is Day 1 in menstrual cycle </a:t>
            </a:r>
          </a:p>
          <a:p>
            <a:pPr marL="0" indent="0" fontAlgn="auto">
              <a:spcAft>
                <a:spcPts val="0"/>
              </a:spcAft>
              <a:buFont typeface="Tahoma" pitchFamily="34" charset="0"/>
              <a:buChar char="•"/>
              <a:defRPr/>
            </a:pPr>
            <a:r>
              <a:rPr lang="en-US" sz="1000" smtClean="0"/>
              <a:t> </a:t>
            </a:r>
            <a:r>
              <a:rPr lang="en-US" sz="1600" smtClean="0"/>
              <a:t>Days 6 to 14</a:t>
            </a:r>
          </a:p>
          <a:p>
            <a:pPr marL="457200" lvl="1" indent="0" fontAlgn="auto">
              <a:spcAft>
                <a:spcPts val="0"/>
              </a:spcAft>
              <a:buFont typeface="Tahoma" pitchFamily="34" charset="0"/>
              <a:buChar char="–"/>
              <a:defRPr/>
            </a:pPr>
            <a:r>
              <a:rPr lang="en-US" sz="900" smtClean="0"/>
              <a:t> </a:t>
            </a:r>
            <a:r>
              <a:rPr lang="en-US" sz="1400" smtClean="0"/>
              <a:t>Pituitary gland produces hormone, stimulates ovaries to develop follicles</a:t>
            </a:r>
          </a:p>
          <a:p>
            <a:pPr marL="457200" lvl="1" indent="0" fontAlgn="auto">
              <a:spcAft>
                <a:spcPts val="0"/>
              </a:spcAft>
              <a:buFont typeface="Tahoma" pitchFamily="34" charset="0"/>
              <a:buChar char="–"/>
              <a:defRPr/>
            </a:pPr>
            <a:r>
              <a:rPr lang="en-US" sz="1400" smtClean="0"/>
              <a:t>Each follicle contains an egg</a:t>
            </a:r>
          </a:p>
          <a:p>
            <a:pPr marL="457200" lvl="1" indent="0" fontAlgn="auto">
              <a:spcAft>
                <a:spcPts val="0"/>
              </a:spcAft>
              <a:buFont typeface="Tahoma" pitchFamily="34" charset="0"/>
              <a:buChar char="–"/>
              <a:defRPr/>
            </a:pPr>
            <a:r>
              <a:rPr lang="en-US" sz="1400" smtClean="0"/>
              <a:t> Only one egg reaches maturity &amp; has potential to become fertilized</a:t>
            </a:r>
          </a:p>
          <a:p>
            <a:pPr marL="457200" lvl="1" indent="0" fontAlgn="auto">
              <a:spcAft>
                <a:spcPts val="0"/>
              </a:spcAft>
              <a:buFont typeface="Tahoma" pitchFamily="34" charset="0"/>
              <a:buChar char="–"/>
              <a:defRPr/>
            </a:pPr>
            <a:r>
              <a:rPr lang="en-US" sz="1400" smtClean="0"/>
              <a:t> Hormone levels increase, lining of uterus thickens &amp; prepares to receive mature egg</a:t>
            </a:r>
          </a:p>
        </p:txBody>
      </p:sp>
      <p:sp>
        <p:nvSpPr>
          <p:cNvPr id="4" name="Content Placeholder 3"/>
          <p:cNvSpPr>
            <a:spLocks noGrp="1"/>
          </p:cNvSpPr>
          <p:nvPr>
            <p:ph sz="half" idx="2"/>
          </p:nvPr>
        </p:nvSpPr>
        <p:spPr/>
        <p:txBody>
          <a:bodyPr rtlCol="0">
            <a:normAutofit lnSpcReduction="10000"/>
          </a:bodyPr>
          <a:lstStyle/>
          <a:p>
            <a:pPr marL="0" indent="0" fontAlgn="auto">
              <a:spcBef>
                <a:spcPts val="0"/>
              </a:spcBef>
              <a:spcAft>
                <a:spcPts val="0"/>
              </a:spcAft>
              <a:buFont typeface="Tahoma" pitchFamily="34" charset="0"/>
              <a:buChar char="•"/>
              <a:defRPr/>
            </a:pPr>
            <a:r>
              <a:rPr lang="en-US" sz="1600" dirty="0" smtClean="0"/>
              <a:t>Days 10 to 18</a:t>
            </a:r>
          </a:p>
          <a:p>
            <a:pPr marL="457200" lvl="1" indent="0" fontAlgn="auto">
              <a:spcAft>
                <a:spcPts val="0"/>
              </a:spcAft>
              <a:buFont typeface="Tahoma" pitchFamily="34" charset="0"/>
              <a:buChar char="–"/>
              <a:defRPr/>
            </a:pPr>
            <a:r>
              <a:rPr lang="en-US" sz="1000" dirty="0" smtClean="0"/>
              <a:t> </a:t>
            </a:r>
            <a:r>
              <a:rPr lang="en-US" sz="1400" dirty="0" smtClean="0"/>
              <a:t>Hypothalamus &amp; pituitary glands release hormone, mature follicle bursts &amp; releases egg</a:t>
            </a:r>
          </a:p>
          <a:p>
            <a:pPr marL="457200" lvl="1" indent="0" fontAlgn="auto">
              <a:spcAft>
                <a:spcPts val="0"/>
              </a:spcAft>
              <a:buFont typeface="Tahoma" pitchFamily="34" charset="0"/>
              <a:buChar char="–"/>
              <a:defRPr/>
            </a:pPr>
            <a:r>
              <a:rPr lang="en-US" sz="1400" dirty="0" smtClean="0"/>
              <a:t> Ovulation typically occurs midway through menstrual cycle on Day 14</a:t>
            </a:r>
          </a:p>
          <a:p>
            <a:pPr marL="457200" lvl="1" indent="0" fontAlgn="auto">
              <a:spcAft>
                <a:spcPts val="0"/>
              </a:spcAft>
              <a:buFont typeface="Tahoma" pitchFamily="34" charset="0"/>
              <a:buChar char="–"/>
              <a:defRPr/>
            </a:pPr>
            <a:r>
              <a:rPr lang="en-US" sz="1400" dirty="0" smtClean="0"/>
              <a:t> Egg begins its journey down fallopian tubes to uterus</a:t>
            </a:r>
          </a:p>
          <a:p>
            <a:pPr marL="457200" lvl="1" indent="0" fontAlgn="auto">
              <a:spcAft>
                <a:spcPts val="0"/>
              </a:spcAft>
              <a:buFont typeface="Tahoma" pitchFamily="34" charset="0"/>
              <a:buChar char="–"/>
              <a:defRPr/>
            </a:pPr>
            <a:r>
              <a:rPr lang="en-US" sz="1400" dirty="0" smtClean="0"/>
              <a:t> Time period when a woman is most likely to become pregnant</a:t>
            </a:r>
            <a:r>
              <a:rPr lang="en-US" sz="1000" dirty="0" smtClean="0"/>
              <a:t> </a:t>
            </a:r>
          </a:p>
          <a:p>
            <a:pPr marL="0" indent="0" fontAlgn="auto">
              <a:spcBef>
                <a:spcPts val="0"/>
              </a:spcBef>
              <a:spcAft>
                <a:spcPts val="0"/>
              </a:spcAft>
              <a:buFont typeface="Tahoma" pitchFamily="34" charset="0"/>
              <a:buChar char="•"/>
              <a:defRPr/>
            </a:pPr>
            <a:r>
              <a:rPr lang="en-US" sz="1200" dirty="0" smtClean="0"/>
              <a:t> </a:t>
            </a:r>
            <a:r>
              <a:rPr lang="en-US" sz="1800" dirty="0" smtClean="0"/>
              <a:t>Days 16 to 28</a:t>
            </a:r>
          </a:p>
          <a:p>
            <a:pPr marL="457200" lvl="1" indent="0" fontAlgn="auto">
              <a:spcAft>
                <a:spcPts val="0"/>
              </a:spcAft>
              <a:buFont typeface="Tahoma" pitchFamily="34" charset="0"/>
              <a:buChar char="–"/>
              <a:defRPr/>
            </a:pPr>
            <a:r>
              <a:rPr lang="en-US" sz="1400" dirty="0" smtClean="0"/>
              <a:t> After releasing egg, ruptured follicle secretes progesterone</a:t>
            </a:r>
          </a:p>
          <a:p>
            <a:pPr marL="457200" lvl="1" indent="0" fontAlgn="auto">
              <a:spcAft>
                <a:spcPts val="0"/>
              </a:spcAft>
              <a:buFont typeface="Tahoma" pitchFamily="34" charset="0"/>
              <a:buChar char="–"/>
              <a:defRPr/>
            </a:pPr>
            <a:r>
              <a:rPr lang="en-US" sz="1400" dirty="0" smtClean="0"/>
              <a:t>Progesterone continues to thicken lining of uterus in preparation for fertilized egg</a:t>
            </a:r>
          </a:p>
          <a:p>
            <a:pPr marL="457200" lvl="1" indent="0" fontAlgn="auto">
              <a:spcAft>
                <a:spcPts val="0"/>
              </a:spcAft>
              <a:buFont typeface="Tahoma" pitchFamily="34" charset="0"/>
              <a:buChar char="–"/>
              <a:defRPr/>
            </a:pPr>
            <a:r>
              <a:rPr lang="en-US" sz="1400" dirty="0" smtClean="0"/>
              <a:t> If egg is fertilized by sperm, it implants in lining of uterus </a:t>
            </a:r>
          </a:p>
          <a:p>
            <a:pPr marL="457200" lvl="1" indent="0" fontAlgn="auto">
              <a:spcAft>
                <a:spcPts val="0"/>
              </a:spcAft>
              <a:buFont typeface="Tahoma" pitchFamily="34" charset="0"/>
              <a:buChar char="–"/>
              <a:defRPr/>
            </a:pPr>
            <a:r>
              <a:rPr lang="en-US" sz="1400" dirty="0" smtClean="0"/>
              <a:t> If egg not fertilized or implanted, lining of uterus shed again at next menstrual cycle</a:t>
            </a:r>
            <a:r>
              <a:rPr lang="en-US" sz="1200" dirty="0" smtClean="0"/>
              <a:t> </a:t>
            </a:r>
          </a:p>
          <a:p>
            <a:pPr marL="438912" indent="-320040" fontAlgn="auto">
              <a:spcBef>
                <a:spcPts val="0"/>
              </a:spcBef>
              <a:spcAft>
                <a:spcPts val="0"/>
              </a:spcAft>
              <a:buFont typeface="Arial" pitchFamily="34" charset="0"/>
              <a:buChar char="•"/>
              <a:defRPr/>
            </a:pPr>
            <a:endParaRPr lang="en-US" dirty="0"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Variations in Menstruation</a:t>
            </a:r>
          </a:p>
        </p:txBody>
      </p:sp>
      <p:sp>
        <p:nvSpPr>
          <p:cNvPr id="61443" name="Rectangle 3"/>
          <p:cNvSpPr>
            <a:spLocks noGrp="1" noChangeArrowheads="1"/>
          </p:cNvSpPr>
          <p:nvPr>
            <p:ph type="body" idx="1"/>
          </p:nvPr>
        </p:nvSpPr>
        <p:spPr>
          <a:xfrm>
            <a:off x="685800" y="1981200"/>
            <a:ext cx="7772400" cy="4192588"/>
          </a:xfrm>
        </p:spPr>
        <p:txBody>
          <a:bodyPr>
            <a:normAutofit lnSpcReduction="10000"/>
          </a:bodyPr>
          <a:lstStyle/>
          <a:p>
            <a:r>
              <a:rPr lang="en-US"/>
              <a:t>Amenorrhea – absence of menstruation</a:t>
            </a:r>
          </a:p>
          <a:p>
            <a:pPr lvl="1"/>
            <a:r>
              <a:rPr lang="en-US"/>
              <a:t>Primary amenorrhea – never begins menstruation; physical, health, emotional causes</a:t>
            </a:r>
          </a:p>
          <a:p>
            <a:pPr lvl="1"/>
            <a:r>
              <a:rPr lang="en-US"/>
              <a:t>Secondary amenorrhea – menses cease before reaching menopause; pregnancy, lifestyle, emotional, physical causes</a:t>
            </a:r>
          </a:p>
          <a:p>
            <a:r>
              <a:rPr lang="en-US"/>
              <a:t>Menorrhagia – excessive menses; oral contraceptives can help control</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Variations in Menstruation</a:t>
            </a:r>
          </a:p>
        </p:txBody>
      </p:sp>
      <p:sp>
        <p:nvSpPr>
          <p:cNvPr id="63491" name="Rectangle 3"/>
          <p:cNvSpPr>
            <a:spLocks noGrp="1" noChangeArrowheads="1"/>
          </p:cNvSpPr>
          <p:nvPr>
            <p:ph type="body" idx="1"/>
          </p:nvPr>
        </p:nvSpPr>
        <p:spPr>
          <a:xfrm>
            <a:off x="685800" y="1981200"/>
            <a:ext cx="7772400" cy="3167063"/>
          </a:xfrm>
        </p:spPr>
        <p:txBody>
          <a:bodyPr>
            <a:normAutofit fontScale="92500" lnSpcReduction="10000"/>
          </a:bodyPr>
          <a:lstStyle/>
          <a:p>
            <a:r>
              <a:rPr lang="en-US"/>
              <a:t>Dysfunctional uterine bleeding (DUB) – bleeding for long periods, or intermittent bleeding; hormonal, lifestyle, physical causes</a:t>
            </a:r>
          </a:p>
          <a:p>
            <a:r>
              <a:rPr lang="en-US"/>
              <a:t>Dysmenorrhea – painful menstruation; caused by inflammations, constipation, psychological stress; recommend medication, relaxation, yoga, massage, and stress relief</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t>Variations in Menstruation</a:t>
            </a:r>
          </a:p>
        </p:txBody>
      </p:sp>
      <p:sp>
        <p:nvSpPr>
          <p:cNvPr id="65539" name="Rectangle 3"/>
          <p:cNvSpPr>
            <a:spLocks noGrp="1" noChangeArrowheads="1"/>
          </p:cNvSpPr>
          <p:nvPr>
            <p:ph type="body" idx="1"/>
          </p:nvPr>
        </p:nvSpPr>
        <p:spPr>
          <a:xfrm>
            <a:off x="685800" y="1447800"/>
            <a:ext cx="7772400" cy="4619625"/>
          </a:xfrm>
        </p:spPr>
        <p:txBody>
          <a:bodyPr>
            <a:normAutofit fontScale="92500" lnSpcReduction="10000"/>
          </a:bodyPr>
          <a:lstStyle/>
          <a:p>
            <a:r>
              <a:rPr lang="en-US"/>
              <a:t>Premenstrual Syndrome (PMS) – physical or emotional symptoms that occur during the last few weeks of the menstrual cycle</a:t>
            </a:r>
          </a:p>
          <a:p>
            <a:r>
              <a:rPr lang="en-US"/>
              <a:t>Premenstrual Dysphoric Disorder (PMDD) – mood, behavioral, somatic, and cognitive symptoms; medication (SSRIs) and lifestyle changes provide relief</a:t>
            </a:r>
          </a:p>
          <a:p>
            <a:r>
              <a:rPr lang="en-US"/>
              <a:t>Variations in Menstruation</a:t>
            </a:r>
          </a:p>
          <a:p>
            <a:pPr lvl="1"/>
            <a:r>
              <a:rPr lang="en-US"/>
              <a:t>Risk factors for PMS and PMDD: history of depression, sexual abuse, PTSD, smoking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midwifery</a:t>
            </a:r>
            <a:endParaRPr lang="en-US" dirty="0"/>
          </a:p>
        </p:txBody>
      </p:sp>
      <p:sp>
        <p:nvSpPr>
          <p:cNvPr id="3" name="Content Placeholder 2"/>
          <p:cNvSpPr>
            <a:spLocks noGrp="1"/>
          </p:cNvSpPr>
          <p:nvPr>
            <p:ph idx="1"/>
          </p:nvPr>
        </p:nvSpPr>
        <p:spPr/>
        <p:txBody>
          <a:bodyPr>
            <a:normAutofit/>
          </a:bodyPr>
          <a:lstStyle/>
          <a:p>
            <a:r>
              <a:rPr lang="en-US" dirty="0" smtClean="0"/>
              <a:t>Professional organizations for nurse-midwives first began with the establishment of the American Association of Nurse-Midwives by Frontier Nursing Service in 1928.</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buNone/>
            </a:pPr>
            <a:r>
              <a:rPr lang="en-US" sz="7200" b="1" dirty="0" smtClean="0"/>
              <a:t>Anatomy and physiology of the male reproductive system</a:t>
            </a:r>
          </a:p>
          <a:p>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8" name="Picture 4"/>
          <p:cNvPicPr>
            <a:picLocks noGrp="1" noChangeAspect="1" noChangeArrowheads="1"/>
          </p:cNvPicPr>
          <p:nvPr>
            <p:ph idx="1"/>
          </p:nvPr>
        </p:nvPicPr>
        <p:blipFill>
          <a:blip r:embed="rId2"/>
          <a:srcRect/>
          <a:stretch>
            <a:fillRect/>
          </a:stretch>
        </p:blipFill>
        <p:spPr bwMode="auto">
          <a:xfrm>
            <a:off x="457200" y="304800"/>
            <a:ext cx="8229600" cy="6248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Major Organs</a:t>
            </a:r>
            <a:br>
              <a:rPr lang="en-US" b="1" dirty="0" smtClean="0"/>
            </a:b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External sexual organs:</a:t>
            </a:r>
          </a:p>
          <a:p>
            <a:r>
              <a:rPr lang="en-US" dirty="0" smtClean="0"/>
              <a:t>penis and scrotum</a:t>
            </a:r>
          </a:p>
          <a:p>
            <a:pPr>
              <a:buNone/>
            </a:pPr>
            <a:r>
              <a:rPr lang="en-US" b="1" dirty="0" smtClean="0"/>
              <a:t>Internal structures form continuous tube:</a:t>
            </a:r>
          </a:p>
          <a:p>
            <a:r>
              <a:rPr lang="en-US" dirty="0" smtClean="0"/>
              <a:t>Testes</a:t>
            </a:r>
          </a:p>
          <a:p>
            <a:r>
              <a:rPr lang="en-US" dirty="0" err="1" smtClean="0"/>
              <a:t>epididymus</a:t>
            </a:r>
            <a:endParaRPr lang="en-US" dirty="0" smtClean="0"/>
          </a:p>
          <a:p>
            <a:r>
              <a:rPr lang="en-US" dirty="0" smtClean="0"/>
              <a:t>vas deferens</a:t>
            </a:r>
          </a:p>
          <a:p>
            <a:r>
              <a:rPr lang="en-US" dirty="0" smtClean="0"/>
              <a:t>ejaculatory duct</a:t>
            </a:r>
          </a:p>
          <a:p>
            <a:r>
              <a:rPr lang="en-US" dirty="0" smtClean="0"/>
              <a:t>urethra in penis</a:t>
            </a:r>
          </a:p>
          <a:p>
            <a:pPr>
              <a:buNone/>
            </a:pPr>
            <a:r>
              <a:rPr lang="en-US" b="1" dirty="0" smtClean="0"/>
              <a:t>Accessory organs</a:t>
            </a:r>
          </a:p>
          <a:p>
            <a:r>
              <a:rPr lang="en-US" dirty="0" smtClean="0"/>
              <a:t>seminal vesicles</a:t>
            </a:r>
          </a:p>
          <a:p>
            <a:r>
              <a:rPr lang="en-US" dirty="0" smtClean="0"/>
              <a:t>prostate gland</a:t>
            </a:r>
          </a:p>
          <a:p>
            <a:r>
              <a:rPr lang="en-US" dirty="0" err="1" smtClean="0"/>
              <a:t>bulbourethral</a:t>
            </a:r>
            <a:r>
              <a:rPr lang="en-US" dirty="0" smtClean="0"/>
              <a:t> glands</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External Genitalia</a:t>
            </a:r>
          </a:p>
        </p:txBody>
      </p:sp>
      <p:sp>
        <p:nvSpPr>
          <p:cNvPr id="8195" name="Rectangle 3"/>
          <p:cNvSpPr>
            <a:spLocks noGrp="1" noChangeArrowheads="1"/>
          </p:cNvSpPr>
          <p:nvPr>
            <p:ph type="body" idx="1"/>
          </p:nvPr>
        </p:nvSpPr>
        <p:spPr>
          <a:xfrm>
            <a:off x="566738" y="1752600"/>
            <a:ext cx="8001000" cy="2362200"/>
          </a:xfrm>
        </p:spPr>
        <p:txBody>
          <a:bodyPr/>
          <a:lstStyle/>
          <a:p>
            <a:r>
              <a:rPr lang="en-US" dirty="0"/>
              <a:t>Gonads = testes</a:t>
            </a:r>
          </a:p>
          <a:p>
            <a:pPr>
              <a:buFont typeface="Wingdings" pitchFamily="2" charset="2"/>
              <a:buNone/>
            </a:pPr>
            <a:r>
              <a:rPr lang="en-US" dirty="0"/>
              <a:t>	</a:t>
            </a:r>
            <a:r>
              <a:rPr lang="en-US" sz="2800" dirty="0" err="1"/>
              <a:t>undescended</a:t>
            </a:r>
            <a:r>
              <a:rPr lang="en-US" sz="2800" dirty="0"/>
              <a:t> by birth= </a:t>
            </a:r>
            <a:r>
              <a:rPr lang="en-US" sz="2800" dirty="0" err="1" smtClean="0"/>
              <a:t>cryptorchidism</a:t>
            </a:r>
            <a:r>
              <a:rPr lang="en-US" dirty="0" smtClean="0"/>
              <a:t> </a:t>
            </a:r>
            <a:endParaRPr lang="en-US" dirty="0"/>
          </a:p>
          <a:p>
            <a:r>
              <a:rPr lang="en-US" dirty="0"/>
              <a:t>Scrotum</a:t>
            </a:r>
          </a:p>
          <a:p>
            <a:r>
              <a:rPr lang="en-US" dirty="0"/>
              <a:t>Penis</a:t>
            </a:r>
          </a:p>
          <a:p>
            <a:pPr>
              <a:buFont typeface="Wingdings" pitchFamily="2" charset="2"/>
              <a:buNone/>
            </a:pPr>
            <a:endParaRPr lang="en-US" dirty="0"/>
          </a:p>
        </p:txBody>
      </p:sp>
      <p:pic>
        <p:nvPicPr>
          <p:cNvPr id="8197" name="Picture 5" descr="Male reproductive system"/>
          <p:cNvPicPr>
            <a:picLocks noChangeAspect="1" noChangeArrowheads="1"/>
          </p:cNvPicPr>
          <p:nvPr/>
        </p:nvPicPr>
        <p:blipFill>
          <a:blip r:embed="rId3"/>
          <a:srcRect/>
          <a:stretch>
            <a:fillRect/>
          </a:stretch>
        </p:blipFill>
        <p:spPr bwMode="auto">
          <a:xfrm>
            <a:off x="4343400" y="3048000"/>
            <a:ext cx="3573463" cy="330200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74675" y="304800"/>
            <a:ext cx="8001000" cy="1143000"/>
          </a:xfrm>
        </p:spPr>
        <p:txBody>
          <a:bodyPr/>
          <a:lstStyle/>
          <a:p>
            <a:r>
              <a:rPr lang="en-US" b="1" dirty="0"/>
              <a:t>Testes</a:t>
            </a:r>
          </a:p>
        </p:txBody>
      </p:sp>
      <p:sp>
        <p:nvSpPr>
          <p:cNvPr id="12291" name="Rectangle 3"/>
          <p:cNvSpPr>
            <a:spLocks noGrp="1" noChangeArrowheads="1"/>
          </p:cNvSpPr>
          <p:nvPr>
            <p:ph type="body" idx="1"/>
          </p:nvPr>
        </p:nvSpPr>
        <p:spPr/>
        <p:txBody>
          <a:bodyPr/>
          <a:lstStyle/>
          <a:p>
            <a:pPr>
              <a:lnSpc>
                <a:spcPct val="80000"/>
              </a:lnSpc>
            </a:pPr>
            <a:r>
              <a:rPr lang="en-US" sz="2400"/>
              <a:t>Each testis is an oval structure about 5 cm long and 3 cm in diameter</a:t>
            </a:r>
          </a:p>
          <a:p>
            <a:pPr>
              <a:lnSpc>
                <a:spcPct val="80000"/>
              </a:lnSpc>
            </a:pPr>
            <a:r>
              <a:rPr lang="en-US" sz="2400"/>
              <a:t>Covered by: tunica albuginea</a:t>
            </a:r>
          </a:p>
          <a:p>
            <a:pPr>
              <a:lnSpc>
                <a:spcPct val="80000"/>
              </a:lnSpc>
            </a:pPr>
            <a:r>
              <a:rPr lang="en-US" sz="2400"/>
              <a:t>Located in the scrotum</a:t>
            </a:r>
          </a:p>
          <a:p>
            <a:pPr>
              <a:lnSpc>
                <a:spcPct val="80000"/>
              </a:lnSpc>
            </a:pPr>
            <a:r>
              <a:rPr lang="en-US" sz="2400"/>
              <a:t>There are about 250 lobules in each testis. Each contains 1 to 4 -seminiferous tubules that converge to form a single straight tubule, which leads into the rete testis. </a:t>
            </a:r>
          </a:p>
          <a:p>
            <a:pPr>
              <a:lnSpc>
                <a:spcPct val="80000"/>
              </a:lnSpc>
            </a:pPr>
            <a:r>
              <a:rPr lang="en-US" sz="2400"/>
              <a:t>Short efferent ducts exit the testes. </a:t>
            </a:r>
          </a:p>
          <a:p>
            <a:pPr>
              <a:lnSpc>
                <a:spcPct val="80000"/>
              </a:lnSpc>
            </a:pPr>
            <a:r>
              <a:rPr lang="en-US" sz="2400"/>
              <a:t>Interstitial cells (cells of Leydig), which produce male sex hormones, are located between the seminiferous tubules within a lobule.</a:t>
            </a:r>
            <a:r>
              <a:rPr lang="en-US" sz="1600"/>
              <a:t> </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tunica </a:t>
            </a:r>
            <a:r>
              <a:rPr lang="en-US" dirty="0" err="1" smtClean="0"/>
              <a:t>albuginea</a:t>
            </a:r>
            <a:r>
              <a:rPr lang="en-US" dirty="0" smtClean="0"/>
              <a:t>, surrounds each testis and extends inward to form septa that partition the organ into lobules There are about 250 lobules in each testis. Each contains 1 to 4 highly coiled </a:t>
            </a:r>
            <a:r>
              <a:rPr lang="en-US" dirty="0" err="1" smtClean="0"/>
              <a:t>seminiferous</a:t>
            </a:r>
            <a:r>
              <a:rPr lang="en-US" dirty="0" smtClean="0"/>
              <a:t> tubules that converge to form a single straight tubule, which leads into the </a:t>
            </a:r>
            <a:r>
              <a:rPr lang="en-US" dirty="0" err="1" smtClean="0"/>
              <a:t>rete</a:t>
            </a:r>
            <a:r>
              <a:rPr lang="en-US" dirty="0" smtClean="0"/>
              <a:t> testis. Short efferent ducts exit the testes. </a:t>
            </a:r>
          </a:p>
          <a:p>
            <a:r>
              <a:rPr lang="en-US" dirty="0" smtClean="0"/>
              <a:t>Interstitial cells (cells of </a:t>
            </a:r>
            <a:r>
              <a:rPr lang="en-US" dirty="0" err="1" smtClean="0"/>
              <a:t>Leydig</a:t>
            </a:r>
            <a:r>
              <a:rPr lang="en-US" dirty="0" smtClean="0"/>
              <a:t>), which produce male sex hormones, are located between the </a:t>
            </a:r>
            <a:r>
              <a:rPr lang="en-US" dirty="0" err="1" smtClean="0"/>
              <a:t>seminiferous</a:t>
            </a:r>
            <a:r>
              <a:rPr lang="en-US" dirty="0" smtClean="0"/>
              <a:t> tubules within a lobule</a:t>
            </a:r>
          </a:p>
          <a:p>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0046"/>
          <p:cNvPicPr>
            <a:picLocks noChangeAspect="1" noChangeArrowheads="1"/>
          </p:cNvPicPr>
          <p:nvPr/>
        </p:nvPicPr>
        <p:blipFill>
          <a:blip r:embed="rId3"/>
          <a:srcRect/>
          <a:stretch>
            <a:fillRect/>
          </a:stretch>
        </p:blipFill>
        <p:spPr bwMode="auto">
          <a:xfrm>
            <a:off x="1447800" y="1524000"/>
            <a:ext cx="6096000" cy="4572000"/>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illu_testis"/>
          <p:cNvPicPr>
            <a:picLocks noChangeAspect="1" noChangeArrowheads="1"/>
          </p:cNvPicPr>
          <p:nvPr/>
        </p:nvPicPr>
        <p:blipFill>
          <a:blip r:embed="rId3"/>
          <a:srcRect/>
          <a:stretch>
            <a:fillRect/>
          </a:stretch>
        </p:blipFill>
        <p:spPr bwMode="auto">
          <a:xfrm>
            <a:off x="1981200" y="1905000"/>
            <a:ext cx="5338763" cy="4067175"/>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b="1" dirty="0"/>
              <a:t>scrotum</a:t>
            </a:r>
          </a:p>
        </p:txBody>
      </p:sp>
      <p:sp>
        <p:nvSpPr>
          <p:cNvPr id="10243" name="Rectangle 3"/>
          <p:cNvSpPr>
            <a:spLocks noGrp="1" noChangeArrowheads="1"/>
          </p:cNvSpPr>
          <p:nvPr>
            <p:ph type="body" idx="1"/>
          </p:nvPr>
        </p:nvSpPr>
        <p:spPr/>
        <p:txBody>
          <a:bodyPr>
            <a:normAutofit lnSpcReduction="10000"/>
          </a:bodyPr>
          <a:lstStyle/>
          <a:p>
            <a:pPr>
              <a:lnSpc>
                <a:spcPct val="80000"/>
              </a:lnSpc>
            </a:pPr>
            <a:r>
              <a:rPr lang="en-US" sz="2800" dirty="0"/>
              <a:t>consists of skin and subcutaneous tissue</a:t>
            </a:r>
          </a:p>
          <a:p>
            <a:pPr>
              <a:lnSpc>
                <a:spcPct val="80000"/>
              </a:lnSpc>
            </a:pPr>
            <a:r>
              <a:rPr lang="en-US" sz="2800" dirty="0"/>
              <a:t> A vertical septum, of subcutaneous tissue in the center divides it into two parts, each containing one testis. </a:t>
            </a:r>
          </a:p>
          <a:p>
            <a:pPr>
              <a:lnSpc>
                <a:spcPct val="80000"/>
              </a:lnSpc>
            </a:pPr>
            <a:r>
              <a:rPr lang="en-US" sz="2800" dirty="0"/>
              <a:t>Smooth muscle fibers, called the </a:t>
            </a:r>
            <a:r>
              <a:rPr lang="en-US" sz="2800" dirty="0">
                <a:solidFill>
                  <a:srgbClr val="FF0000"/>
                </a:solidFill>
              </a:rPr>
              <a:t>dartos muscle, </a:t>
            </a:r>
            <a:r>
              <a:rPr lang="en-US" sz="2800" dirty="0"/>
              <a:t>in the subcutaneous tissue contract to give the scrotum its wrinkled appearance. When these fibers are relaxed, the scrotum is smooth. </a:t>
            </a:r>
          </a:p>
          <a:p>
            <a:pPr>
              <a:lnSpc>
                <a:spcPct val="80000"/>
              </a:lnSpc>
            </a:pPr>
            <a:r>
              <a:rPr lang="en-US" sz="2800" dirty="0"/>
              <a:t>the </a:t>
            </a:r>
            <a:r>
              <a:rPr lang="en-US" sz="2800" dirty="0" err="1">
                <a:solidFill>
                  <a:srgbClr val="FF0000"/>
                </a:solidFill>
              </a:rPr>
              <a:t>cremaster</a:t>
            </a:r>
            <a:r>
              <a:rPr lang="en-US" sz="2800" dirty="0">
                <a:solidFill>
                  <a:srgbClr val="FF0000"/>
                </a:solidFill>
              </a:rPr>
              <a:t> muscle</a:t>
            </a:r>
            <a:r>
              <a:rPr lang="en-US" sz="2800" dirty="0"/>
              <a:t>, consists of skeletal muscle fibers and controls the position of the scrotum and testes. When it is cold or a man is sexually aroused, this muscle contracts to pull the testes closer to the body for warmth. </a:t>
            </a:r>
            <a:r>
              <a:rPr lang="en-US" sz="2100" dirty="0"/>
              <a:t/>
            </a:r>
            <a:br>
              <a:rPr lang="en-US" sz="2100" dirty="0"/>
            </a:br>
            <a:r>
              <a:rPr lang="en-US" sz="2100" dirty="0"/>
              <a:t> </a:t>
            </a:r>
          </a:p>
          <a:p>
            <a:pPr>
              <a:lnSpc>
                <a:spcPct val="80000"/>
              </a:lnSpc>
            </a:pPr>
            <a:endParaRPr lang="en-US" sz="21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descr="0052"/>
          <p:cNvPicPr>
            <a:picLocks noChangeAspect="1" noChangeArrowheads="1"/>
          </p:cNvPicPr>
          <p:nvPr/>
        </p:nvPicPr>
        <p:blipFill>
          <a:blip r:embed="rId3"/>
          <a:srcRect/>
          <a:stretch>
            <a:fillRect/>
          </a:stretch>
        </p:blipFill>
        <p:spPr bwMode="auto">
          <a:xfrm>
            <a:off x="1447800" y="1524000"/>
            <a:ext cx="6096000" cy="4572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midwifery</a:t>
            </a:r>
            <a:endParaRPr lang="en-US" dirty="0"/>
          </a:p>
        </p:txBody>
      </p:sp>
      <p:sp>
        <p:nvSpPr>
          <p:cNvPr id="3" name="Content Placeholder 2"/>
          <p:cNvSpPr>
            <a:spLocks noGrp="1"/>
          </p:cNvSpPr>
          <p:nvPr>
            <p:ph idx="1"/>
          </p:nvPr>
        </p:nvSpPr>
        <p:spPr/>
        <p:txBody>
          <a:bodyPr/>
          <a:lstStyle/>
          <a:p>
            <a:r>
              <a:rPr lang="en-US" dirty="0" smtClean="0"/>
              <a:t>During the early years of nurse-midwifery, the opportunities for clinical practice were limited. Prior to the 1960s nurse-midwives often functioned as supervisors and consultants to indigenous midwives in the Southern United States. </a:t>
            </a:r>
          </a:p>
          <a:p>
            <a:r>
              <a:rPr lang="en-US" dirty="0" smtClean="0"/>
              <a:t>Yet nurse-midwifery grew slowly.</a:t>
            </a:r>
          </a:p>
          <a:p>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Epididymis</a:t>
            </a:r>
            <a:endParaRPr lang="en-US" dirty="0"/>
          </a:p>
        </p:txBody>
      </p:sp>
      <p:sp>
        <p:nvSpPr>
          <p:cNvPr id="3" name="Content Placeholder 2"/>
          <p:cNvSpPr>
            <a:spLocks noGrp="1"/>
          </p:cNvSpPr>
          <p:nvPr>
            <p:ph idx="1"/>
          </p:nvPr>
        </p:nvSpPr>
        <p:spPr/>
        <p:txBody>
          <a:bodyPr>
            <a:normAutofit fontScale="92500"/>
          </a:bodyPr>
          <a:lstStyle/>
          <a:p>
            <a:r>
              <a:rPr lang="en-US" dirty="0" smtClean="0"/>
              <a:t>a long tube (about 6 meters) that is tightly coiled to form a comma-shaped organ located along the superior and posterior margins of the testes.</a:t>
            </a:r>
          </a:p>
          <a:p>
            <a:r>
              <a:rPr lang="en-US" dirty="0" smtClean="0"/>
              <a:t>Sperm that leave the testes are immature and incapable of fertilizing ova. They complete their maturation process and become fertile as they move through the </a:t>
            </a:r>
            <a:r>
              <a:rPr lang="en-US" dirty="0" err="1" smtClean="0"/>
              <a:t>epididymis</a:t>
            </a:r>
            <a:r>
              <a:rPr lang="en-US" dirty="0" smtClean="0"/>
              <a:t>. Mature sperm are stored in the lower portion, or tail, of the </a:t>
            </a:r>
            <a:r>
              <a:rPr lang="en-US" dirty="0" err="1" smtClean="0"/>
              <a:t>epididymis</a:t>
            </a:r>
            <a:endParaRPr lang="en-US" dirty="0" smtClean="0"/>
          </a:p>
          <a:p>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spermatic cord </a:t>
            </a:r>
          </a:p>
        </p:txBody>
      </p:sp>
      <p:sp>
        <p:nvSpPr>
          <p:cNvPr id="20483" name="Rectangle 3"/>
          <p:cNvSpPr>
            <a:spLocks noGrp="1" noChangeArrowheads="1"/>
          </p:cNvSpPr>
          <p:nvPr>
            <p:ph type="body" idx="1"/>
          </p:nvPr>
        </p:nvSpPr>
        <p:spPr/>
        <p:txBody>
          <a:bodyPr/>
          <a:lstStyle/>
          <a:p>
            <a:r>
              <a:rPr lang="en-US"/>
              <a:t>contains the proximal ductus deferens, testicular artery and veins, lymph vessels, testicular nerve, cremaster muscle and a connective tissue covering.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Duct System</a:t>
            </a:r>
          </a:p>
        </p:txBody>
      </p:sp>
      <p:sp>
        <p:nvSpPr>
          <p:cNvPr id="17411" name="Rectangle 3"/>
          <p:cNvSpPr>
            <a:spLocks noGrp="1" noChangeArrowheads="1"/>
          </p:cNvSpPr>
          <p:nvPr>
            <p:ph type="body" idx="1"/>
          </p:nvPr>
        </p:nvSpPr>
        <p:spPr/>
        <p:txBody>
          <a:bodyPr/>
          <a:lstStyle/>
          <a:p>
            <a:r>
              <a:rPr lang="en-US"/>
              <a:t>Sperm cells pass through a series of ducts to reach the outside of the body. After they leave the testes, the sperm passes through the epididymis, ductus deferens, ejaculatory duct, and urethra. </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Ductus</a:t>
            </a:r>
            <a:r>
              <a:rPr lang="en-US" b="1" dirty="0" smtClean="0"/>
              <a:t> Deferens [vas deferens]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 </a:t>
            </a:r>
            <a:r>
              <a:rPr lang="en-US" dirty="0" err="1" smtClean="0"/>
              <a:t>fibromuscular</a:t>
            </a:r>
            <a:r>
              <a:rPr lang="en-US" dirty="0" smtClean="0"/>
              <a:t> tube that is continuous with the </a:t>
            </a:r>
            <a:r>
              <a:rPr lang="en-US" dirty="0" err="1" smtClean="0"/>
              <a:t>epididymis</a:t>
            </a:r>
            <a:r>
              <a:rPr lang="en-US" dirty="0" smtClean="0"/>
              <a:t>. It begins at the bottom (tail) of the </a:t>
            </a:r>
            <a:r>
              <a:rPr lang="en-US" dirty="0" err="1" smtClean="0"/>
              <a:t>epididymis</a:t>
            </a:r>
            <a:r>
              <a:rPr lang="en-US" dirty="0" smtClean="0"/>
              <a:t> then turns sharply upward along the posterior margin of the testes. </a:t>
            </a:r>
          </a:p>
          <a:p>
            <a:r>
              <a:rPr lang="en-US" dirty="0" smtClean="0"/>
              <a:t>enters the </a:t>
            </a:r>
            <a:r>
              <a:rPr lang="en-US" dirty="0" err="1" smtClean="0"/>
              <a:t>abdominopelvic</a:t>
            </a:r>
            <a:r>
              <a:rPr lang="en-US" dirty="0" smtClean="0"/>
              <a:t> cavity through the inguinal canal and passes along the lateral pelvic wall. It crosses over the </a:t>
            </a:r>
            <a:r>
              <a:rPr lang="en-US" dirty="0" err="1" smtClean="0"/>
              <a:t>ureter</a:t>
            </a:r>
            <a:r>
              <a:rPr lang="en-US" dirty="0" smtClean="0"/>
              <a:t> and posterior portion of the urinary bladder, and then descends along the posterior wall of the bladder toward the prostate gland. Just before it reaches the prostate gland, each </a:t>
            </a:r>
            <a:r>
              <a:rPr lang="en-US" dirty="0" err="1" smtClean="0"/>
              <a:t>ductus</a:t>
            </a:r>
            <a:r>
              <a:rPr lang="en-US" dirty="0" smtClean="0"/>
              <a:t> deferens enlarges to form an </a:t>
            </a:r>
            <a:r>
              <a:rPr lang="en-US" dirty="0" err="1" smtClean="0"/>
              <a:t>ampulla</a:t>
            </a:r>
            <a:r>
              <a:rPr lang="en-US" dirty="0" smtClean="0"/>
              <a:t>. Sperm are stored in the proximal portion of the </a:t>
            </a:r>
            <a:r>
              <a:rPr lang="en-US" dirty="0" err="1" smtClean="0"/>
              <a:t>ductus</a:t>
            </a:r>
            <a:r>
              <a:rPr lang="en-US" dirty="0" smtClean="0"/>
              <a:t> deferens, near the </a:t>
            </a:r>
            <a:r>
              <a:rPr lang="en-US" dirty="0" err="1" smtClean="0"/>
              <a:t>epididymis</a:t>
            </a:r>
            <a:r>
              <a:rPr lang="en-US" dirty="0" smtClean="0"/>
              <a:t>,</a:t>
            </a:r>
          </a:p>
          <a:p>
            <a:r>
              <a:rPr lang="en-US" dirty="0" smtClean="0"/>
              <a:t>peristaltic movements propel the sperm through the tube</a:t>
            </a:r>
            <a:r>
              <a:rPr lang="en-US" sz="2000" dirty="0" smtClean="0"/>
              <a:t> </a:t>
            </a:r>
          </a:p>
          <a:p>
            <a:endParaRPr lang="en-US" dirty="0" smtClean="0"/>
          </a:p>
          <a:p>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Ejaculatory Duct </a:t>
            </a:r>
          </a:p>
        </p:txBody>
      </p:sp>
      <p:sp>
        <p:nvSpPr>
          <p:cNvPr id="21507" name="Rectangle 3"/>
          <p:cNvSpPr>
            <a:spLocks noGrp="1" noChangeArrowheads="1"/>
          </p:cNvSpPr>
          <p:nvPr>
            <p:ph type="body" idx="1"/>
          </p:nvPr>
        </p:nvSpPr>
        <p:spPr/>
        <p:txBody>
          <a:bodyPr/>
          <a:lstStyle/>
          <a:p>
            <a:r>
              <a:rPr lang="en-US"/>
              <a:t>Each ductus deferens, at the </a:t>
            </a:r>
            <a:r>
              <a:rPr lang="en-US">
                <a:hlinkClick r:id=""/>
              </a:rPr>
              <a:t>ampulla</a:t>
            </a:r>
            <a:r>
              <a:rPr lang="en-US"/>
              <a:t>, joins the duct from the adjacent seminal vesicle (one of the accessory glands) to form a short ejaculatory duct.</a:t>
            </a:r>
          </a:p>
          <a:p>
            <a:r>
              <a:rPr lang="en-US"/>
              <a:t> Each ejaculatory duct passes through the prostate gland and empties into the urethra. </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CA7_Re-HumanPenis1"/>
          <p:cNvPicPr>
            <a:picLocks noChangeAspect="1" noChangeArrowheads="1"/>
          </p:cNvPicPr>
          <p:nvPr/>
        </p:nvPicPr>
        <p:blipFill>
          <a:blip r:embed="rId3"/>
          <a:srcRect/>
          <a:stretch>
            <a:fillRect/>
          </a:stretch>
        </p:blipFill>
        <p:spPr bwMode="auto">
          <a:xfrm>
            <a:off x="685800" y="304800"/>
            <a:ext cx="7391400" cy="617220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b="1" dirty="0"/>
              <a:t>Urethra</a:t>
            </a:r>
            <a:r>
              <a:rPr lang="en-US" dirty="0"/>
              <a:t> </a:t>
            </a:r>
          </a:p>
        </p:txBody>
      </p:sp>
      <p:sp>
        <p:nvSpPr>
          <p:cNvPr id="22531" name="Rectangle 3"/>
          <p:cNvSpPr>
            <a:spLocks noGrp="1" noChangeArrowheads="1"/>
          </p:cNvSpPr>
          <p:nvPr>
            <p:ph type="body" idx="1"/>
          </p:nvPr>
        </p:nvSpPr>
        <p:spPr/>
        <p:txBody>
          <a:bodyPr/>
          <a:lstStyle/>
          <a:p>
            <a:r>
              <a:rPr lang="en-US" sz="2600"/>
              <a:t>extends from the urinary bladder to the external urethral orifice at the tip of the penis. </a:t>
            </a:r>
          </a:p>
          <a:p>
            <a:r>
              <a:rPr lang="en-US" sz="2600"/>
              <a:t>It is a passageway for sperm and fluids from the reproductive system and urine from the urinary system.</a:t>
            </a:r>
          </a:p>
          <a:p>
            <a:r>
              <a:rPr lang="en-US" sz="2600"/>
              <a:t> </a:t>
            </a:r>
            <a:r>
              <a:rPr lang="en-US" sz="2500"/>
              <a:t>divided into three regions: The prostatic urethra, the membranous urethra &amp; the penile urethra (also called spongy urethra or cavernous urethra)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Urethra</a:t>
            </a:r>
            <a:endParaRPr lang="en-US" dirty="0"/>
          </a:p>
        </p:txBody>
      </p:sp>
      <p:sp>
        <p:nvSpPr>
          <p:cNvPr id="3" name="Content Placeholder 2"/>
          <p:cNvSpPr>
            <a:spLocks noGrp="1"/>
          </p:cNvSpPr>
          <p:nvPr>
            <p:ph idx="1"/>
          </p:nvPr>
        </p:nvSpPr>
        <p:spPr/>
        <p:txBody>
          <a:bodyPr/>
          <a:lstStyle/>
          <a:p>
            <a:r>
              <a:rPr lang="en-US" dirty="0" smtClean="0"/>
              <a:t>It is a passageway for sperm and fluids from the reproductive system and urine from the urinary system. </a:t>
            </a:r>
          </a:p>
          <a:p>
            <a:r>
              <a:rPr lang="en-US" dirty="0" smtClean="0"/>
              <a:t>While reproductive fluids are passing through the urethra, sphincters contract tightly to keep urine from entering the urethra. </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accessory glands</a:t>
            </a:r>
          </a:p>
        </p:txBody>
      </p:sp>
      <p:sp>
        <p:nvSpPr>
          <p:cNvPr id="24579" name="Rectangle 3"/>
          <p:cNvSpPr>
            <a:spLocks noGrp="1" noChangeArrowheads="1"/>
          </p:cNvSpPr>
          <p:nvPr>
            <p:ph type="body" idx="1"/>
          </p:nvPr>
        </p:nvSpPr>
        <p:spPr/>
        <p:txBody>
          <a:bodyPr/>
          <a:lstStyle/>
          <a:p>
            <a:r>
              <a:rPr lang="en-US"/>
              <a:t>are the seminal vesicles, prostate gland, and the bulbourethral glands. These glands secrete fluids that enter the urethra. </a:t>
            </a:r>
          </a:p>
        </p:txBody>
      </p:sp>
      <p:pic>
        <p:nvPicPr>
          <p:cNvPr id="24580" name="Picture 4" descr="img_david"/>
          <p:cNvPicPr>
            <a:picLocks noChangeAspect="1" noChangeArrowheads="1"/>
          </p:cNvPicPr>
          <p:nvPr/>
        </p:nvPicPr>
        <p:blipFill>
          <a:blip r:embed="rId3"/>
          <a:srcRect/>
          <a:stretch>
            <a:fillRect/>
          </a:stretch>
        </p:blipFill>
        <p:spPr bwMode="auto">
          <a:xfrm>
            <a:off x="6172200" y="3429000"/>
            <a:ext cx="1682750" cy="2549525"/>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Seminal Vesicles </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saccular</a:t>
            </a:r>
            <a:r>
              <a:rPr lang="en-US" dirty="0" smtClean="0"/>
              <a:t> glands posterior to the urinary bladder. </a:t>
            </a:r>
          </a:p>
          <a:p>
            <a:r>
              <a:rPr lang="en-US" dirty="0" smtClean="0"/>
              <a:t>Each gland has a short duct that joins with the </a:t>
            </a:r>
            <a:r>
              <a:rPr lang="en-US" dirty="0" err="1" smtClean="0"/>
              <a:t>ductus</a:t>
            </a:r>
            <a:r>
              <a:rPr lang="en-US" dirty="0" smtClean="0"/>
              <a:t> deferens at the </a:t>
            </a:r>
            <a:r>
              <a:rPr lang="en-US" dirty="0" err="1" smtClean="0"/>
              <a:t>ampulla</a:t>
            </a:r>
            <a:r>
              <a:rPr lang="en-US" dirty="0" smtClean="0"/>
              <a:t> to form an ejaculatory duct, which then empties into the urethra. </a:t>
            </a:r>
          </a:p>
          <a:p>
            <a:r>
              <a:rPr lang="en-US" dirty="0" smtClean="0"/>
              <a:t>The fluid is viscous and contains fructose, which provides an energy source for the sperm; prostaglandins, which contribute to the mobility and viability of the sperm; and proteins that cause slight coagulation reactions in the semen after ejaculation. </a:t>
            </a:r>
          </a:p>
          <a:p>
            <a:endParaRPr lang="en-US" dirty="0" smtClean="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midwifery</a:t>
            </a:r>
            <a:endParaRPr lang="en-US" dirty="0"/>
          </a:p>
        </p:txBody>
      </p:sp>
      <p:sp>
        <p:nvSpPr>
          <p:cNvPr id="3" name="Content Placeholder 2"/>
          <p:cNvSpPr>
            <a:spLocks noGrp="1"/>
          </p:cNvSpPr>
          <p:nvPr>
            <p:ph idx="1"/>
          </p:nvPr>
        </p:nvSpPr>
        <p:spPr/>
        <p:txBody>
          <a:bodyPr>
            <a:normAutofit fontScale="92500"/>
          </a:bodyPr>
          <a:lstStyle/>
          <a:p>
            <a:r>
              <a:rPr lang="en-US" dirty="0" smtClean="0"/>
              <a:t>However, nurse-midwifery began to grow more rapidly during the 1970-1980's. Among the major historical events which facilitated the increase acceptance of nurse-midwifery were the safety and satisfaction of the care provided.</a:t>
            </a:r>
          </a:p>
          <a:p>
            <a:r>
              <a:rPr lang="en-US" dirty="0" smtClean="0"/>
              <a:t>Nurse-midwives became familiar to many consumers through their participation in the development of the first alternative birth centers. </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Prostate</a:t>
            </a:r>
            <a:endParaRPr lang="en-US" dirty="0"/>
          </a:p>
        </p:txBody>
      </p:sp>
      <p:sp>
        <p:nvSpPr>
          <p:cNvPr id="3" name="Content Placeholder 2"/>
          <p:cNvSpPr>
            <a:spLocks noGrp="1"/>
          </p:cNvSpPr>
          <p:nvPr>
            <p:ph idx="1"/>
          </p:nvPr>
        </p:nvSpPr>
        <p:spPr/>
        <p:txBody>
          <a:bodyPr>
            <a:normAutofit lnSpcReduction="10000"/>
          </a:bodyPr>
          <a:lstStyle/>
          <a:p>
            <a:r>
              <a:rPr lang="en-US" dirty="0" smtClean="0"/>
              <a:t>a firm, dense structure that is located just inferior to the urinary bladder. </a:t>
            </a:r>
          </a:p>
          <a:p>
            <a:r>
              <a:rPr lang="en-US" dirty="0" smtClean="0"/>
              <a:t>It is about the size of a walnut and encircles the urethra as it leaves the urinary bladder.</a:t>
            </a:r>
          </a:p>
          <a:p>
            <a:r>
              <a:rPr lang="en-US" dirty="0" smtClean="0"/>
              <a:t> Numerous short ducts from the substance of the prostate gland empty into the prostatic urethra. The secretions of the prostate are thin, milky colored, and alkaline. They function to enhance the motility of the sperm. </a:t>
            </a:r>
          </a:p>
          <a:p>
            <a:endParaRPr lang="en-US" dirty="0" smtClean="0"/>
          </a:p>
          <a:p>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Bulbourethral</a:t>
            </a:r>
            <a:r>
              <a:rPr lang="en-US" b="1" dirty="0" smtClean="0"/>
              <a:t> Glands    (Cowper's)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small, about the size of a pea, and located near the base of the penis. A short duct from each gland enters the proximal end of the penile urethra. </a:t>
            </a:r>
          </a:p>
          <a:p>
            <a:r>
              <a:rPr lang="en-US" dirty="0" smtClean="0"/>
              <a:t>In response to sexual stimulation, the </a:t>
            </a:r>
            <a:r>
              <a:rPr lang="en-US" dirty="0" err="1" smtClean="0"/>
              <a:t>bulbourethral</a:t>
            </a:r>
            <a:r>
              <a:rPr lang="en-US" dirty="0" smtClean="0"/>
              <a:t> glands secrete an alkaline mucus-like fluid. This fluid neutralizes the acidity of the urine residue in the urethra, helps to neutralize the acidity of the vagina, and provides some lubrication for the tip of the penis during intercourse.</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Seminal Fluid or Semen</a:t>
            </a:r>
            <a:endParaRPr lang="en-US" dirty="0"/>
          </a:p>
        </p:txBody>
      </p:sp>
      <p:sp>
        <p:nvSpPr>
          <p:cNvPr id="3" name="Content Placeholder 2"/>
          <p:cNvSpPr>
            <a:spLocks noGrp="1"/>
          </p:cNvSpPr>
          <p:nvPr>
            <p:ph idx="1"/>
          </p:nvPr>
        </p:nvSpPr>
        <p:spPr/>
        <p:txBody>
          <a:bodyPr>
            <a:normAutofit/>
          </a:bodyPr>
          <a:lstStyle/>
          <a:p>
            <a:r>
              <a:rPr lang="en-US" dirty="0" smtClean="0"/>
              <a:t>a slightly alkaline mixture of sperm cells and secretions from the accessory glands. Secretions from the seminal vesicles make up about 60 percent of the volume of the semen, with most of the remainder coming from the prostate gland. The sperm and secretions from the </a:t>
            </a:r>
            <a:r>
              <a:rPr lang="en-US" dirty="0" err="1" smtClean="0"/>
              <a:t>bulbourethral</a:t>
            </a:r>
            <a:r>
              <a:rPr lang="en-US" dirty="0" smtClean="0"/>
              <a:t> gland contribute only a small volume. </a:t>
            </a:r>
          </a:p>
          <a:p>
            <a:endParaRPr lang="en-US" dirty="0" smtClean="0"/>
          </a:p>
          <a:p>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Seminal Fluid or Semen</a:t>
            </a:r>
            <a:endParaRPr lang="en-US" dirty="0"/>
          </a:p>
        </p:txBody>
      </p:sp>
      <p:sp>
        <p:nvSpPr>
          <p:cNvPr id="3" name="Content Placeholder 2"/>
          <p:cNvSpPr>
            <a:spLocks noGrp="1"/>
          </p:cNvSpPr>
          <p:nvPr>
            <p:ph idx="1"/>
          </p:nvPr>
        </p:nvSpPr>
        <p:spPr/>
        <p:txBody>
          <a:bodyPr/>
          <a:lstStyle/>
          <a:p>
            <a:r>
              <a:rPr lang="en-US" dirty="0" smtClean="0"/>
              <a:t>The volume of semen in a single ejaculation may vary from 1.5 to 6.0 ml. There are between 50 to 150 million sperm per milliliter of semen. Sperm counts below 10 to 20 million per milliliter usually present fertility problems. Although only one sperm actually penetrates and fertilizes the ovum, it takes several million sperm in an ejaculation to ensure that fertilization will take place. </a:t>
            </a:r>
          </a:p>
          <a:p>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penis</a:t>
            </a:r>
            <a:endParaRPr lang="en-US" dirty="0"/>
          </a:p>
        </p:txBody>
      </p:sp>
      <p:sp>
        <p:nvSpPr>
          <p:cNvPr id="3" name="Content Placeholder 2"/>
          <p:cNvSpPr>
            <a:spLocks noGrp="1"/>
          </p:cNvSpPr>
          <p:nvPr>
            <p:ph idx="1"/>
          </p:nvPr>
        </p:nvSpPr>
        <p:spPr/>
        <p:txBody>
          <a:bodyPr>
            <a:normAutofit lnSpcReduction="10000"/>
          </a:bodyPr>
          <a:lstStyle/>
          <a:p>
            <a:r>
              <a:rPr lang="en-US" dirty="0" smtClean="0"/>
              <a:t>the male </a:t>
            </a:r>
            <a:r>
              <a:rPr lang="en-US" dirty="0" err="1" smtClean="0"/>
              <a:t>copulatory</a:t>
            </a:r>
            <a:r>
              <a:rPr lang="en-US" dirty="0" smtClean="0"/>
              <a:t> organ, is a cylindrical pendant organ located anterior to the scrotum and functions to transfer sperm to the vagina. </a:t>
            </a:r>
          </a:p>
          <a:p>
            <a:r>
              <a:rPr lang="en-US" dirty="0" smtClean="0"/>
              <a:t>consists of three columns of erectile tissue that are wrapped in connective tissue and covered with skin. The two dorsal columns are the corpora </a:t>
            </a:r>
            <a:r>
              <a:rPr lang="en-US" dirty="0" err="1" smtClean="0"/>
              <a:t>cavernosa</a:t>
            </a:r>
            <a:r>
              <a:rPr lang="en-US" dirty="0" smtClean="0"/>
              <a:t>. The single, midline ventral column surrounds the urethra and is called the corpus </a:t>
            </a:r>
            <a:r>
              <a:rPr lang="en-US" dirty="0" err="1" smtClean="0"/>
              <a:t>spongiosum</a:t>
            </a:r>
            <a:r>
              <a:rPr lang="en-US" dirty="0" smtClean="0"/>
              <a:t>.</a:t>
            </a:r>
          </a:p>
          <a:p>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penis</a:t>
            </a:r>
          </a:p>
        </p:txBody>
      </p:sp>
      <p:sp>
        <p:nvSpPr>
          <p:cNvPr id="31747" name="Rectangle 3"/>
          <p:cNvSpPr>
            <a:spLocks noGrp="1" noChangeArrowheads="1"/>
          </p:cNvSpPr>
          <p:nvPr>
            <p:ph type="body" idx="1"/>
          </p:nvPr>
        </p:nvSpPr>
        <p:spPr/>
        <p:txBody>
          <a:bodyPr/>
          <a:lstStyle/>
          <a:p>
            <a:pPr>
              <a:lnSpc>
                <a:spcPct val="90000"/>
              </a:lnSpc>
            </a:pPr>
            <a:r>
              <a:rPr lang="en-US" sz="2400"/>
              <a:t>3 parts: a root, body (shaft), and glans penis. </a:t>
            </a:r>
          </a:p>
          <a:p>
            <a:pPr>
              <a:lnSpc>
                <a:spcPct val="90000"/>
              </a:lnSpc>
            </a:pPr>
            <a:r>
              <a:rPr lang="en-US" sz="2400"/>
              <a:t>The root of the penis attaches it to the pubic arch </a:t>
            </a:r>
          </a:p>
          <a:p>
            <a:pPr>
              <a:lnSpc>
                <a:spcPct val="90000"/>
              </a:lnSpc>
            </a:pPr>
            <a:r>
              <a:rPr lang="en-US" sz="2400"/>
              <a:t>the body is the visible, pendant portion. </a:t>
            </a:r>
          </a:p>
          <a:p>
            <a:pPr>
              <a:lnSpc>
                <a:spcPct val="90000"/>
              </a:lnSpc>
            </a:pPr>
            <a:r>
              <a:rPr lang="en-US" sz="2400"/>
              <a:t>The corpus spongiosum expands at the distal end to form the glans penis. </a:t>
            </a:r>
          </a:p>
          <a:p>
            <a:pPr>
              <a:lnSpc>
                <a:spcPct val="90000"/>
              </a:lnSpc>
            </a:pPr>
            <a:r>
              <a:rPr lang="en-US" sz="2400"/>
              <a:t>The urethra, which extends throughout the length of the corpus spongiosum, opens through the external urethral orifice at the tip of the glans penis. A loose fold of skin, called the prepuce, or foreskin, covers the glans penis. </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descr="illu_penis"/>
          <p:cNvPicPr>
            <a:picLocks noChangeAspect="1" noChangeArrowheads="1"/>
          </p:cNvPicPr>
          <p:nvPr/>
        </p:nvPicPr>
        <p:blipFill>
          <a:blip r:embed="rId3"/>
          <a:srcRect/>
          <a:stretch>
            <a:fillRect/>
          </a:stretch>
        </p:blipFill>
        <p:spPr bwMode="auto">
          <a:xfrm>
            <a:off x="990600" y="1752600"/>
            <a:ext cx="7277100" cy="4198938"/>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b="1" dirty="0"/>
              <a:t>Erection</a:t>
            </a:r>
          </a:p>
        </p:txBody>
      </p:sp>
      <p:sp>
        <p:nvSpPr>
          <p:cNvPr id="75779" name="Rectangle 3"/>
          <p:cNvSpPr>
            <a:spLocks noGrp="1" noChangeArrowheads="1"/>
          </p:cNvSpPr>
          <p:nvPr>
            <p:ph type="body" idx="1"/>
          </p:nvPr>
        </p:nvSpPr>
        <p:spPr/>
        <p:txBody>
          <a:bodyPr/>
          <a:lstStyle/>
          <a:p>
            <a:r>
              <a:rPr lang="en-US"/>
              <a:t>Involves increase in length, width &amp; firmness</a:t>
            </a:r>
          </a:p>
          <a:p>
            <a:r>
              <a:rPr lang="en-US"/>
              <a:t>Changes in blood supply: arterioles dilate, veins constrict</a:t>
            </a:r>
          </a:p>
          <a:p>
            <a:r>
              <a:rPr lang="en-US"/>
              <a:t>The spongy erectile tissue fills with blood</a:t>
            </a:r>
          </a:p>
          <a:p>
            <a:r>
              <a:rPr lang="en-US"/>
              <a:t>Erectile Dysfunction [ED] also known as impotence</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Erection</a:t>
            </a:r>
            <a:endParaRPr lang="en-US" dirty="0"/>
          </a:p>
        </p:txBody>
      </p:sp>
      <p:sp>
        <p:nvSpPr>
          <p:cNvPr id="3" name="Content Placeholder 2"/>
          <p:cNvSpPr>
            <a:spLocks noGrp="1"/>
          </p:cNvSpPr>
          <p:nvPr>
            <p:ph idx="1"/>
          </p:nvPr>
        </p:nvSpPr>
        <p:spPr>
          <a:xfrm>
            <a:off x="457200" y="762000"/>
            <a:ext cx="8229600" cy="5364163"/>
          </a:xfrm>
        </p:spPr>
        <p:txBody>
          <a:bodyPr>
            <a:noAutofit/>
          </a:bodyPr>
          <a:lstStyle/>
          <a:p>
            <a:r>
              <a:rPr lang="en-US" sz="2400" dirty="0" smtClean="0"/>
              <a:t>spongy erectile tissue is a loose network of connective tissue with many spaces</a:t>
            </a:r>
          </a:p>
          <a:p>
            <a:r>
              <a:rPr lang="en-US" sz="2400" dirty="0" smtClean="0"/>
              <a:t>ED – inability to achieve or maintain an erection</a:t>
            </a:r>
          </a:p>
          <a:p>
            <a:r>
              <a:rPr lang="en-US" sz="2400" dirty="0" smtClean="0"/>
              <a:t>Affects approx. 30 mil men in USA.  Not unusual to experience sometime – usually due to psychological problems: stress, depression, worrying, grief</a:t>
            </a:r>
          </a:p>
          <a:p>
            <a:r>
              <a:rPr lang="en-US" sz="2400" dirty="0" smtClean="0"/>
              <a:t>Physical problems: nerve damage – usually accompanying diabetes or alcoholism</a:t>
            </a:r>
          </a:p>
          <a:p>
            <a:r>
              <a:rPr lang="en-US" sz="2400" dirty="0" smtClean="0"/>
              <a:t>Atherosclerosis [fatty deposits] in arteries supplying penis</a:t>
            </a:r>
          </a:p>
          <a:p>
            <a:r>
              <a:rPr lang="en-US" sz="2400" dirty="0" smtClean="0"/>
              <a:t>medications: HTN, antihistamines, </a:t>
            </a:r>
            <a:r>
              <a:rPr lang="en-US" sz="2400" dirty="0" err="1" smtClean="0"/>
              <a:t>antinausea</a:t>
            </a:r>
            <a:r>
              <a:rPr lang="en-US" sz="2400" dirty="0" smtClean="0"/>
              <a:t> &amp; </a:t>
            </a:r>
            <a:r>
              <a:rPr lang="en-US" sz="2400" dirty="0" err="1" smtClean="0"/>
              <a:t>antiseizure</a:t>
            </a:r>
            <a:r>
              <a:rPr lang="en-US" sz="2400" dirty="0" smtClean="0"/>
              <a:t>, antidepressants, sedatives, </a:t>
            </a:r>
            <a:r>
              <a:rPr lang="en-US" sz="2400" dirty="0" err="1" smtClean="0"/>
              <a:t>tranquilzers</a:t>
            </a:r>
            <a:endParaRPr lang="en-US" sz="2400" dirty="0" smtClean="0"/>
          </a:p>
          <a:p>
            <a:r>
              <a:rPr lang="en-US" sz="2400" dirty="0" smtClean="0"/>
              <a:t>Cigarettes, marijuana &amp; alcohol</a:t>
            </a:r>
          </a:p>
          <a:p>
            <a:r>
              <a:rPr lang="en-US" sz="2400" dirty="0" smtClean="0"/>
              <a:t>Treat ED – eliminate problem.   Medications: Viagra type enhance nitric oxide that is released with arousal and caused arterioles to dilate</a:t>
            </a:r>
          </a:p>
          <a:p>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93725" y="595313"/>
            <a:ext cx="7745647" cy="5509200"/>
          </a:xfrm>
          <a:prstGeom prst="rect">
            <a:avLst/>
          </a:prstGeom>
          <a:noFill/>
          <a:ln w="9525">
            <a:noFill/>
            <a:miter lim="800000"/>
            <a:headEnd/>
            <a:tailEnd/>
          </a:ln>
          <a:effectLst/>
        </p:spPr>
        <p:txBody>
          <a:bodyPr wrap="none">
            <a:spAutoFit/>
          </a:bodyPr>
          <a:lstStyle/>
          <a:p>
            <a:r>
              <a:rPr lang="en-US" sz="3200" b="1" dirty="0"/>
              <a:t>Control of erection</a:t>
            </a:r>
          </a:p>
          <a:p>
            <a:endParaRPr lang="en-US" sz="3200" dirty="0"/>
          </a:p>
          <a:p>
            <a:r>
              <a:rPr lang="en-US" sz="3200" dirty="0"/>
              <a:t>Hypothalamus (conscious control)</a:t>
            </a:r>
          </a:p>
          <a:p>
            <a:endParaRPr lang="en-US" sz="3200" dirty="0"/>
          </a:p>
          <a:p>
            <a:r>
              <a:rPr lang="en-US" sz="3200" dirty="0"/>
              <a:t>Parasympathetic nerves</a:t>
            </a:r>
          </a:p>
          <a:p>
            <a:r>
              <a:rPr lang="en-US" sz="3200" dirty="0"/>
              <a:t>	neurotransmitter- nitric oxide?</a:t>
            </a:r>
          </a:p>
          <a:p>
            <a:r>
              <a:rPr lang="en-US" sz="3200" dirty="0"/>
              <a:t>	promotes blood flow into penis</a:t>
            </a:r>
          </a:p>
          <a:p>
            <a:r>
              <a:rPr lang="en-US" sz="3200" dirty="0"/>
              <a:t>(Viagra- promotes </a:t>
            </a:r>
            <a:r>
              <a:rPr lang="en-US" sz="3200" dirty="0" err="1"/>
              <a:t>vasodilation</a:t>
            </a:r>
            <a:r>
              <a:rPr lang="en-US" sz="3200" dirty="0"/>
              <a:t>)</a:t>
            </a:r>
          </a:p>
          <a:p>
            <a:endParaRPr lang="en-US" sz="3200" dirty="0"/>
          </a:p>
          <a:p>
            <a:r>
              <a:rPr lang="en-US" sz="3200" dirty="0"/>
              <a:t>Control of emission and ejaculation</a:t>
            </a:r>
          </a:p>
          <a:p>
            <a:r>
              <a:rPr lang="en-US" sz="3200" dirty="0"/>
              <a:t>	sympathetic nerves- muscle contraction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midwifery</a:t>
            </a:r>
            <a:endParaRPr lang="en-US" dirty="0"/>
          </a:p>
        </p:txBody>
      </p:sp>
      <p:sp>
        <p:nvSpPr>
          <p:cNvPr id="3" name="Content Placeholder 2"/>
          <p:cNvSpPr>
            <a:spLocks noGrp="1"/>
          </p:cNvSpPr>
          <p:nvPr>
            <p:ph idx="1"/>
          </p:nvPr>
        </p:nvSpPr>
        <p:spPr/>
        <p:txBody>
          <a:bodyPr>
            <a:normAutofit/>
          </a:bodyPr>
          <a:lstStyle/>
          <a:p>
            <a:r>
              <a:rPr lang="en-US" dirty="0" smtClean="0"/>
              <a:t>In 1982, the Midwives' Alliance of North America (MANA) was founded. The organization embraces all midwives, regardless of training or credentials; however, its focus became the expansion of practice rights for direct-entry midwives who attended home births. </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D:\digital_content\chapt19\art_library\color_art_library\19_06.jpg"/>
          <p:cNvPicPr>
            <a:picLocks noChangeAspect="1" noChangeArrowheads="1"/>
          </p:cNvPicPr>
          <p:nvPr/>
        </p:nvPicPr>
        <p:blipFill>
          <a:blip r:embed="rId2"/>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Endocrinology of male reproduction</a:t>
            </a:r>
            <a:r>
              <a:rPr lang="en-US" dirty="0" smtClean="0"/>
              <a:t>. </a:t>
            </a:r>
            <a:endParaRPr lang="en-US" dirty="0"/>
          </a:p>
        </p:txBody>
      </p:sp>
      <p:sp>
        <p:nvSpPr>
          <p:cNvPr id="3" name="Content Placeholder 2"/>
          <p:cNvSpPr>
            <a:spLocks noGrp="1"/>
          </p:cNvSpPr>
          <p:nvPr>
            <p:ph idx="1"/>
          </p:nvPr>
        </p:nvSpPr>
        <p:spPr/>
        <p:txBody>
          <a:bodyPr>
            <a:normAutofit fontScale="92500"/>
          </a:bodyPr>
          <a:lstStyle/>
          <a:p>
            <a:r>
              <a:rPr lang="en-US" dirty="0" err="1" smtClean="0"/>
              <a:t>Pulsatile</a:t>
            </a:r>
            <a:r>
              <a:rPr lang="en-US" dirty="0" smtClean="0"/>
              <a:t> hypothalamic release of </a:t>
            </a:r>
            <a:r>
              <a:rPr lang="en-US" dirty="0" err="1" smtClean="0"/>
              <a:t>GnRH</a:t>
            </a:r>
            <a:r>
              <a:rPr lang="en-US" dirty="0" smtClean="0"/>
              <a:t> stimulates the secretion of FSH and LH by anterior pituitary. These hormones then act at the level of the testis. </a:t>
            </a:r>
          </a:p>
          <a:p>
            <a:r>
              <a:rPr lang="en-US" dirty="0" smtClean="0"/>
              <a:t>LH stimulates testosterone production by the </a:t>
            </a:r>
            <a:r>
              <a:rPr lang="en-US" dirty="0" err="1" smtClean="0"/>
              <a:t>Leydig</a:t>
            </a:r>
            <a:r>
              <a:rPr lang="en-US" dirty="0" smtClean="0"/>
              <a:t> cells, and FSH acts on the </a:t>
            </a:r>
            <a:r>
              <a:rPr lang="en-US" dirty="0" err="1" smtClean="0"/>
              <a:t>Sertoli</a:t>
            </a:r>
            <a:r>
              <a:rPr lang="en-US" dirty="0" smtClean="0"/>
              <a:t> cell to support spermatogenesis. Serum testosterone and </a:t>
            </a:r>
            <a:r>
              <a:rPr lang="en-US" dirty="0" err="1" smtClean="0"/>
              <a:t>inhibin</a:t>
            </a:r>
            <a:r>
              <a:rPr lang="en-US" dirty="0" smtClean="0"/>
              <a:t> (</a:t>
            </a:r>
            <a:r>
              <a:rPr lang="en-US" dirty="0" err="1" smtClean="0"/>
              <a:t>Sertoli</a:t>
            </a:r>
            <a:r>
              <a:rPr lang="en-US" dirty="0" smtClean="0"/>
              <a:t>-cell product) </a:t>
            </a:r>
            <a:r>
              <a:rPr lang="en-US" dirty="0" err="1" smtClean="0"/>
              <a:t>downregulate</a:t>
            </a:r>
            <a:r>
              <a:rPr lang="en-US" dirty="0" smtClean="0"/>
              <a:t> LH and FSH secretion via negative feedback loop.</a:t>
            </a:r>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Hormones</a:t>
            </a:r>
          </a:p>
        </p:txBody>
      </p:sp>
      <p:sp>
        <p:nvSpPr>
          <p:cNvPr id="32771" name="Rectangle 3"/>
          <p:cNvSpPr>
            <a:spLocks noGrp="1" noChangeArrowheads="1"/>
          </p:cNvSpPr>
          <p:nvPr>
            <p:ph type="body" idx="1"/>
          </p:nvPr>
        </p:nvSpPr>
        <p:spPr/>
        <p:txBody>
          <a:bodyPr/>
          <a:lstStyle/>
          <a:p>
            <a:pPr>
              <a:buFont typeface="Wingdings" pitchFamily="2" charset="2"/>
              <a:buChar char="q"/>
            </a:pPr>
            <a:r>
              <a:rPr lang="en-US" dirty="0"/>
              <a:t>Follicle-stimulating hormone (FSH) stimulates spermatogenesis</a:t>
            </a:r>
          </a:p>
          <a:p>
            <a:r>
              <a:rPr lang="en-US" dirty="0"/>
              <a:t>Interstitial Cell Stimulating Hormone (ICSH) stimulates the production of testosterone </a:t>
            </a:r>
          </a:p>
          <a:p>
            <a:r>
              <a:rPr lang="en-US" dirty="0"/>
              <a:t>testosterone stimulates the development of male secondary sex characteristics &amp; spermatogenesis. </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Male Sex Hormones </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a. Control of spermatogenesis &amp; male sexual characteristics begins in the </a:t>
            </a:r>
            <a:r>
              <a:rPr lang="en-US" b="1" dirty="0" smtClean="0"/>
              <a:t>hypothalamus. </a:t>
            </a:r>
          </a:p>
          <a:p>
            <a:pPr>
              <a:buNone/>
            </a:pPr>
            <a:r>
              <a:rPr lang="en-US" dirty="0" smtClean="0"/>
              <a:t>b. Hypothalamus secretes pulses of </a:t>
            </a:r>
            <a:r>
              <a:rPr lang="en-US" b="1" dirty="0" err="1" smtClean="0"/>
              <a:t>gonadotropin</a:t>
            </a:r>
            <a:r>
              <a:rPr lang="en-US" b="1" dirty="0" smtClean="0"/>
              <a:t>-releasing hormone (</a:t>
            </a:r>
            <a:r>
              <a:rPr lang="en-US" b="1" dirty="0" err="1" smtClean="0"/>
              <a:t>GnRH</a:t>
            </a:r>
            <a:r>
              <a:rPr lang="en-US" b="1" dirty="0" smtClean="0"/>
              <a:t>). </a:t>
            </a:r>
          </a:p>
          <a:p>
            <a:pPr>
              <a:buNone/>
            </a:pPr>
            <a:r>
              <a:rPr lang="en-US" dirty="0" smtClean="0"/>
              <a:t>c. </a:t>
            </a:r>
            <a:r>
              <a:rPr lang="en-US" dirty="0" err="1" smtClean="0"/>
              <a:t>GnRH</a:t>
            </a:r>
            <a:r>
              <a:rPr lang="en-US" dirty="0" smtClean="0"/>
              <a:t> travels in the blood to the anterior pituitary gland and causes it to release the 2 </a:t>
            </a:r>
            <a:r>
              <a:rPr lang="en-US" dirty="0" err="1" smtClean="0"/>
              <a:t>gonadotropins</a:t>
            </a:r>
            <a:r>
              <a:rPr lang="en-US" dirty="0" smtClean="0"/>
              <a:t> – follicle stimulating hormone and luteinizing hormone (interstitial cell-stimulating hormone). </a:t>
            </a:r>
          </a:p>
          <a:p>
            <a:pPr>
              <a:buNone/>
            </a:pPr>
            <a:r>
              <a:rPr lang="en-US" dirty="0" smtClean="0"/>
              <a:t>d. LH acts on interstitial cells and causes them to release testosterone. Testosterone has body wide effects, but some must remain within the </a:t>
            </a:r>
            <a:r>
              <a:rPr lang="en-US" dirty="0" err="1" smtClean="0"/>
              <a:t>seminiferous</a:t>
            </a:r>
            <a:r>
              <a:rPr lang="en-US" dirty="0" smtClean="0"/>
              <a:t> tubules to help promote spermatogenesis. </a:t>
            </a:r>
          </a:p>
          <a:p>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Male Sex Hormones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e. FSH causes </a:t>
            </a:r>
            <a:r>
              <a:rPr lang="en-US" dirty="0" err="1" smtClean="0"/>
              <a:t>sustentacular</a:t>
            </a:r>
            <a:r>
              <a:rPr lang="en-US" dirty="0" smtClean="0"/>
              <a:t> cells to secrete </a:t>
            </a:r>
            <a:r>
              <a:rPr lang="en-US" b="1" dirty="0" smtClean="0"/>
              <a:t>androgen-binding protein. </a:t>
            </a:r>
            <a:r>
              <a:rPr lang="en-US" dirty="0" smtClean="0"/>
              <a:t>ABP binds and concentrates testosterone within the </a:t>
            </a:r>
            <a:r>
              <a:rPr lang="en-US" dirty="0" err="1" smtClean="0"/>
              <a:t>seminiferous</a:t>
            </a:r>
            <a:r>
              <a:rPr lang="en-US" dirty="0" smtClean="0"/>
              <a:t> tubules. </a:t>
            </a:r>
          </a:p>
          <a:p>
            <a:pPr>
              <a:buNone/>
            </a:pPr>
            <a:r>
              <a:rPr lang="en-US" dirty="0" smtClean="0"/>
              <a:t>f. If testosterone levels rise too high, it inhibits hypothalamic release of </a:t>
            </a:r>
            <a:r>
              <a:rPr lang="en-US" dirty="0" err="1" smtClean="0"/>
              <a:t>GnRH</a:t>
            </a:r>
            <a:r>
              <a:rPr lang="en-US" dirty="0" smtClean="0"/>
              <a:t> and pituitary release of FSH and LH. </a:t>
            </a:r>
          </a:p>
          <a:p>
            <a:pPr>
              <a:buNone/>
            </a:pPr>
            <a:r>
              <a:rPr lang="en-US" dirty="0" smtClean="0"/>
              <a:t>g. If sperm count rises too high, the </a:t>
            </a:r>
            <a:r>
              <a:rPr lang="en-US" dirty="0" err="1" smtClean="0"/>
              <a:t>sustentacular</a:t>
            </a:r>
            <a:r>
              <a:rPr lang="en-US" dirty="0" smtClean="0"/>
              <a:t> cells will secrete the hormone </a:t>
            </a:r>
            <a:r>
              <a:rPr lang="en-US" b="1" dirty="0" err="1" smtClean="0"/>
              <a:t>inhibin</a:t>
            </a:r>
            <a:r>
              <a:rPr lang="en-US" b="1" dirty="0" smtClean="0"/>
              <a:t>, which inhibits anterior pituitary release of FSH and hypothalamic release of </a:t>
            </a:r>
            <a:r>
              <a:rPr lang="en-US" b="1" dirty="0" err="1" smtClean="0"/>
              <a:t>GnRH</a:t>
            </a:r>
            <a:r>
              <a:rPr lang="en-US" b="1" dirty="0" smtClean="0"/>
              <a:t>. </a:t>
            </a:r>
          </a:p>
          <a:p>
            <a:pPr>
              <a:buNone/>
            </a:pPr>
            <a:endParaRPr lang="en-US" dirty="0" smtClean="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Male Sex Hormones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Testosterone is responsible for </a:t>
            </a:r>
            <a:r>
              <a:rPr lang="en-US" dirty="0" err="1" smtClean="0"/>
              <a:t>masculinization</a:t>
            </a:r>
            <a:r>
              <a:rPr lang="en-US" dirty="0" smtClean="0"/>
              <a:t> of embryonic genitalia and further development of reproductive structures at puberty. </a:t>
            </a:r>
          </a:p>
          <a:p>
            <a:r>
              <a:rPr lang="en-US" dirty="0" smtClean="0"/>
              <a:t>It induces features in </a:t>
            </a:r>
            <a:r>
              <a:rPr lang="en-US" dirty="0" err="1" smtClean="0"/>
              <a:t>nonreproductive</a:t>
            </a:r>
            <a:r>
              <a:rPr lang="en-US" dirty="0" smtClean="0"/>
              <a:t> organs. Such </a:t>
            </a:r>
            <a:r>
              <a:rPr lang="en-US" b="1" dirty="0" smtClean="0"/>
              <a:t>secondary sex characteristics </a:t>
            </a:r>
            <a:r>
              <a:rPr lang="en-US" dirty="0" smtClean="0"/>
              <a:t>include: appearance of pubic, </a:t>
            </a:r>
            <a:r>
              <a:rPr lang="en-US" dirty="0" err="1" smtClean="0"/>
              <a:t>axillary</a:t>
            </a:r>
            <a:r>
              <a:rPr lang="en-US" dirty="0" smtClean="0"/>
              <a:t>, and facial hair, enlargement of the larynx and deepening of the voice, thickening of the skin, development of bone and skeletal muscle mass, and boosting of metabolic rate.</a:t>
            </a: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457200" y="304800"/>
            <a:ext cx="822960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fontScale="90000"/>
          </a:bodyPr>
          <a:lstStyle/>
          <a:p>
            <a:r>
              <a:rPr lang="en-US" b="1" dirty="0" smtClean="0"/>
              <a:t>The functions of the male reproductive system </a:t>
            </a:r>
            <a:endParaRPr lang="en-US" dirty="0"/>
          </a:p>
        </p:txBody>
      </p:sp>
      <p:sp>
        <p:nvSpPr>
          <p:cNvPr id="3" name="Content Placeholder 2"/>
          <p:cNvSpPr>
            <a:spLocks noGrp="1"/>
          </p:cNvSpPr>
          <p:nvPr>
            <p:ph idx="1"/>
          </p:nvPr>
        </p:nvSpPr>
        <p:spPr/>
        <p:txBody>
          <a:bodyPr>
            <a:normAutofit/>
          </a:bodyPr>
          <a:lstStyle/>
          <a:p>
            <a:pPr>
              <a:buNone/>
            </a:pPr>
            <a:r>
              <a:rPr lang="en-US" dirty="0" smtClean="0"/>
              <a:t>a. Production of male </a:t>
            </a:r>
            <a:r>
              <a:rPr lang="en-US" b="1" dirty="0" smtClean="0"/>
              <a:t>gametes (sperm) </a:t>
            </a:r>
          </a:p>
          <a:p>
            <a:pPr>
              <a:buNone/>
            </a:pPr>
            <a:r>
              <a:rPr lang="en-US" dirty="0" smtClean="0"/>
              <a:t>b. Synthesis of </a:t>
            </a:r>
            <a:r>
              <a:rPr lang="en-US" b="1" dirty="0" smtClean="0"/>
              <a:t>androgens (male sex hormones) </a:t>
            </a:r>
            <a:r>
              <a:rPr lang="en-US" dirty="0" smtClean="0"/>
              <a:t>such as </a:t>
            </a:r>
            <a:r>
              <a:rPr lang="en-US" b="1" dirty="0" smtClean="0"/>
              <a:t>testosterone. </a:t>
            </a:r>
          </a:p>
          <a:p>
            <a:pPr>
              <a:buNone/>
            </a:pPr>
            <a:r>
              <a:rPr lang="en-US" dirty="0" smtClean="0"/>
              <a:t>c. Delivery of sperm into the female reproductive tract. </a:t>
            </a:r>
          </a:p>
          <a:p>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Blood-Testis Barrier</a:t>
            </a:r>
            <a:r>
              <a:rPr lang="en-US" dirty="0" smtClean="0"/>
              <a:t/>
            </a:r>
            <a:br>
              <a:rPr lang="en-US" dirty="0" smtClean="0"/>
            </a:br>
            <a:endParaRPr lang="en-US" dirty="0"/>
          </a:p>
        </p:txBody>
      </p:sp>
      <p:sp>
        <p:nvSpPr>
          <p:cNvPr id="3" name="Content Placeholder 2"/>
          <p:cNvSpPr>
            <a:spLocks noGrp="1"/>
          </p:cNvSpPr>
          <p:nvPr>
            <p:ph idx="1"/>
          </p:nvPr>
        </p:nvSpPr>
        <p:spPr>
          <a:xfrm>
            <a:off x="457200" y="1371600"/>
            <a:ext cx="8229600" cy="5105400"/>
          </a:xfrm>
        </p:spPr>
        <p:txBody>
          <a:bodyPr>
            <a:normAutofit fontScale="92500" lnSpcReduction="20000"/>
          </a:bodyPr>
          <a:lstStyle/>
          <a:p>
            <a:r>
              <a:rPr lang="en-US" dirty="0" smtClean="0"/>
              <a:t> It is a mechanical barrier that separates </a:t>
            </a:r>
            <a:r>
              <a:rPr lang="en-US" dirty="0" err="1" smtClean="0"/>
              <a:t>seminiferous</a:t>
            </a:r>
            <a:r>
              <a:rPr lang="en-US" dirty="0" smtClean="0"/>
              <a:t> tubules of testes from blood &amp; other testicular tissues. </a:t>
            </a:r>
          </a:p>
          <a:p>
            <a:r>
              <a:rPr lang="en-US" dirty="0" smtClean="0"/>
              <a:t>It is formed by </a:t>
            </a:r>
            <a:r>
              <a:rPr lang="en-US" u="sng" dirty="0" smtClean="0"/>
              <a:t>tight junctions</a:t>
            </a:r>
            <a:r>
              <a:rPr lang="en-US" dirty="0" smtClean="0"/>
              <a:t> </a:t>
            </a:r>
            <a:r>
              <a:rPr lang="en-US" dirty="0" err="1" smtClean="0"/>
              <a:t>btwn</a:t>
            </a:r>
            <a:r>
              <a:rPr lang="en-US" dirty="0" smtClean="0"/>
              <a:t> the adjacent </a:t>
            </a:r>
            <a:r>
              <a:rPr lang="en-US" dirty="0" err="1" smtClean="0"/>
              <a:t>sertoli</a:t>
            </a:r>
            <a:r>
              <a:rPr lang="en-US" dirty="0" smtClean="0"/>
              <a:t> cells near the basal membrane of </a:t>
            </a:r>
            <a:r>
              <a:rPr lang="en-US" dirty="0" err="1" smtClean="0"/>
              <a:t>s.tubule</a:t>
            </a:r>
            <a:r>
              <a:rPr lang="en-US" dirty="0" smtClean="0"/>
              <a:t>.</a:t>
            </a:r>
          </a:p>
          <a:p>
            <a:r>
              <a:rPr lang="en-US" dirty="0" smtClean="0"/>
              <a:t>The testosterone must be bound to androgen- binding protein (</a:t>
            </a:r>
            <a:r>
              <a:rPr lang="en-US" b="1" dirty="0" smtClean="0"/>
              <a:t>ABP</a:t>
            </a:r>
            <a:r>
              <a:rPr lang="en-US" dirty="0" smtClean="0"/>
              <a:t>) to cross the barrier.</a:t>
            </a:r>
          </a:p>
          <a:p>
            <a:pPr>
              <a:buNone/>
            </a:pPr>
            <a:r>
              <a:rPr lang="en-US" dirty="0" smtClean="0"/>
              <a:t>       </a:t>
            </a:r>
            <a:r>
              <a:rPr lang="en-US" b="1" dirty="0" smtClean="0"/>
              <a:t>Functions: </a:t>
            </a:r>
            <a:endParaRPr lang="en-US" dirty="0" smtClean="0"/>
          </a:p>
          <a:p>
            <a:r>
              <a:rPr lang="en-US" dirty="0" smtClean="0"/>
              <a:t>Prevents the entry of large molecules (such as proteins &amp; </a:t>
            </a:r>
            <a:r>
              <a:rPr lang="en-US" dirty="0" err="1" smtClean="0"/>
              <a:t>cytotoxic</a:t>
            </a:r>
            <a:r>
              <a:rPr lang="en-US" dirty="0" smtClean="0"/>
              <a:t> substances, </a:t>
            </a:r>
            <a:r>
              <a:rPr lang="en-US" dirty="0" err="1" smtClean="0"/>
              <a:t>galactose</a:t>
            </a:r>
            <a:r>
              <a:rPr lang="en-US" dirty="0" smtClean="0"/>
              <a:t>)</a:t>
            </a:r>
          </a:p>
          <a:p>
            <a:r>
              <a:rPr lang="en-US" dirty="0" smtClean="0"/>
              <a:t>Allows the passage of water, urea, nutritive substances &amp; hormones for spermatogenesis. </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 </a:t>
            </a:r>
            <a:r>
              <a:rPr lang="en-US" b="1" dirty="0" smtClean="0"/>
              <a:t>Damage of the barrier: </a:t>
            </a:r>
            <a:r>
              <a:rPr lang="en-US" dirty="0" smtClean="0"/>
              <a:t>by trauma or viral infection like mumps. </a:t>
            </a:r>
          </a:p>
          <a:p>
            <a:r>
              <a:rPr lang="en-US" dirty="0" smtClean="0"/>
              <a:t>The sperms enter the blood =activation of immune system = </a:t>
            </a:r>
            <a:r>
              <a:rPr lang="en-US" dirty="0" err="1" smtClean="0"/>
              <a:t>autoantibodies</a:t>
            </a:r>
            <a:r>
              <a:rPr lang="en-US" dirty="0" smtClean="0"/>
              <a:t> against sperms = destruction of germ cells = sterility. </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midwifery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midwives represented by MANA have steadfastly insisted on autonomy and control over their practice, and differentiation of the midwifery model of care from the medical model. This freedom to practice without outside control has not been without costs; the midwives have had to confront lack of legal standing, hostile practice environments, lack of appropriate medical consultation and referral mechanisms, and low pay for long hours of work.</a:t>
            </a:r>
          </a:p>
          <a:p>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7200" b="1" dirty="0" smtClean="0"/>
              <a:t>SPERMATOGENESIS</a:t>
            </a:r>
            <a:endParaRPr lang="en-US" sz="7200"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Sperm Structure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a. The adult sperm consists of 3 primary regions: </a:t>
            </a:r>
          </a:p>
          <a:p>
            <a:pPr>
              <a:buNone/>
            </a:pPr>
            <a:r>
              <a:rPr lang="en-US" dirty="0" smtClean="0"/>
              <a:t>b. Head – contains the nucleus (with 23 chromosomes) and the </a:t>
            </a:r>
            <a:r>
              <a:rPr lang="en-US" dirty="0" err="1" smtClean="0"/>
              <a:t>acrosome</a:t>
            </a:r>
            <a:r>
              <a:rPr lang="en-US" dirty="0" smtClean="0"/>
              <a:t> (contains digestive enzymes that help sperm penetrate the cells surrounding the egg); </a:t>
            </a:r>
          </a:p>
          <a:p>
            <a:pPr>
              <a:buNone/>
            </a:pPr>
            <a:r>
              <a:rPr lang="en-US" dirty="0" smtClean="0"/>
              <a:t>c. </a:t>
            </a:r>
            <a:r>
              <a:rPr lang="en-US" dirty="0" err="1" smtClean="0"/>
              <a:t>Midpiece</a:t>
            </a:r>
            <a:r>
              <a:rPr lang="en-US" dirty="0" smtClean="0"/>
              <a:t> – contains multiple mitochondria to provide the ATP that powers the sperm’s swimming; </a:t>
            </a:r>
          </a:p>
          <a:p>
            <a:pPr>
              <a:buNone/>
            </a:pPr>
            <a:r>
              <a:rPr lang="en-US" dirty="0" smtClean="0"/>
              <a:t>d. Flagellum – the long tail that is used to propel the sperm. </a:t>
            </a:r>
          </a:p>
          <a:p>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It is made up of </a:t>
            </a:r>
            <a:r>
              <a:rPr lang="en-US" dirty="0" err="1" smtClean="0"/>
              <a:t>mucopolysacharide</a:t>
            </a:r>
            <a:r>
              <a:rPr lang="en-US" dirty="0" smtClean="0"/>
              <a:t> &amp; acid </a:t>
            </a:r>
            <a:r>
              <a:rPr lang="en-US" dirty="0" err="1" smtClean="0"/>
              <a:t>phosphatase</a:t>
            </a:r>
            <a:r>
              <a:rPr lang="en-US" dirty="0" smtClean="0"/>
              <a:t>. It also contains </a:t>
            </a:r>
            <a:r>
              <a:rPr lang="en-US" dirty="0" err="1" smtClean="0"/>
              <a:t>hyaluronidase</a:t>
            </a:r>
            <a:r>
              <a:rPr lang="en-US" dirty="0" smtClean="0"/>
              <a:t> &amp; </a:t>
            </a:r>
            <a:r>
              <a:rPr lang="en-US" dirty="0" err="1" smtClean="0"/>
              <a:t>proteolytic</a:t>
            </a:r>
            <a:r>
              <a:rPr lang="en-US" dirty="0" smtClean="0"/>
              <a:t> enzymes essential for fertilization of ovum. </a:t>
            </a:r>
          </a:p>
          <a:p>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SPERMATOGENESIS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Spermatogenesis is the sequence of events by which </a:t>
            </a:r>
            <a:r>
              <a:rPr lang="en-US" i="1" dirty="0" err="1" smtClean="0"/>
              <a:t>spermatogonia</a:t>
            </a:r>
            <a:r>
              <a:rPr lang="en-US" dirty="0" smtClean="0"/>
              <a:t> are transformed into </a:t>
            </a:r>
            <a:r>
              <a:rPr lang="en-US" b="1" dirty="0" smtClean="0"/>
              <a:t>mature sperms</a:t>
            </a:r>
            <a:r>
              <a:rPr lang="en-US" dirty="0" smtClean="0"/>
              <a:t>. This maturation process begins at puberty. </a:t>
            </a:r>
            <a:r>
              <a:rPr lang="en-US" b="1" dirty="0" err="1" smtClean="0"/>
              <a:t>Spermatogonia</a:t>
            </a:r>
            <a:r>
              <a:rPr lang="en-US" dirty="0" smtClean="0"/>
              <a:t>, which have been dormant in the </a:t>
            </a:r>
            <a:r>
              <a:rPr lang="en-US" dirty="0" err="1" smtClean="0"/>
              <a:t>seminiferous</a:t>
            </a:r>
            <a:r>
              <a:rPr lang="en-US" dirty="0" smtClean="0"/>
              <a:t> tubules of the testes since the fetal period, begin to increase in number at puberty. After several mitotic divisions, the </a:t>
            </a:r>
            <a:r>
              <a:rPr lang="en-US" dirty="0" err="1" smtClean="0"/>
              <a:t>spermatogonia</a:t>
            </a:r>
            <a:r>
              <a:rPr lang="en-US" dirty="0" smtClean="0"/>
              <a:t> grow and undergo changes. </a:t>
            </a:r>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SPERMATOGENESIS</a:t>
            </a:r>
            <a:endParaRPr lang="en-US" b="1" dirty="0"/>
          </a:p>
        </p:txBody>
      </p:sp>
      <p:sp>
        <p:nvSpPr>
          <p:cNvPr id="3" name="Content Placeholder 2"/>
          <p:cNvSpPr>
            <a:spLocks noGrp="1"/>
          </p:cNvSpPr>
          <p:nvPr>
            <p:ph idx="1"/>
          </p:nvPr>
        </p:nvSpPr>
        <p:spPr/>
        <p:txBody>
          <a:bodyPr>
            <a:normAutofit fontScale="92500"/>
          </a:bodyPr>
          <a:lstStyle/>
          <a:p>
            <a:r>
              <a:rPr lang="en-US" b="1" dirty="0" smtClean="0"/>
              <a:t>Spermatogenesis requires about 74 days. Together with transportation, a total of about 3 months elapses before sperm are ejaculated.</a:t>
            </a:r>
          </a:p>
          <a:p>
            <a:r>
              <a:rPr lang="en-US" dirty="0" smtClean="0"/>
              <a:t>The sperm achieve motility during their passage through the </a:t>
            </a:r>
            <a:r>
              <a:rPr lang="en-US" dirty="0" err="1" smtClean="0"/>
              <a:t>epididymis</a:t>
            </a:r>
            <a:r>
              <a:rPr lang="en-US" dirty="0" smtClean="0"/>
              <a:t>, but sperm </a:t>
            </a:r>
            <a:r>
              <a:rPr lang="en-US" dirty="0" err="1" smtClean="0"/>
              <a:t>capacitation</a:t>
            </a:r>
            <a:r>
              <a:rPr lang="en-US" dirty="0" smtClean="0"/>
              <a:t>, which renders them capable of fertilization in vivo, does not occur until they are removed from the seminal plasma after ejaculation</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SPERMATOGENESIS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Estrogen levels are high at the time of ovulation, resulting in an increased quantity, decreased viscosity, and favorable electrolyte content of the cervical mucus. These are the ideal characteristics for sperm penetration. </a:t>
            </a:r>
          </a:p>
          <a:p>
            <a:r>
              <a:rPr lang="en-US" b="1" dirty="0" smtClean="0"/>
              <a:t>The average ejaculate contains 2 to 5 </a:t>
            </a:r>
            <a:r>
              <a:rPr lang="en-US" b="1" dirty="0" err="1" smtClean="0"/>
              <a:t>mL</a:t>
            </a:r>
            <a:r>
              <a:rPr lang="en-US" b="1" dirty="0" smtClean="0"/>
              <a:t> of semen; 40 to 300 million sperm may be deposited in the vagina, 50% to 90% of which are morphologically normal.</a:t>
            </a:r>
            <a:r>
              <a:rPr lang="en-US" dirty="0" smtClean="0"/>
              <a:t> </a:t>
            </a:r>
          </a:p>
          <a:p>
            <a:r>
              <a:rPr lang="en-US" dirty="0" smtClean="0"/>
              <a:t>Fewer than 200 sperm achieve proximity to the egg. Only one sperm fertilizes a single egg released at ovulation. </a:t>
            </a:r>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SPERMATOGENESIS</a:t>
            </a:r>
            <a:endParaRPr lang="en-US" dirty="0"/>
          </a:p>
        </p:txBody>
      </p:sp>
      <p:sp>
        <p:nvSpPr>
          <p:cNvPr id="3" name="Content Placeholder 2"/>
          <p:cNvSpPr>
            <a:spLocks noGrp="1"/>
          </p:cNvSpPr>
          <p:nvPr>
            <p:ph idx="1"/>
          </p:nvPr>
        </p:nvSpPr>
        <p:spPr/>
        <p:txBody>
          <a:bodyPr/>
          <a:lstStyle/>
          <a:p>
            <a:r>
              <a:rPr lang="en-US" b="1" dirty="0" err="1" smtClean="0"/>
              <a:t>Capacitation</a:t>
            </a:r>
            <a:r>
              <a:rPr lang="en-US" b="1" dirty="0" smtClean="0"/>
              <a:t> is the physiologic change that sperm must undergo in the female reproductive tract before fertilization.</a:t>
            </a:r>
            <a:r>
              <a:rPr lang="en-US" dirty="0" smtClean="0"/>
              <a:t> </a:t>
            </a:r>
          </a:p>
          <a:p>
            <a:r>
              <a:rPr lang="en-US" dirty="0" smtClean="0"/>
              <a:t>Human sperm can also undergo </a:t>
            </a:r>
            <a:r>
              <a:rPr lang="en-US" dirty="0" err="1" smtClean="0"/>
              <a:t>capacitation</a:t>
            </a:r>
            <a:r>
              <a:rPr lang="en-US" dirty="0" smtClean="0"/>
              <a:t> after a short incubation in defined culture media without residence in the female reproductive tract, which allows for in vitro fertilization </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SPERMATOGENESIS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The </a:t>
            </a:r>
            <a:r>
              <a:rPr lang="en-US" b="1" dirty="0" err="1" smtClean="0"/>
              <a:t>acrosome</a:t>
            </a:r>
            <a:r>
              <a:rPr lang="en-US" b="1" dirty="0" smtClean="0"/>
              <a:t> reaction is one of the principal components of </a:t>
            </a:r>
            <a:r>
              <a:rPr lang="en-US" b="1" dirty="0" err="1" smtClean="0"/>
              <a:t>capacitation</a:t>
            </a:r>
            <a:r>
              <a:rPr lang="en-US" b="1" dirty="0" smtClean="0"/>
              <a:t>.</a:t>
            </a:r>
            <a:r>
              <a:rPr lang="en-US" dirty="0" smtClean="0"/>
              <a:t> The </a:t>
            </a:r>
            <a:r>
              <a:rPr lang="en-US" dirty="0" err="1" smtClean="0"/>
              <a:t>acrosome</a:t>
            </a:r>
            <a:r>
              <a:rPr lang="en-US" dirty="0" smtClean="0"/>
              <a:t>, a modified </a:t>
            </a:r>
            <a:r>
              <a:rPr lang="en-US" dirty="0" err="1" smtClean="0"/>
              <a:t>lysosome</a:t>
            </a:r>
            <a:r>
              <a:rPr lang="en-US" dirty="0" smtClean="0"/>
              <a:t>, lies over the sperm head as a kind of "chemical drill-bit" designed to enable the sperm to burrow its way into the </a:t>
            </a:r>
            <a:r>
              <a:rPr lang="en-US" dirty="0" err="1" smtClean="0"/>
              <a:t>oocyte</a:t>
            </a:r>
            <a:r>
              <a:rPr lang="en-US" dirty="0" smtClean="0"/>
              <a:t>. </a:t>
            </a:r>
          </a:p>
          <a:p>
            <a:r>
              <a:rPr lang="en-US" dirty="0" smtClean="0"/>
              <a:t>The overlying plasma membrane becomes unstable and eventually breaks down, releasing </a:t>
            </a:r>
            <a:r>
              <a:rPr lang="en-US" dirty="0" err="1" smtClean="0"/>
              <a:t>hyaluronidase</a:t>
            </a:r>
            <a:r>
              <a:rPr lang="en-US" dirty="0" smtClean="0"/>
              <a:t>, a neuraminidase, and corona-dispersing enzyme. </a:t>
            </a:r>
          </a:p>
          <a:p>
            <a:r>
              <a:rPr lang="en-US" dirty="0" err="1" smtClean="0"/>
              <a:t>Acrosin</a:t>
            </a:r>
            <a:r>
              <a:rPr lang="en-US" dirty="0" smtClean="0"/>
              <a:t>, bound to the remaining inner </a:t>
            </a:r>
            <a:r>
              <a:rPr lang="en-US" dirty="0" err="1" smtClean="0"/>
              <a:t>acrosomal</a:t>
            </a:r>
            <a:r>
              <a:rPr lang="en-US" dirty="0" smtClean="0"/>
              <a:t> membrane, may play a role in the final penetration of the </a:t>
            </a:r>
            <a:r>
              <a:rPr lang="en-US" dirty="0" err="1" smtClean="0"/>
              <a:t>zona</a:t>
            </a:r>
            <a:r>
              <a:rPr lang="en-US" dirty="0" smtClean="0"/>
              <a:t> </a:t>
            </a:r>
            <a:r>
              <a:rPr lang="en-US" dirty="0" err="1" smtClean="0"/>
              <a:t>pellucida</a:t>
            </a:r>
            <a:r>
              <a:rPr lang="en-US" dirty="0" smtClean="0"/>
              <a:t>. The latter contains species-specific receptors for the plasma membrane. </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SPERMATOGENESIS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After traversing the </a:t>
            </a:r>
            <a:r>
              <a:rPr lang="en-US" dirty="0" err="1" smtClean="0"/>
              <a:t>zona</a:t>
            </a:r>
            <a:r>
              <a:rPr lang="en-US" dirty="0" smtClean="0"/>
              <a:t>, the </a:t>
            </a:r>
            <a:r>
              <a:rPr lang="en-US" dirty="0" err="1" smtClean="0"/>
              <a:t>postacrosomal</a:t>
            </a:r>
            <a:r>
              <a:rPr lang="en-US" dirty="0" smtClean="0"/>
              <a:t> region of the sperm head fuses with the </a:t>
            </a:r>
            <a:r>
              <a:rPr lang="en-US" dirty="0" err="1" smtClean="0"/>
              <a:t>oocyte</a:t>
            </a:r>
            <a:r>
              <a:rPr lang="en-US" dirty="0" smtClean="0"/>
              <a:t> membrane, and the sperm nucleus is incorporated into the </a:t>
            </a:r>
            <a:r>
              <a:rPr lang="en-US" dirty="0" err="1" smtClean="0"/>
              <a:t>ooplasm</a:t>
            </a:r>
            <a:r>
              <a:rPr lang="en-US" dirty="0" smtClean="0"/>
              <a:t>. </a:t>
            </a:r>
          </a:p>
          <a:p>
            <a:r>
              <a:rPr lang="en-US" dirty="0" smtClean="0"/>
              <a:t>This process triggers release of the contents of the cortical granules that lie at the periphery of the </a:t>
            </a:r>
            <a:r>
              <a:rPr lang="en-US" dirty="0" err="1" smtClean="0"/>
              <a:t>oocyte</a:t>
            </a:r>
            <a:r>
              <a:rPr lang="en-US" dirty="0" smtClean="0"/>
              <a:t>. This cortical reaction results in changes in the </a:t>
            </a:r>
            <a:r>
              <a:rPr lang="en-US" dirty="0" err="1" smtClean="0"/>
              <a:t>oocyte</a:t>
            </a:r>
            <a:r>
              <a:rPr lang="en-US" dirty="0" smtClean="0"/>
              <a:t> membrane and </a:t>
            </a:r>
            <a:r>
              <a:rPr lang="en-US" dirty="0" err="1" smtClean="0"/>
              <a:t>zona</a:t>
            </a:r>
            <a:r>
              <a:rPr lang="en-US" dirty="0" smtClean="0"/>
              <a:t> </a:t>
            </a:r>
            <a:r>
              <a:rPr lang="en-US" dirty="0" err="1" smtClean="0"/>
              <a:t>pellucida</a:t>
            </a:r>
            <a:r>
              <a:rPr lang="en-US" dirty="0" smtClean="0"/>
              <a:t> that prevent the entrance of further sperm into the </a:t>
            </a:r>
            <a:r>
              <a:rPr lang="en-US" dirty="0" err="1" smtClean="0"/>
              <a:t>oocyte</a:t>
            </a:r>
            <a:r>
              <a:rPr lang="en-US" dirty="0" smtClean="0"/>
              <a:t>. </a:t>
            </a:r>
          </a:p>
          <a:p>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SPERMATOGENESIS</a:t>
            </a:r>
            <a:endParaRPr lang="en-US" dirty="0"/>
          </a:p>
        </p:txBody>
      </p:sp>
      <p:sp>
        <p:nvSpPr>
          <p:cNvPr id="3" name="Content Placeholder 2"/>
          <p:cNvSpPr>
            <a:spLocks noGrp="1"/>
          </p:cNvSpPr>
          <p:nvPr>
            <p:ph idx="1"/>
          </p:nvPr>
        </p:nvSpPr>
        <p:spPr/>
        <p:txBody>
          <a:bodyPr>
            <a:normAutofit/>
          </a:bodyPr>
          <a:lstStyle/>
          <a:p>
            <a:r>
              <a:rPr lang="en-US" dirty="0" smtClean="0"/>
              <a:t>The process of </a:t>
            </a:r>
            <a:r>
              <a:rPr lang="en-US" dirty="0" err="1" smtClean="0"/>
              <a:t>capacitation</a:t>
            </a:r>
            <a:r>
              <a:rPr lang="en-US" dirty="0" smtClean="0"/>
              <a:t> may be inhibited by a factor in the semen, thus preserving maximum release of enzyme to allow effective penetration of the corona and </a:t>
            </a:r>
            <a:r>
              <a:rPr lang="en-US" dirty="0" err="1" smtClean="0"/>
              <a:t>zona</a:t>
            </a:r>
            <a:r>
              <a:rPr lang="en-US" dirty="0" smtClean="0"/>
              <a:t> </a:t>
            </a:r>
            <a:r>
              <a:rPr lang="en-US" dirty="0" err="1" smtClean="0"/>
              <a:t>pellucida</a:t>
            </a:r>
            <a:r>
              <a:rPr lang="en-US" dirty="0" smtClean="0"/>
              <a:t> surrounding the </a:t>
            </a:r>
            <a:r>
              <a:rPr lang="en-US" dirty="0" err="1" smtClean="0"/>
              <a:t>oocyte</a:t>
            </a:r>
            <a:r>
              <a:rPr lang="en-US" dirty="0" smtClean="0"/>
              <a:t>. </a:t>
            </a:r>
          </a:p>
          <a:p>
            <a:r>
              <a:rPr lang="en-US" dirty="0" smtClean="0"/>
              <a:t>The cellular investments of the </a:t>
            </a:r>
            <a:r>
              <a:rPr lang="en-US" dirty="0" err="1" smtClean="0"/>
              <a:t>oocyte</a:t>
            </a:r>
            <a:r>
              <a:rPr lang="en-US" dirty="0" smtClean="0"/>
              <a:t> may further activate the sperm, thus facilitating penetration to the </a:t>
            </a:r>
            <a:r>
              <a:rPr lang="en-US" dirty="0" err="1" smtClean="0"/>
              <a:t>oocyte</a:t>
            </a:r>
            <a:r>
              <a:rPr lang="en-US" dirty="0" smtClean="0"/>
              <a:t> membrane.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birth of the man-midwife</a:t>
            </a:r>
            <a:endParaRPr lang="en-US" b="1" dirty="0"/>
          </a:p>
        </p:txBody>
      </p:sp>
      <p:sp>
        <p:nvSpPr>
          <p:cNvPr id="3" name="Content Placeholder 2"/>
          <p:cNvSpPr>
            <a:spLocks noGrp="1"/>
          </p:cNvSpPr>
          <p:nvPr>
            <p:ph idx="1"/>
          </p:nvPr>
        </p:nvSpPr>
        <p:spPr/>
        <p:txBody>
          <a:bodyPr>
            <a:normAutofit/>
          </a:bodyPr>
          <a:lstStyle/>
          <a:p>
            <a:r>
              <a:rPr lang="en-US" dirty="0" smtClean="0"/>
              <a:t>Midwives had no access to schooling. They were often illiterate. They trained by apprenticeship. Now the medical schools created a new professional called a man-midwife. They armed him with surgical instruments, whose use was denied to women. </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SPERMATOGENESIS</a:t>
            </a:r>
            <a:endParaRPr lang="en-US" dirty="0"/>
          </a:p>
        </p:txBody>
      </p:sp>
      <p:sp>
        <p:nvSpPr>
          <p:cNvPr id="3" name="Content Placeholder 2"/>
          <p:cNvSpPr>
            <a:spLocks noGrp="1"/>
          </p:cNvSpPr>
          <p:nvPr>
            <p:ph idx="1"/>
          </p:nvPr>
        </p:nvSpPr>
        <p:spPr/>
        <p:txBody>
          <a:bodyPr>
            <a:normAutofit lnSpcReduction="10000"/>
          </a:bodyPr>
          <a:lstStyle/>
          <a:p>
            <a:r>
              <a:rPr lang="en-US" dirty="0" smtClean="0"/>
              <a:t>The corona is not required for normal fertilization to occur, as its removal has no effect on the rate or quality of fertilization in vitro. </a:t>
            </a:r>
          </a:p>
          <a:p>
            <a:r>
              <a:rPr lang="en-US" dirty="0" smtClean="0"/>
              <a:t>The major function of these surrounding </a:t>
            </a:r>
            <a:r>
              <a:rPr lang="en-US" dirty="0" err="1" smtClean="0"/>
              <a:t>granulosa</a:t>
            </a:r>
            <a:r>
              <a:rPr lang="en-US" dirty="0" smtClean="0"/>
              <a:t> cells and their intercellular matrix may be to serve as a sticky mass that causes adherence to the ovarian surface and to the mucosa of the tubal epithelium.</a:t>
            </a:r>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SPERMATOGENESIS</a:t>
            </a:r>
            <a:endParaRPr lang="en-US" dirty="0"/>
          </a:p>
        </p:txBody>
      </p:sp>
      <p:sp>
        <p:nvSpPr>
          <p:cNvPr id="3" name="Content Placeholder 2"/>
          <p:cNvSpPr>
            <a:spLocks noGrp="1"/>
          </p:cNvSpPr>
          <p:nvPr>
            <p:ph idx="1"/>
          </p:nvPr>
        </p:nvSpPr>
        <p:spPr/>
        <p:txBody>
          <a:bodyPr>
            <a:normAutofit/>
          </a:bodyPr>
          <a:lstStyle/>
          <a:p>
            <a:r>
              <a:rPr lang="en-US" dirty="0" smtClean="0"/>
              <a:t>Following penetration of the </a:t>
            </a:r>
            <a:r>
              <a:rPr lang="en-US" dirty="0" err="1" smtClean="0"/>
              <a:t>oocyte</a:t>
            </a:r>
            <a:r>
              <a:rPr lang="en-US" dirty="0" smtClean="0"/>
              <a:t>, the sperm nucleus </a:t>
            </a:r>
            <a:r>
              <a:rPr lang="en-US" dirty="0" err="1" smtClean="0"/>
              <a:t>decondenses</a:t>
            </a:r>
            <a:r>
              <a:rPr lang="en-US" dirty="0" smtClean="0"/>
              <a:t> to form the male </a:t>
            </a:r>
            <a:r>
              <a:rPr lang="en-US" dirty="0" err="1" smtClean="0"/>
              <a:t>pronucleus</a:t>
            </a:r>
            <a:r>
              <a:rPr lang="en-US" dirty="0" smtClean="0"/>
              <a:t>, which approaches and finally fuses with the female </a:t>
            </a:r>
            <a:r>
              <a:rPr lang="en-US" dirty="0" err="1" smtClean="0"/>
              <a:t>pronucleus</a:t>
            </a:r>
            <a:r>
              <a:rPr lang="en-US" dirty="0" smtClean="0"/>
              <a:t> to form the zygote.</a:t>
            </a:r>
          </a:p>
          <a:p>
            <a:r>
              <a:rPr lang="en-US" b="1" dirty="0" smtClean="0"/>
              <a:t>Fertilization restores the diploid number of chromosomes and determines the sex of the zygote.</a:t>
            </a:r>
            <a:r>
              <a:rPr lang="en-US" dirty="0" smtClean="0"/>
              <a:t> </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1" name="Picture 9" descr="Spermatogenesis.jpg (68456 bytes)"/>
          <p:cNvPicPr>
            <a:picLocks noChangeAspect="1" noChangeArrowheads="1"/>
          </p:cNvPicPr>
          <p:nvPr/>
        </p:nvPicPr>
        <p:blipFill>
          <a:blip r:embed="rId3"/>
          <a:srcRect/>
          <a:stretch>
            <a:fillRect/>
          </a:stretch>
        </p:blipFill>
        <p:spPr bwMode="auto">
          <a:xfrm>
            <a:off x="685800" y="246063"/>
            <a:ext cx="8153400" cy="6611937"/>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0062"/>
          <p:cNvPicPr>
            <a:picLocks noChangeAspect="1" noChangeArrowheads="1"/>
          </p:cNvPicPr>
          <p:nvPr/>
        </p:nvPicPr>
        <p:blipFill>
          <a:blip r:embed="rId3"/>
          <a:srcRect/>
          <a:stretch>
            <a:fillRect/>
          </a:stretch>
        </p:blipFill>
        <p:spPr bwMode="auto">
          <a:xfrm>
            <a:off x="838200" y="457200"/>
            <a:ext cx="7315200" cy="5715000"/>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Abnormalities of sperms</a:t>
            </a:r>
            <a:endParaRPr lang="en-US" b="1" dirty="0"/>
          </a:p>
        </p:txBody>
      </p:sp>
      <p:sp>
        <p:nvSpPr>
          <p:cNvPr id="3" name="Content Placeholder 2"/>
          <p:cNvSpPr>
            <a:spLocks noGrp="1"/>
          </p:cNvSpPr>
          <p:nvPr>
            <p:ph idx="1"/>
          </p:nvPr>
        </p:nvSpPr>
        <p:spPr/>
        <p:txBody>
          <a:bodyPr>
            <a:normAutofit fontScale="85000" lnSpcReduction="20000"/>
          </a:bodyPr>
          <a:lstStyle/>
          <a:p>
            <a:r>
              <a:rPr lang="en-US" b="1" dirty="0" err="1" smtClean="0"/>
              <a:t>Azoospermia</a:t>
            </a:r>
            <a:r>
              <a:rPr lang="en-US" b="1" dirty="0" smtClean="0"/>
              <a:t>: </a:t>
            </a:r>
            <a:r>
              <a:rPr lang="en-US" dirty="0" smtClean="0"/>
              <a:t>lack of sperm in semen (congenital or due to excess use of corticosteroids)</a:t>
            </a:r>
          </a:p>
          <a:p>
            <a:r>
              <a:rPr lang="en-US" b="1" dirty="0" err="1" smtClean="0"/>
              <a:t>Oligozoospermia</a:t>
            </a:r>
            <a:r>
              <a:rPr lang="en-US" b="1" dirty="0" smtClean="0"/>
              <a:t>: </a:t>
            </a:r>
            <a:r>
              <a:rPr lang="en-US" dirty="0" smtClean="0"/>
              <a:t>Low sperm count &lt; 20 million/ml of semen à infertility</a:t>
            </a:r>
          </a:p>
          <a:p>
            <a:r>
              <a:rPr lang="en-US" b="1" dirty="0" err="1" smtClean="0"/>
              <a:t>Teratozoospermia</a:t>
            </a:r>
            <a:r>
              <a:rPr lang="en-US" b="1" dirty="0" smtClean="0"/>
              <a:t>: </a:t>
            </a:r>
            <a:r>
              <a:rPr lang="en-US" dirty="0" smtClean="0"/>
              <a:t>Presence of sperms with abnormal morphology. </a:t>
            </a:r>
          </a:p>
          <a:p>
            <a:r>
              <a:rPr lang="en-US" b="1" dirty="0" err="1" smtClean="0"/>
              <a:t>Aspermia</a:t>
            </a:r>
            <a:r>
              <a:rPr lang="en-US" b="1" dirty="0" smtClean="0"/>
              <a:t>: </a:t>
            </a:r>
            <a:r>
              <a:rPr lang="en-US" dirty="0" smtClean="0"/>
              <a:t>Lack of semen due to retrograde ejaculation of semen into the urinary bladder.</a:t>
            </a:r>
          </a:p>
          <a:p>
            <a:r>
              <a:rPr lang="en-US" b="1" dirty="0" err="1" smtClean="0"/>
              <a:t>Oligospermia</a:t>
            </a:r>
            <a:r>
              <a:rPr lang="en-US" b="1" dirty="0" smtClean="0"/>
              <a:t>: </a:t>
            </a:r>
            <a:r>
              <a:rPr lang="en-US" dirty="0" smtClean="0"/>
              <a:t>Low volume of semen (congenital)</a:t>
            </a:r>
          </a:p>
          <a:p>
            <a:r>
              <a:rPr lang="en-US" b="1" dirty="0" err="1" smtClean="0"/>
              <a:t>Hematospermia</a:t>
            </a:r>
            <a:r>
              <a:rPr lang="en-US" b="1" dirty="0" smtClean="0"/>
              <a:t>: </a:t>
            </a:r>
            <a:r>
              <a:rPr lang="en-US" dirty="0" smtClean="0"/>
              <a:t>Appearance of blood in semen due to infection of urethra</a:t>
            </a:r>
          </a:p>
          <a:p>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Sexual response in the male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Impulses from </a:t>
            </a:r>
            <a:r>
              <a:rPr lang="en-US" b="1" dirty="0" smtClean="0"/>
              <a:t>tactile receptors</a:t>
            </a:r>
            <a:r>
              <a:rPr lang="en-US" dirty="0" smtClean="0"/>
              <a:t> on the skin in the genital region (especially the </a:t>
            </a:r>
            <a:r>
              <a:rPr lang="en-US" dirty="0" err="1" smtClean="0"/>
              <a:t>glans</a:t>
            </a:r>
            <a:r>
              <a:rPr lang="en-US" dirty="0" smtClean="0"/>
              <a:t> penis) &amp; other </a:t>
            </a:r>
            <a:r>
              <a:rPr lang="en-US" b="1" dirty="0" smtClean="0"/>
              <a:t>erogenous areas</a:t>
            </a:r>
            <a:r>
              <a:rPr lang="en-US" dirty="0" smtClean="0"/>
              <a:t> are transmitted to the </a:t>
            </a:r>
            <a:r>
              <a:rPr lang="en-US" b="1" dirty="0" smtClean="0"/>
              <a:t>erection center</a:t>
            </a:r>
            <a:r>
              <a:rPr lang="en-US" i="1" dirty="0" smtClean="0"/>
              <a:t> </a:t>
            </a:r>
            <a:r>
              <a:rPr lang="en-US" dirty="0" smtClean="0"/>
              <a:t>in S2–S4, which conducts them to parasympathetic neurons of the pelvic </a:t>
            </a:r>
            <a:r>
              <a:rPr lang="en-US" dirty="0" err="1" smtClean="0"/>
              <a:t>splanchnic</a:t>
            </a:r>
            <a:r>
              <a:rPr lang="en-US" dirty="0" smtClean="0"/>
              <a:t> nerves = </a:t>
            </a:r>
            <a:r>
              <a:rPr lang="en-US" b="1" dirty="0" smtClean="0"/>
              <a:t>sexual arousal</a:t>
            </a:r>
            <a:r>
              <a:rPr lang="en-US" dirty="0" smtClean="0"/>
              <a:t>.</a:t>
            </a:r>
          </a:p>
          <a:p>
            <a:r>
              <a:rPr lang="en-US" dirty="0" smtClean="0"/>
              <a:t>Sexual arousal is decisively influenced by stimulatory or inhibitory </a:t>
            </a:r>
            <a:r>
              <a:rPr lang="en-US" b="1" dirty="0" smtClean="0"/>
              <a:t>impulses from the brain</a:t>
            </a:r>
            <a:r>
              <a:rPr lang="en-US" i="1" dirty="0" smtClean="0"/>
              <a:t> </a:t>
            </a:r>
            <a:r>
              <a:rPr lang="en-US" dirty="0" smtClean="0"/>
              <a:t>triggered by sensual perceptions, imagination</a:t>
            </a:r>
            <a:r>
              <a:rPr lang="en-US" b="1" dirty="0" smtClean="0"/>
              <a:t> </a:t>
            </a:r>
            <a:r>
              <a:rPr lang="en-US" dirty="0" smtClean="0"/>
              <a:t>etc. </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Sexual response in the male</a:t>
            </a:r>
            <a:endParaRPr lang="en-US" dirty="0"/>
          </a:p>
        </p:txBody>
      </p:sp>
      <p:sp>
        <p:nvSpPr>
          <p:cNvPr id="3" name="Content Placeholder 2"/>
          <p:cNvSpPr>
            <a:spLocks noGrp="1"/>
          </p:cNvSpPr>
          <p:nvPr>
            <p:ph idx="1"/>
          </p:nvPr>
        </p:nvSpPr>
        <p:spPr/>
        <p:txBody>
          <a:bodyPr>
            <a:normAutofit fontScale="92500"/>
          </a:bodyPr>
          <a:lstStyle/>
          <a:p>
            <a:r>
              <a:rPr lang="en-US" dirty="0" smtClean="0"/>
              <a:t>Via </a:t>
            </a:r>
            <a:r>
              <a:rPr lang="en-US" b="1" dirty="0" smtClean="0"/>
              <a:t>nitric oxide</a:t>
            </a:r>
            <a:r>
              <a:rPr lang="en-US" dirty="0" smtClean="0"/>
              <a:t>, efferent impulses lead to dilatation</a:t>
            </a:r>
            <a:r>
              <a:rPr lang="en-US" b="1" dirty="0" smtClean="0"/>
              <a:t> </a:t>
            </a:r>
            <a:r>
              <a:rPr lang="en-US" dirty="0" smtClean="0"/>
              <a:t>of deep penile artery branches </a:t>
            </a:r>
            <a:r>
              <a:rPr lang="en-US" b="1" dirty="0" smtClean="0"/>
              <a:t>(</a:t>
            </a:r>
            <a:r>
              <a:rPr lang="en-US" b="1" dirty="0" err="1" smtClean="0"/>
              <a:t>helicine</a:t>
            </a:r>
            <a:r>
              <a:rPr lang="en-US" b="1" dirty="0" smtClean="0"/>
              <a:t> arteries) </a:t>
            </a:r>
            <a:r>
              <a:rPr lang="en-US" dirty="0" smtClean="0"/>
              <a:t>in the erectile body (</a:t>
            </a:r>
            <a:r>
              <a:rPr lang="en-US" b="1" dirty="0" smtClean="0"/>
              <a:t>corpus </a:t>
            </a:r>
            <a:r>
              <a:rPr lang="en-US" b="1" dirty="0" err="1" smtClean="0"/>
              <a:t>cavernosum</a:t>
            </a:r>
            <a:r>
              <a:rPr lang="en-US" dirty="0" smtClean="0"/>
              <a:t>),</a:t>
            </a:r>
            <a:r>
              <a:rPr lang="en-US" b="1" dirty="0" smtClean="0"/>
              <a:t> </a:t>
            </a:r>
            <a:r>
              <a:rPr lang="en-US" dirty="0" smtClean="0"/>
              <a:t>while the veins are compressed to restrict the</a:t>
            </a:r>
            <a:r>
              <a:rPr lang="en-US" b="1" dirty="0" smtClean="0"/>
              <a:t> </a:t>
            </a:r>
            <a:r>
              <a:rPr lang="en-US" dirty="0" smtClean="0"/>
              <a:t>drainage of blood. </a:t>
            </a:r>
          </a:p>
          <a:p>
            <a:r>
              <a:rPr lang="en-US" dirty="0" smtClean="0"/>
              <a:t>Moreover, voluntary &amp; involuntary contractions of the </a:t>
            </a:r>
            <a:r>
              <a:rPr lang="en-US" dirty="0" err="1" smtClean="0"/>
              <a:t>ischiocavernosus</a:t>
            </a:r>
            <a:r>
              <a:rPr lang="en-US" dirty="0" smtClean="0"/>
              <a:t> muscle ­ the pressure in the erectile body above the penis. This causes the penis to stiffen &amp; rise (</a:t>
            </a:r>
            <a:r>
              <a:rPr lang="en-US" b="1" dirty="0" smtClean="0"/>
              <a:t>erection</a:t>
            </a:r>
            <a:r>
              <a:rPr lang="en-US" dirty="0" smtClean="0"/>
              <a:t>).</a:t>
            </a:r>
          </a:p>
          <a:p>
            <a:endParaRPr lang="en-US" dirty="0" smtClean="0"/>
          </a:p>
          <a:p>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Sexual response in the male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b="1" dirty="0" smtClean="0"/>
              <a:t>ejaculatory center</a:t>
            </a:r>
            <a:r>
              <a:rPr lang="en-US" i="1" dirty="0" smtClean="0"/>
              <a:t> </a:t>
            </a:r>
            <a:r>
              <a:rPr lang="en-US" dirty="0" smtClean="0"/>
              <a:t>in the spinal cord (L2 –L3) is activated when arousal reaches a certain threshold. Immediately prior to ejaculation, efferent sympathetic impulses trigger the partial evacuation of the prostate gland and the </a:t>
            </a:r>
            <a:r>
              <a:rPr lang="en-US" b="1" dirty="0" smtClean="0"/>
              <a:t>emission </a:t>
            </a:r>
            <a:r>
              <a:rPr lang="en-US" dirty="0" smtClean="0"/>
              <a:t>of semen from the </a:t>
            </a:r>
            <a:r>
              <a:rPr lang="en-US" i="1" dirty="0" smtClean="0"/>
              <a:t>vas</a:t>
            </a:r>
            <a:r>
              <a:rPr lang="en-US" dirty="0" smtClean="0"/>
              <a:t> </a:t>
            </a:r>
            <a:r>
              <a:rPr lang="en-US" i="1" dirty="0" smtClean="0"/>
              <a:t>deferens </a:t>
            </a:r>
            <a:r>
              <a:rPr lang="en-US" dirty="0" smtClean="0"/>
              <a:t>to the post. part of the urethra.</a:t>
            </a:r>
          </a:p>
          <a:p>
            <a:r>
              <a:rPr lang="en-US" dirty="0" smtClean="0"/>
              <a:t>This triggers the </a:t>
            </a:r>
            <a:r>
              <a:rPr lang="en-US" b="1" dirty="0" smtClean="0"/>
              <a:t>ejaculation reflex </a:t>
            </a:r>
            <a:r>
              <a:rPr lang="en-US" dirty="0" smtClean="0"/>
              <a:t>and is accompanied by </a:t>
            </a:r>
            <a:r>
              <a:rPr lang="en-US" b="1" dirty="0" smtClean="0"/>
              <a:t>orgasm</a:t>
            </a:r>
            <a:r>
              <a:rPr lang="en-US" dirty="0" smtClean="0"/>
              <a:t>, the apex of sexual excitement.</a:t>
            </a:r>
          </a:p>
          <a:p>
            <a:endParaRPr 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Sexual response in the male</a:t>
            </a:r>
            <a:endParaRPr lang="en-US" dirty="0"/>
          </a:p>
        </p:txBody>
      </p:sp>
      <p:sp>
        <p:nvSpPr>
          <p:cNvPr id="3" name="Content Placeholder 2"/>
          <p:cNvSpPr>
            <a:spLocks noGrp="1"/>
          </p:cNvSpPr>
          <p:nvPr>
            <p:ph idx="1"/>
          </p:nvPr>
        </p:nvSpPr>
        <p:spPr/>
        <p:txBody>
          <a:bodyPr>
            <a:normAutofit lnSpcReduction="10000"/>
          </a:bodyPr>
          <a:lstStyle/>
          <a:p>
            <a:r>
              <a:rPr lang="en-US" dirty="0" smtClean="0"/>
              <a:t>The effects of orgasm are reflected by perspiration &amp; an increase in respiratory rate, HR, BP &amp; skeletal muscle tone. </a:t>
            </a:r>
          </a:p>
          <a:p>
            <a:r>
              <a:rPr lang="en-US" dirty="0" smtClean="0"/>
              <a:t>During ejaculation, the internal sphincter muscle closes off the urinary bladder while the vas deferens, seminal vesicles and </a:t>
            </a:r>
            <a:r>
              <a:rPr lang="en-US" dirty="0" err="1" smtClean="0"/>
              <a:t>bulbospongiosus</a:t>
            </a:r>
            <a:r>
              <a:rPr lang="en-US" dirty="0" smtClean="0"/>
              <a:t> &amp; </a:t>
            </a:r>
            <a:r>
              <a:rPr lang="en-US" dirty="0" err="1" smtClean="0"/>
              <a:t>ischiocavernosus</a:t>
            </a:r>
            <a:r>
              <a:rPr lang="en-US" dirty="0" smtClean="0"/>
              <a:t> muscles contract rhythmically to propel the semen out of the urethra.</a:t>
            </a:r>
          </a:p>
          <a:p>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Sexual response in the female</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Due to impulses similar to those in the male, the erectile tissues of the clitoris &amp; vestibule of the vagina engorge with blood during the erection phase. </a:t>
            </a:r>
          </a:p>
          <a:p>
            <a:r>
              <a:rPr lang="en-US" dirty="0" smtClean="0"/>
              <a:t>Sexual arousal triggers the release of secretions from glands in the labia </a:t>
            </a:r>
            <a:r>
              <a:rPr lang="en-US" dirty="0" err="1" smtClean="0"/>
              <a:t>minora</a:t>
            </a:r>
            <a:r>
              <a:rPr lang="en-US" dirty="0" smtClean="0"/>
              <a:t> &amp; </a:t>
            </a:r>
            <a:r>
              <a:rPr lang="en-US" dirty="0" err="1" smtClean="0"/>
              <a:t>transudates</a:t>
            </a:r>
            <a:r>
              <a:rPr lang="en-US" dirty="0" smtClean="0"/>
              <a:t> from the vaginal wall, both of which lubricate the vagina &amp; the nipples become erect. </a:t>
            </a:r>
          </a:p>
          <a:p>
            <a:r>
              <a:rPr lang="en-US" dirty="0" smtClean="0"/>
              <a:t>On continued stimulation, afferent impulses are transmitted to the lumbar spinal cord, where sympathetic impulses trigger </a:t>
            </a:r>
            <a:r>
              <a:rPr lang="en-US" b="1" dirty="0" smtClean="0"/>
              <a:t>orgasm</a:t>
            </a:r>
            <a:r>
              <a:rPr lang="en-US" dirty="0" smtClean="0"/>
              <a:t> (</a:t>
            </a:r>
            <a:r>
              <a:rPr lang="en-US" b="1" dirty="0" smtClean="0"/>
              <a:t>climax</a:t>
            </a: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birth of the man-midwife</a:t>
            </a:r>
            <a:endParaRPr lang="en-US" dirty="0"/>
          </a:p>
        </p:txBody>
      </p:sp>
      <p:sp>
        <p:nvSpPr>
          <p:cNvPr id="3" name="Content Placeholder 2"/>
          <p:cNvSpPr>
            <a:spLocks noGrp="1"/>
          </p:cNvSpPr>
          <p:nvPr>
            <p:ph idx="1"/>
          </p:nvPr>
        </p:nvSpPr>
        <p:spPr/>
        <p:txBody>
          <a:bodyPr/>
          <a:lstStyle/>
          <a:p>
            <a:r>
              <a:rPr lang="en-US" dirty="0" smtClean="0"/>
              <a:t>Forceps, for example, could be a blessing. But, like many drugs today, doctors overused them. Midwives had worked around difficult births with gentle tricks of repositioning. Man-midwives were often reckless with their tools. Birth assistance changed from succor among women to a profitable enterprise.</a:t>
            </a:r>
          </a:p>
          <a:p>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Sexual response in the female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The vaginal walls contract rhythmically (</a:t>
            </a:r>
            <a:r>
              <a:rPr lang="en-US" b="1" dirty="0" smtClean="0"/>
              <a:t>orgasmic cuff</a:t>
            </a:r>
            <a:r>
              <a:rPr lang="en-US" dirty="0" smtClean="0"/>
              <a:t>), the vagina lengthens &amp; widens, and the uterus becomes erect, thereby creating a space for the semen.</a:t>
            </a:r>
          </a:p>
          <a:p>
            <a:r>
              <a:rPr lang="en-US" dirty="0" smtClean="0"/>
              <a:t>The cervical </a:t>
            </a:r>
            <a:r>
              <a:rPr lang="en-US" dirty="0" err="1" smtClean="0"/>
              <a:t>os</a:t>
            </a:r>
            <a:r>
              <a:rPr lang="en-US" dirty="0" smtClean="0"/>
              <a:t> also widens &amp; remains open for about a half an hour after orgasm. </a:t>
            </a:r>
          </a:p>
          <a:p>
            <a:r>
              <a:rPr lang="en-US" dirty="0" smtClean="0"/>
              <a:t>Uterine contractions begin shortly after orgasm (&amp; are induced locally by </a:t>
            </a:r>
            <a:r>
              <a:rPr lang="en-US" dirty="0" err="1" smtClean="0"/>
              <a:t>oxytocin</a:t>
            </a:r>
            <a:r>
              <a:rPr lang="en-US" dirty="0" smtClean="0"/>
              <a:t>). </a:t>
            </a:r>
          </a:p>
          <a:p>
            <a:r>
              <a:rPr lang="en-US" dirty="0" smtClean="0"/>
              <a:t>Erection and orgasm are not essential for conception.</a:t>
            </a:r>
          </a:p>
          <a:p>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THE FEMALE PELVIS</a:t>
            </a:r>
            <a:endParaRPr lang="en-US" sz="9600" b="1"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12775" y="228600"/>
            <a:ext cx="8153400" cy="990600"/>
          </a:xfrm>
        </p:spPr>
        <p:txBody>
          <a:bodyPr/>
          <a:lstStyle/>
          <a:p>
            <a:pPr eaLnBrk="1" hangingPunct="1"/>
            <a:endParaRPr lang="en-US" smtClean="0"/>
          </a:p>
        </p:txBody>
      </p:sp>
      <p:sp>
        <p:nvSpPr>
          <p:cNvPr id="13315" name="Content Placeholder 2"/>
          <p:cNvSpPr>
            <a:spLocks noGrp="1"/>
          </p:cNvSpPr>
          <p:nvPr>
            <p:ph sz="quarter" idx="1"/>
          </p:nvPr>
        </p:nvSpPr>
        <p:spPr>
          <a:xfrm>
            <a:off x="612775" y="1600200"/>
            <a:ext cx="8153400" cy="4495800"/>
          </a:xfrm>
        </p:spPr>
        <p:txBody>
          <a:bodyPr/>
          <a:lstStyle/>
          <a:p>
            <a:pPr eaLnBrk="1" hangingPunct="1"/>
            <a:endParaRPr lang="en-US" smtClean="0"/>
          </a:p>
        </p:txBody>
      </p:sp>
      <p:pic>
        <p:nvPicPr>
          <p:cNvPr id="13316" name="Picture 2" descr="H:\Images\anatomy\ha5lf0727a_a.jpg"/>
          <p:cNvPicPr>
            <a:picLocks noChangeAspect="1" noChangeArrowheads="1"/>
          </p:cNvPicPr>
          <p:nvPr/>
        </p:nvPicPr>
        <p:blipFill>
          <a:blip r:embed="rId2"/>
          <a:srcRect/>
          <a:stretch>
            <a:fillRect/>
          </a:stretch>
        </p:blipFill>
        <p:spPr bwMode="auto">
          <a:xfrm>
            <a:off x="304800" y="304800"/>
            <a:ext cx="8486775" cy="5994400"/>
          </a:xfrm>
          <a:prstGeom prst="rect">
            <a:avLst/>
          </a:prstGeom>
          <a:noFill/>
          <a:ln w="9525">
            <a:noFill/>
            <a:miter lim="800000"/>
            <a:headEnd/>
            <a:tailEnd/>
          </a:ln>
        </p:spPr>
      </p:pic>
      <p:sp>
        <p:nvSpPr>
          <p:cNvPr id="13317" name="TextBox 4"/>
          <p:cNvSpPr txBox="1">
            <a:spLocks noChangeArrowheads="1"/>
          </p:cNvSpPr>
          <p:nvPr/>
        </p:nvSpPr>
        <p:spPr bwMode="auto">
          <a:xfrm>
            <a:off x="1219200" y="228600"/>
            <a:ext cx="6629400" cy="461963"/>
          </a:xfrm>
          <a:prstGeom prst="rect">
            <a:avLst/>
          </a:prstGeom>
          <a:noFill/>
          <a:ln w="9525">
            <a:noFill/>
            <a:miter lim="800000"/>
            <a:headEnd/>
            <a:tailEnd/>
          </a:ln>
        </p:spPr>
        <p:txBody>
          <a:bodyPr>
            <a:spAutoFit/>
          </a:bodyPr>
          <a:lstStyle/>
          <a:p>
            <a:pPr algn="ctr"/>
            <a:r>
              <a:rPr lang="en-US" sz="2400" b="1"/>
              <a:t>PELVIC BONE</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b="1" dirty="0"/>
          </a:p>
        </p:txBody>
      </p:sp>
      <p:sp>
        <p:nvSpPr>
          <p:cNvPr id="3" name="Content Placeholder 2"/>
          <p:cNvSpPr>
            <a:spLocks noGrp="1"/>
          </p:cNvSpPr>
          <p:nvPr>
            <p:ph idx="1"/>
          </p:nvPr>
        </p:nvSpPr>
        <p:spPr/>
        <p:txBody>
          <a:bodyPr/>
          <a:lstStyle/>
          <a:p>
            <a:pPr>
              <a:buNone/>
            </a:pPr>
            <a:r>
              <a:rPr lang="en-US" dirty="0" smtClean="0"/>
              <a:t>The female bony pelvis is divided into:</a:t>
            </a:r>
          </a:p>
          <a:p>
            <a:pPr marL="514350" indent="-514350">
              <a:buAutoNum type="alphaLcPeriod"/>
            </a:pPr>
            <a:r>
              <a:rPr lang="en-US" dirty="0" smtClean="0"/>
              <a:t>False pelvis: above the pelvic brim and has no obstetric importance.</a:t>
            </a:r>
          </a:p>
          <a:p>
            <a:pPr marL="514350" indent="-514350">
              <a:buNone/>
            </a:pPr>
            <a:r>
              <a:rPr lang="en-US" dirty="0" smtClean="0"/>
              <a:t>b. True pelvis: below the pelvic brim and related to the child –birth</a:t>
            </a:r>
          </a:p>
          <a:p>
            <a:pPr marL="514350" indent="-514350">
              <a:buNone/>
            </a:pPr>
            <a:r>
              <a:rPr lang="en-US" dirty="0" smtClean="0"/>
              <a:t>THE TRUE PELVIS is composed of inlet, cavity, and outlet</a:t>
            </a: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primary function of the pelvis is to allow movement of the body, especially walking, running, sitting and kneeling. A woman's pelvis is adapted for childbearing in that in comparison to the male pelvis the brim is rounder and wider. </a:t>
            </a:r>
          </a:p>
          <a:p>
            <a:r>
              <a:rPr lang="en-US" dirty="0" smtClean="0"/>
              <a:t>The pelvis contains and protects the reproductive organs as well as the bladder and rectum. </a:t>
            </a:r>
          </a:p>
          <a:p>
            <a:r>
              <a:rPr lang="en-US" dirty="0" smtClean="0"/>
              <a:t>The pelvis is comprised of four bones Two </a:t>
            </a:r>
            <a:r>
              <a:rPr lang="en-US" dirty="0" err="1" smtClean="0"/>
              <a:t>innominate</a:t>
            </a:r>
            <a:r>
              <a:rPr lang="en-US" dirty="0" smtClean="0"/>
              <a:t> bones: Each of these bones is made up of three parts: the </a:t>
            </a:r>
            <a:r>
              <a:rPr lang="en-US" dirty="0" err="1" smtClean="0"/>
              <a:t>ilium</a:t>
            </a:r>
            <a:r>
              <a:rPr lang="en-US" dirty="0" smtClean="0"/>
              <a:t>, the </a:t>
            </a:r>
            <a:r>
              <a:rPr lang="en-US" dirty="0" err="1" smtClean="0"/>
              <a:t>ischium</a:t>
            </a:r>
            <a:r>
              <a:rPr lang="en-US" dirty="0" smtClean="0"/>
              <a:t> and the pubis.</a:t>
            </a:r>
          </a:p>
          <a:p>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err="1" smtClean="0"/>
              <a:t>iliumis</a:t>
            </a:r>
            <a:r>
              <a:rPr lang="en-US" dirty="0" smtClean="0"/>
              <a:t> the large flared out part. Its concave inner surface is the iliac </a:t>
            </a:r>
            <a:r>
              <a:rPr lang="en-US" dirty="0" err="1" smtClean="0"/>
              <a:t>fossa</a:t>
            </a:r>
            <a:r>
              <a:rPr lang="en-US" dirty="0" smtClean="0"/>
              <a:t>. The curved upper border is the </a:t>
            </a:r>
            <a:r>
              <a:rPr lang="en-US" b="1" dirty="0" smtClean="0"/>
              <a:t>iliac crest</a:t>
            </a:r>
            <a:r>
              <a:rPr lang="en-US" dirty="0" smtClean="0"/>
              <a:t>. When you place your hand on your hip it rests on the</a:t>
            </a:r>
            <a:r>
              <a:rPr lang="en-US" b="1" dirty="0" smtClean="0"/>
              <a:t> iliac crest.</a:t>
            </a:r>
            <a:r>
              <a:rPr lang="en-US" dirty="0" smtClean="0"/>
              <a:t> At the front of the </a:t>
            </a:r>
            <a:r>
              <a:rPr lang="en-US" b="1" dirty="0" smtClean="0"/>
              <a:t>iliac crest </a:t>
            </a:r>
            <a:r>
              <a:rPr lang="en-US" dirty="0" smtClean="0"/>
              <a:t>there is a bony prominence known as the </a:t>
            </a:r>
            <a:r>
              <a:rPr lang="en-US" b="1" dirty="0" smtClean="0"/>
              <a:t>anterior superior iliac spine </a:t>
            </a:r>
            <a:r>
              <a:rPr lang="en-US" dirty="0" smtClean="0"/>
              <a:t>and below it is </a:t>
            </a:r>
            <a:r>
              <a:rPr lang="en-US" b="1" dirty="0" smtClean="0"/>
              <a:t>the anterior inferior iliac spine</a:t>
            </a:r>
            <a:r>
              <a:rPr lang="en-US" dirty="0" smtClean="0"/>
              <a:t>. At the other end of the </a:t>
            </a:r>
            <a:r>
              <a:rPr lang="en-US" b="1" dirty="0" smtClean="0"/>
              <a:t>iliac crest</a:t>
            </a:r>
            <a:r>
              <a:rPr lang="en-US" dirty="0" smtClean="0"/>
              <a:t> are two similar points called the </a:t>
            </a:r>
            <a:r>
              <a:rPr lang="en-US" b="1" dirty="0" smtClean="0"/>
              <a:t>posterior superior </a:t>
            </a:r>
            <a:r>
              <a:rPr lang="en-US" dirty="0" smtClean="0"/>
              <a:t>and </a:t>
            </a:r>
            <a:r>
              <a:rPr lang="en-US" b="1" dirty="0" smtClean="0"/>
              <a:t>posterior inferior iliac spines.</a:t>
            </a:r>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85000" lnSpcReduction="10000"/>
          </a:bodyPr>
          <a:lstStyle/>
          <a:p>
            <a:r>
              <a:rPr lang="en-US" b="1" i="1" dirty="0" smtClean="0"/>
              <a:t>The </a:t>
            </a:r>
            <a:r>
              <a:rPr lang="en-US" b="1" i="1" dirty="0" err="1" smtClean="0"/>
              <a:t>ischium</a:t>
            </a:r>
            <a:r>
              <a:rPr lang="en-US" dirty="0" smtClean="0"/>
              <a:t> forms part of the </a:t>
            </a:r>
            <a:r>
              <a:rPr lang="en-US" dirty="0" err="1" smtClean="0"/>
              <a:t>acetabulum</a:t>
            </a:r>
            <a:r>
              <a:rPr lang="en-US" dirty="0" smtClean="0"/>
              <a:t> above whilst the thick lower part is the </a:t>
            </a:r>
            <a:r>
              <a:rPr lang="en-US" dirty="0" err="1" smtClean="0"/>
              <a:t>ischial</a:t>
            </a:r>
            <a:r>
              <a:rPr lang="en-US" dirty="0" smtClean="0"/>
              <a:t> </a:t>
            </a:r>
            <a:r>
              <a:rPr lang="en-US" dirty="0" err="1" smtClean="0"/>
              <a:t>tuberosity</a:t>
            </a:r>
            <a:r>
              <a:rPr lang="en-US" dirty="0" smtClean="0"/>
              <a:t>. When you are sitting down you are sitting on your two </a:t>
            </a:r>
            <a:r>
              <a:rPr lang="en-US" dirty="0" err="1" smtClean="0"/>
              <a:t>ischial</a:t>
            </a:r>
            <a:r>
              <a:rPr lang="en-US" dirty="0" smtClean="0"/>
              <a:t> </a:t>
            </a:r>
            <a:r>
              <a:rPr lang="en-US" dirty="0" err="1" smtClean="0"/>
              <a:t>tuberosoities</a:t>
            </a:r>
            <a:r>
              <a:rPr lang="en-US" dirty="0" smtClean="0"/>
              <a:t>. These can be palpated through the buttocks and the distance apart can be assessed by placing a closed fist between them. </a:t>
            </a:r>
          </a:p>
          <a:p>
            <a:r>
              <a:rPr lang="en-US" dirty="0" smtClean="0"/>
              <a:t>The slight projection behind and just above the </a:t>
            </a:r>
            <a:r>
              <a:rPr lang="en-US" dirty="0" err="1" smtClean="0"/>
              <a:t>tuberosity</a:t>
            </a:r>
            <a:r>
              <a:rPr lang="en-US" dirty="0" smtClean="0"/>
              <a:t> is called the </a:t>
            </a:r>
            <a:r>
              <a:rPr lang="en-US" dirty="0" err="1" smtClean="0"/>
              <a:t>ischial</a:t>
            </a:r>
            <a:r>
              <a:rPr lang="en-US" dirty="0" smtClean="0"/>
              <a:t> spine. The two </a:t>
            </a:r>
            <a:r>
              <a:rPr lang="en-US" dirty="0" err="1" smtClean="0"/>
              <a:t>ischial</a:t>
            </a:r>
            <a:r>
              <a:rPr lang="en-US" dirty="0" smtClean="0"/>
              <a:t> spines can be </a:t>
            </a:r>
            <a:r>
              <a:rPr lang="en-US" dirty="0" err="1" smtClean="0"/>
              <a:t>palapated</a:t>
            </a:r>
            <a:r>
              <a:rPr lang="en-US" dirty="0" smtClean="0"/>
              <a:t> vaginally and in </a:t>
            </a:r>
            <a:r>
              <a:rPr lang="en-US" dirty="0" err="1" smtClean="0"/>
              <a:t>labour</a:t>
            </a:r>
            <a:r>
              <a:rPr lang="en-US" dirty="0" smtClean="0"/>
              <a:t> the station of the fetal head is estimated in relation to them.</a:t>
            </a:r>
          </a:p>
          <a:p>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lnSpcReduction="10000"/>
          </a:bodyPr>
          <a:lstStyle/>
          <a:p>
            <a:r>
              <a:rPr lang="en-US" b="1" i="1" dirty="0" smtClean="0"/>
              <a:t>The pubis</a:t>
            </a:r>
            <a:r>
              <a:rPr lang="en-US" dirty="0" smtClean="0"/>
              <a:t> is a small bone that has a body and two projections called, the </a:t>
            </a:r>
            <a:r>
              <a:rPr lang="en-US" b="1" dirty="0" smtClean="0"/>
              <a:t>superior </a:t>
            </a:r>
            <a:r>
              <a:rPr lang="en-US" b="1" dirty="0" err="1" smtClean="0"/>
              <a:t>ramus</a:t>
            </a:r>
            <a:r>
              <a:rPr lang="en-US" dirty="0" smtClean="0"/>
              <a:t> and the </a:t>
            </a:r>
            <a:r>
              <a:rPr lang="en-US" b="1" dirty="0" smtClean="0"/>
              <a:t>inferior </a:t>
            </a:r>
            <a:r>
              <a:rPr lang="en-US" b="1" dirty="0" err="1" smtClean="0"/>
              <a:t>ramus</a:t>
            </a:r>
            <a:r>
              <a:rPr lang="en-US" dirty="0" smtClean="0"/>
              <a:t>. The two pubic bones meet at the </a:t>
            </a:r>
            <a:r>
              <a:rPr lang="en-US" b="1" dirty="0" err="1" smtClean="0"/>
              <a:t>symphysis</a:t>
            </a:r>
            <a:r>
              <a:rPr lang="en-US" b="1" dirty="0" smtClean="0"/>
              <a:t> pubis</a:t>
            </a:r>
            <a:r>
              <a:rPr lang="en-US" dirty="0" smtClean="0"/>
              <a:t>. The two inferior </a:t>
            </a:r>
            <a:r>
              <a:rPr lang="en-US" dirty="0" err="1" smtClean="0"/>
              <a:t>rami</a:t>
            </a:r>
            <a:r>
              <a:rPr lang="en-US" dirty="0" smtClean="0"/>
              <a:t> form the apex of the </a:t>
            </a:r>
            <a:r>
              <a:rPr lang="en-US" b="1" dirty="0" smtClean="0"/>
              <a:t>pubic arch</a:t>
            </a:r>
            <a:r>
              <a:rPr lang="en-US" dirty="0" smtClean="0"/>
              <a:t>, merging into a similar </a:t>
            </a:r>
            <a:r>
              <a:rPr lang="en-US" dirty="0" err="1" smtClean="0"/>
              <a:t>ramus</a:t>
            </a:r>
            <a:r>
              <a:rPr lang="en-US" dirty="0" smtClean="0"/>
              <a:t> on the </a:t>
            </a:r>
            <a:r>
              <a:rPr lang="en-US" dirty="0" err="1" smtClean="0"/>
              <a:t>ischium</a:t>
            </a:r>
            <a:r>
              <a:rPr lang="en-US" dirty="0" smtClean="0"/>
              <a:t>, this forms the anterior boundary of the </a:t>
            </a:r>
            <a:r>
              <a:rPr lang="en-US" b="1" dirty="0" err="1" smtClean="0"/>
              <a:t>obturator</a:t>
            </a:r>
            <a:r>
              <a:rPr lang="en-US" b="1" dirty="0" smtClean="0"/>
              <a:t> foramen</a:t>
            </a:r>
            <a:r>
              <a:rPr lang="en-US" dirty="0" smtClean="0"/>
              <a:t> and the </a:t>
            </a:r>
            <a:r>
              <a:rPr lang="en-US" dirty="0" err="1" smtClean="0"/>
              <a:t>subpubic</a:t>
            </a:r>
            <a:r>
              <a:rPr lang="en-US" dirty="0" smtClean="0"/>
              <a:t> arch. In the normal </a:t>
            </a:r>
            <a:r>
              <a:rPr lang="en-US" dirty="0" err="1" smtClean="0"/>
              <a:t>gynaecoid</a:t>
            </a:r>
            <a:r>
              <a:rPr lang="en-US" dirty="0" smtClean="0"/>
              <a:t> pelvis the </a:t>
            </a:r>
            <a:r>
              <a:rPr lang="en-US" dirty="0" err="1" smtClean="0"/>
              <a:t>subpubic</a:t>
            </a:r>
            <a:r>
              <a:rPr lang="en-US" dirty="0" smtClean="0"/>
              <a:t> arch should be at least 90°.</a:t>
            </a:r>
          </a:p>
          <a:p>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Sacrum:</a:t>
            </a:r>
            <a:r>
              <a:rPr lang="en-US" dirty="0" smtClean="0"/>
              <a:t> The sacrum is the wedge-shaped bone consisting of five fused vertebrae, the first of which has a prominent upper border known as the </a:t>
            </a:r>
            <a:r>
              <a:rPr lang="en-US" b="1" dirty="0" smtClean="0"/>
              <a:t>sacral promontory</a:t>
            </a:r>
            <a:r>
              <a:rPr lang="en-US" dirty="0" smtClean="0"/>
              <a:t>. This is an important pelvic landmark. It projects forward decreasing the </a:t>
            </a:r>
            <a:r>
              <a:rPr lang="en-US" dirty="0" err="1" smtClean="0"/>
              <a:t>anterposterior</a:t>
            </a:r>
            <a:r>
              <a:rPr lang="en-US" dirty="0" smtClean="0"/>
              <a:t> diameter of the pelvic brim. </a:t>
            </a:r>
          </a:p>
          <a:p>
            <a:r>
              <a:rPr lang="en-US" dirty="0" smtClean="0"/>
              <a:t>If this diameter is seriously decreased it can impair the descent of the fetal head into the pelvis. </a:t>
            </a:r>
          </a:p>
          <a:p>
            <a:r>
              <a:rPr lang="en-US" dirty="0" smtClean="0"/>
              <a:t>The smooth concave anterior surface is referred to as the</a:t>
            </a:r>
            <a:r>
              <a:rPr lang="en-US" b="1" i="1" dirty="0" smtClean="0"/>
              <a:t> hollow of the sacrum</a:t>
            </a:r>
            <a:r>
              <a:rPr lang="en-US" b="1" dirty="0" smtClean="0"/>
              <a:t> </a:t>
            </a:r>
            <a:r>
              <a:rPr lang="en-US" dirty="0" smtClean="0"/>
              <a:t>and the areas either side are the </a:t>
            </a:r>
            <a:r>
              <a:rPr lang="en-US" b="1" dirty="0" err="1" smtClean="0"/>
              <a:t>alae</a:t>
            </a:r>
            <a:r>
              <a:rPr lang="en-US" dirty="0" smtClean="0"/>
              <a:t> or </a:t>
            </a:r>
            <a:r>
              <a:rPr lang="en-US" b="1" dirty="0" smtClean="0"/>
              <a:t>wings</a:t>
            </a:r>
            <a:r>
              <a:rPr lang="en-US" dirty="0" smtClean="0"/>
              <a:t>. The convex posterior surface is roughened to receive attachments of muscles. The sacrum is perforated by four sets of holes or foramina through which the sacral nerves pass.</a:t>
            </a:r>
          </a:p>
          <a:p>
            <a:endParaRPr lang="en-US"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92500"/>
          </a:bodyPr>
          <a:lstStyle/>
          <a:p>
            <a:r>
              <a:rPr lang="en-US" b="1" dirty="0" smtClean="0"/>
              <a:t>Coccyx:</a:t>
            </a:r>
            <a:r>
              <a:rPr lang="en-US" dirty="0" smtClean="0"/>
              <a:t> The coccyx is at the lower part of the spine and is a </a:t>
            </a:r>
            <a:r>
              <a:rPr lang="en-US" dirty="0" err="1" smtClean="0"/>
              <a:t>vesitigal</a:t>
            </a:r>
            <a:r>
              <a:rPr lang="en-US" dirty="0" smtClean="0"/>
              <a:t> tail. It is a small triangular-shaped bone consisting of four fused vertebrae. </a:t>
            </a:r>
          </a:p>
          <a:p>
            <a:r>
              <a:rPr lang="en-US" dirty="0" smtClean="0"/>
              <a:t>The coccyx gives attachment to ligaments, deep muscles of the pelvic floor and to muscle </a:t>
            </a:r>
            <a:r>
              <a:rPr lang="en-US" dirty="0" err="1" smtClean="0"/>
              <a:t>fibres</a:t>
            </a:r>
            <a:r>
              <a:rPr lang="en-US" dirty="0" smtClean="0"/>
              <a:t> of the anal sphincter. During </a:t>
            </a:r>
            <a:r>
              <a:rPr lang="en-US" dirty="0" err="1" smtClean="0"/>
              <a:t>labour</a:t>
            </a:r>
            <a:r>
              <a:rPr lang="en-US" dirty="0" smtClean="0"/>
              <a:t> the coccyx moves backwards to enlarge the pelvic outlet allowing more space for the passage of the fetus.</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t>
            </a:r>
            <a:r>
              <a:rPr lang="en-US" b="1" dirty="0" err="1" smtClean="0"/>
              <a:t>Medicalization</a:t>
            </a:r>
            <a:r>
              <a:rPr lang="en-US" b="1" dirty="0" smtClean="0"/>
              <a:t> of Childbirth</a:t>
            </a:r>
            <a:endParaRPr lang="en-US" dirty="0"/>
          </a:p>
        </p:txBody>
      </p:sp>
      <p:sp>
        <p:nvSpPr>
          <p:cNvPr id="3" name="Content Placeholder 2"/>
          <p:cNvSpPr>
            <a:spLocks noGrp="1"/>
          </p:cNvSpPr>
          <p:nvPr>
            <p:ph idx="1"/>
          </p:nvPr>
        </p:nvSpPr>
        <p:spPr/>
        <p:txBody>
          <a:bodyPr>
            <a:normAutofit fontScale="92500" lnSpcReduction="20000"/>
          </a:bodyPr>
          <a:lstStyle/>
          <a:p>
            <a:r>
              <a:rPr lang="en-US" dirty="0"/>
              <a:t>One big reason births moved to the hospital was women’s desire for pain control.  The use of “twilight sleep,” where women were given amnesic medications during labor and knocked out for the birth, became a popular option.  </a:t>
            </a:r>
            <a:endParaRPr lang="en-US" dirty="0" smtClean="0"/>
          </a:p>
          <a:p>
            <a:r>
              <a:rPr lang="en-US" dirty="0" smtClean="0"/>
              <a:t>Doctors </a:t>
            </a:r>
            <a:r>
              <a:rPr lang="en-US" dirty="0"/>
              <a:t>would have to use forceps to help the babies be born, because the mothers were unconscious and unable to push the babies out themselves.  Of course, these deliveries were risky, causing a lot of damage both to mothers and babies.</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Pelvic Joints: </a:t>
            </a:r>
            <a:r>
              <a:rPr lang="en-US" dirty="0" smtClean="0"/>
              <a:t>There are four pelvic joints. One </a:t>
            </a:r>
            <a:r>
              <a:rPr lang="en-US" dirty="0" err="1" smtClean="0"/>
              <a:t>symphysis</a:t>
            </a:r>
            <a:r>
              <a:rPr lang="en-US" dirty="0" smtClean="0"/>
              <a:t> pubis; two </a:t>
            </a:r>
            <a:r>
              <a:rPr lang="en-US" dirty="0" err="1" smtClean="0"/>
              <a:t>sacro</a:t>
            </a:r>
            <a:r>
              <a:rPr lang="en-US" dirty="0" smtClean="0"/>
              <a:t>-iliac joints; one </a:t>
            </a:r>
            <a:r>
              <a:rPr lang="en-US" dirty="0" err="1" smtClean="0"/>
              <a:t>sacrococcygeal</a:t>
            </a:r>
            <a:r>
              <a:rPr lang="en-US" dirty="0" smtClean="0"/>
              <a:t> joint.</a:t>
            </a:r>
          </a:p>
          <a:p>
            <a:r>
              <a:rPr lang="en-US" dirty="0" smtClean="0"/>
              <a:t>The pelvic joints and ligaments are relaxed in pregnancy to hormonal action.</a:t>
            </a:r>
          </a:p>
          <a:p>
            <a:r>
              <a:rPr lang="en-US" dirty="0" smtClean="0"/>
              <a:t>This relaxation allows a slight increase in the pelvic measurements. This could be advantageous for some women during </a:t>
            </a:r>
            <a:r>
              <a:rPr lang="en-US" dirty="0" err="1" smtClean="0"/>
              <a:t>labour</a:t>
            </a:r>
            <a:r>
              <a:rPr lang="en-US" dirty="0" smtClean="0"/>
              <a:t> but for others it can increase the feeling of instability in pregnancy when walking and can be responsible for the low backache experienced by some women.</a:t>
            </a:r>
          </a:p>
          <a:p>
            <a:endParaRPr lang="en-US"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85000" lnSpcReduction="10000"/>
          </a:bodyPr>
          <a:lstStyle/>
          <a:p>
            <a:r>
              <a:rPr lang="en-US" b="1" i="1" dirty="0" smtClean="0"/>
              <a:t>The </a:t>
            </a:r>
            <a:r>
              <a:rPr lang="en-US" b="1" i="1" dirty="0" err="1" smtClean="0"/>
              <a:t>symphysis</a:t>
            </a:r>
            <a:r>
              <a:rPr lang="en-US" b="1" i="1" dirty="0" smtClean="0"/>
              <a:t> pubis: </a:t>
            </a:r>
            <a:r>
              <a:rPr lang="en-US" dirty="0" smtClean="0"/>
              <a:t>A slightly movable joint formed at the junction of the two pubic bones. These are united by a pad of cartilage.</a:t>
            </a:r>
          </a:p>
          <a:p>
            <a:r>
              <a:rPr lang="en-US" b="1" i="1" dirty="0" smtClean="0"/>
              <a:t>The sacroiliac joints:</a:t>
            </a:r>
            <a:r>
              <a:rPr lang="en-US" dirty="0" smtClean="0"/>
              <a:t> These are the strongest joints in the body. They are formed where the </a:t>
            </a:r>
            <a:r>
              <a:rPr lang="en-US" dirty="0" err="1" smtClean="0"/>
              <a:t>ilium</a:t>
            </a:r>
            <a:r>
              <a:rPr lang="en-US" dirty="0" smtClean="0"/>
              <a:t> joins with the first two sacral vertebrae thus connecting the spine to the pelvis.</a:t>
            </a:r>
          </a:p>
          <a:p>
            <a:r>
              <a:rPr lang="en-US" b="1" i="1" dirty="0" smtClean="0"/>
              <a:t>The </a:t>
            </a:r>
            <a:r>
              <a:rPr lang="en-US" b="1" i="1" dirty="0" err="1" smtClean="0"/>
              <a:t>sacrococcygeal</a:t>
            </a:r>
            <a:r>
              <a:rPr lang="en-US" b="1" i="1" dirty="0" smtClean="0"/>
              <a:t> joint:</a:t>
            </a:r>
            <a:r>
              <a:rPr lang="en-US" dirty="0" smtClean="0"/>
              <a:t> This is a hinge joint between the sacrum and the coccyx, which, at the end of </a:t>
            </a:r>
            <a:r>
              <a:rPr lang="en-US" dirty="0" err="1" smtClean="0"/>
              <a:t>labour</a:t>
            </a:r>
            <a:r>
              <a:rPr lang="en-US" dirty="0" smtClean="0"/>
              <a:t>, allows the coccyx to be deflected backwards facilitating delivery of the fetus.</a:t>
            </a:r>
          </a:p>
          <a:p>
            <a:endParaRPr lang="en-US"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Pelvic Ligaments:</a:t>
            </a:r>
            <a:r>
              <a:rPr lang="en-US" dirty="0" smtClean="0"/>
              <a:t> The pelvic joints are reinforced by powerful ligaments to ensure strength and </a:t>
            </a:r>
            <a:r>
              <a:rPr lang="en-US" dirty="0" err="1" smtClean="0"/>
              <a:t>stablility</a:t>
            </a:r>
            <a:r>
              <a:rPr lang="en-US" dirty="0" smtClean="0"/>
              <a:t>.</a:t>
            </a:r>
          </a:p>
          <a:p>
            <a:r>
              <a:rPr lang="en-US" b="1" i="1" dirty="0" smtClean="0"/>
              <a:t>Sacroiliac ligaments</a:t>
            </a:r>
            <a:r>
              <a:rPr lang="en-US" i="1" dirty="0" smtClean="0"/>
              <a:t>:</a:t>
            </a:r>
            <a:r>
              <a:rPr lang="en-US" dirty="0" smtClean="0"/>
              <a:t> These ligaments pass in front of and behind each sacroiliac joint.</a:t>
            </a:r>
          </a:p>
          <a:p>
            <a:r>
              <a:rPr lang="en-US" b="1" i="1" dirty="0" err="1" smtClean="0"/>
              <a:t>Symphysis</a:t>
            </a:r>
            <a:r>
              <a:rPr lang="en-US" b="1" i="1" dirty="0" smtClean="0"/>
              <a:t> pubis:</a:t>
            </a:r>
            <a:r>
              <a:rPr lang="en-US" b="1" dirty="0" smtClean="0"/>
              <a:t> </a:t>
            </a:r>
            <a:r>
              <a:rPr lang="en-US" dirty="0" smtClean="0"/>
              <a:t>ligaments are used to bridge spaces in the walls of the pelvis.</a:t>
            </a:r>
          </a:p>
          <a:p>
            <a:r>
              <a:rPr lang="en-US" b="1" i="1" dirty="0" err="1" smtClean="0"/>
              <a:t>Sacrotuberous</a:t>
            </a:r>
            <a:r>
              <a:rPr lang="en-US" b="1" i="1" dirty="0" smtClean="0"/>
              <a:t> ligaments:</a:t>
            </a:r>
            <a:r>
              <a:rPr lang="en-US" dirty="0" smtClean="0"/>
              <a:t> these two ligaments extends from the sides of the sacrum to the iliac </a:t>
            </a:r>
            <a:r>
              <a:rPr lang="en-US" dirty="0" err="1" smtClean="0"/>
              <a:t>tuberosities</a:t>
            </a:r>
            <a:r>
              <a:rPr lang="en-US" dirty="0" smtClean="0"/>
              <a:t> crossing the greater and lesser sciatic notches.</a:t>
            </a:r>
          </a:p>
          <a:p>
            <a:endParaRPr lang="en-US"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lnSpcReduction="10000"/>
          </a:bodyPr>
          <a:lstStyle/>
          <a:p>
            <a:r>
              <a:rPr lang="en-US" b="1" i="1" dirty="0" err="1" smtClean="0"/>
              <a:t>Sacrospinous</a:t>
            </a:r>
            <a:r>
              <a:rPr lang="en-US" b="1" i="1" dirty="0" smtClean="0"/>
              <a:t> ligaments:</a:t>
            </a:r>
            <a:r>
              <a:rPr lang="en-US" dirty="0" smtClean="0"/>
              <a:t> these pass from the sides of the sacrum to the </a:t>
            </a:r>
            <a:r>
              <a:rPr lang="en-US" dirty="0" err="1" smtClean="0"/>
              <a:t>ischial</a:t>
            </a:r>
            <a:r>
              <a:rPr lang="en-US" dirty="0" smtClean="0"/>
              <a:t> spines, extending across the greater sciatic notch.</a:t>
            </a:r>
          </a:p>
          <a:p>
            <a:r>
              <a:rPr lang="en-US" dirty="0" smtClean="0"/>
              <a:t>An understanding of the pelvis, the bones and ligaments is important in midwifery practice to enable you to understand and appreciate some of the minor as well as major problems women may encounter during pregnancy, </a:t>
            </a:r>
            <a:r>
              <a:rPr lang="en-US" dirty="0" err="1" smtClean="0"/>
              <a:t>labour</a:t>
            </a:r>
            <a:r>
              <a:rPr lang="en-US" dirty="0" smtClean="0"/>
              <a:t> and in the postnatal period.</a:t>
            </a:r>
          </a:p>
          <a:p>
            <a:endParaRPr lang="en-US"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Female pelvis</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The female pelvis comes in four shapes: </a:t>
            </a:r>
          </a:p>
          <a:p>
            <a:r>
              <a:rPr lang="en-US" dirty="0" err="1" smtClean="0"/>
              <a:t>Gynecoid</a:t>
            </a:r>
            <a:r>
              <a:rPr lang="en-US" dirty="0" smtClean="0"/>
              <a:t>: The </a:t>
            </a:r>
            <a:r>
              <a:rPr lang="en-US" dirty="0" err="1" smtClean="0"/>
              <a:t>gynecoid</a:t>
            </a:r>
            <a:r>
              <a:rPr lang="en-US" dirty="0" smtClean="0"/>
              <a:t> pelvis ("true female pelvis") is found in about 50% of the women.</a:t>
            </a:r>
          </a:p>
          <a:p>
            <a:r>
              <a:rPr lang="en-US" dirty="0" smtClean="0"/>
              <a:t>Android: The android pelvis (a "true male pelvis") is found in about 20% of women.</a:t>
            </a:r>
          </a:p>
          <a:p>
            <a:r>
              <a:rPr lang="en-US" dirty="0" smtClean="0"/>
              <a:t>Anthropoid: The anthropoid pelvis is very long and almost "ovoid" in shape. It is more common in non-white females (it makes up about 25% of pelvic type in white women and close to 50% in non-white women).</a:t>
            </a:r>
          </a:p>
          <a:p>
            <a:r>
              <a:rPr lang="en-US" dirty="0" err="1" smtClean="0"/>
              <a:t>Platypelloid</a:t>
            </a:r>
            <a:r>
              <a:rPr lang="en-US" dirty="0" smtClean="0"/>
              <a:t>: The </a:t>
            </a:r>
            <a:r>
              <a:rPr lang="en-US" dirty="0" err="1" smtClean="0"/>
              <a:t>platypelloid</a:t>
            </a:r>
            <a:r>
              <a:rPr lang="en-US" dirty="0" smtClean="0"/>
              <a:t> pelvis is very short (almost like a "flattened </a:t>
            </a:r>
            <a:r>
              <a:rPr lang="en-US" dirty="0" err="1" smtClean="0"/>
              <a:t>gynecoid</a:t>
            </a:r>
            <a:r>
              <a:rPr lang="en-US" dirty="0" smtClean="0"/>
              <a:t> shape"). Only about 3% of women have a true and pure pelvis of this type.</a:t>
            </a:r>
          </a:p>
          <a:p>
            <a:endParaRPr lang="en-US"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12775" y="228600"/>
            <a:ext cx="8153400" cy="990600"/>
          </a:xfrm>
        </p:spPr>
        <p:txBody>
          <a:bodyPr/>
          <a:lstStyle/>
          <a:p>
            <a:pPr algn="ctr" eaLnBrk="1" hangingPunct="1"/>
            <a:r>
              <a:rPr lang="en-US" smtClean="0"/>
              <a:t>Pelvic Shape</a:t>
            </a:r>
          </a:p>
        </p:txBody>
      </p:sp>
      <p:pic>
        <p:nvPicPr>
          <p:cNvPr id="34819" name="Picture 6" descr="pglmoloyfull1"/>
          <p:cNvPicPr>
            <a:picLocks noChangeAspect="1" noChangeArrowheads="1"/>
          </p:cNvPicPr>
          <p:nvPr/>
        </p:nvPicPr>
        <p:blipFill>
          <a:blip r:embed="rId2"/>
          <a:srcRect/>
          <a:stretch>
            <a:fillRect/>
          </a:stretch>
        </p:blipFill>
        <p:spPr bwMode="auto">
          <a:xfrm>
            <a:off x="381000" y="1524000"/>
            <a:ext cx="8458200" cy="5243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Female pelvis</a:t>
            </a:r>
            <a:endParaRPr lang="en-US" dirty="0"/>
          </a:p>
        </p:txBody>
      </p:sp>
      <p:sp>
        <p:nvSpPr>
          <p:cNvPr id="3" name="Content Placeholder 2"/>
          <p:cNvSpPr>
            <a:spLocks noGrp="1"/>
          </p:cNvSpPr>
          <p:nvPr>
            <p:ph idx="1"/>
          </p:nvPr>
        </p:nvSpPr>
        <p:spPr/>
        <p:txBody>
          <a:bodyPr>
            <a:normAutofit/>
          </a:bodyPr>
          <a:lstStyle/>
          <a:p>
            <a:r>
              <a:rPr lang="en-US" dirty="0" err="1" smtClean="0"/>
              <a:t>Gynaecoid</a:t>
            </a:r>
            <a:r>
              <a:rPr lang="en-US" dirty="0" smtClean="0"/>
              <a:t> pelvis(50%):</a:t>
            </a:r>
          </a:p>
          <a:p>
            <a:pPr lvl="1"/>
            <a:r>
              <a:rPr lang="en-US" dirty="0" smtClean="0"/>
              <a:t>It is the normal female type.</a:t>
            </a:r>
          </a:p>
          <a:p>
            <a:pPr lvl="1"/>
            <a:r>
              <a:rPr lang="en-US" dirty="0" smtClean="0"/>
              <a:t>Inlet is slightly transverse oval.</a:t>
            </a:r>
          </a:p>
          <a:p>
            <a:pPr lvl="1"/>
            <a:r>
              <a:rPr lang="en-US" dirty="0" smtClean="0"/>
              <a:t>Sacrum is wide with average concavity and inclination.</a:t>
            </a:r>
          </a:p>
          <a:p>
            <a:pPr lvl="1"/>
            <a:r>
              <a:rPr lang="en-US" dirty="0" smtClean="0"/>
              <a:t>Side walls are straight with blunt </a:t>
            </a:r>
            <a:r>
              <a:rPr lang="en-US" dirty="0" err="1" smtClean="0"/>
              <a:t>ischial</a:t>
            </a:r>
            <a:r>
              <a:rPr lang="en-US" dirty="0" smtClean="0"/>
              <a:t> spines.</a:t>
            </a:r>
          </a:p>
          <a:p>
            <a:pPr lvl="1"/>
            <a:r>
              <a:rPr lang="en-US" dirty="0" err="1" smtClean="0"/>
              <a:t>Sacro</a:t>
            </a:r>
            <a:r>
              <a:rPr lang="en-US" dirty="0" smtClean="0"/>
              <a:t>-sciatic notch is wide.</a:t>
            </a:r>
          </a:p>
          <a:p>
            <a:pPr lvl="1"/>
            <a:r>
              <a:rPr lang="en-US" dirty="0" err="1" smtClean="0"/>
              <a:t>Subpubic</a:t>
            </a:r>
            <a:r>
              <a:rPr lang="en-US" dirty="0" smtClean="0"/>
              <a:t> angle is 90 degrees</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Female pelvis</a:t>
            </a:r>
            <a:endParaRPr lang="en-US" dirty="0"/>
          </a:p>
        </p:txBody>
      </p:sp>
      <p:sp>
        <p:nvSpPr>
          <p:cNvPr id="3" name="Content Placeholder 2"/>
          <p:cNvSpPr>
            <a:spLocks noGrp="1"/>
          </p:cNvSpPr>
          <p:nvPr>
            <p:ph idx="1"/>
          </p:nvPr>
        </p:nvSpPr>
        <p:spPr/>
        <p:txBody>
          <a:bodyPr/>
          <a:lstStyle/>
          <a:p>
            <a:r>
              <a:rPr lang="en-US" dirty="0" smtClean="0"/>
              <a:t>Anthropoid pelvis (25%):</a:t>
            </a:r>
          </a:p>
          <a:p>
            <a:pPr lvl="1"/>
            <a:r>
              <a:rPr lang="en-US" dirty="0" smtClean="0"/>
              <a:t>It is ape-like type.</a:t>
            </a:r>
          </a:p>
          <a:p>
            <a:pPr lvl="1"/>
            <a:r>
              <a:rPr lang="en-US" dirty="0" smtClean="0"/>
              <a:t>All </a:t>
            </a:r>
            <a:r>
              <a:rPr lang="en-US" dirty="0" err="1" smtClean="0"/>
              <a:t>anteroposterior</a:t>
            </a:r>
            <a:r>
              <a:rPr lang="en-US" dirty="0" smtClean="0"/>
              <a:t> diameters are long.</a:t>
            </a:r>
          </a:p>
          <a:p>
            <a:pPr lvl="1"/>
            <a:r>
              <a:rPr lang="en-US" dirty="0" smtClean="0"/>
              <a:t>All transverse diameters  are short.</a:t>
            </a:r>
          </a:p>
          <a:p>
            <a:pPr lvl="1"/>
            <a:r>
              <a:rPr lang="en-US" dirty="0" smtClean="0"/>
              <a:t>Sacrum is long and narrow.</a:t>
            </a:r>
          </a:p>
          <a:p>
            <a:pPr lvl="1"/>
            <a:r>
              <a:rPr lang="en-US" dirty="0" err="1" smtClean="0"/>
              <a:t>Sacro</a:t>
            </a:r>
            <a:r>
              <a:rPr lang="en-US" dirty="0" smtClean="0"/>
              <a:t>-sciatic notch is wide.</a:t>
            </a:r>
          </a:p>
          <a:p>
            <a:pPr lvl="1"/>
            <a:r>
              <a:rPr lang="en-US" dirty="0" err="1" smtClean="0"/>
              <a:t>Subpubic</a:t>
            </a:r>
            <a:r>
              <a:rPr lang="en-US" dirty="0" smtClean="0"/>
              <a:t> angle is narrow.</a:t>
            </a:r>
          </a:p>
          <a:p>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Female pelvis</a:t>
            </a:r>
            <a:endParaRPr lang="en-US" dirty="0"/>
          </a:p>
        </p:txBody>
      </p:sp>
      <p:sp>
        <p:nvSpPr>
          <p:cNvPr id="3" name="Content Placeholder 2"/>
          <p:cNvSpPr>
            <a:spLocks noGrp="1"/>
          </p:cNvSpPr>
          <p:nvPr>
            <p:ph idx="1"/>
          </p:nvPr>
        </p:nvSpPr>
        <p:spPr/>
        <p:txBody>
          <a:bodyPr>
            <a:normAutofit/>
          </a:bodyPr>
          <a:lstStyle/>
          <a:p>
            <a:r>
              <a:rPr lang="en-US" dirty="0" smtClean="0"/>
              <a:t>Android pelvis (20%):</a:t>
            </a:r>
          </a:p>
          <a:p>
            <a:pPr lvl="1"/>
            <a:r>
              <a:rPr lang="en-US" dirty="0" smtClean="0"/>
              <a:t>It is a male type.</a:t>
            </a:r>
          </a:p>
          <a:p>
            <a:pPr lvl="1"/>
            <a:r>
              <a:rPr lang="en-US" dirty="0" smtClean="0"/>
              <a:t>Inlet is triangular or heart-shaped with anterior narrow apex.</a:t>
            </a:r>
          </a:p>
          <a:p>
            <a:pPr lvl="1"/>
            <a:r>
              <a:rPr lang="en-US" dirty="0" smtClean="0"/>
              <a:t>Side walls are converging (funnel pelvis) with projecting </a:t>
            </a:r>
            <a:r>
              <a:rPr lang="en-US" dirty="0" err="1" smtClean="0"/>
              <a:t>ischial</a:t>
            </a:r>
            <a:r>
              <a:rPr lang="en-US" dirty="0" smtClean="0"/>
              <a:t> spines.</a:t>
            </a:r>
          </a:p>
          <a:p>
            <a:pPr lvl="1"/>
            <a:r>
              <a:rPr lang="en-US" dirty="0" err="1" smtClean="0"/>
              <a:t>Sacro</a:t>
            </a:r>
            <a:r>
              <a:rPr lang="en-US" dirty="0" smtClean="0"/>
              <a:t>-sciatic notch is narrow.</a:t>
            </a:r>
          </a:p>
          <a:p>
            <a:pPr lvl="1"/>
            <a:r>
              <a:rPr lang="en-US" dirty="0" err="1" smtClean="0"/>
              <a:t>Subpubic</a:t>
            </a:r>
            <a:r>
              <a:rPr lang="en-US" dirty="0" smtClean="0"/>
              <a:t> angle is narrow &lt;90o.</a:t>
            </a:r>
          </a:p>
          <a:p>
            <a:endParaRPr lang="en-US" dirty="0" smtClean="0"/>
          </a:p>
          <a:p>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Female pelvis</a:t>
            </a:r>
            <a:endParaRPr lang="en-US" dirty="0"/>
          </a:p>
        </p:txBody>
      </p:sp>
      <p:sp>
        <p:nvSpPr>
          <p:cNvPr id="3" name="Content Placeholder 2"/>
          <p:cNvSpPr>
            <a:spLocks noGrp="1"/>
          </p:cNvSpPr>
          <p:nvPr>
            <p:ph idx="1"/>
          </p:nvPr>
        </p:nvSpPr>
        <p:spPr/>
        <p:txBody>
          <a:bodyPr/>
          <a:lstStyle/>
          <a:p>
            <a:r>
              <a:rPr lang="en-US" dirty="0" err="1" smtClean="0"/>
              <a:t>Platypelloid</a:t>
            </a:r>
            <a:r>
              <a:rPr lang="en-US" dirty="0" smtClean="0"/>
              <a:t> pelvis (5%): </a:t>
            </a:r>
          </a:p>
          <a:p>
            <a:pPr lvl="1"/>
            <a:r>
              <a:rPr lang="en-US" dirty="0" smtClean="0"/>
              <a:t>It is a flat female type.</a:t>
            </a:r>
          </a:p>
          <a:p>
            <a:pPr lvl="1"/>
            <a:r>
              <a:rPr lang="en-US" dirty="0" smtClean="0"/>
              <a:t>All </a:t>
            </a:r>
            <a:r>
              <a:rPr lang="en-US" dirty="0" err="1" smtClean="0"/>
              <a:t>anteroposterior</a:t>
            </a:r>
            <a:r>
              <a:rPr lang="en-US" dirty="0" smtClean="0"/>
              <a:t> diameters are short.</a:t>
            </a:r>
          </a:p>
          <a:p>
            <a:pPr lvl="1"/>
            <a:r>
              <a:rPr lang="en-US" dirty="0" smtClean="0"/>
              <a:t>All transverse diameters are long.</a:t>
            </a:r>
          </a:p>
          <a:p>
            <a:pPr lvl="1"/>
            <a:r>
              <a:rPr lang="en-US" dirty="0" err="1" smtClean="0"/>
              <a:t>Sacro</a:t>
            </a:r>
            <a:r>
              <a:rPr lang="en-US" dirty="0" smtClean="0"/>
              <a:t>-sciatic notch is narrow.</a:t>
            </a:r>
          </a:p>
          <a:p>
            <a:pPr lvl="1"/>
            <a:r>
              <a:rPr lang="en-US" dirty="0" err="1" smtClean="0"/>
              <a:t>Subpubic</a:t>
            </a:r>
            <a:r>
              <a:rPr lang="en-US" dirty="0" smtClean="0"/>
              <a:t> angle is wide.</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a:t>
            </a:r>
            <a:r>
              <a:rPr lang="en-US" b="1" dirty="0" err="1" smtClean="0"/>
              <a:t>Medicalization</a:t>
            </a:r>
            <a:r>
              <a:rPr lang="en-US" b="1" dirty="0" smtClean="0"/>
              <a:t> of Childbirth</a:t>
            </a:r>
            <a:br>
              <a:rPr lang="en-US" b="1" dirty="0" smtClean="0"/>
            </a:br>
            <a:endParaRPr lang="en-US" dirty="0"/>
          </a:p>
        </p:txBody>
      </p:sp>
      <p:sp>
        <p:nvSpPr>
          <p:cNvPr id="3" name="Content Placeholder 2"/>
          <p:cNvSpPr>
            <a:spLocks noGrp="1"/>
          </p:cNvSpPr>
          <p:nvPr>
            <p:ph idx="1"/>
          </p:nvPr>
        </p:nvSpPr>
        <p:spPr/>
        <p:txBody>
          <a:bodyPr/>
          <a:lstStyle/>
          <a:p>
            <a:r>
              <a:rPr lang="en-US" dirty="0" smtClean="0"/>
              <a:t>Physicians trained in the specialty of obstetrics and gynecology declared themselves to be the proper caregivers for childbearing women, and the hospital was deemed to be the proper setting for that care. Birth evolved from a physiological event into a medical procedure.</a:t>
            </a:r>
          </a:p>
          <a:p>
            <a:endParaRPr lang="en-US"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ffi medence 2"/>
          <p:cNvPicPr>
            <a:picLocks noChangeAspect="1" noChangeArrowheads="1"/>
          </p:cNvPicPr>
          <p:nvPr/>
        </p:nvPicPr>
        <p:blipFill>
          <a:blip r:embed="rId2"/>
          <a:srcRect/>
          <a:stretch>
            <a:fillRect/>
          </a:stretch>
        </p:blipFill>
        <p:spPr bwMode="auto">
          <a:xfrm>
            <a:off x="5715000" y="990600"/>
            <a:ext cx="3429000" cy="2365375"/>
          </a:xfrm>
          <a:prstGeom prst="rect">
            <a:avLst/>
          </a:prstGeom>
          <a:noFill/>
          <a:ln w="9525">
            <a:noFill/>
            <a:miter lim="800000"/>
            <a:headEnd/>
            <a:tailEnd/>
          </a:ln>
        </p:spPr>
      </p:pic>
      <p:pic>
        <p:nvPicPr>
          <p:cNvPr id="33795" name="Picture 6" descr="ffi medence sup"/>
          <p:cNvPicPr>
            <a:picLocks noChangeAspect="1" noChangeArrowheads="1"/>
          </p:cNvPicPr>
          <p:nvPr/>
        </p:nvPicPr>
        <p:blipFill>
          <a:blip r:embed="rId3"/>
          <a:srcRect/>
          <a:stretch>
            <a:fillRect/>
          </a:stretch>
        </p:blipFill>
        <p:spPr bwMode="auto">
          <a:xfrm>
            <a:off x="152400" y="4114800"/>
            <a:ext cx="3429000" cy="2365375"/>
          </a:xfrm>
          <a:prstGeom prst="rect">
            <a:avLst/>
          </a:prstGeom>
          <a:noFill/>
          <a:ln w="9525">
            <a:noFill/>
            <a:miter lim="800000"/>
            <a:headEnd/>
            <a:tailEnd/>
          </a:ln>
        </p:spPr>
      </p:pic>
      <p:pic>
        <p:nvPicPr>
          <p:cNvPr id="33796" name="Picture 7" descr="női medence2"/>
          <p:cNvPicPr>
            <a:picLocks noChangeAspect="1" noChangeArrowheads="1"/>
          </p:cNvPicPr>
          <p:nvPr/>
        </p:nvPicPr>
        <p:blipFill>
          <a:blip r:embed="rId4"/>
          <a:srcRect/>
          <a:stretch>
            <a:fillRect/>
          </a:stretch>
        </p:blipFill>
        <p:spPr bwMode="auto">
          <a:xfrm>
            <a:off x="0" y="990600"/>
            <a:ext cx="3429000" cy="2297113"/>
          </a:xfrm>
          <a:prstGeom prst="rect">
            <a:avLst/>
          </a:prstGeom>
          <a:noFill/>
          <a:ln w="9525">
            <a:noFill/>
            <a:miter lim="800000"/>
            <a:headEnd/>
            <a:tailEnd/>
          </a:ln>
        </p:spPr>
      </p:pic>
      <p:pic>
        <p:nvPicPr>
          <p:cNvPr id="33797" name="Picture 8" descr="női medence sup"/>
          <p:cNvPicPr>
            <a:picLocks noChangeAspect="1" noChangeArrowheads="1"/>
          </p:cNvPicPr>
          <p:nvPr/>
        </p:nvPicPr>
        <p:blipFill>
          <a:blip r:embed="rId5"/>
          <a:srcRect/>
          <a:stretch>
            <a:fillRect/>
          </a:stretch>
        </p:blipFill>
        <p:spPr bwMode="auto">
          <a:xfrm>
            <a:off x="5486400" y="4343400"/>
            <a:ext cx="3429000" cy="2193925"/>
          </a:xfrm>
          <a:prstGeom prst="rect">
            <a:avLst/>
          </a:prstGeom>
          <a:noFill/>
          <a:ln w="9525">
            <a:noFill/>
            <a:miter lim="800000"/>
            <a:headEnd/>
            <a:tailEnd/>
          </a:ln>
        </p:spPr>
      </p:pic>
      <p:pic>
        <p:nvPicPr>
          <p:cNvPr id="33798" name="Picture 9" descr="medencei formák"/>
          <p:cNvPicPr>
            <a:picLocks noChangeAspect="1" noChangeArrowheads="1"/>
          </p:cNvPicPr>
          <p:nvPr/>
        </p:nvPicPr>
        <p:blipFill>
          <a:blip r:embed="rId6"/>
          <a:srcRect/>
          <a:stretch>
            <a:fillRect/>
          </a:stretch>
        </p:blipFill>
        <p:spPr bwMode="auto">
          <a:xfrm>
            <a:off x="3048000" y="2133600"/>
            <a:ext cx="2971800" cy="2462213"/>
          </a:xfrm>
          <a:prstGeom prst="rect">
            <a:avLst/>
          </a:prstGeom>
          <a:noFill/>
          <a:ln w="9525">
            <a:noFill/>
            <a:miter lim="800000"/>
            <a:headEnd/>
            <a:tailEnd/>
          </a:ln>
        </p:spPr>
      </p:pic>
      <p:sp>
        <p:nvSpPr>
          <p:cNvPr id="33799" name="TextBox 7"/>
          <p:cNvSpPr txBox="1">
            <a:spLocks noChangeArrowheads="1"/>
          </p:cNvSpPr>
          <p:nvPr/>
        </p:nvSpPr>
        <p:spPr bwMode="auto">
          <a:xfrm>
            <a:off x="838200" y="304800"/>
            <a:ext cx="7772400" cy="369888"/>
          </a:xfrm>
          <a:prstGeom prst="rect">
            <a:avLst/>
          </a:prstGeom>
          <a:noFill/>
          <a:ln w="9525">
            <a:noFill/>
            <a:miter lim="800000"/>
            <a:headEnd/>
            <a:tailEnd/>
          </a:ln>
        </p:spPr>
        <p:txBody>
          <a:bodyPr>
            <a:spAutoFit/>
          </a:bodyPr>
          <a:lstStyle/>
          <a:p>
            <a:pPr algn="ctr"/>
            <a:r>
              <a:rPr lang="en-US" b="1"/>
              <a:t>Differentiation between female and male pelvic</a:t>
            </a:r>
          </a:p>
        </p:txBody>
      </p:sp>
    </p:spTree>
  </p:cSld>
  <p:clrMapOvr>
    <a:masterClrMapping/>
  </p:clrMapOvr>
  <p:transition>
    <p:zoom/>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The Pelvic Inlet (Brim)</a:t>
            </a:r>
          </a:p>
          <a:p>
            <a:pPr>
              <a:buNone/>
            </a:pPr>
            <a:r>
              <a:rPr lang="en-US" dirty="0" smtClean="0"/>
              <a:t>Boundaries</a:t>
            </a:r>
          </a:p>
          <a:p>
            <a:r>
              <a:rPr lang="en-US" dirty="0" smtClean="0"/>
              <a:t>Sacral promontory, </a:t>
            </a:r>
          </a:p>
          <a:p>
            <a:r>
              <a:rPr lang="en-US" dirty="0" err="1" smtClean="0"/>
              <a:t>alae</a:t>
            </a:r>
            <a:r>
              <a:rPr lang="en-US" dirty="0" smtClean="0"/>
              <a:t> of the sacrum, </a:t>
            </a:r>
          </a:p>
          <a:p>
            <a:r>
              <a:rPr lang="en-US" dirty="0" smtClean="0"/>
              <a:t>sacroiliac joints,</a:t>
            </a:r>
          </a:p>
          <a:p>
            <a:r>
              <a:rPr lang="en-US" dirty="0" err="1" smtClean="0"/>
              <a:t>iliopectineal</a:t>
            </a:r>
            <a:r>
              <a:rPr lang="en-US" dirty="0" smtClean="0"/>
              <a:t> lines,</a:t>
            </a:r>
          </a:p>
          <a:p>
            <a:r>
              <a:rPr lang="en-US" dirty="0" err="1" smtClean="0"/>
              <a:t>iliopectineal</a:t>
            </a:r>
            <a:r>
              <a:rPr lang="en-US" dirty="0" smtClean="0"/>
              <a:t> eminencies,</a:t>
            </a:r>
          </a:p>
          <a:p>
            <a:r>
              <a:rPr lang="en-US" dirty="0" smtClean="0"/>
              <a:t>upper border of the superior pubic </a:t>
            </a:r>
            <a:r>
              <a:rPr lang="en-US" dirty="0" err="1" smtClean="0"/>
              <a:t>rami</a:t>
            </a:r>
            <a:r>
              <a:rPr lang="en-US" dirty="0" smtClean="0"/>
              <a:t>,</a:t>
            </a:r>
          </a:p>
          <a:p>
            <a:r>
              <a:rPr lang="en-US" dirty="0" smtClean="0"/>
              <a:t>pubic tubercles,</a:t>
            </a:r>
          </a:p>
          <a:p>
            <a:r>
              <a:rPr lang="en-US" dirty="0" smtClean="0"/>
              <a:t>pubic crests and </a:t>
            </a:r>
          </a:p>
          <a:p>
            <a:r>
              <a:rPr lang="en-US" dirty="0" smtClean="0"/>
              <a:t>upper border of </a:t>
            </a:r>
            <a:r>
              <a:rPr lang="en-US" dirty="0" err="1" smtClean="0"/>
              <a:t>symphysis</a:t>
            </a:r>
            <a:r>
              <a:rPr lang="en-US" dirty="0" smtClean="0"/>
              <a:t> pubis.</a:t>
            </a:r>
          </a:p>
          <a:p>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Diameters</a:t>
            </a:r>
          </a:p>
          <a:p>
            <a:r>
              <a:rPr lang="en-US" b="1" dirty="0" smtClean="0"/>
              <a:t>Antero -posterior diameters:</a:t>
            </a:r>
          </a:p>
          <a:p>
            <a:pPr lvl="1"/>
            <a:r>
              <a:rPr lang="en-US" dirty="0" smtClean="0"/>
              <a:t>Anatomical </a:t>
            </a:r>
            <a:r>
              <a:rPr lang="en-US" dirty="0" err="1" smtClean="0"/>
              <a:t>antero</a:t>
            </a:r>
            <a:r>
              <a:rPr lang="en-US" dirty="0" smtClean="0"/>
              <a:t>-posterior diameter (true conjugate) = 11cm </a:t>
            </a:r>
          </a:p>
          <a:p>
            <a:pPr lvl="2"/>
            <a:r>
              <a:rPr lang="en-US" dirty="0" smtClean="0"/>
              <a:t>from the tip of the sacral promontory to the upper border of the </a:t>
            </a:r>
            <a:r>
              <a:rPr lang="en-US" dirty="0" err="1" smtClean="0"/>
              <a:t>symphysis</a:t>
            </a:r>
            <a:r>
              <a:rPr lang="en-US" dirty="0" smtClean="0"/>
              <a:t> pubis.</a:t>
            </a:r>
          </a:p>
          <a:p>
            <a:pPr lvl="1"/>
            <a:r>
              <a:rPr lang="en-US" dirty="0" smtClean="0"/>
              <a:t>Obstetric conjugate = 10.5 cm</a:t>
            </a:r>
          </a:p>
          <a:p>
            <a:pPr lvl="2"/>
            <a:r>
              <a:rPr lang="en-US" dirty="0" smtClean="0"/>
              <a:t>from the tip of the sacral promontory to the most bulging point on the back of </a:t>
            </a:r>
            <a:r>
              <a:rPr lang="en-US" dirty="0" err="1" smtClean="0"/>
              <a:t>symphysis</a:t>
            </a:r>
            <a:r>
              <a:rPr lang="en-US" dirty="0" smtClean="0"/>
              <a:t> pubis which is about 1 cm below its upper border. It is the shortest </a:t>
            </a:r>
            <a:r>
              <a:rPr lang="en-US" dirty="0" err="1" smtClean="0"/>
              <a:t>antero</a:t>
            </a:r>
            <a:r>
              <a:rPr lang="en-US" dirty="0" smtClean="0"/>
              <a:t>-posterior diameter.</a:t>
            </a:r>
          </a:p>
          <a:p>
            <a:pPr lvl="1"/>
            <a:r>
              <a:rPr lang="en-US" dirty="0" smtClean="0"/>
              <a:t>Diagonal conjugate = 12.5 cm </a:t>
            </a:r>
          </a:p>
          <a:p>
            <a:pPr lvl="2"/>
            <a:r>
              <a:rPr lang="en-US" dirty="0" smtClean="0"/>
              <a:t>i.e. 1.5 cm longer than the true conjugate. From the tip of sacral promontory to the lower border of </a:t>
            </a:r>
            <a:r>
              <a:rPr lang="en-US" dirty="0" err="1" smtClean="0"/>
              <a:t>symphysis</a:t>
            </a:r>
            <a:r>
              <a:rPr lang="en-US" dirty="0" smtClean="0"/>
              <a:t> pubis.</a:t>
            </a:r>
          </a:p>
          <a:p>
            <a:pPr lvl="1"/>
            <a:r>
              <a:rPr lang="en-US" dirty="0" smtClean="0"/>
              <a:t>External conjugate = 20 cm</a:t>
            </a:r>
          </a:p>
          <a:p>
            <a:pPr lvl="2"/>
            <a:r>
              <a:rPr lang="en-US" dirty="0" smtClean="0"/>
              <a:t>from the depression below the last lumbar spine to the upper anterior margin of the </a:t>
            </a:r>
            <a:r>
              <a:rPr lang="en-US" dirty="0" err="1" smtClean="0"/>
              <a:t>symphysis</a:t>
            </a:r>
            <a:r>
              <a:rPr lang="en-US" dirty="0" smtClean="0"/>
              <a:t> pubis measured from outside by the </a:t>
            </a:r>
            <a:r>
              <a:rPr lang="en-US" dirty="0" err="1" smtClean="0"/>
              <a:t>pelvimeter</a:t>
            </a:r>
            <a:r>
              <a:rPr lang="en-US" dirty="0" smtClean="0"/>
              <a:t> . It has not a true obstetric importance.</a:t>
            </a:r>
          </a:p>
          <a:p>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p:cNvPicPr>
            <a:picLocks noGrp="1" noChangeAspect="1" noChangeArrowheads="1"/>
          </p:cNvPicPr>
          <p:nvPr>
            <p:ph idx="1"/>
          </p:nvPr>
        </p:nvPicPr>
        <p:blipFill>
          <a:blip r:embed="rId2"/>
          <a:srcRect/>
          <a:stretch>
            <a:fillRect/>
          </a:stretch>
        </p:blipFill>
        <p:spPr bwMode="auto">
          <a:xfrm>
            <a:off x="609600" y="609600"/>
            <a:ext cx="8001000" cy="5943600"/>
          </a:xfrm>
          <a:prstGeom prst="rect">
            <a:avLst/>
          </a:prstGeom>
          <a:noFill/>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Transverse diameters:</a:t>
            </a:r>
          </a:p>
          <a:p>
            <a:pPr lvl="1"/>
            <a:r>
              <a:rPr lang="en-US" dirty="0" smtClean="0"/>
              <a:t>Anatomical transverse diameter =13cm</a:t>
            </a:r>
          </a:p>
          <a:p>
            <a:pPr lvl="2"/>
            <a:r>
              <a:rPr lang="en-US" dirty="0" smtClean="0"/>
              <a:t> between the farthest two points on the </a:t>
            </a:r>
            <a:r>
              <a:rPr lang="en-US" dirty="0" err="1" smtClean="0"/>
              <a:t>iliopectineal</a:t>
            </a:r>
            <a:r>
              <a:rPr lang="en-US" dirty="0" smtClean="0"/>
              <a:t> lines.</a:t>
            </a:r>
          </a:p>
          <a:p>
            <a:pPr lvl="2"/>
            <a:r>
              <a:rPr lang="en-US" dirty="0" smtClean="0"/>
              <a:t> It lies 4 cm anterior to the promontory and 7 cm behind the </a:t>
            </a:r>
            <a:r>
              <a:rPr lang="en-US" dirty="0" err="1" smtClean="0"/>
              <a:t>symphysis</a:t>
            </a:r>
            <a:r>
              <a:rPr lang="en-US" dirty="0" smtClean="0"/>
              <a:t>.</a:t>
            </a:r>
          </a:p>
          <a:p>
            <a:pPr lvl="2"/>
            <a:r>
              <a:rPr lang="en-US" dirty="0" smtClean="0"/>
              <a:t> It is the largest diameter in the pelvis.</a:t>
            </a:r>
          </a:p>
          <a:p>
            <a:pPr lvl="1"/>
            <a:r>
              <a:rPr lang="en-US" dirty="0" smtClean="0"/>
              <a:t>Obstetric transverse diameter:</a:t>
            </a:r>
          </a:p>
          <a:p>
            <a:pPr lvl="2"/>
            <a:r>
              <a:rPr lang="en-US" dirty="0" smtClean="0"/>
              <a:t>It bisects the true conjugate and is slightly shorter than the anatomical transverse diameter.</a:t>
            </a:r>
          </a:p>
          <a:p>
            <a:r>
              <a:rPr lang="en-US" dirty="0" smtClean="0"/>
              <a:t>Oblique diameters:</a:t>
            </a:r>
          </a:p>
          <a:p>
            <a:pPr lvl="1"/>
            <a:r>
              <a:rPr lang="en-US" dirty="0" smtClean="0"/>
              <a:t> Right oblique diameter =12 cm</a:t>
            </a:r>
          </a:p>
          <a:p>
            <a:pPr lvl="2"/>
            <a:r>
              <a:rPr lang="en-US" dirty="0" smtClean="0"/>
              <a:t>from the right sacroiliac joint to the left </a:t>
            </a:r>
            <a:r>
              <a:rPr lang="en-US" dirty="0" err="1" smtClean="0"/>
              <a:t>iliopectineal</a:t>
            </a:r>
            <a:r>
              <a:rPr lang="en-US" dirty="0" smtClean="0"/>
              <a:t> eminence.</a:t>
            </a:r>
          </a:p>
          <a:p>
            <a:pPr lvl="1"/>
            <a:r>
              <a:rPr lang="en-US" dirty="0" smtClean="0"/>
              <a:t> Left oblique diameter = 12 cm </a:t>
            </a:r>
          </a:p>
          <a:p>
            <a:pPr lvl="2"/>
            <a:r>
              <a:rPr lang="en-US" dirty="0" smtClean="0"/>
              <a:t>from the left sacroiliac joint to the right </a:t>
            </a:r>
            <a:r>
              <a:rPr lang="en-US" dirty="0" err="1" smtClean="0"/>
              <a:t>iliopectineal</a:t>
            </a:r>
            <a:r>
              <a:rPr lang="en-US" dirty="0" smtClean="0"/>
              <a:t> eminence.</a:t>
            </a:r>
          </a:p>
          <a:p>
            <a:pPr lvl="1"/>
            <a:r>
              <a:rPr lang="en-US" dirty="0" smtClean="0"/>
              <a:t> </a:t>
            </a:r>
            <a:r>
              <a:rPr lang="en-US" dirty="0" err="1" smtClean="0"/>
              <a:t>Sacro-cotyloid</a:t>
            </a:r>
            <a:r>
              <a:rPr lang="en-US" dirty="0" smtClean="0"/>
              <a:t> diameters = 9-9.5 cm</a:t>
            </a:r>
          </a:p>
          <a:p>
            <a:pPr lvl="2"/>
            <a:r>
              <a:rPr lang="en-US" dirty="0" smtClean="0"/>
              <a:t>from the promontory of the sacrum to the right and left </a:t>
            </a:r>
            <a:r>
              <a:rPr lang="en-US" dirty="0" err="1" smtClean="0"/>
              <a:t>iliopectineal</a:t>
            </a:r>
            <a:r>
              <a:rPr lang="en-US" dirty="0" smtClean="0"/>
              <a:t> eminence, so the right diameter ends at the right eminence and vice versa.</a:t>
            </a:r>
          </a:p>
          <a:p>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lstStyle/>
          <a:p>
            <a:pPr>
              <a:buNone/>
            </a:pPr>
            <a:r>
              <a:rPr lang="en-US" b="1" dirty="0" smtClean="0"/>
              <a:t>The Pelvic Cavity</a:t>
            </a:r>
          </a:p>
          <a:p>
            <a:pPr>
              <a:buNone/>
            </a:pPr>
            <a:r>
              <a:rPr lang="en-US" dirty="0" smtClean="0"/>
              <a:t>It is a segment, the boundaries of which are:</a:t>
            </a:r>
          </a:p>
          <a:p>
            <a:r>
              <a:rPr lang="en-US" dirty="0" smtClean="0"/>
              <a:t>The roof is the plane of pelvic brim,</a:t>
            </a:r>
          </a:p>
          <a:p>
            <a:r>
              <a:rPr lang="en-US" dirty="0" smtClean="0"/>
              <a:t>The floor is the plane of least pelvic dimension,</a:t>
            </a:r>
          </a:p>
          <a:p>
            <a:r>
              <a:rPr lang="en-US" dirty="0" err="1" smtClean="0"/>
              <a:t>Anteriorly</a:t>
            </a:r>
            <a:r>
              <a:rPr lang="en-US" dirty="0" smtClean="0"/>
              <a:t> the shorter </a:t>
            </a:r>
            <a:r>
              <a:rPr lang="en-US" dirty="0" err="1" smtClean="0"/>
              <a:t>symphysis</a:t>
            </a:r>
            <a:r>
              <a:rPr lang="en-US" dirty="0" smtClean="0"/>
              <a:t> pubis,</a:t>
            </a:r>
          </a:p>
          <a:p>
            <a:r>
              <a:rPr lang="en-US" dirty="0" err="1" smtClean="0"/>
              <a:t>Posteriorly</a:t>
            </a:r>
            <a:r>
              <a:rPr lang="en-US" dirty="0" smtClean="0"/>
              <a:t> the longer sacrum.</a:t>
            </a:r>
          </a:p>
          <a:p>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The Pelvic Outlet</a:t>
            </a:r>
          </a:p>
          <a:p>
            <a:pPr>
              <a:buNone/>
            </a:pPr>
            <a:r>
              <a:rPr lang="en-US" dirty="0" smtClean="0"/>
              <a:t>Anatomical outlet</a:t>
            </a:r>
          </a:p>
          <a:p>
            <a:r>
              <a:rPr lang="en-US" dirty="0" smtClean="0"/>
              <a:t>It is lozenge-shaped bounded by; </a:t>
            </a:r>
          </a:p>
          <a:p>
            <a:r>
              <a:rPr lang="en-US" dirty="0" smtClean="0"/>
              <a:t> the lower border of </a:t>
            </a:r>
            <a:r>
              <a:rPr lang="en-US" dirty="0" err="1" smtClean="0"/>
              <a:t>symphysis</a:t>
            </a:r>
            <a:r>
              <a:rPr lang="en-US" dirty="0" smtClean="0"/>
              <a:t> pubis,    </a:t>
            </a:r>
          </a:p>
          <a:p>
            <a:r>
              <a:rPr lang="en-US" dirty="0" smtClean="0"/>
              <a:t> pubic arch, </a:t>
            </a:r>
          </a:p>
          <a:p>
            <a:r>
              <a:rPr lang="en-US" dirty="0" smtClean="0"/>
              <a:t> </a:t>
            </a:r>
            <a:r>
              <a:rPr lang="en-US" dirty="0" err="1" smtClean="0"/>
              <a:t>ischial</a:t>
            </a:r>
            <a:r>
              <a:rPr lang="en-US" dirty="0" smtClean="0"/>
              <a:t> </a:t>
            </a:r>
            <a:r>
              <a:rPr lang="en-US" dirty="0" err="1" smtClean="0"/>
              <a:t>tuberosities</a:t>
            </a:r>
            <a:r>
              <a:rPr lang="en-US" dirty="0" smtClean="0"/>
              <a:t>,</a:t>
            </a:r>
          </a:p>
          <a:p>
            <a:r>
              <a:rPr lang="en-US" dirty="0" smtClean="0"/>
              <a:t> </a:t>
            </a:r>
            <a:r>
              <a:rPr lang="en-US" dirty="0" err="1" smtClean="0"/>
              <a:t>sacrotuberous</a:t>
            </a:r>
            <a:r>
              <a:rPr lang="en-US" dirty="0" smtClean="0"/>
              <a:t> and </a:t>
            </a:r>
            <a:r>
              <a:rPr lang="en-US" dirty="0" err="1" smtClean="0"/>
              <a:t>sacrospinous</a:t>
            </a:r>
            <a:r>
              <a:rPr lang="en-US" dirty="0" smtClean="0"/>
              <a:t> ligaments and, tip of the coccyx.</a:t>
            </a:r>
          </a:p>
          <a:p>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Obstetric outlet</a:t>
            </a:r>
          </a:p>
          <a:p>
            <a:pPr>
              <a:buNone/>
            </a:pPr>
            <a:r>
              <a:rPr lang="en-US" dirty="0" smtClean="0"/>
              <a:t>It is a segment, the boundaries of which are:</a:t>
            </a:r>
          </a:p>
          <a:p>
            <a:r>
              <a:rPr lang="en-US" dirty="0" smtClean="0"/>
              <a:t>the roof is the plane of least pelvic dimension,</a:t>
            </a:r>
          </a:p>
          <a:p>
            <a:r>
              <a:rPr lang="en-US" dirty="0" smtClean="0"/>
              <a:t>the floor is the anatomical outlet,</a:t>
            </a:r>
          </a:p>
          <a:p>
            <a:r>
              <a:rPr lang="en-US" dirty="0" err="1" smtClean="0"/>
              <a:t>anteriorly</a:t>
            </a:r>
            <a:r>
              <a:rPr lang="en-US" dirty="0" smtClean="0"/>
              <a:t> the lower border of </a:t>
            </a:r>
            <a:r>
              <a:rPr lang="en-US" dirty="0" err="1" smtClean="0"/>
              <a:t>symphysis</a:t>
            </a:r>
            <a:r>
              <a:rPr lang="en-US" dirty="0" smtClean="0"/>
              <a:t> pubis,</a:t>
            </a:r>
          </a:p>
          <a:p>
            <a:r>
              <a:rPr lang="en-US" dirty="0" err="1" smtClean="0"/>
              <a:t>posteriorly</a:t>
            </a:r>
            <a:r>
              <a:rPr lang="en-US" dirty="0" smtClean="0"/>
              <a:t> the coccyx.</a:t>
            </a:r>
          </a:p>
          <a:p>
            <a:r>
              <a:rPr lang="en-US" dirty="0" smtClean="0"/>
              <a:t>laterally the </a:t>
            </a:r>
            <a:r>
              <a:rPr lang="en-US" dirty="0" err="1" smtClean="0"/>
              <a:t>ischial</a:t>
            </a:r>
            <a:r>
              <a:rPr lang="en-US" dirty="0" smtClean="0"/>
              <a:t> spines.</a:t>
            </a:r>
          </a:p>
          <a:p>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Diameters of pelvic outlet</a:t>
            </a:r>
          </a:p>
          <a:p>
            <a:r>
              <a:rPr lang="en-US" dirty="0" smtClean="0"/>
              <a:t>Antero - posterior diameters:</a:t>
            </a:r>
          </a:p>
          <a:p>
            <a:pPr lvl="1"/>
            <a:r>
              <a:rPr lang="en-US" dirty="0" smtClean="0"/>
              <a:t>Anatomical </a:t>
            </a:r>
            <a:r>
              <a:rPr lang="en-US" dirty="0" err="1" smtClean="0"/>
              <a:t>antero</a:t>
            </a:r>
            <a:r>
              <a:rPr lang="en-US" dirty="0" smtClean="0"/>
              <a:t>-posterior diameter =11cm</a:t>
            </a:r>
          </a:p>
          <a:p>
            <a:pPr lvl="2"/>
            <a:r>
              <a:rPr lang="en-US" dirty="0" smtClean="0"/>
              <a:t>from the tip of the coccyx to the lower border of </a:t>
            </a:r>
            <a:r>
              <a:rPr lang="en-US" dirty="0" err="1" smtClean="0"/>
              <a:t>symphysis</a:t>
            </a:r>
            <a:r>
              <a:rPr lang="en-US" dirty="0" smtClean="0"/>
              <a:t> pubis.</a:t>
            </a:r>
          </a:p>
          <a:p>
            <a:pPr lvl="1"/>
            <a:r>
              <a:rPr lang="en-US" dirty="0" smtClean="0"/>
              <a:t>Obstetric </a:t>
            </a:r>
            <a:r>
              <a:rPr lang="en-US" dirty="0" err="1" smtClean="0"/>
              <a:t>antero</a:t>
            </a:r>
            <a:r>
              <a:rPr lang="en-US" dirty="0" smtClean="0"/>
              <a:t>-posterior diameter = 13 cm</a:t>
            </a:r>
          </a:p>
          <a:p>
            <a:pPr lvl="2"/>
            <a:r>
              <a:rPr lang="en-US" dirty="0" smtClean="0"/>
              <a:t>from the tip of the sacrum to the lower border of </a:t>
            </a:r>
            <a:r>
              <a:rPr lang="en-US" dirty="0" err="1" smtClean="0"/>
              <a:t>symphysis</a:t>
            </a:r>
            <a:r>
              <a:rPr lang="en-US" dirty="0" smtClean="0"/>
              <a:t> pubis as the coccyx moves backwards during the second stage of </a:t>
            </a:r>
            <a:r>
              <a:rPr lang="en-US" dirty="0" err="1" smtClean="0"/>
              <a:t>labour</a:t>
            </a:r>
            <a:r>
              <a:rPr lang="en-US" dirty="0" smtClean="0"/>
              <a:t>.</a:t>
            </a:r>
          </a:p>
          <a:p>
            <a:r>
              <a:rPr lang="en-US" dirty="0" smtClean="0"/>
              <a:t>Transverse diameters:</a:t>
            </a:r>
          </a:p>
          <a:p>
            <a:pPr lvl="1"/>
            <a:r>
              <a:rPr lang="en-US" dirty="0" err="1" smtClean="0"/>
              <a:t>Bituberous</a:t>
            </a:r>
            <a:r>
              <a:rPr lang="en-US" dirty="0" smtClean="0"/>
              <a:t> diameter = 11 cm</a:t>
            </a:r>
          </a:p>
          <a:p>
            <a:pPr lvl="2"/>
            <a:r>
              <a:rPr lang="en-US" dirty="0" smtClean="0"/>
              <a:t>between the inner aspects of the </a:t>
            </a:r>
            <a:r>
              <a:rPr lang="en-US" dirty="0" err="1" smtClean="0"/>
              <a:t>ischial</a:t>
            </a:r>
            <a:r>
              <a:rPr lang="en-US" dirty="0" smtClean="0"/>
              <a:t> </a:t>
            </a:r>
            <a:r>
              <a:rPr lang="en-US" dirty="0" err="1" smtClean="0"/>
              <a:t>tuberosities</a:t>
            </a:r>
            <a:r>
              <a:rPr lang="en-US" dirty="0" smtClean="0"/>
              <a:t>.</a:t>
            </a:r>
          </a:p>
          <a:p>
            <a:pPr lvl="1"/>
            <a:r>
              <a:rPr lang="en-US" dirty="0" err="1" smtClean="0"/>
              <a:t>Bispinous</a:t>
            </a:r>
            <a:r>
              <a:rPr lang="en-US" dirty="0" smtClean="0"/>
              <a:t> diameter = 10.5 cm</a:t>
            </a:r>
          </a:p>
          <a:p>
            <a:pPr lvl="2"/>
            <a:r>
              <a:rPr lang="en-US" dirty="0" smtClean="0"/>
              <a:t>between the tips of </a:t>
            </a:r>
            <a:r>
              <a:rPr lang="en-US" dirty="0" err="1" smtClean="0"/>
              <a:t>ischial</a:t>
            </a:r>
            <a:r>
              <a:rPr lang="en-US" dirty="0" smtClean="0"/>
              <a:t> spines.</a:t>
            </a:r>
          </a:p>
          <a:p>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Pelvic Planes</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These are imaginary planes lie as follows:</a:t>
            </a:r>
          </a:p>
          <a:p>
            <a:pPr>
              <a:buNone/>
            </a:pPr>
            <a:r>
              <a:rPr lang="en-US" b="1" dirty="0" smtClean="0"/>
              <a:t>Plane of pelvic inlet:</a:t>
            </a:r>
          </a:p>
          <a:p>
            <a:r>
              <a:rPr lang="en-US" dirty="0" smtClean="0"/>
              <a:t>passing with the boundaries of pelvic brim and making an angle of 55</a:t>
            </a:r>
            <a:r>
              <a:rPr lang="en-US" sz="2400" dirty="0" smtClean="0"/>
              <a:t>o</a:t>
            </a:r>
            <a:r>
              <a:rPr lang="en-US" dirty="0" smtClean="0"/>
              <a:t> with the horizon (angle of pelvic inclination).</a:t>
            </a:r>
          </a:p>
          <a:p>
            <a:pPr>
              <a:buNone/>
            </a:pPr>
            <a:r>
              <a:rPr lang="en-US" b="1" dirty="0" smtClean="0"/>
              <a:t>Plane of mid cavity </a:t>
            </a:r>
            <a:r>
              <a:rPr lang="en-US" dirty="0" smtClean="0"/>
              <a:t>(plane of greatest pelvic dimensions)</a:t>
            </a:r>
          </a:p>
          <a:p>
            <a:r>
              <a:rPr lang="en-US" dirty="0" smtClean="0"/>
              <a:t>pass between the middle of the posterior surface of the </a:t>
            </a:r>
            <a:r>
              <a:rPr lang="en-US" dirty="0" err="1" smtClean="0"/>
              <a:t>symphysis</a:t>
            </a:r>
            <a:r>
              <a:rPr lang="en-US" dirty="0" smtClean="0"/>
              <a:t> pubis and the junction between 2nd and 3rd sacral vertebrae. Laterally, it passes to the centre of the </a:t>
            </a:r>
            <a:r>
              <a:rPr lang="en-US" dirty="0" err="1" smtClean="0"/>
              <a:t>acetabulum</a:t>
            </a:r>
            <a:r>
              <a:rPr lang="en-US" dirty="0" smtClean="0"/>
              <a:t> and the upper part of the greater sciatic notch.</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OUTCOMES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By the end of the course unit, the student should be able to:</a:t>
            </a:r>
          </a:p>
          <a:p>
            <a:r>
              <a:rPr lang="en-US" dirty="0" smtClean="0"/>
              <a:t>Describe the trends of obstetrics and midwifery</a:t>
            </a:r>
          </a:p>
          <a:p>
            <a:r>
              <a:rPr lang="en-US" dirty="0" smtClean="0"/>
              <a:t>Describe the concepts in obstetrics and midwifery</a:t>
            </a:r>
          </a:p>
          <a:p>
            <a:r>
              <a:rPr lang="en-US" dirty="0" smtClean="0"/>
              <a:t>Outline the stages of fetal development</a:t>
            </a:r>
          </a:p>
          <a:p>
            <a:r>
              <a:rPr lang="en-US" dirty="0" smtClean="0"/>
              <a:t>Describe the physiological changes in pregnancy</a:t>
            </a:r>
          </a:p>
          <a:p>
            <a:r>
              <a:rPr lang="en-US" dirty="0" smtClean="0"/>
              <a:t>Describe the concept of FANC</a:t>
            </a:r>
          </a:p>
          <a:p>
            <a:r>
              <a:rPr lang="en-US" dirty="0" smtClean="0"/>
              <a:t>Describe minor and major complications that occur in pregnancy</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Midwifery in Kenya</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Many </a:t>
            </a:r>
            <a:r>
              <a:rPr lang="en-US" dirty="0"/>
              <a:t>developing nations </a:t>
            </a:r>
            <a:r>
              <a:rPr lang="en-US" dirty="0" smtClean="0"/>
              <a:t>rely on </a:t>
            </a:r>
            <a:r>
              <a:rPr lang="en-US" dirty="0"/>
              <a:t>birthing methods </a:t>
            </a:r>
            <a:r>
              <a:rPr lang="en-US" dirty="0" smtClean="0"/>
              <a:t>that are </a:t>
            </a:r>
            <a:r>
              <a:rPr lang="en-US" dirty="0"/>
              <a:t>based </a:t>
            </a:r>
            <a:r>
              <a:rPr lang="en-US" dirty="0" smtClean="0"/>
              <a:t>loosely </a:t>
            </a:r>
            <a:r>
              <a:rPr lang="en-US" dirty="0"/>
              <a:t>on tradition.</a:t>
            </a:r>
          </a:p>
          <a:p>
            <a:r>
              <a:rPr lang="en-US" dirty="0"/>
              <a:t>In rural areas of Kenya </a:t>
            </a:r>
            <a:r>
              <a:rPr lang="en-US" dirty="0" smtClean="0"/>
              <a:t>elderly </a:t>
            </a:r>
            <a:r>
              <a:rPr lang="en-US" dirty="0" smtClean="0"/>
              <a:t>respected </a:t>
            </a:r>
            <a:r>
              <a:rPr lang="en-US" dirty="0"/>
              <a:t>women guide </a:t>
            </a:r>
            <a:r>
              <a:rPr lang="en-US" dirty="0" smtClean="0"/>
              <a:t>younger women </a:t>
            </a:r>
            <a:r>
              <a:rPr lang="en-US" dirty="0"/>
              <a:t>through </a:t>
            </a:r>
            <a:r>
              <a:rPr lang="en-US" dirty="0" smtClean="0"/>
              <a:t>pregnancy and </a:t>
            </a:r>
            <a:r>
              <a:rPr lang="en-US" dirty="0"/>
              <a:t>childbirth. Much of </a:t>
            </a:r>
            <a:r>
              <a:rPr lang="en-US" dirty="0" smtClean="0"/>
              <a:t>their work </a:t>
            </a:r>
            <a:r>
              <a:rPr lang="en-US" dirty="0"/>
              <a:t>is supportive, but </a:t>
            </a:r>
            <a:r>
              <a:rPr lang="en-US" dirty="0" smtClean="0"/>
              <a:t>often they </a:t>
            </a:r>
            <a:r>
              <a:rPr lang="en-US" dirty="0"/>
              <a:t>have great experience </a:t>
            </a:r>
            <a:r>
              <a:rPr lang="en-US" dirty="0" smtClean="0"/>
              <a:t>depending </a:t>
            </a:r>
            <a:r>
              <a:rPr lang="en-US" dirty="0"/>
              <a:t>on the region. </a:t>
            </a:r>
            <a:r>
              <a:rPr lang="en-US" dirty="0" smtClean="0"/>
              <a:t>These traditional </a:t>
            </a:r>
            <a:r>
              <a:rPr lang="en-US" dirty="0"/>
              <a:t>birthing </a:t>
            </a:r>
            <a:r>
              <a:rPr lang="en-US" dirty="0" smtClean="0"/>
              <a:t>attendants are </a:t>
            </a:r>
            <a:r>
              <a:rPr lang="en-US" dirty="0"/>
              <a:t>estimated to deliver 10% </a:t>
            </a:r>
            <a:r>
              <a:rPr lang="en-US" dirty="0" smtClean="0"/>
              <a:t>to 70</a:t>
            </a:r>
            <a:r>
              <a:rPr lang="en-US" dirty="0"/>
              <a:t>% of the </a:t>
            </a:r>
            <a:r>
              <a:rPr lang="en-US" dirty="0" smtClean="0"/>
              <a:t>country's </a:t>
            </a:r>
            <a:r>
              <a:rPr lang="en-US" dirty="0"/>
              <a:t>babies. </a:t>
            </a:r>
            <a:endParaRPr lang="en-US" dirty="0" smtClean="0"/>
          </a:p>
          <a:p>
            <a:r>
              <a:rPr lang="en-US" dirty="0" smtClean="0"/>
              <a:t>In Nairobi </a:t>
            </a:r>
            <a:r>
              <a:rPr lang="en-US" dirty="0"/>
              <a:t>the 10% estimate </a:t>
            </a:r>
            <a:r>
              <a:rPr lang="en-US" dirty="0" smtClean="0"/>
              <a:t>probably applies</a:t>
            </a:r>
            <a:r>
              <a:rPr lang="en-US" dirty="0"/>
              <a:t>, while in the </a:t>
            </a:r>
            <a:r>
              <a:rPr lang="en-US" dirty="0" smtClean="0"/>
              <a:t>Turkana region </a:t>
            </a:r>
            <a:r>
              <a:rPr lang="en-US" dirty="0"/>
              <a:t>70% to 80% is </a:t>
            </a:r>
            <a:r>
              <a:rPr lang="en-US" dirty="0" smtClean="0"/>
              <a:t>a reasonable </a:t>
            </a:r>
            <a:r>
              <a:rPr lang="en-US" dirty="0"/>
              <a:t>estimate.</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Pelvic Planes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It is a round plane with diameter of 12.5 cm.</a:t>
            </a:r>
          </a:p>
          <a:p>
            <a:r>
              <a:rPr lang="en-US" dirty="0" smtClean="0"/>
              <a:t>Internal rotation of the head occurs when the </a:t>
            </a:r>
            <a:r>
              <a:rPr lang="en-US" dirty="0" err="1" smtClean="0"/>
              <a:t>biparietal</a:t>
            </a:r>
            <a:r>
              <a:rPr lang="en-US" dirty="0" smtClean="0"/>
              <a:t> diameter occupies this wide pelvic plane while the </a:t>
            </a:r>
            <a:r>
              <a:rPr lang="en-US" dirty="0" err="1" smtClean="0"/>
              <a:t>occiput</a:t>
            </a:r>
            <a:r>
              <a:rPr lang="en-US" dirty="0" smtClean="0"/>
              <a:t> is on the pelvic floor i.e. at the plane of the least pelvic dimensions.</a:t>
            </a:r>
          </a:p>
          <a:p>
            <a:pPr>
              <a:buNone/>
            </a:pPr>
            <a:r>
              <a:rPr lang="en-US" b="1" dirty="0" smtClean="0"/>
              <a:t>Plane of obstetric outlet</a:t>
            </a:r>
            <a:r>
              <a:rPr lang="en-US" dirty="0" smtClean="0"/>
              <a:t> (plane of least pelvic dimensions):</a:t>
            </a:r>
          </a:p>
          <a:p>
            <a:r>
              <a:rPr lang="en-US" dirty="0" smtClean="0"/>
              <a:t>passes from the lower border of the </a:t>
            </a:r>
            <a:r>
              <a:rPr lang="en-US" dirty="0" err="1" smtClean="0"/>
              <a:t>symphysis</a:t>
            </a:r>
            <a:r>
              <a:rPr lang="en-US" dirty="0" smtClean="0"/>
              <a:t> pubis </a:t>
            </a:r>
            <a:r>
              <a:rPr lang="en-US" dirty="0" err="1" smtClean="0"/>
              <a:t>anteriorly</a:t>
            </a:r>
            <a:r>
              <a:rPr lang="en-US" dirty="0" smtClean="0"/>
              <a:t>, to the </a:t>
            </a:r>
            <a:r>
              <a:rPr lang="en-US" dirty="0" err="1" smtClean="0"/>
              <a:t>ischial</a:t>
            </a:r>
            <a:r>
              <a:rPr lang="en-US" dirty="0" smtClean="0"/>
              <a:t> spines laterally, to the tip of the sacrum </a:t>
            </a:r>
            <a:r>
              <a:rPr lang="en-US" dirty="0" err="1" smtClean="0"/>
              <a:t>posteriorly</a:t>
            </a:r>
            <a:r>
              <a:rPr lang="en-US" dirty="0" smtClean="0"/>
              <a:t>.</a:t>
            </a:r>
          </a:p>
          <a:p>
            <a:endParaRPr lang="en-US" dirty="0" smtClean="0"/>
          </a:p>
          <a:p>
            <a:endParaRPr lang="en-US"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Pelvic Planes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Plane of anatomical outlet:</a:t>
            </a:r>
          </a:p>
          <a:p>
            <a:r>
              <a:rPr lang="en-US" dirty="0" smtClean="0"/>
              <a:t>passes with the boundaries of anatomical outlet and consists of 2 triangular planes with one base which is the </a:t>
            </a:r>
            <a:r>
              <a:rPr lang="en-US" dirty="0" err="1" smtClean="0"/>
              <a:t>bituberous</a:t>
            </a:r>
            <a:r>
              <a:rPr lang="en-US" dirty="0" smtClean="0"/>
              <a:t> diameter.</a:t>
            </a:r>
          </a:p>
          <a:p>
            <a:pPr>
              <a:buNone/>
            </a:pPr>
            <a:r>
              <a:rPr lang="en-US" b="1" dirty="0" smtClean="0"/>
              <a:t>Anterior </a:t>
            </a:r>
            <a:r>
              <a:rPr lang="en-US" b="1" dirty="0" err="1" smtClean="0"/>
              <a:t>sagittal</a:t>
            </a:r>
            <a:r>
              <a:rPr lang="en-US" b="1" dirty="0" smtClean="0"/>
              <a:t> plane: </a:t>
            </a:r>
            <a:r>
              <a:rPr lang="en-US" dirty="0" smtClean="0"/>
              <a:t>its apex at the lower border of the </a:t>
            </a:r>
            <a:r>
              <a:rPr lang="en-US" dirty="0" err="1" smtClean="0"/>
              <a:t>symphysis</a:t>
            </a:r>
            <a:r>
              <a:rPr lang="en-US" dirty="0" smtClean="0"/>
              <a:t> pubis.</a:t>
            </a:r>
          </a:p>
          <a:p>
            <a:pPr>
              <a:buNone/>
            </a:pPr>
            <a:r>
              <a:rPr lang="en-US" b="1" dirty="0" smtClean="0"/>
              <a:t>Posterior </a:t>
            </a:r>
            <a:r>
              <a:rPr lang="en-US" b="1" dirty="0" err="1" smtClean="0"/>
              <a:t>sagittal</a:t>
            </a:r>
            <a:r>
              <a:rPr lang="en-US" b="1" dirty="0" smtClean="0"/>
              <a:t> plane: </a:t>
            </a:r>
            <a:r>
              <a:rPr lang="en-US" dirty="0" smtClean="0"/>
              <a:t>its apex at the tip of the coccyx.</a:t>
            </a:r>
          </a:p>
          <a:p>
            <a:r>
              <a:rPr lang="en-US" dirty="0" smtClean="0"/>
              <a:t>Anterior </a:t>
            </a:r>
            <a:r>
              <a:rPr lang="en-US" dirty="0" err="1" smtClean="0"/>
              <a:t>sagittal</a:t>
            </a:r>
            <a:r>
              <a:rPr lang="en-US" dirty="0" smtClean="0"/>
              <a:t> diameter: 6-7 cm</a:t>
            </a:r>
          </a:p>
          <a:p>
            <a:pPr lvl="1"/>
            <a:r>
              <a:rPr lang="en-US" dirty="0" smtClean="0"/>
              <a:t>from the lower border of the </a:t>
            </a:r>
            <a:r>
              <a:rPr lang="en-US" dirty="0" err="1" smtClean="0"/>
              <a:t>symphysis</a:t>
            </a:r>
            <a:r>
              <a:rPr lang="en-US" dirty="0" smtClean="0"/>
              <a:t> pubis to the centre of the </a:t>
            </a:r>
            <a:r>
              <a:rPr lang="en-US" dirty="0" err="1" smtClean="0"/>
              <a:t>bituberous</a:t>
            </a:r>
            <a:r>
              <a:rPr lang="en-US" dirty="0" smtClean="0"/>
              <a:t> diameter.</a:t>
            </a:r>
          </a:p>
          <a:p>
            <a:r>
              <a:rPr lang="en-US" dirty="0" smtClean="0"/>
              <a:t>Posterior </a:t>
            </a:r>
            <a:r>
              <a:rPr lang="en-US" dirty="0" err="1" smtClean="0"/>
              <a:t>sagittal</a:t>
            </a:r>
            <a:r>
              <a:rPr lang="en-US" dirty="0" smtClean="0"/>
              <a:t> diameter: 7.5-10 cm</a:t>
            </a:r>
          </a:p>
          <a:p>
            <a:pPr lvl="1"/>
            <a:r>
              <a:rPr lang="en-US" dirty="0" smtClean="0"/>
              <a:t>from the tip of the sacrum to the centre of the </a:t>
            </a:r>
            <a:r>
              <a:rPr lang="en-US" dirty="0" err="1" smtClean="0"/>
              <a:t>bituberous</a:t>
            </a:r>
            <a:r>
              <a:rPr lang="en-US" dirty="0" smtClean="0"/>
              <a:t> diameter.</a:t>
            </a:r>
          </a:p>
          <a:p>
            <a:endParaRPr lang="en-US"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Pelvic Axes</a:t>
            </a:r>
          </a:p>
          <a:p>
            <a:pPr>
              <a:buNone/>
            </a:pPr>
            <a:r>
              <a:rPr lang="en-US" dirty="0" smtClean="0"/>
              <a:t>Anatomical axis (curve of </a:t>
            </a:r>
            <a:r>
              <a:rPr lang="en-US" dirty="0" err="1" smtClean="0"/>
              <a:t>Carus</a:t>
            </a:r>
            <a:r>
              <a:rPr lang="en-US" dirty="0" smtClean="0"/>
              <a:t>)</a:t>
            </a:r>
          </a:p>
          <a:p>
            <a:r>
              <a:rPr lang="en-US" dirty="0" smtClean="0"/>
              <a:t>It is an imaginary line joining the centre points of the planes of the inlet, cavity and outlet.</a:t>
            </a:r>
          </a:p>
          <a:p>
            <a:r>
              <a:rPr lang="en-US" dirty="0" smtClean="0"/>
              <a:t> It is C shaped with the concavity directed forwards.</a:t>
            </a:r>
          </a:p>
          <a:p>
            <a:r>
              <a:rPr lang="en-US" dirty="0" smtClean="0"/>
              <a:t> It has no obstetric importance.</a:t>
            </a:r>
          </a:p>
          <a:p>
            <a:pPr>
              <a:buNone/>
            </a:pPr>
            <a:r>
              <a:rPr lang="en-US" b="1" dirty="0" smtClean="0"/>
              <a:t>Obstetric axis</a:t>
            </a:r>
          </a:p>
          <a:p>
            <a:r>
              <a:rPr lang="en-US" dirty="0" smtClean="0"/>
              <a:t> It is an imaginary line represents the way passed by the head during </a:t>
            </a:r>
            <a:r>
              <a:rPr lang="en-US" dirty="0" err="1" smtClean="0"/>
              <a:t>labour</a:t>
            </a:r>
            <a:r>
              <a:rPr lang="en-US" dirty="0" smtClean="0"/>
              <a:t>.</a:t>
            </a:r>
          </a:p>
          <a:p>
            <a:r>
              <a:rPr lang="en-US" dirty="0" smtClean="0"/>
              <a:t> It is J shaped passes downwards and backwards along the axis of the inlet till the </a:t>
            </a:r>
            <a:r>
              <a:rPr lang="en-US" dirty="0" err="1" smtClean="0"/>
              <a:t>ischial</a:t>
            </a:r>
            <a:r>
              <a:rPr lang="en-US" dirty="0" smtClean="0"/>
              <a:t> spines where it passes downwards and forwards along the axis of the pelvic outlet.</a:t>
            </a:r>
          </a:p>
          <a:p>
            <a:endParaRPr 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At the Level of </a:t>
            </a:r>
            <a:r>
              <a:rPr lang="en-US" b="1" dirty="0" err="1" smtClean="0"/>
              <a:t>Ischial</a:t>
            </a:r>
            <a:r>
              <a:rPr lang="en-US" b="1" dirty="0" smtClean="0"/>
              <a:t> Spines:</a:t>
            </a:r>
          </a:p>
          <a:p>
            <a:r>
              <a:rPr lang="en-US" dirty="0" smtClean="0"/>
              <a:t>The plane of obstetric outlet (plane of the least pelvic dimensions) is at this level.</a:t>
            </a:r>
          </a:p>
          <a:p>
            <a:r>
              <a:rPr lang="en-US" dirty="0" smtClean="0"/>
              <a:t>The </a:t>
            </a:r>
            <a:r>
              <a:rPr lang="en-US" dirty="0" err="1" smtClean="0"/>
              <a:t>levator</a:t>
            </a:r>
            <a:r>
              <a:rPr lang="en-US" dirty="0" smtClean="0"/>
              <a:t> </a:t>
            </a:r>
            <a:r>
              <a:rPr lang="en-US" dirty="0" err="1" smtClean="0"/>
              <a:t>ani</a:t>
            </a:r>
            <a:r>
              <a:rPr lang="en-US" dirty="0" smtClean="0"/>
              <a:t> muscles are situated at this level and its </a:t>
            </a:r>
            <a:r>
              <a:rPr lang="en-US" dirty="0" err="1" smtClean="0"/>
              <a:t>ischio-coccygeous</a:t>
            </a:r>
            <a:r>
              <a:rPr lang="en-US" dirty="0" smtClean="0"/>
              <a:t> part is attached to the </a:t>
            </a:r>
            <a:r>
              <a:rPr lang="en-US" dirty="0" err="1" smtClean="0"/>
              <a:t>ischial</a:t>
            </a:r>
            <a:r>
              <a:rPr lang="en-US" dirty="0" smtClean="0"/>
              <a:t> spines.</a:t>
            </a:r>
          </a:p>
          <a:p>
            <a:r>
              <a:rPr lang="en-US" dirty="0" smtClean="0"/>
              <a:t>The obstetric axis of the pelvis changes its direction.</a:t>
            </a:r>
          </a:p>
          <a:p>
            <a:r>
              <a:rPr lang="en-US" dirty="0" smtClean="0"/>
              <a:t>The head is considered engaged when the vault is felt vaginally at or below this level.</a:t>
            </a:r>
          </a:p>
          <a:p>
            <a:endParaRPr 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female pelvis</a:t>
            </a:r>
            <a:endParaRPr lang="en-US" dirty="0"/>
          </a:p>
        </p:txBody>
      </p:sp>
      <p:sp>
        <p:nvSpPr>
          <p:cNvPr id="3" name="Content Placeholder 2"/>
          <p:cNvSpPr>
            <a:spLocks noGrp="1"/>
          </p:cNvSpPr>
          <p:nvPr>
            <p:ph idx="1"/>
          </p:nvPr>
        </p:nvSpPr>
        <p:spPr/>
        <p:txBody>
          <a:bodyPr>
            <a:normAutofit lnSpcReduction="10000"/>
          </a:bodyPr>
          <a:lstStyle/>
          <a:p>
            <a:r>
              <a:rPr lang="en-US" dirty="0" smtClean="0"/>
              <a:t>Internal rotation of the head occurs when the </a:t>
            </a:r>
            <a:r>
              <a:rPr lang="en-US" dirty="0" err="1" smtClean="0"/>
              <a:t>occiput</a:t>
            </a:r>
            <a:r>
              <a:rPr lang="en-US" dirty="0" smtClean="0"/>
              <a:t> is at this level. </a:t>
            </a:r>
          </a:p>
          <a:p>
            <a:r>
              <a:rPr lang="en-US" dirty="0" err="1" smtClean="0"/>
              <a:t>Pudendal</a:t>
            </a:r>
            <a:r>
              <a:rPr lang="en-US" dirty="0" smtClean="0"/>
              <a:t> nerve block is carried out at this level.</a:t>
            </a:r>
          </a:p>
          <a:p>
            <a:r>
              <a:rPr lang="en-US" dirty="0" smtClean="0"/>
              <a:t>The external </a:t>
            </a:r>
            <a:r>
              <a:rPr lang="en-US" dirty="0" err="1" smtClean="0"/>
              <a:t>os</a:t>
            </a:r>
            <a:r>
              <a:rPr lang="en-US" dirty="0" smtClean="0"/>
              <a:t> of the cervix is located normally.</a:t>
            </a:r>
          </a:p>
          <a:p>
            <a:r>
              <a:rPr lang="en-US" dirty="0" smtClean="0"/>
              <a:t>The vaginal vault is located nearly.</a:t>
            </a:r>
          </a:p>
          <a:p>
            <a:r>
              <a:rPr lang="en-US" dirty="0" smtClean="0"/>
              <a:t>The ring </a:t>
            </a:r>
            <a:r>
              <a:rPr lang="en-US" dirty="0" err="1" smtClean="0"/>
              <a:t>pessary</a:t>
            </a:r>
            <a:r>
              <a:rPr lang="en-US" dirty="0" smtClean="0"/>
              <a:t> should be applied above this level for treatment of </a:t>
            </a:r>
            <a:r>
              <a:rPr lang="en-US" dirty="0" err="1" smtClean="0"/>
              <a:t>prolapse</a:t>
            </a:r>
            <a:r>
              <a:rPr lang="en-US" dirty="0" smtClean="0"/>
              <a:t>.</a:t>
            </a:r>
          </a:p>
          <a:p>
            <a:endParaRPr lang="en-US"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Pelvic ligaments</a:t>
            </a:r>
            <a:endParaRPr lang="en-US" b="1" dirty="0"/>
          </a:p>
        </p:txBody>
      </p:sp>
      <p:sp>
        <p:nvSpPr>
          <p:cNvPr id="3" name="Content Placeholder 2"/>
          <p:cNvSpPr>
            <a:spLocks noGrp="1"/>
          </p:cNvSpPr>
          <p:nvPr>
            <p:ph idx="1"/>
          </p:nvPr>
        </p:nvSpPr>
        <p:spPr/>
        <p:txBody>
          <a:bodyPr/>
          <a:lstStyle/>
          <a:p>
            <a:r>
              <a:rPr lang="en-US" dirty="0" smtClean="0"/>
              <a:t>The ligaments connecting the bones of the pelvis with each other may be divided into four groups: Those connecting the sacrum and </a:t>
            </a:r>
            <a:r>
              <a:rPr lang="en-US" dirty="0" err="1" smtClean="0"/>
              <a:t>ilium</a:t>
            </a:r>
            <a:r>
              <a:rPr lang="en-US" dirty="0" smtClean="0"/>
              <a:t>.</a:t>
            </a:r>
          </a:p>
          <a:p>
            <a:r>
              <a:rPr lang="en-US" dirty="0" smtClean="0"/>
              <a:t>Those passing between the sacrum and </a:t>
            </a:r>
            <a:r>
              <a:rPr lang="en-US" dirty="0" err="1" smtClean="0"/>
              <a:t>ischium</a:t>
            </a:r>
            <a:r>
              <a:rPr lang="en-US" dirty="0" smtClean="0"/>
              <a:t>.</a:t>
            </a:r>
          </a:p>
          <a:p>
            <a:r>
              <a:rPr lang="en-US" dirty="0" smtClean="0"/>
              <a:t>Those uniting the sacrum and coccyx.</a:t>
            </a:r>
          </a:p>
          <a:p>
            <a:r>
              <a:rPr lang="en-US" dirty="0" smtClean="0"/>
              <a:t>Those between the two pubic bones. </a:t>
            </a:r>
          </a:p>
          <a:p>
            <a:endParaRPr lang="en-US"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b="1"/>
              <a:t>PELVIC LIGAMENTS</a:t>
            </a:r>
          </a:p>
        </p:txBody>
      </p:sp>
      <p:sp>
        <p:nvSpPr>
          <p:cNvPr id="30723" name="Rectangle 3"/>
          <p:cNvSpPr>
            <a:spLocks noGrp="1" noChangeArrowheads="1"/>
          </p:cNvSpPr>
          <p:nvPr>
            <p:ph type="body" idx="1"/>
          </p:nvPr>
        </p:nvSpPr>
        <p:spPr/>
        <p:txBody>
          <a:bodyPr>
            <a:normAutofit/>
          </a:bodyPr>
          <a:lstStyle/>
          <a:p>
            <a:pPr>
              <a:lnSpc>
                <a:spcPct val="90000"/>
              </a:lnSpc>
            </a:pPr>
            <a:r>
              <a:rPr lang="en-US" sz="2800" dirty="0" err="1" smtClean="0">
                <a:solidFill>
                  <a:srgbClr val="FF0000"/>
                </a:solidFill>
              </a:rPr>
              <a:t>Sacrospinous</a:t>
            </a:r>
            <a:r>
              <a:rPr lang="en-US" sz="2800" dirty="0" smtClean="0">
                <a:solidFill>
                  <a:srgbClr val="FF0000"/>
                </a:solidFill>
              </a:rPr>
              <a:t> </a:t>
            </a:r>
            <a:r>
              <a:rPr lang="en-US" sz="2800" dirty="0">
                <a:solidFill>
                  <a:srgbClr val="FF0000"/>
                </a:solidFill>
              </a:rPr>
              <a:t>ligament</a:t>
            </a:r>
            <a:r>
              <a:rPr lang="en-US" sz="2800" dirty="0"/>
              <a:t> </a:t>
            </a:r>
            <a:r>
              <a:rPr lang="en-US" sz="2800" dirty="0">
                <a:sym typeface="Wingdings 3" pitchFamily="18" charset="2"/>
              </a:rPr>
              <a:t></a:t>
            </a:r>
          </a:p>
          <a:p>
            <a:pPr>
              <a:lnSpc>
                <a:spcPct val="90000"/>
              </a:lnSpc>
              <a:buFont typeface="Wingdings" pitchFamily="2" charset="2"/>
              <a:buNone/>
            </a:pPr>
            <a:r>
              <a:rPr lang="en-US" sz="2800" dirty="0"/>
              <a:t>        </a:t>
            </a:r>
            <a:r>
              <a:rPr lang="en-US" sz="2800" dirty="0" smtClean="0"/>
              <a:t>lateral aspect </a:t>
            </a:r>
            <a:r>
              <a:rPr lang="en-US" sz="2800" dirty="0"/>
              <a:t>of the sacrum </a:t>
            </a:r>
            <a:r>
              <a:rPr lang="en-US" sz="2800" dirty="0" smtClean="0"/>
              <a:t>to </a:t>
            </a:r>
            <a:r>
              <a:rPr lang="en-US" sz="2800" dirty="0" err="1" smtClean="0"/>
              <a:t>ischial</a:t>
            </a:r>
            <a:r>
              <a:rPr lang="en-US" sz="2800" dirty="0" smtClean="0"/>
              <a:t> </a:t>
            </a:r>
            <a:r>
              <a:rPr lang="en-US" sz="2800" dirty="0"/>
              <a:t>spines</a:t>
            </a:r>
          </a:p>
          <a:p>
            <a:pPr>
              <a:lnSpc>
                <a:spcPct val="90000"/>
              </a:lnSpc>
            </a:pPr>
            <a:r>
              <a:rPr lang="en-US" sz="2800" dirty="0" err="1">
                <a:solidFill>
                  <a:srgbClr val="FF0000"/>
                </a:solidFill>
              </a:rPr>
              <a:t>Sacrotuberous</a:t>
            </a:r>
            <a:r>
              <a:rPr lang="en-US" sz="2800" dirty="0">
                <a:solidFill>
                  <a:srgbClr val="FF0000"/>
                </a:solidFill>
              </a:rPr>
              <a:t> ligament</a:t>
            </a:r>
            <a:r>
              <a:rPr lang="en-US" sz="2800" dirty="0"/>
              <a:t> </a:t>
            </a:r>
            <a:r>
              <a:rPr lang="en-US" sz="2800" dirty="0">
                <a:sym typeface="Wingdings 3" pitchFamily="18" charset="2"/>
              </a:rPr>
              <a:t></a:t>
            </a:r>
          </a:p>
          <a:p>
            <a:pPr>
              <a:lnSpc>
                <a:spcPct val="90000"/>
              </a:lnSpc>
              <a:buFont typeface="Wingdings" pitchFamily="2" charset="2"/>
              <a:buNone/>
            </a:pPr>
            <a:r>
              <a:rPr lang="en-US" sz="2800" dirty="0"/>
              <a:t>        lateral aspect of the sacrum  to  inner aspect </a:t>
            </a:r>
          </a:p>
          <a:p>
            <a:pPr>
              <a:lnSpc>
                <a:spcPct val="90000"/>
              </a:lnSpc>
              <a:buFont typeface="Wingdings" pitchFamily="2" charset="2"/>
              <a:buNone/>
            </a:pPr>
            <a:r>
              <a:rPr lang="en-US" sz="2800" dirty="0"/>
              <a:t>        of </a:t>
            </a:r>
            <a:r>
              <a:rPr lang="en-US" sz="2800" dirty="0" err="1"/>
              <a:t>ischial</a:t>
            </a:r>
            <a:r>
              <a:rPr lang="en-US" sz="2800" dirty="0"/>
              <a:t> </a:t>
            </a:r>
            <a:r>
              <a:rPr lang="en-US" sz="2800" dirty="0" err="1"/>
              <a:t>tuberosity</a:t>
            </a:r>
            <a:endParaRPr lang="en-US" sz="2800" dirty="0"/>
          </a:p>
          <a:p>
            <a:pPr>
              <a:lnSpc>
                <a:spcPct val="90000"/>
              </a:lnSpc>
            </a:pPr>
            <a:r>
              <a:rPr lang="en-US" sz="2800" dirty="0">
                <a:solidFill>
                  <a:srgbClr val="FF0000"/>
                </a:solidFill>
              </a:rPr>
              <a:t>Sacroiliac ligament</a:t>
            </a:r>
            <a:r>
              <a:rPr lang="en-US" sz="2800" dirty="0"/>
              <a:t> </a:t>
            </a:r>
            <a:r>
              <a:rPr lang="en-US" sz="2800" dirty="0">
                <a:sym typeface="Wingdings 3" pitchFamily="18" charset="2"/>
              </a:rPr>
              <a:t></a:t>
            </a:r>
          </a:p>
          <a:p>
            <a:pPr>
              <a:lnSpc>
                <a:spcPct val="90000"/>
              </a:lnSpc>
              <a:buFont typeface="Wingdings" pitchFamily="2" charset="2"/>
              <a:buNone/>
            </a:pPr>
            <a:r>
              <a:rPr lang="en-US" sz="2800" dirty="0"/>
              <a:t>         medial surface of the </a:t>
            </a:r>
            <a:r>
              <a:rPr lang="en-US" sz="2800" dirty="0" err="1"/>
              <a:t>ilium</a:t>
            </a:r>
            <a:r>
              <a:rPr lang="en-US" sz="2800" dirty="0"/>
              <a:t>  to  sacrum</a:t>
            </a:r>
          </a:p>
          <a:p>
            <a:pPr>
              <a:lnSpc>
                <a:spcPct val="90000"/>
              </a:lnSpc>
            </a:pPr>
            <a:r>
              <a:rPr lang="en-US" sz="2800" dirty="0" err="1">
                <a:solidFill>
                  <a:srgbClr val="FF0000"/>
                </a:solidFill>
              </a:rPr>
              <a:t>lliolumbar</a:t>
            </a:r>
            <a:r>
              <a:rPr lang="en-US" sz="2800" dirty="0">
                <a:solidFill>
                  <a:srgbClr val="FF0000"/>
                </a:solidFill>
              </a:rPr>
              <a:t> ligament</a:t>
            </a:r>
            <a:r>
              <a:rPr lang="en-US" sz="2800" dirty="0"/>
              <a:t> </a:t>
            </a:r>
            <a:r>
              <a:rPr lang="en-US" sz="2800" dirty="0">
                <a:sym typeface="Wingdings 3" pitchFamily="18" charset="2"/>
              </a:rPr>
              <a:t></a:t>
            </a:r>
          </a:p>
          <a:p>
            <a:pPr>
              <a:lnSpc>
                <a:spcPct val="90000"/>
              </a:lnSpc>
              <a:buFont typeface="Wingdings" pitchFamily="2" charset="2"/>
              <a:buNone/>
            </a:pPr>
            <a:r>
              <a:rPr lang="en-US" sz="2800" dirty="0"/>
              <a:t>        iliac crest  to  </a:t>
            </a:r>
            <a:r>
              <a:rPr lang="en-US" sz="2800" dirty="0" err="1"/>
              <a:t>transv</a:t>
            </a:r>
            <a:r>
              <a:rPr lang="en-US" sz="2800" dirty="0"/>
              <a:t> lumbar vertebra</a:t>
            </a:r>
          </a:p>
          <a:p>
            <a:pPr>
              <a:lnSpc>
                <a:spcPct val="90000"/>
              </a:lnSpc>
            </a:pPr>
            <a:endParaRPr lang="en-US" sz="2800" dirty="0">
              <a:solidFill>
                <a:srgbClr val="FFFF00"/>
              </a:solidFill>
            </a:endParaRPr>
          </a:p>
          <a:p>
            <a:pPr>
              <a:lnSpc>
                <a:spcPct val="90000"/>
              </a:lnSpc>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1000" fill="hold"/>
                                        <p:tgtEl>
                                          <p:spTgt spid="30722"/>
                                        </p:tgtEl>
                                        <p:attrNameLst>
                                          <p:attrName>ppt_x</p:attrName>
                                        </p:attrNameLst>
                                      </p:cBhvr>
                                      <p:tavLst>
                                        <p:tav tm="0">
                                          <p:val>
                                            <p:strVal val="#ppt_x-.2"/>
                                          </p:val>
                                        </p:tav>
                                        <p:tav tm="100000">
                                          <p:val>
                                            <p:strVal val="#ppt_x"/>
                                          </p:val>
                                        </p:tav>
                                      </p:tavLst>
                                    </p:anim>
                                    <p:anim calcmode="lin" valueType="num">
                                      <p:cBhvr>
                                        <p:cTn id="8" dur="1000" fill="hold"/>
                                        <p:tgtEl>
                                          <p:spTgt spid="307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22"/>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30723">
                                            <p:txEl>
                                              <p:pRg st="0" end="0"/>
                                            </p:txEl>
                                          </p:spTgt>
                                        </p:tgtEl>
                                        <p:attrNameLst>
                                          <p:attrName>style.visibility</p:attrName>
                                        </p:attrNameLst>
                                      </p:cBhvr>
                                      <p:to>
                                        <p:strVal val="visible"/>
                                      </p:to>
                                    </p:set>
                                    <p:animEffect transition="in" filter="fade">
                                      <p:cBhvr>
                                        <p:cTn id="13" dur="500"/>
                                        <p:tgtEl>
                                          <p:spTgt spid="30723">
                                            <p:txEl>
                                              <p:pRg st="0" end="0"/>
                                            </p:txEl>
                                          </p:spTgt>
                                        </p:tgtEl>
                                      </p:cBhvr>
                                    </p:animEffect>
                                    <p:anim calcmode="lin" valueType="num">
                                      <p:cBhvr>
                                        <p:cTn id="14"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072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4" presetClass="entr" presetSubtype="0" fill="hold" grpId="0" nodeType="clickEffect">
                                  <p:stCondLst>
                                    <p:cond delay="0"/>
                                  </p:stCondLst>
                                  <p:childTnLst>
                                    <p:set>
                                      <p:cBhvr>
                                        <p:cTn id="19" dur="1" fill="hold">
                                          <p:stCondLst>
                                            <p:cond delay="0"/>
                                          </p:stCondLst>
                                        </p:cTn>
                                        <p:tgtEl>
                                          <p:spTgt spid="30723">
                                            <p:txEl>
                                              <p:pRg st="1" end="1"/>
                                            </p:txEl>
                                          </p:spTgt>
                                        </p:tgtEl>
                                        <p:attrNameLst>
                                          <p:attrName>style.visibility</p:attrName>
                                        </p:attrNameLst>
                                      </p:cBhvr>
                                      <p:to>
                                        <p:strVal val="visible"/>
                                      </p:to>
                                    </p:set>
                                    <p:animEffect transition="in" filter="fade">
                                      <p:cBhvr>
                                        <p:cTn id="20" dur="500"/>
                                        <p:tgtEl>
                                          <p:spTgt spid="30723">
                                            <p:txEl>
                                              <p:pRg st="1" end="1"/>
                                            </p:txEl>
                                          </p:spTgt>
                                        </p:tgtEl>
                                      </p:cBhvr>
                                    </p:animEffect>
                                    <p:anim calcmode="lin" valueType="num">
                                      <p:cBhvr>
                                        <p:cTn id="21"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0723">
                                            <p:txEl>
                                              <p:pRg st="1" end="1"/>
                                            </p:txEl>
                                          </p:spTgt>
                                        </p:tgtEl>
                                        <p:attrNameLst>
                                          <p:attrName>ppt_y</p:attrName>
                                        </p:attrNameLst>
                                      </p:cBhvr>
                                      <p:tavLst>
                                        <p:tav tm="0">
                                          <p:val>
                                            <p:strVal val="#ppt_y+.05"/>
                                          </p:val>
                                        </p:tav>
                                        <p:tav tm="100000">
                                          <p:val>
                                            <p:strVal val="#ppt_y"/>
                                          </p:val>
                                        </p:tav>
                                      </p:tavLst>
                                    </p:anim>
                                  </p:childTnLst>
                                </p:cTn>
                              </p:par>
                            </p:childTnLst>
                          </p:cTn>
                        </p:par>
                        <p:par>
                          <p:cTn id="23" fill="hold">
                            <p:stCondLst>
                              <p:cond delay="500"/>
                            </p:stCondLst>
                            <p:childTnLst>
                              <p:par>
                                <p:cTn id="24" presetID="44" presetClass="entr" presetSubtype="0" fill="hold" grpId="0" nodeType="afterEffect">
                                  <p:stCondLst>
                                    <p:cond delay="0"/>
                                  </p:stCondLst>
                                  <p:childTnLst>
                                    <p:set>
                                      <p:cBhvr>
                                        <p:cTn id="25" dur="1" fill="hold">
                                          <p:stCondLst>
                                            <p:cond delay="0"/>
                                          </p:stCondLst>
                                        </p:cTn>
                                        <p:tgtEl>
                                          <p:spTgt spid="30723">
                                            <p:txEl>
                                              <p:pRg st="2" end="2"/>
                                            </p:txEl>
                                          </p:spTgt>
                                        </p:tgtEl>
                                        <p:attrNameLst>
                                          <p:attrName>style.visibility</p:attrName>
                                        </p:attrNameLst>
                                      </p:cBhvr>
                                      <p:to>
                                        <p:strVal val="visible"/>
                                      </p:to>
                                    </p:set>
                                    <p:animEffect transition="in" filter="fade">
                                      <p:cBhvr>
                                        <p:cTn id="26" dur="500"/>
                                        <p:tgtEl>
                                          <p:spTgt spid="30723">
                                            <p:txEl>
                                              <p:pRg st="2" end="2"/>
                                            </p:txEl>
                                          </p:spTgt>
                                        </p:tgtEl>
                                      </p:cBhvr>
                                    </p:animEffect>
                                    <p:anim calcmode="lin" valueType="num">
                                      <p:cBhvr>
                                        <p:cTn id="27"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072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4" presetClass="entr" presetSubtype="0" fill="hold" grpId="0" nodeType="clickEffect">
                                  <p:stCondLst>
                                    <p:cond delay="0"/>
                                  </p:stCondLst>
                                  <p:childTnLst>
                                    <p:set>
                                      <p:cBhvr>
                                        <p:cTn id="32" dur="1" fill="hold">
                                          <p:stCondLst>
                                            <p:cond delay="0"/>
                                          </p:stCondLst>
                                        </p:cTn>
                                        <p:tgtEl>
                                          <p:spTgt spid="30723">
                                            <p:txEl>
                                              <p:pRg st="3" end="3"/>
                                            </p:txEl>
                                          </p:spTgt>
                                        </p:tgtEl>
                                        <p:attrNameLst>
                                          <p:attrName>style.visibility</p:attrName>
                                        </p:attrNameLst>
                                      </p:cBhvr>
                                      <p:to>
                                        <p:strVal val="visible"/>
                                      </p:to>
                                    </p:set>
                                    <p:animEffect transition="in" filter="fade">
                                      <p:cBhvr>
                                        <p:cTn id="33" dur="500"/>
                                        <p:tgtEl>
                                          <p:spTgt spid="30723">
                                            <p:txEl>
                                              <p:pRg st="3" end="3"/>
                                            </p:txEl>
                                          </p:spTgt>
                                        </p:tgtEl>
                                      </p:cBhvr>
                                    </p:animEffect>
                                    <p:anim calcmode="lin" valueType="num">
                                      <p:cBhvr>
                                        <p:cTn id="34"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0723">
                                            <p:txEl>
                                              <p:pRg st="3" end="3"/>
                                            </p:txEl>
                                          </p:spTgt>
                                        </p:tgtEl>
                                        <p:attrNameLst>
                                          <p:attrName>ppt_y</p:attrName>
                                        </p:attrNameLst>
                                      </p:cBhvr>
                                      <p:tavLst>
                                        <p:tav tm="0">
                                          <p:val>
                                            <p:strVal val="#ppt_y+.05"/>
                                          </p:val>
                                        </p:tav>
                                        <p:tav tm="100000">
                                          <p:val>
                                            <p:strVal val="#ppt_y"/>
                                          </p:val>
                                        </p:tav>
                                      </p:tavLst>
                                    </p:anim>
                                  </p:childTnLst>
                                </p:cTn>
                              </p:par>
                            </p:childTnLst>
                          </p:cTn>
                        </p:par>
                        <p:par>
                          <p:cTn id="36" fill="hold">
                            <p:stCondLst>
                              <p:cond delay="500"/>
                            </p:stCondLst>
                            <p:childTnLst>
                              <p:par>
                                <p:cTn id="37" presetID="44" presetClass="entr" presetSubtype="0" fill="hold" grpId="0" nodeType="afterEffect">
                                  <p:stCondLst>
                                    <p:cond delay="0"/>
                                  </p:stCondLst>
                                  <p:childTnLst>
                                    <p:set>
                                      <p:cBhvr>
                                        <p:cTn id="38" dur="1" fill="hold">
                                          <p:stCondLst>
                                            <p:cond delay="0"/>
                                          </p:stCondLst>
                                        </p:cTn>
                                        <p:tgtEl>
                                          <p:spTgt spid="30723">
                                            <p:txEl>
                                              <p:pRg st="4" end="4"/>
                                            </p:txEl>
                                          </p:spTgt>
                                        </p:tgtEl>
                                        <p:attrNameLst>
                                          <p:attrName>style.visibility</p:attrName>
                                        </p:attrNameLst>
                                      </p:cBhvr>
                                      <p:to>
                                        <p:strVal val="visible"/>
                                      </p:to>
                                    </p:set>
                                    <p:animEffect transition="in" filter="fade">
                                      <p:cBhvr>
                                        <p:cTn id="39" dur="500"/>
                                        <p:tgtEl>
                                          <p:spTgt spid="30723">
                                            <p:txEl>
                                              <p:pRg st="4" end="4"/>
                                            </p:txEl>
                                          </p:spTgt>
                                        </p:tgtEl>
                                      </p:cBhvr>
                                    </p:animEffect>
                                    <p:anim calcmode="lin" valueType="num">
                                      <p:cBhvr>
                                        <p:cTn id="40"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30723">
                                            <p:txEl>
                                              <p:pRg st="4" end="4"/>
                                            </p:txEl>
                                          </p:spTgt>
                                        </p:tgtEl>
                                        <p:attrNameLst>
                                          <p:attrName>ppt_y</p:attrName>
                                        </p:attrNameLst>
                                      </p:cBhvr>
                                      <p:tavLst>
                                        <p:tav tm="0">
                                          <p:val>
                                            <p:strVal val="#ppt_y+.05"/>
                                          </p:val>
                                        </p:tav>
                                        <p:tav tm="100000">
                                          <p:val>
                                            <p:strVal val="#ppt_y"/>
                                          </p:val>
                                        </p:tav>
                                      </p:tavLst>
                                    </p:anim>
                                  </p:childTnLst>
                                </p:cTn>
                              </p:par>
                            </p:childTnLst>
                          </p:cTn>
                        </p:par>
                        <p:par>
                          <p:cTn id="42" fill="hold">
                            <p:stCondLst>
                              <p:cond delay="1000"/>
                            </p:stCondLst>
                            <p:childTnLst>
                              <p:par>
                                <p:cTn id="43" presetID="44" presetClass="entr" presetSubtype="0" fill="hold" grpId="0" nodeType="afterEffect">
                                  <p:stCondLst>
                                    <p:cond delay="0"/>
                                  </p:stCondLst>
                                  <p:childTnLst>
                                    <p:set>
                                      <p:cBhvr>
                                        <p:cTn id="44" dur="1" fill="hold">
                                          <p:stCondLst>
                                            <p:cond delay="0"/>
                                          </p:stCondLst>
                                        </p:cTn>
                                        <p:tgtEl>
                                          <p:spTgt spid="30723">
                                            <p:txEl>
                                              <p:pRg st="5" end="5"/>
                                            </p:txEl>
                                          </p:spTgt>
                                        </p:tgtEl>
                                        <p:attrNameLst>
                                          <p:attrName>style.visibility</p:attrName>
                                        </p:attrNameLst>
                                      </p:cBhvr>
                                      <p:to>
                                        <p:strVal val="visible"/>
                                      </p:to>
                                    </p:set>
                                    <p:animEffect transition="in" filter="fade">
                                      <p:cBhvr>
                                        <p:cTn id="45" dur="500"/>
                                        <p:tgtEl>
                                          <p:spTgt spid="30723">
                                            <p:txEl>
                                              <p:pRg st="5" end="5"/>
                                            </p:txEl>
                                          </p:spTgt>
                                        </p:tgtEl>
                                      </p:cBhvr>
                                    </p:animEffect>
                                    <p:anim calcmode="lin" valueType="num">
                                      <p:cBhvr>
                                        <p:cTn id="46" dur="5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3072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4" presetClass="entr" presetSubtype="0" fill="hold" grpId="0" nodeType="clickEffect">
                                  <p:stCondLst>
                                    <p:cond delay="0"/>
                                  </p:stCondLst>
                                  <p:childTnLst>
                                    <p:set>
                                      <p:cBhvr>
                                        <p:cTn id="51" dur="1" fill="hold">
                                          <p:stCondLst>
                                            <p:cond delay="0"/>
                                          </p:stCondLst>
                                        </p:cTn>
                                        <p:tgtEl>
                                          <p:spTgt spid="30723">
                                            <p:txEl>
                                              <p:pRg st="6" end="6"/>
                                            </p:txEl>
                                          </p:spTgt>
                                        </p:tgtEl>
                                        <p:attrNameLst>
                                          <p:attrName>style.visibility</p:attrName>
                                        </p:attrNameLst>
                                      </p:cBhvr>
                                      <p:to>
                                        <p:strVal val="visible"/>
                                      </p:to>
                                    </p:set>
                                    <p:animEffect transition="in" filter="fade">
                                      <p:cBhvr>
                                        <p:cTn id="52" dur="500"/>
                                        <p:tgtEl>
                                          <p:spTgt spid="30723">
                                            <p:txEl>
                                              <p:pRg st="6" end="6"/>
                                            </p:txEl>
                                          </p:spTgt>
                                        </p:tgtEl>
                                      </p:cBhvr>
                                    </p:animEffect>
                                    <p:anim calcmode="lin" valueType="num">
                                      <p:cBhvr>
                                        <p:cTn id="53" dur="5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p:cTn id="54" dur="500" fill="hold"/>
                                        <p:tgtEl>
                                          <p:spTgt spid="30723">
                                            <p:txEl>
                                              <p:pRg st="6" end="6"/>
                                            </p:txEl>
                                          </p:spTgt>
                                        </p:tgtEl>
                                        <p:attrNameLst>
                                          <p:attrName>ppt_y</p:attrName>
                                        </p:attrNameLst>
                                      </p:cBhvr>
                                      <p:tavLst>
                                        <p:tav tm="0">
                                          <p:val>
                                            <p:strVal val="#ppt_y+.05"/>
                                          </p:val>
                                        </p:tav>
                                        <p:tav tm="100000">
                                          <p:val>
                                            <p:strVal val="#ppt_y"/>
                                          </p:val>
                                        </p:tav>
                                      </p:tavLst>
                                    </p:anim>
                                  </p:childTnLst>
                                </p:cTn>
                              </p:par>
                            </p:childTnLst>
                          </p:cTn>
                        </p:par>
                        <p:par>
                          <p:cTn id="55" fill="hold">
                            <p:stCondLst>
                              <p:cond delay="500"/>
                            </p:stCondLst>
                            <p:childTnLst>
                              <p:par>
                                <p:cTn id="56" presetID="44" presetClass="entr" presetSubtype="0" fill="hold" grpId="0" nodeType="afterEffect">
                                  <p:stCondLst>
                                    <p:cond delay="0"/>
                                  </p:stCondLst>
                                  <p:childTnLst>
                                    <p:set>
                                      <p:cBhvr>
                                        <p:cTn id="57" dur="1" fill="hold">
                                          <p:stCondLst>
                                            <p:cond delay="0"/>
                                          </p:stCondLst>
                                        </p:cTn>
                                        <p:tgtEl>
                                          <p:spTgt spid="30723">
                                            <p:txEl>
                                              <p:pRg st="7" end="7"/>
                                            </p:txEl>
                                          </p:spTgt>
                                        </p:tgtEl>
                                        <p:attrNameLst>
                                          <p:attrName>style.visibility</p:attrName>
                                        </p:attrNameLst>
                                      </p:cBhvr>
                                      <p:to>
                                        <p:strVal val="visible"/>
                                      </p:to>
                                    </p:set>
                                    <p:animEffect transition="in" filter="fade">
                                      <p:cBhvr>
                                        <p:cTn id="58" dur="500"/>
                                        <p:tgtEl>
                                          <p:spTgt spid="30723">
                                            <p:txEl>
                                              <p:pRg st="7" end="7"/>
                                            </p:txEl>
                                          </p:spTgt>
                                        </p:tgtEl>
                                      </p:cBhvr>
                                    </p:animEffect>
                                    <p:anim calcmode="lin" valueType="num">
                                      <p:cBhvr>
                                        <p:cTn id="59" dur="500" fill="hold"/>
                                        <p:tgtEl>
                                          <p:spTgt spid="30723">
                                            <p:txEl>
                                              <p:pRg st="7" end="7"/>
                                            </p:txEl>
                                          </p:spTgt>
                                        </p:tgtEl>
                                        <p:attrNameLst>
                                          <p:attrName>ppt_x</p:attrName>
                                        </p:attrNameLst>
                                      </p:cBhvr>
                                      <p:tavLst>
                                        <p:tav tm="0">
                                          <p:val>
                                            <p:strVal val="#ppt_x"/>
                                          </p:val>
                                        </p:tav>
                                        <p:tav tm="100000">
                                          <p:val>
                                            <p:strVal val="#ppt_x"/>
                                          </p:val>
                                        </p:tav>
                                      </p:tavLst>
                                    </p:anim>
                                    <p:anim calcmode="lin" valueType="num">
                                      <p:cBhvr>
                                        <p:cTn id="60" dur="500" fill="hold"/>
                                        <p:tgtEl>
                                          <p:spTgt spid="30723">
                                            <p:txEl>
                                              <p:pRg st="7" end="7"/>
                                            </p:txEl>
                                          </p:spTgt>
                                        </p:tgtEl>
                                        <p:attrNameLst>
                                          <p:attrName>ppt_y</p:attrName>
                                        </p:attrNameLst>
                                      </p:cBhvr>
                                      <p:tavLst>
                                        <p:tav tm="0">
                                          <p:val>
                                            <p:strVal val="#ppt_y+.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4" presetClass="entr" presetSubtype="0" fill="hold" grpId="0" nodeType="clickEffect">
                                  <p:stCondLst>
                                    <p:cond delay="0"/>
                                  </p:stCondLst>
                                  <p:childTnLst>
                                    <p:set>
                                      <p:cBhvr>
                                        <p:cTn id="64" dur="1" fill="hold">
                                          <p:stCondLst>
                                            <p:cond delay="0"/>
                                          </p:stCondLst>
                                        </p:cTn>
                                        <p:tgtEl>
                                          <p:spTgt spid="30723">
                                            <p:txEl>
                                              <p:pRg st="8" end="8"/>
                                            </p:txEl>
                                          </p:spTgt>
                                        </p:tgtEl>
                                        <p:attrNameLst>
                                          <p:attrName>style.visibility</p:attrName>
                                        </p:attrNameLst>
                                      </p:cBhvr>
                                      <p:to>
                                        <p:strVal val="visible"/>
                                      </p:to>
                                    </p:set>
                                    <p:animEffect transition="in" filter="fade">
                                      <p:cBhvr>
                                        <p:cTn id="65" dur="500"/>
                                        <p:tgtEl>
                                          <p:spTgt spid="30723">
                                            <p:txEl>
                                              <p:pRg st="8" end="8"/>
                                            </p:txEl>
                                          </p:spTgt>
                                        </p:tgtEl>
                                      </p:cBhvr>
                                    </p:animEffect>
                                    <p:anim calcmode="lin" valueType="num">
                                      <p:cBhvr>
                                        <p:cTn id="66" dur="500" fill="hold"/>
                                        <p:tgtEl>
                                          <p:spTgt spid="30723">
                                            <p:txEl>
                                              <p:pRg st="8" end="8"/>
                                            </p:txEl>
                                          </p:spTgt>
                                        </p:tgtEl>
                                        <p:attrNameLst>
                                          <p:attrName>ppt_x</p:attrName>
                                        </p:attrNameLst>
                                      </p:cBhvr>
                                      <p:tavLst>
                                        <p:tav tm="0">
                                          <p:val>
                                            <p:strVal val="#ppt_x"/>
                                          </p:val>
                                        </p:tav>
                                        <p:tav tm="100000">
                                          <p:val>
                                            <p:strVal val="#ppt_x"/>
                                          </p:val>
                                        </p:tav>
                                      </p:tavLst>
                                    </p:anim>
                                    <p:anim calcmode="lin" valueType="num">
                                      <p:cBhvr>
                                        <p:cTn id="67" dur="500" fill="hold"/>
                                        <p:tgtEl>
                                          <p:spTgt spid="30723">
                                            <p:txEl>
                                              <p:pRg st="8" end="8"/>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build="p"/>
    </p:bld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12775" y="228600"/>
            <a:ext cx="8153400" cy="990600"/>
          </a:xfrm>
        </p:spPr>
        <p:txBody>
          <a:bodyPr/>
          <a:lstStyle/>
          <a:p>
            <a:pPr eaLnBrk="1" hangingPunct="1"/>
            <a:r>
              <a:rPr lang="en-US" b="1" smtClean="0"/>
              <a:t>PELVIC MUSCLE</a:t>
            </a:r>
          </a:p>
        </p:txBody>
      </p:sp>
      <p:sp>
        <p:nvSpPr>
          <p:cNvPr id="19459" name="Rectangle 3"/>
          <p:cNvSpPr>
            <a:spLocks noGrp="1" noChangeArrowheads="1"/>
          </p:cNvSpPr>
          <p:nvPr>
            <p:ph type="body" idx="1"/>
          </p:nvPr>
        </p:nvSpPr>
        <p:spPr>
          <a:xfrm>
            <a:off x="457200" y="1196975"/>
            <a:ext cx="8435975" cy="4899025"/>
          </a:xfrm>
        </p:spPr>
        <p:txBody>
          <a:bodyPr>
            <a:normAutofit fontScale="85000" lnSpcReduction="20000"/>
          </a:bodyPr>
          <a:lstStyle/>
          <a:p>
            <a:pPr marL="320040" indent="-320040" eaLnBrk="1" fontAlgn="auto" hangingPunct="1">
              <a:spcAft>
                <a:spcPts val="0"/>
              </a:spcAft>
              <a:buFont typeface="Wingdings" pitchFamily="2" charset="2"/>
              <a:buNone/>
              <a:defRPr/>
            </a:pPr>
            <a:endParaRPr lang="en-US" dirty="0" smtClean="0">
              <a:solidFill>
                <a:srgbClr val="FFFF00"/>
              </a:solidFill>
            </a:endParaRPr>
          </a:p>
          <a:p>
            <a:pPr marL="320040" indent="-320040" eaLnBrk="1" fontAlgn="auto" hangingPunct="1">
              <a:spcAft>
                <a:spcPts val="0"/>
              </a:spcAft>
              <a:buFont typeface="Wingdings" pitchFamily="2" charset="2"/>
              <a:buNone/>
              <a:defRPr/>
            </a:pPr>
            <a:r>
              <a:rPr lang="en-US" dirty="0" smtClean="0"/>
              <a:t>The </a:t>
            </a:r>
            <a:r>
              <a:rPr lang="en-US" dirty="0"/>
              <a:t>inner aspect of the bony pelvis is covered with </a:t>
            </a:r>
            <a:r>
              <a:rPr lang="en-US" dirty="0" smtClean="0"/>
              <a:t>muscles:</a:t>
            </a:r>
            <a:endParaRPr lang="en-US" dirty="0"/>
          </a:p>
          <a:p>
            <a:pPr marL="320040" indent="-320040" eaLnBrk="1" fontAlgn="auto" hangingPunct="1">
              <a:spcAft>
                <a:spcPts val="0"/>
              </a:spcAft>
              <a:buFont typeface="Wingdings" pitchFamily="2" charset="2"/>
              <a:buNone/>
              <a:defRPr/>
            </a:pPr>
            <a:r>
              <a:rPr lang="en-US" dirty="0">
                <a:solidFill>
                  <a:srgbClr val="FFFF00"/>
                </a:solidFill>
              </a:rPr>
              <a:t> </a:t>
            </a:r>
          </a:p>
          <a:p>
            <a:pPr marL="320040" indent="-320040" eaLnBrk="1" fontAlgn="auto" hangingPunct="1">
              <a:spcAft>
                <a:spcPts val="0"/>
              </a:spcAft>
              <a:buFont typeface="Wingdings"/>
              <a:buChar char=""/>
              <a:defRPr/>
            </a:pPr>
            <a:r>
              <a:rPr lang="en-US" dirty="0"/>
              <a:t>Above the brim --- </a:t>
            </a:r>
            <a:r>
              <a:rPr lang="en-US" dirty="0" err="1"/>
              <a:t>iliacus</a:t>
            </a:r>
            <a:r>
              <a:rPr lang="en-US" dirty="0"/>
              <a:t> &amp; </a:t>
            </a:r>
            <a:r>
              <a:rPr lang="en-US" dirty="0" err="1"/>
              <a:t>psoas</a:t>
            </a:r>
            <a:endParaRPr lang="en-US" dirty="0"/>
          </a:p>
          <a:p>
            <a:pPr marL="320040" indent="-320040" eaLnBrk="1" fontAlgn="auto" hangingPunct="1">
              <a:spcAft>
                <a:spcPts val="0"/>
              </a:spcAft>
              <a:buFont typeface="Wingdings"/>
              <a:buChar char=""/>
              <a:defRPr/>
            </a:pPr>
            <a:endParaRPr lang="en-US" dirty="0"/>
          </a:p>
          <a:p>
            <a:pPr marL="320040" indent="-320040" eaLnBrk="1" fontAlgn="auto" hangingPunct="1">
              <a:spcAft>
                <a:spcPts val="0"/>
              </a:spcAft>
              <a:buFont typeface="Wingdings"/>
              <a:buChar char=""/>
              <a:defRPr/>
            </a:pPr>
            <a:r>
              <a:rPr lang="en-US" dirty="0"/>
              <a:t>Sidewalls ---- </a:t>
            </a:r>
            <a:r>
              <a:rPr lang="en-US" dirty="0" err="1"/>
              <a:t>obturator</a:t>
            </a:r>
            <a:r>
              <a:rPr lang="en-US" dirty="0"/>
              <a:t> </a:t>
            </a:r>
            <a:r>
              <a:rPr lang="en-US" dirty="0" err="1"/>
              <a:t>internus</a:t>
            </a:r>
            <a:r>
              <a:rPr lang="en-US" dirty="0"/>
              <a:t> &amp; its fascia</a:t>
            </a:r>
          </a:p>
          <a:p>
            <a:pPr marL="320040" indent="-320040" eaLnBrk="1" fontAlgn="auto" hangingPunct="1">
              <a:spcAft>
                <a:spcPts val="0"/>
              </a:spcAft>
              <a:buFont typeface="Wingdings"/>
              <a:buChar char=""/>
              <a:defRPr/>
            </a:pPr>
            <a:endParaRPr lang="en-US" dirty="0"/>
          </a:p>
          <a:p>
            <a:pPr marL="320040" indent="-320040" eaLnBrk="1" fontAlgn="auto" hangingPunct="1">
              <a:spcAft>
                <a:spcPts val="0"/>
              </a:spcAft>
              <a:buFont typeface="Wingdings"/>
              <a:buChar char=""/>
              <a:defRPr/>
            </a:pPr>
            <a:r>
              <a:rPr lang="en-US" dirty="0"/>
              <a:t>Post wall ---- </a:t>
            </a:r>
            <a:r>
              <a:rPr lang="en-US" dirty="0" err="1" smtClean="0"/>
              <a:t>piriformis</a:t>
            </a:r>
            <a:endParaRPr lang="en-US" dirty="0"/>
          </a:p>
          <a:p>
            <a:pPr marL="320040" indent="-320040" eaLnBrk="1" fontAlgn="auto" hangingPunct="1">
              <a:spcAft>
                <a:spcPts val="0"/>
              </a:spcAft>
              <a:buFont typeface="Wingdings"/>
              <a:buChar char=""/>
              <a:defRPr/>
            </a:pPr>
            <a:endParaRPr lang="en-US" dirty="0"/>
          </a:p>
          <a:p>
            <a:pPr marL="320040" indent="-320040" eaLnBrk="1" fontAlgn="auto" hangingPunct="1">
              <a:spcAft>
                <a:spcPts val="0"/>
              </a:spcAft>
              <a:buFont typeface="Wingdings"/>
              <a:buChar char=""/>
              <a:defRPr/>
            </a:pPr>
            <a:r>
              <a:rPr lang="en-US" dirty="0"/>
              <a:t>Pelvic floor ---- </a:t>
            </a:r>
            <a:r>
              <a:rPr lang="en-US" dirty="0" err="1"/>
              <a:t>lavator</a:t>
            </a:r>
            <a:r>
              <a:rPr lang="en-US" dirty="0"/>
              <a:t> </a:t>
            </a:r>
            <a:r>
              <a:rPr lang="en-US" dirty="0" err="1"/>
              <a:t>ani</a:t>
            </a:r>
            <a:r>
              <a:rPr lang="en-US" dirty="0"/>
              <a:t> &amp; </a:t>
            </a:r>
            <a:r>
              <a:rPr lang="en-US" dirty="0" err="1"/>
              <a:t>coccygeus</a:t>
            </a:r>
            <a:endParaRPr lang="en-US" dirty="0"/>
          </a:p>
          <a:p>
            <a:pPr marL="320040" indent="-320040" eaLnBrk="1" fontAlgn="auto" hangingPunct="1">
              <a:spcAft>
                <a:spcPts val="0"/>
              </a:spcAft>
              <a:buFont typeface="Wingdings"/>
              <a:buChar char=""/>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ppt_x</p:attrName>
                                        </p:attrNameLst>
                                      </p:cBhvr>
                                      <p:tavLst>
                                        <p:tav tm="0">
                                          <p:val>
                                            <p:strVal val="#ppt_x-.2"/>
                                          </p:val>
                                        </p:tav>
                                        <p:tav tm="100000">
                                          <p:val>
                                            <p:strVal val="#ppt_x"/>
                                          </p:val>
                                        </p:tav>
                                      </p:tavLst>
                                    </p:anim>
                                    <p:anim calcmode="lin" valueType="num">
                                      <p:cBhvr>
                                        <p:cTn id="8" dur="1000" fill="hold"/>
                                        <p:tgtEl>
                                          <p:spTgt spid="194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458"/>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Effect transition="in" filter="fade">
                                      <p:cBhvr>
                                        <p:cTn id="13" dur="500"/>
                                        <p:tgtEl>
                                          <p:spTgt spid="19459">
                                            <p:txEl>
                                              <p:pRg st="1" end="1"/>
                                            </p:txEl>
                                          </p:spTgt>
                                        </p:tgtEl>
                                      </p:cBhvr>
                                    </p:animEffect>
                                    <p:anim calcmode="lin" valueType="num">
                                      <p:cBhvr>
                                        <p:cTn id="14"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9459">
                                            <p:txEl>
                                              <p:pRg st="1" end="1"/>
                                            </p:txEl>
                                          </p:spTgt>
                                        </p:tgtEl>
                                        <p:attrNameLst>
                                          <p:attrName>ppt_y</p:attrName>
                                        </p:attrNameLst>
                                      </p:cBhvr>
                                      <p:tavLst>
                                        <p:tav tm="0">
                                          <p:val>
                                            <p:strVal val="#ppt_y+.05"/>
                                          </p:val>
                                        </p:tav>
                                        <p:tav tm="100000">
                                          <p:val>
                                            <p:strVal val="#ppt_y"/>
                                          </p:val>
                                        </p:tav>
                                      </p:tavLst>
                                    </p:anim>
                                  </p:childTnLst>
                                </p:cTn>
                              </p:par>
                            </p:childTnLst>
                          </p:cTn>
                        </p:par>
                        <p:par>
                          <p:cTn id="16" fill="hold">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Effect transition="in" filter="fade">
                                      <p:cBhvr>
                                        <p:cTn id="19" dur="500"/>
                                        <p:tgtEl>
                                          <p:spTgt spid="19459">
                                            <p:txEl>
                                              <p:pRg st="2" end="2"/>
                                            </p:txEl>
                                          </p:spTgt>
                                        </p:tgtEl>
                                      </p:cBhvr>
                                    </p:animEffect>
                                    <p:anim calcmode="lin" valueType="num">
                                      <p:cBhvr>
                                        <p:cTn id="20"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19459">
                                            <p:txEl>
                                              <p:pRg st="2" end="2"/>
                                            </p:txEl>
                                          </p:spTgt>
                                        </p:tgtEl>
                                        <p:attrNameLst>
                                          <p:attrName>ppt_y</p:attrName>
                                        </p:attrNameLst>
                                      </p:cBhvr>
                                      <p:tavLst>
                                        <p:tav tm="0">
                                          <p:val>
                                            <p:strVal val="#ppt_y+.05"/>
                                          </p:val>
                                        </p:tav>
                                        <p:tav tm="100000">
                                          <p:val>
                                            <p:strVal val="#ppt_y"/>
                                          </p:val>
                                        </p:tav>
                                      </p:tavLst>
                                    </p:anim>
                                  </p:childTnLst>
                                </p:cTn>
                              </p:par>
                            </p:childTnLst>
                          </p:cTn>
                        </p:par>
                        <p:par>
                          <p:cTn id="22" fill="hold">
                            <p:stCondLst>
                              <p:cond delay="2000"/>
                            </p:stCondLst>
                            <p:childTnLst>
                              <p:par>
                                <p:cTn id="23" presetID="44" presetClass="entr" presetSubtype="0" fill="hold" grpId="0" nodeType="after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Effect transition="in" filter="fade">
                                      <p:cBhvr>
                                        <p:cTn id="25" dur="500"/>
                                        <p:tgtEl>
                                          <p:spTgt spid="19459">
                                            <p:txEl>
                                              <p:pRg st="3" end="3"/>
                                            </p:txEl>
                                          </p:spTgt>
                                        </p:tgtEl>
                                      </p:cBhvr>
                                    </p:animEffect>
                                    <p:anim calcmode="lin" valueType="num">
                                      <p:cBhvr>
                                        <p:cTn id="26"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19459">
                                            <p:txEl>
                                              <p:pRg st="3" end="3"/>
                                            </p:txEl>
                                          </p:spTgt>
                                        </p:tgtEl>
                                        <p:attrNameLst>
                                          <p:attrName>ppt_y</p:attrName>
                                        </p:attrNameLst>
                                      </p:cBhvr>
                                      <p:tavLst>
                                        <p:tav tm="0">
                                          <p:val>
                                            <p:strVal val="#ppt_y+.05"/>
                                          </p:val>
                                        </p:tav>
                                        <p:tav tm="100000">
                                          <p:val>
                                            <p:strVal val="#ppt_y"/>
                                          </p:val>
                                        </p:tav>
                                      </p:tavLst>
                                    </p:anim>
                                  </p:childTnLst>
                                </p:cTn>
                              </p:par>
                            </p:childTnLst>
                          </p:cTn>
                        </p:par>
                        <p:par>
                          <p:cTn id="28" fill="hold">
                            <p:stCondLst>
                              <p:cond delay="2500"/>
                            </p:stCondLst>
                            <p:childTnLst>
                              <p:par>
                                <p:cTn id="29" presetID="44" presetClass="entr" presetSubtype="0" fill="hold" grpId="0" nodeType="afterEffect">
                                  <p:stCondLst>
                                    <p:cond delay="0"/>
                                  </p:stCondLst>
                                  <p:childTnLst>
                                    <p:set>
                                      <p:cBhvr>
                                        <p:cTn id="30" dur="1" fill="hold">
                                          <p:stCondLst>
                                            <p:cond delay="0"/>
                                          </p:stCondLst>
                                        </p:cTn>
                                        <p:tgtEl>
                                          <p:spTgt spid="19459">
                                            <p:txEl>
                                              <p:pRg st="5" end="5"/>
                                            </p:txEl>
                                          </p:spTgt>
                                        </p:tgtEl>
                                        <p:attrNameLst>
                                          <p:attrName>style.visibility</p:attrName>
                                        </p:attrNameLst>
                                      </p:cBhvr>
                                      <p:to>
                                        <p:strVal val="visible"/>
                                      </p:to>
                                    </p:set>
                                    <p:animEffect transition="in" filter="fade">
                                      <p:cBhvr>
                                        <p:cTn id="31" dur="500"/>
                                        <p:tgtEl>
                                          <p:spTgt spid="19459">
                                            <p:txEl>
                                              <p:pRg st="5" end="5"/>
                                            </p:txEl>
                                          </p:spTgt>
                                        </p:tgtEl>
                                      </p:cBhvr>
                                    </p:animEffect>
                                    <p:anim calcmode="lin" valueType="num">
                                      <p:cBhvr>
                                        <p:cTn id="32"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19459">
                                            <p:txEl>
                                              <p:pRg st="5" end="5"/>
                                            </p:txEl>
                                          </p:spTgt>
                                        </p:tgtEl>
                                        <p:attrNameLst>
                                          <p:attrName>ppt_y</p:attrName>
                                        </p:attrNameLst>
                                      </p:cBhvr>
                                      <p:tavLst>
                                        <p:tav tm="0">
                                          <p:val>
                                            <p:strVal val="#ppt_y+.05"/>
                                          </p:val>
                                        </p:tav>
                                        <p:tav tm="100000">
                                          <p:val>
                                            <p:strVal val="#ppt_y"/>
                                          </p:val>
                                        </p:tav>
                                      </p:tavLst>
                                    </p:anim>
                                  </p:childTnLst>
                                </p:cTn>
                              </p:par>
                            </p:childTnLst>
                          </p:cTn>
                        </p:par>
                        <p:par>
                          <p:cTn id="34" fill="hold">
                            <p:stCondLst>
                              <p:cond delay="3000"/>
                            </p:stCondLst>
                            <p:childTnLst>
                              <p:par>
                                <p:cTn id="35" presetID="44" presetClass="entr" presetSubtype="0" fill="hold" grpId="0" nodeType="afterEffect">
                                  <p:stCondLst>
                                    <p:cond delay="0"/>
                                  </p:stCondLst>
                                  <p:childTnLst>
                                    <p:set>
                                      <p:cBhvr>
                                        <p:cTn id="36" dur="1" fill="hold">
                                          <p:stCondLst>
                                            <p:cond delay="0"/>
                                          </p:stCondLst>
                                        </p:cTn>
                                        <p:tgtEl>
                                          <p:spTgt spid="19459">
                                            <p:txEl>
                                              <p:pRg st="7" end="7"/>
                                            </p:txEl>
                                          </p:spTgt>
                                        </p:tgtEl>
                                        <p:attrNameLst>
                                          <p:attrName>style.visibility</p:attrName>
                                        </p:attrNameLst>
                                      </p:cBhvr>
                                      <p:to>
                                        <p:strVal val="visible"/>
                                      </p:to>
                                    </p:set>
                                    <p:animEffect transition="in" filter="fade">
                                      <p:cBhvr>
                                        <p:cTn id="37" dur="500"/>
                                        <p:tgtEl>
                                          <p:spTgt spid="19459">
                                            <p:txEl>
                                              <p:pRg st="7" end="7"/>
                                            </p:txEl>
                                          </p:spTgt>
                                        </p:tgtEl>
                                      </p:cBhvr>
                                    </p:animEffect>
                                    <p:anim calcmode="lin" valueType="num">
                                      <p:cBhvr>
                                        <p:cTn id="38" dur="5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p:cTn id="39" dur="500" fill="hold"/>
                                        <p:tgtEl>
                                          <p:spTgt spid="19459">
                                            <p:txEl>
                                              <p:pRg st="7" end="7"/>
                                            </p:txEl>
                                          </p:spTgt>
                                        </p:tgtEl>
                                        <p:attrNameLst>
                                          <p:attrName>ppt_y</p:attrName>
                                        </p:attrNameLst>
                                      </p:cBhvr>
                                      <p:tavLst>
                                        <p:tav tm="0">
                                          <p:val>
                                            <p:strVal val="#ppt_y+.05"/>
                                          </p:val>
                                        </p:tav>
                                        <p:tav tm="100000">
                                          <p:val>
                                            <p:strVal val="#ppt_y"/>
                                          </p:val>
                                        </p:tav>
                                      </p:tavLst>
                                    </p:anim>
                                  </p:childTnLst>
                                </p:cTn>
                              </p:par>
                            </p:childTnLst>
                          </p:cTn>
                        </p:par>
                        <p:par>
                          <p:cTn id="40" fill="hold">
                            <p:stCondLst>
                              <p:cond delay="3500"/>
                            </p:stCondLst>
                            <p:childTnLst>
                              <p:par>
                                <p:cTn id="41" presetID="44" presetClass="entr" presetSubtype="0" fill="hold" grpId="0" nodeType="afterEffect">
                                  <p:stCondLst>
                                    <p:cond delay="0"/>
                                  </p:stCondLst>
                                  <p:childTnLst>
                                    <p:set>
                                      <p:cBhvr>
                                        <p:cTn id="42" dur="1" fill="hold">
                                          <p:stCondLst>
                                            <p:cond delay="0"/>
                                          </p:stCondLst>
                                        </p:cTn>
                                        <p:tgtEl>
                                          <p:spTgt spid="19459">
                                            <p:txEl>
                                              <p:pRg st="9" end="9"/>
                                            </p:txEl>
                                          </p:spTgt>
                                        </p:tgtEl>
                                        <p:attrNameLst>
                                          <p:attrName>style.visibility</p:attrName>
                                        </p:attrNameLst>
                                      </p:cBhvr>
                                      <p:to>
                                        <p:strVal val="visible"/>
                                      </p:to>
                                    </p:set>
                                    <p:animEffect transition="in" filter="fade">
                                      <p:cBhvr>
                                        <p:cTn id="43" dur="500"/>
                                        <p:tgtEl>
                                          <p:spTgt spid="19459">
                                            <p:txEl>
                                              <p:pRg st="9" end="9"/>
                                            </p:txEl>
                                          </p:spTgt>
                                        </p:tgtEl>
                                      </p:cBhvr>
                                    </p:animEffect>
                                    <p:anim calcmode="lin" valueType="num">
                                      <p:cBhvr>
                                        <p:cTn id="44" dur="500" fill="hold"/>
                                        <p:tgtEl>
                                          <p:spTgt spid="19459">
                                            <p:txEl>
                                              <p:pRg st="9" end="9"/>
                                            </p:txEl>
                                          </p:spTgt>
                                        </p:tgtEl>
                                        <p:attrNameLst>
                                          <p:attrName>ppt_x</p:attrName>
                                        </p:attrNameLst>
                                      </p:cBhvr>
                                      <p:tavLst>
                                        <p:tav tm="0">
                                          <p:val>
                                            <p:strVal val="#ppt_x"/>
                                          </p:val>
                                        </p:tav>
                                        <p:tav tm="100000">
                                          <p:val>
                                            <p:strVal val="#ppt_x"/>
                                          </p:val>
                                        </p:tav>
                                      </p:tavLst>
                                    </p:anim>
                                    <p:anim calcmode="lin" valueType="num">
                                      <p:cBhvr>
                                        <p:cTn id="45" dur="500" fill="hold"/>
                                        <p:tgtEl>
                                          <p:spTgt spid="19459">
                                            <p:txEl>
                                              <p:pRg st="9" end="9"/>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12775" y="228600"/>
            <a:ext cx="8153400" cy="990600"/>
          </a:xfrm>
        </p:spPr>
        <p:txBody>
          <a:bodyPr/>
          <a:lstStyle/>
          <a:p>
            <a:pPr eaLnBrk="1" hangingPunct="1"/>
            <a:r>
              <a:rPr lang="en-US" smtClean="0"/>
              <a:t>PELVIC MUSCLE</a:t>
            </a:r>
          </a:p>
        </p:txBody>
      </p:sp>
      <p:pic>
        <p:nvPicPr>
          <p:cNvPr id="28675" name="Content Placeholder 3" descr="femalepelvicdiaphragm.jpg"/>
          <p:cNvPicPr>
            <a:picLocks noGrp="1" noChangeAspect="1"/>
          </p:cNvPicPr>
          <p:nvPr>
            <p:ph sz="quarter" idx="1"/>
          </p:nvPr>
        </p:nvPicPr>
        <p:blipFill>
          <a:blip r:embed="rId2"/>
          <a:srcRect/>
          <a:stretch>
            <a:fillRect/>
          </a:stretch>
        </p:blipFill>
        <p:spPr>
          <a:xfrm>
            <a:off x="1447800" y="1524000"/>
            <a:ext cx="6705600" cy="5051425"/>
          </a:xfr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57200" y="44450"/>
            <a:ext cx="8229600" cy="1143000"/>
          </a:xfrm>
        </p:spPr>
        <p:txBody>
          <a:bodyPr/>
          <a:lstStyle/>
          <a:p>
            <a:pPr algn="ctr" eaLnBrk="1" hangingPunct="1"/>
            <a:r>
              <a:rPr lang="en-US" smtClean="0">
                <a:latin typeface="Arial" pitchFamily="34" charset="0"/>
                <a:cs typeface="Times New Roman" pitchFamily="18" charset="0"/>
              </a:rPr>
              <a:t>Sacroiliac Joint</a:t>
            </a:r>
            <a:endParaRPr lang="en-GB" smtClean="0">
              <a:solidFill>
                <a:srgbClr val="000000"/>
              </a:solidFill>
              <a:latin typeface="Arial" pitchFamily="34" charset="0"/>
              <a:cs typeface="Times New Roman" pitchFamily="18" charset="0"/>
            </a:endParaRPr>
          </a:p>
        </p:txBody>
      </p:sp>
      <p:sp>
        <p:nvSpPr>
          <p:cNvPr id="8195" name="Rectangle 3"/>
          <p:cNvSpPr>
            <a:spLocks noGrp="1" noChangeArrowheads="1"/>
          </p:cNvSpPr>
          <p:nvPr>
            <p:ph type="body" sz="half" idx="4294967295"/>
          </p:nvPr>
        </p:nvSpPr>
        <p:spPr>
          <a:xfrm>
            <a:off x="539750" y="1268413"/>
            <a:ext cx="5748338" cy="4459287"/>
          </a:xfrm>
        </p:spPr>
        <p:txBody>
          <a:bodyPr>
            <a:normAutofit fontScale="85000" lnSpcReduction="20000"/>
          </a:bodyPr>
          <a:lstStyle/>
          <a:p>
            <a:pPr eaLnBrk="1" hangingPunct="1"/>
            <a:r>
              <a:rPr lang="en-US" smtClean="0">
                <a:latin typeface="Arial" pitchFamily="34" charset="0"/>
                <a:cs typeface="Times New Roman" pitchFamily="18" charset="0"/>
              </a:rPr>
              <a:t>Modified synovial plane joint </a:t>
            </a:r>
          </a:p>
          <a:p>
            <a:pPr eaLnBrk="1" hangingPunct="1"/>
            <a:r>
              <a:rPr lang="en-US" smtClean="0">
                <a:latin typeface="Arial" pitchFamily="34" charset="0"/>
                <a:cs typeface="Times New Roman" pitchFamily="18" charset="0"/>
              </a:rPr>
              <a:t>Articular surfaces are rough </a:t>
            </a:r>
          </a:p>
          <a:p>
            <a:pPr eaLnBrk="1" hangingPunct="1"/>
            <a:r>
              <a:rPr lang="en-US" smtClean="0">
                <a:latin typeface="Arial" pitchFamily="34" charset="0"/>
                <a:cs typeface="Times New Roman" pitchFamily="18" charset="0"/>
              </a:rPr>
              <a:t>The capsule is attached just beyond the articular margin</a:t>
            </a:r>
          </a:p>
          <a:p>
            <a:pPr eaLnBrk="1" hangingPunct="1"/>
            <a:r>
              <a:rPr lang="en-US" smtClean="0">
                <a:latin typeface="Arial" pitchFamily="34" charset="0"/>
                <a:cs typeface="Times New Roman" pitchFamily="18" charset="0"/>
              </a:rPr>
              <a:t>The interosseous sacroiliac ligament is one of the strongest ligaments in the body and is posterior to the joint</a:t>
            </a:r>
          </a:p>
          <a:p>
            <a:pPr eaLnBrk="1" hangingPunct="1"/>
            <a:r>
              <a:rPr lang="en-US" smtClean="0">
                <a:latin typeface="Arial" pitchFamily="34" charset="0"/>
                <a:cs typeface="Times New Roman" pitchFamily="18" charset="0"/>
              </a:rPr>
              <a:t>This articulation is almost immobile, except during pregnancy</a:t>
            </a:r>
            <a:endParaRPr lang="en-US" smtClean="0">
              <a:solidFill>
                <a:srgbClr val="000000"/>
              </a:solidFill>
              <a:latin typeface="Arial" pitchFamily="34" charset="0"/>
              <a:cs typeface="Times New Roman" pitchFamily="18" charset="0"/>
            </a:endParaRPr>
          </a:p>
        </p:txBody>
      </p:sp>
      <p:pic>
        <p:nvPicPr>
          <p:cNvPr id="8196" name="Picture 4" descr="Boney Pelvis 1"/>
          <p:cNvPicPr>
            <a:picLocks noChangeAspect="1" noChangeArrowheads="1"/>
          </p:cNvPicPr>
          <p:nvPr/>
        </p:nvPicPr>
        <p:blipFill>
          <a:blip r:embed="rId2"/>
          <a:srcRect/>
          <a:stretch>
            <a:fillRect/>
          </a:stretch>
        </p:blipFill>
        <p:spPr bwMode="auto">
          <a:xfrm>
            <a:off x="6372225" y="1268413"/>
            <a:ext cx="2376488" cy="280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Traditional birth </a:t>
            </a:r>
            <a:r>
              <a:rPr lang="en-US" dirty="0" smtClean="0"/>
              <a:t>attendants, who </a:t>
            </a:r>
            <a:r>
              <a:rPr lang="en-US" dirty="0"/>
              <a:t>have no formal training, </a:t>
            </a:r>
            <a:r>
              <a:rPr lang="en-US" dirty="0" smtClean="0"/>
              <a:t>provide basic </a:t>
            </a:r>
            <a:r>
              <a:rPr lang="en-US" dirty="0"/>
              <a:t>obstetrical services </a:t>
            </a:r>
            <a:r>
              <a:rPr lang="en-US" dirty="0" smtClean="0"/>
              <a:t>in many </a:t>
            </a:r>
            <a:r>
              <a:rPr lang="en-US" dirty="0"/>
              <a:t>villages</a:t>
            </a:r>
            <a:r>
              <a:rPr lang="en-US" dirty="0" smtClean="0"/>
              <a:t>.</a:t>
            </a:r>
          </a:p>
          <a:p>
            <a:r>
              <a:rPr lang="en-US" dirty="0"/>
              <a:t>Kenya has two types of </a:t>
            </a:r>
            <a:r>
              <a:rPr lang="en-US" dirty="0" smtClean="0"/>
              <a:t>midwives - Enrolled </a:t>
            </a:r>
            <a:r>
              <a:rPr lang="en-US" dirty="0"/>
              <a:t>midwives </a:t>
            </a:r>
            <a:r>
              <a:rPr lang="en-US" dirty="0" smtClean="0"/>
              <a:t>and </a:t>
            </a:r>
            <a:r>
              <a:rPr lang="en-US" dirty="0"/>
              <a:t>registered </a:t>
            </a:r>
            <a:r>
              <a:rPr lang="en-US" dirty="0" smtClean="0"/>
              <a:t>midwives.</a:t>
            </a:r>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4294967295"/>
          </p:nvPr>
        </p:nvSpPr>
        <p:spPr>
          <a:xfrm>
            <a:off x="457200" y="1341438"/>
            <a:ext cx="6059488" cy="4968875"/>
          </a:xfrm>
        </p:spPr>
        <p:txBody>
          <a:bodyPr>
            <a:normAutofit fontScale="92500" lnSpcReduction="20000"/>
          </a:bodyPr>
          <a:lstStyle/>
          <a:p>
            <a:pPr eaLnBrk="1" hangingPunct="1">
              <a:buFont typeface="Arial" charset="0"/>
              <a:buChar char="•"/>
              <a:defRPr/>
            </a:pPr>
            <a:r>
              <a:rPr lang="en-US" dirty="0" err="1" smtClean="0">
                <a:ea typeface="ＭＳ Ｐゴシック" pitchFamily="67" charset="-128"/>
                <a:cs typeface="Times New Roman" charset="0"/>
              </a:rPr>
              <a:t>Sacrotuberous</a:t>
            </a:r>
            <a:r>
              <a:rPr lang="en-US" dirty="0" smtClean="0">
                <a:ea typeface="ＭＳ Ｐゴシック" pitchFamily="67" charset="-128"/>
                <a:cs typeface="Times New Roman" charset="0"/>
              </a:rPr>
              <a:t> ligaments</a:t>
            </a:r>
          </a:p>
          <a:p>
            <a:pPr eaLnBrk="1" hangingPunct="1">
              <a:buFont typeface="Arial" charset="0"/>
              <a:buChar char="•"/>
              <a:defRPr/>
            </a:pPr>
            <a:r>
              <a:rPr lang="en-US" dirty="0" err="1" smtClean="0">
                <a:ea typeface="ＭＳ Ｐゴシック" pitchFamily="67" charset="-128"/>
                <a:cs typeface="Times New Roman" charset="0"/>
              </a:rPr>
              <a:t>Sacrospinous</a:t>
            </a:r>
            <a:r>
              <a:rPr lang="en-US" dirty="0" smtClean="0">
                <a:ea typeface="ＭＳ Ｐゴシック" pitchFamily="67" charset="-128"/>
                <a:cs typeface="Times New Roman" charset="0"/>
              </a:rPr>
              <a:t> ligaments</a:t>
            </a:r>
          </a:p>
          <a:p>
            <a:pPr eaLnBrk="1" hangingPunct="1">
              <a:buFont typeface="Arial" charset="0"/>
              <a:buChar char="•"/>
              <a:defRPr/>
            </a:pPr>
            <a:r>
              <a:rPr lang="en-US" dirty="0" err="1" smtClean="0">
                <a:ea typeface="ＭＳ Ｐゴシック" pitchFamily="67" charset="-128"/>
                <a:cs typeface="Times New Roman" charset="0"/>
              </a:rPr>
              <a:t>Iliolumbar</a:t>
            </a:r>
            <a:r>
              <a:rPr lang="en-US" dirty="0" smtClean="0">
                <a:ea typeface="ＭＳ Ｐゴシック" pitchFamily="67" charset="-128"/>
                <a:cs typeface="Times New Roman" charset="0"/>
              </a:rPr>
              <a:t> ligaments</a:t>
            </a:r>
          </a:p>
          <a:p>
            <a:pPr eaLnBrk="1" hangingPunct="1">
              <a:buFont typeface="Arial" charset="0"/>
              <a:buChar char="•"/>
              <a:defRPr/>
            </a:pPr>
            <a:r>
              <a:rPr lang="en-US" dirty="0" smtClean="0">
                <a:ea typeface="ＭＳ Ｐゴシック" pitchFamily="67" charset="-128"/>
                <a:cs typeface="Times New Roman" charset="0"/>
              </a:rPr>
              <a:t>Posterior superior iliac spine is middle of the joint posteriorly at the </a:t>
            </a:r>
            <a:r>
              <a:rPr lang="en-US" dirty="0" smtClean="0">
                <a:solidFill>
                  <a:srgbClr val="000000"/>
                </a:solidFill>
                <a:ea typeface="ＭＳ Ｐゴシック" pitchFamily="67" charset="-128"/>
                <a:cs typeface="Times New Roman" charset="0"/>
              </a:rPr>
              <a:t>level S2</a:t>
            </a:r>
          </a:p>
          <a:p>
            <a:pPr eaLnBrk="1" hangingPunct="1">
              <a:buFont typeface="Arial" charset="0"/>
              <a:buChar char="•"/>
              <a:defRPr/>
            </a:pPr>
            <a:r>
              <a:rPr lang="en-US" dirty="0" smtClean="0">
                <a:solidFill>
                  <a:srgbClr val="000000"/>
                </a:solidFill>
                <a:ea typeface="ＭＳ Ｐゴシック" pitchFamily="67" charset="-128"/>
                <a:cs typeface="Times New Roman" charset="0"/>
              </a:rPr>
              <a:t>S2 is end of </a:t>
            </a:r>
            <a:r>
              <a:rPr lang="en-US" dirty="0" err="1" smtClean="0">
                <a:solidFill>
                  <a:srgbClr val="000000"/>
                </a:solidFill>
                <a:ea typeface="ＭＳ Ｐゴシック" pitchFamily="67" charset="-128"/>
                <a:cs typeface="Times New Roman" charset="0"/>
              </a:rPr>
              <a:t>dura</a:t>
            </a:r>
            <a:r>
              <a:rPr lang="en-US" dirty="0" smtClean="0">
                <a:solidFill>
                  <a:srgbClr val="000000"/>
                </a:solidFill>
                <a:ea typeface="ＭＳ Ｐゴシック" pitchFamily="67" charset="-128"/>
                <a:cs typeface="Times New Roman" charset="0"/>
              </a:rPr>
              <a:t>, arachnoid mater and subarachnoid space</a:t>
            </a:r>
          </a:p>
          <a:p>
            <a:pPr eaLnBrk="1" hangingPunct="1">
              <a:buFont typeface="Arial" charset="0"/>
              <a:buChar char="•"/>
              <a:defRPr/>
            </a:pPr>
            <a:r>
              <a:rPr lang="en-GB" dirty="0" smtClean="0">
                <a:ea typeface="ＭＳ Ｐゴシック" pitchFamily="67" charset="-128"/>
                <a:cs typeface="Times New Roman" charset="0"/>
              </a:rPr>
              <a:t>During gait, the amount of accessory movement at the sacroiliac joint helps to protect the lumbar intervertebral discs </a:t>
            </a:r>
            <a:endParaRPr lang="en-GB" dirty="0" smtClean="0">
              <a:ea typeface="ＭＳ Ｐゴシック" pitchFamily="67" charset="-128"/>
              <a:cs typeface="+mn-cs"/>
            </a:endParaRPr>
          </a:p>
        </p:txBody>
      </p:sp>
      <p:pic>
        <p:nvPicPr>
          <p:cNvPr id="9219" name="Picture 5" descr="lumbar spine"/>
          <p:cNvPicPr>
            <a:picLocks noGrp="1" noChangeAspect="1" noChangeArrowheads="1"/>
          </p:cNvPicPr>
          <p:nvPr>
            <p:ph sz="half" idx="4294967295"/>
          </p:nvPr>
        </p:nvPicPr>
        <p:blipFill>
          <a:blip r:embed="rId2" cstate="print"/>
          <a:srcRect/>
          <a:stretch>
            <a:fillRect/>
          </a:stretch>
        </p:blipFill>
        <p:spPr>
          <a:xfrm>
            <a:off x="6443663" y="1341438"/>
            <a:ext cx="2222500" cy="3016250"/>
          </a:xfrm>
          <a:noFill/>
        </p:spPr>
      </p:pic>
      <p:sp>
        <p:nvSpPr>
          <p:cNvPr id="9220" name="Rectangle 2"/>
          <p:cNvSpPr txBox="1">
            <a:spLocks noChangeArrowheads="1"/>
          </p:cNvSpPr>
          <p:nvPr/>
        </p:nvSpPr>
        <p:spPr bwMode="auto">
          <a:xfrm>
            <a:off x="457200" y="44450"/>
            <a:ext cx="8229600" cy="1143000"/>
          </a:xfrm>
          <a:prstGeom prst="rect">
            <a:avLst/>
          </a:prstGeom>
          <a:noFill/>
          <a:ln w="9525">
            <a:noFill/>
            <a:miter lim="800000"/>
            <a:headEnd/>
            <a:tailEnd/>
          </a:ln>
        </p:spPr>
        <p:txBody>
          <a:bodyPr anchor="ctr"/>
          <a:lstStyle/>
          <a:p>
            <a:pPr algn="ctr"/>
            <a:r>
              <a:rPr lang="en-US" sz="3600">
                <a:solidFill>
                  <a:srgbClr val="3B6E8F"/>
                </a:solidFill>
                <a:cs typeface="Times New Roman" pitchFamily="18" charset="0"/>
              </a:rPr>
              <a:t>Sacroiliac Joint Accessory Ligaments </a:t>
            </a:r>
            <a:endParaRPr lang="en-GB" sz="3600">
              <a:solidFill>
                <a:srgbClr val="000000"/>
              </a:solidFill>
              <a:cs typeface="Times New Roman" pitchFamily="18" charset="0"/>
            </a:endParaRP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457200" y="44450"/>
            <a:ext cx="8229600" cy="1143000"/>
          </a:xfrm>
        </p:spPr>
        <p:txBody>
          <a:bodyPr/>
          <a:lstStyle/>
          <a:p>
            <a:pPr algn="ctr" eaLnBrk="1" hangingPunct="1">
              <a:defRPr/>
            </a:pPr>
            <a:r>
              <a:rPr lang="en-IE" dirty="0" smtClean="0">
                <a:ea typeface="ＭＳ Ｐゴシック" pitchFamily="67" charset="-128"/>
                <a:cs typeface="+mj-cs"/>
              </a:rPr>
              <a:t>Walls of Pelvis</a:t>
            </a:r>
            <a:r>
              <a:rPr lang="en-GB" dirty="0" smtClean="0">
                <a:ea typeface="ＭＳ Ｐゴシック" pitchFamily="67" charset="-128"/>
                <a:cs typeface="+mj-cs"/>
              </a:rPr>
              <a:t>         </a:t>
            </a:r>
          </a:p>
        </p:txBody>
      </p:sp>
      <p:sp>
        <p:nvSpPr>
          <p:cNvPr id="9219" name="Rectangle 3"/>
          <p:cNvSpPr>
            <a:spLocks noGrp="1" noChangeArrowheads="1"/>
          </p:cNvSpPr>
          <p:nvPr>
            <p:ph type="body" sz="half" idx="4294967295"/>
          </p:nvPr>
        </p:nvSpPr>
        <p:spPr>
          <a:xfrm>
            <a:off x="457200" y="1222375"/>
            <a:ext cx="5267325" cy="4897438"/>
          </a:xfrm>
        </p:spPr>
        <p:txBody>
          <a:bodyPr>
            <a:normAutofit fontScale="85000" lnSpcReduction="10000"/>
          </a:bodyPr>
          <a:lstStyle/>
          <a:p>
            <a:pPr eaLnBrk="1" hangingPunct="1">
              <a:buFont typeface="Arial" charset="0"/>
              <a:buChar char="•"/>
              <a:defRPr/>
            </a:pPr>
            <a:r>
              <a:rPr lang="en-IE" dirty="0" smtClean="0">
                <a:ea typeface="ＭＳ Ｐゴシック" pitchFamily="67" charset="-128"/>
                <a:cs typeface="+mn-cs"/>
              </a:rPr>
              <a:t>Sacrum and coccyx posterior</a:t>
            </a:r>
          </a:p>
          <a:p>
            <a:pPr eaLnBrk="1" hangingPunct="1">
              <a:buFont typeface="Arial" charset="0"/>
              <a:buChar char="•"/>
              <a:defRPr/>
            </a:pPr>
            <a:r>
              <a:rPr lang="en-IE" dirty="0" err="1" smtClean="0">
                <a:ea typeface="ＭＳ Ｐゴシック" pitchFamily="67" charset="-128"/>
                <a:cs typeface="+mn-cs"/>
              </a:rPr>
              <a:t>Os</a:t>
            </a:r>
            <a:r>
              <a:rPr lang="en-IE" dirty="0" smtClean="0">
                <a:ea typeface="ＭＳ Ｐゴシック" pitchFamily="67" charset="-128"/>
                <a:cs typeface="+mn-cs"/>
              </a:rPr>
              <a:t> </a:t>
            </a:r>
            <a:r>
              <a:rPr lang="en-IE" dirty="0" err="1" smtClean="0">
                <a:ea typeface="ＭＳ Ｐゴシック" pitchFamily="67" charset="-128"/>
                <a:cs typeface="+mn-cs"/>
              </a:rPr>
              <a:t>coxae</a:t>
            </a:r>
            <a:r>
              <a:rPr lang="en-IE" dirty="0" smtClean="0">
                <a:ea typeface="ＭＳ Ｐゴシック" pitchFamily="67" charset="-128"/>
                <a:cs typeface="+mn-cs"/>
              </a:rPr>
              <a:t> below pelvic brim</a:t>
            </a:r>
          </a:p>
          <a:p>
            <a:pPr eaLnBrk="1" hangingPunct="1">
              <a:buFont typeface="Arial" charset="0"/>
              <a:buChar char="•"/>
              <a:defRPr/>
            </a:pPr>
            <a:r>
              <a:rPr lang="en-IE" dirty="0" err="1" smtClean="0">
                <a:ea typeface="ＭＳ Ｐゴシック" pitchFamily="67" charset="-128"/>
                <a:cs typeface="+mn-cs"/>
              </a:rPr>
              <a:t>Piriformis</a:t>
            </a:r>
            <a:r>
              <a:rPr lang="en-IE" dirty="0" smtClean="0">
                <a:ea typeface="ＭＳ Ｐゴシック" pitchFamily="67" charset="-128"/>
                <a:cs typeface="+mn-cs"/>
              </a:rPr>
              <a:t> covers middle three pieces of sacrum</a:t>
            </a:r>
          </a:p>
          <a:p>
            <a:pPr eaLnBrk="1" hangingPunct="1">
              <a:buFont typeface="Arial" charset="0"/>
              <a:buChar char="•"/>
              <a:defRPr/>
            </a:pPr>
            <a:r>
              <a:rPr lang="en-IE" dirty="0" smtClean="0">
                <a:ea typeface="ＭＳ Ｐゴシック" pitchFamily="67" charset="-128"/>
                <a:cs typeface="+mn-cs"/>
              </a:rPr>
              <a:t>Passes out of the pelvis through the greater sciatic foramen</a:t>
            </a:r>
          </a:p>
          <a:p>
            <a:pPr eaLnBrk="1" hangingPunct="1">
              <a:buFont typeface="Arial" charset="0"/>
              <a:buChar char="•"/>
              <a:defRPr/>
            </a:pPr>
            <a:r>
              <a:rPr lang="en-IE" dirty="0" smtClean="0">
                <a:ea typeface="ＭＳ Ｐゴシック" pitchFamily="67" charset="-128"/>
                <a:cs typeface="+mn-cs"/>
              </a:rPr>
              <a:t>Muscles</a:t>
            </a:r>
          </a:p>
          <a:p>
            <a:pPr eaLnBrk="1" hangingPunct="1">
              <a:buFont typeface="Arial" charset="0"/>
              <a:buChar char="•"/>
              <a:defRPr/>
            </a:pPr>
            <a:r>
              <a:rPr lang="en-IE" dirty="0" err="1" smtClean="0">
                <a:ea typeface="ＭＳ Ｐゴシック" pitchFamily="67" charset="-128"/>
                <a:cs typeface="+mn-cs"/>
              </a:rPr>
              <a:t>Obturator</a:t>
            </a:r>
            <a:r>
              <a:rPr lang="en-IE" dirty="0" smtClean="0">
                <a:ea typeface="ＭＳ Ｐゴシック" pitchFamily="67" charset="-128"/>
                <a:cs typeface="+mn-cs"/>
              </a:rPr>
              <a:t> </a:t>
            </a:r>
            <a:r>
              <a:rPr lang="en-IE" dirty="0" err="1" smtClean="0">
                <a:ea typeface="ＭＳ Ｐゴシック" pitchFamily="67" charset="-128"/>
                <a:cs typeface="+mn-cs"/>
              </a:rPr>
              <a:t>internus</a:t>
            </a:r>
            <a:r>
              <a:rPr lang="en-IE" dirty="0" smtClean="0">
                <a:ea typeface="ＭＳ Ｐゴシック" pitchFamily="67" charset="-128"/>
                <a:cs typeface="+mn-cs"/>
              </a:rPr>
              <a:t> muscle</a:t>
            </a:r>
          </a:p>
          <a:p>
            <a:pPr eaLnBrk="1" hangingPunct="1">
              <a:buFont typeface="Arial" charset="0"/>
              <a:buChar char="•"/>
              <a:defRPr/>
            </a:pPr>
            <a:r>
              <a:rPr lang="en-IE" dirty="0" smtClean="0">
                <a:ea typeface="ＭＳ Ｐゴシック" pitchFamily="67" charset="-128"/>
                <a:cs typeface="+mn-cs"/>
              </a:rPr>
              <a:t>Origin of </a:t>
            </a:r>
            <a:r>
              <a:rPr lang="en-IE" dirty="0" err="1" smtClean="0">
                <a:ea typeface="ＭＳ Ｐゴシック" pitchFamily="67" charset="-128"/>
                <a:cs typeface="+mn-cs"/>
              </a:rPr>
              <a:t>levator</a:t>
            </a:r>
            <a:r>
              <a:rPr lang="en-IE" dirty="0" smtClean="0">
                <a:ea typeface="ＭＳ Ｐゴシック" pitchFamily="67" charset="-128"/>
                <a:cs typeface="+mn-cs"/>
              </a:rPr>
              <a:t> </a:t>
            </a:r>
            <a:r>
              <a:rPr lang="en-IE" dirty="0" err="1" smtClean="0">
                <a:ea typeface="ＭＳ Ｐゴシック" pitchFamily="67" charset="-128"/>
                <a:cs typeface="+mn-cs"/>
              </a:rPr>
              <a:t>ani</a:t>
            </a:r>
            <a:endParaRPr lang="en-IE" dirty="0" smtClean="0">
              <a:ea typeface="ＭＳ Ｐゴシック" pitchFamily="67" charset="-128"/>
              <a:cs typeface="+mn-cs"/>
            </a:endParaRPr>
          </a:p>
          <a:p>
            <a:pPr eaLnBrk="1" hangingPunct="1">
              <a:buFont typeface="Arial" charset="0"/>
              <a:buChar char="•"/>
              <a:defRPr/>
            </a:pPr>
            <a:r>
              <a:rPr lang="en-IE" dirty="0" err="1" smtClean="0">
                <a:ea typeface="ＭＳ Ｐゴシック" pitchFamily="67" charset="-128"/>
                <a:cs typeface="+mn-cs"/>
              </a:rPr>
              <a:t>Coccygeus</a:t>
            </a:r>
            <a:endParaRPr lang="en-IE" dirty="0" smtClean="0">
              <a:ea typeface="ＭＳ Ｐゴシック" pitchFamily="67" charset="-128"/>
              <a:cs typeface="+mn-cs"/>
            </a:endParaRPr>
          </a:p>
          <a:p>
            <a:pPr marL="0" indent="0" eaLnBrk="1" hangingPunct="1">
              <a:buFont typeface="Arial" pitchFamily="34" charset="0"/>
              <a:buNone/>
              <a:defRPr/>
            </a:pPr>
            <a:r>
              <a:rPr lang="en-IE" sz="1400" dirty="0" err="1" smtClean="0">
                <a:latin typeface="Tahoma" pitchFamily="34" charset="0"/>
                <a:cs typeface="Arial" pitchFamily="34" charset="0"/>
              </a:rPr>
              <a:t>Smout</a:t>
            </a:r>
            <a:r>
              <a:rPr lang="en-IE" sz="1400" dirty="0" smtClean="0">
                <a:latin typeface="Tahoma" pitchFamily="34" charset="0"/>
                <a:cs typeface="Arial" pitchFamily="34" charset="0"/>
              </a:rPr>
              <a:t> </a:t>
            </a:r>
            <a:r>
              <a:rPr lang="en-IE" sz="1400" dirty="0">
                <a:latin typeface="Tahoma" pitchFamily="34" charset="0"/>
                <a:cs typeface="Arial" pitchFamily="34" charset="0"/>
              </a:rPr>
              <a:t>et </a:t>
            </a:r>
            <a:r>
              <a:rPr lang="en-IE" sz="1400" dirty="0" smtClean="0">
                <a:latin typeface="Tahoma" pitchFamily="34" charset="0"/>
                <a:cs typeface="Arial" pitchFamily="34" charset="0"/>
              </a:rPr>
              <a:t>al., </a:t>
            </a:r>
            <a:r>
              <a:rPr lang="en-IE" sz="1400" dirty="0">
                <a:latin typeface="Tahoma" pitchFamily="34" charset="0"/>
                <a:cs typeface="Arial" pitchFamily="34" charset="0"/>
              </a:rPr>
              <a:t>1969</a:t>
            </a:r>
            <a:endParaRPr lang="en-GB" sz="1400" dirty="0">
              <a:latin typeface="Tahoma" pitchFamily="34" charset="0"/>
              <a:cs typeface="Arial" pitchFamily="34" charset="0"/>
            </a:endParaRPr>
          </a:p>
          <a:p>
            <a:pPr eaLnBrk="1" hangingPunct="1">
              <a:buFont typeface="Arial" charset="0"/>
              <a:buChar char="•"/>
              <a:defRPr/>
            </a:pPr>
            <a:endParaRPr lang="en-IE" dirty="0" smtClean="0">
              <a:ea typeface="ＭＳ Ｐゴシック" pitchFamily="67" charset="-128"/>
              <a:cs typeface="+mn-cs"/>
            </a:endParaRPr>
          </a:p>
        </p:txBody>
      </p:sp>
      <p:pic>
        <p:nvPicPr>
          <p:cNvPr id="11268" name="Picture 6"/>
          <p:cNvPicPr>
            <a:picLocks noChangeAspect="1" noChangeArrowheads="1"/>
          </p:cNvPicPr>
          <p:nvPr/>
        </p:nvPicPr>
        <p:blipFill>
          <a:blip r:embed="rId2"/>
          <a:srcRect/>
          <a:stretch>
            <a:fillRect/>
          </a:stretch>
        </p:blipFill>
        <p:spPr bwMode="auto">
          <a:xfrm>
            <a:off x="5724525" y="1268413"/>
            <a:ext cx="3024188" cy="3078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457200" y="1341438"/>
            <a:ext cx="4978400" cy="5084762"/>
          </a:xfrm>
        </p:spPr>
        <p:txBody>
          <a:bodyPr/>
          <a:lstStyle/>
          <a:p>
            <a:pPr eaLnBrk="1" hangingPunct="1"/>
            <a:r>
              <a:rPr lang="en-IE" sz="2400" smtClean="0">
                <a:latin typeface="Arial" pitchFamily="34" charset="0"/>
              </a:rPr>
              <a:t>Obturator nerve</a:t>
            </a:r>
          </a:p>
          <a:p>
            <a:pPr eaLnBrk="1" hangingPunct="1"/>
            <a:r>
              <a:rPr lang="en-IE" sz="2400" smtClean="0">
                <a:latin typeface="Arial" pitchFamily="34" charset="0"/>
              </a:rPr>
              <a:t>Obturator artery and vein</a:t>
            </a:r>
          </a:p>
          <a:p>
            <a:pPr eaLnBrk="1" hangingPunct="1"/>
            <a:r>
              <a:rPr lang="en-IE" sz="2400" smtClean="0">
                <a:latin typeface="Arial" pitchFamily="34" charset="0"/>
              </a:rPr>
              <a:t>Parietal peritoneum supplied by the obturator nerve</a:t>
            </a:r>
          </a:p>
          <a:p>
            <a:pPr eaLnBrk="1" hangingPunct="1"/>
            <a:r>
              <a:rPr lang="en-IE" sz="2400" smtClean="0">
                <a:latin typeface="Arial" pitchFamily="34" charset="0"/>
              </a:rPr>
              <a:t>Pain may be referred to hip or knee joints</a:t>
            </a:r>
            <a:endParaRPr lang="en-GB" sz="2400" smtClean="0">
              <a:latin typeface="Arial" pitchFamily="34" charset="0"/>
            </a:endParaRPr>
          </a:p>
          <a:p>
            <a:pPr eaLnBrk="1" hangingPunct="1"/>
            <a:r>
              <a:rPr lang="en-IE" sz="2400" smtClean="0">
                <a:latin typeface="Arial" pitchFamily="34" charset="0"/>
              </a:rPr>
              <a:t>Common iliac divides into external and internal iliac</a:t>
            </a:r>
          </a:p>
          <a:p>
            <a:pPr eaLnBrk="1" hangingPunct="1"/>
            <a:r>
              <a:rPr lang="en-IE" sz="2400" smtClean="0">
                <a:latin typeface="Arial" pitchFamily="34" charset="0"/>
              </a:rPr>
              <a:t>Internal divides into anterior and posterior division branches</a:t>
            </a:r>
          </a:p>
          <a:p>
            <a:pPr eaLnBrk="1" hangingPunct="1">
              <a:buFont typeface="Arial" pitchFamily="34" charset="0"/>
              <a:buNone/>
            </a:pPr>
            <a:r>
              <a:rPr lang="en-IE" sz="1400" smtClean="0">
                <a:latin typeface="Tahoma" pitchFamily="34" charset="0"/>
                <a:cs typeface="Arial" pitchFamily="34" charset="0"/>
              </a:rPr>
              <a:t>Smout et al., 1969</a:t>
            </a:r>
            <a:endParaRPr lang="en-GB" sz="1400" smtClean="0">
              <a:latin typeface="Tahoma" pitchFamily="34" charset="0"/>
              <a:cs typeface="Arial" pitchFamily="34" charset="0"/>
            </a:endParaRPr>
          </a:p>
          <a:p>
            <a:pPr eaLnBrk="1" hangingPunct="1"/>
            <a:endParaRPr lang="en-IE" sz="2400" smtClean="0">
              <a:latin typeface="Arial" pitchFamily="34" charset="0"/>
            </a:endParaRPr>
          </a:p>
        </p:txBody>
      </p:sp>
      <p:pic>
        <p:nvPicPr>
          <p:cNvPr id="12291" name="Picture 6" descr="Internaliliac"/>
          <p:cNvPicPr>
            <a:picLocks noChangeAspect="1" noChangeArrowheads="1"/>
          </p:cNvPicPr>
          <p:nvPr/>
        </p:nvPicPr>
        <p:blipFill>
          <a:blip r:embed="rId2"/>
          <a:srcRect/>
          <a:stretch>
            <a:fillRect/>
          </a:stretch>
        </p:blipFill>
        <p:spPr bwMode="auto">
          <a:xfrm>
            <a:off x="5641975" y="1196975"/>
            <a:ext cx="3070225" cy="3095625"/>
          </a:xfrm>
          <a:prstGeom prst="rect">
            <a:avLst/>
          </a:prstGeom>
          <a:noFill/>
          <a:ln w="9525">
            <a:noFill/>
            <a:miter lim="800000"/>
            <a:headEnd/>
            <a:tailEnd/>
          </a:ln>
        </p:spPr>
      </p:pic>
      <p:sp>
        <p:nvSpPr>
          <p:cNvPr id="7" name="Rectangle 2"/>
          <p:cNvSpPr txBox="1">
            <a:spLocks noChangeArrowheads="1"/>
          </p:cNvSpPr>
          <p:nvPr/>
        </p:nvSpPr>
        <p:spPr bwMode="auto">
          <a:xfrm>
            <a:off x="457200" y="4445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l" defTabSz="457200" rtl="0" eaLnBrk="0" fontAlgn="base" hangingPunct="0">
              <a:spcBef>
                <a:spcPct val="0"/>
              </a:spcBef>
              <a:spcAft>
                <a:spcPct val="0"/>
              </a:spcAft>
              <a:defRPr sz="3600" kern="1200">
                <a:solidFill>
                  <a:srgbClr val="3B6E8F"/>
                </a:solidFill>
                <a:latin typeface="Arial"/>
                <a:ea typeface="MS PGothic" pitchFamily="34" charset="-128"/>
                <a:cs typeface="35 Helvetica Thin"/>
              </a:defRPr>
            </a:lvl1pPr>
            <a:lvl2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2pPr>
            <a:lvl3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3pPr>
            <a:lvl4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4pPr>
            <a:lvl5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5pPr>
            <a:lvl6pPr marL="4572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6pPr>
            <a:lvl7pPr marL="9144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7pPr>
            <a:lvl8pPr marL="13716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8pPr>
            <a:lvl9pPr marL="18288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9pPr>
          </a:lstStyle>
          <a:p>
            <a:pPr algn="ctr" eaLnBrk="1" hangingPunct="1">
              <a:defRPr/>
            </a:pPr>
            <a:r>
              <a:rPr lang="en-IE" dirty="0" smtClean="0">
                <a:ea typeface="ＭＳ Ｐゴシック" pitchFamily="67" charset="-128"/>
                <a:cs typeface="+mj-cs"/>
              </a:rPr>
              <a:t>Lateral Walls of Pelvis</a:t>
            </a:r>
            <a:r>
              <a:rPr lang="en-GB" dirty="0" smtClean="0">
                <a:ea typeface="ＭＳ Ｐゴシック" pitchFamily="67" charset="-128"/>
                <a:cs typeface="+mj-cs"/>
              </a:rPr>
              <a:t>         </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2"/>
          <a:srcRect/>
          <a:stretch>
            <a:fillRect/>
          </a:stretch>
        </p:blipFill>
        <p:spPr bwMode="auto">
          <a:xfrm>
            <a:off x="6342063" y="1268413"/>
            <a:ext cx="2406650" cy="2447925"/>
          </a:xfrm>
          <a:prstGeom prst="rect">
            <a:avLst/>
          </a:prstGeom>
          <a:noFill/>
          <a:ln w="9525">
            <a:noFill/>
            <a:miter lim="800000"/>
            <a:headEnd/>
            <a:tailEnd/>
          </a:ln>
        </p:spPr>
      </p:pic>
      <p:sp>
        <p:nvSpPr>
          <p:cNvPr id="11266" name="Rectangle 2"/>
          <p:cNvSpPr>
            <a:spLocks noGrp="1" noChangeArrowheads="1"/>
          </p:cNvSpPr>
          <p:nvPr>
            <p:ph type="title"/>
          </p:nvPr>
        </p:nvSpPr>
        <p:spPr>
          <a:xfrm>
            <a:off x="457200" y="44450"/>
            <a:ext cx="8229600" cy="1143000"/>
          </a:xfrm>
        </p:spPr>
        <p:txBody>
          <a:bodyPr/>
          <a:lstStyle/>
          <a:p>
            <a:pPr algn="ctr" eaLnBrk="1" hangingPunct="1">
              <a:defRPr/>
            </a:pPr>
            <a:r>
              <a:rPr lang="en-IE" dirty="0" smtClean="0">
                <a:ea typeface="ＭＳ Ｐゴシック" pitchFamily="67" charset="-128"/>
                <a:cs typeface="+mj-cs"/>
              </a:rPr>
              <a:t>Pelvic Fascia</a:t>
            </a:r>
            <a:endParaRPr lang="en-GB" dirty="0" smtClean="0">
              <a:ea typeface="ＭＳ Ｐゴシック" pitchFamily="67" charset="-128"/>
              <a:cs typeface="+mj-cs"/>
            </a:endParaRPr>
          </a:p>
        </p:txBody>
      </p:sp>
      <p:sp>
        <p:nvSpPr>
          <p:cNvPr id="11267" name="Rectangle 3"/>
          <p:cNvSpPr>
            <a:spLocks noGrp="1" noChangeArrowheads="1"/>
          </p:cNvSpPr>
          <p:nvPr>
            <p:ph type="body" sz="half" idx="1"/>
          </p:nvPr>
        </p:nvSpPr>
        <p:spPr>
          <a:xfrm>
            <a:off x="457200" y="1223963"/>
            <a:ext cx="7931150" cy="4840287"/>
          </a:xfrm>
        </p:spPr>
        <p:txBody>
          <a:bodyPr/>
          <a:lstStyle/>
          <a:p>
            <a:pPr eaLnBrk="1" hangingPunct="1">
              <a:buFont typeface="Arial" pitchFamily="34" charset="0"/>
              <a:buNone/>
            </a:pPr>
            <a:r>
              <a:rPr lang="en-IE" sz="2400" smtClean="0">
                <a:latin typeface="Arial" pitchFamily="34" charset="0"/>
              </a:rPr>
              <a:t>Pelvic fascia can be divided into three:</a:t>
            </a:r>
          </a:p>
          <a:p>
            <a:pPr eaLnBrk="1" hangingPunct="1">
              <a:buFont typeface="Arial" pitchFamily="34" charset="0"/>
              <a:buNone/>
            </a:pPr>
            <a:r>
              <a:rPr lang="en-IE" sz="2400" smtClean="0">
                <a:solidFill>
                  <a:srgbClr val="3B6E8F"/>
                </a:solidFill>
                <a:latin typeface="Arial" pitchFamily="34" charset="0"/>
              </a:rPr>
              <a:t>1. Pelvic wall </a:t>
            </a:r>
          </a:p>
          <a:p>
            <a:pPr eaLnBrk="1" hangingPunct="1"/>
            <a:r>
              <a:rPr lang="en-IE" sz="2400" smtClean="0">
                <a:latin typeface="Arial" pitchFamily="34" charset="0"/>
              </a:rPr>
              <a:t>P</a:t>
            </a:r>
            <a:r>
              <a:rPr lang="en-GB" sz="2400" smtClean="0">
                <a:latin typeface="Arial" pitchFamily="34" charset="0"/>
              </a:rPr>
              <a:t>elvic fascia is a s</a:t>
            </a:r>
            <a:r>
              <a:rPr lang="en-IE" sz="2400" smtClean="0">
                <a:latin typeface="Arial" pitchFamily="34" charset="0"/>
              </a:rPr>
              <a:t>trong membrane </a:t>
            </a:r>
            <a:r>
              <a:rPr lang="en-GB" sz="2400" smtClean="0">
                <a:latin typeface="Arial" pitchFamily="34" charset="0"/>
              </a:rPr>
              <a:t>over </a:t>
            </a:r>
            <a:br>
              <a:rPr lang="en-GB" sz="2400" smtClean="0">
                <a:latin typeface="Arial" pitchFamily="34" charset="0"/>
              </a:rPr>
            </a:br>
            <a:r>
              <a:rPr lang="en-GB" sz="2400" smtClean="0">
                <a:latin typeface="Arial" pitchFamily="34" charset="0"/>
              </a:rPr>
              <a:t>the piriformis and obturator internus</a:t>
            </a:r>
          </a:p>
          <a:p>
            <a:pPr eaLnBrk="1" hangingPunct="1"/>
            <a:r>
              <a:rPr lang="en-GB" sz="2400" smtClean="0">
                <a:latin typeface="Arial" pitchFamily="34" charset="0"/>
              </a:rPr>
              <a:t>Fuses with the periosteum at their </a:t>
            </a:r>
            <a:br>
              <a:rPr lang="en-GB" sz="2400" smtClean="0">
                <a:latin typeface="Arial" pitchFamily="34" charset="0"/>
              </a:rPr>
            </a:br>
            <a:r>
              <a:rPr lang="en-GB" sz="2400" smtClean="0">
                <a:latin typeface="Arial" pitchFamily="34" charset="0"/>
              </a:rPr>
              <a:t>margins</a:t>
            </a:r>
            <a:endParaRPr lang="en-IE" sz="2400" smtClean="0">
              <a:latin typeface="Arial" pitchFamily="34" charset="0"/>
            </a:endParaRPr>
          </a:p>
          <a:p>
            <a:pPr eaLnBrk="1" hangingPunct="1">
              <a:buFont typeface="Arial" pitchFamily="34" charset="0"/>
              <a:buNone/>
            </a:pPr>
            <a:r>
              <a:rPr lang="en-IE" sz="2400" smtClean="0">
                <a:solidFill>
                  <a:srgbClr val="3B6E8F"/>
                </a:solidFill>
                <a:latin typeface="Arial" pitchFamily="34" charset="0"/>
              </a:rPr>
              <a:t>2. Pelvic floor </a:t>
            </a:r>
          </a:p>
          <a:p>
            <a:pPr eaLnBrk="1" hangingPunct="1"/>
            <a:r>
              <a:rPr lang="en-IE" sz="2400" smtClean="0">
                <a:latin typeface="Arial" pitchFamily="34" charset="0"/>
              </a:rPr>
              <a:t>Fascia is covered with loose areolar tissue</a:t>
            </a:r>
          </a:p>
          <a:p>
            <a:pPr eaLnBrk="1" hangingPunct="1"/>
            <a:r>
              <a:rPr lang="en-IE" sz="2400" smtClean="0">
                <a:latin typeface="Arial" pitchFamily="34" charset="0"/>
              </a:rPr>
              <a:t>Loose areolar fat tissue lies in the extraperitoneal space between peritoneum and the viscera forming a dead space</a:t>
            </a:r>
            <a:endParaRPr lang="en-GB" sz="2400" smtClean="0">
              <a:latin typeface="Arial" pitchFamily="34" charset="0"/>
            </a:endParaRP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Grp="1" noChangeArrowheads="1"/>
          </p:cNvSpPr>
          <p:nvPr>
            <p:ph type="title" idx="4294967295"/>
          </p:nvPr>
        </p:nvSpPr>
        <p:spPr>
          <a:xfrm>
            <a:off x="457200" y="44450"/>
            <a:ext cx="8229600" cy="1143000"/>
          </a:xfrm>
        </p:spPr>
        <p:txBody>
          <a:bodyPr/>
          <a:lstStyle/>
          <a:p>
            <a:pPr algn="ctr" eaLnBrk="1" hangingPunct="1"/>
            <a:r>
              <a:rPr lang="en-IE" smtClean="0">
                <a:latin typeface="Arial" pitchFamily="34" charset="0"/>
              </a:rPr>
              <a:t>Pelvic Fascia</a:t>
            </a:r>
            <a:endParaRPr lang="en-GB" smtClean="0">
              <a:latin typeface="Arial" pitchFamily="34" charset="0"/>
            </a:endParaRPr>
          </a:p>
        </p:txBody>
      </p:sp>
      <p:pic>
        <p:nvPicPr>
          <p:cNvPr id="15363" name="Picture 7"/>
          <p:cNvPicPr>
            <a:picLocks noChangeAspect="1" noChangeArrowheads="1"/>
          </p:cNvPicPr>
          <p:nvPr/>
        </p:nvPicPr>
        <p:blipFill>
          <a:blip r:embed="rId2"/>
          <a:srcRect/>
          <a:stretch>
            <a:fillRect/>
          </a:stretch>
        </p:blipFill>
        <p:spPr bwMode="auto">
          <a:xfrm>
            <a:off x="6407150" y="1196975"/>
            <a:ext cx="2335213" cy="2736850"/>
          </a:xfrm>
          <a:prstGeom prst="rect">
            <a:avLst/>
          </a:prstGeom>
          <a:noFill/>
          <a:ln w="9525">
            <a:noFill/>
            <a:miter lim="800000"/>
            <a:headEnd/>
            <a:tailEnd/>
          </a:ln>
        </p:spPr>
      </p:pic>
      <p:sp>
        <p:nvSpPr>
          <p:cNvPr id="15364" name="Rectangle 5"/>
          <p:cNvSpPr txBox="1">
            <a:spLocks noChangeArrowheads="1"/>
          </p:cNvSpPr>
          <p:nvPr/>
        </p:nvSpPr>
        <p:spPr bwMode="auto">
          <a:xfrm>
            <a:off x="457200" y="1187450"/>
            <a:ext cx="5949950" cy="4651375"/>
          </a:xfrm>
          <a:prstGeom prst="rect">
            <a:avLst/>
          </a:prstGeom>
          <a:noFill/>
          <a:ln w="9525">
            <a:noFill/>
            <a:miter lim="800000"/>
            <a:headEnd/>
            <a:tailEnd/>
          </a:ln>
        </p:spPr>
        <p:txBody>
          <a:bodyPr/>
          <a:lstStyle/>
          <a:p>
            <a:pPr marL="342900" indent="-342900">
              <a:spcBef>
                <a:spcPct val="20000"/>
              </a:spcBef>
              <a:buClr>
                <a:srgbClr val="EC008C"/>
              </a:buClr>
              <a:buFont typeface="Arial" pitchFamily="34" charset="0"/>
              <a:buNone/>
            </a:pPr>
            <a:r>
              <a:rPr lang="en-IE" sz="2400" dirty="0">
                <a:solidFill>
                  <a:srgbClr val="3B6E8F"/>
                </a:solidFill>
              </a:rPr>
              <a:t>3. Pelvic viscera</a:t>
            </a:r>
            <a:r>
              <a:rPr lang="en-IE" sz="2400" dirty="0"/>
              <a:t> </a:t>
            </a:r>
          </a:p>
          <a:p>
            <a:pPr marL="342900" indent="-342900">
              <a:spcBef>
                <a:spcPct val="20000"/>
              </a:spcBef>
              <a:buClr>
                <a:srgbClr val="EC008C"/>
              </a:buClr>
              <a:buFont typeface="Arial" pitchFamily="34" charset="0"/>
              <a:buChar char="•"/>
            </a:pPr>
            <a:r>
              <a:rPr lang="en-IE" sz="2400" dirty="0"/>
              <a:t>Fascia of pelvic viscera is loose or dense depending on dispensability of organ</a:t>
            </a:r>
          </a:p>
          <a:p>
            <a:pPr marL="342900" indent="-342900">
              <a:spcBef>
                <a:spcPct val="20000"/>
              </a:spcBef>
              <a:buClr>
                <a:srgbClr val="EC008C"/>
              </a:buClr>
              <a:buFont typeface="Arial" pitchFamily="34" charset="0"/>
              <a:buNone/>
            </a:pPr>
            <a:r>
              <a:rPr lang="en-IE" sz="2400" dirty="0" err="1">
                <a:latin typeface="Tahoma" pitchFamily="34" charset="0"/>
                <a:cs typeface="Arial" pitchFamily="34" charset="0"/>
              </a:rPr>
              <a:t>Smout</a:t>
            </a:r>
            <a:r>
              <a:rPr lang="en-IE" sz="2400" dirty="0">
                <a:latin typeface="Tahoma" pitchFamily="34" charset="0"/>
                <a:cs typeface="Arial" pitchFamily="34" charset="0"/>
              </a:rPr>
              <a:t> et al., 1969</a:t>
            </a:r>
            <a:endParaRPr lang="en-GB" sz="2400" dirty="0">
              <a:latin typeface="Tahoma" pitchFamily="34" charset="0"/>
              <a:cs typeface="Arial" pitchFamily="34" charset="0"/>
            </a:endParaRPr>
          </a:p>
          <a:p>
            <a:pPr marL="342900" indent="-342900">
              <a:spcBef>
                <a:spcPct val="20000"/>
              </a:spcBef>
              <a:buClr>
                <a:srgbClr val="EC008C"/>
              </a:buClr>
            </a:pPr>
            <a:endParaRPr lang="en-GB"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idx="4294967295"/>
          </p:nvPr>
        </p:nvSpPr>
        <p:spPr>
          <a:xfrm>
            <a:off x="457200" y="44450"/>
            <a:ext cx="8229600" cy="1143000"/>
          </a:xfrm>
        </p:spPr>
        <p:txBody>
          <a:bodyPr/>
          <a:lstStyle/>
          <a:p>
            <a:pPr algn="ctr" eaLnBrk="1" hangingPunct="1">
              <a:defRPr/>
            </a:pPr>
            <a:r>
              <a:rPr lang="en-IE" dirty="0" smtClean="0">
                <a:ea typeface="ＭＳ Ｐゴシック" pitchFamily="67" charset="-128"/>
                <a:cs typeface="+mj-cs"/>
              </a:rPr>
              <a:t>Pelvic Ligaments</a:t>
            </a:r>
            <a:endParaRPr lang="en-GB" dirty="0" smtClean="0">
              <a:ea typeface="ＭＳ Ｐゴシック" pitchFamily="67" charset="-128"/>
              <a:cs typeface="+mj-cs"/>
            </a:endParaRPr>
          </a:p>
        </p:txBody>
      </p:sp>
      <p:sp>
        <p:nvSpPr>
          <p:cNvPr id="14339" name="Rectangle 5"/>
          <p:cNvSpPr>
            <a:spLocks noGrp="1" noChangeArrowheads="1"/>
          </p:cNvSpPr>
          <p:nvPr>
            <p:ph type="body" sz="half" idx="4294967295"/>
          </p:nvPr>
        </p:nvSpPr>
        <p:spPr>
          <a:xfrm>
            <a:off x="457200" y="1187450"/>
            <a:ext cx="8243888" cy="4651375"/>
          </a:xfrm>
        </p:spPr>
        <p:txBody>
          <a:bodyPr>
            <a:normAutofit fontScale="85000" lnSpcReduction="20000"/>
          </a:bodyPr>
          <a:lstStyle/>
          <a:p>
            <a:pPr eaLnBrk="1" hangingPunct="1"/>
            <a:r>
              <a:rPr lang="en-IE" dirty="0" smtClean="0">
                <a:latin typeface="Arial" pitchFamily="34" charset="0"/>
              </a:rPr>
              <a:t>Condensation around vessels form </a:t>
            </a:r>
            <a:br>
              <a:rPr lang="en-IE" dirty="0" smtClean="0">
                <a:latin typeface="Arial" pitchFamily="34" charset="0"/>
              </a:rPr>
            </a:br>
            <a:r>
              <a:rPr lang="en-IE" dirty="0" smtClean="0">
                <a:latin typeface="Arial" pitchFamily="34" charset="0"/>
              </a:rPr>
              <a:t>ligaments in the pelvis</a:t>
            </a:r>
          </a:p>
          <a:p>
            <a:pPr eaLnBrk="1" hangingPunct="1"/>
            <a:r>
              <a:rPr lang="en-IE" dirty="0" smtClean="0">
                <a:latin typeface="Arial" pitchFamily="34" charset="0"/>
              </a:rPr>
              <a:t>Cardinal ligament condensation of </a:t>
            </a:r>
            <a:br>
              <a:rPr lang="en-IE" dirty="0" smtClean="0">
                <a:latin typeface="Arial" pitchFamily="34" charset="0"/>
              </a:rPr>
            </a:br>
            <a:r>
              <a:rPr lang="en-IE" dirty="0" smtClean="0">
                <a:latin typeface="Arial" pitchFamily="34" charset="0"/>
              </a:rPr>
              <a:t>fascia around uterine artery</a:t>
            </a:r>
          </a:p>
          <a:p>
            <a:pPr eaLnBrk="1" hangingPunct="1"/>
            <a:r>
              <a:rPr lang="en-IE" dirty="0" smtClean="0">
                <a:latin typeface="Arial" pitchFamily="34" charset="0"/>
              </a:rPr>
              <a:t>Lateral ligament of the rectum is a </a:t>
            </a:r>
            <a:br>
              <a:rPr lang="en-IE" dirty="0" smtClean="0">
                <a:latin typeface="Arial" pitchFamily="34" charset="0"/>
              </a:rPr>
            </a:br>
            <a:r>
              <a:rPr lang="en-IE" dirty="0" smtClean="0">
                <a:latin typeface="Arial" pitchFamily="34" charset="0"/>
              </a:rPr>
              <a:t>condensation of fascia around the </a:t>
            </a:r>
            <a:br>
              <a:rPr lang="en-IE" dirty="0" smtClean="0">
                <a:latin typeface="Arial" pitchFamily="34" charset="0"/>
              </a:rPr>
            </a:br>
            <a:r>
              <a:rPr lang="en-IE" dirty="0" smtClean="0">
                <a:latin typeface="Arial" pitchFamily="34" charset="0"/>
              </a:rPr>
              <a:t>middle rectal vessels and branches of </a:t>
            </a:r>
            <a:br>
              <a:rPr lang="en-IE" dirty="0" smtClean="0">
                <a:latin typeface="Arial" pitchFamily="34" charset="0"/>
              </a:rPr>
            </a:br>
            <a:r>
              <a:rPr lang="en-IE" dirty="0" smtClean="0">
                <a:latin typeface="Arial" pitchFamily="34" charset="0"/>
              </a:rPr>
              <a:t>the </a:t>
            </a:r>
            <a:r>
              <a:rPr lang="en-IE" dirty="0" err="1" smtClean="0">
                <a:latin typeface="Arial" pitchFamily="34" charset="0"/>
              </a:rPr>
              <a:t>hypogastric</a:t>
            </a:r>
            <a:r>
              <a:rPr lang="en-IE" dirty="0" smtClean="0">
                <a:latin typeface="Arial" pitchFamily="34" charset="0"/>
              </a:rPr>
              <a:t> plexus</a:t>
            </a:r>
          </a:p>
          <a:p>
            <a:pPr eaLnBrk="1" hangingPunct="1"/>
            <a:r>
              <a:rPr lang="en-IE" dirty="0" err="1" smtClean="0">
                <a:latin typeface="Arial" pitchFamily="34" charset="0"/>
              </a:rPr>
              <a:t>Waldyer</a:t>
            </a:r>
            <a:r>
              <a:rPr lang="en-IE" altLang="en-US" dirty="0" err="1" smtClean="0">
                <a:latin typeface="Arial" pitchFamily="34" charset="0"/>
              </a:rPr>
              <a:t>’</a:t>
            </a:r>
            <a:r>
              <a:rPr lang="en-IE" dirty="0" err="1" smtClean="0">
                <a:latin typeface="Arial" pitchFamily="34" charset="0"/>
              </a:rPr>
              <a:t>s</a:t>
            </a:r>
            <a:r>
              <a:rPr lang="en-IE" dirty="0" smtClean="0">
                <a:latin typeface="Arial" pitchFamily="34" charset="0"/>
              </a:rPr>
              <a:t> fascia suspends the  lower part of the </a:t>
            </a:r>
            <a:r>
              <a:rPr lang="en-IE" dirty="0" err="1" smtClean="0">
                <a:latin typeface="Arial" pitchFamily="34" charset="0"/>
              </a:rPr>
              <a:t>ampulla</a:t>
            </a:r>
            <a:r>
              <a:rPr lang="en-IE" dirty="0" smtClean="0">
                <a:latin typeface="Arial" pitchFamily="34" charset="0"/>
              </a:rPr>
              <a:t> of the rectum  to the hollow of sacrum</a:t>
            </a:r>
          </a:p>
          <a:p>
            <a:pPr eaLnBrk="1" hangingPunct="1"/>
            <a:r>
              <a:rPr lang="en-IE" dirty="0" smtClean="0">
                <a:latin typeface="Arial" pitchFamily="34" charset="0"/>
              </a:rPr>
              <a:t>Contains the superior rectal vessels and </a:t>
            </a:r>
            <a:r>
              <a:rPr lang="en-IE" dirty="0" err="1" smtClean="0">
                <a:latin typeface="Arial" pitchFamily="34" charset="0"/>
              </a:rPr>
              <a:t>lymphatics</a:t>
            </a:r>
            <a:endParaRPr lang="en-GB" dirty="0" smtClean="0">
              <a:latin typeface="Arial" pitchFamily="34" charset="0"/>
            </a:endParaRPr>
          </a:p>
          <a:p>
            <a:pPr eaLnBrk="1" hangingPunct="1">
              <a:buFont typeface="Arial" pitchFamily="34" charset="0"/>
              <a:buNone/>
            </a:pPr>
            <a:r>
              <a:rPr lang="en-IE" sz="1400" dirty="0" err="1" smtClean="0">
                <a:latin typeface="Tahoma" pitchFamily="34" charset="0"/>
                <a:cs typeface="Arial" pitchFamily="34" charset="0"/>
              </a:rPr>
              <a:t>Smout</a:t>
            </a:r>
            <a:r>
              <a:rPr lang="en-IE" sz="1400" dirty="0" smtClean="0">
                <a:latin typeface="Tahoma" pitchFamily="34" charset="0"/>
                <a:cs typeface="Arial" pitchFamily="34" charset="0"/>
              </a:rPr>
              <a:t> et al., 1969</a:t>
            </a:r>
            <a:endParaRPr lang="en-GB" sz="1400" dirty="0" smtClean="0">
              <a:latin typeface="Tahoma" pitchFamily="34" charset="0"/>
              <a:cs typeface="Arial" pitchFamily="34" charset="0"/>
            </a:endParaRPr>
          </a:p>
          <a:p>
            <a:pPr eaLnBrk="1" hangingPunct="1">
              <a:buFontTx/>
              <a:buNone/>
            </a:pPr>
            <a:endParaRPr lang="en-GB" dirty="0" smtClean="0">
              <a:latin typeface="Arial" pitchFamily="34" charset="0"/>
            </a:endParaRPr>
          </a:p>
        </p:txBody>
      </p:sp>
      <p:pic>
        <p:nvPicPr>
          <p:cNvPr id="14340" name="Picture 7"/>
          <p:cNvPicPr>
            <a:picLocks noGrp="1" noChangeAspect="1" noChangeArrowheads="1"/>
          </p:cNvPicPr>
          <p:nvPr>
            <p:ph type="body" sz="half" idx="4294967295"/>
          </p:nvPr>
        </p:nvPicPr>
        <p:blipFill>
          <a:blip r:embed="rId2"/>
          <a:srcRect/>
          <a:stretch>
            <a:fillRect/>
          </a:stretch>
        </p:blipFill>
        <p:spPr>
          <a:xfrm>
            <a:off x="6407150" y="1196975"/>
            <a:ext cx="2335213" cy="2736850"/>
          </a:xfrm>
        </p:spPr>
      </p:pic>
      <p:sp>
        <p:nvSpPr>
          <p:cNvPr id="14341" name="Text Box 8"/>
          <p:cNvSpPr txBox="1">
            <a:spLocks noChangeArrowheads="1"/>
          </p:cNvSpPr>
          <p:nvPr/>
        </p:nvSpPr>
        <p:spPr bwMode="auto">
          <a:xfrm>
            <a:off x="6784975" y="6396038"/>
            <a:ext cx="184150" cy="307975"/>
          </a:xfrm>
          <a:prstGeom prst="rect">
            <a:avLst/>
          </a:prstGeom>
          <a:noFill/>
          <a:ln w="9525">
            <a:noFill/>
            <a:miter lim="800000"/>
            <a:headEnd/>
            <a:tailEnd/>
          </a:ln>
        </p:spPr>
        <p:txBody>
          <a:bodyPr wrap="none">
            <a:spAutoFit/>
          </a:bodyPr>
          <a:lstStyle/>
          <a:p>
            <a:endParaRPr lang="en-GB" sz="1400">
              <a:latin typeface="Tahoma" pitchFamily="34" charset="0"/>
              <a:cs typeface="Arial" pitchFamily="34" charset="0"/>
            </a:endParaRP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457200" y="44450"/>
            <a:ext cx="8229600" cy="1143000"/>
          </a:xfrm>
        </p:spPr>
        <p:txBody>
          <a:bodyPr/>
          <a:lstStyle/>
          <a:p>
            <a:pPr algn="ctr" eaLnBrk="1" hangingPunct="1">
              <a:defRPr/>
            </a:pPr>
            <a:r>
              <a:rPr lang="en-GB" dirty="0" smtClean="0">
                <a:ea typeface="ＭＳ Ｐゴシック" pitchFamily="67" charset="-128"/>
                <a:cs typeface="+mj-cs"/>
              </a:rPr>
              <a:t>Pelvic Floor</a:t>
            </a:r>
          </a:p>
        </p:txBody>
      </p:sp>
      <p:sp>
        <p:nvSpPr>
          <p:cNvPr id="10243" name="Rectangle 3"/>
          <p:cNvSpPr>
            <a:spLocks noGrp="1" noChangeArrowheads="1"/>
          </p:cNvSpPr>
          <p:nvPr>
            <p:ph type="body" sz="half" idx="4294967295"/>
          </p:nvPr>
        </p:nvSpPr>
        <p:spPr>
          <a:xfrm>
            <a:off x="485775" y="1222375"/>
            <a:ext cx="8334375" cy="5013325"/>
          </a:xfrm>
        </p:spPr>
        <p:txBody>
          <a:bodyPr>
            <a:normAutofit fontScale="77500" lnSpcReduction="20000"/>
          </a:bodyPr>
          <a:lstStyle/>
          <a:p>
            <a:pPr eaLnBrk="1" hangingPunct="1"/>
            <a:r>
              <a:rPr lang="en-GB" smtClean="0">
                <a:latin typeface="Arial" pitchFamily="34" charset="0"/>
              </a:rPr>
              <a:t>Urogenital diaphragm</a:t>
            </a:r>
          </a:p>
          <a:p>
            <a:pPr eaLnBrk="1" hangingPunct="1"/>
            <a:r>
              <a:rPr lang="en-GB" smtClean="0">
                <a:latin typeface="Arial" pitchFamily="34" charset="0"/>
              </a:rPr>
              <a:t>Perineal membrane and the superficial </a:t>
            </a:r>
            <a:br>
              <a:rPr lang="en-GB" smtClean="0">
                <a:latin typeface="Arial" pitchFamily="34" charset="0"/>
              </a:rPr>
            </a:br>
            <a:r>
              <a:rPr lang="en-GB" smtClean="0">
                <a:latin typeface="Arial" pitchFamily="34" charset="0"/>
              </a:rPr>
              <a:t>transverse perineii</a:t>
            </a:r>
          </a:p>
          <a:p>
            <a:pPr eaLnBrk="1" hangingPunct="1"/>
            <a:r>
              <a:rPr lang="en-GB" smtClean="0">
                <a:latin typeface="Arial" pitchFamily="34" charset="0"/>
              </a:rPr>
              <a:t>The pelvic floor is a dome-shaped </a:t>
            </a:r>
            <a:br>
              <a:rPr lang="en-GB" smtClean="0">
                <a:latin typeface="Arial" pitchFamily="34" charset="0"/>
              </a:rPr>
            </a:br>
            <a:r>
              <a:rPr lang="en-GB" smtClean="0">
                <a:latin typeface="Arial" pitchFamily="34" charset="0"/>
              </a:rPr>
              <a:t>striated muscular sheet </a:t>
            </a:r>
          </a:p>
          <a:p>
            <a:pPr eaLnBrk="1" hangingPunct="1"/>
            <a:r>
              <a:rPr lang="en-GB" smtClean="0">
                <a:latin typeface="Arial" pitchFamily="34" charset="0"/>
              </a:rPr>
              <a:t>The l</a:t>
            </a:r>
            <a:r>
              <a:rPr lang="en-IE" smtClean="0">
                <a:latin typeface="Arial" pitchFamily="34" charset="0"/>
              </a:rPr>
              <a:t>evator ani is made up mainly of </a:t>
            </a:r>
            <a:br>
              <a:rPr lang="en-IE" smtClean="0">
                <a:latin typeface="Arial" pitchFamily="34" charset="0"/>
              </a:rPr>
            </a:br>
            <a:r>
              <a:rPr lang="en-IE" smtClean="0">
                <a:latin typeface="Arial" pitchFamily="34" charset="0"/>
              </a:rPr>
              <a:t>the  pubococcygeus, the puborectalis </a:t>
            </a:r>
            <a:br>
              <a:rPr lang="en-IE" smtClean="0">
                <a:latin typeface="Arial" pitchFamily="34" charset="0"/>
              </a:rPr>
            </a:br>
            <a:r>
              <a:rPr lang="en-IE" smtClean="0">
                <a:latin typeface="Arial" pitchFamily="34" charset="0"/>
              </a:rPr>
              <a:t>and the iliococcygeus</a:t>
            </a:r>
          </a:p>
          <a:p>
            <a:pPr eaLnBrk="1" hangingPunct="1"/>
            <a:r>
              <a:rPr lang="en-GB" smtClean="0">
                <a:latin typeface="Arial" pitchFamily="34" charset="0"/>
              </a:rPr>
              <a:t>It encloses the bladder, uterus and rectum</a:t>
            </a:r>
          </a:p>
          <a:p>
            <a:pPr eaLnBrk="1" hangingPunct="1"/>
            <a:r>
              <a:rPr lang="en-GB" smtClean="0">
                <a:latin typeface="Arial" pitchFamily="34" charset="0"/>
              </a:rPr>
              <a:t>Together with the anal sphincters, has an important role in regulating storage and evacuation of urine and stool</a:t>
            </a:r>
            <a:endParaRPr lang="en-GB" smtClean="0">
              <a:latin typeface="Arial" pitchFamily="34" charset="0"/>
              <a:cs typeface="Arial" pitchFamily="34" charset="0"/>
            </a:endParaRPr>
          </a:p>
          <a:p>
            <a:pPr eaLnBrk="1" hangingPunct="1">
              <a:buFont typeface="Arial" pitchFamily="34" charset="0"/>
              <a:buNone/>
            </a:pPr>
            <a:r>
              <a:rPr lang="en-GB" sz="1400" smtClean="0">
                <a:latin typeface="Arial" pitchFamily="34" charset="0"/>
                <a:cs typeface="Arial" pitchFamily="34" charset="0"/>
              </a:rPr>
              <a:t>Stoker, 2009</a:t>
            </a:r>
          </a:p>
          <a:p>
            <a:pPr eaLnBrk="1" hangingPunct="1">
              <a:lnSpc>
                <a:spcPct val="80000"/>
              </a:lnSpc>
            </a:pPr>
            <a:endParaRPr lang="en-GB" smtClean="0">
              <a:latin typeface="Arial" pitchFamily="34" charset="0"/>
            </a:endParaRPr>
          </a:p>
          <a:p>
            <a:pPr eaLnBrk="1" hangingPunct="1">
              <a:lnSpc>
                <a:spcPct val="80000"/>
              </a:lnSpc>
            </a:pPr>
            <a:endParaRPr lang="en-GB" sz="800" smtClean="0">
              <a:latin typeface="Arial" pitchFamily="34" charset="0"/>
            </a:endParaRPr>
          </a:p>
          <a:p>
            <a:pPr eaLnBrk="1" hangingPunct="1">
              <a:lnSpc>
                <a:spcPct val="80000"/>
              </a:lnSpc>
              <a:buFontTx/>
              <a:buNone/>
            </a:pPr>
            <a:r>
              <a:rPr lang="en-GB" sz="800" smtClean="0">
                <a:latin typeface="Arial" pitchFamily="34" charset="0"/>
              </a:rPr>
              <a:t>                </a:t>
            </a:r>
          </a:p>
        </p:txBody>
      </p:sp>
      <p:pic>
        <p:nvPicPr>
          <p:cNvPr id="16388" name="Picture 4"/>
          <p:cNvPicPr>
            <a:picLocks noGrp="1" noChangeAspect="1" noChangeArrowheads="1"/>
          </p:cNvPicPr>
          <p:nvPr>
            <p:ph type="body" sz="half" idx="4294967295"/>
          </p:nvPr>
        </p:nvPicPr>
        <p:blipFill>
          <a:blip r:embed="rId2"/>
          <a:srcRect/>
          <a:stretch>
            <a:fillRect/>
          </a:stretch>
        </p:blipFill>
        <p:spPr>
          <a:xfrm>
            <a:off x="6461125" y="1052513"/>
            <a:ext cx="2647950" cy="2952750"/>
          </a:xfrm>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Grp="1" noChangeAspect="1" noChangeArrowheads="1"/>
          </p:cNvPicPr>
          <p:nvPr>
            <p:ph type="body" sz="half" idx="4294967295"/>
          </p:nvPr>
        </p:nvPicPr>
        <p:blipFill>
          <a:blip r:embed="rId2"/>
          <a:srcRect/>
          <a:stretch>
            <a:fillRect/>
          </a:stretch>
        </p:blipFill>
        <p:spPr>
          <a:xfrm>
            <a:off x="6275388" y="1166813"/>
            <a:ext cx="2833687" cy="3005137"/>
          </a:xfrm>
        </p:spPr>
      </p:pic>
      <p:sp>
        <p:nvSpPr>
          <p:cNvPr id="14338" name="Rectangle 2"/>
          <p:cNvSpPr>
            <a:spLocks noGrp="1" noChangeArrowheads="1"/>
          </p:cNvSpPr>
          <p:nvPr>
            <p:ph type="title" idx="4294967295"/>
          </p:nvPr>
        </p:nvSpPr>
        <p:spPr>
          <a:xfrm>
            <a:off x="0" y="44450"/>
            <a:ext cx="9144000" cy="1143000"/>
          </a:xfrm>
        </p:spPr>
        <p:txBody>
          <a:bodyPr anchor="b">
            <a:normAutofit fontScale="90000"/>
          </a:bodyPr>
          <a:lstStyle/>
          <a:p>
            <a:pPr algn="ctr" eaLnBrk="1" hangingPunct="1"/>
            <a:r>
              <a:rPr lang="en-IE" smtClean="0">
                <a:latin typeface="Arial" pitchFamily="34" charset="0"/>
              </a:rPr>
              <a:t>Deep Perineal Pouch: </a:t>
            </a:r>
            <a:br>
              <a:rPr lang="en-IE" smtClean="0">
                <a:latin typeface="Arial" pitchFamily="34" charset="0"/>
              </a:rPr>
            </a:br>
            <a:r>
              <a:rPr lang="en-IE" smtClean="0">
                <a:latin typeface="Arial" pitchFamily="34" charset="0"/>
              </a:rPr>
              <a:t>Urogenital Diaphragm</a:t>
            </a:r>
            <a:endParaRPr lang="en-GB" smtClean="0">
              <a:latin typeface="Arial" pitchFamily="34" charset="0"/>
            </a:endParaRPr>
          </a:p>
        </p:txBody>
      </p:sp>
      <p:sp>
        <p:nvSpPr>
          <p:cNvPr id="14339" name="Rectangle 3"/>
          <p:cNvSpPr>
            <a:spLocks noGrp="1" noChangeArrowheads="1"/>
          </p:cNvSpPr>
          <p:nvPr>
            <p:ph type="body" sz="half" idx="4294967295"/>
          </p:nvPr>
        </p:nvSpPr>
        <p:spPr>
          <a:xfrm>
            <a:off x="395288" y="1366838"/>
            <a:ext cx="5880100" cy="5157787"/>
          </a:xfrm>
        </p:spPr>
        <p:txBody>
          <a:bodyPr>
            <a:normAutofit fontScale="85000" lnSpcReduction="20000"/>
          </a:bodyPr>
          <a:lstStyle/>
          <a:p>
            <a:pPr eaLnBrk="1" hangingPunct="1">
              <a:defRPr/>
            </a:pPr>
            <a:r>
              <a:rPr lang="en-GB" dirty="0" smtClean="0">
                <a:ea typeface="ＭＳ Ｐゴシック" pitchFamily="67" charset="-128"/>
                <a:cs typeface="+mn-cs"/>
              </a:rPr>
              <a:t>Superior is the areolar tissue  on the under surface of the </a:t>
            </a:r>
            <a:r>
              <a:rPr lang="en-GB" dirty="0" err="1" smtClean="0">
                <a:ea typeface="ＭＳ Ｐゴシック" pitchFamily="67" charset="-128"/>
                <a:cs typeface="+mn-cs"/>
              </a:rPr>
              <a:t>levator</a:t>
            </a:r>
            <a:r>
              <a:rPr lang="en-GB" dirty="0" smtClean="0">
                <a:ea typeface="ＭＳ Ｐゴシック" pitchFamily="67" charset="-128"/>
                <a:cs typeface="+mn-cs"/>
              </a:rPr>
              <a:t> </a:t>
            </a:r>
            <a:r>
              <a:rPr lang="en-GB" dirty="0" err="1" smtClean="0">
                <a:ea typeface="ＭＳ Ｐゴシック" pitchFamily="67" charset="-128"/>
                <a:cs typeface="+mn-cs"/>
              </a:rPr>
              <a:t>ani</a:t>
            </a:r>
            <a:endParaRPr lang="en-GB" dirty="0" smtClean="0">
              <a:ea typeface="ＭＳ Ｐゴシック" pitchFamily="67" charset="-128"/>
              <a:cs typeface="+mn-cs"/>
            </a:endParaRPr>
          </a:p>
          <a:p>
            <a:pPr eaLnBrk="1" hangingPunct="1">
              <a:buFont typeface="Arial" charset="0"/>
              <a:buChar char="•"/>
              <a:defRPr/>
            </a:pPr>
            <a:r>
              <a:rPr lang="en-GB" dirty="0" smtClean="0">
                <a:ea typeface="ＭＳ Ｐゴシック" pitchFamily="67" charset="-128"/>
                <a:cs typeface="+mn-cs"/>
              </a:rPr>
              <a:t>The sphincter urethrae around urethra and transverse </a:t>
            </a:r>
            <a:r>
              <a:rPr lang="en-GB" dirty="0" err="1" smtClean="0">
                <a:ea typeface="ＭＳ Ｐゴシック" pitchFamily="67" charset="-128"/>
                <a:cs typeface="+mn-cs"/>
              </a:rPr>
              <a:t>perineii</a:t>
            </a:r>
            <a:r>
              <a:rPr lang="en-GB" dirty="0" smtClean="0">
                <a:ea typeface="ＭＳ Ｐゴシック" pitchFamily="67" charset="-128"/>
                <a:cs typeface="+mn-cs"/>
              </a:rPr>
              <a:t> in the deep pouch</a:t>
            </a:r>
          </a:p>
          <a:p>
            <a:pPr eaLnBrk="1" hangingPunct="1">
              <a:buFont typeface="Arial" charset="0"/>
              <a:buChar char="•"/>
              <a:defRPr/>
            </a:pPr>
            <a:r>
              <a:rPr lang="en-GB" dirty="0" err="1" smtClean="0">
                <a:ea typeface="ＭＳ Ｐゴシック" pitchFamily="67" charset="-128"/>
                <a:cs typeface="+mn-cs"/>
              </a:rPr>
              <a:t>Perineal</a:t>
            </a:r>
            <a:r>
              <a:rPr lang="en-GB" dirty="0" smtClean="0">
                <a:ea typeface="ＭＳ Ｐゴシック" pitchFamily="67" charset="-128"/>
                <a:cs typeface="+mn-cs"/>
              </a:rPr>
              <a:t> membrane fills in pubic arch below the muscles</a:t>
            </a:r>
          </a:p>
          <a:p>
            <a:pPr eaLnBrk="1" hangingPunct="1">
              <a:buFont typeface="Arial" charset="0"/>
              <a:buChar char="•"/>
              <a:defRPr/>
            </a:pPr>
            <a:r>
              <a:rPr lang="en-IE" dirty="0" smtClean="0">
                <a:ea typeface="ＭＳ Ｐゴシック" pitchFamily="67" charset="-128"/>
                <a:cs typeface="+mn-cs"/>
              </a:rPr>
              <a:t>Muscles are supplied by </a:t>
            </a:r>
            <a:r>
              <a:rPr lang="en-IE" dirty="0" err="1" smtClean="0">
                <a:ea typeface="ＭＳ Ｐゴシック" pitchFamily="67" charset="-128"/>
                <a:cs typeface="+mn-cs"/>
              </a:rPr>
              <a:t>perineal</a:t>
            </a:r>
            <a:r>
              <a:rPr lang="en-IE" dirty="0" smtClean="0">
                <a:ea typeface="ＭＳ Ｐゴシック" pitchFamily="67" charset="-128"/>
                <a:cs typeface="+mn-cs"/>
              </a:rPr>
              <a:t> branch of </a:t>
            </a:r>
            <a:r>
              <a:rPr lang="en-IE" dirty="0" err="1" smtClean="0">
                <a:ea typeface="ＭＳ Ｐゴシック" pitchFamily="67" charset="-128"/>
                <a:cs typeface="+mn-cs"/>
              </a:rPr>
              <a:t>pudendal</a:t>
            </a:r>
            <a:r>
              <a:rPr lang="en-IE" dirty="0" smtClean="0">
                <a:ea typeface="ＭＳ Ｐゴシック" pitchFamily="67" charset="-128"/>
                <a:cs typeface="+mn-cs"/>
              </a:rPr>
              <a:t> nerve</a:t>
            </a:r>
          </a:p>
          <a:p>
            <a:pPr eaLnBrk="1" hangingPunct="1">
              <a:buFont typeface="Arial" charset="0"/>
              <a:buChar char="•"/>
              <a:defRPr/>
            </a:pPr>
            <a:r>
              <a:rPr lang="en-IE" dirty="0" smtClean="0">
                <a:ea typeface="ＭＳ Ｐゴシック" pitchFamily="67" charset="-128"/>
                <a:cs typeface="+mn-cs"/>
              </a:rPr>
              <a:t>In lateral portion of the deep pouch, run dorsal nerve of clitoris and internal </a:t>
            </a:r>
            <a:r>
              <a:rPr lang="en-IE" dirty="0" err="1" smtClean="0">
                <a:ea typeface="ＭＳ Ｐゴシック" pitchFamily="67" charset="-128"/>
                <a:cs typeface="+mn-cs"/>
              </a:rPr>
              <a:t>pudendal</a:t>
            </a:r>
            <a:r>
              <a:rPr lang="en-IE" dirty="0" smtClean="0">
                <a:ea typeface="ＭＳ Ｐゴシック" pitchFamily="67" charset="-128"/>
                <a:cs typeface="+mn-cs"/>
              </a:rPr>
              <a:t> artery and vena </a:t>
            </a:r>
            <a:r>
              <a:rPr lang="en-IE" dirty="0" err="1" smtClean="0">
                <a:ea typeface="ＭＳ Ｐゴシック" pitchFamily="67" charset="-128"/>
                <a:cs typeface="+mn-cs"/>
              </a:rPr>
              <a:t>commitans</a:t>
            </a:r>
            <a:endParaRPr lang="en-GB" dirty="0" smtClean="0">
              <a:ea typeface="ＭＳ Ｐゴシック" pitchFamily="67" charset="-128"/>
              <a:cs typeface="+mn-cs"/>
            </a:endParaRPr>
          </a:p>
          <a:p>
            <a:pPr eaLnBrk="1" hangingPunct="1">
              <a:buFont typeface="Arial" charset="0"/>
              <a:buChar char="•"/>
              <a:defRPr/>
            </a:pPr>
            <a:endParaRPr lang="en-GB" dirty="0" smtClean="0">
              <a:ea typeface="ＭＳ Ｐゴシック" pitchFamily="67" charset="-128"/>
              <a:cs typeface="+mn-cs"/>
            </a:endParaRPr>
          </a:p>
        </p:txBody>
      </p:sp>
      <p:sp>
        <p:nvSpPr>
          <p:cNvPr id="17413" name="Line 5"/>
          <p:cNvSpPr>
            <a:spLocks noChangeShapeType="1"/>
          </p:cNvSpPr>
          <p:nvPr/>
        </p:nvSpPr>
        <p:spPr bwMode="auto">
          <a:xfrm flipH="1">
            <a:off x="8101013" y="1868488"/>
            <a:ext cx="495300" cy="984250"/>
          </a:xfrm>
          <a:prstGeom prst="line">
            <a:avLst/>
          </a:prstGeom>
          <a:noFill/>
          <a:ln w="38100">
            <a:solidFill>
              <a:srgbClr val="EC008C"/>
            </a:solidFill>
            <a:miter lim="800000"/>
            <a:headEnd/>
            <a:tailEnd type="triangle" w="med" len="med"/>
          </a:ln>
        </p:spPr>
        <p:txBody>
          <a:bodyPr wrap="none"/>
          <a:lstStyle/>
          <a:p>
            <a:endParaRPr lang="en-US"/>
          </a:p>
        </p:txBody>
      </p:sp>
      <p:sp>
        <p:nvSpPr>
          <p:cNvPr id="17414" name="Line 7"/>
          <p:cNvSpPr>
            <a:spLocks noChangeShapeType="1"/>
          </p:cNvSpPr>
          <p:nvPr/>
        </p:nvSpPr>
        <p:spPr bwMode="auto">
          <a:xfrm flipV="1">
            <a:off x="6751638" y="3413125"/>
            <a:ext cx="520700" cy="758825"/>
          </a:xfrm>
          <a:prstGeom prst="line">
            <a:avLst/>
          </a:prstGeom>
          <a:noFill/>
          <a:ln w="38100">
            <a:solidFill>
              <a:srgbClr val="EC008C"/>
            </a:solidFill>
            <a:miter lim="800000"/>
            <a:headEnd/>
            <a:tailEnd type="triangle" w="med" len="med"/>
          </a:ln>
        </p:spPr>
        <p:txBody>
          <a:bodyPr wrap="none"/>
          <a:lstStyle/>
          <a:p>
            <a:endParaRPr lang="en-US"/>
          </a:p>
        </p:txBody>
      </p:sp>
      <p:sp>
        <p:nvSpPr>
          <p:cNvPr id="17415" name="Text Box 9"/>
          <p:cNvSpPr txBox="1">
            <a:spLocks noChangeArrowheads="1"/>
          </p:cNvSpPr>
          <p:nvPr/>
        </p:nvSpPr>
        <p:spPr bwMode="auto">
          <a:xfrm>
            <a:off x="6248400" y="4149725"/>
            <a:ext cx="987425" cy="522288"/>
          </a:xfrm>
          <a:prstGeom prst="rect">
            <a:avLst/>
          </a:prstGeom>
          <a:noFill/>
          <a:ln w="9525">
            <a:noFill/>
            <a:miter lim="800000"/>
            <a:headEnd/>
            <a:tailEnd/>
          </a:ln>
        </p:spPr>
        <p:txBody>
          <a:bodyPr>
            <a:spAutoFit/>
          </a:bodyPr>
          <a:lstStyle/>
          <a:p>
            <a:pPr algn="ctr"/>
            <a:r>
              <a:rPr lang="en-IE" sz="1400">
                <a:solidFill>
                  <a:srgbClr val="3B6E8F"/>
                </a:solidFill>
                <a:cs typeface="Arial" pitchFamily="34" charset="0"/>
              </a:rPr>
              <a:t>superficial </a:t>
            </a:r>
          </a:p>
          <a:p>
            <a:pPr algn="ctr"/>
            <a:r>
              <a:rPr lang="en-IE" sz="1400">
                <a:solidFill>
                  <a:srgbClr val="3B6E8F"/>
                </a:solidFill>
                <a:cs typeface="Arial" pitchFamily="34" charset="0"/>
              </a:rPr>
              <a:t>pouch</a:t>
            </a:r>
            <a:endParaRPr lang="en-GB" sz="1400">
              <a:solidFill>
                <a:srgbClr val="3B6E8F"/>
              </a:solidFill>
              <a:cs typeface="Arial" pitchFamily="34" charset="0"/>
            </a:endParaRPr>
          </a:p>
        </p:txBody>
      </p:sp>
      <p:sp>
        <p:nvSpPr>
          <p:cNvPr id="17416" name="Line 10"/>
          <p:cNvSpPr>
            <a:spLocks noChangeShapeType="1"/>
          </p:cNvSpPr>
          <p:nvPr/>
        </p:nvSpPr>
        <p:spPr bwMode="auto">
          <a:xfrm flipH="1" flipV="1">
            <a:off x="7959725" y="3141663"/>
            <a:ext cx="261938" cy="792162"/>
          </a:xfrm>
          <a:prstGeom prst="line">
            <a:avLst/>
          </a:prstGeom>
          <a:noFill/>
          <a:ln w="38100">
            <a:solidFill>
              <a:srgbClr val="EC008C"/>
            </a:solidFill>
            <a:miter lim="800000"/>
            <a:headEnd/>
            <a:tailEnd type="triangle" w="med" len="med"/>
          </a:ln>
        </p:spPr>
        <p:txBody>
          <a:bodyPr wrap="none"/>
          <a:lstStyle/>
          <a:p>
            <a:endParaRPr lang="en-US"/>
          </a:p>
        </p:txBody>
      </p:sp>
      <p:sp>
        <p:nvSpPr>
          <p:cNvPr id="17417" name="Text Box 6"/>
          <p:cNvSpPr txBox="1">
            <a:spLocks noChangeArrowheads="1"/>
          </p:cNvSpPr>
          <p:nvPr/>
        </p:nvSpPr>
        <p:spPr bwMode="auto">
          <a:xfrm>
            <a:off x="7770813" y="3933825"/>
            <a:ext cx="1135062" cy="954088"/>
          </a:xfrm>
          <a:prstGeom prst="rect">
            <a:avLst/>
          </a:prstGeom>
          <a:noFill/>
          <a:ln w="9525">
            <a:noFill/>
            <a:miter lim="800000"/>
            <a:headEnd/>
            <a:tailEnd/>
          </a:ln>
        </p:spPr>
        <p:txBody>
          <a:bodyPr>
            <a:spAutoFit/>
          </a:bodyPr>
          <a:lstStyle/>
          <a:p>
            <a:pPr algn="ctr">
              <a:spcBef>
                <a:spcPct val="50000"/>
              </a:spcBef>
            </a:pPr>
            <a:r>
              <a:rPr lang="en-IE" sz="1400">
                <a:solidFill>
                  <a:srgbClr val="3B6E8F"/>
                </a:solidFill>
                <a:cs typeface="Arial" pitchFamily="34" charset="0"/>
              </a:rPr>
              <a:t>deep pouch</a:t>
            </a:r>
          </a:p>
          <a:p>
            <a:pPr algn="ctr">
              <a:spcBef>
                <a:spcPct val="50000"/>
              </a:spcBef>
            </a:pPr>
            <a:r>
              <a:rPr lang="en-IE" sz="1400">
                <a:solidFill>
                  <a:srgbClr val="3B6E8F"/>
                </a:solidFill>
                <a:cs typeface="Arial" pitchFamily="34" charset="0"/>
              </a:rPr>
              <a:t>sphincter </a:t>
            </a:r>
          </a:p>
          <a:p>
            <a:pPr algn="ctr">
              <a:spcBef>
                <a:spcPct val="50000"/>
              </a:spcBef>
            </a:pPr>
            <a:r>
              <a:rPr lang="en-IE" sz="1400">
                <a:solidFill>
                  <a:srgbClr val="3B6E8F"/>
                </a:solidFill>
                <a:cs typeface="Arial" pitchFamily="34" charset="0"/>
              </a:rPr>
              <a:t>urethrae</a:t>
            </a:r>
            <a:endParaRPr lang="en-GB" sz="1400">
              <a:solidFill>
                <a:srgbClr val="3B6E8F"/>
              </a:solidFill>
              <a:cs typeface="Arial" pitchFamily="34" charset="0"/>
            </a:endParaRPr>
          </a:p>
        </p:txBody>
      </p:sp>
      <p:sp>
        <p:nvSpPr>
          <p:cNvPr id="11" name="Rechthoek 10"/>
          <p:cNvSpPr/>
          <p:nvPr/>
        </p:nvSpPr>
        <p:spPr>
          <a:xfrm>
            <a:off x="6443663" y="1125538"/>
            <a:ext cx="1657350" cy="223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7420" name="Text Box 8"/>
          <p:cNvSpPr txBox="1">
            <a:spLocks noChangeArrowheads="1"/>
          </p:cNvSpPr>
          <p:nvPr/>
        </p:nvSpPr>
        <p:spPr bwMode="auto">
          <a:xfrm>
            <a:off x="7959725" y="1236663"/>
            <a:ext cx="1042988" cy="631825"/>
          </a:xfrm>
          <a:prstGeom prst="rect">
            <a:avLst/>
          </a:prstGeom>
          <a:noFill/>
          <a:ln w="9525">
            <a:noFill/>
            <a:miter lim="800000"/>
            <a:headEnd/>
            <a:tailEnd/>
          </a:ln>
        </p:spPr>
        <p:txBody>
          <a:bodyPr>
            <a:spAutoFit/>
          </a:bodyPr>
          <a:lstStyle/>
          <a:p>
            <a:pPr>
              <a:spcBef>
                <a:spcPct val="50000"/>
              </a:spcBef>
            </a:pPr>
            <a:r>
              <a:rPr lang="en-IE" sz="1400">
                <a:solidFill>
                  <a:srgbClr val="3B6E8F"/>
                </a:solidFill>
                <a:cs typeface="Arial" pitchFamily="34" charset="0"/>
              </a:rPr>
              <a:t>perineal </a:t>
            </a:r>
          </a:p>
          <a:p>
            <a:pPr>
              <a:spcBef>
                <a:spcPct val="50000"/>
              </a:spcBef>
            </a:pPr>
            <a:r>
              <a:rPr lang="en-IE" sz="1400">
                <a:solidFill>
                  <a:srgbClr val="3B6E8F"/>
                </a:solidFill>
                <a:cs typeface="Arial" pitchFamily="34" charset="0"/>
              </a:rPr>
              <a:t>membrane</a:t>
            </a:r>
            <a:endParaRPr lang="en-GB" sz="1400">
              <a:solidFill>
                <a:srgbClr val="3B6E8F"/>
              </a:solidFill>
              <a:cs typeface="Arial" pitchFamily="34" charset="0"/>
            </a:endParaRP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457200" y="44450"/>
            <a:ext cx="8229600" cy="1143000"/>
          </a:xfrm>
        </p:spPr>
        <p:txBody>
          <a:bodyPr/>
          <a:lstStyle/>
          <a:p>
            <a:pPr algn="ctr" eaLnBrk="1" hangingPunct="1">
              <a:defRPr/>
            </a:pPr>
            <a:r>
              <a:rPr lang="en-GB" dirty="0" smtClean="0">
                <a:ea typeface="ＭＳ Ｐゴシック" pitchFamily="67" charset="-128"/>
                <a:cs typeface="+mj-cs"/>
              </a:rPr>
              <a:t>Pubic </a:t>
            </a:r>
            <a:r>
              <a:rPr lang="en-GB" dirty="0" err="1" smtClean="0">
                <a:ea typeface="ＭＳ Ｐゴシック" pitchFamily="67" charset="-128"/>
                <a:cs typeface="+mj-cs"/>
              </a:rPr>
              <a:t>Symphysis</a:t>
            </a:r>
            <a:endParaRPr lang="en-GB" dirty="0" smtClean="0">
              <a:ea typeface="ＭＳ Ｐゴシック" pitchFamily="67" charset="-128"/>
              <a:cs typeface="+mj-cs"/>
            </a:endParaRPr>
          </a:p>
        </p:txBody>
      </p:sp>
      <p:sp>
        <p:nvSpPr>
          <p:cNvPr id="5123" name="Rectangle 3"/>
          <p:cNvSpPr>
            <a:spLocks noGrp="1" noChangeArrowheads="1"/>
          </p:cNvSpPr>
          <p:nvPr>
            <p:ph type="body" sz="half" idx="4294967295"/>
          </p:nvPr>
        </p:nvSpPr>
        <p:spPr>
          <a:xfrm>
            <a:off x="457200" y="1268412"/>
            <a:ext cx="5915025" cy="5208587"/>
          </a:xfrm>
        </p:spPr>
        <p:txBody>
          <a:bodyPr>
            <a:normAutofit fontScale="85000" lnSpcReduction="20000"/>
          </a:bodyPr>
          <a:lstStyle/>
          <a:p>
            <a:pPr eaLnBrk="1" hangingPunct="1"/>
            <a:r>
              <a:rPr lang="en-GB" dirty="0" smtClean="0">
                <a:latin typeface="Arial" pitchFamily="34" charset="0"/>
              </a:rPr>
              <a:t>Secondary </a:t>
            </a:r>
            <a:r>
              <a:rPr lang="en-GB" dirty="0" err="1" smtClean="0">
                <a:latin typeface="Arial" pitchFamily="34" charset="0"/>
              </a:rPr>
              <a:t>cartilagenous</a:t>
            </a:r>
            <a:r>
              <a:rPr lang="en-IE" dirty="0" smtClean="0">
                <a:latin typeface="Arial" pitchFamily="34" charset="0"/>
              </a:rPr>
              <a:t> joint</a:t>
            </a:r>
          </a:p>
          <a:p>
            <a:pPr eaLnBrk="1" hangingPunct="1"/>
            <a:r>
              <a:rPr lang="en-IE" dirty="0" err="1" smtClean="0">
                <a:latin typeface="Arial" pitchFamily="34" charset="0"/>
              </a:rPr>
              <a:t>Articular</a:t>
            </a:r>
            <a:r>
              <a:rPr lang="en-IE" dirty="0" smtClean="0">
                <a:latin typeface="Arial" pitchFamily="34" charset="0"/>
              </a:rPr>
              <a:t> surface of medial aspect of body of pubis</a:t>
            </a:r>
          </a:p>
          <a:p>
            <a:pPr eaLnBrk="1" hangingPunct="1"/>
            <a:r>
              <a:rPr lang="en-IE" dirty="0" smtClean="0">
                <a:latin typeface="Arial" pitchFamily="34" charset="0"/>
              </a:rPr>
              <a:t>Covered with hyaline </a:t>
            </a:r>
            <a:r>
              <a:rPr lang="en-IE" dirty="0" err="1" smtClean="0">
                <a:latin typeface="Arial" pitchFamily="34" charset="0"/>
              </a:rPr>
              <a:t>articular</a:t>
            </a:r>
            <a:r>
              <a:rPr lang="en-IE" dirty="0" smtClean="0">
                <a:latin typeface="Arial" pitchFamily="34" charset="0"/>
              </a:rPr>
              <a:t> cartilage</a:t>
            </a:r>
            <a:endParaRPr lang="en-GB" dirty="0" smtClean="0">
              <a:latin typeface="Arial" pitchFamily="34" charset="0"/>
            </a:endParaRPr>
          </a:p>
          <a:p>
            <a:pPr eaLnBrk="1" hangingPunct="1"/>
            <a:r>
              <a:rPr lang="en-IE" dirty="0" smtClean="0">
                <a:latin typeface="Arial" pitchFamily="34" charset="0"/>
              </a:rPr>
              <a:t>Disc of fibro-cartilage in between </a:t>
            </a:r>
          </a:p>
          <a:p>
            <a:pPr eaLnBrk="1" hangingPunct="1"/>
            <a:r>
              <a:rPr lang="en-GB" dirty="0" smtClean="0">
                <a:latin typeface="Arial" pitchFamily="34" charset="0"/>
                <a:cs typeface="Times New Roman" pitchFamily="18" charset="0"/>
              </a:rPr>
              <a:t>A </a:t>
            </a:r>
            <a:r>
              <a:rPr lang="en-IE" dirty="0" smtClean="0">
                <a:latin typeface="Arial" pitchFamily="34" charset="0"/>
                <a:cs typeface="Times New Roman" pitchFamily="18" charset="0"/>
              </a:rPr>
              <a:t>c</a:t>
            </a:r>
            <a:r>
              <a:rPr lang="en-GB" dirty="0" err="1" smtClean="0">
                <a:latin typeface="Arial" pitchFamily="34" charset="0"/>
                <a:cs typeface="Times New Roman" pitchFamily="18" charset="0"/>
              </a:rPr>
              <a:t>avity</a:t>
            </a:r>
            <a:r>
              <a:rPr lang="en-GB" dirty="0" smtClean="0">
                <a:latin typeface="Arial" pitchFamily="34" charset="0"/>
                <a:cs typeface="Times New Roman" pitchFamily="18" charset="0"/>
              </a:rPr>
              <a:t> may develop in the </a:t>
            </a:r>
            <a:r>
              <a:rPr lang="en-IE" dirty="0" smtClean="0">
                <a:latin typeface="Arial" pitchFamily="34" charset="0"/>
                <a:cs typeface="Times New Roman" pitchFamily="18" charset="0"/>
              </a:rPr>
              <a:t>d</a:t>
            </a:r>
            <a:r>
              <a:rPr lang="en-GB" dirty="0" err="1" smtClean="0">
                <a:latin typeface="Arial" pitchFamily="34" charset="0"/>
                <a:cs typeface="Times New Roman" pitchFamily="18" charset="0"/>
              </a:rPr>
              <a:t>isc</a:t>
            </a:r>
            <a:r>
              <a:rPr lang="en-GB" dirty="0" smtClean="0">
                <a:latin typeface="Arial" pitchFamily="34" charset="0"/>
                <a:cs typeface="Times New Roman" pitchFamily="18" charset="0"/>
              </a:rPr>
              <a:t> but it is not </a:t>
            </a:r>
            <a:r>
              <a:rPr lang="en-IE" dirty="0" smtClean="0">
                <a:latin typeface="Arial" pitchFamily="34" charset="0"/>
                <a:cs typeface="Times New Roman" pitchFamily="18" charset="0"/>
              </a:rPr>
              <a:t>l</a:t>
            </a:r>
            <a:r>
              <a:rPr lang="en-GB" dirty="0" err="1" smtClean="0">
                <a:latin typeface="Arial" pitchFamily="34" charset="0"/>
                <a:cs typeface="Times New Roman" pitchFamily="18" charset="0"/>
              </a:rPr>
              <a:t>ined</a:t>
            </a:r>
            <a:r>
              <a:rPr lang="en-GB" dirty="0" smtClean="0">
                <a:latin typeface="Arial" pitchFamily="34" charset="0"/>
                <a:cs typeface="Times New Roman" pitchFamily="18" charset="0"/>
              </a:rPr>
              <a:t> with </a:t>
            </a:r>
            <a:r>
              <a:rPr lang="en-IE" dirty="0" smtClean="0">
                <a:latin typeface="Arial" pitchFamily="34" charset="0"/>
                <a:cs typeface="Times New Roman" pitchFamily="18" charset="0"/>
              </a:rPr>
              <a:t>s</a:t>
            </a:r>
            <a:r>
              <a:rPr lang="en-GB" dirty="0" err="1" smtClean="0">
                <a:latin typeface="Arial" pitchFamily="34" charset="0"/>
                <a:cs typeface="Times New Roman" pitchFamily="18" charset="0"/>
              </a:rPr>
              <a:t>ynovial</a:t>
            </a:r>
            <a:r>
              <a:rPr lang="en-GB" dirty="0" smtClean="0">
                <a:latin typeface="Arial" pitchFamily="34" charset="0"/>
                <a:cs typeface="Times New Roman" pitchFamily="18" charset="0"/>
              </a:rPr>
              <a:t> </a:t>
            </a:r>
            <a:r>
              <a:rPr lang="en-IE" dirty="0" smtClean="0">
                <a:latin typeface="Arial" pitchFamily="34" charset="0"/>
                <a:cs typeface="Times New Roman" pitchFamily="18" charset="0"/>
              </a:rPr>
              <a:t>m</a:t>
            </a:r>
            <a:r>
              <a:rPr lang="en-GB" dirty="0" err="1" smtClean="0">
                <a:latin typeface="Arial" pitchFamily="34" charset="0"/>
                <a:cs typeface="Times New Roman" pitchFamily="18" charset="0"/>
              </a:rPr>
              <a:t>embrane</a:t>
            </a:r>
            <a:endParaRPr lang="en-GB" dirty="0" smtClean="0">
              <a:latin typeface="Arial" pitchFamily="34" charset="0"/>
              <a:cs typeface="Times New Roman" pitchFamily="18" charset="0"/>
            </a:endParaRPr>
          </a:p>
          <a:p>
            <a:pPr eaLnBrk="1" hangingPunct="1"/>
            <a:r>
              <a:rPr lang="en-GB" dirty="0" smtClean="0">
                <a:latin typeface="Arial" pitchFamily="34" charset="0"/>
                <a:cs typeface="Times New Roman" pitchFamily="18" charset="0"/>
              </a:rPr>
              <a:t>There is normally very little movement at the pubic </a:t>
            </a:r>
            <a:r>
              <a:rPr lang="en-GB" dirty="0" err="1" smtClean="0">
                <a:latin typeface="Arial" pitchFamily="34" charset="0"/>
                <a:cs typeface="Times New Roman" pitchFamily="18" charset="0"/>
              </a:rPr>
              <a:t>symphysis</a:t>
            </a:r>
            <a:r>
              <a:rPr lang="en-GB" dirty="0" smtClean="0">
                <a:latin typeface="Arial" pitchFamily="34" charset="0"/>
                <a:cs typeface="Times New Roman" pitchFamily="18" charset="0"/>
              </a:rPr>
              <a:t>, except during the latter months of pregnancy</a:t>
            </a:r>
          </a:p>
          <a:p>
            <a:pPr eaLnBrk="1" hangingPunct="1">
              <a:lnSpc>
                <a:spcPct val="80000"/>
              </a:lnSpc>
              <a:buFontTx/>
              <a:buNone/>
            </a:pPr>
            <a:endParaRPr lang="en-GB" dirty="0" smtClean="0">
              <a:latin typeface="Arial" pitchFamily="34" charset="0"/>
              <a:cs typeface="Times New Roman" pitchFamily="18" charset="0"/>
            </a:endParaRPr>
          </a:p>
          <a:p>
            <a:pPr eaLnBrk="1" hangingPunct="1">
              <a:lnSpc>
                <a:spcPct val="80000"/>
              </a:lnSpc>
            </a:pPr>
            <a:endParaRPr lang="en-GB" sz="1800" dirty="0" smtClean="0">
              <a:latin typeface="Arial" pitchFamily="34" charset="0"/>
            </a:endParaRPr>
          </a:p>
          <a:p>
            <a:pPr eaLnBrk="1" hangingPunct="1">
              <a:lnSpc>
                <a:spcPct val="80000"/>
              </a:lnSpc>
            </a:pPr>
            <a:endParaRPr lang="en-GB" sz="1800" dirty="0" smtClean="0">
              <a:latin typeface="Arial" pitchFamily="34" charset="0"/>
            </a:endParaRPr>
          </a:p>
        </p:txBody>
      </p:sp>
      <p:pic>
        <p:nvPicPr>
          <p:cNvPr id="7172" name="Picture 4" descr="Boney Pelvis 1"/>
          <p:cNvPicPr>
            <a:picLocks noGrp="1" noChangeAspect="1" noChangeArrowheads="1"/>
          </p:cNvPicPr>
          <p:nvPr>
            <p:ph sz="half" idx="4294967295"/>
          </p:nvPr>
        </p:nvPicPr>
        <p:blipFill>
          <a:blip r:embed="rId2"/>
          <a:srcRect/>
          <a:stretch>
            <a:fillRect/>
          </a:stretch>
        </p:blipFill>
        <p:spPr>
          <a:xfrm>
            <a:off x="6372225" y="1268413"/>
            <a:ext cx="2376488" cy="2803525"/>
          </a:xfrm>
          <a:noFill/>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PUBIC LIGAMENTS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u="sng" dirty="0" smtClean="0"/>
              <a:t>The Anterior Pubic Ligament</a:t>
            </a:r>
            <a:r>
              <a:rPr lang="en-US" dirty="0" smtClean="0"/>
              <a:t> The anterior pubic ligament consists of several superimposed layers, which pass across the front of the articulation. The superficial fibers pass obliquely from one bone to the other, decussating and forming an interlacement with the fibers of the </a:t>
            </a:r>
            <a:r>
              <a:rPr lang="en-US" dirty="0" err="1" smtClean="0"/>
              <a:t>Obliqui</a:t>
            </a:r>
            <a:r>
              <a:rPr lang="en-US" dirty="0" smtClean="0"/>
              <a:t> </a:t>
            </a:r>
            <a:r>
              <a:rPr lang="en-US" dirty="0" err="1" smtClean="0"/>
              <a:t>externi</a:t>
            </a:r>
            <a:r>
              <a:rPr lang="en-US" dirty="0" smtClean="0"/>
              <a:t> and the medial tendons of origin of the </a:t>
            </a:r>
            <a:r>
              <a:rPr lang="en-US" dirty="0" err="1" smtClean="0"/>
              <a:t>Recti</a:t>
            </a:r>
            <a:r>
              <a:rPr lang="en-US" dirty="0" smtClean="0"/>
              <a:t> </a:t>
            </a:r>
            <a:r>
              <a:rPr lang="en-US" dirty="0" err="1" smtClean="0"/>
              <a:t>abdominis</a:t>
            </a:r>
            <a:r>
              <a:rPr lang="en-US" dirty="0" smtClean="0"/>
              <a:t>. The deep fibers pass transversely across the </a:t>
            </a:r>
            <a:r>
              <a:rPr lang="en-US" dirty="0" err="1" smtClean="0"/>
              <a:t>symphysis</a:t>
            </a:r>
            <a:r>
              <a:rPr lang="en-US" dirty="0" smtClean="0"/>
              <a:t>, and are blended with the </a:t>
            </a:r>
            <a:r>
              <a:rPr lang="en-US" dirty="0" err="1" smtClean="0"/>
              <a:t>fibrocartilaginous</a:t>
            </a:r>
            <a:r>
              <a:rPr lang="en-US" dirty="0" smtClean="0"/>
              <a:t> lamina.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Between 1978 and the mid-1990s, global policies </a:t>
            </a:r>
            <a:r>
              <a:rPr lang="en-US" dirty="0" smtClean="0"/>
              <a:t>including those </a:t>
            </a:r>
            <a:r>
              <a:rPr lang="en-US" dirty="0"/>
              <a:t>from WHO identified the potential of TMs to </a:t>
            </a:r>
            <a:r>
              <a:rPr lang="en-US" dirty="0" smtClean="0"/>
              <a:t>provide valuable </a:t>
            </a:r>
            <a:r>
              <a:rPr lang="en-US" dirty="0"/>
              <a:t>intrapartum care, especially in world areas </a:t>
            </a:r>
            <a:r>
              <a:rPr lang="en-US" dirty="0" smtClean="0"/>
              <a:t>where resources</a:t>
            </a:r>
            <a:r>
              <a:rPr lang="en-US" dirty="0"/>
              <a:t>, including </a:t>
            </a:r>
            <a:r>
              <a:rPr lang="en-US" dirty="0" smtClean="0"/>
              <a:t>health professionals</a:t>
            </a:r>
            <a:r>
              <a:rPr lang="en-US" dirty="0"/>
              <a:t>, were </a:t>
            </a:r>
            <a:r>
              <a:rPr lang="en-US" dirty="0" smtClean="0"/>
              <a:t>very limited.</a:t>
            </a:r>
            <a:endParaRPr lang="en-US"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PUBIC LIGAMENTS </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u="sng" dirty="0" smtClean="0"/>
              <a:t>The Posterior Pubic Ligament</a:t>
            </a:r>
            <a:r>
              <a:rPr lang="en-US" dirty="0" smtClean="0"/>
              <a:t> The posterior pubic ligament consists of a few thin, scattered fibers, which unite the two pubic bones </a:t>
            </a:r>
            <a:r>
              <a:rPr lang="en-US" dirty="0" err="1" smtClean="0"/>
              <a:t>posteriorly</a:t>
            </a:r>
            <a:r>
              <a:rPr lang="en-US" dirty="0" smtClean="0"/>
              <a:t>.  </a:t>
            </a:r>
          </a:p>
          <a:p>
            <a:r>
              <a:rPr lang="en-US" u="sng" dirty="0" smtClean="0"/>
              <a:t>The Superior Pubic Ligament (</a:t>
            </a:r>
            <a:r>
              <a:rPr lang="en-US" u="sng" dirty="0" err="1" smtClean="0"/>
              <a:t>ligamentum</a:t>
            </a:r>
            <a:r>
              <a:rPr lang="en-US" u="sng" dirty="0" smtClean="0"/>
              <a:t> </a:t>
            </a:r>
            <a:r>
              <a:rPr lang="en-US" u="sng" dirty="0" err="1" smtClean="0"/>
              <a:t>pubicum</a:t>
            </a:r>
            <a:r>
              <a:rPr lang="en-US" u="sng" dirty="0" smtClean="0"/>
              <a:t> </a:t>
            </a:r>
            <a:r>
              <a:rPr lang="en-US" u="sng" dirty="0" err="1" smtClean="0"/>
              <a:t>superius</a:t>
            </a:r>
            <a:r>
              <a:rPr lang="en-US" u="sng" dirty="0" smtClean="0"/>
              <a:t>)</a:t>
            </a:r>
            <a:r>
              <a:rPr lang="en-US" dirty="0" smtClean="0"/>
              <a:t> The superior pubic ligament connects together the two pubic bones superiorly, extending laterally as far as the pubic tubercles.</a:t>
            </a:r>
          </a:p>
          <a:p>
            <a:endParaRPr lang="en-US"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PUBIC LIGAMENTS </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u="sng" dirty="0" smtClean="0"/>
              <a:t>The </a:t>
            </a:r>
            <a:r>
              <a:rPr lang="en-US" u="sng" dirty="0" err="1" smtClean="0"/>
              <a:t>Arcuate</a:t>
            </a:r>
            <a:r>
              <a:rPr lang="en-US" u="sng" dirty="0" smtClean="0"/>
              <a:t> Pubic Ligament (</a:t>
            </a:r>
            <a:r>
              <a:rPr lang="en-US" u="sng" dirty="0" err="1" smtClean="0"/>
              <a:t>ligamentum</a:t>
            </a:r>
            <a:r>
              <a:rPr lang="en-US" u="sng" dirty="0" smtClean="0"/>
              <a:t> </a:t>
            </a:r>
            <a:r>
              <a:rPr lang="en-US" u="sng" dirty="0" err="1" smtClean="0"/>
              <a:t>arcuatum</a:t>
            </a:r>
            <a:r>
              <a:rPr lang="en-US" u="sng" dirty="0" smtClean="0"/>
              <a:t> pubis; inferior pubic or </a:t>
            </a:r>
            <a:r>
              <a:rPr lang="en-US" u="sng" dirty="0" err="1" smtClean="0"/>
              <a:t>subpubic</a:t>
            </a:r>
            <a:r>
              <a:rPr lang="en-US" u="sng" dirty="0" smtClean="0"/>
              <a:t> ligament)</a:t>
            </a:r>
            <a:r>
              <a:rPr lang="en-US" dirty="0" smtClean="0"/>
              <a:t> The </a:t>
            </a:r>
            <a:r>
              <a:rPr lang="en-US" dirty="0" err="1" smtClean="0"/>
              <a:t>arcuate</a:t>
            </a:r>
            <a:r>
              <a:rPr lang="en-US" dirty="0" smtClean="0"/>
              <a:t> pubic ligament is a thick, triangular arch of </a:t>
            </a:r>
            <a:r>
              <a:rPr lang="en-US" dirty="0" err="1" smtClean="0"/>
              <a:t>ligamentous</a:t>
            </a:r>
            <a:r>
              <a:rPr lang="en-US" dirty="0" smtClean="0"/>
              <a:t> fibers, connecting together the two pubic bones below, and forming the upper boundary of the pubic arch. </a:t>
            </a:r>
            <a:r>
              <a:rPr lang="en-US" i="1" dirty="0" smtClean="0"/>
              <a:t>Above,</a:t>
            </a:r>
            <a:r>
              <a:rPr lang="en-US" dirty="0" smtClean="0"/>
              <a:t> it is blended with the </a:t>
            </a:r>
            <a:r>
              <a:rPr lang="en-US" dirty="0" err="1" smtClean="0"/>
              <a:t>interpubic</a:t>
            </a:r>
            <a:r>
              <a:rPr lang="en-US" dirty="0" smtClean="0"/>
              <a:t> </a:t>
            </a:r>
            <a:r>
              <a:rPr lang="en-US" dirty="0" err="1" smtClean="0"/>
              <a:t>fibrocartilaginous</a:t>
            </a:r>
            <a:r>
              <a:rPr lang="en-US" dirty="0" smtClean="0"/>
              <a:t> lamina; </a:t>
            </a:r>
            <a:r>
              <a:rPr lang="en-US" i="1" dirty="0" smtClean="0"/>
              <a:t>laterally,</a:t>
            </a:r>
            <a:r>
              <a:rPr lang="en-US" dirty="0" smtClean="0"/>
              <a:t> it is attached to the inferior </a:t>
            </a:r>
            <a:r>
              <a:rPr lang="en-US" dirty="0" err="1" smtClean="0"/>
              <a:t>rami</a:t>
            </a:r>
            <a:r>
              <a:rPr lang="en-US" dirty="0" smtClean="0"/>
              <a:t> of the pubic bones; </a:t>
            </a:r>
            <a:r>
              <a:rPr lang="en-US" i="1" dirty="0" smtClean="0"/>
              <a:t>below,</a:t>
            </a:r>
            <a:r>
              <a:rPr lang="en-US" dirty="0" smtClean="0"/>
              <a:t> it is free, and is separated from the fascia of the </a:t>
            </a:r>
            <a:r>
              <a:rPr lang="en-US" dirty="0" err="1" smtClean="0"/>
              <a:t>urogenital</a:t>
            </a:r>
            <a:r>
              <a:rPr lang="en-US" dirty="0" smtClean="0"/>
              <a:t> diaphragm by an opening through which the deep dorsal vein of the penis passes into the pelvis.</a:t>
            </a:r>
            <a:endParaRPr lang="en-US"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44450"/>
            <a:ext cx="8229600" cy="1143000"/>
          </a:xfrm>
        </p:spPr>
        <p:txBody>
          <a:bodyPr/>
          <a:lstStyle/>
          <a:p>
            <a:pPr algn="ctr" eaLnBrk="1" hangingPunct="1">
              <a:defRPr/>
            </a:pPr>
            <a:r>
              <a:rPr lang="en-IE" dirty="0" err="1" smtClean="0">
                <a:ea typeface="ＭＳ Ｐゴシック" pitchFamily="67" charset="-128"/>
                <a:cs typeface="+mj-cs"/>
              </a:rPr>
              <a:t>Levator</a:t>
            </a:r>
            <a:r>
              <a:rPr lang="en-IE" dirty="0" smtClean="0">
                <a:ea typeface="ＭＳ Ｐゴシック" pitchFamily="67" charset="-128"/>
                <a:cs typeface="+mj-cs"/>
              </a:rPr>
              <a:t> </a:t>
            </a:r>
            <a:r>
              <a:rPr lang="en-IE" dirty="0" err="1" smtClean="0">
                <a:ea typeface="ＭＳ Ｐゴシック" pitchFamily="67" charset="-128"/>
                <a:cs typeface="+mj-cs"/>
              </a:rPr>
              <a:t>Ani</a:t>
            </a:r>
            <a:endParaRPr lang="en-GB" dirty="0" smtClean="0">
              <a:ea typeface="ＭＳ Ｐゴシック" pitchFamily="67" charset="-128"/>
              <a:cs typeface="+mj-cs"/>
            </a:endParaRPr>
          </a:p>
        </p:txBody>
      </p:sp>
      <p:sp>
        <p:nvSpPr>
          <p:cNvPr id="15363" name="Rectangle 3"/>
          <p:cNvSpPr>
            <a:spLocks noGrp="1" noChangeArrowheads="1"/>
          </p:cNvSpPr>
          <p:nvPr>
            <p:ph type="body" sz="half" idx="1"/>
          </p:nvPr>
        </p:nvSpPr>
        <p:spPr>
          <a:xfrm>
            <a:off x="457200" y="1196975"/>
            <a:ext cx="5697538" cy="4724400"/>
          </a:xfrm>
        </p:spPr>
        <p:txBody>
          <a:bodyPr/>
          <a:lstStyle/>
          <a:p>
            <a:pPr eaLnBrk="1" hangingPunct="1">
              <a:buFont typeface="Arial" charset="0"/>
              <a:buChar char="•"/>
              <a:defRPr/>
            </a:pPr>
            <a:r>
              <a:rPr lang="en-GB" sz="2400" dirty="0" smtClean="0">
                <a:ea typeface="ＭＳ Ｐゴシック" pitchFamily="67" charset="-128"/>
                <a:cs typeface="+mn-cs"/>
              </a:rPr>
              <a:t>Arises, anteriorly, from the posterior surface of the body of pubis lateral to the </a:t>
            </a:r>
            <a:r>
              <a:rPr lang="en-GB" sz="2400" dirty="0" err="1" smtClean="0">
                <a:ea typeface="ＭＳ Ｐゴシック" pitchFamily="67" charset="-128"/>
                <a:cs typeface="+mn-cs"/>
              </a:rPr>
              <a:t>symphysis</a:t>
            </a:r>
            <a:endParaRPr lang="en-GB" sz="2400" dirty="0" smtClean="0">
              <a:ea typeface="ＭＳ Ｐゴシック" pitchFamily="67" charset="-128"/>
              <a:cs typeface="+mn-cs"/>
            </a:endParaRPr>
          </a:p>
          <a:p>
            <a:pPr eaLnBrk="1" hangingPunct="1">
              <a:buFont typeface="Arial" charset="0"/>
              <a:buChar char="•"/>
              <a:defRPr/>
            </a:pPr>
            <a:r>
              <a:rPr lang="en-GB" sz="2400" dirty="0" smtClean="0">
                <a:ea typeface="ＭＳ Ｐゴシック" pitchFamily="67" charset="-128"/>
                <a:cs typeface="+mn-cs"/>
              </a:rPr>
              <a:t>Posterior from the inner surface of the spine of the ischium</a:t>
            </a:r>
          </a:p>
          <a:p>
            <a:pPr eaLnBrk="1" hangingPunct="1">
              <a:buFont typeface="Arial" charset="0"/>
              <a:buChar char="•"/>
              <a:defRPr/>
            </a:pPr>
            <a:r>
              <a:rPr lang="en-GB" sz="2400" dirty="0" smtClean="0">
                <a:ea typeface="ＭＳ Ｐゴシック" pitchFamily="67" charset="-128"/>
                <a:cs typeface="+mn-cs"/>
              </a:rPr>
              <a:t>Between these two points, from a </a:t>
            </a:r>
            <a:r>
              <a:rPr lang="en-GB" sz="2400" dirty="0" err="1" smtClean="0">
                <a:ea typeface="ＭＳ Ｐゴシック" pitchFamily="67" charset="-128"/>
                <a:cs typeface="+mn-cs"/>
              </a:rPr>
              <a:t>tendinous</a:t>
            </a:r>
            <a:r>
              <a:rPr lang="en-GB" sz="2400" dirty="0" smtClean="0">
                <a:ea typeface="ＭＳ Ｐゴシック" pitchFamily="67" charset="-128"/>
                <a:cs typeface="+mn-cs"/>
              </a:rPr>
              <a:t> arch called the white line (</a:t>
            </a:r>
            <a:r>
              <a:rPr lang="en-GB" sz="2400" dirty="0" err="1" smtClean="0">
                <a:ea typeface="ＭＳ Ｐゴシック" pitchFamily="67" charset="-128"/>
                <a:cs typeface="+mn-cs"/>
              </a:rPr>
              <a:t>arcus</a:t>
            </a:r>
            <a:r>
              <a:rPr lang="en-GB" sz="2400" dirty="0" smtClean="0">
                <a:ea typeface="ＭＳ Ｐゴシック" pitchFamily="67" charset="-128"/>
                <a:cs typeface="+mn-cs"/>
              </a:rPr>
              <a:t> </a:t>
            </a:r>
            <a:r>
              <a:rPr lang="en-GB" sz="2400" dirty="0" err="1" smtClean="0">
                <a:ea typeface="ＭＳ Ｐゴシック" pitchFamily="67" charset="-128"/>
                <a:cs typeface="+mn-cs"/>
              </a:rPr>
              <a:t>tendineus</a:t>
            </a:r>
            <a:r>
              <a:rPr lang="en-GB" sz="2400" dirty="0" smtClean="0">
                <a:ea typeface="ＭＳ Ｐゴシック" pitchFamily="67" charset="-128"/>
                <a:cs typeface="+mn-cs"/>
              </a:rPr>
              <a:t>) adherent to the </a:t>
            </a:r>
            <a:r>
              <a:rPr lang="en-GB" sz="2400" dirty="0" err="1" smtClean="0">
                <a:ea typeface="ＭＳ Ｐゴシック" pitchFamily="67" charset="-128"/>
                <a:cs typeface="+mn-cs"/>
              </a:rPr>
              <a:t>obturator</a:t>
            </a:r>
            <a:r>
              <a:rPr lang="en-GB" sz="2400" dirty="0">
                <a:ea typeface="ＭＳ Ｐゴシック" pitchFamily="67" charset="-128"/>
                <a:cs typeface="+mn-cs"/>
              </a:rPr>
              <a:t> </a:t>
            </a:r>
            <a:r>
              <a:rPr lang="en-GB" sz="2400" dirty="0" smtClean="0">
                <a:ea typeface="ＭＳ Ｐゴシック" pitchFamily="67" charset="-128"/>
                <a:cs typeface="+mn-cs"/>
              </a:rPr>
              <a:t>fascia</a:t>
            </a:r>
          </a:p>
          <a:p>
            <a:pPr eaLnBrk="1" hangingPunct="1">
              <a:buFontTx/>
              <a:buNone/>
              <a:defRPr/>
            </a:pPr>
            <a:r>
              <a:rPr lang="en-GB" sz="1400" dirty="0" smtClean="0">
                <a:ea typeface="ＭＳ Ｐゴシック" pitchFamily="67" charset="-128"/>
                <a:cs typeface="+mn-cs"/>
              </a:rPr>
              <a:t>Last,1984 </a:t>
            </a:r>
          </a:p>
        </p:txBody>
      </p:sp>
      <p:pic>
        <p:nvPicPr>
          <p:cNvPr id="18436" name="Picture 6"/>
          <p:cNvPicPr>
            <a:picLocks noGrp="1" noChangeAspect="1" noChangeArrowheads="1"/>
          </p:cNvPicPr>
          <p:nvPr>
            <p:ph type="body" sz="half" idx="2"/>
          </p:nvPr>
        </p:nvPicPr>
        <p:blipFill>
          <a:blip r:embed="rId2"/>
          <a:srcRect/>
          <a:stretch>
            <a:fillRect/>
          </a:stretch>
        </p:blipFill>
        <p:spPr>
          <a:xfrm>
            <a:off x="6154738" y="1187450"/>
            <a:ext cx="2520950" cy="3178175"/>
          </a:xfrm>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sz="half" idx="4294967295"/>
          </p:nvPr>
        </p:nvSpPr>
        <p:spPr>
          <a:xfrm>
            <a:off x="471488" y="1209675"/>
            <a:ext cx="5900737" cy="4824413"/>
          </a:xfrm>
        </p:spPr>
        <p:txBody>
          <a:bodyPr>
            <a:normAutofit fontScale="85000" lnSpcReduction="20000"/>
          </a:bodyPr>
          <a:lstStyle/>
          <a:p>
            <a:pPr eaLnBrk="1" hangingPunct="1"/>
            <a:r>
              <a:rPr lang="en-GB" smtClean="0">
                <a:latin typeface="Arial" pitchFamily="34" charset="0"/>
              </a:rPr>
              <a:t>Unites with the opposite side to form most of the floor of the pelvic cavity</a:t>
            </a:r>
          </a:p>
          <a:p>
            <a:pPr eaLnBrk="1" hangingPunct="1"/>
            <a:r>
              <a:rPr lang="en-GB" smtClean="0">
                <a:latin typeface="Arial" pitchFamily="34" charset="0"/>
              </a:rPr>
              <a:t>The fibres pass downward and backward to the middle line of the floor of the pelvis</a:t>
            </a:r>
          </a:p>
          <a:p>
            <a:pPr eaLnBrk="1" hangingPunct="1"/>
            <a:r>
              <a:rPr lang="en-GB" smtClean="0">
                <a:latin typeface="Arial" pitchFamily="34" charset="0"/>
              </a:rPr>
              <a:t>Inserted from before backwards, into perineal body</a:t>
            </a:r>
          </a:p>
          <a:p>
            <a:pPr eaLnBrk="1" hangingPunct="1"/>
            <a:r>
              <a:rPr lang="en-GB" smtClean="0">
                <a:latin typeface="Arial" pitchFamily="34" charset="0"/>
              </a:rPr>
              <a:t>Side of the rectum and anal canal</a:t>
            </a:r>
          </a:p>
          <a:p>
            <a:pPr eaLnBrk="1" hangingPunct="1"/>
            <a:r>
              <a:rPr lang="en-GB" smtClean="0">
                <a:latin typeface="Arial" pitchFamily="34" charset="0"/>
              </a:rPr>
              <a:t>Anococcygeal raphe</a:t>
            </a:r>
          </a:p>
          <a:p>
            <a:pPr eaLnBrk="1" hangingPunct="1"/>
            <a:r>
              <a:rPr lang="en-GB" smtClean="0">
                <a:latin typeface="Arial" pitchFamily="34" charset="0"/>
              </a:rPr>
              <a:t>The side of the last two segments of the coccyx</a:t>
            </a:r>
          </a:p>
          <a:p>
            <a:pPr eaLnBrk="1" hangingPunct="1">
              <a:buFontTx/>
              <a:buNone/>
            </a:pPr>
            <a:r>
              <a:rPr lang="en-GB" sz="1400" smtClean="0">
                <a:latin typeface="Arial" pitchFamily="34" charset="0"/>
              </a:rPr>
              <a:t>Last 1984</a:t>
            </a:r>
          </a:p>
        </p:txBody>
      </p:sp>
      <p:pic>
        <p:nvPicPr>
          <p:cNvPr id="19459" name="Picture 4"/>
          <p:cNvPicPr>
            <a:picLocks noGrp="1" noChangeAspect="1" noChangeArrowheads="1"/>
          </p:cNvPicPr>
          <p:nvPr>
            <p:ph type="body" sz="half" idx="4294967295"/>
          </p:nvPr>
        </p:nvPicPr>
        <p:blipFill>
          <a:blip r:embed="rId2"/>
          <a:srcRect/>
          <a:stretch>
            <a:fillRect/>
          </a:stretch>
        </p:blipFill>
        <p:spPr>
          <a:xfrm>
            <a:off x="6319838" y="1125538"/>
            <a:ext cx="2636837" cy="3240087"/>
          </a:xfrm>
        </p:spPr>
      </p:pic>
      <p:sp>
        <p:nvSpPr>
          <p:cNvPr id="5" name="Rectangle 2"/>
          <p:cNvSpPr txBox="1">
            <a:spLocks noChangeArrowheads="1"/>
          </p:cNvSpPr>
          <p:nvPr/>
        </p:nvSpPr>
        <p:spPr>
          <a:xfrm>
            <a:off x="457200" y="44450"/>
            <a:ext cx="8229600" cy="1143000"/>
          </a:xfrm>
          <a:prstGeom prst="rect">
            <a:avLst/>
          </a:prstGeom>
        </p:spPr>
        <p:txBody>
          <a:bodyPr anchor="ctr"/>
          <a:lstStyle>
            <a:lvl1pPr algn="l" defTabSz="457200" rtl="0" eaLnBrk="0" fontAlgn="base" hangingPunct="0">
              <a:spcBef>
                <a:spcPct val="0"/>
              </a:spcBef>
              <a:spcAft>
                <a:spcPct val="0"/>
              </a:spcAft>
              <a:defRPr sz="3600" kern="1200">
                <a:solidFill>
                  <a:srgbClr val="3B6E8F"/>
                </a:solidFill>
                <a:latin typeface="Arial"/>
                <a:ea typeface="MS PGothic" pitchFamily="34" charset="-128"/>
                <a:cs typeface="35 Helvetica Thin"/>
              </a:defRPr>
            </a:lvl1pPr>
            <a:lvl2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2pPr>
            <a:lvl3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3pPr>
            <a:lvl4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4pPr>
            <a:lvl5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5pPr>
            <a:lvl6pPr marL="4572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6pPr>
            <a:lvl7pPr marL="9144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7pPr>
            <a:lvl8pPr marL="13716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8pPr>
            <a:lvl9pPr marL="18288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9pPr>
          </a:lstStyle>
          <a:p>
            <a:pPr algn="ctr" eaLnBrk="1" hangingPunct="1">
              <a:defRPr/>
            </a:pPr>
            <a:r>
              <a:rPr lang="en-IE" smtClean="0">
                <a:ea typeface="ＭＳ Ｐゴシック" pitchFamily="67" charset="-128"/>
                <a:cs typeface="+mj-cs"/>
              </a:rPr>
              <a:t>Levator Ani</a:t>
            </a:r>
            <a:endParaRPr lang="en-GB" dirty="0" smtClean="0">
              <a:ea typeface="ＭＳ Ｐゴシック" pitchFamily="67" charset="-128"/>
              <a:cs typeface="+mj-cs"/>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sz="half" idx="4294967295"/>
          </p:nvPr>
        </p:nvSpPr>
        <p:spPr>
          <a:xfrm>
            <a:off x="457200" y="1341438"/>
            <a:ext cx="5627688" cy="5013325"/>
          </a:xfrm>
        </p:spPr>
        <p:txBody>
          <a:bodyPr>
            <a:normAutofit lnSpcReduction="10000"/>
          </a:bodyPr>
          <a:lstStyle/>
          <a:p>
            <a:pPr eaLnBrk="1" hangingPunct="1"/>
            <a:r>
              <a:rPr lang="en-GB" smtClean="0">
                <a:latin typeface="Arial" pitchFamily="34" charset="0"/>
              </a:rPr>
              <a:t>The anterior fibres, pubovaginalis, pass behind the vagina, unites with the opposite side</a:t>
            </a:r>
          </a:p>
          <a:p>
            <a:pPr eaLnBrk="1" hangingPunct="1"/>
            <a:r>
              <a:rPr lang="en-GB" smtClean="0">
                <a:latin typeface="Arial" pitchFamily="34" charset="0"/>
              </a:rPr>
              <a:t>Inserted into the perineal body, the  central point of the perineum</a:t>
            </a:r>
          </a:p>
          <a:p>
            <a:pPr eaLnBrk="1" hangingPunct="1"/>
            <a:r>
              <a:rPr lang="en-GB" smtClean="0">
                <a:latin typeface="Arial" pitchFamily="34" charset="0"/>
              </a:rPr>
              <a:t>Joining the fibres of the sphincter ani externus and transversus perineii</a:t>
            </a:r>
          </a:p>
          <a:p>
            <a:pPr eaLnBrk="1" hangingPunct="1">
              <a:buFontTx/>
              <a:buNone/>
            </a:pPr>
            <a:r>
              <a:rPr lang="en-IE" sz="1400" smtClean="0">
                <a:latin typeface="Arial" pitchFamily="34" charset="0"/>
              </a:rPr>
              <a:t>Last 1984</a:t>
            </a:r>
            <a:endParaRPr lang="en-GB" sz="1400" smtClean="0">
              <a:latin typeface="Arial" pitchFamily="34" charset="0"/>
            </a:endParaRPr>
          </a:p>
          <a:p>
            <a:pPr eaLnBrk="1" hangingPunct="1">
              <a:lnSpc>
                <a:spcPct val="80000"/>
              </a:lnSpc>
              <a:buFontTx/>
              <a:buNone/>
            </a:pPr>
            <a:endParaRPr lang="en-GB" sz="1400" smtClean="0">
              <a:latin typeface="Arial" pitchFamily="34" charset="0"/>
            </a:endParaRPr>
          </a:p>
        </p:txBody>
      </p:sp>
      <p:pic>
        <p:nvPicPr>
          <p:cNvPr id="20483" name="Picture 4" descr="Female Pelvic floor"/>
          <p:cNvPicPr>
            <a:picLocks noGrp="1" noChangeAspect="1" noChangeArrowheads="1"/>
          </p:cNvPicPr>
          <p:nvPr>
            <p:ph type="body" sz="half" idx="4294967295"/>
          </p:nvPr>
        </p:nvPicPr>
        <p:blipFill>
          <a:blip r:embed="rId2"/>
          <a:srcRect/>
          <a:stretch>
            <a:fillRect/>
          </a:stretch>
        </p:blipFill>
        <p:spPr>
          <a:xfrm>
            <a:off x="6084888" y="1341438"/>
            <a:ext cx="2663825" cy="2990850"/>
          </a:xfrm>
          <a:noFill/>
        </p:spPr>
      </p:pic>
      <p:sp>
        <p:nvSpPr>
          <p:cNvPr id="5" name="Rectangle 2"/>
          <p:cNvSpPr txBox="1">
            <a:spLocks noChangeArrowheads="1"/>
          </p:cNvSpPr>
          <p:nvPr/>
        </p:nvSpPr>
        <p:spPr>
          <a:xfrm>
            <a:off x="457200" y="44450"/>
            <a:ext cx="8229600" cy="1143000"/>
          </a:xfrm>
          <a:prstGeom prst="rect">
            <a:avLst/>
          </a:prstGeom>
        </p:spPr>
        <p:txBody>
          <a:bodyPr anchor="ctr"/>
          <a:lstStyle>
            <a:lvl1pPr algn="l" defTabSz="457200" rtl="0" eaLnBrk="0" fontAlgn="base" hangingPunct="0">
              <a:spcBef>
                <a:spcPct val="0"/>
              </a:spcBef>
              <a:spcAft>
                <a:spcPct val="0"/>
              </a:spcAft>
              <a:defRPr sz="3600" kern="1200">
                <a:solidFill>
                  <a:srgbClr val="3B6E8F"/>
                </a:solidFill>
                <a:latin typeface="Arial"/>
                <a:ea typeface="MS PGothic" pitchFamily="34" charset="-128"/>
                <a:cs typeface="35 Helvetica Thin"/>
              </a:defRPr>
            </a:lvl1pPr>
            <a:lvl2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2pPr>
            <a:lvl3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3pPr>
            <a:lvl4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4pPr>
            <a:lvl5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5pPr>
            <a:lvl6pPr marL="4572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6pPr>
            <a:lvl7pPr marL="9144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7pPr>
            <a:lvl8pPr marL="13716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8pPr>
            <a:lvl9pPr marL="18288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9pPr>
          </a:lstStyle>
          <a:p>
            <a:pPr algn="ctr" eaLnBrk="1" hangingPunct="1">
              <a:defRPr/>
            </a:pPr>
            <a:r>
              <a:rPr lang="en-IE" dirty="0" err="1" smtClean="0">
                <a:ea typeface="ＭＳ Ｐゴシック" pitchFamily="67" charset="-128"/>
                <a:cs typeface="+mj-cs"/>
              </a:rPr>
              <a:t>Levator</a:t>
            </a:r>
            <a:r>
              <a:rPr lang="en-IE" dirty="0" smtClean="0">
                <a:ea typeface="ＭＳ Ｐゴシック" pitchFamily="67" charset="-128"/>
                <a:cs typeface="+mj-cs"/>
              </a:rPr>
              <a:t> </a:t>
            </a:r>
            <a:r>
              <a:rPr lang="en-IE" dirty="0" err="1" smtClean="0">
                <a:ea typeface="ＭＳ Ｐゴシック" pitchFamily="67" charset="-128"/>
                <a:cs typeface="+mj-cs"/>
              </a:rPr>
              <a:t>Ani</a:t>
            </a:r>
            <a:endParaRPr lang="en-GB" dirty="0" smtClean="0">
              <a:ea typeface="ＭＳ Ｐゴシック" pitchFamily="67" charset="-128"/>
              <a:cs typeface="+mj-cs"/>
            </a:endParaRP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44450"/>
            <a:ext cx="8229600" cy="1143000"/>
          </a:xfrm>
          <a:prstGeom prst="rect">
            <a:avLst/>
          </a:prstGeom>
        </p:spPr>
        <p:txBody>
          <a:bodyPr anchor="ctr"/>
          <a:lstStyle>
            <a:lvl1pPr algn="l" defTabSz="457200" rtl="0" eaLnBrk="0" fontAlgn="base" hangingPunct="0">
              <a:spcBef>
                <a:spcPct val="0"/>
              </a:spcBef>
              <a:spcAft>
                <a:spcPct val="0"/>
              </a:spcAft>
              <a:defRPr sz="3600" kern="1200">
                <a:solidFill>
                  <a:srgbClr val="3B6E8F"/>
                </a:solidFill>
                <a:latin typeface="Arial"/>
                <a:ea typeface="MS PGothic" pitchFamily="34" charset="-128"/>
                <a:cs typeface="35 Helvetica Thin"/>
              </a:defRPr>
            </a:lvl1pPr>
            <a:lvl2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2pPr>
            <a:lvl3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3pPr>
            <a:lvl4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4pPr>
            <a:lvl5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5pPr>
            <a:lvl6pPr marL="4572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6pPr>
            <a:lvl7pPr marL="9144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7pPr>
            <a:lvl8pPr marL="13716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8pPr>
            <a:lvl9pPr marL="18288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9pPr>
          </a:lstStyle>
          <a:p>
            <a:pPr algn="ctr" eaLnBrk="1" hangingPunct="1">
              <a:defRPr/>
            </a:pPr>
            <a:r>
              <a:rPr lang="en-IE" dirty="0" err="1" smtClean="0">
                <a:ea typeface="ＭＳ Ｐゴシック" pitchFamily="67" charset="-128"/>
                <a:cs typeface="+mj-cs"/>
              </a:rPr>
              <a:t>Levator</a:t>
            </a:r>
            <a:r>
              <a:rPr lang="en-IE" dirty="0" smtClean="0">
                <a:ea typeface="ＭＳ Ｐゴシック" pitchFamily="67" charset="-128"/>
                <a:cs typeface="+mj-cs"/>
              </a:rPr>
              <a:t> </a:t>
            </a:r>
            <a:r>
              <a:rPr lang="en-IE" dirty="0" err="1" smtClean="0">
                <a:ea typeface="ＭＳ Ｐゴシック" pitchFamily="67" charset="-128"/>
                <a:cs typeface="+mj-cs"/>
              </a:rPr>
              <a:t>Ani</a:t>
            </a:r>
            <a:endParaRPr lang="en-GB" dirty="0" smtClean="0">
              <a:ea typeface="ＭＳ Ｐゴシック" pitchFamily="67" charset="-128"/>
              <a:cs typeface="+mj-cs"/>
            </a:endParaRPr>
          </a:p>
        </p:txBody>
      </p:sp>
      <p:sp>
        <p:nvSpPr>
          <p:cNvPr id="21507" name="Rectangle 3"/>
          <p:cNvSpPr txBox="1">
            <a:spLocks noChangeArrowheads="1"/>
          </p:cNvSpPr>
          <p:nvPr/>
        </p:nvSpPr>
        <p:spPr bwMode="auto">
          <a:xfrm>
            <a:off x="457200" y="1341438"/>
            <a:ext cx="5627688" cy="5013325"/>
          </a:xfrm>
          <a:prstGeom prst="rect">
            <a:avLst/>
          </a:prstGeom>
          <a:noFill/>
          <a:ln w="9525">
            <a:noFill/>
            <a:miter lim="800000"/>
            <a:headEnd/>
            <a:tailEnd/>
          </a:ln>
        </p:spPr>
        <p:txBody>
          <a:bodyPr/>
          <a:lstStyle/>
          <a:p>
            <a:pPr marL="342900" indent="-342900">
              <a:spcBef>
                <a:spcPct val="20000"/>
              </a:spcBef>
              <a:buClr>
                <a:srgbClr val="EC008C"/>
              </a:buClr>
              <a:buFont typeface="Arial" pitchFamily="34" charset="0"/>
              <a:buChar char="•"/>
            </a:pPr>
            <a:r>
              <a:rPr lang="en-GB"/>
              <a:t>The puborectalis  forms a U-shaped sling, holding the anorectal anteriorly, blending with the deep  fibres of the external anal sphincter</a:t>
            </a:r>
          </a:p>
          <a:p>
            <a:pPr marL="342900" indent="-342900">
              <a:spcBef>
                <a:spcPct val="20000"/>
              </a:spcBef>
              <a:buClr>
                <a:srgbClr val="EC008C"/>
              </a:buClr>
              <a:buFont typeface="Arial" pitchFamily="34" charset="0"/>
              <a:buChar char="•"/>
            </a:pPr>
            <a:r>
              <a:rPr lang="en-GB"/>
              <a:t>Anococcygeal raphe lies between the coccyx and the margin of the anus</a:t>
            </a:r>
          </a:p>
          <a:p>
            <a:pPr marL="342900" indent="-342900">
              <a:spcBef>
                <a:spcPct val="20000"/>
              </a:spcBef>
              <a:buClr>
                <a:srgbClr val="EC008C"/>
              </a:buClr>
              <a:buFont typeface="Arial" pitchFamily="34" charset="0"/>
              <a:buChar char="•"/>
            </a:pPr>
            <a:r>
              <a:rPr lang="en-IE"/>
              <a:t>Nerve supply, inferior rectal nerve and perineal branch fourth sacral</a:t>
            </a:r>
          </a:p>
          <a:p>
            <a:pPr marL="342900" indent="-342900">
              <a:spcBef>
                <a:spcPct val="20000"/>
              </a:spcBef>
              <a:buClr>
                <a:srgbClr val="EC008C"/>
              </a:buClr>
            </a:pPr>
            <a:r>
              <a:rPr lang="en-IE" sz="1400"/>
              <a:t>Last 1984</a:t>
            </a:r>
            <a:endParaRPr lang="en-GB" sz="1400"/>
          </a:p>
          <a:p>
            <a:pPr marL="342900" indent="-342900">
              <a:lnSpc>
                <a:spcPct val="80000"/>
              </a:lnSpc>
              <a:spcBef>
                <a:spcPct val="20000"/>
              </a:spcBef>
              <a:buClr>
                <a:srgbClr val="EC008C"/>
              </a:buClr>
            </a:pPr>
            <a:endParaRPr lang="en-GB" sz="1400"/>
          </a:p>
        </p:txBody>
      </p:sp>
      <p:pic>
        <p:nvPicPr>
          <p:cNvPr id="21508" name="Picture 4" descr="Female Pelvic floor"/>
          <p:cNvPicPr>
            <a:picLocks noChangeAspect="1" noChangeArrowheads="1"/>
          </p:cNvPicPr>
          <p:nvPr/>
        </p:nvPicPr>
        <p:blipFill>
          <a:blip r:embed="rId2"/>
          <a:srcRect/>
          <a:stretch>
            <a:fillRect/>
          </a:stretch>
        </p:blipFill>
        <p:spPr bwMode="auto">
          <a:xfrm>
            <a:off x="6084888" y="1341438"/>
            <a:ext cx="2663825" cy="2990850"/>
          </a:xfrm>
          <a:prstGeom prst="rect">
            <a:avLst/>
          </a:prstGeom>
          <a:noFill/>
          <a:ln w="9525">
            <a:noFill/>
            <a:miter lim="800000"/>
            <a:headEnd/>
            <a:tailEnd/>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sz="half" idx="1"/>
          </p:nvPr>
        </p:nvSpPr>
        <p:spPr>
          <a:xfrm>
            <a:off x="457200" y="1268413"/>
            <a:ext cx="5722938" cy="4579937"/>
          </a:xfrm>
        </p:spPr>
        <p:txBody>
          <a:bodyPr/>
          <a:lstStyle/>
          <a:p>
            <a:pPr eaLnBrk="1" hangingPunct="1"/>
            <a:r>
              <a:rPr lang="en-IE" sz="2400" smtClean="0">
                <a:latin typeface="Arial" pitchFamily="34" charset="0"/>
              </a:rPr>
              <a:t>In women, the levator muscles or their nerve supply, can be damaged in pregnancy or childbirth</a:t>
            </a:r>
          </a:p>
          <a:p>
            <a:pPr eaLnBrk="1" hangingPunct="1"/>
            <a:r>
              <a:rPr lang="en-IE" sz="2400" smtClean="0">
                <a:latin typeface="Arial" pitchFamily="34" charset="0"/>
              </a:rPr>
              <a:t>There is some evidence that these muscles may also be damaged during a hysterectomy</a:t>
            </a:r>
          </a:p>
          <a:p>
            <a:pPr eaLnBrk="1" hangingPunct="1"/>
            <a:r>
              <a:rPr lang="en-IE" sz="2400" smtClean="0">
                <a:latin typeface="Arial" pitchFamily="34" charset="0"/>
              </a:rPr>
              <a:t>Pelvic surgery using the "perineal approach" (between the anus and coccyx) is an established cause of damage to the pelvic floor. This surgery includes coccygectomy </a:t>
            </a:r>
            <a:endParaRPr lang="en-GB" sz="2400" smtClean="0">
              <a:latin typeface="Arial" pitchFamily="34" charset="0"/>
            </a:endParaRPr>
          </a:p>
        </p:txBody>
      </p:sp>
      <p:sp>
        <p:nvSpPr>
          <p:cNvPr id="6" name="Rectangle 2"/>
          <p:cNvSpPr>
            <a:spLocks noGrp="1" noChangeArrowheads="1"/>
          </p:cNvSpPr>
          <p:nvPr>
            <p:ph type="title"/>
          </p:nvPr>
        </p:nvSpPr>
        <p:spPr>
          <a:xfrm>
            <a:off x="457200" y="44450"/>
            <a:ext cx="8229600" cy="1143000"/>
          </a:xfrm>
        </p:spPr>
        <p:txBody>
          <a:bodyPr/>
          <a:lstStyle/>
          <a:p>
            <a:pPr algn="ctr" eaLnBrk="1" hangingPunct="1">
              <a:defRPr/>
            </a:pPr>
            <a:r>
              <a:rPr lang="en-IE" dirty="0" err="1" smtClean="0">
                <a:ea typeface="ＭＳ Ｐゴシック" pitchFamily="67" charset="-128"/>
                <a:cs typeface="+mj-cs"/>
              </a:rPr>
              <a:t>Levator</a:t>
            </a:r>
            <a:r>
              <a:rPr lang="en-IE" dirty="0" smtClean="0">
                <a:ea typeface="ＭＳ Ｐゴシック" pitchFamily="67" charset="-128"/>
                <a:cs typeface="+mj-cs"/>
              </a:rPr>
              <a:t> </a:t>
            </a:r>
            <a:r>
              <a:rPr lang="en-IE" dirty="0" err="1" smtClean="0">
                <a:ea typeface="ＭＳ Ｐゴシック" pitchFamily="67" charset="-128"/>
                <a:cs typeface="+mj-cs"/>
              </a:rPr>
              <a:t>Ani</a:t>
            </a:r>
            <a:endParaRPr lang="en-GB" dirty="0" smtClean="0">
              <a:ea typeface="ＭＳ Ｐゴシック" pitchFamily="67" charset="-128"/>
              <a:cs typeface="+mj-cs"/>
            </a:endParaRPr>
          </a:p>
        </p:txBody>
      </p:sp>
      <p:pic>
        <p:nvPicPr>
          <p:cNvPr id="22532" name="Picture 4"/>
          <p:cNvPicPr>
            <a:picLocks noChangeAspect="1" noChangeArrowheads="1"/>
          </p:cNvPicPr>
          <p:nvPr/>
        </p:nvPicPr>
        <p:blipFill>
          <a:blip r:embed="rId2"/>
          <a:srcRect/>
          <a:stretch>
            <a:fillRect/>
          </a:stretch>
        </p:blipFill>
        <p:spPr bwMode="auto">
          <a:xfrm>
            <a:off x="6319838" y="1125538"/>
            <a:ext cx="2636837" cy="3240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57200" y="44450"/>
            <a:ext cx="8229600" cy="1143000"/>
          </a:xfrm>
        </p:spPr>
        <p:txBody>
          <a:bodyPr/>
          <a:lstStyle/>
          <a:p>
            <a:pPr algn="ctr" eaLnBrk="1" hangingPunct="1">
              <a:defRPr/>
            </a:pPr>
            <a:r>
              <a:rPr lang="en-IE" smtClean="0">
                <a:ea typeface="ＭＳ Ｐゴシック" pitchFamily="67" charset="-128"/>
                <a:cs typeface="+mj-cs"/>
              </a:rPr>
              <a:t>Empty Female Bladder</a:t>
            </a:r>
            <a:endParaRPr lang="en-GB" smtClean="0">
              <a:ea typeface="ＭＳ Ｐゴシック" pitchFamily="67" charset="-128"/>
              <a:cs typeface="+mj-cs"/>
            </a:endParaRPr>
          </a:p>
        </p:txBody>
      </p:sp>
      <p:pic>
        <p:nvPicPr>
          <p:cNvPr id="23555" name="Picture 4"/>
          <p:cNvPicPr>
            <a:picLocks noGrp="1" noChangeAspect="1" noChangeArrowheads="1"/>
          </p:cNvPicPr>
          <p:nvPr>
            <p:ph type="body" sz="half" idx="4294967295"/>
          </p:nvPr>
        </p:nvPicPr>
        <p:blipFill>
          <a:blip r:embed="rId2"/>
          <a:srcRect/>
          <a:stretch>
            <a:fillRect/>
          </a:stretch>
        </p:blipFill>
        <p:spPr>
          <a:xfrm>
            <a:off x="6275388" y="1027113"/>
            <a:ext cx="2760662" cy="3338512"/>
          </a:xfrm>
        </p:spPr>
      </p:pic>
      <p:sp>
        <p:nvSpPr>
          <p:cNvPr id="19459" name="Rectangle 3"/>
          <p:cNvSpPr>
            <a:spLocks noGrp="1" noChangeArrowheads="1"/>
          </p:cNvSpPr>
          <p:nvPr>
            <p:ph type="body" sz="half" idx="4294967295"/>
          </p:nvPr>
        </p:nvSpPr>
        <p:spPr>
          <a:xfrm>
            <a:off x="457200" y="1268413"/>
            <a:ext cx="7210425" cy="5184775"/>
          </a:xfrm>
        </p:spPr>
        <p:txBody>
          <a:bodyPr>
            <a:normAutofit fontScale="92500" lnSpcReduction="10000"/>
          </a:bodyPr>
          <a:lstStyle/>
          <a:p>
            <a:pPr eaLnBrk="1" hangingPunct="1">
              <a:buFont typeface="Arial" charset="0"/>
              <a:buChar char="•"/>
              <a:defRPr/>
            </a:pPr>
            <a:r>
              <a:rPr lang="en-IE" sz="2800" dirty="0" smtClean="0">
                <a:ea typeface="ＭＳ Ｐゴシック" pitchFamily="67" charset="-128"/>
                <a:cs typeface="+mn-cs"/>
              </a:rPr>
              <a:t>Bladder has a apex, triangular superior </a:t>
            </a:r>
            <a:br>
              <a:rPr lang="en-IE" sz="2800" dirty="0" smtClean="0">
                <a:ea typeface="ＭＳ Ｐゴシック" pitchFamily="67" charset="-128"/>
                <a:cs typeface="+mn-cs"/>
              </a:rPr>
            </a:br>
            <a:r>
              <a:rPr lang="en-IE" sz="2800" dirty="0" smtClean="0">
                <a:ea typeface="ＭＳ Ｐゴシック" pitchFamily="67" charset="-128"/>
                <a:cs typeface="+mn-cs"/>
              </a:rPr>
              <a:t>surface, base and two </a:t>
            </a:r>
            <a:r>
              <a:rPr lang="en-IE" sz="2800" dirty="0" err="1" smtClean="0">
                <a:ea typeface="ＭＳ Ｐゴシック" pitchFamily="67" charset="-128"/>
                <a:cs typeface="+mn-cs"/>
              </a:rPr>
              <a:t>inferolateral</a:t>
            </a:r>
            <a:r>
              <a:rPr lang="en-IE" sz="2800" dirty="0" smtClean="0">
                <a:ea typeface="ＭＳ Ｐゴシック" pitchFamily="67" charset="-128"/>
                <a:cs typeface="+mn-cs"/>
              </a:rPr>
              <a:t> </a:t>
            </a:r>
            <a:br>
              <a:rPr lang="en-IE" sz="2800" dirty="0" smtClean="0">
                <a:ea typeface="ＭＳ Ｐゴシック" pitchFamily="67" charset="-128"/>
                <a:cs typeface="+mn-cs"/>
              </a:rPr>
            </a:br>
            <a:r>
              <a:rPr lang="en-IE" sz="2800" dirty="0" smtClean="0">
                <a:ea typeface="ＭＳ Ｐゴシック" pitchFamily="67" charset="-128"/>
                <a:cs typeface="+mn-cs"/>
              </a:rPr>
              <a:t>surfaces, neck inferiorly</a:t>
            </a:r>
          </a:p>
          <a:p>
            <a:pPr eaLnBrk="1" hangingPunct="1">
              <a:buFont typeface="Arial" charset="0"/>
              <a:buChar char="•"/>
              <a:defRPr/>
            </a:pPr>
            <a:r>
              <a:rPr lang="en-IE" sz="2800" dirty="0" smtClean="0">
                <a:ea typeface="ＭＳ Ｐゴシック" pitchFamily="67" charset="-128"/>
                <a:cs typeface="+mn-cs"/>
              </a:rPr>
              <a:t>Posterior or base is fixed, the two </a:t>
            </a:r>
            <a:br>
              <a:rPr lang="en-IE" sz="2800" dirty="0" smtClean="0">
                <a:ea typeface="ＭＳ Ｐゴシック" pitchFamily="67" charset="-128"/>
                <a:cs typeface="+mn-cs"/>
              </a:rPr>
            </a:br>
            <a:r>
              <a:rPr lang="en-IE" sz="2800" dirty="0" smtClean="0">
                <a:ea typeface="ＭＳ Ｐゴシック" pitchFamily="67" charset="-128"/>
                <a:cs typeface="+mn-cs"/>
              </a:rPr>
              <a:t>ureters enter obliquely at the junction </a:t>
            </a:r>
            <a:br>
              <a:rPr lang="en-IE" sz="2800" dirty="0" smtClean="0">
                <a:ea typeface="ＭＳ Ｐゴシック" pitchFamily="67" charset="-128"/>
                <a:cs typeface="+mn-cs"/>
              </a:rPr>
            </a:br>
            <a:r>
              <a:rPr lang="en-IE" sz="2800" dirty="0" smtClean="0">
                <a:ea typeface="ＭＳ Ｐゴシック" pitchFamily="67" charset="-128"/>
                <a:cs typeface="+mn-cs"/>
              </a:rPr>
              <a:t>of the superior surfaces and base</a:t>
            </a:r>
          </a:p>
          <a:p>
            <a:pPr eaLnBrk="1" hangingPunct="1">
              <a:buFont typeface="Arial" charset="0"/>
              <a:buChar char="•"/>
              <a:defRPr/>
            </a:pPr>
            <a:r>
              <a:rPr lang="en-IE" sz="2800" dirty="0" smtClean="0">
                <a:ea typeface="ＭＳ Ｐゴシック" pitchFamily="67" charset="-128"/>
                <a:cs typeface="+mn-cs"/>
              </a:rPr>
              <a:t>The internal urethral orifice or neck is </a:t>
            </a:r>
            <a:br>
              <a:rPr lang="en-IE" sz="2800" dirty="0" smtClean="0">
                <a:ea typeface="ＭＳ Ｐゴシック" pitchFamily="67" charset="-128"/>
                <a:cs typeface="+mn-cs"/>
              </a:rPr>
            </a:br>
            <a:r>
              <a:rPr lang="en-IE" sz="2800" dirty="0" smtClean="0">
                <a:ea typeface="ＭＳ Ｐゴシック" pitchFamily="67" charset="-128"/>
                <a:cs typeface="+mn-cs"/>
              </a:rPr>
              <a:t>at the junction of the base and two </a:t>
            </a:r>
            <a:br>
              <a:rPr lang="en-IE" sz="2800" dirty="0" smtClean="0">
                <a:ea typeface="ＭＳ Ｐゴシック" pitchFamily="67" charset="-128"/>
                <a:cs typeface="+mn-cs"/>
              </a:rPr>
            </a:br>
            <a:r>
              <a:rPr lang="en-IE" sz="2800" dirty="0" err="1" smtClean="0">
                <a:ea typeface="ＭＳ Ｐゴシック" pitchFamily="67" charset="-128"/>
                <a:cs typeface="+mn-cs"/>
              </a:rPr>
              <a:t>inferolateral</a:t>
            </a:r>
            <a:r>
              <a:rPr lang="en-IE" sz="2800" dirty="0" smtClean="0">
                <a:ea typeface="ＭＳ Ｐゴシック" pitchFamily="67" charset="-128"/>
                <a:cs typeface="+mn-cs"/>
              </a:rPr>
              <a:t> surfaces </a:t>
            </a:r>
          </a:p>
          <a:p>
            <a:pPr eaLnBrk="1" hangingPunct="1">
              <a:buFont typeface="Arial" charset="0"/>
              <a:buChar char="•"/>
              <a:defRPr/>
            </a:pPr>
            <a:r>
              <a:rPr lang="en-IE" sz="2800" dirty="0" smtClean="0">
                <a:ea typeface="ＭＳ Ｐゴシック" pitchFamily="67" charset="-128"/>
                <a:cs typeface="+mn-cs"/>
              </a:rPr>
              <a:t>The interior of the bladder is lined with transitional epithelium which is thrown into folds in the empty bladder, except for the smooth triangular area of base called </a:t>
            </a:r>
            <a:r>
              <a:rPr lang="en-IE" sz="2800" dirty="0" err="1" smtClean="0">
                <a:ea typeface="ＭＳ Ｐゴシック" pitchFamily="67" charset="-128"/>
                <a:cs typeface="+mn-cs"/>
              </a:rPr>
              <a:t>trigone</a:t>
            </a:r>
            <a:r>
              <a:rPr lang="en-IE" sz="2800" dirty="0" smtClean="0">
                <a:ea typeface="ＭＳ Ｐゴシック" pitchFamily="67" charset="-128"/>
                <a:cs typeface="+mn-cs"/>
              </a:rPr>
              <a:t> </a:t>
            </a:r>
          </a:p>
          <a:p>
            <a:pPr eaLnBrk="1" hangingPunct="1">
              <a:buFont typeface="Arial" charset="0"/>
              <a:buChar char="•"/>
              <a:defRPr/>
            </a:pPr>
            <a:endParaRPr lang="en-IE" dirty="0" smtClean="0">
              <a:ea typeface="ＭＳ Ｐゴシック" pitchFamily="67" charset="-128"/>
              <a:cs typeface="+mn-cs"/>
            </a:endParaRPr>
          </a:p>
          <a:p>
            <a:pPr eaLnBrk="1" hangingPunct="1">
              <a:buFont typeface="Arial" charset="0"/>
              <a:buChar char="•"/>
              <a:defRPr/>
            </a:pPr>
            <a:endParaRPr lang="en-GB" dirty="0" smtClean="0">
              <a:ea typeface="ＭＳ Ｐゴシック" pitchFamily="67" charset="-128"/>
              <a:cs typeface="+mn-cs"/>
            </a:endParaRPr>
          </a:p>
        </p:txBody>
      </p:sp>
      <p:sp>
        <p:nvSpPr>
          <p:cNvPr id="2" name="Rechthoek 1"/>
          <p:cNvSpPr/>
          <p:nvPr/>
        </p:nvSpPr>
        <p:spPr>
          <a:xfrm>
            <a:off x="6156325" y="836613"/>
            <a:ext cx="1944688" cy="3603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4294967295"/>
          </p:nvPr>
        </p:nvSpPr>
        <p:spPr>
          <a:xfrm>
            <a:off x="457200" y="1257300"/>
            <a:ext cx="5483225" cy="4968875"/>
          </a:xfrm>
        </p:spPr>
        <p:txBody>
          <a:bodyPr>
            <a:normAutofit fontScale="92500" lnSpcReduction="20000"/>
          </a:bodyPr>
          <a:lstStyle/>
          <a:p>
            <a:pPr eaLnBrk="1" hangingPunct="1">
              <a:buFont typeface="Arial" charset="0"/>
              <a:buChar char="•"/>
              <a:defRPr/>
            </a:pPr>
            <a:r>
              <a:rPr lang="en-IE" dirty="0" err="1" smtClean="0">
                <a:ea typeface="ＭＳ Ｐゴシック" pitchFamily="67" charset="-128"/>
                <a:cs typeface="+mn-cs"/>
              </a:rPr>
              <a:t>Pubo</a:t>
            </a:r>
            <a:r>
              <a:rPr lang="en-IE" dirty="0" smtClean="0">
                <a:ea typeface="ＭＳ Ｐゴシック" pitchFamily="67" charset="-128"/>
                <a:cs typeface="+mn-cs"/>
              </a:rPr>
              <a:t> </a:t>
            </a:r>
            <a:r>
              <a:rPr lang="en-IE" dirty="0" err="1" smtClean="0">
                <a:ea typeface="ＭＳ Ｐゴシック" pitchFamily="67" charset="-128"/>
                <a:cs typeface="+mn-cs"/>
              </a:rPr>
              <a:t>vesical</a:t>
            </a:r>
            <a:r>
              <a:rPr lang="en-IE" dirty="0" smtClean="0">
                <a:ea typeface="ＭＳ Ｐゴシック" pitchFamily="67" charset="-128"/>
                <a:cs typeface="+mn-cs"/>
              </a:rPr>
              <a:t> ligaments connect the neck to the pubic bone</a:t>
            </a:r>
            <a:endParaRPr lang="en-GB" dirty="0" smtClean="0">
              <a:ea typeface="ＭＳ Ｐゴシック" pitchFamily="67" charset="-128"/>
              <a:cs typeface="+mn-cs"/>
            </a:endParaRPr>
          </a:p>
          <a:p>
            <a:pPr eaLnBrk="1" hangingPunct="1">
              <a:buFont typeface="Arial" charset="0"/>
              <a:buChar char="•"/>
              <a:defRPr/>
            </a:pPr>
            <a:r>
              <a:rPr lang="en-IE" dirty="0" smtClean="0">
                <a:ea typeface="ＭＳ Ｐゴシック" pitchFamily="67" charset="-128"/>
                <a:cs typeface="+mn-cs"/>
              </a:rPr>
              <a:t>Base is attached to the </a:t>
            </a:r>
            <a:r>
              <a:rPr lang="en-IE" dirty="0" err="1" smtClean="0">
                <a:ea typeface="ＭＳ Ｐゴシック" pitchFamily="67" charset="-128"/>
                <a:cs typeface="+mn-cs"/>
              </a:rPr>
              <a:t>supravaginal</a:t>
            </a:r>
            <a:r>
              <a:rPr lang="en-IE" dirty="0" smtClean="0">
                <a:ea typeface="ＭＳ Ｐゴシック" pitchFamily="67" charset="-128"/>
                <a:cs typeface="+mn-cs"/>
              </a:rPr>
              <a:t> portion of the cervix and anterior fornix of vagina</a:t>
            </a:r>
          </a:p>
          <a:p>
            <a:pPr eaLnBrk="1" hangingPunct="1">
              <a:buFont typeface="Arial" charset="0"/>
              <a:buChar char="•"/>
              <a:defRPr/>
            </a:pPr>
            <a:r>
              <a:rPr lang="en-IE" dirty="0" smtClean="0">
                <a:ea typeface="ＭＳ Ｐゴシック" pitchFamily="67" charset="-128"/>
                <a:cs typeface="+mn-cs"/>
              </a:rPr>
              <a:t>Peritoneum only covers superior surface</a:t>
            </a:r>
          </a:p>
          <a:p>
            <a:pPr eaLnBrk="1" hangingPunct="1">
              <a:buFont typeface="Arial" charset="0"/>
              <a:buChar char="•"/>
              <a:defRPr/>
            </a:pPr>
            <a:r>
              <a:rPr lang="en-IE" dirty="0" smtClean="0">
                <a:ea typeface="ＭＳ Ｐゴシック" pitchFamily="67" charset="-128"/>
                <a:cs typeface="+mn-cs"/>
              </a:rPr>
              <a:t>Blood supply, superior and inferior </a:t>
            </a:r>
            <a:r>
              <a:rPr lang="en-IE" dirty="0" err="1" smtClean="0">
                <a:ea typeface="ＭＳ Ｐゴシック" pitchFamily="67" charset="-128"/>
                <a:cs typeface="+mn-cs"/>
              </a:rPr>
              <a:t>vesical</a:t>
            </a:r>
            <a:r>
              <a:rPr lang="en-IE" dirty="0" smtClean="0">
                <a:ea typeface="ＭＳ Ｐゴシック" pitchFamily="67" charset="-128"/>
                <a:cs typeface="+mn-cs"/>
              </a:rPr>
              <a:t> arteries</a:t>
            </a:r>
          </a:p>
          <a:p>
            <a:pPr eaLnBrk="1" hangingPunct="1">
              <a:buFont typeface="Arial" charset="0"/>
              <a:buChar char="•"/>
              <a:defRPr/>
            </a:pPr>
            <a:r>
              <a:rPr lang="en-IE" dirty="0" smtClean="0">
                <a:ea typeface="ＭＳ Ｐゴシック" pitchFamily="67" charset="-128"/>
                <a:cs typeface="+mn-cs"/>
              </a:rPr>
              <a:t>Venous plexus into internal iliac vein</a:t>
            </a:r>
          </a:p>
        </p:txBody>
      </p:sp>
      <p:pic>
        <p:nvPicPr>
          <p:cNvPr id="24579" name="Picture 4" descr="uterus conn"/>
          <p:cNvPicPr>
            <a:picLocks noGrp="1" noChangeAspect="1" noChangeArrowheads="1"/>
          </p:cNvPicPr>
          <p:nvPr>
            <p:ph type="body" sz="half" idx="4294967295"/>
          </p:nvPr>
        </p:nvPicPr>
        <p:blipFill>
          <a:blip r:embed="rId2"/>
          <a:srcRect/>
          <a:stretch>
            <a:fillRect/>
          </a:stretch>
        </p:blipFill>
        <p:spPr>
          <a:xfrm>
            <a:off x="6011863" y="1268413"/>
            <a:ext cx="2736850" cy="3065462"/>
          </a:xfrm>
          <a:noFill/>
        </p:spPr>
      </p:pic>
      <p:sp>
        <p:nvSpPr>
          <p:cNvPr id="5" name="Rectangle 2"/>
          <p:cNvSpPr txBox="1">
            <a:spLocks noChangeArrowheads="1"/>
          </p:cNvSpPr>
          <p:nvPr/>
        </p:nvSpPr>
        <p:spPr bwMode="auto">
          <a:xfrm>
            <a:off x="457200" y="4445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l" defTabSz="457200" rtl="0" eaLnBrk="0" fontAlgn="base" hangingPunct="0">
              <a:spcBef>
                <a:spcPct val="0"/>
              </a:spcBef>
              <a:spcAft>
                <a:spcPct val="0"/>
              </a:spcAft>
              <a:defRPr sz="3600" kern="1200">
                <a:solidFill>
                  <a:srgbClr val="3B6E8F"/>
                </a:solidFill>
                <a:latin typeface="Arial"/>
                <a:ea typeface="MS PGothic" pitchFamily="34" charset="-128"/>
                <a:cs typeface="35 Helvetica Thin"/>
              </a:defRPr>
            </a:lvl1pPr>
            <a:lvl2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2pPr>
            <a:lvl3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3pPr>
            <a:lvl4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4pPr>
            <a:lvl5pPr algn="l" defTabSz="457200" rtl="0" eaLnBrk="0" fontAlgn="base" hangingPunct="0">
              <a:spcBef>
                <a:spcPct val="0"/>
              </a:spcBef>
              <a:spcAft>
                <a:spcPct val="0"/>
              </a:spcAft>
              <a:defRPr sz="3600">
                <a:solidFill>
                  <a:srgbClr val="3B6E8F"/>
                </a:solidFill>
                <a:latin typeface="Arial" pitchFamily="66" charset="0"/>
                <a:ea typeface="MS PGothic" pitchFamily="34" charset="-128"/>
                <a:cs typeface="35 Helvetica Thin" pitchFamily="-112" charset="0"/>
              </a:defRPr>
            </a:lvl5pPr>
            <a:lvl6pPr marL="4572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6pPr>
            <a:lvl7pPr marL="9144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7pPr>
            <a:lvl8pPr marL="13716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8pPr>
            <a:lvl9pPr marL="1828800" algn="ctr" defTabSz="457200" rtl="0" fontAlgn="base">
              <a:spcBef>
                <a:spcPct val="0"/>
              </a:spcBef>
              <a:spcAft>
                <a:spcPct val="0"/>
              </a:spcAft>
              <a:defRPr sz="4400">
                <a:solidFill>
                  <a:schemeClr val="tx1"/>
                </a:solidFill>
                <a:latin typeface="Calibri" pitchFamily="67" charset="0"/>
                <a:ea typeface="ＭＳ Ｐゴシック" pitchFamily="67" charset="-128"/>
                <a:cs typeface="ＭＳ Ｐゴシック" pitchFamily="67" charset="-128"/>
              </a:defRPr>
            </a:lvl9pPr>
          </a:lstStyle>
          <a:p>
            <a:pPr algn="ctr" eaLnBrk="1" hangingPunct="1">
              <a:defRPr/>
            </a:pPr>
            <a:r>
              <a:rPr lang="en-IE" dirty="0" smtClean="0">
                <a:ea typeface="ＭＳ Ｐゴシック" pitchFamily="67" charset="-128"/>
                <a:cs typeface="+mj-cs"/>
              </a:rPr>
              <a:t>Female Bladder</a:t>
            </a:r>
            <a:endParaRPr lang="en-GB" dirty="0" smtClean="0">
              <a:ea typeface="ＭＳ Ｐゴシック" pitchFamily="67" charset="-128"/>
              <a:cs typeface="+mj-cs"/>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ChangeArrowheads="1"/>
          </p:cNvSpPr>
          <p:nvPr>
            <p:ph type="title"/>
          </p:nvPr>
        </p:nvSpPr>
        <p:spPr>
          <a:xfrm>
            <a:off x="457200" y="44450"/>
            <a:ext cx="8229600" cy="1143000"/>
          </a:xfrm>
        </p:spPr>
        <p:txBody>
          <a:bodyPr/>
          <a:lstStyle/>
          <a:p>
            <a:pPr algn="ctr" eaLnBrk="1" hangingPunct="1"/>
            <a:r>
              <a:rPr lang="en-IE" smtClean="0">
                <a:latin typeface="Arial" pitchFamily="34" charset="0"/>
              </a:rPr>
              <a:t>Control of Micturition</a:t>
            </a:r>
            <a:endParaRPr lang="en-GB" smtClean="0">
              <a:latin typeface="Arial" pitchFamily="34" charset="0"/>
            </a:endParaRPr>
          </a:p>
        </p:txBody>
      </p:sp>
      <p:sp>
        <p:nvSpPr>
          <p:cNvPr id="86021" name="Rectangle 5"/>
          <p:cNvSpPr>
            <a:spLocks noGrp="1" noChangeArrowheads="1"/>
          </p:cNvSpPr>
          <p:nvPr>
            <p:ph type="body" sz="half" idx="1"/>
          </p:nvPr>
        </p:nvSpPr>
        <p:spPr>
          <a:xfrm>
            <a:off x="457200" y="1268413"/>
            <a:ext cx="5316538" cy="5068887"/>
          </a:xfrm>
        </p:spPr>
        <p:txBody>
          <a:bodyPr/>
          <a:lstStyle/>
          <a:p>
            <a:pPr eaLnBrk="1" hangingPunct="1">
              <a:buFont typeface="Arial" charset="0"/>
              <a:buChar char="•"/>
              <a:defRPr/>
            </a:pPr>
            <a:r>
              <a:rPr lang="en-IE" sz="2400" dirty="0" smtClean="0">
                <a:ea typeface="ＭＳ Ｐゴシック" pitchFamily="67" charset="-128"/>
                <a:cs typeface="+mn-cs"/>
              </a:rPr>
              <a:t>Smooth or detrusor muscle at the neck is  the internal sphincter, supplied by the sympathetic</a:t>
            </a:r>
          </a:p>
          <a:p>
            <a:pPr eaLnBrk="1" hangingPunct="1">
              <a:buFont typeface="Arial" charset="0"/>
              <a:buChar char="•"/>
              <a:defRPr/>
            </a:pPr>
            <a:r>
              <a:rPr lang="en-IE" sz="2400" dirty="0" smtClean="0">
                <a:ea typeface="ＭＳ Ｐゴシック" pitchFamily="67" charset="-128"/>
                <a:cs typeface="+mn-cs"/>
              </a:rPr>
              <a:t>Parasympathetic contracts detrusor muscle and relaxes internal sphincter</a:t>
            </a:r>
          </a:p>
          <a:p>
            <a:pPr eaLnBrk="1" hangingPunct="1">
              <a:buFont typeface="Arial" charset="0"/>
              <a:buChar char="•"/>
              <a:defRPr/>
            </a:pPr>
            <a:r>
              <a:rPr lang="en-IE" sz="2400" dirty="0" smtClean="0">
                <a:ea typeface="ＭＳ Ｐゴシック" pitchFamily="67" charset="-128"/>
                <a:cs typeface="+mn-cs"/>
              </a:rPr>
              <a:t>Sphincter urethra or external sphincter is striated muscle</a:t>
            </a:r>
          </a:p>
          <a:p>
            <a:pPr eaLnBrk="1" hangingPunct="1">
              <a:buFont typeface="Arial" charset="0"/>
              <a:buChar char="•"/>
              <a:defRPr/>
            </a:pPr>
            <a:r>
              <a:rPr lang="en-IE" sz="2400" dirty="0" smtClean="0">
                <a:ea typeface="ＭＳ Ｐゴシック" pitchFamily="67" charset="-128"/>
                <a:cs typeface="+mn-cs"/>
              </a:rPr>
              <a:t>Supplied by </a:t>
            </a:r>
            <a:r>
              <a:rPr lang="en-IE" sz="2400" dirty="0" err="1" smtClean="0">
                <a:ea typeface="ＭＳ Ｐゴシック" pitchFamily="67" charset="-128"/>
                <a:cs typeface="+mn-cs"/>
              </a:rPr>
              <a:t>perineal</a:t>
            </a:r>
            <a:r>
              <a:rPr lang="en-IE" sz="2400" dirty="0" smtClean="0">
                <a:ea typeface="ＭＳ Ｐゴシック" pitchFamily="67" charset="-128"/>
                <a:cs typeface="+mn-cs"/>
              </a:rPr>
              <a:t> branch of </a:t>
            </a:r>
            <a:r>
              <a:rPr lang="en-IE" sz="2400" dirty="0" err="1" smtClean="0">
                <a:ea typeface="ＭＳ Ｐゴシック" pitchFamily="67" charset="-128"/>
                <a:cs typeface="+mn-cs"/>
              </a:rPr>
              <a:t>pudendal</a:t>
            </a:r>
            <a:r>
              <a:rPr lang="en-IE" sz="2400" dirty="0" smtClean="0">
                <a:ea typeface="ＭＳ Ｐゴシック" pitchFamily="67" charset="-128"/>
                <a:cs typeface="+mn-cs"/>
              </a:rPr>
              <a:t> nerve S2,3,4,</a:t>
            </a:r>
          </a:p>
          <a:p>
            <a:pPr eaLnBrk="1" hangingPunct="1">
              <a:buFont typeface="Arial" charset="0"/>
              <a:buChar char="•"/>
              <a:defRPr/>
            </a:pPr>
            <a:endParaRPr lang="en-IE" sz="2400" dirty="0" smtClean="0">
              <a:ea typeface="ＭＳ Ｐゴシック" pitchFamily="67" charset="-128"/>
              <a:cs typeface="+mn-cs"/>
            </a:endParaRPr>
          </a:p>
          <a:p>
            <a:pPr eaLnBrk="1" hangingPunct="1">
              <a:buFont typeface="Arial" charset="0"/>
              <a:buChar char="•"/>
              <a:defRPr/>
            </a:pPr>
            <a:endParaRPr lang="en-GB" sz="2400" dirty="0" smtClean="0">
              <a:ea typeface="ＭＳ Ｐゴシック" pitchFamily="67" charset="-128"/>
              <a:cs typeface="+mn-cs"/>
            </a:endParaRPr>
          </a:p>
        </p:txBody>
      </p:sp>
      <p:pic>
        <p:nvPicPr>
          <p:cNvPr id="25604" name="Picture 5" descr="Bladder"/>
          <p:cNvPicPr>
            <a:picLocks noGrp="1" noChangeAspect="1" noChangeArrowheads="1"/>
          </p:cNvPicPr>
          <p:nvPr>
            <p:ph type="body" sz="half" idx="2"/>
          </p:nvPr>
        </p:nvPicPr>
        <p:blipFill>
          <a:blip r:embed="rId2"/>
          <a:srcRect/>
          <a:stretch>
            <a:fillRect/>
          </a:stretch>
        </p:blipFill>
        <p:spPr>
          <a:xfrm>
            <a:off x="5795963" y="1268413"/>
            <a:ext cx="2952750" cy="4198937"/>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b="1" dirty="0"/>
              <a:t>The Concept of Community midwifery in Kenya</a:t>
            </a:r>
            <a:endParaRPr lang="en-US" dirty="0"/>
          </a:p>
          <a:p>
            <a:r>
              <a:rPr lang="en-US" dirty="0" smtClean="0"/>
              <a:t>Community </a:t>
            </a:r>
            <a:r>
              <a:rPr lang="en-US" dirty="0"/>
              <a:t>or home based midwifery aim at;</a:t>
            </a:r>
          </a:p>
          <a:p>
            <a:pPr lvl="0"/>
            <a:r>
              <a:rPr lang="en-US" dirty="0"/>
              <a:t>Improving the quality of normal pregnancy, delivery and postnatal care for women within the community and thus reduce maternal</a:t>
            </a:r>
            <a:r>
              <a:rPr lang="en-GB" dirty="0"/>
              <a:t> and </a:t>
            </a:r>
            <a:r>
              <a:rPr lang="en-GB" dirty="0" smtClean="0"/>
              <a:t>Perinatal </a:t>
            </a:r>
            <a:r>
              <a:rPr lang="en-GB" dirty="0"/>
              <a:t>morbidity and mortality</a:t>
            </a:r>
            <a:endParaRPr lang="en-US" dirty="0"/>
          </a:p>
          <a:p>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44450"/>
            <a:ext cx="8229600" cy="1138238"/>
          </a:xfrm>
        </p:spPr>
        <p:txBody>
          <a:bodyPr/>
          <a:lstStyle/>
          <a:p>
            <a:pPr algn="ctr" eaLnBrk="1" hangingPunct="1">
              <a:defRPr/>
            </a:pPr>
            <a:r>
              <a:rPr lang="en-GB" dirty="0" smtClean="0">
                <a:ea typeface="ＭＳ Ｐゴシック" pitchFamily="67" charset="-128"/>
                <a:cs typeface="+mj-cs"/>
              </a:rPr>
              <a:t>Structure of Female Urethra</a:t>
            </a:r>
          </a:p>
        </p:txBody>
      </p:sp>
      <p:sp>
        <p:nvSpPr>
          <p:cNvPr id="21507" name="Rectangle 3"/>
          <p:cNvSpPr>
            <a:spLocks noGrp="1" noChangeArrowheads="1"/>
          </p:cNvSpPr>
          <p:nvPr>
            <p:ph type="body" sz="half" idx="4294967295"/>
          </p:nvPr>
        </p:nvSpPr>
        <p:spPr>
          <a:xfrm>
            <a:off x="395288" y="1196975"/>
            <a:ext cx="6013450" cy="4840288"/>
          </a:xfrm>
        </p:spPr>
        <p:txBody>
          <a:bodyPr>
            <a:normAutofit fontScale="92500" lnSpcReduction="20000"/>
          </a:bodyPr>
          <a:lstStyle/>
          <a:p>
            <a:pPr eaLnBrk="1" hangingPunct="1">
              <a:buFont typeface="Arial" charset="0"/>
              <a:buChar char="•"/>
              <a:defRPr/>
            </a:pPr>
            <a:r>
              <a:rPr lang="en-GB" dirty="0" smtClean="0">
                <a:ea typeface="ＭＳ Ｐゴシック" pitchFamily="67" charset="-128"/>
                <a:cs typeface="+mn-cs"/>
              </a:rPr>
              <a:t>Urethra 3-5 cm long</a:t>
            </a:r>
          </a:p>
          <a:p>
            <a:pPr eaLnBrk="1" hangingPunct="1">
              <a:buFont typeface="Arial" charset="0"/>
              <a:buChar char="•"/>
              <a:defRPr/>
            </a:pPr>
            <a:r>
              <a:rPr lang="en-GB" dirty="0" smtClean="0">
                <a:ea typeface="ＭＳ Ｐゴシック" pitchFamily="67" charset="-128"/>
                <a:cs typeface="+mn-cs"/>
              </a:rPr>
              <a:t>Enters deep pouch where it is surrounded by</a:t>
            </a:r>
          </a:p>
          <a:p>
            <a:pPr eaLnBrk="1" hangingPunct="1">
              <a:buFont typeface="Arial" charset="0"/>
              <a:buChar char="•"/>
              <a:defRPr/>
            </a:pPr>
            <a:r>
              <a:rPr lang="en-GB" dirty="0" smtClean="0">
                <a:ea typeface="ＭＳ Ｐゴシック" pitchFamily="67" charset="-128"/>
                <a:cs typeface="+mn-cs"/>
              </a:rPr>
              <a:t>Sphincter urethra, also  called external sphincter of bladder</a:t>
            </a:r>
          </a:p>
          <a:p>
            <a:pPr eaLnBrk="1" hangingPunct="1">
              <a:buFont typeface="Arial" charset="0"/>
              <a:buChar char="•"/>
              <a:defRPr/>
            </a:pPr>
            <a:r>
              <a:rPr lang="en-IE" dirty="0" smtClean="0">
                <a:ea typeface="ＭＳ Ｐゴシック" pitchFamily="67" charset="-128"/>
                <a:cs typeface="+mn-cs"/>
              </a:rPr>
              <a:t>Urethra pierces </a:t>
            </a:r>
            <a:r>
              <a:rPr lang="en-IE" dirty="0" err="1" smtClean="0">
                <a:ea typeface="ＭＳ Ｐゴシック" pitchFamily="67" charset="-128"/>
                <a:cs typeface="+mn-cs"/>
              </a:rPr>
              <a:t>perineal</a:t>
            </a:r>
            <a:r>
              <a:rPr lang="en-IE" dirty="0" smtClean="0">
                <a:ea typeface="ＭＳ Ｐゴシック" pitchFamily="67" charset="-128"/>
                <a:cs typeface="+mn-cs"/>
              </a:rPr>
              <a:t> membrane </a:t>
            </a:r>
          </a:p>
          <a:p>
            <a:pPr eaLnBrk="1" hangingPunct="1">
              <a:buFont typeface="Arial" charset="0"/>
              <a:buChar char="•"/>
              <a:defRPr/>
            </a:pPr>
            <a:r>
              <a:rPr lang="en-GB" dirty="0" smtClean="0">
                <a:ea typeface="ＭＳ Ｐゴシック" pitchFamily="67" charset="-128"/>
                <a:cs typeface="+mn-cs"/>
              </a:rPr>
              <a:t>No fascia between lower two thirds of urethra and vagina</a:t>
            </a:r>
          </a:p>
          <a:p>
            <a:pPr eaLnBrk="1" hangingPunct="1">
              <a:buFont typeface="Arial" charset="0"/>
              <a:buChar char="•"/>
              <a:defRPr/>
            </a:pPr>
            <a:r>
              <a:rPr lang="en-IE" dirty="0" smtClean="0">
                <a:ea typeface="ＭＳ Ｐゴシック" pitchFamily="67" charset="-128"/>
                <a:cs typeface="+mn-cs"/>
              </a:rPr>
              <a:t>Opens into vestibule, between clitoris and vagina</a:t>
            </a:r>
            <a:endParaRPr lang="en-GB" dirty="0" smtClean="0">
              <a:ea typeface="ＭＳ Ｐゴシック" pitchFamily="67" charset="-128"/>
              <a:cs typeface="+mn-cs"/>
            </a:endParaRPr>
          </a:p>
          <a:p>
            <a:pPr eaLnBrk="1" hangingPunct="1">
              <a:lnSpc>
                <a:spcPct val="90000"/>
              </a:lnSpc>
              <a:buFont typeface="Arial" charset="0"/>
              <a:buChar char="•"/>
              <a:defRPr/>
            </a:pPr>
            <a:endParaRPr lang="en-GB" sz="2800" dirty="0" smtClean="0">
              <a:ea typeface="ＭＳ Ｐゴシック" pitchFamily="67" charset="-128"/>
              <a:cs typeface="+mn-cs"/>
            </a:endParaRPr>
          </a:p>
        </p:txBody>
      </p:sp>
      <p:pic>
        <p:nvPicPr>
          <p:cNvPr id="26628" name="Picture 4" descr="Perineal triangles"/>
          <p:cNvPicPr>
            <a:picLocks noChangeAspect="1" noChangeArrowheads="1"/>
          </p:cNvPicPr>
          <p:nvPr/>
        </p:nvPicPr>
        <p:blipFill>
          <a:blip r:embed="rId2" cstate="print"/>
          <a:srcRect/>
          <a:stretch>
            <a:fillRect/>
          </a:stretch>
        </p:blipFill>
        <p:spPr bwMode="auto">
          <a:xfrm>
            <a:off x="6443663" y="3484563"/>
            <a:ext cx="2397125" cy="2105025"/>
          </a:xfrm>
          <a:prstGeom prst="rect">
            <a:avLst/>
          </a:prstGeom>
          <a:noFill/>
          <a:ln w="9525">
            <a:noFill/>
            <a:miter lim="800000"/>
            <a:headEnd/>
            <a:tailEnd/>
          </a:ln>
        </p:spPr>
      </p:pic>
      <p:pic>
        <p:nvPicPr>
          <p:cNvPr id="26629" name="Picture 5"/>
          <p:cNvPicPr>
            <a:picLocks noGrp="1" noChangeAspect="1" noChangeArrowheads="1"/>
          </p:cNvPicPr>
          <p:nvPr>
            <p:ph sz="half" idx="4294967295"/>
          </p:nvPr>
        </p:nvPicPr>
        <p:blipFill>
          <a:blip r:embed="rId3"/>
          <a:srcRect/>
          <a:stretch>
            <a:fillRect/>
          </a:stretch>
        </p:blipFill>
        <p:spPr>
          <a:xfrm>
            <a:off x="6227763" y="981075"/>
            <a:ext cx="2881312" cy="2376488"/>
          </a:xfrm>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457200" y="152400"/>
            <a:ext cx="8229600" cy="1250950"/>
          </a:xfrm>
        </p:spPr>
        <p:txBody>
          <a:bodyPr/>
          <a:lstStyle/>
          <a:p>
            <a:pPr eaLnBrk="1" hangingPunct="1"/>
            <a:r>
              <a:rPr lang="en-US" smtClean="0"/>
              <a:t>Causes of pelvic deviation</a:t>
            </a:r>
          </a:p>
        </p:txBody>
      </p:sp>
      <p:sp>
        <p:nvSpPr>
          <p:cNvPr id="38915" name="Rectangle 3"/>
          <p:cNvSpPr>
            <a:spLocks noGrp="1"/>
          </p:cNvSpPr>
          <p:nvPr>
            <p:ph sz="quarter" idx="1"/>
          </p:nvPr>
        </p:nvSpPr>
        <p:spPr>
          <a:xfrm>
            <a:off x="612775" y="1600200"/>
            <a:ext cx="8153400" cy="4495800"/>
          </a:xfrm>
        </p:spPr>
        <p:txBody>
          <a:bodyPr>
            <a:noAutofit/>
          </a:bodyPr>
          <a:lstStyle/>
          <a:p>
            <a:pPr eaLnBrk="1" hangingPunct="1">
              <a:lnSpc>
                <a:spcPct val="90000"/>
              </a:lnSpc>
            </a:pPr>
            <a:r>
              <a:rPr lang="en-US" sz="2800" b="1" dirty="0" smtClean="0"/>
              <a:t>Congenital:</a:t>
            </a:r>
          </a:p>
          <a:p>
            <a:pPr eaLnBrk="1" hangingPunct="1">
              <a:lnSpc>
                <a:spcPct val="90000"/>
              </a:lnSpc>
              <a:buFontTx/>
              <a:buChar char="-"/>
            </a:pPr>
            <a:r>
              <a:rPr lang="en-US" sz="2800" dirty="0" smtClean="0"/>
              <a:t>Narrow pelvic</a:t>
            </a:r>
          </a:p>
          <a:p>
            <a:pPr eaLnBrk="1" hangingPunct="1">
              <a:lnSpc>
                <a:spcPct val="90000"/>
              </a:lnSpc>
              <a:buFontTx/>
              <a:buChar char="-"/>
            </a:pPr>
            <a:r>
              <a:rPr lang="en-US" sz="2800" dirty="0" smtClean="0"/>
              <a:t>Simple flat</a:t>
            </a:r>
          </a:p>
          <a:p>
            <a:pPr eaLnBrk="1" hangingPunct="1">
              <a:lnSpc>
                <a:spcPct val="90000"/>
              </a:lnSpc>
              <a:buFontTx/>
              <a:buChar char="-"/>
            </a:pPr>
            <a:r>
              <a:rPr lang="en-US" sz="2800" dirty="0" smtClean="0"/>
              <a:t>Funnel (narrow outlet)</a:t>
            </a:r>
          </a:p>
          <a:p>
            <a:pPr eaLnBrk="1" hangingPunct="1">
              <a:lnSpc>
                <a:spcPct val="90000"/>
              </a:lnSpc>
            </a:pPr>
            <a:r>
              <a:rPr lang="en-US" sz="2800" b="1" dirty="0" smtClean="0"/>
              <a:t>Disease :</a:t>
            </a:r>
          </a:p>
          <a:p>
            <a:pPr eaLnBrk="1" hangingPunct="1">
              <a:lnSpc>
                <a:spcPct val="90000"/>
              </a:lnSpc>
              <a:buFontTx/>
              <a:buChar char="-"/>
            </a:pPr>
            <a:r>
              <a:rPr lang="en-US" sz="2800" dirty="0" err="1" smtClean="0"/>
              <a:t>Osteomalasia</a:t>
            </a:r>
            <a:endParaRPr lang="en-US" sz="2800" dirty="0" smtClean="0"/>
          </a:p>
          <a:p>
            <a:pPr eaLnBrk="1" hangingPunct="1">
              <a:lnSpc>
                <a:spcPct val="90000"/>
              </a:lnSpc>
              <a:buFontTx/>
              <a:buChar char="-"/>
            </a:pPr>
            <a:r>
              <a:rPr lang="en-US" sz="2800" dirty="0" err="1" smtClean="0"/>
              <a:t>Lordosis</a:t>
            </a:r>
            <a:endParaRPr lang="en-US" sz="2800" dirty="0" smtClean="0"/>
          </a:p>
          <a:p>
            <a:pPr eaLnBrk="1" hangingPunct="1">
              <a:lnSpc>
                <a:spcPct val="90000"/>
              </a:lnSpc>
              <a:buFontTx/>
              <a:buChar char="-"/>
            </a:pPr>
            <a:r>
              <a:rPr lang="en-US" sz="2800" dirty="0" err="1" smtClean="0"/>
              <a:t>Skoliosis</a:t>
            </a:r>
            <a:endParaRPr lang="en-US" sz="2800" dirty="0" smtClean="0"/>
          </a:p>
          <a:p>
            <a:pPr eaLnBrk="1" hangingPunct="1">
              <a:lnSpc>
                <a:spcPct val="90000"/>
              </a:lnSpc>
              <a:buFontTx/>
              <a:buChar char="-"/>
            </a:pPr>
            <a:r>
              <a:rPr lang="en-US" sz="2800" dirty="0" err="1" smtClean="0"/>
              <a:t>Kifosis</a:t>
            </a:r>
            <a:endParaRPr lang="en-US" sz="2800" dirty="0" smtClean="0"/>
          </a:p>
          <a:p>
            <a:pPr eaLnBrk="1" hangingPunct="1">
              <a:lnSpc>
                <a:spcPct val="90000"/>
              </a:lnSpc>
              <a:buFontTx/>
              <a:buChar char="-"/>
            </a:pPr>
            <a:r>
              <a:rPr lang="en-US" sz="2800" dirty="0" err="1" smtClean="0"/>
              <a:t>Spondilosis</a:t>
            </a:r>
            <a:endParaRPr lang="en-US" sz="2800" dirty="0" smtClean="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57200" y="44450"/>
            <a:ext cx="8229600" cy="1143000"/>
          </a:xfrm>
        </p:spPr>
        <p:txBody>
          <a:bodyPr/>
          <a:lstStyle/>
          <a:p>
            <a:pPr algn="ctr" eaLnBrk="1" hangingPunct="1">
              <a:defRPr/>
            </a:pPr>
            <a:r>
              <a:rPr lang="en-GB" dirty="0" smtClean="0">
                <a:ea typeface="ＭＳ Ｐゴシック" pitchFamily="67" charset="-128"/>
                <a:cs typeface="+mj-cs"/>
              </a:rPr>
              <a:t>       Abnormalities of Pelvis</a:t>
            </a:r>
            <a:endParaRPr lang="en-US" dirty="0" smtClean="0">
              <a:ea typeface="ＭＳ Ｐゴシック" pitchFamily="67" charset="-128"/>
              <a:cs typeface="+mj-cs"/>
            </a:endParaRPr>
          </a:p>
        </p:txBody>
      </p:sp>
      <p:sp>
        <p:nvSpPr>
          <p:cNvPr id="8195" name="Rectangle 3"/>
          <p:cNvSpPr>
            <a:spLocks noGrp="1" noChangeArrowheads="1"/>
          </p:cNvSpPr>
          <p:nvPr>
            <p:ph type="body" sz="half" idx="4294967295"/>
          </p:nvPr>
        </p:nvSpPr>
        <p:spPr>
          <a:xfrm>
            <a:off x="446088" y="1206500"/>
            <a:ext cx="4486275" cy="4114800"/>
          </a:xfrm>
        </p:spPr>
        <p:txBody>
          <a:bodyPr>
            <a:normAutofit fontScale="92500"/>
          </a:bodyPr>
          <a:lstStyle/>
          <a:p>
            <a:pPr eaLnBrk="1" hangingPunct="1">
              <a:buFont typeface="Arial" charset="0"/>
              <a:buChar char="•"/>
              <a:defRPr/>
            </a:pPr>
            <a:r>
              <a:rPr lang="en-IE" dirty="0" err="1" smtClean="0">
                <a:ea typeface="ＭＳ Ｐゴシック" pitchFamily="67" charset="-128"/>
                <a:cs typeface="+mn-cs"/>
              </a:rPr>
              <a:t>Spina</a:t>
            </a:r>
            <a:r>
              <a:rPr lang="en-IE" dirty="0" smtClean="0">
                <a:ea typeface="ＭＳ Ｐゴシック" pitchFamily="67" charset="-128"/>
                <a:cs typeface="+mn-cs"/>
              </a:rPr>
              <a:t> bifida </a:t>
            </a:r>
            <a:r>
              <a:rPr lang="en-IE" dirty="0" err="1" smtClean="0">
                <a:ea typeface="ＭＳ Ｐゴシック" pitchFamily="67" charset="-128"/>
                <a:cs typeface="+mn-cs"/>
              </a:rPr>
              <a:t>occulta</a:t>
            </a:r>
            <a:endParaRPr lang="en-IE" dirty="0" smtClean="0">
              <a:ea typeface="ＭＳ Ｐゴシック" pitchFamily="67" charset="-128"/>
              <a:cs typeface="+mn-cs"/>
            </a:endParaRPr>
          </a:p>
          <a:p>
            <a:pPr eaLnBrk="1" hangingPunct="1">
              <a:buFont typeface="Arial" charset="0"/>
              <a:buChar char="•"/>
              <a:defRPr/>
            </a:pPr>
            <a:r>
              <a:rPr lang="en-GB" dirty="0" smtClean="0">
                <a:ea typeface="ＭＳ Ｐゴシック" pitchFamily="67" charset="-128"/>
                <a:cs typeface="+mn-cs"/>
              </a:rPr>
              <a:t>Unilateral lumbarisation</a:t>
            </a:r>
          </a:p>
          <a:p>
            <a:pPr eaLnBrk="1" hangingPunct="1">
              <a:buFont typeface="Arial" charset="0"/>
              <a:buChar char="•"/>
              <a:defRPr/>
            </a:pPr>
            <a:r>
              <a:rPr lang="en-GB" dirty="0" smtClean="0">
                <a:ea typeface="ＭＳ Ｐゴシック" pitchFamily="67" charset="-128"/>
                <a:cs typeface="+mn-cs"/>
              </a:rPr>
              <a:t>Unilateral sacralisation</a:t>
            </a:r>
          </a:p>
          <a:p>
            <a:pPr eaLnBrk="1" hangingPunct="1">
              <a:buFont typeface="Arial" charset="0"/>
              <a:buChar char="•"/>
              <a:defRPr/>
            </a:pPr>
            <a:r>
              <a:rPr lang="en-IE" dirty="0" smtClean="0">
                <a:ea typeface="ＭＳ Ｐゴシック" pitchFamily="67" charset="-128"/>
                <a:cs typeface="+mn-cs"/>
              </a:rPr>
              <a:t>Stress fractures of the sacrum, pubic arch and neck of femur may be first signs of osteoporosis</a:t>
            </a:r>
            <a:endParaRPr lang="en-GB" dirty="0" smtClean="0">
              <a:ea typeface="ＭＳ Ｐゴシック" pitchFamily="67" charset="-128"/>
              <a:cs typeface="+mn-cs"/>
            </a:endParaRPr>
          </a:p>
          <a:p>
            <a:pPr eaLnBrk="1" hangingPunct="1">
              <a:buFontTx/>
              <a:buNone/>
              <a:defRPr/>
            </a:pPr>
            <a:endParaRPr lang="en-GB" sz="2800" dirty="0" smtClean="0">
              <a:ea typeface="ＭＳ Ｐゴシック" pitchFamily="67" charset="-128"/>
              <a:cs typeface="+mn-cs"/>
            </a:endParaRPr>
          </a:p>
        </p:txBody>
      </p:sp>
      <p:grpSp>
        <p:nvGrpSpPr>
          <p:cNvPr id="3" name="Groep 2"/>
          <p:cNvGrpSpPr>
            <a:grpSpLocks/>
          </p:cNvGrpSpPr>
          <p:nvPr/>
        </p:nvGrpSpPr>
        <p:grpSpPr bwMode="auto">
          <a:xfrm>
            <a:off x="5219700" y="1189038"/>
            <a:ext cx="3519488" cy="3608387"/>
            <a:chOff x="4322763" y="1189038"/>
            <a:chExt cx="4416426" cy="4148199"/>
          </a:xfrm>
        </p:grpSpPr>
        <p:pic>
          <p:nvPicPr>
            <p:cNvPr id="10248" name="Picture 4" descr="sacralization"/>
            <p:cNvPicPr>
              <a:picLocks noChangeAspect="1" noChangeArrowheads="1"/>
            </p:cNvPicPr>
            <p:nvPr/>
          </p:nvPicPr>
          <p:blipFill>
            <a:blip r:embed="rId2"/>
            <a:srcRect/>
            <a:stretch>
              <a:fillRect/>
            </a:stretch>
          </p:blipFill>
          <p:spPr bwMode="auto">
            <a:xfrm>
              <a:off x="5220071" y="1189039"/>
              <a:ext cx="3519116" cy="3514165"/>
            </a:xfrm>
            <a:prstGeom prst="rect">
              <a:avLst/>
            </a:prstGeom>
            <a:noFill/>
          </p:spPr>
        </p:pic>
        <p:sp>
          <p:nvSpPr>
            <p:cNvPr id="2" name="Rechthoek 1"/>
            <p:cNvSpPr/>
            <p:nvPr/>
          </p:nvSpPr>
          <p:spPr>
            <a:xfrm>
              <a:off x="4322763" y="5121888"/>
              <a:ext cx="4416426" cy="215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gr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a:xfrm>
            <a:off x="457200" y="152400"/>
            <a:ext cx="8229600" cy="1250950"/>
          </a:xfrm>
        </p:spPr>
        <p:txBody>
          <a:bodyPr/>
          <a:lstStyle/>
          <a:p>
            <a:pPr eaLnBrk="1" hangingPunct="1"/>
            <a:r>
              <a:rPr lang="en-US" smtClean="0"/>
              <a:t>Deviation impact </a:t>
            </a:r>
          </a:p>
        </p:txBody>
      </p:sp>
      <p:sp>
        <p:nvSpPr>
          <p:cNvPr id="39939" name="Rectangle 3"/>
          <p:cNvSpPr>
            <a:spLocks noGrp="1"/>
          </p:cNvSpPr>
          <p:nvPr>
            <p:ph sz="quarter" idx="1"/>
          </p:nvPr>
        </p:nvSpPr>
        <p:spPr>
          <a:xfrm>
            <a:off x="612775" y="1600200"/>
            <a:ext cx="8153400" cy="4495800"/>
          </a:xfrm>
        </p:spPr>
        <p:txBody>
          <a:bodyPr/>
          <a:lstStyle/>
          <a:p>
            <a:pPr eaLnBrk="1" hangingPunct="1"/>
            <a:r>
              <a:rPr lang="en-US" dirty="0" smtClean="0"/>
              <a:t>Prolonged labor</a:t>
            </a:r>
          </a:p>
          <a:p>
            <a:pPr eaLnBrk="1" hangingPunct="1"/>
            <a:r>
              <a:rPr lang="en-US" dirty="0" smtClean="0"/>
              <a:t>CPD (</a:t>
            </a:r>
            <a:r>
              <a:rPr lang="en-US" dirty="0" err="1" smtClean="0"/>
              <a:t>Cephalo</a:t>
            </a:r>
            <a:r>
              <a:rPr lang="en-US" dirty="0" smtClean="0"/>
              <a:t> Pelvic Disproportion)</a:t>
            </a:r>
          </a:p>
          <a:p>
            <a:pPr eaLnBrk="1" hangingPunct="1"/>
            <a:r>
              <a:rPr lang="en-US" dirty="0" smtClean="0"/>
              <a:t>Breech presentation</a:t>
            </a:r>
          </a:p>
          <a:p>
            <a:pPr eaLnBrk="1" hangingPunct="1"/>
            <a:r>
              <a:rPr lang="en-US" dirty="0" smtClean="0"/>
              <a:t>Infertility </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Uterine ligaments</a:t>
            </a:r>
            <a:endParaRPr lang="en-US" b="1" dirty="0"/>
          </a:p>
        </p:txBody>
      </p:sp>
      <p:sp>
        <p:nvSpPr>
          <p:cNvPr id="3" name="Content Placeholder 2"/>
          <p:cNvSpPr>
            <a:spLocks noGrp="1"/>
          </p:cNvSpPr>
          <p:nvPr>
            <p:ph idx="1"/>
          </p:nvPr>
        </p:nvSpPr>
        <p:spPr/>
        <p:txBody>
          <a:bodyPr/>
          <a:lstStyle/>
          <a:p>
            <a:pPr>
              <a:buNone/>
            </a:pPr>
            <a:r>
              <a:rPr lang="en-US" dirty="0" smtClean="0"/>
              <a:t>Structures attached to the uterus include:</a:t>
            </a:r>
            <a:endParaRPr lang="en-US" b="1" dirty="0" smtClean="0"/>
          </a:p>
          <a:p>
            <a:r>
              <a:rPr lang="en-US" dirty="0" smtClean="0"/>
              <a:t>round ligament</a:t>
            </a:r>
          </a:p>
          <a:p>
            <a:r>
              <a:rPr lang="en-US" dirty="0" smtClean="0"/>
              <a:t>ovarian ligament</a:t>
            </a:r>
          </a:p>
          <a:p>
            <a:r>
              <a:rPr lang="en-US" dirty="0" err="1" smtClean="0"/>
              <a:t>uterosacral</a:t>
            </a:r>
            <a:r>
              <a:rPr lang="en-US" dirty="0" smtClean="0"/>
              <a:t> ligament or fold</a:t>
            </a:r>
          </a:p>
          <a:p>
            <a:r>
              <a:rPr lang="en-US" dirty="0" smtClean="0"/>
              <a:t>cardinal ligament/transverse cervical ligament (of </a:t>
            </a:r>
            <a:r>
              <a:rPr lang="en-US" dirty="0" err="1" smtClean="0"/>
              <a:t>Mackenrodt</a:t>
            </a:r>
            <a:r>
              <a:rPr lang="en-US" dirty="0" smtClean="0"/>
              <a:t>).</a:t>
            </a:r>
            <a:endParaRPr lang="en-US"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28600"/>
            <a:ext cx="8686800" cy="752475"/>
          </a:xfrm>
        </p:spPr>
        <p:txBody>
          <a:bodyPr>
            <a:normAutofit fontScale="90000"/>
          </a:bodyPr>
          <a:lstStyle/>
          <a:p>
            <a:r>
              <a:rPr lang="en-US" sz="3200" b="1"/>
              <a:t>ADEQUACY OF THE PELVIS TO ACHIEVE VAGINAL DELIVERY</a:t>
            </a:r>
          </a:p>
        </p:txBody>
      </p:sp>
      <p:sp>
        <p:nvSpPr>
          <p:cNvPr id="20483" name="Rectangle 3"/>
          <p:cNvSpPr>
            <a:spLocks noGrp="1" noChangeArrowheads="1"/>
          </p:cNvSpPr>
          <p:nvPr>
            <p:ph type="body" idx="1"/>
          </p:nvPr>
        </p:nvSpPr>
        <p:spPr/>
        <p:txBody>
          <a:bodyPr>
            <a:normAutofit fontScale="85000" lnSpcReduction="10000"/>
          </a:bodyPr>
          <a:lstStyle/>
          <a:p>
            <a:pPr>
              <a:buFont typeface="Wingdings" pitchFamily="2" charset="2"/>
              <a:buNone/>
            </a:pPr>
            <a:r>
              <a:rPr lang="en-US" b="1" dirty="0"/>
              <a:t>WHAT IS MEANT BY CLINICALLY FAVORABLE PELVIS?</a:t>
            </a:r>
          </a:p>
          <a:p>
            <a:pPr>
              <a:buFont typeface="Wingdings" pitchFamily="2" charset="2"/>
              <a:buNone/>
            </a:pPr>
            <a:endParaRPr lang="en-US" b="1" dirty="0">
              <a:solidFill>
                <a:srgbClr val="FFFF00"/>
              </a:solidFill>
            </a:endParaRPr>
          </a:p>
          <a:p>
            <a:r>
              <a:rPr lang="en-US" dirty="0"/>
              <a:t>Sacral promontory can not be felt</a:t>
            </a:r>
          </a:p>
          <a:p>
            <a:endParaRPr lang="en-US" dirty="0"/>
          </a:p>
          <a:p>
            <a:r>
              <a:rPr lang="en-US" dirty="0" err="1"/>
              <a:t>Ischial</a:t>
            </a:r>
            <a:r>
              <a:rPr lang="en-US" dirty="0"/>
              <a:t> spines are not prominent</a:t>
            </a:r>
          </a:p>
          <a:p>
            <a:endParaRPr lang="en-US" dirty="0"/>
          </a:p>
          <a:p>
            <a:r>
              <a:rPr lang="en-US" dirty="0" err="1"/>
              <a:t>Subpubic</a:t>
            </a:r>
            <a:r>
              <a:rPr lang="en-US" dirty="0"/>
              <a:t> arch accept 2 fingers</a:t>
            </a:r>
          </a:p>
          <a:p>
            <a:endParaRPr lang="en-US" dirty="0"/>
          </a:p>
          <a:p>
            <a:r>
              <a:rPr lang="en-US" dirty="0" err="1"/>
              <a:t>Intertuberous</a:t>
            </a:r>
            <a:r>
              <a:rPr lang="en-US" dirty="0"/>
              <a:t> diameter accept 4 knuckles on pelvic exam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1000" fill="hold"/>
                                        <p:tgtEl>
                                          <p:spTgt spid="20482"/>
                                        </p:tgtEl>
                                        <p:attrNameLst>
                                          <p:attrName>ppt_x</p:attrName>
                                        </p:attrNameLst>
                                      </p:cBhvr>
                                      <p:tavLst>
                                        <p:tav tm="0">
                                          <p:val>
                                            <p:strVal val="#ppt_x-.2"/>
                                          </p:val>
                                        </p:tav>
                                        <p:tav tm="100000">
                                          <p:val>
                                            <p:strVal val="#ppt_x"/>
                                          </p:val>
                                        </p:tav>
                                      </p:tavLst>
                                    </p:anim>
                                    <p:anim calcmode="lin" valueType="num">
                                      <p:cBhvr>
                                        <p:cTn id="8" dur="1000" fill="hold"/>
                                        <p:tgtEl>
                                          <p:spTgt spid="2048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482"/>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0483">
                                            <p:txEl>
                                              <p:pRg st="0" end="0"/>
                                            </p:txEl>
                                          </p:spTgt>
                                        </p:tgtEl>
                                        <p:attrNameLst>
                                          <p:attrName>style.visibility</p:attrName>
                                        </p:attrNameLst>
                                      </p:cBhvr>
                                      <p:to>
                                        <p:strVal val="visible"/>
                                      </p:to>
                                    </p:set>
                                    <p:animEffect transition="in" filter="fade">
                                      <p:cBhvr>
                                        <p:cTn id="13" dur="500"/>
                                        <p:tgtEl>
                                          <p:spTgt spid="20483">
                                            <p:txEl>
                                              <p:pRg st="0" end="0"/>
                                            </p:txEl>
                                          </p:spTgt>
                                        </p:tgtEl>
                                      </p:cBhvr>
                                    </p:animEffect>
                                    <p:anim calcmode="lin" valueType="num">
                                      <p:cBhvr>
                                        <p:cTn id="14"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048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4" presetClass="entr" presetSubtype="0" fill="hold" grpId="0" nodeType="clickEffect">
                                  <p:stCondLst>
                                    <p:cond delay="0"/>
                                  </p:stCondLst>
                                  <p:childTnLst>
                                    <p:set>
                                      <p:cBhvr>
                                        <p:cTn id="19" dur="1" fill="hold">
                                          <p:stCondLst>
                                            <p:cond delay="0"/>
                                          </p:stCondLst>
                                        </p:cTn>
                                        <p:tgtEl>
                                          <p:spTgt spid="20483">
                                            <p:txEl>
                                              <p:pRg st="2" end="2"/>
                                            </p:txEl>
                                          </p:spTgt>
                                        </p:tgtEl>
                                        <p:attrNameLst>
                                          <p:attrName>style.visibility</p:attrName>
                                        </p:attrNameLst>
                                      </p:cBhvr>
                                      <p:to>
                                        <p:strVal val="visible"/>
                                      </p:to>
                                    </p:set>
                                    <p:animEffect transition="in" filter="fade">
                                      <p:cBhvr>
                                        <p:cTn id="20" dur="500"/>
                                        <p:tgtEl>
                                          <p:spTgt spid="20483">
                                            <p:txEl>
                                              <p:pRg st="2" end="2"/>
                                            </p:txEl>
                                          </p:spTgt>
                                        </p:tgtEl>
                                      </p:cBhvr>
                                    </p:animEffect>
                                    <p:anim calcmode="lin" valueType="num">
                                      <p:cBhvr>
                                        <p:cTn id="21"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048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4" presetClass="entr" presetSubtype="0" fill="hold" grpId="0"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fade">
                                      <p:cBhvr>
                                        <p:cTn id="27" dur="500"/>
                                        <p:tgtEl>
                                          <p:spTgt spid="20483">
                                            <p:txEl>
                                              <p:pRg st="4" end="4"/>
                                            </p:txEl>
                                          </p:spTgt>
                                        </p:tgtEl>
                                      </p:cBhvr>
                                    </p:animEffect>
                                    <p:anim calcmode="lin" valueType="num">
                                      <p:cBhvr>
                                        <p:cTn id="28"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2048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4" presetClass="entr" presetSubtype="0" fill="hold" grpId="0" nodeType="clickEffect">
                                  <p:stCondLst>
                                    <p:cond delay="0"/>
                                  </p:stCondLst>
                                  <p:childTnLst>
                                    <p:set>
                                      <p:cBhvr>
                                        <p:cTn id="33" dur="1" fill="hold">
                                          <p:stCondLst>
                                            <p:cond delay="0"/>
                                          </p:stCondLst>
                                        </p:cTn>
                                        <p:tgtEl>
                                          <p:spTgt spid="20483">
                                            <p:txEl>
                                              <p:pRg st="6" end="6"/>
                                            </p:txEl>
                                          </p:spTgt>
                                        </p:tgtEl>
                                        <p:attrNameLst>
                                          <p:attrName>style.visibility</p:attrName>
                                        </p:attrNameLst>
                                      </p:cBhvr>
                                      <p:to>
                                        <p:strVal val="visible"/>
                                      </p:to>
                                    </p:set>
                                    <p:animEffect transition="in" filter="fade">
                                      <p:cBhvr>
                                        <p:cTn id="34" dur="500"/>
                                        <p:tgtEl>
                                          <p:spTgt spid="20483">
                                            <p:txEl>
                                              <p:pRg st="6" end="6"/>
                                            </p:txEl>
                                          </p:spTgt>
                                        </p:tgtEl>
                                      </p:cBhvr>
                                    </p:animEffect>
                                    <p:anim calcmode="lin" valueType="num">
                                      <p:cBhvr>
                                        <p:cTn id="35"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p:cTn id="36" dur="500" fill="hold"/>
                                        <p:tgtEl>
                                          <p:spTgt spid="20483">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4" presetClass="entr" presetSubtype="0" fill="hold" grpId="0" nodeType="clickEffect">
                                  <p:stCondLst>
                                    <p:cond delay="0"/>
                                  </p:stCondLst>
                                  <p:childTnLst>
                                    <p:set>
                                      <p:cBhvr>
                                        <p:cTn id="40" dur="1" fill="hold">
                                          <p:stCondLst>
                                            <p:cond delay="0"/>
                                          </p:stCondLst>
                                        </p:cTn>
                                        <p:tgtEl>
                                          <p:spTgt spid="20483">
                                            <p:txEl>
                                              <p:pRg st="8" end="8"/>
                                            </p:txEl>
                                          </p:spTgt>
                                        </p:tgtEl>
                                        <p:attrNameLst>
                                          <p:attrName>style.visibility</p:attrName>
                                        </p:attrNameLst>
                                      </p:cBhvr>
                                      <p:to>
                                        <p:strVal val="visible"/>
                                      </p:to>
                                    </p:set>
                                    <p:animEffect transition="in" filter="fade">
                                      <p:cBhvr>
                                        <p:cTn id="41" dur="500"/>
                                        <p:tgtEl>
                                          <p:spTgt spid="20483">
                                            <p:txEl>
                                              <p:pRg st="8" end="8"/>
                                            </p:txEl>
                                          </p:spTgt>
                                        </p:tgtEl>
                                      </p:cBhvr>
                                    </p:animEffect>
                                    <p:anim calcmode="lin" valueType="num">
                                      <p:cBhvr>
                                        <p:cTn id="42" dur="500" fill="hold"/>
                                        <p:tgtEl>
                                          <p:spTgt spid="20483">
                                            <p:txEl>
                                              <p:pRg st="8" end="8"/>
                                            </p:txEl>
                                          </p:spTgt>
                                        </p:tgtEl>
                                        <p:attrNameLst>
                                          <p:attrName>ppt_x</p:attrName>
                                        </p:attrNameLst>
                                      </p:cBhvr>
                                      <p:tavLst>
                                        <p:tav tm="0">
                                          <p:val>
                                            <p:strVal val="#ppt_x"/>
                                          </p:val>
                                        </p:tav>
                                        <p:tav tm="100000">
                                          <p:val>
                                            <p:strVal val="#ppt_x"/>
                                          </p:val>
                                        </p:tav>
                                      </p:tavLst>
                                    </p:anim>
                                    <p:anim calcmode="lin" valueType="num">
                                      <p:cBhvr>
                                        <p:cTn id="43" dur="500" fill="hold"/>
                                        <p:tgtEl>
                                          <p:spTgt spid="20483">
                                            <p:txEl>
                                              <p:pRg st="8" end="8"/>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FETAL SKULL</a:t>
            </a:r>
            <a:endParaRPr lang="en-US" sz="960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b="1" dirty="0"/>
              <a:t>FETAL SKULL</a:t>
            </a:r>
          </a:p>
        </p:txBody>
      </p:sp>
      <p:sp>
        <p:nvSpPr>
          <p:cNvPr id="22531" name="Rectangle 3"/>
          <p:cNvSpPr>
            <a:spLocks noGrp="1" noChangeArrowheads="1"/>
          </p:cNvSpPr>
          <p:nvPr>
            <p:ph type="body" idx="1"/>
          </p:nvPr>
        </p:nvSpPr>
        <p:spPr>
          <a:xfrm>
            <a:off x="457200" y="1196975"/>
            <a:ext cx="8229600" cy="5327650"/>
          </a:xfrm>
        </p:spPr>
        <p:txBody>
          <a:bodyPr>
            <a:normAutofit fontScale="92500" lnSpcReduction="20000"/>
          </a:bodyPr>
          <a:lstStyle/>
          <a:p>
            <a:pPr>
              <a:lnSpc>
                <a:spcPct val="90000"/>
              </a:lnSpc>
              <a:buFont typeface="Wingdings" pitchFamily="2" charset="2"/>
              <a:buNone/>
            </a:pPr>
            <a:r>
              <a:rPr lang="en-US" dirty="0"/>
              <a:t>The skull is formed of the face , the vault &amp; the base</a:t>
            </a:r>
          </a:p>
          <a:p>
            <a:pPr>
              <a:lnSpc>
                <a:spcPct val="90000"/>
              </a:lnSpc>
              <a:buFont typeface="Wingdings" pitchFamily="2" charset="2"/>
              <a:buNone/>
            </a:pPr>
            <a:r>
              <a:rPr lang="en-US" dirty="0"/>
              <a:t> </a:t>
            </a:r>
          </a:p>
          <a:p>
            <a:pPr>
              <a:lnSpc>
                <a:spcPct val="90000"/>
              </a:lnSpc>
              <a:buFont typeface="Wingdings" pitchFamily="2" charset="2"/>
              <a:buNone/>
            </a:pPr>
            <a:r>
              <a:rPr lang="en-US" dirty="0"/>
              <a:t>The bones that form the skull are : two frontal bones, two parietal bones, two temporal bones wings of the sphenoid &amp; occipital bone</a:t>
            </a:r>
          </a:p>
          <a:p>
            <a:pPr>
              <a:lnSpc>
                <a:spcPct val="90000"/>
              </a:lnSpc>
              <a:buFont typeface="Wingdings" pitchFamily="2" charset="2"/>
              <a:buNone/>
            </a:pPr>
            <a:r>
              <a:rPr lang="en-US" dirty="0"/>
              <a:t> </a:t>
            </a:r>
          </a:p>
          <a:p>
            <a:pPr>
              <a:lnSpc>
                <a:spcPct val="90000"/>
              </a:lnSpc>
              <a:buFont typeface="Wingdings" pitchFamily="2" charset="2"/>
              <a:buNone/>
            </a:pPr>
            <a:r>
              <a:rPr lang="en-US" dirty="0">
                <a:solidFill>
                  <a:schemeClr val="tx2"/>
                </a:solidFill>
              </a:rPr>
              <a:t>The bones of the face &amp; base are heavy &amp; fused</a:t>
            </a:r>
          </a:p>
          <a:p>
            <a:pPr>
              <a:lnSpc>
                <a:spcPct val="90000"/>
              </a:lnSpc>
              <a:buFont typeface="Wingdings" pitchFamily="2" charset="2"/>
              <a:buNone/>
            </a:pPr>
            <a:endParaRPr lang="en-US" dirty="0">
              <a:solidFill>
                <a:schemeClr val="tx2"/>
              </a:solidFill>
            </a:endParaRPr>
          </a:p>
          <a:p>
            <a:pPr>
              <a:lnSpc>
                <a:spcPct val="90000"/>
              </a:lnSpc>
              <a:buFont typeface="Wingdings" pitchFamily="2" charset="2"/>
              <a:buNone/>
            </a:pPr>
            <a:r>
              <a:rPr lang="en-US" dirty="0">
                <a:solidFill>
                  <a:srgbClr val="FF0000"/>
                </a:solidFill>
              </a:rPr>
              <a:t>The bones of the vault are 2 frontal ,2 parietal &amp; occipital</a:t>
            </a:r>
          </a:p>
          <a:p>
            <a:pPr>
              <a:lnSpc>
                <a:spcPct val="90000"/>
              </a:lnSpc>
              <a:buFont typeface="Wingdings" pitchFamily="2" charset="2"/>
              <a:buNone/>
            </a:pPr>
            <a:endParaRPr lang="en-US" dirty="0">
              <a:solidFill>
                <a:srgbClr val="FF0000"/>
              </a:solidFill>
            </a:endParaRPr>
          </a:p>
          <a:p>
            <a:pPr>
              <a:lnSpc>
                <a:spcPct val="90000"/>
              </a:lnSpc>
              <a:buFont typeface="Wingdings" pitchFamily="2" charset="2"/>
              <a:buNone/>
            </a:pPr>
            <a:r>
              <a:rPr lang="en-US" dirty="0"/>
              <a:t>The bones of the vault are not joined thus changes in the shape of the fetal head during labor can occur due to </a:t>
            </a:r>
            <a:r>
              <a:rPr lang="en-US" dirty="0">
                <a:solidFill>
                  <a:srgbClr val="FF0000"/>
                </a:solidFill>
              </a:rPr>
              <a:t>molding</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ppt_x</p:attrName>
                                        </p:attrNameLst>
                                      </p:cBhvr>
                                      <p:tavLst>
                                        <p:tav tm="0">
                                          <p:val>
                                            <p:strVal val="#ppt_x-.2"/>
                                          </p:val>
                                        </p:tav>
                                        <p:tav tm="100000">
                                          <p:val>
                                            <p:strVal val="#ppt_x"/>
                                          </p:val>
                                        </p:tav>
                                      </p:tavLst>
                                    </p:anim>
                                    <p:anim calcmode="lin" valueType="num">
                                      <p:cBhvr>
                                        <p:cTn id="8" dur="1000" fill="hold"/>
                                        <p:tgtEl>
                                          <p:spTgt spid="225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530"/>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animEffect transition="in" filter="fade">
                                      <p:cBhvr>
                                        <p:cTn id="13" dur="500"/>
                                        <p:tgtEl>
                                          <p:spTgt spid="22531">
                                            <p:txEl>
                                              <p:pRg st="0" end="0"/>
                                            </p:txEl>
                                          </p:spTgt>
                                        </p:tgtEl>
                                      </p:cBhvr>
                                    </p:animEffect>
                                    <p:anim calcmode="lin" valueType="num">
                                      <p:cBhvr>
                                        <p:cTn id="14"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2531">
                                            <p:txEl>
                                              <p:pRg st="0" end="0"/>
                                            </p:txEl>
                                          </p:spTgt>
                                        </p:tgtEl>
                                        <p:attrNameLst>
                                          <p:attrName>ppt_y</p:attrName>
                                        </p:attrNameLst>
                                      </p:cBhvr>
                                      <p:tavLst>
                                        <p:tav tm="0">
                                          <p:val>
                                            <p:strVal val="#ppt_y+.05"/>
                                          </p:val>
                                        </p:tav>
                                        <p:tav tm="100000">
                                          <p:val>
                                            <p:strVal val="#ppt_y"/>
                                          </p:val>
                                        </p:tav>
                                      </p:tavLst>
                                    </p:anim>
                                  </p:childTnLst>
                                </p:cTn>
                              </p:par>
                            </p:childTnLst>
                          </p:cTn>
                        </p:par>
                        <p:par>
                          <p:cTn id="16" fill="hold">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22531">
                                            <p:txEl>
                                              <p:pRg st="1" end="1"/>
                                            </p:txEl>
                                          </p:spTgt>
                                        </p:tgtEl>
                                        <p:attrNameLst>
                                          <p:attrName>style.visibility</p:attrName>
                                        </p:attrNameLst>
                                      </p:cBhvr>
                                      <p:to>
                                        <p:strVal val="visible"/>
                                      </p:to>
                                    </p:set>
                                    <p:animEffect transition="in" filter="fade">
                                      <p:cBhvr>
                                        <p:cTn id="19" dur="500"/>
                                        <p:tgtEl>
                                          <p:spTgt spid="22531">
                                            <p:txEl>
                                              <p:pRg st="1" end="1"/>
                                            </p:txEl>
                                          </p:spTgt>
                                        </p:tgtEl>
                                      </p:cBhvr>
                                    </p:animEffect>
                                    <p:anim calcmode="lin" valueType="num">
                                      <p:cBhvr>
                                        <p:cTn id="20"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2531">
                                            <p:txEl>
                                              <p:pRg st="1" end="1"/>
                                            </p:txEl>
                                          </p:spTgt>
                                        </p:tgtEl>
                                        <p:attrNameLst>
                                          <p:attrName>ppt_y</p:attrName>
                                        </p:attrNameLst>
                                      </p:cBhvr>
                                      <p:tavLst>
                                        <p:tav tm="0">
                                          <p:val>
                                            <p:strVal val="#ppt_y+.05"/>
                                          </p:val>
                                        </p:tav>
                                        <p:tav tm="100000">
                                          <p:val>
                                            <p:strVal val="#ppt_y"/>
                                          </p:val>
                                        </p:tav>
                                      </p:tavLst>
                                    </p:anim>
                                  </p:childTnLst>
                                </p:cTn>
                              </p:par>
                            </p:childTnLst>
                          </p:cTn>
                        </p:par>
                        <p:par>
                          <p:cTn id="22" fill="hold">
                            <p:stCondLst>
                              <p:cond delay="2000"/>
                            </p:stCondLst>
                            <p:childTnLst>
                              <p:par>
                                <p:cTn id="23" presetID="44" presetClass="entr" presetSubtype="0" fill="hold" grpId="0" nodeType="afterEffect">
                                  <p:stCondLst>
                                    <p:cond delay="0"/>
                                  </p:stCondLst>
                                  <p:childTnLst>
                                    <p:set>
                                      <p:cBhvr>
                                        <p:cTn id="24" dur="1" fill="hold">
                                          <p:stCondLst>
                                            <p:cond delay="0"/>
                                          </p:stCondLst>
                                        </p:cTn>
                                        <p:tgtEl>
                                          <p:spTgt spid="22531">
                                            <p:txEl>
                                              <p:pRg st="2" end="2"/>
                                            </p:txEl>
                                          </p:spTgt>
                                        </p:tgtEl>
                                        <p:attrNameLst>
                                          <p:attrName>style.visibility</p:attrName>
                                        </p:attrNameLst>
                                      </p:cBhvr>
                                      <p:to>
                                        <p:strVal val="visible"/>
                                      </p:to>
                                    </p:set>
                                    <p:animEffect transition="in" filter="fade">
                                      <p:cBhvr>
                                        <p:cTn id="25" dur="500"/>
                                        <p:tgtEl>
                                          <p:spTgt spid="22531">
                                            <p:txEl>
                                              <p:pRg st="2" end="2"/>
                                            </p:txEl>
                                          </p:spTgt>
                                        </p:tgtEl>
                                      </p:cBhvr>
                                    </p:animEffect>
                                    <p:anim calcmode="lin" valueType="num">
                                      <p:cBhvr>
                                        <p:cTn id="26"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2531">
                                            <p:txEl>
                                              <p:pRg st="2" end="2"/>
                                            </p:txEl>
                                          </p:spTgt>
                                        </p:tgtEl>
                                        <p:attrNameLst>
                                          <p:attrName>ppt_y</p:attrName>
                                        </p:attrNameLst>
                                      </p:cBhvr>
                                      <p:tavLst>
                                        <p:tav tm="0">
                                          <p:val>
                                            <p:strVal val="#ppt_y+.05"/>
                                          </p:val>
                                        </p:tav>
                                        <p:tav tm="100000">
                                          <p:val>
                                            <p:strVal val="#ppt_y"/>
                                          </p:val>
                                        </p:tav>
                                      </p:tavLst>
                                    </p:anim>
                                  </p:childTnLst>
                                </p:cTn>
                              </p:par>
                            </p:childTnLst>
                          </p:cTn>
                        </p:par>
                        <p:par>
                          <p:cTn id="28" fill="hold">
                            <p:stCondLst>
                              <p:cond delay="2500"/>
                            </p:stCondLst>
                            <p:childTnLst>
                              <p:par>
                                <p:cTn id="29" presetID="44" presetClass="entr" presetSubtype="0" fill="hold" grpId="0" nodeType="afterEffect">
                                  <p:stCondLst>
                                    <p:cond delay="0"/>
                                  </p:stCondLst>
                                  <p:childTnLst>
                                    <p:set>
                                      <p:cBhvr>
                                        <p:cTn id="30" dur="1" fill="hold">
                                          <p:stCondLst>
                                            <p:cond delay="0"/>
                                          </p:stCondLst>
                                        </p:cTn>
                                        <p:tgtEl>
                                          <p:spTgt spid="22531">
                                            <p:txEl>
                                              <p:pRg st="3" end="3"/>
                                            </p:txEl>
                                          </p:spTgt>
                                        </p:tgtEl>
                                        <p:attrNameLst>
                                          <p:attrName>style.visibility</p:attrName>
                                        </p:attrNameLst>
                                      </p:cBhvr>
                                      <p:to>
                                        <p:strVal val="visible"/>
                                      </p:to>
                                    </p:set>
                                    <p:animEffect transition="in" filter="fade">
                                      <p:cBhvr>
                                        <p:cTn id="31" dur="500"/>
                                        <p:tgtEl>
                                          <p:spTgt spid="22531">
                                            <p:txEl>
                                              <p:pRg st="3" end="3"/>
                                            </p:txEl>
                                          </p:spTgt>
                                        </p:tgtEl>
                                      </p:cBhvr>
                                    </p:animEffect>
                                    <p:anim calcmode="lin" valueType="num">
                                      <p:cBhvr>
                                        <p:cTn id="32"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2531">
                                            <p:txEl>
                                              <p:pRg st="3" end="3"/>
                                            </p:txEl>
                                          </p:spTgt>
                                        </p:tgtEl>
                                        <p:attrNameLst>
                                          <p:attrName>ppt_y</p:attrName>
                                        </p:attrNameLst>
                                      </p:cBhvr>
                                      <p:tavLst>
                                        <p:tav tm="0">
                                          <p:val>
                                            <p:strVal val="#ppt_y+.05"/>
                                          </p:val>
                                        </p:tav>
                                        <p:tav tm="100000">
                                          <p:val>
                                            <p:strVal val="#ppt_y"/>
                                          </p:val>
                                        </p:tav>
                                      </p:tavLst>
                                    </p:anim>
                                  </p:childTnLst>
                                </p:cTn>
                              </p:par>
                            </p:childTnLst>
                          </p:cTn>
                        </p:par>
                        <p:par>
                          <p:cTn id="34" fill="hold">
                            <p:stCondLst>
                              <p:cond delay="3000"/>
                            </p:stCondLst>
                            <p:childTnLst>
                              <p:par>
                                <p:cTn id="35" presetID="44" presetClass="entr" presetSubtype="0" fill="hold" grpId="0" nodeType="afterEffect">
                                  <p:stCondLst>
                                    <p:cond delay="0"/>
                                  </p:stCondLst>
                                  <p:childTnLst>
                                    <p:set>
                                      <p:cBhvr>
                                        <p:cTn id="36" dur="1" fill="hold">
                                          <p:stCondLst>
                                            <p:cond delay="0"/>
                                          </p:stCondLst>
                                        </p:cTn>
                                        <p:tgtEl>
                                          <p:spTgt spid="22531">
                                            <p:txEl>
                                              <p:pRg st="4" end="4"/>
                                            </p:txEl>
                                          </p:spTgt>
                                        </p:tgtEl>
                                        <p:attrNameLst>
                                          <p:attrName>style.visibility</p:attrName>
                                        </p:attrNameLst>
                                      </p:cBhvr>
                                      <p:to>
                                        <p:strVal val="visible"/>
                                      </p:to>
                                    </p:set>
                                    <p:animEffect transition="in" filter="fade">
                                      <p:cBhvr>
                                        <p:cTn id="37" dur="500"/>
                                        <p:tgtEl>
                                          <p:spTgt spid="22531">
                                            <p:txEl>
                                              <p:pRg st="4" end="4"/>
                                            </p:txEl>
                                          </p:spTgt>
                                        </p:tgtEl>
                                      </p:cBhvr>
                                    </p:animEffect>
                                    <p:anim calcmode="lin" valueType="num">
                                      <p:cBhvr>
                                        <p:cTn id="38"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2531">
                                            <p:txEl>
                                              <p:pRg st="4" end="4"/>
                                            </p:txEl>
                                          </p:spTgt>
                                        </p:tgtEl>
                                        <p:attrNameLst>
                                          <p:attrName>ppt_y</p:attrName>
                                        </p:attrNameLst>
                                      </p:cBhvr>
                                      <p:tavLst>
                                        <p:tav tm="0">
                                          <p:val>
                                            <p:strVal val="#ppt_y+.05"/>
                                          </p:val>
                                        </p:tav>
                                        <p:tav tm="100000">
                                          <p:val>
                                            <p:strVal val="#ppt_y"/>
                                          </p:val>
                                        </p:tav>
                                      </p:tavLst>
                                    </p:anim>
                                  </p:childTnLst>
                                </p:cTn>
                              </p:par>
                            </p:childTnLst>
                          </p:cTn>
                        </p:par>
                        <p:par>
                          <p:cTn id="40" fill="hold">
                            <p:stCondLst>
                              <p:cond delay="3500"/>
                            </p:stCondLst>
                            <p:childTnLst>
                              <p:par>
                                <p:cTn id="41" presetID="44" presetClass="entr" presetSubtype="0" fill="hold" grpId="0" nodeType="afterEffect">
                                  <p:stCondLst>
                                    <p:cond delay="0"/>
                                  </p:stCondLst>
                                  <p:childTnLst>
                                    <p:set>
                                      <p:cBhvr>
                                        <p:cTn id="42" dur="1" fill="hold">
                                          <p:stCondLst>
                                            <p:cond delay="0"/>
                                          </p:stCondLst>
                                        </p:cTn>
                                        <p:tgtEl>
                                          <p:spTgt spid="22531">
                                            <p:txEl>
                                              <p:pRg st="6" end="6"/>
                                            </p:txEl>
                                          </p:spTgt>
                                        </p:tgtEl>
                                        <p:attrNameLst>
                                          <p:attrName>style.visibility</p:attrName>
                                        </p:attrNameLst>
                                      </p:cBhvr>
                                      <p:to>
                                        <p:strVal val="visible"/>
                                      </p:to>
                                    </p:set>
                                    <p:animEffect transition="in" filter="fade">
                                      <p:cBhvr>
                                        <p:cTn id="43" dur="500"/>
                                        <p:tgtEl>
                                          <p:spTgt spid="22531">
                                            <p:txEl>
                                              <p:pRg st="6" end="6"/>
                                            </p:txEl>
                                          </p:spTgt>
                                        </p:tgtEl>
                                      </p:cBhvr>
                                    </p:animEffect>
                                    <p:anim calcmode="lin" valueType="num">
                                      <p:cBhvr>
                                        <p:cTn id="44" dur="500" fill="hold"/>
                                        <p:tgtEl>
                                          <p:spTgt spid="22531">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22531">
                                            <p:txEl>
                                              <p:pRg st="6" end="6"/>
                                            </p:txEl>
                                          </p:spTgt>
                                        </p:tgtEl>
                                        <p:attrNameLst>
                                          <p:attrName>ppt_y</p:attrName>
                                        </p:attrNameLst>
                                      </p:cBhvr>
                                      <p:tavLst>
                                        <p:tav tm="0">
                                          <p:val>
                                            <p:strVal val="#ppt_y+.05"/>
                                          </p:val>
                                        </p:tav>
                                        <p:tav tm="100000">
                                          <p:val>
                                            <p:strVal val="#ppt_y"/>
                                          </p:val>
                                        </p:tav>
                                      </p:tavLst>
                                    </p:anim>
                                  </p:childTnLst>
                                </p:cTn>
                              </p:par>
                            </p:childTnLst>
                          </p:cTn>
                        </p:par>
                        <p:par>
                          <p:cTn id="46" fill="hold">
                            <p:stCondLst>
                              <p:cond delay="4000"/>
                            </p:stCondLst>
                            <p:childTnLst>
                              <p:par>
                                <p:cTn id="47" presetID="44" presetClass="entr" presetSubtype="0" fill="hold" grpId="0" nodeType="afterEffect">
                                  <p:stCondLst>
                                    <p:cond delay="0"/>
                                  </p:stCondLst>
                                  <p:childTnLst>
                                    <p:set>
                                      <p:cBhvr>
                                        <p:cTn id="48" dur="1" fill="hold">
                                          <p:stCondLst>
                                            <p:cond delay="0"/>
                                          </p:stCondLst>
                                        </p:cTn>
                                        <p:tgtEl>
                                          <p:spTgt spid="22531">
                                            <p:txEl>
                                              <p:pRg st="8" end="8"/>
                                            </p:txEl>
                                          </p:spTgt>
                                        </p:tgtEl>
                                        <p:attrNameLst>
                                          <p:attrName>style.visibility</p:attrName>
                                        </p:attrNameLst>
                                      </p:cBhvr>
                                      <p:to>
                                        <p:strVal val="visible"/>
                                      </p:to>
                                    </p:set>
                                    <p:animEffect transition="in" filter="fade">
                                      <p:cBhvr>
                                        <p:cTn id="49" dur="500"/>
                                        <p:tgtEl>
                                          <p:spTgt spid="22531">
                                            <p:txEl>
                                              <p:pRg st="8" end="8"/>
                                            </p:txEl>
                                          </p:spTgt>
                                        </p:tgtEl>
                                      </p:cBhvr>
                                    </p:animEffect>
                                    <p:anim calcmode="lin" valueType="num">
                                      <p:cBhvr>
                                        <p:cTn id="50" dur="500" fill="hold"/>
                                        <p:tgtEl>
                                          <p:spTgt spid="22531">
                                            <p:txEl>
                                              <p:pRg st="8" end="8"/>
                                            </p:txEl>
                                          </p:spTgt>
                                        </p:tgtEl>
                                        <p:attrNameLst>
                                          <p:attrName>ppt_x</p:attrName>
                                        </p:attrNameLst>
                                      </p:cBhvr>
                                      <p:tavLst>
                                        <p:tav tm="0">
                                          <p:val>
                                            <p:strVal val="#ppt_x"/>
                                          </p:val>
                                        </p:tav>
                                        <p:tav tm="100000">
                                          <p:val>
                                            <p:strVal val="#ppt_x"/>
                                          </p:val>
                                        </p:tav>
                                      </p:tavLst>
                                    </p:anim>
                                    <p:anim calcmode="lin" valueType="num">
                                      <p:cBhvr>
                                        <p:cTn id="51" dur="500" fill="hold"/>
                                        <p:tgtEl>
                                          <p:spTgt spid="22531">
                                            <p:txEl>
                                              <p:pRg st="8" end="8"/>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Landmark of Fetal skull </a:t>
            </a:r>
            <a:endParaRPr lang="en-US" dirty="0">
              <a:solidFill>
                <a:schemeClr val="tx2">
                  <a:satMod val="200000"/>
                </a:schemeClr>
              </a:solidFill>
            </a:endParaRPr>
          </a:p>
        </p:txBody>
      </p:sp>
      <p:sp>
        <p:nvSpPr>
          <p:cNvPr id="5" name="Content Placeholder 4"/>
          <p:cNvSpPr>
            <a:spLocks noGrp="1"/>
          </p:cNvSpPr>
          <p:nvPr>
            <p:ph idx="1"/>
          </p:nvPr>
        </p:nvSpPr>
        <p:spPr/>
        <p:txBody>
          <a:bodyPr>
            <a:normAutofit fontScale="70000" lnSpcReduction="20000"/>
          </a:bodyPr>
          <a:lstStyle/>
          <a:p>
            <a:pPr marL="342900" eaLnBrk="1" fontAlgn="auto" hangingPunct="1">
              <a:spcAft>
                <a:spcPts val="0"/>
              </a:spcAft>
              <a:buFont typeface="Wingdings"/>
              <a:buChar char=""/>
              <a:defRPr/>
            </a:pPr>
            <a:r>
              <a:rPr lang="en-US" sz="3200" b="1" u="sng" dirty="0" smtClean="0">
                <a:solidFill>
                  <a:srgbClr val="0070C0"/>
                </a:solidFill>
              </a:rPr>
              <a:t>Occiput</a:t>
            </a:r>
            <a:r>
              <a:rPr lang="en-US" sz="3200" dirty="0" smtClean="0">
                <a:solidFill>
                  <a:srgbClr val="0070C0"/>
                </a:solidFill>
              </a:rPr>
              <a:t>:- </a:t>
            </a:r>
            <a:r>
              <a:rPr lang="en-US" sz="3200" dirty="0" smtClean="0"/>
              <a:t>is the occipital bone/external occipital protuberance.</a:t>
            </a:r>
          </a:p>
          <a:p>
            <a:pPr marL="342900" eaLnBrk="1" fontAlgn="auto" hangingPunct="1">
              <a:spcAft>
                <a:spcPts val="0"/>
              </a:spcAft>
              <a:buFont typeface="Wingdings"/>
              <a:buChar char=""/>
              <a:defRPr/>
            </a:pPr>
            <a:r>
              <a:rPr lang="en-US" sz="3200" b="1" u="sng" dirty="0" smtClean="0">
                <a:solidFill>
                  <a:srgbClr val="0070C0"/>
                </a:solidFill>
              </a:rPr>
              <a:t>Sinciput</a:t>
            </a:r>
            <a:r>
              <a:rPr lang="en-US" sz="3200" dirty="0" smtClean="0">
                <a:solidFill>
                  <a:srgbClr val="0070C0"/>
                </a:solidFill>
              </a:rPr>
              <a:t>:- </a:t>
            </a:r>
            <a:r>
              <a:rPr lang="en-US" sz="3200" dirty="0" smtClean="0"/>
              <a:t>is the forehead region of fetal head.</a:t>
            </a:r>
          </a:p>
          <a:p>
            <a:pPr marL="342900" eaLnBrk="1" fontAlgn="auto" hangingPunct="1">
              <a:spcAft>
                <a:spcPts val="0"/>
              </a:spcAft>
              <a:buFont typeface="Wingdings"/>
              <a:buChar char=""/>
              <a:defRPr/>
            </a:pPr>
            <a:r>
              <a:rPr lang="en-US" sz="3200" b="1" u="sng" dirty="0" smtClean="0">
                <a:solidFill>
                  <a:srgbClr val="0070C0"/>
                </a:solidFill>
              </a:rPr>
              <a:t>Parietal eminences</a:t>
            </a:r>
            <a:r>
              <a:rPr lang="en-US" sz="3200" dirty="0" smtClean="0">
                <a:solidFill>
                  <a:srgbClr val="0070C0"/>
                </a:solidFill>
              </a:rPr>
              <a:t>:- </a:t>
            </a:r>
            <a:r>
              <a:rPr lang="en-US" sz="3200" dirty="0" smtClean="0"/>
              <a:t>are the eminences of parietal bone on either side.</a:t>
            </a:r>
          </a:p>
          <a:p>
            <a:pPr marL="342900" eaLnBrk="1" fontAlgn="auto" hangingPunct="1">
              <a:spcAft>
                <a:spcPts val="0"/>
              </a:spcAft>
              <a:buFont typeface="Wingdings"/>
              <a:buChar char=""/>
              <a:defRPr/>
            </a:pPr>
            <a:r>
              <a:rPr lang="en-US" sz="3200" b="1" u="sng" dirty="0" smtClean="0">
                <a:solidFill>
                  <a:srgbClr val="0070C0"/>
                </a:solidFill>
              </a:rPr>
              <a:t>Mentum</a:t>
            </a:r>
            <a:r>
              <a:rPr lang="en-US" sz="3200" dirty="0" smtClean="0">
                <a:solidFill>
                  <a:srgbClr val="0070C0"/>
                </a:solidFill>
              </a:rPr>
              <a:t>:- </a:t>
            </a:r>
            <a:r>
              <a:rPr lang="en-US" sz="3200" dirty="0" smtClean="0"/>
              <a:t>is the chin.</a:t>
            </a:r>
          </a:p>
          <a:p>
            <a:pPr marL="342900" eaLnBrk="1" fontAlgn="auto" hangingPunct="1">
              <a:spcAft>
                <a:spcPts val="0"/>
              </a:spcAft>
              <a:buFont typeface="Wingdings"/>
              <a:buChar char=""/>
              <a:defRPr/>
            </a:pPr>
            <a:r>
              <a:rPr lang="en-US" sz="3200" b="1" u="sng" dirty="0" smtClean="0">
                <a:solidFill>
                  <a:srgbClr val="0070C0"/>
                </a:solidFill>
              </a:rPr>
              <a:t>Vertical point</a:t>
            </a:r>
            <a:r>
              <a:rPr lang="en-US" sz="3200" dirty="0" smtClean="0">
                <a:solidFill>
                  <a:srgbClr val="0070C0"/>
                </a:solidFill>
              </a:rPr>
              <a:t>:- </a:t>
            </a:r>
            <a:r>
              <a:rPr lang="en-US" sz="3200" dirty="0" smtClean="0"/>
              <a:t>is the center of sagittal suture.</a:t>
            </a:r>
          </a:p>
          <a:p>
            <a:pPr marL="342900" eaLnBrk="1" fontAlgn="auto" hangingPunct="1">
              <a:spcAft>
                <a:spcPts val="0"/>
              </a:spcAft>
              <a:buFont typeface="Wingdings"/>
              <a:buChar char=""/>
              <a:defRPr/>
            </a:pPr>
            <a:r>
              <a:rPr lang="en-US" sz="3200" b="1" u="sng" dirty="0" smtClean="0">
                <a:solidFill>
                  <a:srgbClr val="0070C0"/>
                </a:solidFill>
              </a:rPr>
              <a:t>Frontal point</a:t>
            </a:r>
            <a:r>
              <a:rPr lang="en-US" sz="3200" dirty="0" smtClean="0">
                <a:solidFill>
                  <a:srgbClr val="0070C0"/>
                </a:solidFill>
              </a:rPr>
              <a:t>:- </a:t>
            </a:r>
            <a:r>
              <a:rPr lang="en-US" sz="3200" dirty="0" smtClean="0"/>
              <a:t>is the root of nose.</a:t>
            </a:r>
          </a:p>
          <a:p>
            <a:pPr marL="342900" eaLnBrk="1" fontAlgn="auto" hangingPunct="1">
              <a:spcAft>
                <a:spcPts val="0"/>
              </a:spcAft>
              <a:buFont typeface="Wingdings"/>
              <a:buChar char=""/>
              <a:defRPr/>
            </a:pPr>
            <a:r>
              <a:rPr lang="en-US" sz="3200" b="1" u="sng" dirty="0" smtClean="0">
                <a:solidFill>
                  <a:srgbClr val="0070C0"/>
                </a:solidFill>
              </a:rPr>
              <a:t>Sub occiput</a:t>
            </a:r>
            <a:r>
              <a:rPr lang="en-US" sz="3200" dirty="0" smtClean="0"/>
              <a:t>:- it is the junction fetal neck and Occiput.</a:t>
            </a:r>
          </a:p>
          <a:p>
            <a:pPr marL="342900" eaLnBrk="1" fontAlgn="auto" hangingPunct="1">
              <a:spcAft>
                <a:spcPts val="0"/>
              </a:spcAft>
              <a:buFont typeface="Wingdings"/>
              <a:buChar char=""/>
              <a:defRPr/>
            </a:pPr>
            <a:r>
              <a:rPr lang="en-US" sz="3200" b="1" u="sng" dirty="0" smtClean="0">
                <a:solidFill>
                  <a:srgbClr val="0070C0"/>
                </a:solidFill>
              </a:rPr>
              <a:t>Sub mentum</a:t>
            </a:r>
            <a:r>
              <a:rPr lang="en-US" sz="3200" dirty="0" smtClean="0">
                <a:solidFill>
                  <a:srgbClr val="0070C0"/>
                </a:solidFill>
              </a:rPr>
              <a:t>:- </a:t>
            </a:r>
            <a:r>
              <a:rPr lang="en-US" sz="3200" dirty="0" smtClean="0"/>
              <a:t>it is the junction between neck and chin.</a:t>
            </a:r>
          </a:p>
          <a:p>
            <a:pPr marL="342900" eaLnBrk="1" fontAlgn="auto" hangingPunct="1">
              <a:spcAft>
                <a:spcPts val="0"/>
              </a:spcAft>
              <a:buFont typeface="Wingdings"/>
              <a:buChar char=""/>
              <a:defRPr/>
            </a:pPr>
            <a:r>
              <a:rPr lang="en-US" sz="3200" b="1" u="sng" dirty="0" smtClean="0">
                <a:solidFill>
                  <a:srgbClr val="0070C0"/>
                </a:solidFill>
              </a:rPr>
              <a:t>Bi parietal</a:t>
            </a:r>
            <a:r>
              <a:rPr lang="en-US" sz="3200" dirty="0" smtClean="0">
                <a:solidFill>
                  <a:srgbClr val="0070C0"/>
                </a:solidFill>
              </a:rPr>
              <a:t>:- </a:t>
            </a:r>
            <a:r>
              <a:rPr lang="en-US" sz="3200" dirty="0" smtClean="0"/>
              <a:t>is the transverse distance between two parietal eminences.</a:t>
            </a:r>
          </a:p>
          <a:p>
            <a:pPr marL="342900" eaLnBrk="1" fontAlgn="auto" hangingPunct="1">
              <a:spcAft>
                <a:spcPts val="0"/>
              </a:spcAft>
              <a:buFont typeface="Wingdings"/>
              <a:buChar char=""/>
              <a:defRPr/>
            </a:pPr>
            <a:r>
              <a:rPr lang="en-US" sz="3200" b="1" u="sng" dirty="0" smtClean="0">
                <a:solidFill>
                  <a:srgbClr val="0070C0"/>
                </a:solidFill>
              </a:rPr>
              <a:t>Bi temporal </a:t>
            </a:r>
            <a:r>
              <a:rPr lang="en-US" sz="3200" dirty="0" smtClean="0">
                <a:solidFill>
                  <a:srgbClr val="0070C0"/>
                </a:solidFill>
              </a:rPr>
              <a:t>:- </a:t>
            </a:r>
            <a:r>
              <a:rPr lang="en-US" sz="3200" dirty="0" smtClean="0"/>
              <a:t>is the distance between two lower end of coronal suture</a:t>
            </a:r>
            <a:endParaRPr lang="en-US"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2400" b="1"/>
              <a:t>FETAL SKULL DEFINITIONS</a:t>
            </a:r>
            <a:r>
              <a:rPr lang="en-US" sz="2400">
                <a:solidFill>
                  <a:srgbClr val="FFFF00"/>
                </a:solidFill>
              </a:rPr>
              <a:t/>
            </a:r>
            <a:br>
              <a:rPr lang="en-US" sz="2400">
                <a:solidFill>
                  <a:srgbClr val="FFFF00"/>
                </a:solidFill>
              </a:rPr>
            </a:br>
            <a:endParaRPr lang="en-US" sz="2400">
              <a:solidFill>
                <a:srgbClr val="FFFF00"/>
              </a:solidFill>
            </a:endParaRPr>
          </a:p>
        </p:txBody>
      </p:sp>
      <p:sp>
        <p:nvSpPr>
          <p:cNvPr id="23555" name="Rectangle 3"/>
          <p:cNvSpPr>
            <a:spLocks noGrp="1" noChangeArrowheads="1"/>
          </p:cNvSpPr>
          <p:nvPr>
            <p:ph type="body" idx="1"/>
          </p:nvPr>
        </p:nvSpPr>
        <p:spPr>
          <a:xfrm>
            <a:off x="468313" y="981075"/>
            <a:ext cx="8229600" cy="5330825"/>
          </a:xfrm>
        </p:spPr>
        <p:txBody>
          <a:bodyPr>
            <a:normAutofit fontScale="92500" lnSpcReduction="20000"/>
          </a:bodyPr>
          <a:lstStyle/>
          <a:p>
            <a:pPr>
              <a:buFont typeface="Wingdings" pitchFamily="2" charset="2"/>
              <a:buNone/>
            </a:pPr>
            <a:r>
              <a:rPr lang="en-US" dirty="0" err="1"/>
              <a:t>Bregma</a:t>
            </a:r>
            <a:r>
              <a:rPr lang="en-US" dirty="0"/>
              <a:t>  </a:t>
            </a:r>
            <a:r>
              <a:rPr lang="en-US" dirty="0">
                <a:sym typeface="Wingdings 3" pitchFamily="18" charset="2"/>
              </a:rPr>
              <a:t></a:t>
            </a:r>
          </a:p>
          <a:p>
            <a:r>
              <a:rPr lang="en-US" dirty="0">
                <a:sym typeface="Wingdings 3" pitchFamily="18" charset="2"/>
              </a:rPr>
              <a:t>Ant </a:t>
            </a:r>
            <a:r>
              <a:rPr lang="en-US" dirty="0" err="1">
                <a:sym typeface="Wingdings 3" pitchFamily="18" charset="2"/>
              </a:rPr>
              <a:t>fontanelle</a:t>
            </a:r>
            <a:endParaRPr lang="en-US" dirty="0">
              <a:sym typeface="Wingdings 3" pitchFamily="18" charset="2"/>
            </a:endParaRPr>
          </a:p>
          <a:p>
            <a:pPr>
              <a:buFont typeface="Wingdings" pitchFamily="2" charset="2"/>
              <a:buNone/>
            </a:pPr>
            <a:r>
              <a:rPr lang="en-US" dirty="0">
                <a:solidFill>
                  <a:srgbClr val="FF0000"/>
                </a:solidFill>
                <a:sym typeface="Wingdings 3" pitchFamily="18" charset="2"/>
              </a:rPr>
              <a:t>Brow</a:t>
            </a:r>
            <a:r>
              <a:rPr lang="en-US" dirty="0">
                <a:sym typeface="Wingdings 3" pitchFamily="18" charset="2"/>
              </a:rPr>
              <a:t> </a:t>
            </a:r>
          </a:p>
          <a:p>
            <a:r>
              <a:rPr lang="en-US" dirty="0">
                <a:sym typeface="Wingdings 3" pitchFamily="18" charset="2"/>
              </a:rPr>
              <a:t>lies between </a:t>
            </a:r>
            <a:r>
              <a:rPr lang="en-US" dirty="0" err="1">
                <a:sym typeface="Wingdings 3" pitchFamily="18" charset="2"/>
              </a:rPr>
              <a:t>bregma</a:t>
            </a:r>
            <a:r>
              <a:rPr lang="en-US" dirty="0">
                <a:sym typeface="Wingdings 3" pitchFamily="18" charset="2"/>
              </a:rPr>
              <a:t> &amp;root of the nose</a:t>
            </a:r>
          </a:p>
          <a:p>
            <a:pPr>
              <a:buFont typeface="Wingdings" pitchFamily="2" charset="2"/>
              <a:buNone/>
            </a:pPr>
            <a:r>
              <a:rPr lang="en-US" dirty="0">
                <a:sym typeface="Wingdings 3" pitchFamily="18" charset="2"/>
              </a:rPr>
              <a:t>Face</a:t>
            </a:r>
            <a:r>
              <a:rPr lang="en-US" b="1" dirty="0">
                <a:sym typeface="Wingdings 3" pitchFamily="18" charset="2"/>
              </a:rPr>
              <a:t> </a:t>
            </a:r>
            <a:r>
              <a:rPr lang="en-US" dirty="0">
                <a:sym typeface="Wingdings 3" pitchFamily="18" charset="2"/>
              </a:rPr>
              <a:t> </a:t>
            </a:r>
          </a:p>
          <a:p>
            <a:r>
              <a:rPr lang="en-US" dirty="0">
                <a:sym typeface="Wingdings 3" pitchFamily="18" charset="2"/>
              </a:rPr>
              <a:t>lies between root of the nose &amp; suborbital ridges</a:t>
            </a:r>
          </a:p>
          <a:p>
            <a:pPr>
              <a:buFont typeface="Wingdings" pitchFamily="2" charset="2"/>
              <a:buNone/>
            </a:pPr>
            <a:r>
              <a:rPr lang="en-US" dirty="0" err="1">
                <a:solidFill>
                  <a:srgbClr val="FF0000"/>
                </a:solidFill>
                <a:sym typeface="Wingdings 3" pitchFamily="18" charset="2"/>
              </a:rPr>
              <a:t>Occiput</a:t>
            </a:r>
            <a:r>
              <a:rPr lang="en-US" dirty="0">
                <a:sym typeface="Wingdings 3" pitchFamily="18" charset="2"/>
              </a:rPr>
              <a:t> </a:t>
            </a:r>
          </a:p>
          <a:p>
            <a:r>
              <a:rPr lang="en-US" dirty="0">
                <a:sym typeface="Wingdings 3" pitchFamily="18" charset="2"/>
              </a:rPr>
              <a:t> </a:t>
            </a:r>
            <a:r>
              <a:rPr lang="en-US" dirty="0" smtClean="0">
                <a:sym typeface="Wingdings 3" pitchFamily="18" charset="2"/>
              </a:rPr>
              <a:t>bony </a:t>
            </a:r>
            <a:r>
              <a:rPr lang="en-US" dirty="0">
                <a:sym typeface="Wingdings 3" pitchFamily="18" charset="2"/>
              </a:rPr>
              <a:t>prominence behind post </a:t>
            </a:r>
            <a:r>
              <a:rPr lang="en-US" dirty="0" err="1">
                <a:sym typeface="Wingdings 3" pitchFamily="18" charset="2"/>
              </a:rPr>
              <a:t>fontanelle</a:t>
            </a:r>
            <a:endParaRPr lang="en-US" dirty="0">
              <a:sym typeface="Wingdings 3" pitchFamily="18" charset="2"/>
            </a:endParaRPr>
          </a:p>
          <a:p>
            <a:pPr>
              <a:buFont typeface="Wingdings" pitchFamily="2" charset="2"/>
              <a:buNone/>
            </a:pPr>
            <a:r>
              <a:rPr lang="en-US" dirty="0">
                <a:sym typeface="Wingdings 3" pitchFamily="18" charset="2"/>
              </a:rPr>
              <a:t>Vertex</a:t>
            </a:r>
            <a:r>
              <a:rPr lang="en-US" dirty="0">
                <a:solidFill>
                  <a:srgbClr val="FFFF00"/>
                </a:solidFill>
                <a:sym typeface="Wingdings 3" pitchFamily="18" charset="2"/>
              </a:rPr>
              <a:t> </a:t>
            </a:r>
            <a:r>
              <a:rPr lang="en-US" dirty="0">
                <a:sym typeface="Wingdings 3" pitchFamily="18" charset="2"/>
              </a:rPr>
              <a:t></a:t>
            </a:r>
          </a:p>
          <a:p>
            <a:r>
              <a:rPr lang="en-US" dirty="0">
                <a:sym typeface="Wingdings 3" pitchFamily="18" charset="2"/>
              </a:rPr>
              <a:t> diamond shaped area between ant &amp; post </a:t>
            </a:r>
            <a:r>
              <a:rPr lang="en-US" dirty="0" err="1">
                <a:sym typeface="Wingdings 3" pitchFamily="18" charset="2"/>
              </a:rPr>
              <a:t>fontanelles</a:t>
            </a:r>
            <a:r>
              <a:rPr lang="en-US" dirty="0">
                <a:sym typeface="Wingdings 3" pitchFamily="18" charset="2"/>
              </a:rPr>
              <a:t> &amp; parietal eminences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ppt_x</p:attrName>
                                        </p:attrNameLst>
                                      </p:cBhvr>
                                      <p:tavLst>
                                        <p:tav tm="0">
                                          <p:val>
                                            <p:strVal val="#ppt_x-.2"/>
                                          </p:val>
                                        </p:tav>
                                        <p:tav tm="100000">
                                          <p:val>
                                            <p:strVal val="#ppt_x"/>
                                          </p:val>
                                        </p:tav>
                                      </p:tavLst>
                                    </p:anim>
                                    <p:anim calcmode="lin" valueType="num">
                                      <p:cBhvr>
                                        <p:cTn id="8" dur="1000" fill="hold"/>
                                        <p:tgtEl>
                                          <p:spTgt spid="235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4"/>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3555">
                                            <p:txEl>
                                              <p:pRg st="0" end="0"/>
                                            </p:txEl>
                                          </p:spTgt>
                                        </p:tgtEl>
                                        <p:attrNameLst>
                                          <p:attrName>style.visibility</p:attrName>
                                        </p:attrNameLst>
                                      </p:cBhvr>
                                      <p:to>
                                        <p:strVal val="visible"/>
                                      </p:to>
                                    </p:set>
                                    <p:animEffect transition="in" filter="fade">
                                      <p:cBhvr>
                                        <p:cTn id="13" dur="500"/>
                                        <p:tgtEl>
                                          <p:spTgt spid="23555">
                                            <p:txEl>
                                              <p:pRg st="0" end="0"/>
                                            </p:txEl>
                                          </p:spTgt>
                                        </p:tgtEl>
                                      </p:cBhvr>
                                    </p:animEffect>
                                    <p:anim calcmode="lin" valueType="num">
                                      <p:cBhvr>
                                        <p:cTn id="14"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355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4" presetClass="entr" presetSubtype="0" fill="hold" grpId="0" nodeType="clickEffect">
                                  <p:stCondLst>
                                    <p:cond delay="0"/>
                                  </p:stCondLst>
                                  <p:childTnLst>
                                    <p:set>
                                      <p:cBhvr>
                                        <p:cTn id="19" dur="1" fill="hold">
                                          <p:stCondLst>
                                            <p:cond delay="0"/>
                                          </p:stCondLst>
                                        </p:cTn>
                                        <p:tgtEl>
                                          <p:spTgt spid="23555">
                                            <p:txEl>
                                              <p:pRg st="1" end="1"/>
                                            </p:txEl>
                                          </p:spTgt>
                                        </p:tgtEl>
                                        <p:attrNameLst>
                                          <p:attrName>style.visibility</p:attrName>
                                        </p:attrNameLst>
                                      </p:cBhvr>
                                      <p:to>
                                        <p:strVal val="visible"/>
                                      </p:to>
                                    </p:set>
                                    <p:animEffect transition="in" filter="fade">
                                      <p:cBhvr>
                                        <p:cTn id="20" dur="500"/>
                                        <p:tgtEl>
                                          <p:spTgt spid="23555">
                                            <p:txEl>
                                              <p:pRg st="1" end="1"/>
                                            </p:txEl>
                                          </p:spTgt>
                                        </p:tgtEl>
                                      </p:cBhvr>
                                    </p:animEffect>
                                    <p:anim calcmode="lin" valueType="num">
                                      <p:cBhvr>
                                        <p:cTn id="21"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3555">
                                            <p:txEl>
                                              <p:pRg st="1" end="1"/>
                                            </p:txEl>
                                          </p:spTgt>
                                        </p:tgtEl>
                                        <p:attrNameLst>
                                          <p:attrName>ppt_y</p:attrName>
                                        </p:attrNameLst>
                                      </p:cBhvr>
                                      <p:tavLst>
                                        <p:tav tm="0">
                                          <p:val>
                                            <p:strVal val="#ppt_y+.05"/>
                                          </p:val>
                                        </p:tav>
                                        <p:tav tm="100000">
                                          <p:val>
                                            <p:strVal val="#ppt_y"/>
                                          </p:val>
                                        </p:tav>
                                      </p:tavLst>
                                    </p:anim>
                                  </p:childTnLst>
                                </p:cTn>
                              </p:par>
                            </p:childTnLst>
                          </p:cTn>
                        </p:par>
                        <p:par>
                          <p:cTn id="23" fill="hold">
                            <p:stCondLst>
                              <p:cond delay="500"/>
                            </p:stCondLst>
                            <p:childTnLst>
                              <p:par>
                                <p:cTn id="24" presetID="44" presetClass="entr" presetSubtype="0" fill="hold" grpId="0" nodeType="afterEffect">
                                  <p:stCondLst>
                                    <p:cond delay="0"/>
                                  </p:stCondLst>
                                  <p:childTnLst>
                                    <p:set>
                                      <p:cBhvr>
                                        <p:cTn id="25" dur="1" fill="hold">
                                          <p:stCondLst>
                                            <p:cond delay="0"/>
                                          </p:stCondLst>
                                        </p:cTn>
                                        <p:tgtEl>
                                          <p:spTgt spid="23555">
                                            <p:txEl>
                                              <p:pRg st="2" end="2"/>
                                            </p:txEl>
                                          </p:spTgt>
                                        </p:tgtEl>
                                        <p:attrNameLst>
                                          <p:attrName>style.visibility</p:attrName>
                                        </p:attrNameLst>
                                      </p:cBhvr>
                                      <p:to>
                                        <p:strVal val="visible"/>
                                      </p:to>
                                    </p:set>
                                    <p:animEffect transition="in" filter="fade">
                                      <p:cBhvr>
                                        <p:cTn id="26" dur="500"/>
                                        <p:tgtEl>
                                          <p:spTgt spid="23555">
                                            <p:txEl>
                                              <p:pRg st="2" end="2"/>
                                            </p:txEl>
                                          </p:spTgt>
                                        </p:tgtEl>
                                      </p:cBhvr>
                                    </p:animEffect>
                                    <p:anim calcmode="lin" valueType="num">
                                      <p:cBhvr>
                                        <p:cTn id="27"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23555">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4" presetClass="entr" presetSubtype="0" fill="hold" grpId="0" nodeType="clickEffect">
                                  <p:stCondLst>
                                    <p:cond delay="0"/>
                                  </p:stCondLst>
                                  <p:childTnLst>
                                    <p:set>
                                      <p:cBhvr>
                                        <p:cTn id="32" dur="1" fill="hold">
                                          <p:stCondLst>
                                            <p:cond delay="0"/>
                                          </p:stCondLst>
                                        </p:cTn>
                                        <p:tgtEl>
                                          <p:spTgt spid="23555">
                                            <p:txEl>
                                              <p:pRg st="3" end="3"/>
                                            </p:txEl>
                                          </p:spTgt>
                                        </p:tgtEl>
                                        <p:attrNameLst>
                                          <p:attrName>style.visibility</p:attrName>
                                        </p:attrNameLst>
                                      </p:cBhvr>
                                      <p:to>
                                        <p:strVal val="visible"/>
                                      </p:to>
                                    </p:set>
                                    <p:animEffect transition="in" filter="fade">
                                      <p:cBhvr>
                                        <p:cTn id="33" dur="500"/>
                                        <p:tgtEl>
                                          <p:spTgt spid="23555">
                                            <p:txEl>
                                              <p:pRg st="3" end="3"/>
                                            </p:txEl>
                                          </p:spTgt>
                                        </p:tgtEl>
                                      </p:cBhvr>
                                    </p:animEffect>
                                    <p:anim calcmode="lin" valueType="num">
                                      <p:cBhvr>
                                        <p:cTn id="34"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23555">
                                            <p:txEl>
                                              <p:pRg st="3" end="3"/>
                                            </p:txEl>
                                          </p:spTgt>
                                        </p:tgtEl>
                                        <p:attrNameLst>
                                          <p:attrName>ppt_y</p:attrName>
                                        </p:attrNameLst>
                                      </p:cBhvr>
                                      <p:tavLst>
                                        <p:tav tm="0">
                                          <p:val>
                                            <p:strVal val="#ppt_y+.05"/>
                                          </p:val>
                                        </p:tav>
                                        <p:tav tm="100000">
                                          <p:val>
                                            <p:strVal val="#ppt_y"/>
                                          </p:val>
                                        </p:tav>
                                      </p:tavLst>
                                    </p:anim>
                                  </p:childTnLst>
                                </p:cTn>
                              </p:par>
                            </p:childTnLst>
                          </p:cTn>
                        </p:par>
                        <p:par>
                          <p:cTn id="36" fill="hold">
                            <p:stCondLst>
                              <p:cond delay="500"/>
                            </p:stCondLst>
                            <p:childTnLst>
                              <p:par>
                                <p:cTn id="37" presetID="44" presetClass="entr" presetSubtype="0" fill="hold" grpId="0" nodeType="afterEffect">
                                  <p:stCondLst>
                                    <p:cond delay="0"/>
                                  </p:stCondLst>
                                  <p:childTnLst>
                                    <p:set>
                                      <p:cBhvr>
                                        <p:cTn id="38" dur="1" fill="hold">
                                          <p:stCondLst>
                                            <p:cond delay="0"/>
                                          </p:stCondLst>
                                        </p:cTn>
                                        <p:tgtEl>
                                          <p:spTgt spid="23555">
                                            <p:txEl>
                                              <p:pRg st="4" end="4"/>
                                            </p:txEl>
                                          </p:spTgt>
                                        </p:tgtEl>
                                        <p:attrNameLst>
                                          <p:attrName>style.visibility</p:attrName>
                                        </p:attrNameLst>
                                      </p:cBhvr>
                                      <p:to>
                                        <p:strVal val="visible"/>
                                      </p:to>
                                    </p:set>
                                    <p:animEffect transition="in" filter="fade">
                                      <p:cBhvr>
                                        <p:cTn id="39" dur="500"/>
                                        <p:tgtEl>
                                          <p:spTgt spid="23555">
                                            <p:txEl>
                                              <p:pRg st="4" end="4"/>
                                            </p:txEl>
                                          </p:spTgt>
                                        </p:tgtEl>
                                      </p:cBhvr>
                                    </p:animEffect>
                                    <p:anim calcmode="lin" valueType="num">
                                      <p:cBhvr>
                                        <p:cTn id="40"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23555">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4" presetClass="entr" presetSubtype="0" fill="hold" grpId="0" nodeType="clickEffect">
                                  <p:stCondLst>
                                    <p:cond delay="0"/>
                                  </p:stCondLst>
                                  <p:childTnLst>
                                    <p:set>
                                      <p:cBhvr>
                                        <p:cTn id="45" dur="1" fill="hold">
                                          <p:stCondLst>
                                            <p:cond delay="0"/>
                                          </p:stCondLst>
                                        </p:cTn>
                                        <p:tgtEl>
                                          <p:spTgt spid="23555">
                                            <p:txEl>
                                              <p:pRg st="5" end="5"/>
                                            </p:txEl>
                                          </p:spTgt>
                                        </p:tgtEl>
                                        <p:attrNameLst>
                                          <p:attrName>style.visibility</p:attrName>
                                        </p:attrNameLst>
                                      </p:cBhvr>
                                      <p:to>
                                        <p:strVal val="visible"/>
                                      </p:to>
                                    </p:set>
                                    <p:animEffect transition="in" filter="fade">
                                      <p:cBhvr>
                                        <p:cTn id="46" dur="500"/>
                                        <p:tgtEl>
                                          <p:spTgt spid="23555">
                                            <p:txEl>
                                              <p:pRg st="5" end="5"/>
                                            </p:txEl>
                                          </p:spTgt>
                                        </p:tgtEl>
                                      </p:cBhvr>
                                    </p:animEffect>
                                    <p:anim calcmode="lin" valueType="num">
                                      <p:cBhvr>
                                        <p:cTn id="47" dur="5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48" dur="500" fill="hold"/>
                                        <p:tgtEl>
                                          <p:spTgt spid="23555">
                                            <p:txEl>
                                              <p:pRg st="5" end="5"/>
                                            </p:txEl>
                                          </p:spTgt>
                                        </p:tgtEl>
                                        <p:attrNameLst>
                                          <p:attrName>ppt_y</p:attrName>
                                        </p:attrNameLst>
                                      </p:cBhvr>
                                      <p:tavLst>
                                        <p:tav tm="0">
                                          <p:val>
                                            <p:strVal val="#ppt_y+.05"/>
                                          </p:val>
                                        </p:tav>
                                        <p:tav tm="100000">
                                          <p:val>
                                            <p:strVal val="#ppt_y"/>
                                          </p:val>
                                        </p:tav>
                                      </p:tavLst>
                                    </p:anim>
                                  </p:childTnLst>
                                </p:cTn>
                              </p:par>
                            </p:childTnLst>
                          </p:cTn>
                        </p:par>
                        <p:par>
                          <p:cTn id="49" fill="hold">
                            <p:stCondLst>
                              <p:cond delay="500"/>
                            </p:stCondLst>
                            <p:childTnLst>
                              <p:par>
                                <p:cTn id="50" presetID="44" presetClass="entr" presetSubtype="0" fill="hold" grpId="0" nodeType="afterEffect">
                                  <p:stCondLst>
                                    <p:cond delay="0"/>
                                  </p:stCondLst>
                                  <p:childTnLst>
                                    <p:set>
                                      <p:cBhvr>
                                        <p:cTn id="51" dur="1" fill="hold">
                                          <p:stCondLst>
                                            <p:cond delay="0"/>
                                          </p:stCondLst>
                                        </p:cTn>
                                        <p:tgtEl>
                                          <p:spTgt spid="23555">
                                            <p:txEl>
                                              <p:pRg st="6" end="6"/>
                                            </p:txEl>
                                          </p:spTgt>
                                        </p:tgtEl>
                                        <p:attrNameLst>
                                          <p:attrName>style.visibility</p:attrName>
                                        </p:attrNameLst>
                                      </p:cBhvr>
                                      <p:to>
                                        <p:strVal val="visible"/>
                                      </p:to>
                                    </p:set>
                                    <p:animEffect transition="in" filter="fade">
                                      <p:cBhvr>
                                        <p:cTn id="52" dur="500"/>
                                        <p:tgtEl>
                                          <p:spTgt spid="23555">
                                            <p:txEl>
                                              <p:pRg st="6" end="6"/>
                                            </p:txEl>
                                          </p:spTgt>
                                        </p:tgtEl>
                                      </p:cBhvr>
                                    </p:animEffect>
                                    <p:anim calcmode="lin" valueType="num">
                                      <p:cBhvr>
                                        <p:cTn id="53" dur="5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54" dur="500" fill="hold"/>
                                        <p:tgtEl>
                                          <p:spTgt spid="23555">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4" presetClass="entr" presetSubtype="0" fill="hold" grpId="0" nodeType="clickEffect">
                                  <p:stCondLst>
                                    <p:cond delay="0"/>
                                  </p:stCondLst>
                                  <p:childTnLst>
                                    <p:set>
                                      <p:cBhvr>
                                        <p:cTn id="58" dur="1" fill="hold">
                                          <p:stCondLst>
                                            <p:cond delay="0"/>
                                          </p:stCondLst>
                                        </p:cTn>
                                        <p:tgtEl>
                                          <p:spTgt spid="23555">
                                            <p:txEl>
                                              <p:pRg st="7" end="7"/>
                                            </p:txEl>
                                          </p:spTgt>
                                        </p:tgtEl>
                                        <p:attrNameLst>
                                          <p:attrName>style.visibility</p:attrName>
                                        </p:attrNameLst>
                                      </p:cBhvr>
                                      <p:to>
                                        <p:strVal val="visible"/>
                                      </p:to>
                                    </p:set>
                                    <p:animEffect transition="in" filter="fade">
                                      <p:cBhvr>
                                        <p:cTn id="59" dur="500"/>
                                        <p:tgtEl>
                                          <p:spTgt spid="23555">
                                            <p:txEl>
                                              <p:pRg st="7" end="7"/>
                                            </p:txEl>
                                          </p:spTgt>
                                        </p:tgtEl>
                                      </p:cBhvr>
                                    </p:animEffect>
                                    <p:anim calcmode="lin" valueType="num">
                                      <p:cBhvr>
                                        <p:cTn id="60" dur="5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61" dur="500" fill="hold"/>
                                        <p:tgtEl>
                                          <p:spTgt spid="23555">
                                            <p:txEl>
                                              <p:pRg st="7" end="7"/>
                                            </p:txEl>
                                          </p:spTgt>
                                        </p:tgtEl>
                                        <p:attrNameLst>
                                          <p:attrName>ppt_y</p:attrName>
                                        </p:attrNameLst>
                                      </p:cBhvr>
                                      <p:tavLst>
                                        <p:tav tm="0">
                                          <p:val>
                                            <p:strVal val="#ppt_y+.05"/>
                                          </p:val>
                                        </p:tav>
                                        <p:tav tm="100000">
                                          <p:val>
                                            <p:strVal val="#ppt_y"/>
                                          </p:val>
                                        </p:tav>
                                      </p:tavLst>
                                    </p:anim>
                                  </p:childTnLst>
                                </p:cTn>
                              </p:par>
                            </p:childTnLst>
                          </p:cTn>
                        </p:par>
                        <p:par>
                          <p:cTn id="62" fill="hold">
                            <p:stCondLst>
                              <p:cond delay="500"/>
                            </p:stCondLst>
                            <p:childTnLst>
                              <p:par>
                                <p:cTn id="63" presetID="44" presetClass="entr" presetSubtype="0" fill="hold" grpId="0" nodeType="afterEffect">
                                  <p:stCondLst>
                                    <p:cond delay="0"/>
                                  </p:stCondLst>
                                  <p:childTnLst>
                                    <p:set>
                                      <p:cBhvr>
                                        <p:cTn id="64" dur="1" fill="hold">
                                          <p:stCondLst>
                                            <p:cond delay="0"/>
                                          </p:stCondLst>
                                        </p:cTn>
                                        <p:tgtEl>
                                          <p:spTgt spid="23555">
                                            <p:txEl>
                                              <p:pRg st="8" end="8"/>
                                            </p:txEl>
                                          </p:spTgt>
                                        </p:tgtEl>
                                        <p:attrNameLst>
                                          <p:attrName>style.visibility</p:attrName>
                                        </p:attrNameLst>
                                      </p:cBhvr>
                                      <p:to>
                                        <p:strVal val="visible"/>
                                      </p:to>
                                    </p:set>
                                    <p:animEffect transition="in" filter="fade">
                                      <p:cBhvr>
                                        <p:cTn id="65" dur="500"/>
                                        <p:tgtEl>
                                          <p:spTgt spid="23555">
                                            <p:txEl>
                                              <p:pRg st="8" end="8"/>
                                            </p:txEl>
                                          </p:spTgt>
                                        </p:tgtEl>
                                      </p:cBhvr>
                                    </p:animEffect>
                                    <p:anim calcmode="lin" valueType="num">
                                      <p:cBhvr>
                                        <p:cTn id="66" dur="5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67" dur="500" fill="hold"/>
                                        <p:tgtEl>
                                          <p:spTgt spid="23555">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4" presetClass="entr" presetSubtype="0" fill="hold" grpId="0" nodeType="clickEffect">
                                  <p:stCondLst>
                                    <p:cond delay="0"/>
                                  </p:stCondLst>
                                  <p:childTnLst>
                                    <p:set>
                                      <p:cBhvr>
                                        <p:cTn id="71" dur="1" fill="hold">
                                          <p:stCondLst>
                                            <p:cond delay="0"/>
                                          </p:stCondLst>
                                        </p:cTn>
                                        <p:tgtEl>
                                          <p:spTgt spid="23555">
                                            <p:txEl>
                                              <p:pRg st="9" end="9"/>
                                            </p:txEl>
                                          </p:spTgt>
                                        </p:tgtEl>
                                        <p:attrNameLst>
                                          <p:attrName>style.visibility</p:attrName>
                                        </p:attrNameLst>
                                      </p:cBhvr>
                                      <p:to>
                                        <p:strVal val="visible"/>
                                      </p:to>
                                    </p:set>
                                    <p:animEffect transition="in" filter="fade">
                                      <p:cBhvr>
                                        <p:cTn id="72" dur="500"/>
                                        <p:tgtEl>
                                          <p:spTgt spid="23555">
                                            <p:txEl>
                                              <p:pRg st="9" end="9"/>
                                            </p:txEl>
                                          </p:spTgt>
                                        </p:tgtEl>
                                      </p:cBhvr>
                                    </p:animEffect>
                                    <p:anim calcmode="lin" valueType="num">
                                      <p:cBhvr>
                                        <p:cTn id="73" dur="500" fill="hold"/>
                                        <p:tgtEl>
                                          <p:spTgt spid="23555">
                                            <p:txEl>
                                              <p:pRg st="9" end="9"/>
                                            </p:txEl>
                                          </p:spTgt>
                                        </p:tgtEl>
                                        <p:attrNameLst>
                                          <p:attrName>ppt_x</p:attrName>
                                        </p:attrNameLst>
                                      </p:cBhvr>
                                      <p:tavLst>
                                        <p:tav tm="0">
                                          <p:val>
                                            <p:strVal val="#ppt_x"/>
                                          </p:val>
                                        </p:tav>
                                        <p:tav tm="100000">
                                          <p:val>
                                            <p:strVal val="#ppt_x"/>
                                          </p:val>
                                        </p:tav>
                                      </p:tavLst>
                                    </p:anim>
                                    <p:anim calcmode="lin" valueType="num">
                                      <p:cBhvr>
                                        <p:cTn id="74" dur="500" fill="hold"/>
                                        <p:tgtEl>
                                          <p:spTgt spid="23555">
                                            <p:txEl>
                                              <p:pRg st="9" end="9"/>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Midwifery education</a:t>
            </a:r>
            <a:endParaRPr lang="en-US" dirty="0"/>
          </a:p>
        </p:txBody>
      </p:sp>
      <p:sp>
        <p:nvSpPr>
          <p:cNvPr id="3" name="Content Placeholder 2"/>
          <p:cNvSpPr>
            <a:spLocks noGrp="1"/>
          </p:cNvSpPr>
          <p:nvPr>
            <p:ph idx="1"/>
          </p:nvPr>
        </p:nvSpPr>
        <p:spPr/>
        <p:txBody>
          <a:bodyPr>
            <a:normAutofit/>
          </a:bodyPr>
          <a:lstStyle/>
          <a:p>
            <a:r>
              <a:rPr lang="en-US" dirty="0"/>
              <a:t>Midwifery education is accessible through direct entry and post-nursing programmes. </a:t>
            </a:r>
            <a:endParaRPr lang="en-US" dirty="0" smtClean="0"/>
          </a:p>
          <a:p>
            <a:r>
              <a:rPr lang="en-US" dirty="0" smtClean="0"/>
              <a:t>Midwives </a:t>
            </a:r>
            <a:r>
              <a:rPr lang="en-US" dirty="0"/>
              <a:t>are authorized to practice all essential WHO/ICM competencies. </a:t>
            </a:r>
            <a:endParaRPr lang="en-US" dirty="0" smtClean="0"/>
          </a:p>
          <a:p>
            <a:r>
              <a:rPr lang="en-US" dirty="0" smtClean="0"/>
              <a:t>Midwives </a:t>
            </a:r>
            <a:r>
              <a:rPr lang="en-US" dirty="0"/>
              <a:t>must attend </a:t>
            </a:r>
            <a:r>
              <a:rPr lang="en-US" dirty="0" smtClean="0"/>
              <a:t>continuing professional </a:t>
            </a:r>
            <a:r>
              <a:rPr lang="en-US" dirty="0"/>
              <a:t>development activities and record their participation in order to maintain registration. </a:t>
            </a: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533400"/>
            <a:ext cx="1989647" cy="523220"/>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sz="2800" b="1" dirty="0">
                <a:solidFill>
                  <a:schemeClr val="bg1">
                    <a:lumMod val="95000"/>
                    <a:lumOff val="5000"/>
                  </a:schemeClr>
                </a:solidFill>
              </a:rPr>
              <a:t>SUTURES : </a:t>
            </a:r>
          </a:p>
        </p:txBody>
      </p:sp>
      <p:graphicFrame>
        <p:nvGraphicFramePr>
          <p:cNvPr id="8" name="Diagram 7"/>
          <p:cNvGraphicFramePr/>
          <p:nvPr/>
        </p:nvGraphicFramePr>
        <p:xfrm>
          <a:off x="838200" y="1447800"/>
          <a:ext cx="7315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381000"/>
            <a:ext cx="5258940" cy="461665"/>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fontAlgn="auto">
              <a:spcBef>
                <a:spcPts val="0"/>
              </a:spcBef>
              <a:spcAft>
                <a:spcPts val="0"/>
              </a:spcAft>
              <a:defRPr/>
            </a:pPr>
            <a:r>
              <a:rPr lang="en-US" sz="2400" b="1" dirty="0">
                <a:solidFill>
                  <a:schemeClr val="bg1">
                    <a:lumMod val="95000"/>
                    <a:lumOff val="5000"/>
                  </a:schemeClr>
                </a:solidFill>
              </a:rPr>
              <a:t>CLINICAL IMPORTANCE OF SUTURE:-</a:t>
            </a:r>
          </a:p>
        </p:txBody>
      </p:sp>
      <p:graphicFrame>
        <p:nvGraphicFramePr>
          <p:cNvPr id="7" name="Diagram 6"/>
          <p:cNvGraphicFramePr/>
          <p:nvPr/>
        </p:nvGraphicFramePr>
        <p:xfrm>
          <a:off x="762000" y="1371600"/>
          <a:ext cx="7620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685800"/>
            <a:ext cx="2637260" cy="646331"/>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fontAlgn="auto">
              <a:spcBef>
                <a:spcPts val="0"/>
              </a:spcBef>
              <a:spcAft>
                <a:spcPts val="0"/>
              </a:spcAft>
              <a:defRPr/>
            </a:pPr>
            <a:r>
              <a:rPr lang="en-US" sz="3600" b="1" u="sng" dirty="0">
                <a:ln w="50800"/>
                <a:solidFill>
                  <a:schemeClr val="bg1">
                    <a:shade val="50000"/>
                  </a:schemeClr>
                </a:solidFill>
              </a:rPr>
              <a:t>Area of skull</a:t>
            </a:r>
            <a:endParaRPr lang="en-US" sz="3600" b="1" dirty="0">
              <a:ln w="50800"/>
              <a:solidFill>
                <a:schemeClr val="bg1">
                  <a:shade val="50000"/>
                </a:schemeClr>
              </a:solidFill>
            </a:endParaRPr>
          </a:p>
        </p:txBody>
      </p:sp>
      <p:graphicFrame>
        <p:nvGraphicFramePr>
          <p:cNvPr id="5" name="Diagram 4"/>
          <p:cNvGraphicFramePr/>
          <p:nvPr/>
        </p:nvGraphicFramePr>
        <p:xfrm>
          <a:off x="914400" y="2057400"/>
          <a:ext cx="7391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b="1"/>
              <a:t>FETAL SKULL SUTURES</a:t>
            </a:r>
          </a:p>
        </p:txBody>
      </p:sp>
      <p:sp>
        <p:nvSpPr>
          <p:cNvPr id="32771" name="Rectangle 3"/>
          <p:cNvSpPr>
            <a:spLocks noGrp="1" noChangeArrowheads="1"/>
          </p:cNvSpPr>
          <p:nvPr>
            <p:ph type="body" idx="1"/>
          </p:nvPr>
        </p:nvSpPr>
        <p:spPr/>
        <p:txBody>
          <a:bodyPr>
            <a:normAutofit fontScale="77500" lnSpcReduction="20000"/>
          </a:bodyPr>
          <a:lstStyle/>
          <a:p>
            <a:r>
              <a:rPr lang="en-US" dirty="0">
                <a:solidFill>
                  <a:srgbClr val="FF0000"/>
                </a:solidFill>
                <a:sym typeface="Wingdings 3" pitchFamily="18" charset="2"/>
              </a:rPr>
              <a:t>Frontal suture</a:t>
            </a:r>
            <a:r>
              <a:rPr lang="en-US" dirty="0">
                <a:sym typeface="Wingdings 3" pitchFamily="18" charset="2"/>
              </a:rPr>
              <a:t> </a:t>
            </a:r>
          </a:p>
          <a:p>
            <a:pPr>
              <a:buFont typeface="Wingdings" pitchFamily="2" charset="2"/>
              <a:buNone/>
            </a:pPr>
            <a:r>
              <a:rPr lang="en-US" dirty="0">
                <a:sym typeface="Wingdings 3" pitchFamily="18" charset="2"/>
              </a:rPr>
              <a:t>                              between 2 frontal bones</a:t>
            </a:r>
          </a:p>
          <a:p>
            <a:r>
              <a:rPr lang="en-US" dirty="0" err="1">
                <a:sym typeface="Wingdings 3" pitchFamily="18" charset="2"/>
              </a:rPr>
              <a:t>Sagittal</a:t>
            </a:r>
            <a:r>
              <a:rPr lang="en-US" dirty="0">
                <a:sym typeface="Wingdings 3" pitchFamily="18" charset="2"/>
              </a:rPr>
              <a:t> suture </a:t>
            </a:r>
          </a:p>
          <a:p>
            <a:pPr>
              <a:buFont typeface="Wingdings" pitchFamily="2" charset="2"/>
              <a:buNone/>
            </a:pPr>
            <a:r>
              <a:rPr lang="en-US" dirty="0">
                <a:sym typeface="Wingdings 3" pitchFamily="18" charset="2"/>
              </a:rPr>
              <a:t>                              between 2 parietal bones</a:t>
            </a:r>
          </a:p>
          <a:p>
            <a:r>
              <a:rPr lang="en-US" dirty="0">
                <a:solidFill>
                  <a:srgbClr val="FF0000"/>
                </a:solidFill>
                <a:sym typeface="Wingdings 3" pitchFamily="18" charset="2"/>
              </a:rPr>
              <a:t>Coronal suture</a:t>
            </a:r>
            <a:r>
              <a:rPr lang="en-US" dirty="0">
                <a:sym typeface="Wingdings 3" pitchFamily="18" charset="2"/>
              </a:rPr>
              <a:t>  </a:t>
            </a:r>
          </a:p>
          <a:p>
            <a:pPr>
              <a:buFont typeface="Wingdings" pitchFamily="2" charset="2"/>
              <a:buNone/>
            </a:pPr>
            <a:r>
              <a:rPr lang="en-US" dirty="0">
                <a:sym typeface="Wingdings 3" pitchFamily="18" charset="2"/>
              </a:rPr>
              <a:t>                              between parietal &amp; frontal</a:t>
            </a:r>
          </a:p>
          <a:p>
            <a:r>
              <a:rPr lang="en-US" dirty="0" err="1">
                <a:sym typeface="Wingdings 3" pitchFamily="18" charset="2"/>
              </a:rPr>
              <a:t>Lambdoid</a:t>
            </a:r>
            <a:r>
              <a:rPr lang="en-US" dirty="0">
                <a:sym typeface="Wingdings 3" pitchFamily="18" charset="2"/>
              </a:rPr>
              <a:t> suture  </a:t>
            </a:r>
          </a:p>
          <a:p>
            <a:pPr>
              <a:buFont typeface="Wingdings" pitchFamily="2" charset="2"/>
              <a:buNone/>
            </a:pPr>
            <a:r>
              <a:rPr lang="en-US" dirty="0">
                <a:sym typeface="Wingdings 3" pitchFamily="18" charset="2"/>
              </a:rPr>
              <a:t>                               between parietal &amp; occipital</a:t>
            </a:r>
          </a:p>
          <a:p>
            <a:r>
              <a:rPr lang="en-US" dirty="0">
                <a:solidFill>
                  <a:srgbClr val="FF0000"/>
                </a:solidFill>
                <a:sym typeface="Wingdings 3" pitchFamily="18" charset="2"/>
              </a:rPr>
              <a:t>Temporal suture</a:t>
            </a:r>
            <a:r>
              <a:rPr lang="en-US" dirty="0">
                <a:sym typeface="Wingdings 3" pitchFamily="18" charset="2"/>
              </a:rPr>
              <a:t> </a:t>
            </a:r>
          </a:p>
          <a:p>
            <a:pPr>
              <a:buFont typeface="Wingdings" pitchFamily="2" charset="2"/>
              <a:buNone/>
            </a:pPr>
            <a:r>
              <a:rPr lang="en-US" dirty="0">
                <a:sym typeface="Wingdings 3" pitchFamily="18" charset="2"/>
              </a:rPr>
              <a:t>                               between inferior margin of the parietal &amp;</a:t>
            </a:r>
          </a:p>
          <a:p>
            <a:pPr>
              <a:buFont typeface="Wingdings" pitchFamily="2" charset="2"/>
              <a:buNone/>
            </a:pPr>
            <a:r>
              <a:rPr lang="en-US" dirty="0">
                <a:sym typeface="Wingdings 3" pitchFamily="18" charset="2"/>
              </a:rPr>
              <a:t>                                    temporal</a:t>
            </a:r>
          </a:p>
          <a:p>
            <a:endParaRPr lang="en-US" dirty="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1000" fill="hold"/>
                                        <p:tgtEl>
                                          <p:spTgt spid="32770"/>
                                        </p:tgtEl>
                                        <p:attrNameLst>
                                          <p:attrName>ppt_x</p:attrName>
                                        </p:attrNameLst>
                                      </p:cBhvr>
                                      <p:tavLst>
                                        <p:tav tm="0">
                                          <p:val>
                                            <p:strVal val="#ppt_x-.2"/>
                                          </p:val>
                                        </p:tav>
                                        <p:tav tm="100000">
                                          <p:val>
                                            <p:strVal val="#ppt_x"/>
                                          </p:val>
                                        </p:tav>
                                      </p:tavLst>
                                    </p:anim>
                                    <p:anim calcmode="lin" valueType="num">
                                      <p:cBhvr>
                                        <p:cTn id="8" dur="1000" fill="hold"/>
                                        <p:tgtEl>
                                          <p:spTgt spid="327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770"/>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32771">
                                            <p:txEl>
                                              <p:pRg st="0" end="0"/>
                                            </p:txEl>
                                          </p:spTgt>
                                        </p:tgtEl>
                                        <p:attrNameLst>
                                          <p:attrName>style.visibility</p:attrName>
                                        </p:attrNameLst>
                                      </p:cBhvr>
                                      <p:to>
                                        <p:strVal val="visible"/>
                                      </p:to>
                                    </p:set>
                                    <p:animEffect transition="in" filter="fade">
                                      <p:cBhvr>
                                        <p:cTn id="13" dur="500"/>
                                        <p:tgtEl>
                                          <p:spTgt spid="32771">
                                            <p:txEl>
                                              <p:pRg st="0" end="0"/>
                                            </p:txEl>
                                          </p:spTgt>
                                        </p:tgtEl>
                                      </p:cBhvr>
                                    </p:animEffect>
                                    <p:anim calcmode="lin" valueType="num">
                                      <p:cBhvr>
                                        <p:cTn id="14"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2771">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4" presetClass="entr" presetSubtype="0" fill="hold" grpId="0" nodeType="clickEffect">
                                  <p:stCondLst>
                                    <p:cond delay="0"/>
                                  </p:stCondLst>
                                  <p:childTnLst>
                                    <p:set>
                                      <p:cBhvr>
                                        <p:cTn id="19" dur="1" fill="hold">
                                          <p:stCondLst>
                                            <p:cond delay="0"/>
                                          </p:stCondLst>
                                        </p:cTn>
                                        <p:tgtEl>
                                          <p:spTgt spid="32771">
                                            <p:txEl>
                                              <p:pRg st="1" end="1"/>
                                            </p:txEl>
                                          </p:spTgt>
                                        </p:tgtEl>
                                        <p:attrNameLst>
                                          <p:attrName>style.visibility</p:attrName>
                                        </p:attrNameLst>
                                      </p:cBhvr>
                                      <p:to>
                                        <p:strVal val="visible"/>
                                      </p:to>
                                    </p:set>
                                    <p:animEffect transition="in" filter="fade">
                                      <p:cBhvr>
                                        <p:cTn id="20" dur="500"/>
                                        <p:tgtEl>
                                          <p:spTgt spid="32771">
                                            <p:txEl>
                                              <p:pRg st="1" end="1"/>
                                            </p:txEl>
                                          </p:spTgt>
                                        </p:tgtEl>
                                      </p:cBhvr>
                                    </p:animEffect>
                                    <p:anim calcmode="lin" valueType="num">
                                      <p:cBhvr>
                                        <p:cTn id="21"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2771">
                                            <p:txEl>
                                              <p:pRg st="1" end="1"/>
                                            </p:txEl>
                                          </p:spTgt>
                                        </p:tgtEl>
                                        <p:attrNameLst>
                                          <p:attrName>ppt_y</p:attrName>
                                        </p:attrNameLst>
                                      </p:cBhvr>
                                      <p:tavLst>
                                        <p:tav tm="0">
                                          <p:val>
                                            <p:strVal val="#ppt_y+.05"/>
                                          </p:val>
                                        </p:tav>
                                        <p:tav tm="100000">
                                          <p:val>
                                            <p:strVal val="#ppt_y"/>
                                          </p:val>
                                        </p:tav>
                                      </p:tavLst>
                                    </p:anim>
                                  </p:childTnLst>
                                </p:cTn>
                              </p:par>
                            </p:childTnLst>
                          </p:cTn>
                        </p:par>
                        <p:par>
                          <p:cTn id="23" fill="hold">
                            <p:stCondLst>
                              <p:cond delay="500"/>
                            </p:stCondLst>
                            <p:childTnLst>
                              <p:par>
                                <p:cTn id="24" presetID="44" presetClass="entr" presetSubtype="0" fill="hold" grpId="0" nodeType="afterEffect">
                                  <p:stCondLst>
                                    <p:cond delay="0"/>
                                  </p:stCondLst>
                                  <p:childTnLst>
                                    <p:set>
                                      <p:cBhvr>
                                        <p:cTn id="25" dur="1" fill="hold">
                                          <p:stCondLst>
                                            <p:cond delay="0"/>
                                          </p:stCondLst>
                                        </p:cTn>
                                        <p:tgtEl>
                                          <p:spTgt spid="32771">
                                            <p:txEl>
                                              <p:pRg st="2" end="2"/>
                                            </p:txEl>
                                          </p:spTgt>
                                        </p:tgtEl>
                                        <p:attrNameLst>
                                          <p:attrName>style.visibility</p:attrName>
                                        </p:attrNameLst>
                                      </p:cBhvr>
                                      <p:to>
                                        <p:strVal val="visible"/>
                                      </p:to>
                                    </p:set>
                                    <p:animEffect transition="in" filter="fade">
                                      <p:cBhvr>
                                        <p:cTn id="26" dur="500"/>
                                        <p:tgtEl>
                                          <p:spTgt spid="32771">
                                            <p:txEl>
                                              <p:pRg st="2" end="2"/>
                                            </p:txEl>
                                          </p:spTgt>
                                        </p:tgtEl>
                                      </p:cBhvr>
                                    </p:animEffect>
                                    <p:anim calcmode="lin" valueType="num">
                                      <p:cBhvr>
                                        <p:cTn id="27"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2771">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4" presetClass="entr" presetSubtype="0" fill="hold" grpId="0" nodeType="clickEffect">
                                  <p:stCondLst>
                                    <p:cond delay="0"/>
                                  </p:stCondLst>
                                  <p:childTnLst>
                                    <p:set>
                                      <p:cBhvr>
                                        <p:cTn id="32" dur="1" fill="hold">
                                          <p:stCondLst>
                                            <p:cond delay="0"/>
                                          </p:stCondLst>
                                        </p:cTn>
                                        <p:tgtEl>
                                          <p:spTgt spid="32771">
                                            <p:txEl>
                                              <p:pRg st="3" end="3"/>
                                            </p:txEl>
                                          </p:spTgt>
                                        </p:tgtEl>
                                        <p:attrNameLst>
                                          <p:attrName>style.visibility</p:attrName>
                                        </p:attrNameLst>
                                      </p:cBhvr>
                                      <p:to>
                                        <p:strVal val="visible"/>
                                      </p:to>
                                    </p:set>
                                    <p:animEffect transition="in" filter="fade">
                                      <p:cBhvr>
                                        <p:cTn id="33" dur="500"/>
                                        <p:tgtEl>
                                          <p:spTgt spid="32771">
                                            <p:txEl>
                                              <p:pRg st="3" end="3"/>
                                            </p:txEl>
                                          </p:spTgt>
                                        </p:tgtEl>
                                      </p:cBhvr>
                                    </p:animEffect>
                                    <p:anim calcmode="lin" valueType="num">
                                      <p:cBhvr>
                                        <p:cTn id="34"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2771">
                                            <p:txEl>
                                              <p:pRg st="3" end="3"/>
                                            </p:txEl>
                                          </p:spTgt>
                                        </p:tgtEl>
                                        <p:attrNameLst>
                                          <p:attrName>ppt_y</p:attrName>
                                        </p:attrNameLst>
                                      </p:cBhvr>
                                      <p:tavLst>
                                        <p:tav tm="0">
                                          <p:val>
                                            <p:strVal val="#ppt_y+.05"/>
                                          </p:val>
                                        </p:tav>
                                        <p:tav tm="100000">
                                          <p:val>
                                            <p:strVal val="#ppt_y"/>
                                          </p:val>
                                        </p:tav>
                                      </p:tavLst>
                                    </p:anim>
                                  </p:childTnLst>
                                </p:cTn>
                              </p:par>
                            </p:childTnLst>
                          </p:cTn>
                        </p:par>
                        <p:par>
                          <p:cTn id="36" fill="hold">
                            <p:stCondLst>
                              <p:cond delay="500"/>
                            </p:stCondLst>
                            <p:childTnLst>
                              <p:par>
                                <p:cTn id="37" presetID="44" presetClass="entr" presetSubtype="0" fill="hold" grpId="0" nodeType="afterEffect">
                                  <p:stCondLst>
                                    <p:cond delay="0"/>
                                  </p:stCondLst>
                                  <p:childTnLst>
                                    <p:set>
                                      <p:cBhvr>
                                        <p:cTn id="38" dur="1" fill="hold">
                                          <p:stCondLst>
                                            <p:cond delay="0"/>
                                          </p:stCondLst>
                                        </p:cTn>
                                        <p:tgtEl>
                                          <p:spTgt spid="32771">
                                            <p:txEl>
                                              <p:pRg st="4" end="4"/>
                                            </p:txEl>
                                          </p:spTgt>
                                        </p:tgtEl>
                                        <p:attrNameLst>
                                          <p:attrName>style.visibility</p:attrName>
                                        </p:attrNameLst>
                                      </p:cBhvr>
                                      <p:to>
                                        <p:strVal val="visible"/>
                                      </p:to>
                                    </p:set>
                                    <p:animEffect transition="in" filter="fade">
                                      <p:cBhvr>
                                        <p:cTn id="39" dur="500"/>
                                        <p:tgtEl>
                                          <p:spTgt spid="32771">
                                            <p:txEl>
                                              <p:pRg st="4" end="4"/>
                                            </p:txEl>
                                          </p:spTgt>
                                        </p:tgtEl>
                                      </p:cBhvr>
                                    </p:animEffect>
                                    <p:anim calcmode="lin" valueType="num">
                                      <p:cBhvr>
                                        <p:cTn id="40"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32771">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4" presetClass="entr" presetSubtype="0" fill="hold" grpId="0" nodeType="clickEffect">
                                  <p:stCondLst>
                                    <p:cond delay="0"/>
                                  </p:stCondLst>
                                  <p:childTnLst>
                                    <p:set>
                                      <p:cBhvr>
                                        <p:cTn id="45" dur="1" fill="hold">
                                          <p:stCondLst>
                                            <p:cond delay="0"/>
                                          </p:stCondLst>
                                        </p:cTn>
                                        <p:tgtEl>
                                          <p:spTgt spid="32771">
                                            <p:txEl>
                                              <p:pRg st="5" end="5"/>
                                            </p:txEl>
                                          </p:spTgt>
                                        </p:tgtEl>
                                        <p:attrNameLst>
                                          <p:attrName>style.visibility</p:attrName>
                                        </p:attrNameLst>
                                      </p:cBhvr>
                                      <p:to>
                                        <p:strVal val="visible"/>
                                      </p:to>
                                    </p:set>
                                    <p:animEffect transition="in" filter="fade">
                                      <p:cBhvr>
                                        <p:cTn id="46" dur="500"/>
                                        <p:tgtEl>
                                          <p:spTgt spid="32771">
                                            <p:txEl>
                                              <p:pRg st="5" end="5"/>
                                            </p:txEl>
                                          </p:spTgt>
                                        </p:tgtEl>
                                      </p:cBhvr>
                                    </p:animEffect>
                                    <p:anim calcmode="lin" valueType="num">
                                      <p:cBhvr>
                                        <p:cTn id="47"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p:cTn id="48" dur="500" fill="hold"/>
                                        <p:tgtEl>
                                          <p:spTgt spid="32771">
                                            <p:txEl>
                                              <p:pRg st="5" end="5"/>
                                            </p:txEl>
                                          </p:spTgt>
                                        </p:tgtEl>
                                        <p:attrNameLst>
                                          <p:attrName>ppt_y</p:attrName>
                                        </p:attrNameLst>
                                      </p:cBhvr>
                                      <p:tavLst>
                                        <p:tav tm="0">
                                          <p:val>
                                            <p:strVal val="#ppt_y+.05"/>
                                          </p:val>
                                        </p:tav>
                                        <p:tav tm="100000">
                                          <p:val>
                                            <p:strVal val="#ppt_y"/>
                                          </p:val>
                                        </p:tav>
                                      </p:tavLst>
                                    </p:anim>
                                  </p:childTnLst>
                                </p:cTn>
                              </p:par>
                            </p:childTnLst>
                          </p:cTn>
                        </p:par>
                        <p:par>
                          <p:cTn id="49" fill="hold">
                            <p:stCondLst>
                              <p:cond delay="500"/>
                            </p:stCondLst>
                            <p:childTnLst>
                              <p:par>
                                <p:cTn id="50" presetID="44" presetClass="entr" presetSubtype="0" fill="hold" grpId="0" nodeType="afterEffect">
                                  <p:stCondLst>
                                    <p:cond delay="0"/>
                                  </p:stCondLst>
                                  <p:childTnLst>
                                    <p:set>
                                      <p:cBhvr>
                                        <p:cTn id="51" dur="1" fill="hold">
                                          <p:stCondLst>
                                            <p:cond delay="0"/>
                                          </p:stCondLst>
                                        </p:cTn>
                                        <p:tgtEl>
                                          <p:spTgt spid="32771">
                                            <p:txEl>
                                              <p:pRg st="6" end="6"/>
                                            </p:txEl>
                                          </p:spTgt>
                                        </p:tgtEl>
                                        <p:attrNameLst>
                                          <p:attrName>style.visibility</p:attrName>
                                        </p:attrNameLst>
                                      </p:cBhvr>
                                      <p:to>
                                        <p:strVal val="visible"/>
                                      </p:to>
                                    </p:set>
                                    <p:animEffect transition="in" filter="fade">
                                      <p:cBhvr>
                                        <p:cTn id="52" dur="500"/>
                                        <p:tgtEl>
                                          <p:spTgt spid="32771">
                                            <p:txEl>
                                              <p:pRg st="6" end="6"/>
                                            </p:txEl>
                                          </p:spTgt>
                                        </p:tgtEl>
                                      </p:cBhvr>
                                    </p:animEffect>
                                    <p:anim calcmode="lin" valueType="num">
                                      <p:cBhvr>
                                        <p:cTn id="53" dur="500" fill="hold"/>
                                        <p:tgtEl>
                                          <p:spTgt spid="32771">
                                            <p:txEl>
                                              <p:pRg st="6" end="6"/>
                                            </p:txEl>
                                          </p:spTgt>
                                        </p:tgtEl>
                                        <p:attrNameLst>
                                          <p:attrName>ppt_x</p:attrName>
                                        </p:attrNameLst>
                                      </p:cBhvr>
                                      <p:tavLst>
                                        <p:tav tm="0">
                                          <p:val>
                                            <p:strVal val="#ppt_x"/>
                                          </p:val>
                                        </p:tav>
                                        <p:tav tm="100000">
                                          <p:val>
                                            <p:strVal val="#ppt_x"/>
                                          </p:val>
                                        </p:tav>
                                      </p:tavLst>
                                    </p:anim>
                                    <p:anim calcmode="lin" valueType="num">
                                      <p:cBhvr>
                                        <p:cTn id="54" dur="500" fill="hold"/>
                                        <p:tgtEl>
                                          <p:spTgt spid="32771">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4" presetClass="entr" presetSubtype="0" fill="hold" grpId="0" nodeType="clickEffect">
                                  <p:stCondLst>
                                    <p:cond delay="0"/>
                                  </p:stCondLst>
                                  <p:childTnLst>
                                    <p:set>
                                      <p:cBhvr>
                                        <p:cTn id="58" dur="1" fill="hold">
                                          <p:stCondLst>
                                            <p:cond delay="0"/>
                                          </p:stCondLst>
                                        </p:cTn>
                                        <p:tgtEl>
                                          <p:spTgt spid="32771">
                                            <p:txEl>
                                              <p:pRg st="7" end="7"/>
                                            </p:txEl>
                                          </p:spTgt>
                                        </p:tgtEl>
                                        <p:attrNameLst>
                                          <p:attrName>style.visibility</p:attrName>
                                        </p:attrNameLst>
                                      </p:cBhvr>
                                      <p:to>
                                        <p:strVal val="visible"/>
                                      </p:to>
                                    </p:set>
                                    <p:animEffect transition="in" filter="fade">
                                      <p:cBhvr>
                                        <p:cTn id="59" dur="500"/>
                                        <p:tgtEl>
                                          <p:spTgt spid="32771">
                                            <p:txEl>
                                              <p:pRg st="7" end="7"/>
                                            </p:txEl>
                                          </p:spTgt>
                                        </p:tgtEl>
                                      </p:cBhvr>
                                    </p:animEffect>
                                    <p:anim calcmode="lin" valueType="num">
                                      <p:cBhvr>
                                        <p:cTn id="60" dur="500" fill="hold"/>
                                        <p:tgtEl>
                                          <p:spTgt spid="32771">
                                            <p:txEl>
                                              <p:pRg st="7" end="7"/>
                                            </p:txEl>
                                          </p:spTgt>
                                        </p:tgtEl>
                                        <p:attrNameLst>
                                          <p:attrName>ppt_x</p:attrName>
                                        </p:attrNameLst>
                                      </p:cBhvr>
                                      <p:tavLst>
                                        <p:tav tm="0">
                                          <p:val>
                                            <p:strVal val="#ppt_x"/>
                                          </p:val>
                                        </p:tav>
                                        <p:tav tm="100000">
                                          <p:val>
                                            <p:strVal val="#ppt_x"/>
                                          </p:val>
                                        </p:tav>
                                      </p:tavLst>
                                    </p:anim>
                                    <p:anim calcmode="lin" valueType="num">
                                      <p:cBhvr>
                                        <p:cTn id="61" dur="500" fill="hold"/>
                                        <p:tgtEl>
                                          <p:spTgt spid="32771">
                                            <p:txEl>
                                              <p:pRg st="7" end="7"/>
                                            </p:txEl>
                                          </p:spTgt>
                                        </p:tgtEl>
                                        <p:attrNameLst>
                                          <p:attrName>ppt_y</p:attrName>
                                        </p:attrNameLst>
                                      </p:cBhvr>
                                      <p:tavLst>
                                        <p:tav tm="0">
                                          <p:val>
                                            <p:strVal val="#ppt_y+.05"/>
                                          </p:val>
                                        </p:tav>
                                        <p:tav tm="100000">
                                          <p:val>
                                            <p:strVal val="#ppt_y"/>
                                          </p:val>
                                        </p:tav>
                                      </p:tavLst>
                                    </p:anim>
                                  </p:childTnLst>
                                </p:cTn>
                              </p:par>
                            </p:childTnLst>
                          </p:cTn>
                        </p:par>
                        <p:par>
                          <p:cTn id="62" fill="hold">
                            <p:stCondLst>
                              <p:cond delay="500"/>
                            </p:stCondLst>
                            <p:childTnLst>
                              <p:par>
                                <p:cTn id="63" presetID="44" presetClass="entr" presetSubtype="0" fill="hold" grpId="0" nodeType="afterEffect">
                                  <p:stCondLst>
                                    <p:cond delay="0"/>
                                  </p:stCondLst>
                                  <p:childTnLst>
                                    <p:set>
                                      <p:cBhvr>
                                        <p:cTn id="64" dur="1" fill="hold">
                                          <p:stCondLst>
                                            <p:cond delay="0"/>
                                          </p:stCondLst>
                                        </p:cTn>
                                        <p:tgtEl>
                                          <p:spTgt spid="32771">
                                            <p:txEl>
                                              <p:pRg st="8" end="8"/>
                                            </p:txEl>
                                          </p:spTgt>
                                        </p:tgtEl>
                                        <p:attrNameLst>
                                          <p:attrName>style.visibility</p:attrName>
                                        </p:attrNameLst>
                                      </p:cBhvr>
                                      <p:to>
                                        <p:strVal val="visible"/>
                                      </p:to>
                                    </p:set>
                                    <p:animEffect transition="in" filter="fade">
                                      <p:cBhvr>
                                        <p:cTn id="65" dur="500"/>
                                        <p:tgtEl>
                                          <p:spTgt spid="32771">
                                            <p:txEl>
                                              <p:pRg st="8" end="8"/>
                                            </p:txEl>
                                          </p:spTgt>
                                        </p:tgtEl>
                                      </p:cBhvr>
                                    </p:animEffect>
                                    <p:anim calcmode="lin" valueType="num">
                                      <p:cBhvr>
                                        <p:cTn id="66" dur="500" fill="hold"/>
                                        <p:tgtEl>
                                          <p:spTgt spid="32771">
                                            <p:txEl>
                                              <p:pRg st="8" end="8"/>
                                            </p:txEl>
                                          </p:spTgt>
                                        </p:tgtEl>
                                        <p:attrNameLst>
                                          <p:attrName>ppt_x</p:attrName>
                                        </p:attrNameLst>
                                      </p:cBhvr>
                                      <p:tavLst>
                                        <p:tav tm="0">
                                          <p:val>
                                            <p:strVal val="#ppt_x"/>
                                          </p:val>
                                        </p:tav>
                                        <p:tav tm="100000">
                                          <p:val>
                                            <p:strVal val="#ppt_x"/>
                                          </p:val>
                                        </p:tav>
                                      </p:tavLst>
                                    </p:anim>
                                    <p:anim calcmode="lin" valueType="num">
                                      <p:cBhvr>
                                        <p:cTn id="67" dur="500" fill="hold"/>
                                        <p:tgtEl>
                                          <p:spTgt spid="32771">
                                            <p:txEl>
                                              <p:pRg st="8" end="8"/>
                                            </p:txEl>
                                          </p:spTgt>
                                        </p:tgtEl>
                                        <p:attrNameLst>
                                          <p:attrName>ppt_y</p:attrName>
                                        </p:attrNameLst>
                                      </p:cBhvr>
                                      <p:tavLst>
                                        <p:tav tm="0">
                                          <p:val>
                                            <p:strVal val="#ppt_y+.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4" presetClass="entr" presetSubtype="0" fill="hold" grpId="0" nodeType="clickEffect">
                                  <p:stCondLst>
                                    <p:cond delay="0"/>
                                  </p:stCondLst>
                                  <p:childTnLst>
                                    <p:set>
                                      <p:cBhvr>
                                        <p:cTn id="71" dur="1" fill="hold">
                                          <p:stCondLst>
                                            <p:cond delay="0"/>
                                          </p:stCondLst>
                                        </p:cTn>
                                        <p:tgtEl>
                                          <p:spTgt spid="32771">
                                            <p:txEl>
                                              <p:pRg st="9" end="9"/>
                                            </p:txEl>
                                          </p:spTgt>
                                        </p:tgtEl>
                                        <p:attrNameLst>
                                          <p:attrName>style.visibility</p:attrName>
                                        </p:attrNameLst>
                                      </p:cBhvr>
                                      <p:to>
                                        <p:strVal val="visible"/>
                                      </p:to>
                                    </p:set>
                                    <p:animEffect transition="in" filter="fade">
                                      <p:cBhvr>
                                        <p:cTn id="72" dur="500"/>
                                        <p:tgtEl>
                                          <p:spTgt spid="32771">
                                            <p:txEl>
                                              <p:pRg st="9" end="9"/>
                                            </p:txEl>
                                          </p:spTgt>
                                        </p:tgtEl>
                                      </p:cBhvr>
                                    </p:animEffect>
                                    <p:anim calcmode="lin" valueType="num">
                                      <p:cBhvr>
                                        <p:cTn id="73" dur="500" fill="hold"/>
                                        <p:tgtEl>
                                          <p:spTgt spid="32771">
                                            <p:txEl>
                                              <p:pRg st="9" end="9"/>
                                            </p:txEl>
                                          </p:spTgt>
                                        </p:tgtEl>
                                        <p:attrNameLst>
                                          <p:attrName>ppt_x</p:attrName>
                                        </p:attrNameLst>
                                      </p:cBhvr>
                                      <p:tavLst>
                                        <p:tav tm="0">
                                          <p:val>
                                            <p:strVal val="#ppt_x"/>
                                          </p:val>
                                        </p:tav>
                                        <p:tav tm="100000">
                                          <p:val>
                                            <p:strVal val="#ppt_x"/>
                                          </p:val>
                                        </p:tav>
                                      </p:tavLst>
                                    </p:anim>
                                    <p:anim calcmode="lin" valueType="num">
                                      <p:cBhvr>
                                        <p:cTn id="74" dur="500" fill="hold"/>
                                        <p:tgtEl>
                                          <p:spTgt spid="32771">
                                            <p:txEl>
                                              <p:pRg st="9" end="9"/>
                                            </p:txEl>
                                          </p:spTgt>
                                        </p:tgtEl>
                                        <p:attrNameLst>
                                          <p:attrName>ppt_y</p:attrName>
                                        </p:attrNameLst>
                                      </p:cBhvr>
                                      <p:tavLst>
                                        <p:tav tm="0">
                                          <p:val>
                                            <p:strVal val="#ppt_y+.05"/>
                                          </p:val>
                                        </p:tav>
                                        <p:tav tm="100000">
                                          <p:val>
                                            <p:strVal val="#ppt_y"/>
                                          </p:val>
                                        </p:tav>
                                      </p:tavLst>
                                    </p:anim>
                                  </p:childTnLst>
                                </p:cTn>
                              </p:par>
                            </p:childTnLst>
                          </p:cTn>
                        </p:par>
                        <p:par>
                          <p:cTn id="75" fill="hold">
                            <p:stCondLst>
                              <p:cond delay="500"/>
                            </p:stCondLst>
                            <p:childTnLst>
                              <p:par>
                                <p:cTn id="76" presetID="44" presetClass="entr" presetSubtype="0" fill="hold" grpId="0" nodeType="afterEffect">
                                  <p:stCondLst>
                                    <p:cond delay="0"/>
                                  </p:stCondLst>
                                  <p:childTnLst>
                                    <p:set>
                                      <p:cBhvr>
                                        <p:cTn id="77" dur="1" fill="hold">
                                          <p:stCondLst>
                                            <p:cond delay="0"/>
                                          </p:stCondLst>
                                        </p:cTn>
                                        <p:tgtEl>
                                          <p:spTgt spid="32771">
                                            <p:txEl>
                                              <p:pRg st="10" end="10"/>
                                            </p:txEl>
                                          </p:spTgt>
                                        </p:tgtEl>
                                        <p:attrNameLst>
                                          <p:attrName>style.visibility</p:attrName>
                                        </p:attrNameLst>
                                      </p:cBhvr>
                                      <p:to>
                                        <p:strVal val="visible"/>
                                      </p:to>
                                    </p:set>
                                    <p:animEffect transition="in" filter="fade">
                                      <p:cBhvr>
                                        <p:cTn id="78" dur="500"/>
                                        <p:tgtEl>
                                          <p:spTgt spid="32771">
                                            <p:txEl>
                                              <p:pRg st="10" end="10"/>
                                            </p:txEl>
                                          </p:spTgt>
                                        </p:tgtEl>
                                      </p:cBhvr>
                                    </p:animEffect>
                                    <p:anim calcmode="lin" valueType="num">
                                      <p:cBhvr>
                                        <p:cTn id="79" dur="500" fill="hold"/>
                                        <p:tgtEl>
                                          <p:spTgt spid="32771">
                                            <p:txEl>
                                              <p:pRg st="10" end="10"/>
                                            </p:txEl>
                                          </p:spTgt>
                                        </p:tgtEl>
                                        <p:attrNameLst>
                                          <p:attrName>ppt_x</p:attrName>
                                        </p:attrNameLst>
                                      </p:cBhvr>
                                      <p:tavLst>
                                        <p:tav tm="0">
                                          <p:val>
                                            <p:strVal val="#ppt_x"/>
                                          </p:val>
                                        </p:tav>
                                        <p:tav tm="100000">
                                          <p:val>
                                            <p:strVal val="#ppt_x"/>
                                          </p:val>
                                        </p:tav>
                                      </p:tavLst>
                                    </p:anim>
                                    <p:anim calcmode="lin" valueType="num">
                                      <p:cBhvr>
                                        <p:cTn id="80" dur="500" fill="hold"/>
                                        <p:tgtEl>
                                          <p:spTgt spid="32771">
                                            <p:txEl>
                                              <p:pRg st="10" end="1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build="p"/>
    </p:bld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333375"/>
            <a:ext cx="8229600" cy="647700"/>
          </a:xfrm>
        </p:spPr>
        <p:txBody>
          <a:bodyPr>
            <a:normAutofit fontScale="90000"/>
          </a:bodyPr>
          <a:lstStyle/>
          <a:p>
            <a:r>
              <a:rPr lang="en-US" sz="3200" b="1"/>
              <a:t>FETAL SKULL FONTANELLES</a:t>
            </a:r>
            <a:r>
              <a:rPr lang="en-US" sz="2400" b="1">
                <a:solidFill>
                  <a:srgbClr val="FFFF00"/>
                </a:solidFill>
              </a:rPr>
              <a:t/>
            </a:r>
            <a:br>
              <a:rPr lang="en-US" sz="2400" b="1">
                <a:solidFill>
                  <a:srgbClr val="FFFF00"/>
                </a:solidFill>
              </a:rPr>
            </a:br>
            <a:endParaRPr lang="en-US" sz="2400" b="1">
              <a:solidFill>
                <a:srgbClr val="FFFF00"/>
              </a:solidFill>
            </a:endParaRPr>
          </a:p>
        </p:txBody>
      </p:sp>
      <p:sp>
        <p:nvSpPr>
          <p:cNvPr id="24579" name="Rectangle 3"/>
          <p:cNvSpPr>
            <a:spLocks noGrp="1" noChangeArrowheads="1"/>
          </p:cNvSpPr>
          <p:nvPr>
            <p:ph type="body" idx="1"/>
          </p:nvPr>
        </p:nvSpPr>
        <p:spPr>
          <a:xfrm>
            <a:off x="457200" y="1196975"/>
            <a:ext cx="8229600" cy="5472113"/>
          </a:xfrm>
        </p:spPr>
        <p:txBody>
          <a:bodyPr>
            <a:normAutofit/>
          </a:bodyPr>
          <a:lstStyle/>
          <a:p>
            <a:r>
              <a:rPr lang="en-US" dirty="0">
                <a:solidFill>
                  <a:srgbClr val="FF0000"/>
                </a:solidFill>
              </a:rPr>
              <a:t>Anterior </a:t>
            </a:r>
            <a:r>
              <a:rPr lang="en-US" dirty="0" err="1">
                <a:solidFill>
                  <a:srgbClr val="FF0000"/>
                </a:solidFill>
              </a:rPr>
              <a:t>fontanelle</a:t>
            </a:r>
            <a:r>
              <a:rPr lang="en-US" dirty="0"/>
              <a:t> </a:t>
            </a:r>
            <a:r>
              <a:rPr lang="en-US" dirty="0">
                <a:sym typeface="Wingdings 3" pitchFamily="18" charset="2"/>
              </a:rPr>
              <a:t></a:t>
            </a:r>
          </a:p>
          <a:p>
            <a:pPr>
              <a:buFont typeface="Wingdings" pitchFamily="2" charset="2"/>
              <a:buNone/>
            </a:pPr>
            <a:r>
              <a:rPr lang="en-US" dirty="0">
                <a:sym typeface="Wingdings 3" pitchFamily="18" charset="2"/>
              </a:rPr>
              <a:t>                             </a:t>
            </a:r>
            <a:r>
              <a:rPr lang="en-US" dirty="0" smtClean="0">
                <a:sym typeface="Wingdings 3" pitchFamily="18" charset="2"/>
              </a:rPr>
              <a:t>diamond </a:t>
            </a:r>
            <a:r>
              <a:rPr lang="en-US" dirty="0">
                <a:sym typeface="Wingdings 3" pitchFamily="18" charset="2"/>
              </a:rPr>
              <a:t>shaped </a:t>
            </a:r>
            <a:r>
              <a:rPr lang="en-US" dirty="0" smtClean="0">
                <a:sym typeface="Wingdings 3" pitchFamily="18" charset="2"/>
              </a:rPr>
              <a:t>space between </a:t>
            </a:r>
            <a:endParaRPr lang="en-US" dirty="0">
              <a:sym typeface="Wingdings 3" pitchFamily="18" charset="2"/>
            </a:endParaRPr>
          </a:p>
          <a:p>
            <a:pPr>
              <a:buFont typeface="Wingdings" pitchFamily="2" charset="2"/>
              <a:buNone/>
            </a:pPr>
            <a:r>
              <a:rPr lang="en-US" dirty="0">
                <a:sym typeface="Wingdings 3" pitchFamily="18" charset="2"/>
              </a:rPr>
              <a:t>                          </a:t>
            </a:r>
            <a:r>
              <a:rPr lang="en-US" dirty="0" smtClean="0">
                <a:sym typeface="Wingdings 3" pitchFamily="18" charset="2"/>
              </a:rPr>
              <a:t>coronal </a:t>
            </a:r>
            <a:r>
              <a:rPr lang="en-US" dirty="0">
                <a:sym typeface="Wingdings 3" pitchFamily="18" charset="2"/>
              </a:rPr>
              <a:t>&amp; </a:t>
            </a:r>
            <a:r>
              <a:rPr lang="en-US" dirty="0" err="1">
                <a:sym typeface="Wingdings 3" pitchFamily="18" charset="2"/>
              </a:rPr>
              <a:t>sagittal</a:t>
            </a:r>
            <a:r>
              <a:rPr lang="en-US" dirty="0">
                <a:sym typeface="Wingdings 3" pitchFamily="18" charset="2"/>
              </a:rPr>
              <a:t> suture  3 * 3 </a:t>
            </a:r>
            <a:r>
              <a:rPr lang="en-US" dirty="0" smtClean="0">
                <a:sym typeface="Wingdings 3" pitchFamily="18" charset="2"/>
              </a:rPr>
              <a:t>cm</a:t>
            </a:r>
            <a:endParaRPr lang="en-US" dirty="0">
              <a:sym typeface="Wingdings 3" pitchFamily="18" charset="2"/>
            </a:endParaRPr>
          </a:p>
          <a:p>
            <a:pPr>
              <a:buFont typeface="Wingdings" pitchFamily="2" charset="2"/>
              <a:buNone/>
            </a:pPr>
            <a:r>
              <a:rPr lang="en-US" dirty="0">
                <a:sym typeface="Wingdings 3" pitchFamily="18" charset="2"/>
              </a:rPr>
              <a:t>                                 ossifies at 18 </a:t>
            </a:r>
            <a:r>
              <a:rPr lang="en-US" dirty="0" smtClean="0">
                <a:sym typeface="Wingdings 3" pitchFamily="18" charset="2"/>
              </a:rPr>
              <a:t>months</a:t>
            </a:r>
            <a:endParaRPr lang="en-US" dirty="0">
              <a:sym typeface="Wingdings 3" pitchFamily="18" charset="2"/>
            </a:endParaRPr>
          </a:p>
          <a:p>
            <a:endParaRPr lang="en-US" dirty="0">
              <a:sym typeface="Wingdings 3" pitchFamily="18" charset="2"/>
            </a:endParaRPr>
          </a:p>
          <a:p>
            <a:r>
              <a:rPr lang="en-US" dirty="0">
                <a:solidFill>
                  <a:srgbClr val="FF0000"/>
                </a:solidFill>
                <a:sym typeface="Wingdings 3" pitchFamily="18" charset="2"/>
              </a:rPr>
              <a:t>Post font  (lambda)</a:t>
            </a:r>
            <a:r>
              <a:rPr lang="en-US" dirty="0">
                <a:sym typeface="Wingdings 3" pitchFamily="18" charset="2"/>
              </a:rPr>
              <a:t> </a:t>
            </a:r>
          </a:p>
          <a:p>
            <a:pPr>
              <a:buFont typeface="Wingdings" pitchFamily="2" charset="2"/>
              <a:buNone/>
            </a:pPr>
            <a:r>
              <a:rPr lang="en-US" dirty="0">
                <a:sym typeface="Wingdings 3" pitchFamily="18" charset="2"/>
              </a:rPr>
              <a:t>                          triangle shaped space between </a:t>
            </a:r>
            <a:r>
              <a:rPr lang="en-US" dirty="0" err="1">
                <a:sym typeface="Wingdings 3" pitchFamily="18" charset="2"/>
              </a:rPr>
              <a:t>sagittal</a:t>
            </a:r>
            <a:r>
              <a:rPr lang="en-US" dirty="0">
                <a:sym typeface="Wingdings 3" pitchFamily="18" charset="2"/>
              </a:rPr>
              <a:t>  &amp; </a:t>
            </a:r>
            <a:r>
              <a:rPr lang="en-US" dirty="0" smtClean="0">
                <a:sym typeface="Wingdings 3" pitchFamily="18" charset="2"/>
              </a:rPr>
              <a:t> </a:t>
            </a:r>
            <a:r>
              <a:rPr lang="en-US" dirty="0" err="1">
                <a:sym typeface="Wingdings 3" pitchFamily="18" charset="2"/>
              </a:rPr>
              <a:t>lambdoid</a:t>
            </a:r>
            <a:r>
              <a:rPr lang="en-US" dirty="0">
                <a:sym typeface="Wingdings 3" pitchFamily="18" charset="2"/>
              </a:rPr>
              <a:t> suture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ppt_x</p:attrName>
                                        </p:attrNameLst>
                                      </p:cBhvr>
                                      <p:tavLst>
                                        <p:tav tm="0">
                                          <p:val>
                                            <p:strVal val="#ppt_x-.2"/>
                                          </p:val>
                                        </p:tav>
                                        <p:tav tm="100000">
                                          <p:val>
                                            <p:strVal val="#ppt_x"/>
                                          </p:val>
                                        </p:tav>
                                      </p:tavLst>
                                    </p:anim>
                                    <p:anim calcmode="lin" valueType="num">
                                      <p:cBhvr>
                                        <p:cTn id="8" dur="1000" fill="hold"/>
                                        <p:tgtEl>
                                          <p:spTgt spid="245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578"/>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4579">
                                            <p:txEl>
                                              <p:pRg st="0" end="0"/>
                                            </p:txEl>
                                          </p:spTgt>
                                        </p:tgtEl>
                                        <p:attrNameLst>
                                          <p:attrName>style.visibility</p:attrName>
                                        </p:attrNameLst>
                                      </p:cBhvr>
                                      <p:to>
                                        <p:strVal val="visible"/>
                                      </p:to>
                                    </p:set>
                                    <p:animEffect transition="in" filter="fade">
                                      <p:cBhvr>
                                        <p:cTn id="13" dur="500"/>
                                        <p:tgtEl>
                                          <p:spTgt spid="24579">
                                            <p:txEl>
                                              <p:pRg st="0" end="0"/>
                                            </p:txEl>
                                          </p:spTgt>
                                        </p:tgtEl>
                                      </p:cBhvr>
                                    </p:animEffect>
                                    <p:anim calcmode="lin" valueType="num">
                                      <p:cBhvr>
                                        <p:cTn id="14"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4579">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4" presetClass="entr" presetSubtype="0" fill="hold" grpId="0" nodeType="clickEffect">
                                  <p:stCondLst>
                                    <p:cond delay="0"/>
                                  </p:stCondLst>
                                  <p:childTnLst>
                                    <p:set>
                                      <p:cBhvr>
                                        <p:cTn id="19" dur="1" fill="hold">
                                          <p:stCondLst>
                                            <p:cond delay="0"/>
                                          </p:stCondLst>
                                        </p:cTn>
                                        <p:tgtEl>
                                          <p:spTgt spid="24579">
                                            <p:txEl>
                                              <p:pRg st="1" end="1"/>
                                            </p:txEl>
                                          </p:spTgt>
                                        </p:tgtEl>
                                        <p:attrNameLst>
                                          <p:attrName>style.visibility</p:attrName>
                                        </p:attrNameLst>
                                      </p:cBhvr>
                                      <p:to>
                                        <p:strVal val="visible"/>
                                      </p:to>
                                    </p:set>
                                    <p:animEffect transition="in" filter="fade">
                                      <p:cBhvr>
                                        <p:cTn id="20" dur="500"/>
                                        <p:tgtEl>
                                          <p:spTgt spid="24579">
                                            <p:txEl>
                                              <p:pRg st="1" end="1"/>
                                            </p:txEl>
                                          </p:spTgt>
                                        </p:tgtEl>
                                      </p:cBhvr>
                                    </p:animEffect>
                                    <p:anim calcmode="lin" valueType="num">
                                      <p:cBhvr>
                                        <p:cTn id="21"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4579">
                                            <p:txEl>
                                              <p:pRg st="1" end="1"/>
                                            </p:txEl>
                                          </p:spTgt>
                                        </p:tgtEl>
                                        <p:attrNameLst>
                                          <p:attrName>ppt_y</p:attrName>
                                        </p:attrNameLst>
                                      </p:cBhvr>
                                      <p:tavLst>
                                        <p:tav tm="0">
                                          <p:val>
                                            <p:strVal val="#ppt_y+.05"/>
                                          </p:val>
                                        </p:tav>
                                        <p:tav tm="100000">
                                          <p:val>
                                            <p:strVal val="#ppt_y"/>
                                          </p:val>
                                        </p:tav>
                                      </p:tavLst>
                                    </p:anim>
                                  </p:childTnLst>
                                </p:cTn>
                              </p:par>
                            </p:childTnLst>
                          </p:cTn>
                        </p:par>
                        <p:par>
                          <p:cTn id="23" fill="hold">
                            <p:stCondLst>
                              <p:cond delay="500"/>
                            </p:stCondLst>
                            <p:childTnLst>
                              <p:par>
                                <p:cTn id="24" presetID="44" presetClass="entr" presetSubtype="0" fill="hold" grpId="0" nodeType="afterEffect">
                                  <p:stCondLst>
                                    <p:cond delay="0"/>
                                  </p:stCondLst>
                                  <p:childTnLst>
                                    <p:set>
                                      <p:cBhvr>
                                        <p:cTn id="25" dur="1" fill="hold">
                                          <p:stCondLst>
                                            <p:cond delay="0"/>
                                          </p:stCondLst>
                                        </p:cTn>
                                        <p:tgtEl>
                                          <p:spTgt spid="24579">
                                            <p:txEl>
                                              <p:pRg st="2" end="2"/>
                                            </p:txEl>
                                          </p:spTgt>
                                        </p:tgtEl>
                                        <p:attrNameLst>
                                          <p:attrName>style.visibility</p:attrName>
                                        </p:attrNameLst>
                                      </p:cBhvr>
                                      <p:to>
                                        <p:strVal val="visible"/>
                                      </p:to>
                                    </p:set>
                                    <p:animEffect transition="in" filter="fade">
                                      <p:cBhvr>
                                        <p:cTn id="26" dur="500"/>
                                        <p:tgtEl>
                                          <p:spTgt spid="24579">
                                            <p:txEl>
                                              <p:pRg st="2" end="2"/>
                                            </p:txEl>
                                          </p:spTgt>
                                        </p:tgtEl>
                                      </p:cBhvr>
                                    </p:animEffect>
                                    <p:anim calcmode="lin" valueType="num">
                                      <p:cBhvr>
                                        <p:cTn id="27"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24579">
                                            <p:txEl>
                                              <p:pRg st="2" end="2"/>
                                            </p:txEl>
                                          </p:spTgt>
                                        </p:tgtEl>
                                        <p:attrNameLst>
                                          <p:attrName>ppt_y</p:attrName>
                                        </p:attrNameLst>
                                      </p:cBhvr>
                                      <p:tavLst>
                                        <p:tav tm="0">
                                          <p:val>
                                            <p:strVal val="#ppt_y+.05"/>
                                          </p:val>
                                        </p:tav>
                                        <p:tav tm="100000">
                                          <p:val>
                                            <p:strVal val="#ppt_y"/>
                                          </p:val>
                                        </p:tav>
                                      </p:tavLst>
                                    </p:anim>
                                  </p:childTnLst>
                                </p:cTn>
                              </p:par>
                            </p:childTnLst>
                          </p:cTn>
                        </p:par>
                        <p:par>
                          <p:cTn id="29" fill="hold">
                            <p:stCondLst>
                              <p:cond delay="1000"/>
                            </p:stCondLst>
                            <p:childTnLst>
                              <p:par>
                                <p:cTn id="30" presetID="44" presetClass="entr" presetSubtype="0" fill="hold" grpId="0" nodeType="afterEffect">
                                  <p:stCondLst>
                                    <p:cond delay="0"/>
                                  </p:stCondLst>
                                  <p:childTnLst>
                                    <p:set>
                                      <p:cBhvr>
                                        <p:cTn id="31" dur="1" fill="hold">
                                          <p:stCondLst>
                                            <p:cond delay="0"/>
                                          </p:stCondLst>
                                        </p:cTn>
                                        <p:tgtEl>
                                          <p:spTgt spid="24579">
                                            <p:txEl>
                                              <p:pRg st="3" end="3"/>
                                            </p:txEl>
                                          </p:spTgt>
                                        </p:tgtEl>
                                        <p:attrNameLst>
                                          <p:attrName>style.visibility</p:attrName>
                                        </p:attrNameLst>
                                      </p:cBhvr>
                                      <p:to>
                                        <p:strVal val="visible"/>
                                      </p:to>
                                    </p:set>
                                    <p:animEffect transition="in" filter="fade">
                                      <p:cBhvr>
                                        <p:cTn id="32" dur="500"/>
                                        <p:tgtEl>
                                          <p:spTgt spid="24579">
                                            <p:txEl>
                                              <p:pRg st="3" end="3"/>
                                            </p:txEl>
                                          </p:spTgt>
                                        </p:tgtEl>
                                      </p:cBhvr>
                                    </p:animEffect>
                                    <p:anim calcmode="lin" valueType="num">
                                      <p:cBhvr>
                                        <p:cTn id="33"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24579">
                                            <p:txEl>
                                              <p:pRg st="3" end="3"/>
                                            </p:txEl>
                                          </p:spTgt>
                                        </p:tgtEl>
                                        <p:attrNameLst>
                                          <p:attrName>ppt_y</p:attrName>
                                        </p:attrNameLst>
                                      </p:cBhvr>
                                      <p:tavLst>
                                        <p:tav tm="0">
                                          <p:val>
                                            <p:strVal val="#ppt_y+.05"/>
                                          </p:val>
                                        </p:tav>
                                        <p:tav tm="100000">
                                          <p:val>
                                            <p:strVal val="#ppt_y"/>
                                          </p:val>
                                        </p:tav>
                                      </p:tavLst>
                                    </p:anim>
                                  </p:childTnLst>
                                </p:cTn>
                              </p:par>
                            </p:childTnLst>
                          </p:cTn>
                        </p:par>
                        <p:par>
                          <p:cTn id="35" fill="hold">
                            <p:stCondLst>
                              <p:cond delay="1500"/>
                            </p:stCondLst>
                            <p:childTnLst>
                              <p:par>
                                <p:cTn id="36" presetID="44" presetClass="entr" presetSubtype="0" fill="hold" grpId="0" nodeType="afterEffect">
                                  <p:stCondLst>
                                    <p:cond delay="0"/>
                                  </p:stCondLst>
                                  <p:childTnLst>
                                    <p:set>
                                      <p:cBhvr>
                                        <p:cTn id="37" dur="1" fill="hold">
                                          <p:stCondLst>
                                            <p:cond delay="0"/>
                                          </p:stCondLst>
                                        </p:cTn>
                                        <p:tgtEl>
                                          <p:spTgt spid="24579">
                                            <p:txEl>
                                              <p:pRg st="5" end="5"/>
                                            </p:txEl>
                                          </p:spTgt>
                                        </p:tgtEl>
                                        <p:attrNameLst>
                                          <p:attrName>style.visibility</p:attrName>
                                        </p:attrNameLst>
                                      </p:cBhvr>
                                      <p:to>
                                        <p:strVal val="visible"/>
                                      </p:to>
                                    </p:set>
                                    <p:animEffect transition="in" filter="fade">
                                      <p:cBhvr>
                                        <p:cTn id="38" dur="500"/>
                                        <p:tgtEl>
                                          <p:spTgt spid="24579">
                                            <p:txEl>
                                              <p:pRg st="5" end="5"/>
                                            </p:txEl>
                                          </p:spTgt>
                                        </p:tgtEl>
                                      </p:cBhvr>
                                    </p:animEffect>
                                    <p:anim calcmode="lin" valueType="num">
                                      <p:cBhvr>
                                        <p:cTn id="39"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24579">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4" presetClass="entr" presetSubtype="0" fill="hold" grpId="0" nodeType="clickEffect">
                                  <p:stCondLst>
                                    <p:cond delay="0"/>
                                  </p:stCondLst>
                                  <p:childTnLst>
                                    <p:set>
                                      <p:cBhvr>
                                        <p:cTn id="44" dur="1" fill="hold">
                                          <p:stCondLst>
                                            <p:cond delay="0"/>
                                          </p:stCondLst>
                                        </p:cTn>
                                        <p:tgtEl>
                                          <p:spTgt spid="24579">
                                            <p:txEl>
                                              <p:pRg st="6" end="6"/>
                                            </p:txEl>
                                          </p:spTgt>
                                        </p:tgtEl>
                                        <p:attrNameLst>
                                          <p:attrName>style.visibility</p:attrName>
                                        </p:attrNameLst>
                                      </p:cBhvr>
                                      <p:to>
                                        <p:strVal val="visible"/>
                                      </p:to>
                                    </p:set>
                                    <p:animEffect transition="in" filter="fade">
                                      <p:cBhvr>
                                        <p:cTn id="45" dur="500"/>
                                        <p:tgtEl>
                                          <p:spTgt spid="24579">
                                            <p:txEl>
                                              <p:pRg st="6" end="6"/>
                                            </p:txEl>
                                          </p:spTgt>
                                        </p:tgtEl>
                                      </p:cBhvr>
                                    </p:animEffect>
                                    <p:anim calcmode="lin" valueType="num">
                                      <p:cBhvr>
                                        <p:cTn id="46"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p:cTn id="47" dur="500" fill="hold"/>
                                        <p:tgtEl>
                                          <p:spTgt spid="24579">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533400"/>
            <a:ext cx="5032147" cy="52322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fontAlgn="auto">
              <a:spcBef>
                <a:spcPts val="0"/>
              </a:spcBef>
              <a:spcAft>
                <a:spcPts val="0"/>
              </a:spcAft>
              <a:defRPr/>
            </a:pPr>
            <a:r>
              <a:rPr lang="en-US" sz="2800" b="1" u="sng" dirty="0">
                <a:solidFill>
                  <a:schemeClr val="bg1">
                    <a:lumMod val="95000"/>
                    <a:lumOff val="5000"/>
                  </a:schemeClr>
                </a:solidFill>
              </a:rPr>
              <a:t>Anterior fontanelle or bregma</a:t>
            </a:r>
            <a:r>
              <a:rPr lang="en-US" sz="2800" b="1" dirty="0">
                <a:solidFill>
                  <a:schemeClr val="bg1">
                    <a:lumMod val="95000"/>
                    <a:lumOff val="5000"/>
                  </a:schemeClr>
                </a:solidFill>
              </a:rPr>
              <a:t>:-</a:t>
            </a:r>
            <a:endParaRPr lang="en-US" sz="2800" dirty="0">
              <a:solidFill>
                <a:schemeClr val="bg1">
                  <a:lumMod val="95000"/>
                  <a:lumOff val="5000"/>
                </a:schemeClr>
              </a:solidFill>
            </a:endParaRPr>
          </a:p>
        </p:txBody>
      </p:sp>
      <p:sp>
        <p:nvSpPr>
          <p:cNvPr id="7" name="TextBox 6"/>
          <p:cNvSpPr txBox="1"/>
          <p:nvPr/>
        </p:nvSpPr>
        <p:spPr>
          <a:xfrm>
            <a:off x="838200" y="1447800"/>
            <a:ext cx="7391400" cy="4801314"/>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fontAlgn="auto">
              <a:spcBef>
                <a:spcPts val="0"/>
              </a:spcBef>
              <a:spcAft>
                <a:spcPts val="0"/>
              </a:spcAft>
              <a:buFont typeface="Wingdings" pitchFamily="2" charset="2"/>
              <a:buChar char="ü"/>
              <a:defRPr/>
            </a:pPr>
            <a:r>
              <a:rPr lang="en-US" b="1" dirty="0">
                <a:solidFill>
                  <a:schemeClr val="bg1">
                    <a:lumMod val="95000"/>
                    <a:lumOff val="5000"/>
                  </a:schemeClr>
                </a:solidFill>
              </a:rPr>
              <a:t>It is a diamond shaped area of unossified membrane formed by the junction of 4 suture.</a:t>
            </a:r>
          </a:p>
          <a:p>
            <a:pPr fontAlgn="auto">
              <a:spcBef>
                <a:spcPts val="0"/>
              </a:spcBef>
              <a:spcAft>
                <a:spcPts val="0"/>
              </a:spcAft>
              <a:buFont typeface="Wingdings" pitchFamily="2" charset="2"/>
              <a:buNone/>
              <a:defRPr/>
            </a:pPr>
            <a:r>
              <a:rPr lang="en-US" b="1" u="sng" dirty="0">
                <a:solidFill>
                  <a:schemeClr val="bg1">
                    <a:lumMod val="95000"/>
                    <a:lumOff val="5000"/>
                  </a:schemeClr>
                </a:solidFill>
              </a:rPr>
              <a:t>The suture are</a:t>
            </a:r>
            <a:r>
              <a:rPr lang="en-US" b="1" dirty="0">
                <a:solidFill>
                  <a:schemeClr val="bg1">
                    <a:lumMod val="95000"/>
                    <a:lumOff val="5000"/>
                  </a:schemeClr>
                </a:solidFill>
              </a:rPr>
              <a:t>:-</a:t>
            </a:r>
          </a:p>
          <a:p>
            <a:pPr fontAlgn="auto">
              <a:spcBef>
                <a:spcPts val="0"/>
              </a:spcBef>
              <a:spcAft>
                <a:spcPts val="0"/>
              </a:spcAft>
              <a:buFont typeface="Wingdings" pitchFamily="2" charset="2"/>
              <a:buNone/>
              <a:defRPr/>
            </a:pPr>
            <a:r>
              <a:rPr lang="en-US" b="1" dirty="0">
                <a:solidFill>
                  <a:schemeClr val="bg1">
                    <a:lumMod val="95000"/>
                    <a:lumOff val="5000"/>
                  </a:schemeClr>
                </a:solidFill>
              </a:rPr>
              <a:t>Anteriorly:- frontal suture</a:t>
            </a:r>
          </a:p>
          <a:p>
            <a:pPr fontAlgn="auto">
              <a:spcBef>
                <a:spcPts val="0"/>
              </a:spcBef>
              <a:spcAft>
                <a:spcPts val="0"/>
              </a:spcAft>
              <a:buFont typeface="Wingdings" pitchFamily="2" charset="2"/>
              <a:buNone/>
              <a:defRPr/>
            </a:pPr>
            <a:r>
              <a:rPr lang="en-US" b="1" dirty="0">
                <a:solidFill>
                  <a:schemeClr val="bg1">
                    <a:lumMod val="95000"/>
                    <a:lumOff val="5000"/>
                  </a:schemeClr>
                </a:solidFill>
              </a:rPr>
              <a:t>Posteriorly:- sagittal suture</a:t>
            </a:r>
          </a:p>
          <a:p>
            <a:pPr fontAlgn="auto">
              <a:spcBef>
                <a:spcPts val="0"/>
              </a:spcBef>
              <a:spcAft>
                <a:spcPts val="0"/>
              </a:spcAft>
              <a:buFont typeface="Wingdings" pitchFamily="2" charset="2"/>
              <a:buNone/>
              <a:defRPr/>
            </a:pPr>
            <a:r>
              <a:rPr lang="en-US" b="1" dirty="0">
                <a:solidFill>
                  <a:schemeClr val="bg1">
                    <a:lumMod val="95000"/>
                    <a:lumOff val="5000"/>
                  </a:schemeClr>
                </a:solidFill>
              </a:rPr>
              <a:t>Laterally, on both side:-coronal suture.</a:t>
            </a:r>
          </a:p>
          <a:p>
            <a:pPr fontAlgn="auto">
              <a:spcBef>
                <a:spcPts val="0"/>
              </a:spcBef>
              <a:spcAft>
                <a:spcPts val="0"/>
              </a:spcAft>
              <a:buFont typeface="Wingdings" pitchFamily="2" charset="2"/>
              <a:buChar char="ü"/>
              <a:defRPr/>
            </a:pPr>
            <a:r>
              <a:rPr lang="en-US" b="1" dirty="0">
                <a:solidFill>
                  <a:schemeClr val="bg1">
                    <a:lumMod val="95000"/>
                    <a:lumOff val="5000"/>
                  </a:schemeClr>
                </a:solidFill>
              </a:rPr>
              <a:t>It is felt on fetal head surface as a soft shallow depression.</a:t>
            </a:r>
          </a:p>
          <a:p>
            <a:pPr fontAlgn="auto">
              <a:spcBef>
                <a:spcPts val="0"/>
              </a:spcBef>
              <a:spcAft>
                <a:spcPts val="0"/>
              </a:spcAft>
              <a:buFont typeface="Wingdings" pitchFamily="2" charset="2"/>
              <a:buChar char="ü"/>
              <a:defRPr/>
            </a:pPr>
            <a:r>
              <a:rPr lang="en-US" b="1" dirty="0">
                <a:solidFill>
                  <a:schemeClr val="bg1">
                    <a:lumMod val="95000"/>
                    <a:lumOff val="5000"/>
                  </a:schemeClr>
                </a:solidFill>
              </a:rPr>
              <a:t>It ossifies by 18 months after birth.</a:t>
            </a:r>
          </a:p>
          <a:p>
            <a:pPr fontAlgn="auto">
              <a:spcBef>
                <a:spcPts val="0"/>
              </a:spcBef>
              <a:spcAft>
                <a:spcPts val="0"/>
              </a:spcAft>
              <a:buFont typeface="Wingdings" pitchFamily="2" charset="2"/>
              <a:buNone/>
              <a:defRPr/>
            </a:pPr>
            <a:endParaRPr lang="en-US" b="1" dirty="0">
              <a:solidFill>
                <a:schemeClr val="bg1">
                  <a:lumMod val="95000"/>
                  <a:lumOff val="5000"/>
                </a:schemeClr>
              </a:solidFill>
            </a:endParaRPr>
          </a:p>
          <a:p>
            <a:pPr fontAlgn="auto">
              <a:spcBef>
                <a:spcPts val="0"/>
              </a:spcBef>
              <a:spcAft>
                <a:spcPts val="0"/>
              </a:spcAft>
              <a:buFont typeface="Wingdings" pitchFamily="2" charset="2"/>
              <a:buNone/>
              <a:defRPr/>
            </a:pPr>
            <a:r>
              <a:rPr lang="en-US" b="1" u="sng" dirty="0">
                <a:solidFill>
                  <a:schemeClr val="bg1">
                    <a:lumMod val="95000"/>
                    <a:lumOff val="5000"/>
                  </a:schemeClr>
                </a:solidFill>
              </a:rPr>
              <a:t>Clinical importance</a:t>
            </a:r>
            <a:r>
              <a:rPr lang="en-US" b="1" dirty="0">
                <a:solidFill>
                  <a:schemeClr val="bg1">
                    <a:lumMod val="95000"/>
                    <a:lumOff val="5000"/>
                  </a:schemeClr>
                </a:solidFill>
              </a:rPr>
              <a:t>:-</a:t>
            </a:r>
          </a:p>
          <a:p>
            <a:pPr fontAlgn="auto">
              <a:spcBef>
                <a:spcPts val="0"/>
              </a:spcBef>
              <a:spcAft>
                <a:spcPts val="0"/>
              </a:spcAft>
              <a:buFont typeface="Wingdings" pitchFamily="2" charset="2"/>
              <a:buNone/>
              <a:defRPr/>
            </a:pPr>
            <a:r>
              <a:rPr lang="en-US" b="1" dirty="0">
                <a:solidFill>
                  <a:schemeClr val="bg1">
                    <a:lumMod val="95000"/>
                    <a:lumOff val="5000"/>
                  </a:schemeClr>
                </a:solidFill>
              </a:rPr>
              <a:t>1. Degree of flexion can be assessed from its position. If on vaginal examination it is felt easily, it indicates the head is not well flexed.</a:t>
            </a:r>
          </a:p>
          <a:p>
            <a:pPr fontAlgn="auto">
              <a:spcBef>
                <a:spcPts val="0"/>
              </a:spcBef>
              <a:spcAft>
                <a:spcPts val="0"/>
              </a:spcAft>
              <a:buFont typeface="Wingdings" pitchFamily="2" charset="2"/>
              <a:buNone/>
              <a:defRPr/>
            </a:pPr>
            <a:r>
              <a:rPr lang="en-US" b="1" dirty="0">
                <a:solidFill>
                  <a:schemeClr val="bg1">
                    <a:lumMod val="95000"/>
                    <a:lumOff val="5000"/>
                  </a:schemeClr>
                </a:solidFill>
              </a:rPr>
              <a:t>2. It helps in the moulding of head.</a:t>
            </a:r>
          </a:p>
          <a:p>
            <a:pPr fontAlgn="auto">
              <a:spcBef>
                <a:spcPts val="0"/>
              </a:spcBef>
              <a:spcAft>
                <a:spcPts val="0"/>
              </a:spcAft>
              <a:buFont typeface="Wingdings" pitchFamily="2" charset="2"/>
              <a:buNone/>
              <a:defRPr/>
            </a:pPr>
            <a:r>
              <a:rPr lang="en-US" b="1" dirty="0">
                <a:solidFill>
                  <a:schemeClr val="bg1">
                    <a:lumMod val="95000"/>
                    <a:lumOff val="5000"/>
                  </a:schemeClr>
                </a:solidFill>
              </a:rPr>
              <a:t>3. From its position, internal rotation of the head can be assessed.</a:t>
            </a:r>
          </a:p>
          <a:p>
            <a:pPr fontAlgn="auto">
              <a:spcBef>
                <a:spcPts val="0"/>
              </a:spcBef>
              <a:spcAft>
                <a:spcPts val="0"/>
              </a:spcAft>
              <a:buFont typeface="Wingdings" pitchFamily="2" charset="2"/>
              <a:buNone/>
              <a:defRPr/>
            </a:pPr>
            <a:r>
              <a:rPr lang="en-US" b="1" dirty="0">
                <a:solidFill>
                  <a:schemeClr val="bg1">
                    <a:lumMod val="95000"/>
                    <a:lumOff val="5000"/>
                  </a:schemeClr>
                </a:solidFill>
              </a:rPr>
              <a:t>4. ICP can be roughly assessed from its condition after birth. Depression  in dehydration and bulging in raised ICP.</a:t>
            </a:r>
          </a:p>
          <a:p>
            <a:pPr fontAlgn="auto">
              <a:spcBef>
                <a:spcPts val="0"/>
              </a:spcBef>
              <a:spcAft>
                <a:spcPts val="0"/>
              </a:spcAft>
              <a:buFont typeface="Wingdings" pitchFamily="2" charset="2"/>
              <a:buNone/>
              <a:defRPr/>
            </a:pPr>
            <a:r>
              <a:rPr lang="en-US" b="1" dirty="0">
                <a:solidFill>
                  <a:schemeClr val="bg1">
                    <a:lumMod val="95000"/>
                    <a:lumOff val="5000"/>
                  </a:schemeClr>
                </a:solidFill>
              </a:rPr>
              <a:t>5. CSF can be collected from its lateral angles from the lateral ventricles.</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09600"/>
            <a:ext cx="5118965" cy="52322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fontAlgn="auto">
              <a:spcBef>
                <a:spcPts val="0"/>
              </a:spcBef>
              <a:spcAft>
                <a:spcPts val="0"/>
              </a:spcAft>
              <a:defRPr/>
            </a:pPr>
            <a:r>
              <a:rPr lang="en-US" sz="2800" b="1" u="sng" dirty="0">
                <a:solidFill>
                  <a:schemeClr val="bg1">
                    <a:lumMod val="95000"/>
                    <a:lumOff val="5000"/>
                  </a:schemeClr>
                </a:solidFill>
              </a:rPr>
              <a:t>Posterior fontanelle or lambda</a:t>
            </a:r>
            <a:r>
              <a:rPr lang="en-US" sz="2800" b="1" dirty="0">
                <a:solidFill>
                  <a:schemeClr val="bg1">
                    <a:lumMod val="95000"/>
                    <a:lumOff val="5000"/>
                  </a:schemeClr>
                </a:solidFill>
              </a:rPr>
              <a:t>:-</a:t>
            </a:r>
          </a:p>
        </p:txBody>
      </p:sp>
      <p:sp>
        <p:nvSpPr>
          <p:cNvPr id="3" name="TextBox 2"/>
          <p:cNvSpPr txBox="1"/>
          <p:nvPr/>
        </p:nvSpPr>
        <p:spPr>
          <a:xfrm>
            <a:off x="762000" y="1600200"/>
            <a:ext cx="7543800" cy="3970318"/>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fontAlgn="auto">
              <a:spcBef>
                <a:spcPts val="0"/>
              </a:spcBef>
              <a:spcAft>
                <a:spcPts val="0"/>
              </a:spcAft>
              <a:buFont typeface="Wingdings" pitchFamily="2" charset="2"/>
              <a:buChar char="ü"/>
              <a:defRPr/>
            </a:pPr>
            <a:r>
              <a:rPr lang="en-US" b="1" dirty="0">
                <a:solidFill>
                  <a:schemeClr val="bg1">
                    <a:lumMod val="95000"/>
                    <a:lumOff val="5000"/>
                  </a:schemeClr>
                </a:solidFill>
              </a:rPr>
              <a:t>It is the triangular depressed area at the junction of the three suture.</a:t>
            </a:r>
          </a:p>
          <a:p>
            <a:pPr fontAlgn="auto">
              <a:spcBef>
                <a:spcPts val="0"/>
              </a:spcBef>
              <a:spcAft>
                <a:spcPts val="0"/>
              </a:spcAft>
              <a:buFont typeface="Wingdings" pitchFamily="2" charset="2"/>
              <a:buNone/>
              <a:defRPr/>
            </a:pPr>
            <a:r>
              <a:rPr lang="en-US" b="1" dirty="0">
                <a:solidFill>
                  <a:schemeClr val="bg1">
                    <a:lumMod val="95000"/>
                    <a:lumOff val="5000"/>
                  </a:schemeClr>
                </a:solidFill>
              </a:rPr>
              <a:t>The suture are:-</a:t>
            </a:r>
          </a:p>
          <a:p>
            <a:pPr fontAlgn="auto">
              <a:spcBef>
                <a:spcPts val="0"/>
              </a:spcBef>
              <a:spcAft>
                <a:spcPts val="0"/>
              </a:spcAft>
              <a:buFont typeface="Wingdings" pitchFamily="2" charset="2"/>
              <a:buNone/>
              <a:defRPr/>
            </a:pPr>
            <a:r>
              <a:rPr lang="en-US" b="1" dirty="0">
                <a:solidFill>
                  <a:schemeClr val="bg1">
                    <a:lumMod val="95000"/>
                    <a:lumOff val="5000"/>
                  </a:schemeClr>
                </a:solidFill>
              </a:rPr>
              <a:t>Anteriorly:-sagittal suture</a:t>
            </a:r>
          </a:p>
          <a:p>
            <a:pPr fontAlgn="auto">
              <a:spcBef>
                <a:spcPts val="0"/>
              </a:spcBef>
              <a:spcAft>
                <a:spcPts val="0"/>
              </a:spcAft>
              <a:buFont typeface="Wingdings" pitchFamily="2" charset="2"/>
              <a:buNone/>
              <a:defRPr/>
            </a:pPr>
            <a:r>
              <a:rPr lang="en-US" b="1" dirty="0">
                <a:solidFill>
                  <a:schemeClr val="bg1">
                    <a:lumMod val="95000"/>
                    <a:lumOff val="5000"/>
                  </a:schemeClr>
                </a:solidFill>
              </a:rPr>
              <a:t>Posteriorly:-2 lambdoid sutures at both side.</a:t>
            </a:r>
          </a:p>
          <a:p>
            <a:pPr fontAlgn="auto">
              <a:spcBef>
                <a:spcPts val="0"/>
              </a:spcBef>
              <a:spcAft>
                <a:spcPts val="0"/>
              </a:spcAft>
              <a:buFont typeface="Wingdings" pitchFamily="2" charset="2"/>
              <a:buChar char="ü"/>
              <a:defRPr/>
            </a:pPr>
            <a:r>
              <a:rPr lang="en-US" b="1" dirty="0">
                <a:solidFill>
                  <a:schemeClr val="bg1">
                    <a:lumMod val="95000"/>
                    <a:lumOff val="5000"/>
                  </a:schemeClr>
                </a:solidFill>
              </a:rPr>
              <a:t>It ossifies as term.</a:t>
            </a:r>
          </a:p>
          <a:p>
            <a:pPr fontAlgn="auto">
              <a:spcBef>
                <a:spcPts val="0"/>
              </a:spcBef>
              <a:spcAft>
                <a:spcPts val="0"/>
              </a:spcAft>
              <a:buFont typeface="Wingdings" pitchFamily="2" charset="2"/>
              <a:buNone/>
              <a:defRPr/>
            </a:pPr>
            <a:endParaRPr lang="en-US" b="1" dirty="0">
              <a:solidFill>
                <a:schemeClr val="bg1">
                  <a:lumMod val="95000"/>
                  <a:lumOff val="5000"/>
                </a:schemeClr>
              </a:solidFill>
            </a:endParaRPr>
          </a:p>
          <a:p>
            <a:pPr fontAlgn="auto">
              <a:spcBef>
                <a:spcPts val="0"/>
              </a:spcBef>
              <a:spcAft>
                <a:spcPts val="0"/>
              </a:spcAft>
              <a:buFont typeface="Wingdings" pitchFamily="2" charset="2"/>
              <a:buNone/>
              <a:defRPr/>
            </a:pPr>
            <a:r>
              <a:rPr lang="en-US" b="1" u="sng" dirty="0">
                <a:solidFill>
                  <a:schemeClr val="bg1">
                    <a:lumMod val="95000"/>
                    <a:lumOff val="5000"/>
                  </a:schemeClr>
                </a:solidFill>
              </a:rPr>
              <a:t>Clinical importance</a:t>
            </a:r>
            <a:r>
              <a:rPr lang="en-US" b="1" dirty="0">
                <a:solidFill>
                  <a:schemeClr val="bg1">
                    <a:lumMod val="95000"/>
                    <a:lumOff val="5000"/>
                  </a:schemeClr>
                </a:solidFill>
              </a:rPr>
              <a:t>:-</a:t>
            </a:r>
          </a:p>
          <a:p>
            <a:pPr marL="457200" indent="-457200" fontAlgn="auto">
              <a:spcBef>
                <a:spcPts val="0"/>
              </a:spcBef>
              <a:spcAft>
                <a:spcPts val="0"/>
              </a:spcAft>
              <a:buFont typeface="Wingdings" pitchFamily="2" charset="2"/>
              <a:buAutoNum type="arabicPeriod"/>
              <a:defRPr/>
            </a:pPr>
            <a:r>
              <a:rPr lang="en-US" b="1" dirty="0">
                <a:solidFill>
                  <a:schemeClr val="bg1">
                    <a:lumMod val="95000"/>
                    <a:lumOff val="5000"/>
                  </a:schemeClr>
                </a:solidFill>
              </a:rPr>
              <a:t>From its relation of the maternal pelvis, position of vertex is determined.</a:t>
            </a:r>
          </a:p>
          <a:p>
            <a:pPr marL="457200" indent="-457200" fontAlgn="auto">
              <a:spcBef>
                <a:spcPts val="0"/>
              </a:spcBef>
              <a:spcAft>
                <a:spcPts val="0"/>
              </a:spcAft>
              <a:buFont typeface="Wingdings" pitchFamily="2" charset="2"/>
              <a:buAutoNum type="arabicPeriod"/>
              <a:defRPr/>
            </a:pPr>
            <a:r>
              <a:rPr lang="en-US" b="1" dirty="0">
                <a:solidFill>
                  <a:schemeClr val="bg1">
                    <a:lumMod val="95000"/>
                    <a:lumOff val="5000"/>
                  </a:schemeClr>
                </a:solidFill>
              </a:rPr>
              <a:t>Internal rotation can be assessed from its location.</a:t>
            </a:r>
          </a:p>
          <a:p>
            <a:pPr marL="457200" indent="-457200" fontAlgn="auto">
              <a:spcBef>
                <a:spcPts val="0"/>
              </a:spcBef>
              <a:spcAft>
                <a:spcPts val="0"/>
              </a:spcAft>
              <a:buFont typeface="Wingdings" pitchFamily="2" charset="2"/>
              <a:buAutoNum type="arabicPeriod"/>
              <a:defRPr/>
            </a:pPr>
            <a:r>
              <a:rPr lang="en-US" b="1" dirty="0">
                <a:solidFill>
                  <a:schemeClr val="bg1">
                    <a:lumMod val="95000"/>
                    <a:lumOff val="5000"/>
                  </a:schemeClr>
                </a:solidFill>
              </a:rPr>
              <a:t>Degree of flexion can be assessed from its position. On vaginal examination if it is felt easily and anterior fontanelle is not felt, this indicates good flexion of the fetal head.</a:t>
            </a:r>
          </a:p>
          <a:p>
            <a:pPr fontAlgn="auto">
              <a:spcBef>
                <a:spcPts val="0"/>
              </a:spcBef>
              <a:spcAft>
                <a:spcPts val="0"/>
              </a:spcAft>
              <a:defRPr/>
            </a:pPr>
            <a:endParaRPr lang="en-US"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76250"/>
            <a:ext cx="8229600" cy="504825"/>
          </a:xfrm>
        </p:spPr>
        <p:txBody>
          <a:bodyPr>
            <a:normAutofit fontScale="90000"/>
          </a:bodyPr>
          <a:lstStyle/>
          <a:p>
            <a:r>
              <a:rPr lang="en-US" sz="3200" b="1">
                <a:sym typeface="Wingdings 3" pitchFamily="18" charset="2"/>
              </a:rPr>
              <a:t>FETAL SKULL DIAMETERS</a:t>
            </a:r>
            <a:r>
              <a:rPr lang="en-US" sz="3200" b="1">
                <a:solidFill>
                  <a:srgbClr val="FFFF00"/>
                </a:solidFill>
                <a:sym typeface="Wingdings 3" pitchFamily="18" charset="2"/>
              </a:rPr>
              <a:t/>
            </a:r>
            <a:br>
              <a:rPr lang="en-US" sz="3200" b="1">
                <a:solidFill>
                  <a:srgbClr val="FFFF00"/>
                </a:solidFill>
                <a:sym typeface="Wingdings 3" pitchFamily="18" charset="2"/>
              </a:rPr>
            </a:br>
            <a:endParaRPr lang="en-US" sz="2400" b="1">
              <a:solidFill>
                <a:srgbClr val="FFFF00"/>
              </a:solidFill>
              <a:sym typeface="Wingdings 3" pitchFamily="18" charset="2"/>
            </a:endParaRPr>
          </a:p>
        </p:txBody>
      </p:sp>
      <p:sp>
        <p:nvSpPr>
          <p:cNvPr id="33795" name="Rectangle 3"/>
          <p:cNvSpPr>
            <a:spLocks noGrp="1" noChangeArrowheads="1"/>
          </p:cNvSpPr>
          <p:nvPr>
            <p:ph type="body" idx="1"/>
          </p:nvPr>
        </p:nvSpPr>
        <p:spPr>
          <a:xfrm>
            <a:off x="457200" y="1196975"/>
            <a:ext cx="8229600" cy="5327650"/>
          </a:xfrm>
        </p:spPr>
        <p:txBody>
          <a:bodyPr>
            <a:normAutofit fontScale="85000" lnSpcReduction="20000"/>
          </a:bodyPr>
          <a:lstStyle/>
          <a:p>
            <a:pPr>
              <a:lnSpc>
                <a:spcPct val="90000"/>
              </a:lnSpc>
            </a:pPr>
            <a:r>
              <a:rPr lang="en-US" dirty="0" err="1">
                <a:solidFill>
                  <a:srgbClr val="FF0000"/>
                </a:solidFill>
                <a:sym typeface="Wingdings 3" pitchFamily="18" charset="2"/>
              </a:rPr>
              <a:t>Biparietal</a:t>
            </a:r>
            <a:r>
              <a:rPr lang="en-US" dirty="0">
                <a:solidFill>
                  <a:srgbClr val="FF0000"/>
                </a:solidFill>
                <a:sym typeface="Wingdings 3" pitchFamily="18" charset="2"/>
              </a:rPr>
              <a:t> diameter </a:t>
            </a:r>
            <a:r>
              <a:rPr lang="en-US" dirty="0">
                <a:solidFill>
                  <a:srgbClr val="00B0F0"/>
                </a:solidFill>
                <a:sym typeface="Wingdings 3" pitchFamily="18" charset="2"/>
              </a:rPr>
              <a:t>9.5 cm</a:t>
            </a:r>
            <a:r>
              <a:rPr lang="en-US" dirty="0">
                <a:solidFill>
                  <a:srgbClr val="FF0000"/>
                </a:solidFill>
                <a:sym typeface="Wingdings 3" pitchFamily="18" charset="2"/>
              </a:rPr>
              <a:t>.</a:t>
            </a:r>
            <a:r>
              <a:rPr lang="en-US" dirty="0">
                <a:sym typeface="Wingdings 3" pitchFamily="18" charset="2"/>
              </a:rPr>
              <a:t>  </a:t>
            </a:r>
          </a:p>
          <a:p>
            <a:pPr>
              <a:lnSpc>
                <a:spcPct val="90000"/>
              </a:lnSpc>
              <a:buFont typeface="Wingdings" pitchFamily="2" charset="2"/>
              <a:buNone/>
            </a:pPr>
            <a:r>
              <a:rPr lang="en-US" dirty="0">
                <a:sym typeface="Wingdings 3" pitchFamily="18" charset="2"/>
              </a:rPr>
              <a:t>   between parietal eminences The greatest transverse diameter</a:t>
            </a:r>
          </a:p>
          <a:p>
            <a:pPr>
              <a:lnSpc>
                <a:spcPct val="90000"/>
              </a:lnSpc>
            </a:pPr>
            <a:endParaRPr lang="en-US" dirty="0">
              <a:sym typeface="Wingdings 3" pitchFamily="18" charset="2"/>
            </a:endParaRPr>
          </a:p>
          <a:p>
            <a:pPr>
              <a:lnSpc>
                <a:spcPct val="90000"/>
              </a:lnSpc>
            </a:pPr>
            <a:r>
              <a:rPr lang="en-US" dirty="0" err="1">
                <a:solidFill>
                  <a:srgbClr val="FF0000"/>
                </a:solidFill>
                <a:sym typeface="Wingdings 3" pitchFamily="18" charset="2"/>
              </a:rPr>
              <a:t>Suboccipitobregmatic</a:t>
            </a:r>
            <a:r>
              <a:rPr lang="en-US" dirty="0">
                <a:sym typeface="Wingdings 3" pitchFamily="18" charset="2"/>
              </a:rPr>
              <a:t> </a:t>
            </a:r>
            <a:r>
              <a:rPr lang="en-US" dirty="0">
                <a:solidFill>
                  <a:srgbClr val="00B0F0"/>
                </a:solidFill>
                <a:sym typeface="Wingdings 3" pitchFamily="18" charset="2"/>
              </a:rPr>
              <a:t>9.5 cm</a:t>
            </a:r>
            <a:r>
              <a:rPr lang="en-US" dirty="0">
                <a:solidFill>
                  <a:srgbClr val="FFFF00"/>
                </a:solidFill>
                <a:sym typeface="Wingdings 3" pitchFamily="18" charset="2"/>
              </a:rPr>
              <a:t>.</a:t>
            </a:r>
            <a:r>
              <a:rPr lang="en-US" dirty="0">
                <a:sym typeface="Wingdings 3" pitchFamily="18" charset="2"/>
              </a:rPr>
              <a:t> </a:t>
            </a:r>
          </a:p>
          <a:p>
            <a:pPr>
              <a:lnSpc>
                <a:spcPct val="90000"/>
              </a:lnSpc>
              <a:buFont typeface="Wingdings" pitchFamily="2" charset="2"/>
              <a:buNone/>
            </a:pPr>
            <a:r>
              <a:rPr lang="en-US" dirty="0">
                <a:sym typeface="Wingdings 3" pitchFamily="18" charset="2"/>
              </a:rPr>
              <a:t>    middle of the </a:t>
            </a:r>
            <a:r>
              <a:rPr lang="en-US" dirty="0" err="1">
                <a:sym typeface="Wingdings 3" pitchFamily="18" charset="2"/>
              </a:rPr>
              <a:t>bregma</a:t>
            </a:r>
            <a:r>
              <a:rPr lang="en-US" dirty="0">
                <a:sym typeface="Wingdings 3" pitchFamily="18" charset="2"/>
              </a:rPr>
              <a:t>  to  undersurface of the occipital bone at the neck</a:t>
            </a:r>
          </a:p>
          <a:p>
            <a:pPr>
              <a:lnSpc>
                <a:spcPct val="90000"/>
              </a:lnSpc>
              <a:buFont typeface="Wingdings" pitchFamily="2" charset="2"/>
              <a:buNone/>
            </a:pPr>
            <a:r>
              <a:rPr lang="en-US" dirty="0">
                <a:sym typeface="Wingdings 3" pitchFamily="18" charset="2"/>
              </a:rPr>
              <a:t>    The presenting diameter of the well flexed head in </a:t>
            </a:r>
            <a:r>
              <a:rPr lang="en-US" dirty="0" err="1">
                <a:sym typeface="Wingdings 3" pitchFamily="18" charset="2"/>
              </a:rPr>
              <a:t>labour</a:t>
            </a:r>
            <a:endParaRPr lang="en-US" dirty="0">
              <a:sym typeface="Wingdings 3" pitchFamily="18" charset="2"/>
            </a:endParaRPr>
          </a:p>
          <a:p>
            <a:pPr>
              <a:lnSpc>
                <a:spcPct val="90000"/>
              </a:lnSpc>
              <a:buFont typeface="Wingdings" pitchFamily="2" charset="2"/>
              <a:buNone/>
            </a:pPr>
            <a:endParaRPr lang="en-US" dirty="0">
              <a:sym typeface="Wingdings 3" pitchFamily="18" charset="2"/>
            </a:endParaRPr>
          </a:p>
          <a:p>
            <a:pPr>
              <a:lnSpc>
                <a:spcPct val="90000"/>
              </a:lnSpc>
            </a:pPr>
            <a:r>
              <a:rPr lang="en-US" dirty="0" err="1">
                <a:solidFill>
                  <a:srgbClr val="FF0000"/>
                </a:solidFill>
                <a:sym typeface="Wingdings 3" pitchFamily="18" charset="2"/>
              </a:rPr>
              <a:t>Suboccipitofrontal</a:t>
            </a:r>
            <a:r>
              <a:rPr lang="en-US" dirty="0">
                <a:sym typeface="Wingdings 3" pitchFamily="18" charset="2"/>
              </a:rPr>
              <a:t> </a:t>
            </a:r>
            <a:r>
              <a:rPr lang="en-US" dirty="0">
                <a:solidFill>
                  <a:srgbClr val="00B0F0"/>
                </a:solidFill>
                <a:sym typeface="Wingdings 3" pitchFamily="18" charset="2"/>
              </a:rPr>
              <a:t>10.5 cm </a:t>
            </a:r>
            <a:r>
              <a:rPr lang="en-US" dirty="0">
                <a:sym typeface="Wingdings 3" pitchFamily="18" charset="2"/>
              </a:rPr>
              <a:t> </a:t>
            </a:r>
          </a:p>
          <a:p>
            <a:pPr>
              <a:lnSpc>
                <a:spcPct val="90000"/>
              </a:lnSpc>
              <a:buFont typeface="Wingdings" pitchFamily="2" charset="2"/>
              <a:buNone/>
            </a:pPr>
            <a:r>
              <a:rPr lang="en-US" dirty="0">
                <a:sym typeface="Wingdings 3" pitchFamily="18" charset="2"/>
              </a:rPr>
              <a:t>     root of the nose  to undersurface of the occipital bone at the neck</a:t>
            </a:r>
          </a:p>
          <a:p>
            <a:pPr>
              <a:lnSpc>
                <a:spcPct val="90000"/>
              </a:lnSpc>
              <a:buFont typeface="Wingdings" pitchFamily="2" charset="2"/>
              <a:buNone/>
            </a:pPr>
            <a:r>
              <a:rPr lang="en-US" dirty="0">
                <a:sym typeface="Wingdings 3" pitchFamily="18" charset="2"/>
              </a:rPr>
              <a:t>     The presenting diameter of the partially flexed head</a:t>
            </a:r>
          </a:p>
          <a:p>
            <a:pPr>
              <a:lnSpc>
                <a:spcPct val="90000"/>
              </a:lnSpc>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1000" fill="hold"/>
                                        <p:tgtEl>
                                          <p:spTgt spid="33794"/>
                                        </p:tgtEl>
                                        <p:attrNameLst>
                                          <p:attrName>ppt_x</p:attrName>
                                        </p:attrNameLst>
                                      </p:cBhvr>
                                      <p:tavLst>
                                        <p:tav tm="0">
                                          <p:val>
                                            <p:strVal val="#ppt_x-.2"/>
                                          </p:val>
                                        </p:tav>
                                        <p:tav tm="100000">
                                          <p:val>
                                            <p:strVal val="#ppt_x"/>
                                          </p:val>
                                        </p:tav>
                                      </p:tavLst>
                                    </p:anim>
                                    <p:anim calcmode="lin" valueType="num">
                                      <p:cBhvr>
                                        <p:cTn id="8" dur="1000" fill="hold"/>
                                        <p:tgtEl>
                                          <p:spTgt spid="3379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794"/>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33795">
                                            <p:txEl>
                                              <p:pRg st="0" end="0"/>
                                            </p:txEl>
                                          </p:spTgt>
                                        </p:tgtEl>
                                        <p:attrNameLst>
                                          <p:attrName>style.visibility</p:attrName>
                                        </p:attrNameLst>
                                      </p:cBhvr>
                                      <p:to>
                                        <p:strVal val="visible"/>
                                      </p:to>
                                    </p:set>
                                    <p:animEffect transition="in" filter="fade">
                                      <p:cBhvr>
                                        <p:cTn id="13" dur="500"/>
                                        <p:tgtEl>
                                          <p:spTgt spid="33795">
                                            <p:txEl>
                                              <p:pRg st="0" end="0"/>
                                            </p:txEl>
                                          </p:spTgt>
                                        </p:tgtEl>
                                      </p:cBhvr>
                                    </p:animEffect>
                                    <p:anim calcmode="lin" valueType="num">
                                      <p:cBhvr>
                                        <p:cTn id="14"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379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4" presetClass="entr" presetSubtype="0" fill="hold" grpId="0" nodeType="clickEffect">
                                  <p:stCondLst>
                                    <p:cond delay="0"/>
                                  </p:stCondLst>
                                  <p:childTnLst>
                                    <p:set>
                                      <p:cBhvr>
                                        <p:cTn id="19" dur="1" fill="hold">
                                          <p:stCondLst>
                                            <p:cond delay="0"/>
                                          </p:stCondLst>
                                        </p:cTn>
                                        <p:tgtEl>
                                          <p:spTgt spid="33795">
                                            <p:txEl>
                                              <p:pRg st="1" end="1"/>
                                            </p:txEl>
                                          </p:spTgt>
                                        </p:tgtEl>
                                        <p:attrNameLst>
                                          <p:attrName>style.visibility</p:attrName>
                                        </p:attrNameLst>
                                      </p:cBhvr>
                                      <p:to>
                                        <p:strVal val="visible"/>
                                      </p:to>
                                    </p:set>
                                    <p:animEffect transition="in" filter="fade">
                                      <p:cBhvr>
                                        <p:cTn id="20" dur="500"/>
                                        <p:tgtEl>
                                          <p:spTgt spid="33795">
                                            <p:txEl>
                                              <p:pRg st="1" end="1"/>
                                            </p:txEl>
                                          </p:spTgt>
                                        </p:tgtEl>
                                      </p:cBhvr>
                                    </p:animEffect>
                                    <p:anim calcmode="lin" valueType="num">
                                      <p:cBhvr>
                                        <p:cTn id="21"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3795">
                                            <p:txEl>
                                              <p:pRg st="1" end="1"/>
                                            </p:txEl>
                                          </p:spTgt>
                                        </p:tgtEl>
                                        <p:attrNameLst>
                                          <p:attrName>ppt_y</p:attrName>
                                        </p:attrNameLst>
                                      </p:cBhvr>
                                      <p:tavLst>
                                        <p:tav tm="0">
                                          <p:val>
                                            <p:strVal val="#ppt_y+.05"/>
                                          </p:val>
                                        </p:tav>
                                        <p:tav tm="100000">
                                          <p:val>
                                            <p:strVal val="#ppt_y"/>
                                          </p:val>
                                        </p:tav>
                                      </p:tavLst>
                                    </p:anim>
                                  </p:childTnLst>
                                </p:cTn>
                              </p:par>
                            </p:childTnLst>
                          </p:cTn>
                        </p:par>
                        <p:par>
                          <p:cTn id="23" fill="hold">
                            <p:stCondLst>
                              <p:cond delay="500"/>
                            </p:stCondLst>
                            <p:childTnLst>
                              <p:par>
                                <p:cTn id="24" presetID="44" presetClass="entr" presetSubtype="0" fill="hold" grpId="0" nodeType="afterEffect">
                                  <p:stCondLst>
                                    <p:cond delay="0"/>
                                  </p:stCondLst>
                                  <p:childTnLst>
                                    <p:set>
                                      <p:cBhvr>
                                        <p:cTn id="25" dur="1" fill="hold">
                                          <p:stCondLst>
                                            <p:cond delay="0"/>
                                          </p:stCondLst>
                                        </p:cTn>
                                        <p:tgtEl>
                                          <p:spTgt spid="33795">
                                            <p:txEl>
                                              <p:pRg st="3" end="3"/>
                                            </p:txEl>
                                          </p:spTgt>
                                        </p:tgtEl>
                                        <p:attrNameLst>
                                          <p:attrName>style.visibility</p:attrName>
                                        </p:attrNameLst>
                                      </p:cBhvr>
                                      <p:to>
                                        <p:strVal val="visible"/>
                                      </p:to>
                                    </p:set>
                                    <p:animEffect transition="in" filter="fade">
                                      <p:cBhvr>
                                        <p:cTn id="26" dur="500"/>
                                        <p:tgtEl>
                                          <p:spTgt spid="33795">
                                            <p:txEl>
                                              <p:pRg st="3" end="3"/>
                                            </p:txEl>
                                          </p:spTgt>
                                        </p:tgtEl>
                                      </p:cBhvr>
                                    </p:animEffect>
                                    <p:anim calcmode="lin" valueType="num">
                                      <p:cBhvr>
                                        <p:cTn id="27"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3795">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4" presetClass="entr" presetSubtype="0" fill="hold" grpId="0" nodeType="clickEffect">
                                  <p:stCondLst>
                                    <p:cond delay="0"/>
                                  </p:stCondLst>
                                  <p:childTnLst>
                                    <p:set>
                                      <p:cBhvr>
                                        <p:cTn id="32" dur="1" fill="hold">
                                          <p:stCondLst>
                                            <p:cond delay="0"/>
                                          </p:stCondLst>
                                        </p:cTn>
                                        <p:tgtEl>
                                          <p:spTgt spid="33795">
                                            <p:txEl>
                                              <p:pRg st="4" end="4"/>
                                            </p:txEl>
                                          </p:spTgt>
                                        </p:tgtEl>
                                        <p:attrNameLst>
                                          <p:attrName>style.visibility</p:attrName>
                                        </p:attrNameLst>
                                      </p:cBhvr>
                                      <p:to>
                                        <p:strVal val="visible"/>
                                      </p:to>
                                    </p:set>
                                    <p:animEffect transition="in" filter="fade">
                                      <p:cBhvr>
                                        <p:cTn id="33" dur="500"/>
                                        <p:tgtEl>
                                          <p:spTgt spid="33795">
                                            <p:txEl>
                                              <p:pRg st="4" end="4"/>
                                            </p:txEl>
                                          </p:spTgt>
                                        </p:tgtEl>
                                      </p:cBhvr>
                                    </p:animEffect>
                                    <p:anim calcmode="lin" valueType="num">
                                      <p:cBhvr>
                                        <p:cTn id="34"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33795">
                                            <p:txEl>
                                              <p:pRg st="4" end="4"/>
                                            </p:txEl>
                                          </p:spTgt>
                                        </p:tgtEl>
                                        <p:attrNameLst>
                                          <p:attrName>ppt_y</p:attrName>
                                        </p:attrNameLst>
                                      </p:cBhvr>
                                      <p:tavLst>
                                        <p:tav tm="0">
                                          <p:val>
                                            <p:strVal val="#ppt_y+.05"/>
                                          </p:val>
                                        </p:tav>
                                        <p:tav tm="100000">
                                          <p:val>
                                            <p:strVal val="#ppt_y"/>
                                          </p:val>
                                        </p:tav>
                                      </p:tavLst>
                                    </p:anim>
                                  </p:childTnLst>
                                </p:cTn>
                              </p:par>
                            </p:childTnLst>
                          </p:cTn>
                        </p:par>
                        <p:par>
                          <p:cTn id="36" fill="hold">
                            <p:stCondLst>
                              <p:cond delay="500"/>
                            </p:stCondLst>
                            <p:childTnLst>
                              <p:par>
                                <p:cTn id="37" presetID="44" presetClass="entr" presetSubtype="0" fill="hold" grpId="0" nodeType="afterEffect">
                                  <p:stCondLst>
                                    <p:cond delay="0"/>
                                  </p:stCondLst>
                                  <p:childTnLst>
                                    <p:set>
                                      <p:cBhvr>
                                        <p:cTn id="38" dur="1" fill="hold">
                                          <p:stCondLst>
                                            <p:cond delay="0"/>
                                          </p:stCondLst>
                                        </p:cTn>
                                        <p:tgtEl>
                                          <p:spTgt spid="33795">
                                            <p:txEl>
                                              <p:pRg st="5" end="5"/>
                                            </p:txEl>
                                          </p:spTgt>
                                        </p:tgtEl>
                                        <p:attrNameLst>
                                          <p:attrName>style.visibility</p:attrName>
                                        </p:attrNameLst>
                                      </p:cBhvr>
                                      <p:to>
                                        <p:strVal val="visible"/>
                                      </p:to>
                                    </p:set>
                                    <p:animEffect transition="in" filter="fade">
                                      <p:cBhvr>
                                        <p:cTn id="39" dur="500"/>
                                        <p:tgtEl>
                                          <p:spTgt spid="33795">
                                            <p:txEl>
                                              <p:pRg st="5" end="5"/>
                                            </p:txEl>
                                          </p:spTgt>
                                        </p:tgtEl>
                                      </p:cBhvr>
                                    </p:animEffect>
                                    <p:anim calcmode="lin" valueType="num">
                                      <p:cBhvr>
                                        <p:cTn id="40" dur="5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33795">
                                            <p:txEl>
                                              <p:pRg st="5" end="5"/>
                                            </p:txEl>
                                          </p:spTgt>
                                        </p:tgtEl>
                                        <p:attrNameLst>
                                          <p:attrName>ppt_y</p:attrName>
                                        </p:attrNameLst>
                                      </p:cBhvr>
                                      <p:tavLst>
                                        <p:tav tm="0">
                                          <p:val>
                                            <p:strVal val="#ppt_y+.05"/>
                                          </p:val>
                                        </p:tav>
                                        <p:tav tm="100000">
                                          <p:val>
                                            <p:strVal val="#ppt_y"/>
                                          </p:val>
                                        </p:tav>
                                      </p:tavLst>
                                    </p:anim>
                                  </p:childTnLst>
                                </p:cTn>
                              </p:par>
                            </p:childTnLst>
                          </p:cTn>
                        </p:par>
                        <p:par>
                          <p:cTn id="42" fill="hold">
                            <p:stCondLst>
                              <p:cond delay="1000"/>
                            </p:stCondLst>
                            <p:childTnLst>
                              <p:par>
                                <p:cTn id="43" presetID="44" presetClass="entr" presetSubtype="0" fill="hold" grpId="0" nodeType="afterEffect">
                                  <p:stCondLst>
                                    <p:cond delay="0"/>
                                  </p:stCondLst>
                                  <p:childTnLst>
                                    <p:set>
                                      <p:cBhvr>
                                        <p:cTn id="44" dur="1" fill="hold">
                                          <p:stCondLst>
                                            <p:cond delay="0"/>
                                          </p:stCondLst>
                                        </p:cTn>
                                        <p:tgtEl>
                                          <p:spTgt spid="33795">
                                            <p:txEl>
                                              <p:pRg st="7" end="7"/>
                                            </p:txEl>
                                          </p:spTgt>
                                        </p:tgtEl>
                                        <p:attrNameLst>
                                          <p:attrName>style.visibility</p:attrName>
                                        </p:attrNameLst>
                                      </p:cBhvr>
                                      <p:to>
                                        <p:strVal val="visible"/>
                                      </p:to>
                                    </p:set>
                                    <p:animEffect transition="in" filter="fade">
                                      <p:cBhvr>
                                        <p:cTn id="45" dur="500"/>
                                        <p:tgtEl>
                                          <p:spTgt spid="33795">
                                            <p:txEl>
                                              <p:pRg st="7" end="7"/>
                                            </p:txEl>
                                          </p:spTgt>
                                        </p:tgtEl>
                                      </p:cBhvr>
                                    </p:animEffect>
                                    <p:anim calcmode="lin" valueType="num">
                                      <p:cBhvr>
                                        <p:cTn id="46" dur="500" fill="hold"/>
                                        <p:tgtEl>
                                          <p:spTgt spid="33795">
                                            <p:txEl>
                                              <p:pRg st="7" end="7"/>
                                            </p:txEl>
                                          </p:spTgt>
                                        </p:tgtEl>
                                        <p:attrNameLst>
                                          <p:attrName>ppt_x</p:attrName>
                                        </p:attrNameLst>
                                      </p:cBhvr>
                                      <p:tavLst>
                                        <p:tav tm="0">
                                          <p:val>
                                            <p:strVal val="#ppt_x"/>
                                          </p:val>
                                        </p:tav>
                                        <p:tav tm="100000">
                                          <p:val>
                                            <p:strVal val="#ppt_x"/>
                                          </p:val>
                                        </p:tav>
                                      </p:tavLst>
                                    </p:anim>
                                    <p:anim calcmode="lin" valueType="num">
                                      <p:cBhvr>
                                        <p:cTn id="47" dur="500" fill="hold"/>
                                        <p:tgtEl>
                                          <p:spTgt spid="33795">
                                            <p:txEl>
                                              <p:pRg st="7" end="7"/>
                                            </p:txEl>
                                          </p:spTgt>
                                        </p:tgtEl>
                                        <p:attrNameLst>
                                          <p:attrName>ppt_y</p:attrName>
                                        </p:attrNameLst>
                                      </p:cBhvr>
                                      <p:tavLst>
                                        <p:tav tm="0">
                                          <p:val>
                                            <p:strVal val="#ppt_y+.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4" presetClass="entr" presetSubtype="0" fill="hold" grpId="0" nodeType="clickEffect">
                                  <p:stCondLst>
                                    <p:cond delay="0"/>
                                  </p:stCondLst>
                                  <p:childTnLst>
                                    <p:set>
                                      <p:cBhvr>
                                        <p:cTn id="51" dur="1" fill="hold">
                                          <p:stCondLst>
                                            <p:cond delay="0"/>
                                          </p:stCondLst>
                                        </p:cTn>
                                        <p:tgtEl>
                                          <p:spTgt spid="33795">
                                            <p:txEl>
                                              <p:pRg st="8" end="8"/>
                                            </p:txEl>
                                          </p:spTgt>
                                        </p:tgtEl>
                                        <p:attrNameLst>
                                          <p:attrName>style.visibility</p:attrName>
                                        </p:attrNameLst>
                                      </p:cBhvr>
                                      <p:to>
                                        <p:strVal val="visible"/>
                                      </p:to>
                                    </p:set>
                                    <p:animEffect transition="in" filter="fade">
                                      <p:cBhvr>
                                        <p:cTn id="52" dur="500"/>
                                        <p:tgtEl>
                                          <p:spTgt spid="33795">
                                            <p:txEl>
                                              <p:pRg st="8" end="8"/>
                                            </p:txEl>
                                          </p:spTgt>
                                        </p:tgtEl>
                                      </p:cBhvr>
                                    </p:animEffect>
                                    <p:anim calcmode="lin" valueType="num">
                                      <p:cBhvr>
                                        <p:cTn id="53" dur="500" fill="hold"/>
                                        <p:tgtEl>
                                          <p:spTgt spid="33795">
                                            <p:txEl>
                                              <p:pRg st="8" end="8"/>
                                            </p:txEl>
                                          </p:spTgt>
                                        </p:tgtEl>
                                        <p:attrNameLst>
                                          <p:attrName>ppt_x</p:attrName>
                                        </p:attrNameLst>
                                      </p:cBhvr>
                                      <p:tavLst>
                                        <p:tav tm="0">
                                          <p:val>
                                            <p:strVal val="#ppt_x"/>
                                          </p:val>
                                        </p:tav>
                                        <p:tav tm="100000">
                                          <p:val>
                                            <p:strVal val="#ppt_x"/>
                                          </p:val>
                                        </p:tav>
                                      </p:tavLst>
                                    </p:anim>
                                    <p:anim calcmode="lin" valueType="num">
                                      <p:cBhvr>
                                        <p:cTn id="54" dur="500" fill="hold"/>
                                        <p:tgtEl>
                                          <p:spTgt spid="33795">
                                            <p:txEl>
                                              <p:pRg st="8" end="8"/>
                                            </p:txEl>
                                          </p:spTgt>
                                        </p:tgtEl>
                                        <p:attrNameLst>
                                          <p:attrName>ppt_y</p:attrName>
                                        </p:attrNameLst>
                                      </p:cBhvr>
                                      <p:tavLst>
                                        <p:tav tm="0">
                                          <p:val>
                                            <p:strVal val="#ppt_y+.05"/>
                                          </p:val>
                                        </p:tav>
                                        <p:tav tm="100000">
                                          <p:val>
                                            <p:strVal val="#ppt_y"/>
                                          </p:val>
                                        </p:tav>
                                      </p:tavLst>
                                    </p:anim>
                                  </p:childTnLst>
                                </p:cTn>
                              </p:par>
                            </p:childTnLst>
                          </p:cTn>
                        </p:par>
                        <p:par>
                          <p:cTn id="55" fill="hold">
                            <p:stCondLst>
                              <p:cond delay="500"/>
                            </p:stCondLst>
                            <p:childTnLst>
                              <p:par>
                                <p:cTn id="56" presetID="44" presetClass="entr" presetSubtype="0" fill="hold" grpId="0" nodeType="afterEffect">
                                  <p:stCondLst>
                                    <p:cond delay="0"/>
                                  </p:stCondLst>
                                  <p:childTnLst>
                                    <p:set>
                                      <p:cBhvr>
                                        <p:cTn id="57" dur="1" fill="hold">
                                          <p:stCondLst>
                                            <p:cond delay="0"/>
                                          </p:stCondLst>
                                        </p:cTn>
                                        <p:tgtEl>
                                          <p:spTgt spid="33795">
                                            <p:txEl>
                                              <p:pRg st="9" end="9"/>
                                            </p:txEl>
                                          </p:spTgt>
                                        </p:tgtEl>
                                        <p:attrNameLst>
                                          <p:attrName>style.visibility</p:attrName>
                                        </p:attrNameLst>
                                      </p:cBhvr>
                                      <p:to>
                                        <p:strVal val="visible"/>
                                      </p:to>
                                    </p:set>
                                    <p:animEffect transition="in" filter="fade">
                                      <p:cBhvr>
                                        <p:cTn id="58" dur="500"/>
                                        <p:tgtEl>
                                          <p:spTgt spid="33795">
                                            <p:txEl>
                                              <p:pRg st="9" end="9"/>
                                            </p:txEl>
                                          </p:spTgt>
                                        </p:tgtEl>
                                      </p:cBhvr>
                                    </p:animEffect>
                                    <p:anim calcmode="lin" valueType="num">
                                      <p:cBhvr>
                                        <p:cTn id="59" dur="500" fill="hold"/>
                                        <p:tgtEl>
                                          <p:spTgt spid="33795">
                                            <p:txEl>
                                              <p:pRg st="9" end="9"/>
                                            </p:txEl>
                                          </p:spTgt>
                                        </p:tgtEl>
                                        <p:attrNameLst>
                                          <p:attrName>ppt_x</p:attrName>
                                        </p:attrNameLst>
                                      </p:cBhvr>
                                      <p:tavLst>
                                        <p:tav tm="0">
                                          <p:val>
                                            <p:strVal val="#ppt_x"/>
                                          </p:val>
                                        </p:tav>
                                        <p:tav tm="100000">
                                          <p:val>
                                            <p:strVal val="#ppt_x"/>
                                          </p:val>
                                        </p:tav>
                                      </p:tavLst>
                                    </p:anim>
                                    <p:anim calcmode="lin" valueType="num">
                                      <p:cBhvr>
                                        <p:cTn id="60" dur="500" fill="hold"/>
                                        <p:tgtEl>
                                          <p:spTgt spid="33795">
                                            <p:txEl>
                                              <p:pRg st="9" end="9"/>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3200" b="1"/>
              <a:t>FETAL SKULL DIAMETERS</a:t>
            </a:r>
          </a:p>
        </p:txBody>
      </p:sp>
      <p:sp>
        <p:nvSpPr>
          <p:cNvPr id="25603" name="Rectangle 3"/>
          <p:cNvSpPr>
            <a:spLocks noGrp="1" noChangeArrowheads="1"/>
          </p:cNvSpPr>
          <p:nvPr>
            <p:ph type="body" idx="1"/>
          </p:nvPr>
        </p:nvSpPr>
        <p:spPr>
          <a:xfrm>
            <a:off x="457200" y="1196975"/>
            <a:ext cx="8229600" cy="5256213"/>
          </a:xfrm>
        </p:spPr>
        <p:txBody>
          <a:bodyPr>
            <a:normAutofit fontScale="85000" lnSpcReduction="20000"/>
          </a:bodyPr>
          <a:lstStyle/>
          <a:p>
            <a:pPr>
              <a:lnSpc>
                <a:spcPct val="90000"/>
              </a:lnSpc>
            </a:pPr>
            <a:r>
              <a:rPr lang="en-US" dirty="0" err="1">
                <a:solidFill>
                  <a:srgbClr val="FF0000"/>
                </a:solidFill>
                <a:sym typeface="Wingdings 3" pitchFamily="18" charset="2"/>
              </a:rPr>
              <a:t>Occipitofrontal</a:t>
            </a:r>
            <a:r>
              <a:rPr lang="en-US" dirty="0">
                <a:sym typeface="Wingdings 3" pitchFamily="18" charset="2"/>
              </a:rPr>
              <a:t> </a:t>
            </a:r>
            <a:r>
              <a:rPr lang="en-US" dirty="0">
                <a:solidFill>
                  <a:srgbClr val="00B0F0"/>
                </a:solidFill>
                <a:sym typeface="Wingdings 3" pitchFamily="18" charset="2"/>
              </a:rPr>
              <a:t>11.5 cm </a:t>
            </a:r>
            <a:r>
              <a:rPr lang="en-US" dirty="0">
                <a:sym typeface="Wingdings 3" pitchFamily="18" charset="2"/>
              </a:rPr>
              <a:t></a:t>
            </a:r>
          </a:p>
          <a:p>
            <a:pPr>
              <a:lnSpc>
                <a:spcPct val="90000"/>
              </a:lnSpc>
              <a:buFont typeface="Wingdings" pitchFamily="2" charset="2"/>
              <a:buNone/>
            </a:pPr>
            <a:r>
              <a:rPr lang="en-US" dirty="0">
                <a:sym typeface="Wingdings 3" pitchFamily="18" charset="2"/>
              </a:rPr>
              <a:t>    Root of the noose to the most prominent point of the </a:t>
            </a:r>
            <a:r>
              <a:rPr lang="en-US" dirty="0" err="1">
                <a:sym typeface="Wingdings 3" pitchFamily="18" charset="2"/>
              </a:rPr>
              <a:t>occiput</a:t>
            </a:r>
            <a:endParaRPr lang="en-US" dirty="0">
              <a:sym typeface="Wingdings 3" pitchFamily="18" charset="2"/>
            </a:endParaRPr>
          </a:p>
          <a:p>
            <a:pPr>
              <a:lnSpc>
                <a:spcPct val="90000"/>
              </a:lnSpc>
              <a:buFont typeface="Wingdings" pitchFamily="2" charset="2"/>
              <a:buNone/>
            </a:pPr>
            <a:r>
              <a:rPr lang="en-US" dirty="0">
                <a:sym typeface="Wingdings 3" pitchFamily="18" charset="2"/>
              </a:rPr>
              <a:t>     A </a:t>
            </a:r>
            <a:r>
              <a:rPr lang="en-US" dirty="0" err="1">
                <a:sym typeface="Wingdings 3" pitchFamily="18" charset="2"/>
              </a:rPr>
              <a:t>defelexed</a:t>
            </a:r>
            <a:r>
              <a:rPr lang="en-US" dirty="0">
                <a:sym typeface="Wingdings 3" pitchFamily="18" charset="2"/>
              </a:rPr>
              <a:t> head presents with this diameter</a:t>
            </a:r>
          </a:p>
          <a:p>
            <a:pPr>
              <a:lnSpc>
                <a:spcPct val="90000"/>
              </a:lnSpc>
              <a:buFont typeface="Wingdings" pitchFamily="2" charset="2"/>
              <a:buNone/>
            </a:pPr>
            <a:endParaRPr lang="en-US" dirty="0">
              <a:sym typeface="Wingdings 3" pitchFamily="18" charset="2"/>
            </a:endParaRPr>
          </a:p>
          <a:p>
            <a:pPr>
              <a:lnSpc>
                <a:spcPct val="90000"/>
              </a:lnSpc>
            </a:pPr>
            <a:r>
              <a:rPr lang="en-US" dirty="0" err="1">
                <a:solidFill>
                  <a:srgbClr val="FF0000"/>
                </a:solidFill>
                <a:sym typeface="Wingdings 3" pitchFamily="18" charset="2"/>
              </a:rPr>
              <a:t>Mentovertical</a:t>
            </a:r>
            <a:r>
              <a:rPr lang="en-US" dirty="0">
                <a:solidFill>
                  <a:srgbClr val="FF0000"/>
                </a:solidFill>
                <a:sym typeface="Wingdings 3" pitchFamily="18" charset="2"/>
              </a:rPr>
              <a:t> </a:t>
            </a:r>
            <a:r>
              <a:rPr lang="en-US" dirty="0">
                <a:solidFill>
                  <a:srgbClr val="00B0F0"/>
                </a:solidFill>
                <a:sym typeface="Wingdings 3" pitchFamily="18" charset="2"/>
              </a:rPr>
              <a:t>13 cm </a:t>
            </a:r>
            <a:r>
              <a:rPr lang="en-US" dirty="0">
                <a:sym typeface="Wingdings 3" pitchFamily="18" charset="2"/>
              </a:rPr>
              <a:t></a:t>
            </a:r>
          </a:p>
          <a:p>
            <a:pPr>
              <a:lnSpc>
                <a:spcPct val="90000"/>
              </a:lnSpc>
              <a:buFont typeface="Wingdings" pitchFamily="2" charset="2"/>
              <a:buNone/>
            </a:pPr>
            <a:r>
              <a:rPr lang="en-US" dirty="0">
                <a:sym typeface="Wingdings 3" pitchFamily="18" charset="2"/>
              </a:rPr>
              <a:t>    Chin  to most prominent point of the </a:t>
            </a:r>
            <a:r>
              <a:rPr lang="en-US" dirty="0" err="1">
                <a:sym typeface="Wingdings 3" pitchFamily="18" charset="2"/>
              </a:rPr>
              <a:t>occiput</a:t>
            </a:r>
            <a:r>
              <a:rPr lang="en-US" dirty="0">
                <a:sym typeface="Wingdings 3" pitchFamily="18" charset="2"/>
              </a:rPr>
              <a:t> </a:t>
            </a:r>
          </a:p>
          <a:p>
            <a:pPr>
              <a:lnSpc>
                <a:spcPct val="90000"/>
              </a:lnSpc>
              <a:buFont typeface="Wingdings" pitchFamily="2" charset="2"/>
              <a:buNone/>
            </a:pPr>
            <a:r>
              <a:rPr lang="en-US" dirty="0">
                <a:sym typeface="Wingdings 3" pitchFamily="18" charset="2"/>
              </a:rPr>
              <a:t>     The presenting diameter in brow presentation </a:t>
            </a:r>
          </a:p>
          <a:p>
            <a:pPr>
              <a:lnSpc>
                <a:spcPct val="90000"/>
              </a:lnSpc>
              <a:buFont typeface="Wingdings" pitchFamily="2" charset="2"/>
              <a:buNone/>
            </a:pPr>
            <a:r>
              <a:rPr lang="en-US" dirty="0">
                <a:sym typeface="Wingdings 3" pitchFamily="18" charset="2"/>
              </a:rPr>
              <a:t>     The largest diameter of the fetal head</a:t>
            </a:r>
          </a:p>
          <a:p>
            <a:pPr>
              <a:lnSpc>
                <a:spcPct val="90000"/>
              </a:lnSpc>
              <a:buFont typeface="Wingdings" pitchFamily="2" charset="2"/>
              <a:buNone/>
            </a:pPr>
            <a:endParaRPr lang="en-US" dirty="0">
              <a:sym typeface="Wingdings 3" pitchFamily="18" charset="2"/>
            </a:endParaRPr>
          </a:p>
          <a:p>
            <a:pPr>
              <a:lnSpc>
                <a:spcPct val="90000"/>
              </a:lnSpc>
            </a:pPr>
            <a:r>
              <a:rPr lang="en-US" dirty="0" err="1">
                <a:solidFill>
                  <a:srgbClr val="FF0000"/>
                </a:solidFill>
                <a:sym typeface="Wingdings 3" pitchFamily="18" charset="2"/>
              </a:rPr>
              <a:t>Submentobregmatic</a:t>
            </a:r>
            <a:r>
              <a:rPr lang="en-US" dirty="0">
                <a:sym typeface="Wingdings 3" pitchFamily="18" charset="2"/>
              </a:rPr>
              <a:t> </a:t>
            </a:r>
            <a:r>
              <a:rPr lang="en-US" dirty="0">
                <a:solidFill>
                  <a:srgbClr val="00B0F0"/>
                </a:solidFill>
                <a:sym typeface="Wingdings 3" pitchFamily="18" charset="2"/>
              </a:rPr>
              <a:t>9.5 cm </a:t>
            </a:r>
            <a:r>
              <a:rPr lang="en-US" dirty="0">
                <a:sym typeface="Wingdings 3" pitchFamily="18" charset="2"/>
              </a:rPr>
              <a:t></a:t>
            </a:r>
          </a:p>
          <a:p>
            <a:pPr>
              <a:lnSpc>
                <a:spcPct val="90000"/>
              </a:lnSpc>
              <a:buFont typeface="Wingdings" pitchFamily="2" charset="2"/>
              <a:buNone/>
            </a:pPr>
            <a:r>
              <a:rPr lang="en-US" dirty="0">
                <a:sym typeface="Wingdings 3" pitchFamily="18" charset="2"/>
              </a:rPr>
              <a:t>    Chin  to middle of </a:t>
            </a:r>
            <a:r>
              <a:rPr lang="en-US" dirty="0" err="1">
                <a:sym typeface="Wingdings 3" pitchFamily="18" charset="2"/>
              </a:rPr>
              <a:t>bregma</a:t>
            </a:r>
            <a:endParaRPr lang="en-US" dirty="0">
              <a:sym typeface="Wingdings 3" pitchFamily="18" charset="2"/>
            </a:endParaRPr>
          </a:p>
          <a:p>
            <a:pPr>
              <a:lnSpc>
                <a:spcPct val="90000"/>
              </a:lnSpc>
              <a:buFont typeface="Wingdings" pitchFamily="2" charset="2"/>
              <a:buNone/>
            </a:pPr>
            <a:r>
              <a:rPr lang="en-US" dirty="0">
                <a:sym typeface="Wingdings 3" pitchFamily="18" charset="2"/>
              </a:rPr>
              <a:t>    The presenting diameter in face presentation</a:t>
            </a:r>
          </a:p>
          <a:p>
            <a:pPr>
              <a:lnSpc>
                <a:spcPct val="90000"/>
              </a:lnSpc>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ppt_x</p:attrName>
                                        </p:attrNameLst>
                                      </p:cBhvr>
                                      <p:tavLst>
                                        <p:tav tm="0">
                                          <p:val>
                                            <p:strVal val="#ppt_x-.2"/>
                                          </p:val>
                                        </p:tav>
                                        <p:tav tm="100000">
                                          <p:val>
                                            <p:strVal val="#ppt_x"/>
                                          </p:val>
                                        </p:tav>
                                      </p:tavLst>
                                    </p:anim>
                                    <p:anim calcmode="lin" valueType="num">
                                      <p:cBhvr>
                                        <p:cTn id="8" dur="1000" fill="hold"/>
                                        <p:tgtEl>
                                          <p:spTgt spid="2560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602"/>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5603">
                                            <p:txEl>
                                              <p:pRg st="0" end="0"/>
                                            </p:txEl>
                                          </p:spTgt>
                                        </p:tgtEl>
                                        <p:attrNameLst>
                                          <p:attrName>style.visibility</p:attrName>
                                        </p:attrNameLst>
                                      </p:cBhvr>
                                      <p:to>
                                        <p:strVal val="visible"/>
                                      </p:to>
                                    </p:set>
                                    <p:animEffect transition="in" filter="fade">
                                      <p:cBhvr>
                                        <p:cTn id="13" dur="500"/>
                                        <p:tgtEl>
                                          <p:spTgt spid="25603">
                                            <p:txEl>
                                              <p:pRg st="0" end="0"/>
                                            </p:txEl>
                                          </p:spTgt>
                                        </p:tgtEl>
                                      </p:cBhvr>
                                    </p:animEffect>
                                    <p:anim calcmode="lin" valueType="num">
                                      <p:cBhvr>
                                        <p:cTn id="14"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560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4" presetClass="entr" presetSubtype="0" fill="hold" grpId="0" nodeType="clickEffect">
                                  <p:stCondLst>
                                    <p:cond delay="0"/>
                                  </p:stCondLst>
                                  <p:childTnLst>
                                    <p:set>
                                      <p:cBhvr>
                                        <p:cTn id="19" dur="1" fill="hold">
                                          <p:stCondLst>
                                            <p:cond delay="0"/>
                                          </p:stCondLst>
                                        </p:cTn>
                                        <p:tgtEl>
                                          <p:spTgt spid="25603">
                                            <p:txEl>
                                              <p:pRg st="1" end="1"/>
                                            </p:txEl>
                                          </p:spTgt>
                                        </p:tgtEl>
                                        <p:attrNameLst>
                                          <p:attrName>style.visibility</p:attrName>
                                        </p:attrNameLst>
                                      </p:cBhvr>
                                      <p:to>
                                        <p:strVal val="visible"/>
                                      </p:to>
                                    </p:set>
                                    <p:animEffect transition="in" filter="fade">
                                      <p:cBhvr>
                                        <p:cTn id="20" dur="500"/>
                                        <p:tgtEl>
                                          <p:spTgt spid="25603">
                                            <p:txEl>
                                              <p:pRg st="1" end="1"/>
                                            </p:txEl>
                                          </p:spTgt>
                                        </p:tgtEl>
                                      </p:cBhvr>
                                    </p:animEffect>
                                    <p:anim calcmode="lin" valueType="num">
                                      <p:cBhvr>
                                        <p:cTn id="21"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5603">
                                            <p:txEl>
                                              <p:pRg st="1" end="1"/>
                                            </p:txEl>
                                          </p:spTgt>
                                        </p:tgtEl>
                                        <p:attrNameLst>
                                          <p:attrName>ppt_y</p:attrName>
                                        </p:attrNameLst>
                                      </p:cBhvr>
                                      <p:tavLst>
                                        <p:tav tm="0">
                                          <p:val>
                                            <p:strVal val="#ppt_y+.05"/>
                                          </p:val>
                                        </p:tav>
                                        <p:tav tm="100000">
                                          <p:val>
                                            <p:strVal val="#ppt_y"/>
                                          </p:val>
                                        </p:tav>
                                      </p:tavLst>
                                    </p:anim>
                                  </p:childTnLst>
                                </p:cTn>
                              </p:par>
                            </p:childTnLst>
                          </p:cTn>
                        </p:par>
                        <p:par>
                          <p:cTn id="23" fill="hold">
                            <p:stCondLst>
                              <p:cond delay="500"/>
                            </p:stCondLst>
                            <p:childTnLst>
                              <p:par>
                                <p:cTn id="24" presetID="44" presetClass="entr" presetSubtype="0" fill="hold" grpId="0" nodeType="afterEffect">
                                  <p:stCondLst>
                                    <p:cond delay="0"/>
                                  </p:stCondLst>
                                  <p:childTnLst>
                                    <p:set>
                                      <p:cBhvr>
                                        <p:cTn id="25" dur="1" fill="hold">
                                          <p:stCondLst>
                                            <p:cond delay="0"/>
                                          </p:stCondLst>
                                        </p:cTn>
                                        <p:tgtEl>
                                          <p:spTgt spid="25603">
                                            <p:txEl>
                                              <p:pRg st="2" end="2"/>
                                            </p:txEl>
                                          </p:spTgt>
                                        </p:tgtEl>
                                        <p:attrNameLst>
                                          <p:attrName>style.visibility</p:attrName>
                                        </p:attrNameLst>
                                      </p:cBhvr>
                                      <p:to>
                                        <p:strVal val="visible"/>
                                      </p:to>
                                    </p:set>
                                    <p:animEffect transition="in" filter="fade">
                                      <p:cBhvr>
                                        <p:cTn id="26" dur="500"/>
                                        <p:tgtEl>
                                          <p:spTgt spid="25603">
                                            <p:txEl>
                                              <p:pRg st="2" end="2"/>
                                            </p:txEl>
                                          </p:spTgt>
                                        </p:tgtEl>
                                      </p:cBhvr>
                                    </p:animEffect>
                                    <p:anim calcmode="lin" valueType="num">
                                      <p:cBhvr>
                                        <p:cTn id="27"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25603">
                                            <p:txEl>
                                              <p:pRg st="2" end="2"/>
                                            </p:txEl>
                                          </p:spTgt>
                                        </p:tgtEl>
                                        <p:attrNameLst>
                                          <p:attrName>ppt_y</p:attrName>
                                        </p:attrNameLst>
                                      </p:cBhvr>
                                      <p:tavLst>
                                        <p:tav tm="0">
                                          <p:val>
                                            <p:strVal val="#ppt_y+.05"/>
                                          </p:val>
                                        </p:tav>
                                        <p:tav tm="100000">
                                          <p:val>
                                            <p:strVal val="#ppt_y"/>
                                          </p:val>
                                        </p:tav>
                                      </p:tavLst>
                                    </p:anim>
                                  </p:childTnLst>
                                </p:cTn>
                              </p:par>
                            </p:childTnLst>
                          </p:cTn>
                        </p:par>
                        <p:par>
                          <p:cTn id="29" fill="hold">
                            <p:stCondLst>
                              <p:cond delay="1000"/>
                            </p:stCondLst>
                            <p:childTnLst>
                              <p:par>
                                <p:cTn id="30" presetID="44" presetClass="entr" presetSubtype="0" fill="hold" grpId="0" nodeType="afterEffect">
                                  <p:stCondLst>
                                    <p:cond delay="0"/>
                                  </p:stCondLst>
                                  <p:childTnLst>
                                    <p:set>
                                      <p:cBhvr>
                                        <p:cTn id="31" dur="1" fill="hold">
                                          <p:stCondLst>
                                            <p:cond delay="0"/>
                                          </p:stCondLst>
                                        </p:cTn>
                                        <p:tgtEl>
                                          <p:spTgt spid="25603">
                                            <p:txEl>
                                              <p:pRg st="4" end="4"/>
                                            </p:txEl>
                                          </p:spTgt>
                                        </p:tgtEl>
                                        <p:attrNameLst>
                                          <p:attrName>style.visibility</p:attrName>
                                        </p:attrNameLst>
                                      </p:cBhvr>
                                      <p:to>
                                        <p:strVal val="visible"/>
                                      </p:to>
                                    </p:set>
                                    <p:animEffect transition="in" filter="fade">
                                      <p:cBhvr>
                                        <p:cTn id="32" dur="500"/>
                                        <p:tgtEl>
                                          <p:spTgt spid="25603">
                                            <p:txEl>
                                              <p:pRg st="4" end="4"/>
                                            </p:txEl>
                                          </p:spTgt>
                                        </p:tgtEl>
                                      </p:cBhvr>
                                    </p:animEffect>
                                    <p:anim calcmode="lin" valueType="num">
                                      <p:cBhvr>
                                        <p:cTn id="33"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2560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4" presetClass="entr" presetSubtype="0" fill="hold" grpId="0" nodeType="clickEffect">
                                  <p:stCondLst>
                                    <p:cond delay="0"/>
                                  </p:stCondLst>
                                  <p:childTnLst>
                                    <p:set>
                                      <p:cBhvr>
                                        <p:cTn id="38" dur="1" fill="hold">
                                          <p:stCondLst>
                                            <p:cond delay="0"/>
                                          </p:stCondLst>
                                        </p:cTn>
                                        <p:tgtEl>
                                          <p:spTgt spid="25603">
                                            <p:txEl>
                                              <p:pRg st="5" end="5"/>
                                            </p:txEl>
                                          </p:spTgt>
                                        </p:tgtEl>
                                        <p:attrNameLst>
                                          <p:attrName>style.visibility</p:attrName>
                                        </p:attrNameLst>
                                      </p:cBhvr>
                                      <p:to>
                                        <p:strVal val="visible"/>
                                      </p:to>
                                    </p:set>
                                    <p:animEffect transition="in" filter="fade">
                                      <p:cBhvr>
                                        <p:cTn id="39" dur="500"/>
                                        <p:tgtEl>
                                          <p:spTgt spid="25603">
                                            <p:txEl>
                                              <p:pRg st="5" end="5"/>
                                            </p:txEl>
                                          </p:spTgt>
                                        </p:tgtEl>
                                      </p:cBhvr>
                                    </p:animEffect>
                                    <p:anim calcmode="lin" valueType="num">
                                      <p:cBhvr>
                                        <p:cTn id="40"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25603">
                                            <p:txEl>
                                              <p:pRg st="5" end="5"/>
                                            </p:txEl>
                                          </p:spTgt>
                                        </p:tgtEl>
                                        <p:attrNameLst>
                                          <p:attrName>ppt_y</p:attrName>
                                        </p:attrNameLst>
                                      </p:cBhvr>
                                      <p:tavLst>
                                        <p:tav tm="0">
                                          <p:val>
                                            <p:strVal val="#ppt_y+.05"/>
                                          </p:val>
                                        </p:tav>
                                        <p:tav tm="100000">
                                          <p:val>
                                            <p:strVal val="#ppt_y"/>
                                          </p:val>
                                        </p:tav>
                                      </p:tavLst>
                                    </p:anim>
                                  </p:childTnLst>
                                </p:cTn>
                              </p:par>
                            </p:childTnLst>
                          </p:cTn>
                        </p:par>
                        <p:par>
                          <p:cTn id="42" fill="hold">
                            <p:stCondLst>
                              <p:cond delay="500"/>
                            </p:stCondLst>
                            <p:childTnLst>
                              <p:par>
                                <p:cTn id="43" presetID="44" presetClass="entr" presetSubtype="0" fill="hold" grpId="0" nodeType="afterEffect">
                                  <p:stCondLst>
                                    <p:cond delay="0"/>
                                  </p:stCondLst>
                                  <p:childTnLst>
                                    <p:set>
                                      <p:cBhvr>
                                        <p:cTn id="44" dur="1" fill="hold">
                                          <p:stCondLst>
                                            <p:cond delay="0"/>
                                          </p:stCondLst>
                                        </p:cTn>
                                        <p:tgtEl>
                                          <p:spTgt spid="25603">
                                            <p:txEl>
                                              <p:pRg st="6" end="6"/>
                                            </p:txEl>
                                          </p:spTgt>
                                        </p:tgtEl>
                                        <p:attrNameLst>
                                          <p:attrName>style.visibility</p:attrName>
                                        </p:attrNameLst>
                                      </p:cBhvr>
                                      <p:to>
                                        <p:strVal val="visible"/>
                                      </p:to>
                                    </p:set>
                                    <p:animEffect transition="in" filter="fade">
                                      <p:cBhvr>
                                        <p:cTn id="45" dur="500"/>
                                        <p:tgtEl>
                                          <p:spTgt spid="25603">
                                            <p:txEl>
                                              <p:pRg st="6" end="6"/>
                                            </p:txEl>
                                          </p:spTgt>
                                        </p:tgtEl>
                                      </p:cBhvr>
                                    </p:animEffect>
                                    <p:anim calcmode="lin" valueType="num">
                                      <p:cBhvr>
                                        <p:cTn id="46"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p:cTn id="47" dur="500" fill="hold"/>
                                        <p:tgtEl>
                                          <p:spTgt spid="25603">
                                            <p:txEl>
                                              <p:pRg st="6" end="6"/>
                                            </p:txEl>
                                          </p:spTgt>
                                        </p:tgtEl>
                                        <p:attrNameLst>
                                          <p:attrName>ppt_y</p:attrName>
                                        </p:attrNameLst>
                                      </p:cBhvr>
                                      <p:tavLst>
                                        <p:tav tm="0">
                                          <p:val>
                                            <p:strVal val="#ppt_y+.05"/>
                                          </p:val>
                                        </p:tav>
                                        <p:tav tm="100000">
                                          <p:val>
                                            <p:strVal val="#ppt_y"/>
                                          </p:val>
                                        </p:tav>
                                      </p:tavLst>
                                    </p:anim>
                                  </p:childTnLst>
                                </p:cTn>
                              </p:par>
                            </p:childTnLst>
                          </p:cTn>
                        </p:par>
                        <p:par>
                          <p:cTn id="48" fill="hold">
                            <p:stCondLst>
                              <p:cond delay="1000"/>
                            </p:stCondLst>
                            <p:childTnLst>
                              <p:par>
                                <p:cTn id="49" presetID="44" presetClass="entr" presetSubtype="0" fill="hold" grpId="0" nodeType="afterEffect">
                                  <p:stCondLst>
                                    <p:cond delay="0"/>
                                  </p:stCondLst>
                                  <p:childTnLst>
                                    <p:set>
                                      <p:cBhvr>
                                        <p:cTn id="50" dur="1" fill="hold">
                                          <p:stCondLst>
                                            <p:cond delay="0"/>
                                          </p:stCondLst>
                                        </p:cTn>
                                        <p:tgtEl>
                                          <p:spTgt spid="25603">
                                            <p:txEl>
                                              <p:pRg st="7" end="7"/>
                                            </p:txEl>
                                          </p:spTgt>
                                        </p:tgtEl>
                                        <p:attrNameLst>
                                          <p:attrName>style.visibility</p:attrName>
                                        </p:attrNameLst>
                                      </p:cBhvr>
                                      <p:to>
                                        <p:strVal val="visible"/>
                                      </p:to>
                                    </p:set>
                                    <p:animEffect transition="in" filter="fade">
                                      <p:cBhvr>
                                        <p:cTn id="51" dur="500"/>
                                        <p:tgtEl>
                                          <p:spTgt spid="25603">
                                            <p:txEl>
                                              <p:pRg st="7" end="7"/>
                                            </p:txEl>
                                          </p:spTgt>
                                        </p:tgtEl>
                                      </p:cBhvr>
                                    </p:animEffect>
                                    <p:anim calcmode="lin" valueType="num">
                                      <p:cBhvr>
                                        <p:cTn id="52"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p:cTn id="53" dur="500" fill="hold"/>
                                        <p:tgtEl>
                                          <p:spTgt spid="25603">
                                            <p:txEl>
                                              <p:pRg st="7" end="7"/>
                                            </p:txEl>
                                          </p:spTgt>
                                        </p:tgtEl>
                                        <p:attrNameLst>
                                          <p:attrName>ppt_y</p:attrName>
                                        </p:attrNameLst>
                                      </p:cBhvr>
                                      <p:tavLst>
                                        <p:tav tm="0">
                                          <p:val>
                                            <p:strVal val="#ppt_y+.05"/>
                                          </p:val>
                                        </p:tav>
                                        <p:tav tm="100000">
                                          <p:val>
                                            <p:strVal val="#ppt_y"/>
                                          </p:val>
                                        </p:tav>
                                      </p:tavLst>
                                    </p:anim>
                                  </p:childTnLst>
                                </p:cTn>
                              </p:par>
                            </p:childTnLst>
                          </p:cTn>
                        </p:par>
                        <p:par>
                          <p:cTn id="54" fill="hold">
                            <p:stCondLst>
                              <p:cond delay="1500"/>
                            </p:stCondLst>
                            <p:childTnLst>
                              <p:par>
                                <p:cTn id="55" presetID="44" presetClass="entr" presetSubtype="0" fill="hold" grpId="0" nodeType="afterEffect">
                                  <p:stCondLst>
                                    <p:cond delay="0"/>
                                  </p:stCondLst>
                                  <p:childTnLst>
                                    <p:set>
                                      <p:cBhvr>
                                        <p:cTn id="56" dur="1" fill="hold">
                                          <p:stCondLst>
                                            <p:cond delay="0"/>
                                          </p:stCondLst>
                                        </p:cTn>
                                        <p:tgtEl>
                                          <p:spTgt spid="25603">
                                            <p:txEl>
                                              <p:pRg st="9" end="9"/>
                                            </p:txEl>
                                          </p:spTgt>
                                        </p:tgtEl>
                                        <p:attrNameLst>
                                          <p:attrName>style.visibility</p:attrName>
                                        </p:attrNameLst>
                                      </p:cBhvr>
                                      <p:to>
                                        <p:strVal val="visible"/>
                                      </p:to>
                                    </p:set>
                                    <p:animEffect transition="in" filter="fade">
                                      <p:cBhvr>
                                        <p:cTn id="57" dur="500"/>
                                        <p:tgtEl>
                                          <p:spTgt spid="25603">
                                            <p:txEl>
                                              <p:pRg st="9" end="9"/>
                                            </p:txEl>
                                          </p:spTgt>
                                        </p:tgtEl>
                                      </p:cBhvr>
                                    </p:animEffect>
                                    <p:anim calcmode="lin" valueType="num">
                                      <p:cBhvr>
                                        <p:cTn id="58" dur="500" fill="hold"/>
                                        <p:tgtEl>
                                          <p:spTgt spid="25603">
                                            <p:txEl>
                                              <p:pRg st="9" end="9"/>
                                            </p:txEl>
                                          </p:spTgt>
                                        </p:tgtEl>
                                        <p:attrNameLst>
                                          <p:attrName>ppt_x</p:attrName>
                                        </p:attrNameLst>
                                      </p:cBhvr>
                                      <p:tavLst>
                                        <p:tav tm="0">
                                          <p:val>
                                            <p:strVal val="#ppt_x"/>
                                          </p:val>
                                        </p:tav>
                                        <p:tav tm="100000">
                                          <p:val>
                                            <p:strVal val="#ppt_x"/>
                                          </p:val>
                                        </p:tav>
                                      </p:tavLst>
                                    </p:anim>
                                    <p:anim calcmode="lin" valueType="num">
                                      <p:cBhvr>
                                        <p:cTn id="59" dur="500" fill="hold"/>
                                        <p:tgtEl>
                                          <p:spTgt spid="25603">
                                            <p:txEl>
                                              <p:pRg st="9" end="9"/>
                                            </p:txEl>
                                          </p:spTgt>
                                        </p:tgtEl>
                                        <p:attrNameLst>
                                          <p:attrName>ppt_y</p:attrName>
                                        </p:attrNameLst>
                                      </p:cBhvr>
                                      <p:tavLst>
                                        <p:tav tm="0">
                                          <p:val>
                                            <p:strVal val="#ppt_y+.05"/>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4" presetClass="entr" presetSubtype="0" fill="hold" grpId="0" nodeType="clickEffect">
                                  <p:stCondLst>
                                    <p:cond delay="0"/>
                                  </p:stCondLst>
                                  <p:childTnLst>
                                    <p:set>
                                      <p:cBhvr>
                                        <p:cTn id="63" dur="1" fill="hold">
                                          <p:stCondLst>
                                            <p:cond delay="0"/>
                                          </p:stCondLst>
                                        </p:cTn>
                                        <p:tgtEl>
                                          <p:spTgt spid="25603">
                                            <p:txEl>
                                              <p:pRg st="10" end="10"/>
                                            </p:txEl>
                                          </p:spTgt>
                                        </p:tgtEl>
                                        <p:attrNameLst>
                                          <p:attrName>style.visibility</p:attrName>
                                        </p:attrNameLst>
                                      </p:cBhvr>
                                      <p:to>
                                        <p:strVal val="visible"/>
                                      </p:to>
                                    </p:set>
                                    <p:animEffect transition="in" filter="fade">
                                      <p:cBhvr>
                                        <p:cTn id="64" dur="500"/>
                                        <p:tgtEl>
                                          <p:spTgt spid="25603">
                                            <p:txEl>
                                              <p:pRg st="10" end="10"/>
                                            </p:txEl>
                                          </p:spTgt>
                                        </p:tgtEl>
                                      </p:cBhvr>
                                    </p:animEffect>
                                    <p:anim calcmode="lin" valueType="num">
                                      <p:cBhvr>
                                        <p:cTn id="65" dur="500" fill="hold"/>
                                        <p:tgtEl>
                                          <p:spTgt spid="25603">
                                            <p:txEl>
                                              <p:pRg st="10" end="10"/>
                                            </p:txEl>
                                          </p:spTgt>
                                        </p:tgtEl>
                                        <p:attrNameLst>
                                          <p:attrName>ppt_x</p:attrName>
                                        </p:attrNameLst>
                                      </p:cBhvr>
                                      <p:tavLst>
                                        <p:tav tm="0">
                                          <p:val>
                                            <p:strVal val="#ppt_x"/>
                                          </p:val>
                                        </p:tav>
                                        <p:tav tm="100000">
                                          <p:val>
                                            <p:strVal val="#ppt_x"/>
                                          </p:val>
                                        </p:tav>
                                      </p:tavLst>
                                    </p:anim>
                                    <p:anim calcmode="lin" valueType="num">
                                      <p:cBhvr>
                                        <p:cTn id="66" dur="500" fill="hold"/>
                                        <p:tgtEl>
                                          <p:spTgt spid="25603">
                                            <p:txEl>
                                              <p:pRg st="10" end="10"/>
                                            </p:txEl>
                                          </p:spTgt>
                                        </p:tgtEl>
                                        <p:attrNameLst>
                                          <p:attrName>ppt_y</p:attrName>
                                        </p:attrNameLst>
                                      </p:cBhvr>
                                      <p:tavLst>
                                        <p:tav tm="0">
                                          <p:val>
                                            <p:strVal val="#ppt_y+.05"/>
                                          </p:val>
                                        </p:tav>
                                        <p:tav tm="100000">
                                          <p:val>
                                            <p:strVal val="#ppt_y"/>
                                          </p:val>
                                        </p:tav>
                                      </p:tavLst>
                                    </p:anim>
                                  </p:childTnLst>
                                </p:cTn>
                              </p:par>
                            </p:childTnLst>
                          </p:cTn>
                        </p:par>
                        <p:par>
                          <p:cTn id="67" fill="hold">
                            <p:stCondLst>
                              <p:cond delay="500"/>
                            </p:stCondLst>
                            <p:childTnLst>
                              <p:par>
                                <p:cTn id="68" presetID="44" presetClass="entr" presetSubtype="0" fill="hold" grpId="0" nodeType="afterEffect">
                                  <p:stCondLst>
                                    <p:cond delay="0"/>
                                  </p:stCondLst>
                                  <p:childTnLst>
                                    <p:set>
                                      <p:cBhvr>
                                        <p:cTn id="69" dur="1" fill="hold">
                                          <p:stCondLst>
                                            <p:cond delay="0"/>
                                          </p:stCondLst>
                                        </p:cTn>
                                        <p:tgtEl>
                                          <p:spTgt spid="25603">
                                            <p:txEl>
                                              <p:pRg st="11" end="11"/>
                                            </p:txEl>
                                          </p:spTgt>
                                        </p:tgtEl>
                                        <p:attrNameLst>
                                          <p:attrName>style.visibility</p:attrName>
                                        </p:attrNameLst>
                                      </p:cBhvr>
                                      <p:to>
                                        <p:strVal val="visible"/>
                                      </p:to>
                                    </p:set>
                                    <p:animEffect transition="in" filter="fade">
                                      <p:cBhvr>
                                        <p:cTn id="70" dur="500"/>
                                        <p:tgtEl>
                                          <p:spTgt spid="25603">
                                            <p:txEl>
                                              <p:pRg st="11" end="11"/>
                                            </p:txEl>
                                          </p:spTgt>
                                        </p:tgtEl>
                                      </p:cBhvr>
                                    </p:animEffect>
                                    <p:anim calcmode="lin" valueType="num">
                                      <p:cBhvr>
                                        <p:cTn id="71" dur="500" fill="hold"/>
                                        <p:tgtEl>
                                          <p:spTgt spid="25603">
                                            <p:txEl>
                                              <p:pRg st="11" end="11"/>
                                            </p:txEl>
                                          </p:spTgt>
                                        </p:tgtEl>
                                        <p:attrNameLst>
                                          <p:attrName>ppt_x</p:attrName>
                                        </p:attrNameLst>
                                      </p:cBhvr>
                                      <p:tavLst>
                                        <p:tav tm="0">
                                          <p:val>
                                            <p:strVal val="#ppt_x"/>
                                          </p:val>
                                        </p:tav>
                                        <p:tav tm="100000">
                                          <p:val>
                                            <p:strVal val="#ppt_x"/>
                                          </p:val>
                                        </p:tav>
                                      </p:tavLst>
                                    </p:anim>
                                    <p:anim calcmode="lin" valueType="num">
                                      <p:cBhvr>
                                        <p:cTn id="72" dur="500" fill="hold"/>
                                        <p:tgtEl>
                                          <p:spTgt spid="25603">
                                            <p:txEl>
                                              <p:pRg st="11" end="1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2823209" cy="523220"/>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fontAlgn="auto">
              <a:spcBef>
                <a:spcPts val="0"/>
              </a:spcBef>
              <a:spcAft>
                <a:spcPts val="0"/>
              </a:spcAft>
              <a:defRPr/>
            </a:pPr>
            <a:r>
              <a:rPr lang="en-US" sz="2800" b="1" dirty="0">
                <a:solidFill>
                  <a:srgbClr val="00B0F0"/>
                </a:solidFill>
              </a:rPr>
              <a:t>Diameter of skull</a:t>
            </a:r>
            <a:endParaRPr lang="en-US" sz="2800" dirty="0"/>
          </a:p>
        </p:txBody>
      </p:sp>
      <p:sp>
        <p:nvSpPr>
          <p:cNvPr id="3" name="TextBox 2"/>
          <p:cNvSpPr txBox="1"/>
          <p:nvPr/>
        </p:nvSpPr>
        <p:spPr>
          <a:xfrm>
            <a:off x="762000" y="1600200"/>
            <a:ext cx="3962400" cy="460741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fontAlgn="auto">
              <a:lnSpc>
                <a:spcPct val="90000"/>
              </a:lnSpc>
              <a:spcBef>
                <a:spcPts val="0"/>
              </a:spcBef>
              <a:spcAft>
                <a:spcPts val="0"/>
              </a:spcAft>
              <a:defRPr/>
            </a:pPr>
            <a:r>
              <a:rPr lang="en-US" b="1" dirty="0">
                <a:solidFill>
                  <a:schemeClr val="bg1">
                    <a:lumMod val="95000"/>
                    <a:lumOff val="5000"/>
                  </a:schemeClr>
                </a:solidFill>
              </a:rPr>
              <a:t>The engaging diameter of the fetal skull depends on the degree of the flexion of the presenting part. </a:t>
            </a:r>
          </a:p>
          <a:p>
            <a:pPr fontAlgn="auto">
              <a:lnSpc>
                <a:spcPct val="90000"/>
              </a:lnSpc>
              <a:spcBef>
                <a:spcPts val="0"/>
              </a:spcBef>
              <a:spcAft>
                <a:spcPts val="0"/>
              </a:spcAft>
              <a:defRPr/>
            </a:pPr>
            <a:endParaRPr lang="en-US" b="1" dirty="0">
              <a:solidFill>
                <a:schemeClr val="bg1">
                  <a:lumMod val="95000"/>
                  <a:lumOff val="5000"/>
                </a:schemeClr>
              </a:solidFill>
            </a:endParaRPr>
          </a:p>
          <a:p>
            <a:pPr fontAlgn="auto">
              <a:lnSpc>
                <a:spcPct val="90000"/>
              </a:lnSpc>
              <a:spcBef>
                <a:spcPts val="0"/>
              </a:spcBef>
              <a:spcAft>
                <a:spcPts val="0"/>
              </a:spcAft>
              <a:defRPr/>
            </a:pPr>
            <a:r>
              <a:rPr lang="en-US" b="1" dirty="0">
                <a:solidFill>
                  <a:schemeClr val="bg1">
                    <a:lumMod val="95000"/>
                    <a:lumOff val="5000"/>
                  </a:schemeClr>
                </a:solidFill>
              </a:rPr>
              <a:t>A. The antero-posterior diameter which may be engaged are:-</a:t>
            </a:r>
          </a:p>
          <a:p>
            <a:pPr fontAlgn="auto">
              <a:lnSpc>
                <a:spcPct val="90000"/>
              </a:lnSpc>
              <a:spcBef>
                <a:spcPts val="0"/>
              </a:spcBef>
              <a:spcAft>
                <a:spcPts val="0"/>
              </a:spcAft>
              <a:defRPr/>
            </a:pPr>
            <a:endParaRPr lang="en-US" b="1" dirty="0">
              <a:solidFill>
                <a:schemeClr val="bg1">
                  <a:lumMod val="95000"/>
                  <a:lumOff val="5000"/>
                </a:schemeClr>
              </a:solidFill>
            </a:endParaRPr>
          </a:p>
          <a:p>
            <a:pPr fontAlgn="auto">
              <a:lnSpc>
                <a:spcPct val="90000"/>
              </a:lnSpc>
              <a:spcBef>
                <a:spcPts val="0"/>
              </a:spcBef>
              <a:spcAft>
                <a:spcPts val="0"/>
              </a:spcAft>
              <a:defRPr/>
            </a:pPr>
            <a:r>
              <a:rPr lang="en-US" b="1" dirty="0">
                <a:solidFill>
                  <a:schemeClr val="bg1">
                    <a:lumMod val="95000"/>
                    <a:lumOff val="5000"/>
                  </a:schemeClr>
                </a:solidFill>
              </a:rPr>
              <a:t>1.</a:t>
            </a:r>
            <a:r>
              <a:rPr lang="en-US" b="1" u="sng" dirty="0">
                <a:solidFill>
                  <a:schemeClr val="bg1">
                    <a:lumMod val="95000"/>
                    <a:lumOff val="5000"/>
                  </a:schemeClr>
                </a:solidFill>
              </a:rPr>
              <a:t>Sub-occipito bregmatic</a:t>
            </a:r>
            <a:r>
              <a:rPr lang="en-US" b="1" dirty="0">
                <a:solidFill>
                  <a:schemeClr val="bg1">
                    <a:lumMod val="95000"/>
                    <a:lumOff val="5000"/>
                  </a:schemeClr>
                </a:solidFill>
              </a:rPr>
              <a:t>:-</a:t>
            </a:r>
          </a:p>
          <a:p>
            <a:pPr fontAlgn="auto">
              <a:lnSpc>
                <a:spcPct val="90000"/>
              </a:lnSpc>
              <a:spcBef>
                <a:spcPts val="0"/>
              </a:spcBef>
              <a:spcAft>
                <a:spcPts val="0"/>
              </a:spcAft>
              <a:defRPr/>
            </a:pPr>
            <a:endParaRPr lang="en-US" b="1" dirty="0">
              <a:solidFill>
                <a:schemeClr val="bg1">
                  <a:lumMod val="95000"/>
                  <a:lumOff val="5000"/>
                </a:schemeClr>
              </a:solidFill>
            </a:endParaRPr>
          </a:p>
          <a:p>
            <a:pPr fontAlgn="auto">
              <a:lnSpc>
                <a:spcPct val="90000"/>
              </a:lnSpc>
              <a:spcBef>
                <a:spcPts val="0"/>
              </a:spcBef>
              <a:spcAft>
                <a:spcPts val="0"/>
              </a:spcAft>
              <a:defRPr/>
            </a:pPr>
            <a:r>
              <a:rPr lang="en-US" b="1" dirty="0">
                <a:solidFill>
                  <a:schemeClr val="bg1">
                    <a:lumMod val="95000"/>
                    <a:lumOff val="5000"/>
                  </a:schemeClr>
                </a:solidFill>
              </a:rPr>
              <a:t>It extends from the nape of the neck to the centre of anterior fontanelle.</a:t>
            </a:r>
          </a:p>
          <a:p>
            <a:pPr fontAlgn="auto">
              <a:lnSpc>
                <a:spcPct val="90000"/>
              </a:lnSpc>
              <a:spcBef>
                <a:spcPts val="0"/>
              </a:spcBef>
              <a:spcAft>
                <a:spcPts val="0"/>
              </a:spcAft>
              <a:defRPr/>
            </a:pPr>
            <a:r>
              <a:rPr lang="en-US" b="1" dirty="0">
                <a:solidFill>
                  <a:schemeClr val="bg1">
                    <a:lumMod val="95000"/>
                    <a:lumOff val="5000"/>
                  </a:schemeClr>
                </a:solidFill>
              </a:rPr>
              <a:t>Length:-9.5cm</a:t>
            </a:r>
          </a:p>
          <a:p>
            <a:pPr fontAlgn="auto">
              <a:lnSpc>
                <a:spcPct val="90000"/>
              </a:lnSpc>
              <a:spcBef>
                <a:spcPts val="0"/>
              </a:spcBef>
              <a:spcAft>
                <a:spcPts val="0"/>
              </a:spcAft>
              <a:defRPr/>
            </a:pPr>
            <a:r>
              <a:rPr lang="en-US" b="1" dirty="0">
                <a:solidFill>
                  <a:schemeClr val="bg1">
                    <a:lumMod val="95000"/>
                    <a:lumOff val="5000"/>
                  </a:schemeClr>
                </a:solidFill>
              </a:rPr>
              <a:t>Attitude:-complete flexion</a:t>
            </a:r>
          </a:p>
          <a:p>
            <a:pPr fontAlgn="auto">
              <a:lnSpc>
                <a:spcPct val="90000"/>
              </a:lnSpc>
              <a:spcBef>
                <a:spcPts val="0"/>
              </a:spcBef>
              <a:spcAft>
                <a:spcPts val="0"/>
              </a:spcAft>
              <a:defRPr/>
            </a:pPr>
            <a:r>
              <a:rPr lang="en-US" b="1" dirty="0">
                <a:solidFill>
                  <a:schemeClr val="bg1">
                    <a:lumMod val="95000"/>
                    <a:lumOff val="5000"/>
                  </a:schemeClr>
                </a:solidFill>
              </a:rPr>
              <a:t>Presentation:-Vertex.</a:t>
            </a:r>
          </a:p>
          <a:p>
            <a:pPr fontAlgn="auto">
              <a:lnSpc>
                <a:spcPct val="90000"/>
              </a:lnSpc>
              <a:spcBef>
                <a:spcPts val="0"/>
              </a:spcBef>
              <a:spcAft>
                <a:spcPts val="0"/>
              </a:spcAft>
              <a:defRPr/>
            </a:pPr>
            <a:endParaRPr lang="en-US" b="1" dirty="0">
              <a:solidFill>
                <a:schemeClr val="bg1">
                  <a:lumMod val="95000"/>
                  <a:lumOff val="5000"/>
                </a:schemeClr>
              </a:solidFill>
            </a:endParaRPr>
          </a:p>
          <a:p>
            <a:pPr fontAlgn="auto">
              <a:lnSpc>
                <a:spcPct val="90000"/>
              </a:lnSpc>
              <a:spcBef>
                <a:spcPts val="0"/>
              </a:spcBef>
              <a:spcAft>
                <a:spcPts val="0"/>
              </a:spcAft>
              <a:defRPr/>
            </a:pPr>
            <a:r>
              <a:rPr lang="en-US" b="1" u="sng" dirty="0">
                <a:solidFill>
                  <a:schemeClr val="bg1">
                    <a:lumMod val="95000"/>
                    <a:lumOff val="5000"/>
                  </a:schemeClr>
                </a:solidFill>
              </a:rPr>
              <a:t>Clinical importance</a:t>
            </a:r>
            <a:r>
              <a:rPr lang="en-US" b="1" dirty="0">
                <a:solidFill>
                  <a:schemeClr val="bg1">
                    <a:lumMod val="95000"/>
                    <a:lumOff val="5000"/>
                  </a:schemeClr>
                </a:solidFill>
              </a:rPr>
              <a:t>:- </a:t>
            </a:r>
          </a:p>
          <a:p>
            <a:pPr fontAlgn="auto">
              <a:lnSpc>
                <a:spcPct val="90000"/>
              </a:lnSpc>
              <a:spcBef>
                <a:spcPts val="0"/>
              </a:spcBef>
              <a:spcAft>
                <a:spcPts val="0"/>
              </a:spcAft>
              <a:defRPr/>
            </a:pPr>
            <a:r>
              <a:rPr lang="en-US" b="1" dirty="0">
                <a:solidFill>
                  <a:schemeClr val="bg1">
                    <a:lumMod val="95000"/>
                    <a:lumOff val="5000"/>
                  </a:schemeClr>
                </a:solidFill>
              </a:rPr>
              <a:t>Smallest diameter.</a:t>
            </a:r>
          </a:p>
          <a:p>
            <a:pPr fontAlgn="auto">
              <a:spcBef>
                <a:spcPts val="0"/>
              </a:spcBef>
              <a:spcAft>
                <a:spcPts val="0"/>
              </a:spcAft>
              <a:defRPr/>
            </a:pPr>
            <a:endParaRPr lang="en-US" b="1" dirty="0">
              <a:solidFill>
                <a:schemeClr val="bg1">
                  <a:lumMod val="95000"/>
                  <a:lumOff val="5000"/>
                </a:schemeClr>
              </a:solidFill>
            </a:endParaRPr>
          </a:p>
        </p:txBody>
      </p:sp>
      <p:pic>
        <p:nvPicPr>
          <p:cNvPr id="4" name="Picture 4" descr="Loading: 'Sutures of Fetal Skull' - Please wait..."/>
          <p:cNvPicPr>
            <a:picLocks noChangeAspect="1" noChangeArrowheads="1"/>
          </p:cNvPicPr>
          <p:nvPr/>
        </p:nvPicPr>
        <p:blipFill>
          <a:blip r:embed="rId3"/>
          <a:srcRect/>
          <a:stretch>
            <a:fillRect/>
          </a:stretch>
        </p:blipFill>
        <p:spPr bwMode="auto">
          <a:xfrm>
            <a:off x="4800600" y="1600200"/>
            <a:ext cx="3551238" cy="45720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pic>
      <p:cxnSp>
        <p:nvCxnSpPr>
          <p:cNvPr id="9" name="Straight Connector 8"/>
          <p:cNvCxnSpPr/>
          <p:nvPr/>
        </p:nvCxnSpPr>
        <p:spPr>
          <a:xfrm rot="16200000" flipH="1">
            <a:off x="6705600" y="3352800"/>
            <a:ext cx="17526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6743700" y="3390900"/>
            <a:ext cx="1676400" cy="838200"/>
          </a:xfrm>
          <a:prstGeom prst="line">
            <a:avLst/>
          </a:prstGeom>
          <a:ln>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midwifery</a:t>
            </a:r>
            <a:endParaRPr lang="en-US" dirty="0"/>
          </a:p>
        </p:txBody>
      </p:sp>
      <p:sp>
        <p:nvSpPr>
          <p:cNvPr id="3" name="Content Placeholder 2"/>
          <p:cNvSpPr>
            <a:spLocks noGrp="1"/>
          </p:cNvSpPr>
          <p:nvPr>
            <p:ph idx="1"/>
          </p:nvPr>
        </p:nvSpPr>
        <p:spPr/>
        <p:txBody>
          <a:bodyPr>
            <a:normAutofit fontScale="77500" lnSpcReduction="20000"/>
          </a:bodyPr>
          <a:lstStyle/>
          <a:p>
            <a:r>
              <a:rPr lang="en-US" dirty="0"/>
              <a:t>During the 1990s in Kenya, nurse midwives, a new group of private-sector service providers, were licensed to operate private clinics close to communities. </a:t>
            </a:r>
            <a:endParaRPr lang="en-US" dirty="0" smtClean="0"/>
          </a:p>
          <a:p>
            <a:r>
              <a:rPr lang="en-US" dirty="0" smtClean="0"/>
              <a:t>Licensure </a:t>
            </a:r>
            <a:r>
              <a:rPr lang="en-US" dirty="0"/>
              <a:t>to operate a private clinic requires at least ten years of service in a government or large private health care system to ensure supervision of professional experience and competencies in an effort to safeguard the communities from malpractice arising from lack of experience. </a:t>
            </a:r>
            <a:endParaRPr lang="en-US" dirty="0" smtClean="0"/>
          </a:p>
          <a:p>
            <a:r>
              <a:rPr lang="en-US" dirty="0" smtClean="0"/>
              <a:t>The </a:t>
            </a:r>
            <a:r>
              <a:rPr lang="en-US" dirty="0"/>
              <a:t>private nurse midwives operate private clinics, nursing and maternity homes primarily in densely populated </a:t>
            </a:r>
            <a:r>
              <a:rPr lang="en-US" dirty="0" err="1"/>
              <a:t>peri</a:t>
            </a:r>
            <a:r>
              <a:rPr lang="en-US" dirty="0"/>
              <a:t>-urban areas, rural trading centers and towns.</a:t>
            </a: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676400"/>
            <a:ext cx="1752600" cy="3333220"/>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fontAlgn="auto">
              <a:lnSpc>
                <a:spcPct val="90000"/>
              </a:lnSpc>
              <a:spcBef>
                <a:spcPts val="0"/>
              </a:spcBef>
              <a:spcAft>
                <a:spcPts val="0"/>
              </a:spcAft>
              <a:defRPr/>
            </a:pPr>
            <a:r>
              <a:rPr lang="en-US" b="1" dirty="0">
                <a:solidFill>
                  <a:schemeClr val="bg1">
                    <a:lumMod val="95000"/>
                    <a:lumOff val="5000"/>
                  </a:schemeClr>
                </a:solidFill>
              </a:rPr>
              <a:t>2.</a:t>
            </a:r>
            <a:r>
              <a:rPr lang="en-US" b="1" u="sng" dirty="0">
                <a:solidFill>
                  <a:schemeClr val="bg1">
                    <a:lumMod val="95000"/>
                    <a:lumOff val="5000"/>
                  </a:schemeClr>
                </a:solidFill>
              </a:rPr>
              <a:t>Suboccipito frontal</a:t>
            </a:r>
            <a:r>
              <a:rPr lang="en-US" b="1" dirty="0">
                <a:solidFill>
                  <a:schemeClr val="bg1">
                    <a:lumMod val="95000"/>
                    <a:lumOff val="5000"/>
                  </a:schemeClr>
                </a:solidFill>
              </a:rPr>
              <a:t>:-</a:t>
            </a:r>
          </a:p>
          <a:p>
            <a:pPr fontAlgn="auto">
              <a:lnSpc>
                <a:spcPct val="90000"/>
              </a:lnSpc>
              <a:spcBef>
                <a:spcPts val="0"/>
              </a:spcBef>
              <a:spcAft>
                <a:spcPts val="0"/>
              </a:spcAft>
              <a:defRPr/>
            </a:pPr>
            <a:endParaRPr lang="en-US" b="1" dirty="0">
              <a:solidFill>
                <a:schemeClr val="bg1">
                  <a:lumMod val="95000"/>
                  <a:lumOff val="5000"/>
                </a:schemeClr>
              </a:solidFill>
            </a:endParaRPr>
          </a:p>
          <a:p>
            <a:pPr fontAlgn="auto">
              <a:lnSpc>
                <a:spcPct val="90000"/>
              </a:lnSpc>
              <a:spcBef>
                <a:spcPts val="0"/>
              </a:spcBef>
              <a:spcAft>
                <a:spcPts val="0"/>
              </a:spcAft>
              <a:defRPr/>
            </a:pPr>
            <a:r>
              <a:rPr lang="en-US" b="1" dirty="0">
                <a:solidFill>
                  <a:schemeClr val="bg1">
                    <a:lumMod val="95000"/>
                    <a:lumOff val="5000"/>
                  </a:schemeClr>
                </a:solidFill>
              </a:rPr>
              <a:t>It extends from the nape of the neck to root of nose.</a:t>
            </a:r>
          </a:p>
          <a:p>
            <a:pPr fontAlgn="auto">
              <a:lnSpc>
                <a:spcPct val="90000"/>
              </a:lnSpc>
              <a:spcBef>
                <a:spcPts val="0"/>
              </a:spcBef>
              <a:spcAft>
                <a:spcPts val="0"/>
              </a:spcAft>
              <a:defRPr/>
            </a:pPr>
            <a:r>
              <a:rPr lang="en-US" b="1" dirty="0">
                <a:solidFill>
                  <a:schemeClr val="bg1">
                    <a:lumMod val="95000"/>
                    <a:lumOff val="5000"/>
                  </a:schemeClr>
                </a:solidFill>
              </a:rPr>
              <a:t>Length:-10cm</a:t>
            </a:r>
          </a:p>
          <a:p>
            <a:pPr fontAlgn="auto">
              <a:lnSpc>
                <a:spcPct val="90000"/>
              </a:lnSpc>
              <a:spcBef>
                <a:spcPts val="0"/>
              </a:spcBef>
              <a:spcAft>
                <a:spcPts val="0"/>
              </a:spcAft>
              <a:defRPr/>
            </a:pPr>
            <a:r>
              <a:rPr lang="en-US" b="1" dirty="0">
                <a:solidFill>
                  <a:schemeClr val="bg1">
                    <a:lumMod val="95000"/>
                    <a:lumOff val="5000"/>
                  </a:schemeClr>
                </a:solidFill>
              </a:rPr>
              <a:t>Attitude:- Incomplete flexion.</a:t>
            </a:r>
          </a:p>
          <a:p>
            <a:pPr fontAlgn="auto">
              <a:lnSpc>
                <a:spcPct val="90000"/>
              </a:lnSpc>
              <a:spcBef>
                <a:spcPts val="0"/>
              </a:spcBef>
              <a:spcAft>
                <a:spcPts val="0"/>
              </a:spcAft>
              <a:defRPr/>
            </a:pPr>
            <a:r>
              <a:rPr lang="en-US" b="1" dirty="0">
                <a:solidFill>
                  <a:schemeClr val="bg1">
                    <a:lumMod val="95000"/>
                    <a:lumOff val="5000"/>
                  </a:schemeClr>
                </a:solidFill>
              </a:rPr>
              <a:t>Presentation:-Vertex.</a:t>
            </a:r>
          </a:p>
        </p:txBody>
      </p:sp>
      <p:pic>
        <p:nvPicPr>
          <p:cNvPr id="16389" name="Picture 4" descr="Loading: 'Sutures of Fetal Skull' - Please wait..."/>
          <p:cNvPicPr>
            <a:picLocks noChangeAspect="1" noChangeArrowheads="1"/>
          </p:cNvPicPr>
          <p:nvPr/>
        </p:nvPicPr>
        <p:blipFill>
          <a:blip r:embed="rId3"/>
          <a:srcRect/>
          <a:stretch>
            <a:fillRect/>
          </a:stretch>
        </p:blipFill>
        <p:spPr bwMode="auto">
          <a:xfrm>
            <a:off x="3886200" y="1676400"/>
            <a:ext cx="4114800" cy="3276600"/>
          </a:xfrm>
          <a:prstGeom prst="rect">
            <a:avLst/>
          </a:prstGeom>
          <a:noFill/>
          <a:ln w="9525" algn="ctr">
            <a:solidFill>
              <a:schemeClr val="tx1"/>
            </a:solidFill>
            <a:miter lim="800000"/>
            <a:headEnd/>
            <a:tailEnd/>
          </a:ln>
        </p:spPr>
      </p:pic>
      <p:cxnSp>
        <p:nvCxnSpPr>
          <p:cNvPr id="5" name="Straight Connector 4"/>
          <p:cNvCxnSpPr/>
          <p:nvPr/>
        </p:nvCxnSpPr>
        <p:spPr>
          <a:xfrm>
            <a:off x="6172200" y="3200400"/>
            <a:ext cx="1524000" cy="533400"/>
          </a:xfrm>
          <a:prstGeom prst="line">
            <a:avLst/>
          </a:prstGeom>
          <a:ln>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143000"/>
            <a:ext cx="2286000" cy="4108817"/>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fontAlgn="auto">
              <a:lnSpc>
                <a:spcPct val="90000"/>
              </a:lnSpc>
              <a:spcBef>
                <a:spcPts val="0"/>
              </a:spcBef>
              <a:spcAft>
                <a:spcPts val="0"/>
              </a:spcAft>
              <a:defRPr/>
            </a:pPr>
            <a:r>
              <a:rPr lang="en-US" dirty="0">
                <a:solidFill>
                  <a:schemeClr val="bg1">
                    <a:lumMod val="95000"/>
                    <a:lumOff val="5000"/>
                  </a:schemeClr>
                </a:solidFill>
              </a:rPr>
              <a:t>3.</a:t>
            </a:r>
            <a:r>
              <a:rPr lang="en-US" b="1" u="sng" dirty="0">
                <a:solidFill>
                  <a:schemeClr val="bg1">
                    <a:lumMod val="95000"/>
                    <a:lumOff val="5000"/>
                  </a:schemeClr>
                </a:solidFill>
              </a:rPr>
              <a:t>Occipito-frontal</a:t>
            </a:r>
            <a:r>
              <a:rPr lang="en-US" dirty="0">
                <a:solidFill>
                  <a:schemeClr val="bg1">
                    <a:lumMod val="95000"/>
                    <a:lumOff val="5000"/>
                  </a:schemeClr>
                </a:solidFill>
              </a:rPr>
              <a:t>:-</a:t>
            </a:r>
          </a:p>
          <a:p>
            <a:pPr fontAlgn="auto">
              <a:lnSpc>
                <a:spcPct val="90000"/>
              </a:lnSpc>
              <a:spcBef>
                <a:spcPts val="0"/>
              </a:spcBef>
              <a:spcAft>
                <a:spcPts val="0"/>
              </a:spcAft>
              <a:defRPr/>
            </a:pPr>
            <a:r>
              <a:rPr lang="en-US" dirty="0">
                <a:solidFill>
                  <a:schemeClr val="bg1">
                    <a:lumMod val="95000"/>
                    <a:lumOff val="5000"/>
                  </a:schemeClr>
                </a:solidFill>
              </a:rPr>
              <a:t>Extends from the occipital eminence to the root of the nose (Glabella).</a:t>
            </a:r>
          </a:p>
          <a:p>
            <a:pPr fontAlgn="auto">
              <a:lnSpc>
                <a:spcPct val="90000"/>
              </a:lnSpc>
              <a:spcBef>
                <a:spcPts val="0"/>
              </a:spcBef>
              <a:spcAft>
                <a:spcPts val="0"/>
              </a:spcAft>
              <a:defRPr/>
            </a:pPr>
            <a:r>
              <a:rPr lang="en-US" dirty="0">
                <a:solidFill>
                  <a:schemeClr val="bg1">
                    <a:lumMod val="95000"/>
                    <a:lumOff val="5000"/>
                  </a:schemeClr>
                </a:solidFill>
              </a:rPr>
              <a:t>Length:-11.5cm</a:t>
            </a:r>
          </a:p>
          <a:p>
            <a:pPr fontAlgn="auto">
              <a:lnSpc>
                <a:spcPct val="90000"/>
              </a:lnSpc>
              <a:spcBef>
                <a:spcPts val="0"/>
              </a:spcBef>
              <a:spcAft>
                <a:spcPts val="0"/>
              </a:spcAft>
              <a:defRPr/>
            </a:pPr>
            <a:r>
              <a:rPr lang="en-US" dirty="0">
                <a:solidFill>
                  <a:schemeClr val="bg1">
                    <a:lumMod val="95000"/>
                    <a:lumOff val="5000"/>
                  </a:schemeClr>
                </a:solidFill>
              </a:rPr>
              <a:t>Attitude:-Marked deflexion</a:t>
            </a:r>
          </a:p>
          <a:p>
            <a:pPr fontAlgn="auto">
              <a:lnSpc>
                <a:spcPct val="90000"/>
              </a:lnSpc>
              <a:spcBef>
                <a:spcPts val="0"/>
              </a:spcBef>
              <a:spcAft>
                <a:spcPts val="0"/>
              </a:spcAft>
              <a:defRPr/>
            </a:pPr>
            <a:r>
              <a:rPr lang="en-US" dirty="0">
                <a:solidFill>
                  <a:schemeClr val="bg1">
                    <a:lumMod val="95000"/>
                    <a:lumOff val="5000"/>
                  </a:schemeClr>
                </a:solidFill>
              </a:rPr>
              <a:t>Presentation:-vertex</a:t>
            </a:r>
          </a:p>
          <a:p>
            <a:pPr fontAlgn="auto">
              <a:lnSpc>
                <a:spcPct val="90000"/>
              </a:lnSpc>
              <a:spcBef>
                <a:spcPts val="0"/>
              </a:spcBef>
              <a:spcAft>
                <a:spcPts val="0"/>
              </a:spcAft>
              <a:defRPr/>
            </a:pPr>
            <a:endParaRPr lang="en-US" dirty="0">
              <a:solidFill>
                <a:schemeClr val="bg1">
                  <a:lumMod val="95000"/>
                  <a:lumOff val="5000"/>
                </a:schemeClr>
              </a:solidFill>
            </a:endParaRPr>
          </a:p>
          <a:p>
            <a:pPr fontAlgn="auto">
              <a:lnSpc>
                <a:spcPct val="90000"/>
              </a:lnSpc>
              <a:spcBef>
                <a:spcPts val="0"/>
              </a:spcBef>
              <a:spcAft>
                <a:spcPts val="0"/>
              </a:spcAft>
              <a:defRPr/>
            </a:pPr>
            <a:r>
              <a:rPr lang="en-US" u="sng" dirty="0">
                <a:solidFill>
                  <a:schemeClr val="bg1">
                    <a:lumMod val="95000"/>
                    <a:lumOff val="5000"/>
                  </a:schemeClr>
                </a:solidFill>
              </a:rPr>
              <a:t>Clinical importance</a:t>
            </a:r>
            <a:r>
              <a:rPr lang="en-US" dirty="0">
                <a:solidFill>
                  <a:schemeClr val="bg1">
                    <a:lumMod val="95000"/>
                    <a:lumOff val="5000"/>
                  </a:schemeClr>
                </a:solidFill>
              </a:rPr>
              <a:t>:-</a:t>
            </a:r>
          </a:p>
          <a:p>
            <a:pPr fontAlgn="auto">
              <a:lnSpc>
                <a:spcPct val="90000"/>
              </a:lnSpc>
              <a:spcBef>
                <a:spcPts val="0"/>
              </a:spcBef>
              <a:spcAft>
                <a:spcPts val="0"/>
              </a:spcAft>
              <a:defRPr/>
            </a:pPr>
            <a:r>
              <a:rPr lang="en-US" dirty="0">
                <a:solidFill>
                  <a:schemeClr val="bg1">
                    <a:lumMod val="95000"/>
                    <a:lumOff val="5000"/>
                  </a:schemeClr>
                </a:solidFill>
              </a:rPr>
              <a:t> This engaging diameter may give rise to prolonged labour.</a:t>
            </a:r>
          </a:p>
          <a:p>
            <a:pPr fontAlgn="auto">
              <a:spcBef>
                <a:spcPts val="0"/>
              </a:spcBef>
              <a:spcAft>
                <a:spcPts val="0"/>
              </a:spcAft>
              <a:defRPr/>
            </a:pPr>
            <a:endParaRPr lang="en-US" dirty="0">
              <a:solidFill>
                <a:schemeClr val="bg1">
                  <a:lumMod val="95000"/>
                  <a:lumOff val="5000"/>
                </a:schemeClr>
              </a:solidFill>
            </a:endParaRPr>
          </a:p>
        </p:txBody>
      </p:sp>
      <p:pic>
        <p:nvPicPr>
          <p:cNvPr id="17413" name="Picture 4" descr="Loading: 'Sutures of Fetal Skull' - Please wait..."/>
          <p:cNvPicPr>
            <a:picLocks noChangeAspect="1" noChangeArrowheads="1"/>
          </p:cNvPicPr>
          <p:nvPr/>
        </p:nvPicPr>
        <p:blipFill>
          <a:blip r:embed="rId3"/>
          <a:srcRect/>
          <a:stretch>
            <a:fillRect/>
          </a:stretch>
        </p:blipFill>
        <p:spPr bwMode="auto">
          <a:xfrm>
            <a:off x="3810000" y="1066800"/>
            <a:ext cx="4114800" cy="4191000"/>
          </a:xfrm>
          <a:prstGeom prst="rect">
            <a:avLst/>
          </a:prstGeom>
          <a:noFill/>
          <a:ln w="9525" algn="ctr">
            <a:solidFill>
              <a:schemeClr val="tx1"/>
            </a:solidFill>
            <a:miter lim="800000"/>
            <a:headEnd/>
            <a:tailEnd/>
          </a:ln>
        </p:spPr>
      </p:pic>
      <p:cxnSp>
        <p:nvCxnSpPr>
          <p:cNvPr id="5" name="Straight Connector 4"/>
          <p:cNvCxnSpPr>
            <a:endCxn id="3" idx="3"/>
          </p:cNvCxnSpPr>
          <p:nvPr/>
        </p:nvCxnSpPr>
        <p:spPr>
          <a:xfrm flipV="1">
            <a:off x="6096000" y="3162300"/>
            <a:ext cx="1828800" cy="114300"/>
          </a:xfrm>
          <a:prstGeom prst="line">
            <a:avLst/>
          </a:prstGeom>
          <a:ln>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371600"/>
            <a:ext cx="2667000" cy="4247317"/>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fontAlgn="auto">
              <a:spcBef>
                <a:spcPts val="0"/>
              </a:spcBef>
              <a:spcAft>
                <a:spcPts val="0"/>
              </a:spcAft>
              <a:defRPr/>
            </a:pPr>
            <a:r>
              <a:rPr lang="en-US" b="1" dirty="0">
                <a:solidFill>
                  <a:schemeClr val="bg1">
                    <a:lumMod val="95000"/>
                    <a:lumOff val="5000"/>
                  </a:schemeClr>
                </a:solidFill>
              </a:rPr>
              <a:t>4.</a:t>
            </a:r>
            <a:r>
              <a:rPr lang="en-US" b="1" u="sng" dirty="0">
                <a:solidFill>
                  <a:schemeClr val="bg1">
                    <a:lumMod val="95000"/>
                    <a:lumOff val="5000"/>
                  </a:schemeClr>
                </a:solidFill>
              </a:rPr>
              <a:t>Mento-vertical</a:t>
            </a:r>
            <a:r>
              <a:rPr lang="en-US" b="1" dirty="0">
                <a:solidFill>
                  <a:schemeClr val="bg1">
                    <a:lumMod val="95000"/>
                    <a:lumOff val="5000"/>
                  </a:schemeClr>
                </a:solidFill>
              </a:rPr>
              <a:t>:- </a:t>
            </a:r>
          </a:p>
          <a:p>
            <a:pPr fontAlgn="auto">
              <a:spcBef>
                <a:spcPts val="0"/>
              </a:spcBef>
              <a:spcAft>
                <a:spcPts val="0"/>
              </a:spcAft>
              <a:defRPr/>
            </a:pPr>
            <a:r>
              <a:rPr lang="en-US" b="1" dirty="0">
                <a:solidFill>
                  <a:schemeClr val="bg1">
                    <a:lumMod val="95000"/>
                    <a:lumOff val="5000"/>
                  </a:schemeClr>
                </a:solidFill>
              </a:rPr>
              <a:t>It extends from the mid-point of the chin to the center of the sagittal suture.</a:t>
            </a:r>
          </a:p>
          <a:p>
            <a:pPr fontAlgn="auto">
              <a:spcBef>
                <a:spcPts val="0"/>
              </a:spcBef>
              <a:spcAft>
                <a:spcPts val="0"/>
              </a:spcAft>
              <a:defRPr/>
            </a:pPr>
            <a:r>
              <a:rPr lang="en-US" b="1" dirty="0">
                <a:solidFill>
                  <a:schemeClr val="bg1">
                    <a:lumMod val="95000"/>
                    <a:lumOff val="5000"/>
                  </a:schemeClr>
                </a:solidFill>
              </a:rPr>
              <a:t>Length:-14cm</a:t>
            </a:r>
          </a:p>
          <a:p>
            <a:pPr fontAlgn="auto">
              <a:spcBef>
                <a:spcPts val="0"/>
              </a:spcBef>
              <a:spcAft>
                <a:spcPts val="0"/>
              </a:spcAft>
              <a:defRPr/>
            </a:pPr>
            <a:r>
              <a:rPr lang="en-US" b="1" dirty="0">
                <a:solidFill>
                  <a:schemeClr val="bg1">
                    <a:lumMod val="95000"/>
                    <a:lumOff val="5000"/>
                  </a:schemeClr>
                </a:solidFill>
              </a:rPr>
              <a:t>Attitude :- Partial extension.</a:t>
            </a:r>
          </a:p>
          <a:p>
            <a:pPr fontAlgn="auto">
              <a:spcBef>
                <a:spcPts val="0"/>
              </a:spcBef>
              <a:spcAft>
                <a:spcPts val="0"/>
              </a:spcAft>
              <a:defRPr/>
            </a:pPr>
            <a:r>
              <a:rPr lang="en-US" b="1" dirty="0">
                <a:solidFill>
                  <a:schemeClr val="bg1">
                    <a:lumMod val="95000"/>
                    <a:lumOff val="5000"/>
                  </a:schemeClr>
                </a:solidFill>
              </a:rPr>
              <a:t>Presentation:- Brow</a:t>
            </a:r>
          </a:p>
          <a:p>
            <a:pPr fontAlgn="auto">
              <a:spcBef>
                <a:spcPts val="0"/>
              </a:spcBef>
              <a:spcAft>
                <a:spcPts val="0"/>
              </a:spcAft>
              <a:defRPr/>
            </a:pPr>
            <a:endParaRPr lang="en-US" b="1" dirty="0">
              <a:solidFill>
                <a:schemeClr val="bg1">
                  <a:lumMod val="95000"/>
                  <a:lumOff val="5000"/>
                </a:schemeClr>
              </a:solidFill>
            </a:endParaRPr>
          </a:p>
          <a:p>
            <a:pPr fontAlgn="auto">
              <a:spcBef>
                <a:spcPts val="0"/>
              </a:spcBef>
              <a:spcAft>
                <a:spcPts val="0"/>
              </a:spcAft>
              <a:buFont typeface="Wingdings" pitchFamily="2" charset="2"/>
              <a:buNone/>
              <a:defRPr/>
            </a:pPr>
            <a:r>
              <a:rPr lang="en-US" b="1" u="sng" dirty="0">
                <a:solidFill>
                  <a:schemeClr val="bg1">
                    <a:lumMod val="95000"/>
                    <a:lumOff val="5000"/>
                  </a:schemeClr>
                </a:solidFill>
              </a:rPr>
              <a:t>Clinical importance</a:t>
            </a:r>
            <a:r>
              <a:rPr lang="en-US" b="1" dirty="0">
                <a:solidFill>
                  <a:schemeClr val="bg1">
                    <a:lumMod val="95000"/>
                    <a:lumOff val="5000"/>
                  </a:schemeClr>
                </a:solidFill>
              </a:rPr>
              <a:t>:- </a:t>
            </a:r>
          </a:p>
          <a:p>
            <a:pPr fontAlgn="auto">
              <a:spcBef>
                <a:spcPts val="0"/>
              </a:spcBef>
              <a:spcAft>
                <a:spcPts val="0"/>
              </a:spcAft>
              <a:buFont typeface="Wingdings" pitchFamily="2" charset="2"/>
              <a:buNone/>
              <a:defRPr/>
            </a:pPr>
            <a:r>
              <a:rPr lang="en-US" b="1" dirty="0">
                <a:solidFill>
                  <a:schemeClr val="bg1">
                    <a:lumMod val="95000"/>
                    <a:lumOff val="5000"/>
                  </a:schemeClr>
                </a:solidFill>
              </a:rPr>
              <a:t>      In this engaging diameter, baby has to be delivered by caesarean section.</a:t>
            </a:r>
          </a:p>
        </p:txBody>
      </p:sp>
      <p:pic>
        <p:nvPicPr>
          <p:cNvPr id="18437" name="Picture 4" descr="Loading: 'Sutures of Fetal Skull' - Please wait..."/>
          <p:cNvPicPr>
            <a:picLocks noChangeAspect="1" noChangeArrowheads="1"/>
          </p:cNvPicPr>
          <p:nvPr/>
        </p:nvPicPr>
        <p:blipFill>
          <a:blip r:embed="rId3"/>
          <a:srcRect/>
          <a:stretch>
            <a:fillRect/>
          </a:stretch>
        </p:blipFill>
        <p:spPr bwMode="auto">
          <a:xfrm>
            <a:off x="4114800" y="1371600"/>
            <a:ext cx="4114800" cy="4191000"/>
          </a:xfrm>
          <a:prstGeom prst="rect">
            <a:avLst/>
          </a:prstGeom>
          <a:noFill/>
          <a:ln w="9525" algn="ctr">
            <a:solidFill>
              <a:schemeClr val="tx1"/>
            </a:solidFill>
            <a:miter lim="800000"/>
            <a:headEnd/>
            <a:tailEnd/>
          </a:ln>
        </p:spPr>
      </p:pic>
      <p:cxnSp>
        <p:nvCxnSpPr>
          <p:cNvPr id="5" name="Straight Connector 4"/>
          <p:cNvCxnSpPr/>
          <p:nvPr/>
        </p:nvCxnSpPr>
        <p:spPr>
          <a:xfrm rot="5400000" flipH="1" flipV="1">
            <a:off x="5676900" y="3009900"/>
            <a:ext cx="2438400" cy="990600"/>
          </a:xfrm>
          <a:prstGeom prst="line">
            <a:avLst/>
          </a:prstGeom>
          <a:ln>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143000"/>
            <a:ext cx="2895600" cy="4801314"/>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n-US" b="1" dirty="0">
                <a:solidFill>
                  <a:schemeClr val="bg1">
                    <a:lumMod val="95000"/>
                    <a:lumOff val="5000"/>
                  </a:schemeClr>
                </a:solidFill>
              </a:rPr>
              <a:t>5.</a:t>
            </a:r>
            <a:r>
              <a:rPr lang="en-US" b="1" u="sng" dirty="0">
                <a:solidFill>
                  <a:schemeClr val="bg1">
                    <a:lumMod val="95000"/>
                    <a:lumOff val="5000"/>
                  </a:schemeClr>
                </a:solidFill>
              </a:rPr>
              <a:t>Sub-mento vertical</a:t>
            </a:r>
            <a:r>
              <a:rPr lang="en-US" b="1" dirty="0">
                <a:solidFill>
                  <a:schemeClr val="bg1">
                    <a:lumMod val="95000"/>
                    <a:lumOff val="5000"/>
                  </a:schemeClr>
                </a:solidFill>
              </a:rPr>
              <a:t>:-</a:t>
            </a:r>
          </a:p>
          <a:p>
            <a:pPr fontAlgn="auto">
              <a:spcBef>
                <a:spcPts val="0"/>
              </a:spcBef>
              <a:spcAft>
                <a:spcPts val="0"/>
              </a:spcAft>
              <a:defRPr/>
            </a:pPr>
            <a:r>
              <a:rPr lang="en-US" b="1" dirty="0">
                <a:solidFill>
                  <a:schemeClr val="bg1">
                    <a:lumMod val="95000"/>
                    <a:lumOff val="5000"/>
                  </a:schemeClr>
                </a:solidFill>
              </a:rPr>
              <a:t>It extends from the junction of the floor of the mouth and neck to the center of  the sagittal suture,</a:t>
            </a:r>
          </a:p>
          <a:p>
            <a:pPr fontAlgn="auto">
              <a:spcBef>
                <a:spcPts val="0"/>
              </a:spcBef>
              <a:spcAft>
                <a:spcPts val="0"/>
              </a:spcAft>
              <a:defRPr/>
            </a:pPr>
            <a:r>
              <a:rPr lang="en-US" b="1" dirty="0">
                <a:solidFill>
                  <a:schemeClr val="bg1">
                    <a:lumMod val="95000"/>
                    <a:lumOff val="5000"/>
                  </a:schemeClr>
                </a:solidFill>
              </a:rPr>
              <a:t>Length:-11.5cm</a:t>
            </a:r>
          </a:p>
          <a:p>
            <a:pPr fontAlgn="auto">
              <a:spcBef>
                <a:spcPts val="0"/>
              </a:spcBef>
              <a:spcAft>
                <a:spcPts val="0"/>
              </a:spcAft>
              <a:defRPr/>
            </a:pPr>
            <a:r>
              <a:rPr lang="en-US" b="1" dirty="0">
                <a:solidFill>
                  <a:schemeClr val="bg1">
                    <a:lumMod val="95000"/>
                    <a:lumOff val="5000"/>
                  </a:schemeClr>
                </a:solidFill>
              </a:rPr>
              <a:t>Attitude: -Incomplete extension.</a:t>
            </a:r>
          </a:p>
          <a:p>
            <a:pPr fontAlgn="auto">
              <a:spcBef>
                <a:spcPts val="0"/>
              </a:spcBef>
              <a:spcAft>
                <a:spcPts val="0"/>
              </a:spcAft>
              <a:defRPr/>
            </a:pPr>
            <a:r>
              <a:rPr lang="en-US" b="1" dirty="0">
                <a:solidFill>
                  <a:schemeClr val="bg1">
                    <a:lumMod val="95000"/>
                    <a:lumOff val="5000"/>
                  </a:schemeClr>
                </a:solidFill>
              </a:rPr>
              <a:t>Presentation:-Face</a:t>
            </a:r>
          </a:p>
          <a:p>
            <a:pPr fontAlgn="auto">
              <a:spcBef>
                <a:spcPts val="0"/>
              </a:spcBef>
              <a:spcAft>
                <a:spcPts val="0"/>
              </a:spcAft>
              <a:defRPr/>
            </a:pPr>
            <a:endParaRPr lang="en-US" b="1" dirty="0">
              <a:solidFill>
                <a:schemeClr val="bg1">
                  <a:lumMod val="95000"/>
                  <a:lumOff val="5000"/>
                </a:schemeClr>
              </a:solidFill>
            </a:endParaRPr>
          </a:p>
          <a:p>
            <a:pPr fontAlgn="auto">
              <a:spcBef>
                <a:spcPts val="0"/>
              </a:spcBef>
              <a:spcAft>
                <a:spcPts val="0"/>
              </a:spcAft>
              <a:buFont typeface="Wingdings" pitchFamily="2" charset="2"/>
              <a:buNone/>
              <a:defRPr/>
            </a:pPr>
            <a:r>
              <a:rPr lang="en-US" b="1" u="sng" dirty="0">
                <a:solidFill>
                  <a:schemeClr val="bg1">
                    <a:lumMod val="95000"/>
                    <a:lumOff val="5000"/>
                  </a:schemeClr>
                </a:solidFill>
              </a:rPr>
              <a:t>Clinical importance</a:t>
            </a:r>
            <a:r>
              <a:rPr lang="en-US" b="1" dirty="0">
                <a:solidFill>
                  <a:schemeClr val="bg1">
                    <a:lumMod val="95000"/>
                    <a:lumOff val="5000"/>
                  </a:schemeClr>
                </a:solidFill>
              </a:rPr>
              <a:t>:- </a:t>
            </a:r>
          </a:p>
          <a:p>
            <a:pPr fontAlgn="auto">
              <a:spcBef>
                <a:spcPts val="0"/>
              </a:spcBef>
              <a:spcAft>
                <a:spcPts val="0"/>
              </a:spcAft>
              <a:buFont typeface="Wingdings" pitchFamily="2" charset="2"/>
              <a:buNone/>
              <a:defRPr/>
            </a:pPr>
            <a:r>
              <a:rPr lang="en-US" b="1" dirty="0">
                <a:solidFill>
                  <a:schemeClr val="bg1">
                    <a:lumMod val="95000"/>
                    <a:lumOff val="5000"/>
                  </a:schemeClr>
                </a:solidFill>
              </a:rPr>
              <a:t>      In this engaging diameter, baby has to be delivered by caesarean section.</a:t>
            </a:r>
          </a:p>
          <a:p>
            <a:pPr fontAlgn="auto">
              <a:spcBef>
                <a:spcPts val="0"/>
              </a:spcBef>
              <a:spcAft>
                <a:spcPts val="0"/>
              </a:spcAft>
              <a:defRPr/>
            </a:pPr>
            <a:endParaRPr lang="en-US" b="1" dirty="0">
              <a:solidFill>
                <a:schemeClr val="bg1">
                  <a:lumMod val="95000"/>
                  <a:lumOff val="5000"/>
                </a:schemeClr>
              </a:solidFill>
            </a:endParaRPr>
          </a:p>
        </p:txBody>
      </p:sp>
      <p:pic>
        <p:nvPicPr>
          <p:cNvPr id="19461" name="Picture 4" descr="Loading: 'Sutures of Fetal Skull' - Please wait..."/>
          <p:cNvPicPr>
            <a:picLocks noChangeAspect="1" noChangeArrowheads="1"/>
          </p:cNvPicPr>
          <p:nvPr/>
        </p:nvPicPr>
        <p:blipFill>
          <a:blip r:embed="rId3"/>
          <a:srcRect/>
          <a:stretch>
            <a:fillRect/>
          </a:stretch>
        </p:blipFill>
        <p:spPr bwMode="auto">
          <a:xfrm>
            <a:off x="4343400" y="1143000"/>
            <a:ext cx="4114800" cy="4800600"/>
          </a:xfrm>
          <a:prstGeom prst="rect">
            <a:avLst/>
          </a:prstGeom>
          <a:noFill/>
          <a:ln w="9525" algn="ctr">
            <a:solidFill>
              <a:schemeClr val="tx1"/>
            </a:solidFill>
            <a:miter lim="800000"/>
            <a:headEnd/>
            <a:tailEnd/>
          </a:ln>
        </p:spPr>
      </p:pic>
      <p:cxnSp>
        <p:nvCxnSpPr>
          <p:cNvPr id="11" name="Straight Connector 10"/>
          <p:cNvCxnSpPr/>
          <p:nvPr/>
        </p:nvCxnSpPr>
        <p:spPr>
          <a:xfrm rot="5400000" flipH="1" flipV="1">
            <a:off x="6248400" y="3200400"/>
            <a:ext cx="2362200" cy="990600"/>
          </a:xfrm>
          <a:prstGeom prst="line">
            <a:avLst/>
          </a:prstGeom>
          <a:ln>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1" y="1371600"/>
            <a:ext cx="2666999" cy="452431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fontAlgn="auto">
              <a:spcBef>
                <a:spcPts val="0"/>
              </a:spcBef>
              <a:spcAft>
                <a:spcPts val="0"/>
              </a:spcAft>
              <a:defRPr/>
            </a:pPr>
            <a:r>
              <a:rPr lang="en-US" b="1" dirty="0">
                <a:solidFill>
                  <a:schemeClr val="bg1">
                    <a:lumMod val="95000"/>
                    <a:lumOff val="5000"/>
                  </a:schemeClr>
                </a:solidFill>
              </a:rPr>
              <a:t>6.</a:t>
            </a:r>
            <a:r>
              <a:rPr lang="en-US" b="1" u="sng" dirty="0">
                <a:solidFill>
                  <a:schemeClr val="bg1">
                    <a:lumMod val="95000"/>
                    <a:lumOff val="5000"/>
                  </a:schemeClr>
                </a:solidFill>
              </a:rPr>
              <a:t>Sub-mento bregmatic</a:t>
            </a:r>
            <a:r>
              <a:rPr lang="en-US" b="1" dirty="0">
                <a:solidFill>
                  <a:schemeClr val="bg1">
                    <a:lumMod val="95000"/>
                    <a:lumOff val="5000"/>
                  </a:schemeClr>
                </a:solidFill>
              </a:rPr>
              <a:t>:-</a:t>
            </a:r>
          </a:p>
          <a:p>
            <a:pPr fontAlgn="auto">
              <a:spcBef>
                <a:spcPts val="0"/>
              </a:spcBef>
              <a:spcAft>
                <a:spcPts val="0"/>
              </a:spcAft>
              <a:defRPr/>
            </a:pPr>
            <a:r>
              <a:rPr lang="en-US" b="1" dirty="0">
                <a:solidFill>
                  <a:schemeClr val="bg1">
                    <a:lumMod val="95000"/>
                    <a:lumOff val="5000"/>
                  </a:schemeClr>
                </a:solidFill>
              </a:rPr>
              <a:t>It extends from the junction of the floor of the mouth and Neck to the centre of bregma.</a:t>
            </a:r>
          </a:p>
          <a:p>
            <a:pPr fontAlgn="auto">
              <a:spcBef>
                <a:spcPts val="0"/>
              </a:spcBef>
              <a:spcAft>
                <a:spcPts val="0"/>
              </a:spcAft>
              <a:defRPr/>
            </a:pPr>
            <a:r>
              <a:rPr lang="en-US" b="1" dirty="0">
                <a:solidFill>
                  <a:schemeClr val="bg1">
                    <a:lumMod val="95000"/>
                    <a:lumOff val="5000"/>
                  </a:schemeClr>
                </a:solidFill>
              </a:rPr>
              <a:t>Length:-9.5cm</a:t>
            </a:r>
          </a:p>
          <a:p>
            <a:pPr fontAlgn="auto">
              <a:spcBef>
                <a:spcPts val="0"/>
              </a:spcBef>
              <a:spcAft>
                <a:spcPts val="0"/>
              </a:spcAft>
              <a:defRPr/>
            </a:pPr>
            <a:r>
              <a:rPr lang="en-US" b="1" dirty="0">
                <a:solidFill>
                  <a:schemeClr val="bg1">
                    <a:lumMod val="95000"/>
                    <a:lumOff val="5000"/>
                  </a:schemeClr>
                </a:solidFill>
              </a:rPr>
              <a:t>Attitude:-Complete extension</a:t>
            </a:r>
          </a:p>
          <a:p>
            <a:pPr fontAlgn="auto">
              <a:spcBef>
                <a:spcPts val="0"/>
              </a:spcBef>
              <a:spcAft>
                <a:spcPts val="0"/>
              </a:spcAft>
              <a:defRPr/>
            </a:pPr>
            <a:r>
              <a:rPr lang="en-US" b="1" dirty="0">
                <a:solidFill>
                  <a:schemeClr val="bg1">
                    <a:lumMod val="95000"/>
                    <a:lumOff val="5000"/>
                  </a:schemeClr>
                </a:solidFill>
              </a:rPr>
              <a:t>Presentation:-Face</a:t>
            </a:r>
          </a:p>
          <a:p>
            <a:pPr fontAlgn="auto">
              <a:spcBef>
                <a:spcPts val="0"/>
              </a:spcBef>
              <a:spcAft>
                <a:spcPts val="0"/>
              </a:spcAft>
              <a:defRPr/>
            </a:pPr>
            <a:endParaRPr lang="en-US" b="1" dirty="0">
              <a:solidFill>
                <a:schemeClr val="bg1">
                  <a:lumMod val="95000"/>
                  <a:lumOff val="5000"/>
                </a:schemeClr>
              </a:solidFill>
            </a:endParaRPr>
          </a:p>
          <a:p>
            <a:pPr fontAlgn="auto">
              <a:spcBef>
                <a:spcPts val="0"/>
              </a:spcBef>
              <a:spcAft>
                <a:spcPts val="0"/>
              </a:spcAft>
              <a:buFont typeface="Wingdings" pitchFamily="2" charset="2"/>
              <a:buNone/>
              <a:defRPr/>
            </a:pPr>
            <a:r>
              <a:rPr lang="en-US" b="1" u="sng" dirty="0">
                <a:solidFill>
                  <a:schemeClr val="bg1">
                    <a:lumMod val="95000"/>
                    <a:lumOff val="5000"/>
                  </a:schemeClr>
                </a:solidFill>
              </a:rPr>
              <a:t>Clinical importance</a:t>
            </a:r>
            <a:r>
              <a:rPr lang="en-US" b="1" dirty="0">
                <a:solidFill>
                  <a:schemeClr val="bg1">
                    <a:lumMod val="95000"/>
                    <a:lumOff val="5000"/>
                  </a:schemeClr>
                </a:solidFill>
              </a:rPr>
              <a:t>:- </a:t>
            </a:r>
          </a:p>
          <a:p>
            <a:pPr fontAlgn="auto">
              <a:spcBef>
                <a:spcPts val="0"/>
              </a:spcBef>
              <a:spcAft>
                <a:spcPts val="0"/>
              </a:spcAft>
              <a:buFont typeface="Wingdings" pitchFamily="2" charset="2"/>
              <a:buNone/>
              <a:defRPr/>
            </a:pPr>
            <a:r>
              <a:rPr lang="en-US" b="1" dirty="0">
                <a:solidFill>
                  <a:schemeClr val="bg1">
                    <a:lumMod val="95000"/>
                    <a:lumOff val="5000"/>
                  </a:schemeClr>
                </a:solidFill>
              </a:rPr>
              <a:t>      In this engaging diameter, baby has to be delivered by caesarean section.</a:t>
            </a:r>
          </a:p>
        </p:txBody>
      </p:sp>
      <p:pic>
        <p:nvPicPr>
          <p:cNvPr id="20485" name="Picture 4" descr="Loading: 'Sutures of Fetal Skull' - Please wait..."/>
          <p:cNvPicPr>
            <a:picLocks noChangeAspect="1" noChangeArrowheads="1"/>
          </p:cNvPicPr>
          <p:nvPr/>
        </p:nvPicPr>
        <p:blipFill>
          <a:blip r:embed="rId3"/>
          <a:srcRect/>
          <a:stretch>
            <a:fillRect/>
          </a:stretch>
        </p:blipFill>
        <p:spPr bwMode="auto">
          <a:xfrm>
            <a:off x="4495800" y="1295400"/>
            <a:ext cx="4114800" cy="4495800"/>
          </a:xfrm>
          <a:prstGeom prst="rect">
            <a:avLst/>
          </a:prstGeom>
          <a:noFill/>
          <a:ln w="9525" algn="ctr">
            <a:solidFill>
              <a:schemeClr val="tx1"/>
            </a:solidFill>
            <a:miter lim="800000"/>
            <a:headEnd/>
            <a:tailEnd/>
          </a:ln>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295400"/>
            <a:ext cx="3581400" cy="4247317"/>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fontAlgn="auto">
              <a:spcBef>
                <a:spcPts val="0"/>
              </a:spcBef>
              <a:spcAft>
                <a:spcPts val="0"/>
              </a:spcAft>
              <a:buFont typeface="Wingdings" pitchFamily="2" charset="2"/>
              <a:buNone/>
              <a:defRPr/>
            </a:pPr>
            <a:r>
              <a:rPr lang="en-US" b="1" dirty="0">
                <a:solidFill>
                  <a:schemeClr val="bg1">
                    <a:lumMod val="95000"/>
                    <a:lumOff val="5000"/>
                  </a:schemeClr>
                </a:solidFill>
              </a:rPr>
              <a:t>B. The transverse diameter are:- </a:t>
            </a:r>
          </a:p>
          <a:p>
            <a:pPr fontAlgn="auto">
              <a:spcBef>
                <a:spcPts val="0"/>
              </a:spcBef>
              <a:spcAft>
                <a:spcPts val="0"/>
              </a:spcAft>
              <a:buFont typeface="Wingdings" pitchFamily="2" charset="2"/>
              <a:buNone/>
              <a:defRPr/>
            </a:pPr>
            <a:endParaRPr lang="en-US" b="1" dirty="0">
              <a:solidFill>
                <a:schemeClr val="bg1">
                  <a:lumMod val="95000"/>
                  <a:lumOff val="5000"/>
                </a:schemeClr>
              </a:solidFill>
            </a:endParaRPr>
          </a:p>
          <a:p>
            <a:pPr marL="514350" indent="-514350" fontAlgn="auto">
              <a:spcBef>
                <a:spcPts val="0"/>
              </a:spcBef>
              <a:spcAft>
                <a:spcPts val="0"/>
              </a:spcAft>
              <a:buFont typeface="Wingdings" pitchFamily="2" charset="2"/>
              <a:buNone/>
              <a:defRPr/>
            </a:pPr>
            <a:r>
              <a:rPr lang="en-US" b="1" dirty="0">
                <a:solidFill>
                  <a:schemeClr val="bg1">
                    <a:lumMod val="95000"/>
                    <a:lumOff val="5000"/>
                  </a:schemeClr>
                </a:solidFill>
              </a:rPr>
              <a:t>1. </a:t>
            </a:r>
            <a:r>
              <a:rPr lang="en-US" b="1" u="sng" dirty="0">
                <a:solidFill>
                  <a:schemeClr val="bg1">
                    <a:lumMod val="95000"/>
                    <a:lumOff val="5000"/>
                  </a:schemeClr>
                </a:solidFill>
              </a:rPr>
              <a:t>Bi parietal diameter</a:t>
            </a:r>
            <a:r>
              <a:rPr lang="en-US" b="1" dirty="0">
                <a:solidFill>
                  <a:schemeClr val="bg1">
                    <a:lumMod val="95000"/>
                    <a:lumOff val="5000"/>
                  </a:schemeClr>
                </a:solidFill>
              </a:rPr>
              <a:t>:-</a:t>
            </a:r>
          </a:p>
          <a:p>
            <a:pPr marL="514350" indent="-514350" fontAlgn="auto">
              <a:spcBef>
                <a:spcPts val="0"/>
              </a:spcBef>
              <a:spcAft>
                <a:spcPts val="0"/>
              </a:spcAft>
              <a:buFont typeface="Wingdings" pitchFamily="2" charset="2"/>
              <a:buNone/>
              <a:defRPr/>
            </a:pPr>
            <a:r>
              <a:rPr lang="en-US" b="1" dirty="0">
                <a:solidFill>
                  <a:schemeClr val="bg1">
                    <a:lumMod val="95000"/>
                    <a:lumOff val="5000"/>
                  </a:schemeClr>
                </a:solidFill>
              </a:rPr>
              <a:t>It extend between 2 parietal eminences.</a:t>
            </a:r>
          </a:p>
          <a:p>
            <a:pPr marL="514350" indent="-514350" fontAlgn="auto">
              <a:spcBef>
                <a:spcPts val="0"/>
              </a:spcBef>
              <a:spcAft>
                <a:spcPts val="0"/>
              </a:spcAft>
              <a:buFont typeface="Wingdings" pitchFamily="2" charset="2"/>
              <a:buNone/>
              <a:defRPr/>
            </a:pPr>
            <a:r>
              <a:rPr lang="en-US" b="1" dirty="0">
                <a:solidFill>
                  <a:schemeClr val="bg1">
                    <a:lumMod val="95000"/>
                    <a:lumOff val="5000"/>
                  </a:schemeClr>
                </a:solidFill>
              </a:rPr>
              <a:t>Length:-9.5cm</a:t>
            </a:r>
          </a:p>
          <a:p>
            <a:pPr marL="514350" indent="-514350" fontAlgn="auto">
              <a:spcBef>
                <a:spcPts val="0"/>
              </a:spcBef>
              <a:spcAft>
                <a:spcPts val="0"/>
              </a:spcAft>
              <a:buFont typeface="Wingdings" pitchFamily="2" charset="2"/>
              <a:buNone/>
              <a:defRPr/>
            </a:pPr>
            <a:r>
              <a:rPr lang="en-US" b="1" dirty="0">
                <a:solidFill>
                  <a:schemeClr val="bg1">
                    <a:lumMod val="95000"/>
                    <a:lumOff val="5000"/>
                  </a:schemeClr>
                </a:solidFill>
              </a:rPr>
              <a:t>Attitude:-irrespective of position of head this diameter always engages.</a:t>
            </a:r>
          </a:p>
          <a:p>
            <a:pPr marL="514350" indent="-514350" fontAlgn="auto">
              <a:spcBef>
                <a:spcPts val="0"/>
              </a:spcBef>
              <a:spcAft>
                <a:spcPts val="0"/>
              </a:spcAft>
              <a:buFont typeface="Wingdings" pitchFamily="2" charset="2"/>
              <a:buNone/>
              <a:defRPr/>
            </a:pPr>
            <a:endParaRPr lang="en-US" b="1" dirty="0">
              <a:solidFill>
                <a:schemeClr val="bg1">
                  <a:lumMod val="95000"/>
                  <a:lumOff val="5000"/>
                </a:schemeClr>
              </a:solidFill>
            </a:endParaRPr>
          </a:p>
          <a:p>
            <a:pPr marL="514350" indent="-514350" fontAlgn="auto">
              <a:spcBef>
                <a:spcPts val="0"/>
              </a:spcBef>
              <a:spcAft>
                <a:spcPts val="0"/>
              </a:spcAft>
              <a:buFont typeface="Wingdings" pitchFamily="2" charset="2"/>
              <a:buNone/>
              <a:defRPr/>
            </a:pPr>
            <a:r>
              <a:rPr lang="en-US" b="1" dirty="0">
                <a:solidFill>
                  <a:schemeClr val="bg1">
                    <a:lumMod val="95000"/>
                    <a:lumOff val="5000"/>
                  </a:schemeClr>
                </a:solidFill>
              </a:rPr>
              <a:t>2. </a:t>
            </a:r>
            <a:r>
              <a:rPr lang="en-US" b="1" u="sng" dirty="0">
                <a:solidFill>
                  <a:schemeClr val="bg1">
                    <a:lumMod val="95000"/>
                    <a:lumOff val="5000"/>
                  </a:schemeClr>
                </a:solidFill>
              </a:rPr>
              <a:t>Bi temporal diameter</a:t>
            </a:r>
            <a:r>
              <a:rPr lang="en-US" b="1" dirty="0">
                <a:solidFill>
                  <a:schemeClr val="bg1">
                    <a:lumMod val="95000"/>
                    <a:lumOff val="5000"/>
                  </a:schemeClr>
                </a:solidFill>
              </a:rPr>
              <a:t>:-</a:t>
            </a:r>
          </a:p>
          <a:p>
            <a:pPr marL="514350" indent="-514350" fontAlgn="auto">
              <a:spcBef>
                <a:spcPts val="0"/>
              </a:spcBef>
              <a:spcAft>
                <a:spcPts val="0"/>
              </a:spcAft>
              <a:buFont typeface="Wingdings" pitchFamily="2" charset="2"/>
              <a:buNone/>
              <a:defRPr/>
            </a:pPr>
            <a:r>
              <a:rPr lang="en-US" b="1" dirty="0">
                <a:solidFill>
                  <a:schemeClr val="bg1">
                    <a:lumMod val="95000"/>
                    <a:lumOff val="5000"/>
                  </a:schemeClr>
                </a:solidFill>
              </a:rPr>
              <a:t>Distance between the anterior-inferior ends of the coronal suture.</a:t>
            </a:r>
          </a:p>
          <a:p>
            <a:pPr marL="514350" indent="-514350" fontAlgn="auto">
              <a:spcBef>
                <a:spcPts val="0"/>
              </a:spcBef>
              <a:spcAft>
                <a:spcPts val="0"/>
              </a:spcAft>
              <a:buFont typeface="Wingdings" pitchFamily="2" charset="2"/>
              <a:buNone/>
              <a:defRPr/>
            </a:pPr>
            <a:r>
              <a:rPr lang="en-US" b="1" dirty="0">
                <a:solidFill>
                  <a:schemeClr val="bg1">
                    <a:lumMod val="95000"/>
                    <a:lumOff val="5000"/>
                  </a:schemeClr>
                </a:solidFill>
              </a:rPr>
              <a:t>Length:- 8.5 cm</a:t>
            </a:r>
          </a:p>
        </p:txBody>
      </p:sp>
      <p:pic>
        <p:nvPicPr>
          <p:cNvPr id="21509" name="Picture 2"/>
          <p:cNvPicPr>
            <a:picLocks noChangeAspect="1" noChangeArrowheads="1"/>
          </p:cNvPicPr>
          <p:nvPr/>
        </p:nvPicPr>
        <p:blipFill>
          <a:blip r:embed="rId3"/>
          <a:srcRect/>
          <a:stretch>
            <a:fillRect/>
          </a:stretch>
        </p:blipFill>
        <p:spPr bwMode="auto">
          <a:xfrm>
            <a:off x="4648200" y="1295400"/>
            <a:ext cx="3810000" cy="4267200"/>
          </a:xfrm>
          <a:prstGeom prst="rect">
            <a:avLst/>
          </a:prstGeom>
          <a:noFill/>
          <a:ln w="9525">
            <a:noFill/>
            <a:miter lim="800000"/>
            <a:headEnd/>
            <a:tailEnd/>
          </a:ln>
        </p:spPr>
      </p:pic>
      <p:cxnSp>
        <p:nvCxnSpPr>
          <p:cNvPr id="9" name="Straight Connector 8"/>
          <p:cNvCxnSpPr/>
          <p:nvPr/>
        </p:nvCxnSpPr>
        <p:spPr>
          <a:xfrm rot="16200000" flipH="1">
            <a:off x="5143500" y="3390900"/>
            <a:ext cx="3886200" cy="152400"/>
          </a:xfrm>
          <a:prstGeom prst="line">
            <a:avLst/>
          </a:prstGeom>
          <a:ln>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4381500" y="3543300"/>
            <a:ext cx="2971800" cy="152400"/>
          </a:xfrm>
          <a:prstGeom prst="line">
            <a:avLst/>
          </a:prstGeom>
          <a:ln>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1143000"/>
          </a:xfrm>
        </p:spPr>
        <p:txBody>
          <a:bodyPr/>
          <a:lstStyle/>
          <a:p>
            <a:pPr eaLnBrk="1" hangingPunct="1"/>
            <a:r>
              <a:rPr lang="en-US" smtClean="0"/>
              <a:t>Fetal Skull Circumferences</a:t>
            </a:r>
          </a:p>
        </p:txBody>
      </p:sp>
      <p:sp>
        <p:nvSpPr>
          <p:cNvPr id="10243" name="Rectangle 3"/>
          <p:cNvSpPr>
            <a:spLocks noGrp="1" noChangeArrowheads="1"/>
          </p:cNvSpPr>
          <p:nvPr>
            <p:ph type="body" idx="1"/>
          </p:nvPr>
        </p:nvSpPr>
        <p:spPr>
          <a:xfrm>
            <a:off x="0" y="1600200"/>
            <a:ext cx="9144000" cy="4876800"/>
          </a:xfrm>
        </p:spPr>
        <p:txBody>
          <a:bodyPr/>
          <a:lstStyle/>
          <a:p>
            <a:pPr eaLnBrk="1" hangingPunct="1"/>
            <a:r>
              <a:rPr lang="en-US" smtClean="0">
                <a:solidFill>
                  <a:srgbClr val="9900FF"/>
                </a:solidFill>
              </a:rPr>
              <a:t>The Suboccipito-Bregmatic X Bipareital (28 cm.)</a:t>
            </a:r>
          </a:p>
          <a:p>
            <a:pPr lvl="1" eaLnBrk="1" hangingPunct="1"/>
            <a:r>
              <a:rPr lang="en-US" smtClean="0"/>
              <a:t>These are the engaging diameters of well flexed vertex presentation.</a:t>
            </a:r>
          </a:p>
          <a:p>
            <a:pPr eaLnBrk="1" hangingPunct="1"/>
            <a:r>
              <a:rPr lang="en-US" smtClean="0">
                <a:solidFill>
                  <a:srgbClr val="9900FF"/>
                </a:solidFill>
              </a:rPr>
              <a:t>Occipito-frontal X Biparietal (33 cm.)</a:t>
            </a:r>
          </a:p>
          <a:p>
            <a:pPr lvl="1" eaLnBrk="1" hangingPunct="1"/>
            <a:r>
              <a:rPr lang="en-US" smtClean="0"/>
              <a:t>These are the engaging diameters in deflexed vertex presentation ( OP position).</a:t>
            </a:r>
          </a:p>
          <a:p>
            <a:pPr eaLnBrk="1" hangingPunct="1"/>
            <a:r>
              <a:rPr lang="en-US" smtClean="0">
                <a:solidFill>
                  <a:srgbClr val="9900FF"/>
                </a:solidFill>
              </a:rPr>
              <a:t>Mento-vertical X Biparietal (35.5 cm.)</a:t>
            </a:r>
          </a:p>
          <a:p>
            <a:pPr lvl="1" eaLnBrk="1" hangingPunct="1"/>
            <a:r>
              <a:rPr lang="en-US" smtClean="0"/>
              <a:t>This is the largest head circumference ( Brow presentation)</a:t>
            </a:r>
          </a:p>
          <a:p>
            <a:pPr lvl="1" eaLnBrk="1" hangingPunct="1"/>
            <a:endParaRPr lang="en-US" smtClean="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0" y="152400"/>
            <a:ext cx="7772400" cy="685800"/>
          </a:xfrm>
        </p:spPr>
        <p:txBody>
          <a:bodyPr/>
          <a:lstStyle/>
          <a:p>
            <a:pPr eaLnBrk="1" hangingPunct="1"/>
            <a:r>
              <a:rPr lang="en-US" sz="3600" smtClean="0"/>
              <a:t>Engaging Diameters of Fetal Skull</a:t>
            </a:r>
          </a:p>
        </p:txBody>
      </p:sp>
      <p:graphicFrame>
        <p:nvGraphicFramePr>
          <p:cNvPr id="154627" name="Group 3"/>
          <p:cNvGraphicFramePr>
            <a:graphicFrameLocks noGrp="1"/>
          </p:cNvGraphicFramePr>
          <p:nvPr>
            <p:ph type="tbl" idx="1"/>
          </p:nvPr>
        </p:nvGraphicFramePr>
        <p:xfrm>
          <a:off x="228600" y="990600"/>
          <a:ext cx="8686800" cy="5605463"/>
        </p:xfrm>
        <a:graphic>
          <a:graphicData uri="http://schemas.openxmlformats.org/drawingml/2006/table">
            <a:tbl>
              <a:tblPr/>
              <a:tblGrid>
                <a:gridCol w="3044825"/>
                <a:gridCol w="4083050"/>
                <a:gridCol w="1558925"/>
              </a:tblGrid>
              <a:tr h="1246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Tahoma" pitchFamily="34" charset="0"/>
                        </a:rPr>
                        <a:t>Well Flexed Head</a:t>
                      </a: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Tahoma" pitchFamily="34" charset="0"/>
                        </a:rPr>
                        <a:t>Circle of 9.5 cm.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66"/>
                          </a:solidFill>
                          <a:effectLst/>
                          <a:latin typeface="Tahoma" pitchFamily="34" charset="0"/>
                        </a:rPr>
                        <a:t>The engaging Diameter is the Suboccipito-Bregmatic diameter</a:t>
                      </a: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Tahoma" pitchFamily="34" charset="0"/>
                      </a:endParaRP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r>
              <a:tr h="1311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Tahoma" pitchFamily="34" charset="0"/>
                        </a:rPr>
                        <a:t>A deflexed Head</a:t>
                      </a: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Tahoma" pitchFamily="34" charset="0"/>
                        </a:rPr>
                        <a:t>An oval</a:t>
                      </a:r>
                      <a:r>
                        <a:rPr kumimoji="0" lang="en-US" sz="2000" b="0" i="0" u="none" strike="noStrike" cap="none" normalizeH="0" baseline="0" smtClean="0">
                          <a:ln>
                            <a:noFill/>
                          </a:ln>
                          <a:solidFill>
                            <a:srgbClr val="000066"/>
                          </a:solidFill>
                          <a:effectLst/>
                          <a:latin typeface="Tahoma"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66"/>
                          </a:solidFill>
                          <a:effectLst/>
                          <a:latin typeface="Tahoma" pitchFamily="34" charset="0"/>
                        </a:rPr>
                        <a:t>The  longer occipito-frontal diameter Of 11.5 cm. Is exposed. </a:t>
                      </a: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Tahoma" pitchFamily="34" charset="0"/>
                      </a:endParaRP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r>
              <a:tr h="1312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Tahoma" pitchFamily="34" charset="0"/>
                        </a:rPr>
                        <a:t>Greater Deflexion of the Head</a:t>
                      </a: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Tahoma" pitchFamily="34" charset="0"/>
                        </a:rPr>
                        <a:t>An oval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66"/>
                          </a:solidFill>
                          <a:effectLst/>
                          <a:latin typeface="Tahoma" pitchFamily="34" charset="0"/>
                        </a:rPr>
                        <a:t>The longer mento vertical diameter of 13.75-14 cm. is exposed </a:t>
                      </a: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Tahoma" pitchFamily="34" charset="0"/>
                      </a:endParaRP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r>
              <a:tr h="1311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Tahoma" pitchFamily="34" charset="0"/>
                        </a:rPr>
                        <a:t>Full Extension of the Head</a:t>
                      </a: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Tahoma" pitchFamily="34" charset="0"/>
                        </a:rPr>
                        <a:t>A circle of 9.5 cm.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66"/>
                          </a:solidFill>
                          <a:effectLst/>
                          <a:latin typeface="Tahoma" pitchFamily="34" charset="0"/>
                        </a:rPr>
                        <a:t>The engaging dimeter is the submento-vertical diameter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rgbClr val="000066"/>
                        </a:solidFill>
                        <a:effectLst/>
                        <a:latin typeface="Tahoma" pitchFamily="34" charset="0"/>
                      </a:endParaRP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Tahoma" pitchFamily="34" charset="0"/>
                      </a:endParaRPr>
                    </a:p>
                  </a:txBody>
                  <a:tcPr horzOverflow="overflow">
                    <a:lnL w="38100" cap="flat" cmpd="sng" algn="ctr">
                      <a:solidFill>
                        <a:schemeClr val="folHlink"/>
                      </a:solidFill>
                      <a:prstDash val="solid"/>
                      <a:round/>
                      <a:headEnd type="none" w="med" len="med"/>
                      <a:tailEnd type="none" w="med" len="med"/>
                    </a:lnL>
                    <a:lnR w="38100" cap="flat" cmpd="sng" algn="ctr">
                      <a:solidFill>
                        <a:schemeClr val="folHlink"/>
                      </a:solidFill>
                      <a:prstDash val="solid"/>
                      <a:round/>
                      <a:headEnd type="none" w="med" len="med"/>
                      <a:tailEnd type="none" w="med" len="med"/>
                    </a:lnR>
                    <a:lnT w="38100" cap="flat" cmpd="sng" algn="ctr">
                      <a:solidFill>
                        <a:schemeClr val="folHlink"/>
                      </a:solidFill>
                      <a:prstDash val="solid"/>
                      <a:round/>
                      <a:headEnd type="none" w="med" len="med"/>
                      <a:tailEnd type="none" w="med" len="med"/>
                    </a:lnT>
                    <a:lnB w="38100" cap="flat" cmpd="sng" algn="ctr">
                      <a:solidFill>
                        <a:schemeClr val="folHlink"/>
                      </a:solidFill>
                      <a:prstDash val="solid"/>
                      <a:round/>
                      <a:headEnd type="none" w="med" len="med"/>
                      <a:tailEnd type="none" w="med" len="med"/>
                    </a:lnB>
                    <a:lnTlToBr>
                      <a:noFill/>
                    </a:lnTlToBr>
                    <a:lnBlToTr>
                      <a:noFill/>
                    </a:lnBlToTr>
                    <a:noFill/>
                  </a:tcPr>
                </a:tc>
              </a:tr>
            </a:tbl>
          </a:graphicData>
        </a:graphic>
      </p:graphicFrame>
      <p:grpSp>
        <p:nvGrpSpPr>
          <p:cNvPr id="2" name="Group 25"/>
          <p:cNvGrpSpPr>
            <a:grpSpLocks/>
          </p:cNvGrpSpPr>
          <p:nvPr/>
        </p:nvGrpSpPr>
        <p:grpSpPr bwMode="auto">
          <a:xfrm>
            <a:off x="7620000" y="1219200"/>
            <a:ext cx="1066800" cy="4953000"/>
            <a:chOff x="4800" y="768"/>
            <a:chExt cx="672" cy="3120"/>
          </a:xfrm>
        </p:grpSpPr>
        <p:sp>
          <p:nvSpPr>
            <p:cNvPr id="11290" name="Oval 26" descr="Wide upward diagonal"/>
            <p:cNvSpPr>
              <a:spLocks noChangeArrowheads="1"/>
            </p:cNvSpPr>
            <p:nvPr/>
          </p:nvSpPr>
          <p:spPr bwMode="auto">
            <a:xfrm>
              <a:off x="4944" y="768"/>
              <a:ext cx="432" cy="480"/>
            </a:xfrm>
            <a:prstGeom prst="ellipse">
              <a:avLst/>
            </a:prstGeom>
            <a:pattFill prst="wdUpDiag">
              <a:fgClr>
                <a:srgbClr val="CC00CC"/>
              </a:fgClr>
              <a:bgClr>
                <a:srgbClr val="FFFFFF"/>
              </a:bgClr>
            </a:pattFill>
            <a:ln w="38100">
              <a:solidFill>
                <a:srgbClr val="9900FF"/>
              </a:solidFill>
              <a:round/>
              <a:headEnd/>
              <a:tailEnd/>
            </a:ln>
          </p:spPr>
          <p:txBody>
            <a:bodyPr wrap="none" anchor="ctr"/>
            <a:lstStyle/>
            <a:p>
              <a:endParaRPr lang="en-US"/>
            </a:p>
          </p:txBody>
        </p:sp>
        <p:sp>
          <p:nvSpPr>
            <p:cNvPr id="11291" name="Oval 27" descr="Wide upward diagonal"/>
            <p:cNvSpPr>
              <a:spLocks noChangeArrowheads="1"/>
            </p:cNvSpPr>
            <p:nvPr/>
          </p:nvSpPr>
          <p:spPr bwMode="auto">
            <a:xfrm>
              <a:off x="4848" y="1632"/>
              <a:ext cx="576" cy="432"/>
            </a:xfrm>
            <a:prstGeom prst="ellipse">
              <a:avLst/>
            </a:prstGeom>
            <a:pattFill prst="wdUpDiag">
              <a:fgClr>
                <a:srgbClr val="CC00CC"/>
              </a:fgClr>
              <a:bgClr>
                <a:srgbClr val="FFFFFF"/>
              </a:bgClr>
            </a:pattFill>
            <a:ln w="38100">
              <a:solidFill>
                <a:srgbClr val="9900FF"/>
              </a:solidFill>
              <a:round/>
              <a:headEnd/>
              <a:tailEnd/>
            </a:ln>
          </p:spPr>
          <p:txBody>
            <a:bodyPr wrap="none" anchor="ctr"/>
            <a:lstStyle/>
            <a:p>
              <a:endParaRPr lang="en-US"/>
            </a:p>
          </p:txBody>
        </p:sp>
        <p:sp>
          <p:nvSpPr>
            <p:cNvPr id="11292" name="Oval 28" descr="Wide upward diagonal"/>
            <p:cNvSpPr>
              <a:spLocks noChangeArrowheads="1"/>
            </p:cNvSpPr>
            <p:nvPr/>
          </p:nvSpPr>
          <p:spPr bwMode="auto">
            <a:xfrm>
              <a:off x="4800" y="2496"/>
              <a:ext cx="672" cy="432"/>
            </a:xfrm>
            <a:prstGeom prst="ellipse">
              <a:avLst/>
            </a:prstGeom>
            <a:pattFill prst="wdUpDiag">
              <a:fgClr>
                <a:srgbClr val="CC00CC"/>
              </a:fgClr>
              <a:bgClr>
                <a:srgbClr val="FFFFFF"/>
              </a:bgClr>
            </a:pattFill>
            <a:ln w="38100">
              <a:solidFill>
                <a:srgbClr val="9900FF"/>
              </a:solidFill>
              <a:round/>
              <a:headEnd/>
              <a:tailEnd/>
            </a:ln>
          </p:spPr>
          <p:txBody>
            <a:bodyPr wrap="none" anchor="ctr"/>
            <a:lstStyle/>
            <a:p>
              <a:endParaRPr lang="en-US"/>
            </a:p>
          </p:txBody>
        </p:sp>
        <p:sp>
          <p:nvSpPr>
            <p:cNvPr id="11293" name="Oval 29" descr="Wide upward diagonal"/>
            <p:cNvSpPr>
              <a:spLocks noChangeArrowheads="1"/>
            </p:cNvSpPr>
            <p:nvPr/>
          </p:nvSpPr>
          <p:spPr bwMode="auto">
            <a:xfrm>
              <a:off x="4896" y="3408"/>
              <a:ext cx="432" cy="480"/>
            </a:xfrm>
            <a:prstGeom prst="ellipse">
              <a:avLst/>
            </a:prstGeom>
            <a:pattFill prst="wdUpDiag">
              <a:fgClr>
                <a:srgbClr val="CC00CC"/>
              </a:fgClr>
              <a:bgClr>
                <a:srgbClr val="FFFFFF"/>
              </a:bgClr>
            </a:pattFill>
            <a:ln w="38100">
              <a:solidFill>
                <a:srgbClr val="9900FF"/>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t="1225" r="1945" b="1225"/>
          <a:stretch>
            <a:fillRect/>
          </a:stretch>
        </p:blipFill>
        <p:spPr bwMode="auto">
          <a:xfrm>
            <a:off x="4953000" y="381000"/>
            <a:ext cx="3811588" cy="6019800"/>
          </a:xfrm>
          <a:prstGeom prst="rect">
            <a:avLst/>
          </a:prstGeom>
          <a:noFill/>
          <a:ln w="57150" cmpd="thinThick">
            <a:solidFill>
              <a:srgbClr val="800080"/>
            </a:solidFill>
            <a:miter lim="800000"/>
            <a:headEnd/>
            <a:tailEnd/>
          </a:ln>
        </p:spPr>
      </p:pic>
      <p:sp>
        <p:nvSpPr>
          <p:cNvPr id="12291" name="Rectangle 3"/>
          <p:cNvSpPr>
            <a:spLocks noGrp="1" noChangeArrowheads="1"/>
          </p:cNvSpPr>
          <p:nvPr>
            <p:ph type="title" idx="4294967295"/>
          </p:nvPr>
        </p:nvSpPr>
        <p:spPr>
          <a:xfrm>
            <a:off x="0" y="76200"/>
            <a:ext cx="3276600" cy="762000"/>
          </a:xfrm>
        </p:spPr>
        <p:txBody>
          <a:bodyPr/>
          <a:lstStyle/>
          <a:p>
            <a:pPr algn="l" eaLnBrk="1" hangingPunct="1"/>
            <a:r>
              <a:rPr lang="en-US" smtClean="0"/>
              <a:t>Moulding…</a:t>
            </a:r>
          </a:p>
        </p:txBody>
      </p:sp>
      <p:sp>
        <p:nvSpPr>
          <p:cNvPr id="12292" name="Rectangle 4"/>
          <p:cNvSpPr>
            <a:spLocks noGrp="1" noChangeArrowheads="1"/>
          </p:cNvSpPr>
          <p:nvPr>
            <p:ph type="body" sz="half" idx="4294967295"/>
          </p:nvPr>
        </p:nvSpPr>
        <p:spPr>
          <a:xfrm>
            <a:off x="0" y="838200"/>
            <a:ext cx="4495800" cy="5791200"/>
          </a:xfrm>
        </p:spPr>
        <p:txBody>
          <a:bodyPr/>
          <a:lstStyle/>
          <a:p>
            <a:pPr eaLnBrk="1" hangingPunct="1">
              <a:lnSpc>
                <a:spcPct val="120000"/>
              </a:lnSpc>
            </a:pPr>
            <a:r>
              <a:rPr lang="en-US" sz="2400" smtClean="0"/>
              <a:t>Reshaping of the fetal skull:</a:t>
            </a:r>
          </a:p>
          <a:p>
            <a:pPr lvl="1" eaLnBrk="1" hangingPunct="1">
              <a:lnSpc>
                <a:spcPct val="120000"/>
              </a:lnSpc>
            </a:pPr>
            <a:r>
              <a:rPr lang="en-US" sz="2000" smtClean="0"/>
              <a:t>Obliteration of the sutures.</a:t>
            </a:r>
          </a:p>
          <a:p>
            <a:pPr lvl="1" eaLnBrk="1" hangingPunct="1">
              <a:lnSpc>
                <a:spcPct val="120000"/>
              </a:lnSpc>
            </a:pPr>
            <a:r>
              <a:rPr lang="en-US" sz="2000" smtClean="0"/>
              <a:t>Overlapping of the bones of the vault:</a:t>
            </a:r>
          </a:p>
          <a:p>
            <a:pPr lvl="2" eaLnBrk="1" hangingPunct="1">
              <a:lnSpc>
                <a:spcPct val="120000"/>
              </a:lnSpc>
            </a:pPr>
            <a:r>
              <a:rPr lang="en-US" sz="1800" smtClean="0"/>
              <a:t>One parietal bone overlaps the other.</a:t>
            </a:r>
          </a:p>
          <a:p>
            <a:pPr lvl="2" eaLnBrk="1" hangingPunct="1">
              <a:lnSpc>
                <a:spcPct val="120000"/>
              </a:lnSpc>
            </a:pPr>
            <a:r>
              <a:rPr lang="en-US" sz="1800" smtClean="0"/>
              <a:t>Both overlap the occipital bone.</a:t>
            </a:r>
          </a:p>
          <a:p>
            <a:pPr eaLnBrk="1" hangingPunct="1">
              <a:lnSpc>
                <a:spcPct val="120000"/>
              </a:lnSpc>
            </a:pPr>
            <a:r>
              <a:rPr lang="en-US" sz="2400" smtClean="0"/>
              <a:t>It accounts for diminution of the biparietal diameter and suboccipitobregmatic diameters by 0.5-1 cm. 0r even more.</a:t>
            </a:r>
          </a:p>
        </p:txBody>
      </p:sp>
      <p:sp>
        <p:nvSpPr>
          <p:cNvPr id="155653" name="Line 5"/>
          <p:cNvSpPr>
            <a:spLocks noChangeShapeType="1"/>
          </p:cNvSpPr>
          <p:nvPr/>
        </p:nvSpPr>
        <p:spPr bwMode="auto">
          <a:xfrm flipV="1">
            <a:off x="6019800" y="4495800"/>
            <a:ext cx="1219200" cy="228600"/>
          </a:xfrm>
          <a:prstGeom prst="line">
            <a:avLst/>
          </a:prstGeom>
          <a:noFill/>
          <a:ln w="76200">
            <a:solidFill>
              <a:srgbClr val="006600"/>
            </a:solidFill>
            <a:prstDash val="dash"/>
            <a:round/>
            <a:headEnd/>
            <a:tailEnd type="triangle" w="med" len="med"/>
          </a:ln>
        </p:spPr>
        <p:txBody>
          <a:bodyPr/>
          <a:lstStyle/>
          <a:p>
            <a:endParaRPr lang="en-US"/>
          </a:p>
        </p:txBody>
      </p:sp>
      <p:grpSp>
        <p:nvGrpSpPr>
          <p:cNvPr id="2" name="Group 6"/>
          <p:cNvGrpSpPr>
            <a:grpSpLocks/>
          </p:cNvGrpSpPr>
          <p:nvPr/>
        </p:nvGrpSpPr>
        <p:grpSpPr bwMode="auto">
          <a:xfrm rot="-10296259">
            <a:off x="6477000" y="5105400"/>
            <a:ext cx="762000" cy="1066800"/>
            <a:chOff x="4080" y="3024"/>
            <a:chExt cx="480" cy="672"/>
          </a:xfrm>
        </p:grpSpPr>
        <p:sp>
          <p:nvSpPr>
            <p:cNvPr id="12295" name="Line 7"/>
            <p:cNvSpPr>
              <a:spLocks noChangeShapeType="1"/>
            </p:cNvSpPr>
            <p:nvPr/>
          </p:nvSpPr>
          <p:spPr bwMode="auto">
            <a:xfrm flipH="1" flipV="1">
              <a:off x="4080" y="3216"/>
              <a:ext cx="240" cy="480"/>
            </a:xfrm>
            <a:prstGeom prst="line">
              <a:avLst/>
            </a:prstGeom>
            <a:noFill/>
            <a:ln w="76200">
              <a:solidFill>
                <a:srgbClr val="006600"/>
              </a:solidFill>
              <a:prstDash val="dash"/>
              <a:round/>
              <a:headEnd/>
              <a:tailEnd type="triangle" w="med" len="med"/>
            </a:ln>
          </p:spPr>
          <p:txBody>
            <a:bodyPr/>
            <a:lstStyle/>
            <a:p>
              <a:endParaRPr lang="en-US"/>
            </a:p>
          </p:txBody>
        </p:sp>
        <p:sp>
          <p:nvSpPr>
            <p:cNvPr id="12296" name="Line 8"/>
            <p:cNvSpPr>
              <a:spLocks noChangeShapeType="1"/>
            </p:cNvSpPr>
            <p:nvPr/>
          </p:nvSpPr>
          <p:spPr bwMode="auto">
            <a:xfrm flipV="1">
              <a:off x="4320" y="3024"/>
              <a:ext cx="240" cy="672"/>
            </a:xfrm>
            <a:prstGeom prst="line">
              <a:avLst/>
            </a:prstGeom>
            <a:noFill/>
            <a:ln w="76200">
              <a:solidFill>
                <a:srgbClr val="006600"/>
              </a:solidFill>
              <a:prstDash val="dash"/>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55653"/>
                                        </p:tgtEl>
                                        <p:attrNameLst>
                                          <p:attrName>style.visibility</p:attrName>
                                        </p:attrNameLst>
                                      </p:cBhvr>
                                      <p:to>
                                        <p:strVal val="visible"/>
                                      </p:to>
                                    </p:set>
                                    <p:animEffect transition="in" filter="strips(downRight)">
                                      <p:cBhvr>
                                        <p:cTn id="12" dur="500"/>
                                        <p:tgtEl>
                                          <p:spTgt spid="155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sz="half" idx="2"/>
          </p:nvPr>
        </p:nvSpPr>
        <p:spPr>
          <a:xfrm>
            <a:off x="457200" y="4572000"/>
            <a:ext cx="8001000" cy="2133600"/>
          </a:xfrm>
        </p:spPr>
        <p:txBody>
          <a:bodyPr/>
          <a:lstStyle/>
          <a:p>
            <a:pPr eaLnBrk="1" hangingPunct="1">
              <a:lnSpc>
                <a:spcPct val="90000"/>
              </a:lnSpc>
            </a:pPr>
            <a:r>
              <a:rPr lang="en-US" sz="2400" b="1" smtClean="0"/>
              <a:t>A: Well flexed Head</a:t>
            </a:r>
          </a:p>
          <a:p>
            <a:pPr eaLnBrk="1" hangingPunct="1">
              <a:lnSpc>
                <a:spcPct val="90000"/>
              </a:lnSpc>
            </a:pPr>
            <a:r>
              <a:rPr lang="en-US" sz="2400" b="1" smtClean="0"/>
              <a:t>B: Partially Flexed Head</a:t>
            </a:r>
          </a:p>
          <a:p>
            <a:pPr eaLnBrk="1" hangingPunct="1">
              <a:lnSpc>
                <a:spcPct val="90000"/>
              </a:lnSpc>
            </a:pPr>
            <a:r>
              <a:rPr lang="en-US" sz="2400" b="1" smtClean="0"/>
              <a:t>C: Deflexed Head</a:t>
            </a:r>
          </a:p>
          <a:p>
            <a:pPr eaLnBrk="1" hangingPunct="1">
              <a:lnSpc>
                <a:spcPct val="90000"/>
              </a:lnSpc>
            </a:pPr>
            <a:r>
              <a:rPr lang="en-US" sz="2400" b="1" smtClean="0"/>
              <a:t>D: Face Presentation</a:t>
            </a:r>
          </a:p>
          <a:p>
            <a:pPr eaLnBrk="1" hangingPunct="1">
              <a:lnSpc>
                <a:spcPct val="90000"/>
              </a:lnSpc>
            </a:pPr>
            <a:r>
              <a:rPr lang="en-US" sz="2400" b="1" smtClean="0"/>
              <a:t>E: Brow presentation</a:t>
            </a:r>
          </a:p>
        </p:txBody>
      </p:sp>
      <p:grpSp>
        <p:nvGrpSpPr>
          <p:cNvPr id="2" name="Group 3"/>
          <p:cNvGrpSpPr>
            <a:grpSpLocks/>
          </p:cNvGrpSpPr>
          <p:nvPr/>
        </p:nvGrpSpPr>
        <p:grpSpPr bwMode="auto">
          <a:xfrm>
            <a:off x="460375" y="152400"/>
            <a:ext cx="8299450" cy="4267200"/>
            <a:chOff x="290" y="96"/>
            <a:chExt cx="5228" cy="2688"/>
          </a:xfrm>
        </p:grpSpPr>
        <p:pic>
          <p:nvPicPr>
            <p:cNvPr id="13316" name="Picture 4" descr="5"/>
            <p:cNvPicPr>
              <a:picLocks noChangeAspect="1" noChangeArrowheads="1"/>
            </p:cNvPicPr>
            <p:nvPr/>
          </p:nvPicPr>
          <p:blipFill>
            <a:blip r:embed="rId2">
              <a:lum bright="-6000" contrast="6000"/>
            </a:blip>
            <a:srcRect l="22420" t="34390" r="19235" b="40286"/>
            <a:stretch>
              <a:fillRect/>
            </a:stretch>
          </p:blipFill>
          <p:spPr bwMode="auto">
            <a:xfrm>
              <a:off x="290" y="142"/>
              <a:ext cx="5228" cy="2642"/>
            </a:xfrm>
            <a:prstGeom prst="rect">
              <a:avLst/>
            </a:prstGeom>
            <a:noFill/>
            <a:ln w="57150" cmpd="thickThin">
              <a:solidFill>
                <a:srgbClr val="993366"/>
              </a:solidFill>
              <a:miter lim="800000"/>
              <a:headEnd/>
              <a:tailEnd/>
            </a:ln>
          </p:spPr>
        </p:pic>
        <p:sp>
          <p:nvSpPr>
            <p:cNvPr id="13317" name="Freeform 5"/>
            <p:cNvSpPr>
              <a:spLocks/>
            </p:cNvSpPr>
            <p:nvPr/>
          </p:nvSpPr>
          <p:spPr bwMode="auto">
            <a:xfrm>
              <a:off x="576" y="144"/>
              <a:ext cx="1536" cy="864"/>
            </a:xfrm>
            <a:custGeom>
              <a:avLst/>
              <a:gdLst>
                <a:gd name="T0" fmla="*/ 0 w 1456"/>
                <a:gd name="T1" fmla="*/ 400 h 736"/>
                <a:gd name="T2" fmla="*/ 672 w 1456"/>
                <a:gd name="T3" fmla="*/ 16 h 736"/>
                <a:gd name="T4" fmla="*/ 1392 w 1456"/>
                <a:gd name="T5" fmla="*/ 304 h 736"/>
                <a:gd name="T6" fmla="*/ 1056 w 1456"/>
                <a:gd name="T7" fmla="*/ 736 h 736"/>
                <a:gd name="T8" fmla="*/ 0 60000 65536"/>
                <a:gd name="T9" fmla="*/ 0 60000 65536"/>
                <a:gd name="T10" fmla="*/ 0 60000 65536"/>
                <a:gd name="T11" fmla="*/ 0 60000 65536"/>
                <a:gd name="T12" fmla="*/ 0 w 1456"/>
                <a:gd name="T13" fmla="*/ 0 h 736"/>
                <a:gd name="T14" fmla="*/ 1456 w 1456"/>
                <a:gd name="T15" fmla="*/ 736 h 736"/>
              </a:gdLst>
              <a:ahLst/>
              <a:cxnLst>
                <a:cxn ang="T8">
                  <a:pos x="T0" y="T1"/>
                </a:cxn>
                <a:cxn ang="T9">
                  <a:pos x="T2" y="T3"/>
                </a:cxn>
                <a:cxn ang="T10">
                  <a:pos x="T4" y="T5"/>
                </a:cxn>
                <a:cxn ang="T11">
                  <a:pos x="T6" y="T7"/>
                </a:cxn>
              </a:cxnLst>
              <a:rect l="T12" t="T13" r="T14" b="T15"/>
              <a:pathLst>
                <a:path w="1456" h="736">
                  <a:moveTo>
                    <a:pt x="0" y="400"/>
                  </a:moveTo>
                  <a:cubicBezTo>
                    <a:pt x="220" y="216"/>
                    <a:pt x="440" y="32"/>
                    <a:pt x="672" y="16"/>
                  </a:cubicBezTo>
                  <a:cubicBezTo>
                    <a:pt x="904" y="0"/>
                    <a:pt x="1328" y="184"/>
                    <a:pt x="1392" y="304"/>
                  </a:cubicBezTo>
                  <a:cubicBezTo>
                    <a:pt x="1456" y="424"/>
                    <a:pt x="1112" y="664"/>
                    <a:pt x="1056" y="736"/>
                  </a:cubicBezTo>
                </a:path>
              </a:pathLst>
            </a:custGeom>
            <a:noFill/>
            <a:ln w="57150">
              <a:solidFill>
                <a:srgbClr val="D60093"/>
              </a:solidFill>
              <a:prstDash val="sysDot"/>
              <a:round/>
              <a:headEnd/>
              <a:tailEnd/>
            </a:ln>
          </p:spPr>
          <p:txBody>
            <a:bodyPr/>
            <a:lstStyle/>
            <a:p>
              <a:endParaRPr lang="en-US"/>
            </a:p>
          </p:txBody>
        </p:sp>
        <p:sp>
          <p:nvSpPr>
            <p:cNvPr id="13318" name="Freeform 6"/>
            <p:cNvSpPr>
              <a:spLocks/>
            </p:cNvSpPr>
            <p:nvPr/>
          </p:nvSpPr>
          <p:spPr bwMode="auto">
            <a:xfrm>
              <a:off x="2448" y="96"/>
              <a:ext cx="1296" cy="864"/>
            </a:xfrm>
            <a:custGeom>
              <a:avLst/>
              <a:gdLst>
                <a:gd name="T0" fmla="*/ 0 w 1208"/>
                <a:gd name="T1" fmla="*/ 488 h 920"/>
                <a:gd name="T2" fmla="*/ 480 w 1208"/>
                <a:gd name="T3" fmla="*/ 56 h 920"/>
                <a:gd name="T4" fmla="*/ 1008 w 1208"/>
                <a:gd name="T5" fmla="*/ 152 h 920"/>
                <a:gd name="T6" fmla="*/ 1200 w 1208"/>
                <a:gd name="T7" fmla="*/ 440 h 920"/>
                <a:gd name="T8" fmla="*/ 960 w 1208"/>
                <a:gd name="T9" fmla="*/ 920 h 920"/>
                <a:gd name="T10" fmla="*/ 0 60000 65536"/>
                <a:gd name="T11" fmla="*/ 0 60000 65536"/>
                <a:gd name="T12" fmla="*/ 0 60000 65536"/>
                <a:gd name="T13" fmla="*/ 0 60000 65536"/>
                <a:gd name="T14" fmla="*/ 0 60000 65536"/>
                <a:gd name="T15" fmla="*/ 0 w 1208"/>
                <a:gd name="T16" fmla="*/ 0 h 920"/>
                <a:gd name="T17" fmla="*/ 1208 w 1208"/>
                <a:gd name="T18" fmla="*/ 920 h 920"/>
              </a:gdLst>
              <a:ahLst/>
              <a:cxnLst>
                <a:cxn ang="T10">
                  <a:pos x="T0" y="T1"/>
                </a:cxn>
                <a:cxn ang="T11">
                  <a:pos x="T2" y="T3"/>
                </a:cxn>
                <a:cxn ang="T12">
                  <a:pos x="T4" y="T5"/>
                </a:cxn>
                <a:cxn ang="T13">
                  <a:pos x="T6" y="T7"/>
                </a:cxn>
                <a:cxn ang="T14">
                  <a:pos x="T8" y="T9"/>
                </a:cxn>
              </a:cxnLst>
              <a:rect l="T15" t="T16" r="T17" b="T18"/>
              <a:pathLst>
                <a:path w="1208" h="920">
                  <a:moveTo>
                    <a:pt x="0" y="488"/>
                  </a:moveTo>
                  <a:cubicBezTo>
                    <a:pt x="156" y="300"/>
                    <a:pt x="312" y="112"/>
                    <a:pt x="480" y="56"/>
                  </a:cubicBezTo>
                  <a:cubicBezTo>
                    <a:pt x="648" y="0"/>
                    <a:pt x="888" y="88"/>
                    <a:pt x="1008" y="152"/>
                  </a:cubicBezTo>
                  <a:cubicBezTo>
                    <a:pt x="1128" y="216"/>
                    <a:pt x="1208" y="312"/>
                    <a:pt x="1200" y="440"/>
                  </a:cubicBezTo>
                  <a:cubicBezTo>
                    <a:pt x="1192" y="568"/>
                    <a:pt x="1000" y="840"/>
                    <a:pt x="960" y="920"/>
                  </a:cubicBezTo>
                </a:path>
              </a:pathLst>
            </a:custGeom>
            <a:noFill/>
            <a:ln w="57150">
              <a:solidFill>
                <a:srgbClr val="D60093"/>
              </a:solidFill>
              <a:prstDash val="sysDot"/>
              <a:round/>
              <a:headEnd/>
              <a:tailEnd/>
            </a:ln>
          </p:spPr>
          <p:txBody>
            <a:bodyPr/>
            <a:lstStyle/>
            <a:p>
              <a:endParaRPr lang="en-US"/>
            </a:p>
          </p:txBody>
        </p:sp>
        <p:sp>
          <p:nvSpPr>
            <p:cNvPr id="13319" name="Freeform 7"/>
            <p:cNvSpPr>
              <a:spLocks/>
            </p:cNvSpPr>
            <p:nvPr/>
          </p:nvSpPr>
          <p:spPr bwMode="auto">
            <a:xfrm>
              <a:off x="4080" y="144"/>
              <a:ext cx="1296" cy="720"/>
            </a:xfrm>
            <a:custGeom>
              <a:avLst/>
              <a:gdLst>
                <a:gd name="T0" fmla="*/ 0 w 1256"/>
                <a:gd name="T1" fmla="*/ 680 h 776"/>
                <a:gd name="T2" fmla="*/ 192 w 1256"/>
                <a:gd name="T3" fmla="*/ 248 h 776"/>
                <a:gd name="T4" fmla="*/ 816 w 1256"/>
                <a:gd name="T5" fmla="*/ 8 h 776"/>
                <a:gd name="T6" fmla="*/ 1200 w 1256"/>
                <a:gd name="T7" fmla="*/ 200 h 776"/>
                <a:gd name="T8" fmla="*/ 1152 w 1256"/>
                <a:gd name="T9" fmla="*/ 776 h 776"/>
                <a:gd name="T10" fmla="*/ 0 60000 65536"/>
                <a:gd name="T11" fmla="*/ 0 60000 65536"/>
                <a:gd name="T12" fmla="*/ 0 60000 65536"/>
                <a:gd name="T13" fmla="*/ 0 60000 65536"/>
                <a:gd name="T14" fmla="*/ 0 60000 65536"/>
                <a:gd name="T15" fmla="*/ 0 w 1256"/>
                <a:gd name="T16" fmla="*/ 0 h 776"/>
                <a:gd name="T17" fmla="*/ 1256 w 1256"/>
                <a:gd name="T18" fmla="*/ 776 h 776"/>
              </a:gdLst>
              <a:ahLst/>
              <a:cxnLst>
                <a:cxn ang="T10">
                  <a:pos x="T0" y="T1"/>
                </a:cxn>
                <a:cxn ang="T11">
                  <a:pos x="T2" y="T3"/>
                </a:cxn>
                <a:cxn ang="T12">
                  <a:pos x="T4" y="T5"/>
                </a:cxn>
                <a:cxn ang="T13">
                  <a:pos x="T6" y="T7"/>
                </a:cxn>
                <a:cxn ang="T14">
                  <a:pos x="T8" y="T9"/>
                </a:cxn>
              </a:cxnLst>
              <a:rect l="T15" t="T16" r="T17" b="T18"/>
              <a:pathLst>
                <a:path w="1256" h="776">
                  <a:moveTo>
                    <a:pt x="0" y="680"/>
                  </a:moveTo>
                  <a:cubicBezTo>
                    <a:pt x="28" y="520"/>
                    <a:pt x="56" y="360"/>
                    <a:pt x="192" y="248"/>
                  </a:cubicBezTo>
                  <a:cubicBezTo>
                    <a:pt x="328" y="136"/>
                    <a:pt x="648" y="16"/>
                    <a:pt x="816" y="8"/>
                  </a:cubicBezTo>
                  <a:cubicBezTo>
                    <a:pt x="984" y="0"/>
                    <a:pt x="1144" y="72"/>
                    <a:pt x="1200" y="200"/>
                  </a:cubicBezTo>
                  <a:cubicBezTo>
                    <a:pt x="1256" y="328"/>
                    <a:pt x="1160" y="680"/>
                    <a:pt x="1152" y="776"/>
                  </a:cubicBezTo>
                </a:path>
              </a:pathLst>
            </a:custGeom>
            <a:noFill/>
            <a:ln w="57150">
              <a:solidFill>
                <a:srgbClr val="D60093"/>
              </a:solidFill>
              <a:prstDash val="sysDot"/>
              <a:round/>
              <a:headEnd/>
              <a:tailEnd/>
            </a:ln>
          </p:spPr>
          <p:txBody>
            <a:bodyPr/>
            <a:lstStyle/>
            <a:p>
              <a:endParaRPr lang="en-US"/>
            </a:p>
          </p:txBody>
        </p:sp>
        <p:sp>
          <p:nvSpPr>
            <p:cNvPr id="13320" name="Freeform 8"/>
            <p:cNvSpPr>
              <a:spLocks/>
            </p:cNvSpPr>
            <p:nvPr/>
          </p:nvSpPr>
          <p:spPr bwMode="auto">
            <a:xfrm>
              <a:off x="1344" y="1592"/>
              <a:ext cx="1536" cy="760"/>
            </a:xfrm>
            <a:custGeom>
              <a:avLst/>
              <a:gdLst>
                <a:gd name="T0" fmla="*/ 200 w 1608"/>
                <a:gd name="T1" fmla="*/ 472 h 760"/>
                <a:gd name="T2" fmla="*/ 152 w 1608"/>
                <a:gd name="T3" fmla="*/ 184 h 760"/>
                <a:gd name="T4" fmla="*/ 1112 w 1608"/>
                <a:gd name="T5" fmla="*/ 40 h 760"/>
                <a:gd name="T6" fmla="*/ 1592 w 1608"/>
                <a:gd name="T7" fmla="*/ 424 h 760"/>
                <a:gd name="T8" fmla="*/ 1208 w 1608"/>
                <a:gd name="T9" fmla="*/ 760 h 760"/>
                <a:gd name="T10" fmla="*/ 0 60000 65536"/>
                <a:gd name="T11" fmla="*/ 0 60000 65536"/>
                <a:gd name="T12" fmla="*/ 0 60000 65536"/>
                <a:gd name="T13" fmla="*/ 0 60000 65536"/>
                <a:gd name="T14" fmla="*/ 0 60000 65536"/>
                <a:gd name="T15" fmla="*/ 0 w 1608"/>
                <a:gd name="T16" fmla="*/ 0 h 760"/>
                <a:gd name="T17" fmla="*/ 1608 w 1608"/>
                <a:gd name="T18" fmla="*/ 760 h 760"/>
              </a:gdLst>
              <a:ahLst/>
              <a:cxnLst>
                <a:cxn ang="T10">
                  <a:pos x="T0" y="T1"/>
                </a:cxn>
                <a:cxn ang="T11">
                  <a:pos x="T2" y="T3"/>
                </a:cxn>
                <a:cxn ang="T12">
                  <a:pos x="T4" y="T5"/>
                </a:cxn>
                <a:cxn ang="T13">
                  <a:pos x="T6" y="T7"/>
                </a:cxn>
                <a:cxn ang="T14">
                  <a:pos x="T8" y="T9"/>
                </a:cxn>
              </a:cxnLst>
              <a:rect l="T15" t="T16" r="T17" b="T18"/>
              <a:pathLst>
                <a:path w="1608" h="760">
                  <a:moveTo>
                    <a:pt x="200" y="472"/>
                  </a:moveTo>
                  <a:cubicBezTo>
                    <a:pt x="100" y="364"/>
                    <a:pt x="0" y="256"/>
                    <a:pt x="152" y="184"/>
                  </a:cubicBezTo>
                  <a:cubicBezTo>
                    <a:pt x="304" y="112"/>
                    <a:pt x="872" y="0"/>
                    <a:pt x="1112" y="40"/>
                  </a:cubicBezTo>
                  <a:cubicBezTo>
                    <a:pt x="1352" y="80"/>
                    <a:pt x="1576" y="304"/>
                    <a:pt x="1592" y="424"/>
                  </a:cubicBezTo>
                  <a:cubicBezTo>
                    <a:pt x="1608" y="544"/>
                    <a:pt x="1272" y="704"/>
                    <a:pt x="1208" y="760"/>
                  </a:cubicBezTo>
                </a:path>
              </a:pathLst>
            </a:custGeom>
            <a:noFill/>
            <a:ln w="57150">
              <a:solidFill>
                <a:srgbClr val="D60093"/>
              </a:solidFill>
              <a:prstDash val="sysDot"/>
              <a:round/>
              <a:headEnd/>
              <a:tailEnd/>
            </a:ln>
          </p:spPr>
          <p:txBody>
            <a:bodyPr/>
            <a:lstStyle/>
            <a:p>
              <a:endParaRPr lang="en-US"/>
            </a:p>
          </p:txBody>
        </p:sp>
        <p:sp>
          <p:nvSpPr>
            <p:cNvPr id="13321" name="Freeform 9"/>
            <p:cNvSpPr>
              <a:spLocks/>
            </p:cNvSpPr>
            <p:nvPr/>
          </p:nvSpPr>
          <p:spPr bwMode="auto">
            <a:xfrm>
              <a:off x="2928" y="1512"/>
              <a:ext cx="1632" cy="984"/>
            </a:xfrm>
            <a:custGeom>
              <a:avLst/>
              <a:gdLst>
                <a:gd name="T0" fmla="*/ 192 w 1528"/>
                <a:gd name="T1" fmla="*/ 552 h 920"/>
                <a:gd name="T2" fmla="*/ 96 w 1528"/>
                <a:gd name="T3" fmla="*/ 264 h 920"/>
                <a:gd name="T4" fmla="*/ 768 w 1528"/>
                <a:gd name="T5" fmla="*/ 24 h 920"/>
                <a:gd name="T6" fmla="*/ 1440 w 1528"/>
                <a:gd name="T7" fmla="*/ 408 h 920"/>
                <a:gd name="T8" fmla="*/ 1296 w 1528"/>
                <a:gd name="T9" fmla="*/ 840 h 920"/>
                <a:gd name="T10" fmla="*/ 1152 w 1528"/>
                <a:gd name="T11" fmla="*/ 888 h 920"/>
                <a:gd name="T12" fmla="*/ 0 60000 65536"/>
                <a:gd name="T13" fmla="*/ 0 60000 65536"/>
                <a:gd name="T14" fmla="*/ 0 60000 65536"/>
                <a:gd name="T15" fmla="*/ 0 60000 65536"/>
                <a:gd name="T16" fmla="*/ 0 60000 65536"/>
                <a:gd name="T17" fmla="*/ 0 60000 65536"/>
                <a:gd name="T18" fmla="*/ 0 w 1528"/>
                <a:gd name="T19" fmla="*/ 0 h 920"/>
                <a:gd name="T20" fmla="*/ 1528 w 1528"/>
                <a:gd name="T21" fmla="*/ 920 h 920"/>
              </a:gdLst>
              <a:ahLst/>
              <a:cxnLst>
                <a:cxn ang="T12">
                  <a:pos x="T0" y="T1"/>
                </a:cxn>
                <a:cxn ang="T13">
                  <a:pos x="T2" y="T3"/>
                </a:cxn>
                <a:cxn ang="T14">
                  <a:pos x="T4" y="T5"/>
                </a:cxn>
                <a:cxn ang="T15">
                  <a:pos x="T6" y="T7"/>
                </a:cxn>
                <a:cxn ang="T16">
                  <a:pos x="T8" y="T9"/>
                </a:cxn>
                <a:cxn ang="T17">
                  <a:pos x="T10" y="T11"/>
                </a:cxn>
              </a:cxnLst>
              <a:rect l="T18" t="T19" r="T20" b="T21"/>
              <a:pathLst>
                <a:path w="1528" h="920">
                  <a:moveTo>
                    <a:pt x="192" y="552"/>
                  </a:moveTo>
                  <a:cubicBezTo>
                    <a:pt x="96" y="452"/>
                    <a:pt x="0" y="352"/>
                    <a:pt x="96" y="264"/>
                  </a:cubicBezTo>
                  <a:cubicBezTo>
                    <a:pt x="192" y="176"/>
                    <a:pt x="544" y="0"/>
                    <a:pt x="768" y="24"/>
                  </a:cubicBezTo>
                  <a:cubicBezTo>
                    <a:pt x="992" y="48"/>
                    <a:pt x="1352" y="272"/>
                    <a:pt x="1440" y="408"/>
                  </a:cubicBezTo>
                  <a:cubicBezTo>
                    <a:pt x="1528" y="544"/>
                    <a:pt x="1344" y="760"/>
                    <a:pt x="1296" y="840"/>
                  </a:cubicBezTo>
                  <a:cubicBezTo>
                    <a:pt x="1248" y="920"/>
                    <a:pt x="1168" y="880"/>
                    <a:pt x="1152" y="888"/>
                  </a:cubicBezTo>
                </a:path>
              </a:pathLst>
            </a:custGeom>
            <a:noFill/>
            <a:ln w="57150">
              <a:solidFill>
                <a:srgbClr val="D60093"/>
              </a:solidFill>
              <a:prstDash val="sysDot"/>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Regional and local regulatory bodies for private nurse midwives</a:t>
            </a:r>
            <a:endParaRPr lang="en-US" b="1" dirty="0"/>
          </a:p>
        </p:txBody>
      </p:sp>
      <p:sp>
        <p:nvSpPr>
          <p:cNvPr id="3" name="Content Placeholder 2"/>
          <p:cNvSpPr>
            <a:spLocks noGrp="1"/>
          </p:cNvSpPr>
          <p:nvPr>
            <p:ph idx="1"/>
          </p:nvPr>
        </p:nvSpPr>
        <p:spPr>
          <a:xfrm>
            <a:off x="457200" y="1600200"/>
            <a:ext cx="8458200" cy="4953000"/>
          </a:xfrm>
        </p:spPr>
        <p:txBody>
          <a:bodyPr>
            <a:normAutofit fontScale="85000" lnSpcReduction="20000"/>
          </a:bodyPr>
          <a:lstStyle/>
          <a:p>
            <a:pPr>
              <a:buNone/>
            </a:pPr>
            <a:r>
              <a:rPr lang="en-US" dirty="0" smtClean="0"/>
              <a:t>• </a:t>
            </a:r>
            <a:r>
              <a:rPr lang="en-US" dirty="0"/>
              <a:t>The </a:t>
            </a:r>
            <a:r>
              <a:rPr lang="en-US" b="1" dirty="0"/>
              <a:t>Nursing Council </a:t>
            </a:r>
            <a:r>
              <a:rPr lang="en-US" dirty="0"/>
              <a:t>of Kenya, a professional regulatory body that licenses nurses and midwives as private practitioners. </a:t>
            </a:r>
          </a:p>
          <a:p>
            <a:pPr>
              <a:buNone/>
            </a:pPr>
            <a:r>
              <a:rPr lang="en-US" dirty="0"/>
              <a:t>• The Kenya </a:t>
            </a:r>
            <a:r>
              <a:rPr lang="en-US" b="1" dirty="0"/>
              <a:t>Medical Board</a:t>
            </a:r>
            <a:r>
              <a:rPr lang="en-US" dirty="0"/>
              <a:t>, which licenses private clinics. </a:t>
            </a:r>
          </a:p>
          <a:p>
            <a:pPr>
              <a:buNone/>
            </a:pPr>
            <a:r>
              <a:rPr lang="en-US" dirty="0"/>
              <a:t>• The </a:t>
            </a:r>
            <a:r>
              <a:rPr lang="en-US" b="1" dirty="0"/>
              <a:t>National Nurses Association</a:t>
            </a:r>
            <a:r>
              <a:rPr lang="en-US" dirty="0"/>
              <a:t>, the professional and welfare association for nurses where individuals are members. Private Nurse Midwives have a chapter within the association. </a:t>
            </a:r>
          </a:p>
          <a:p>
            <a:pPr>
              <a:buNone/>
            </a:pPr>
            <a:r>
              <a:rPr lang="en-US" dirty="0"/>
              <a:t>• Members of the </a:t>
            </a:r>
            <a:r>
              <a:rPr lang="en-US" b="1" dirty="0"/>
              <a:t>East, Central and Southern African College of Nursing</a:t>
            </a:r>
            <a:r>
              <a:rPr lang="en-US" dirty="0"/>
              <a:t> (ECSACON), a regional nursing body that also includes members of the Association. ECSACON is the designated regional advisory body to the Conference of Ministers of Health in the Eastern, Central and Southern African Health Community. </a:t>
            </a:r>
          </a:p>
          <a:p>
            <a:endParaRPr lang="en-US"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57200"/>
            <a:ext cx="5897320" cy="52322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sz="2800" b="1" dirty="0">
                <a:solidFill>
                  <a:schemeClr val="bg1">
                    <a:lumMod val="95000"/>
                    <a:lumOff val="5000"/>
                  </a:schemeClr>
                </a:solidFill>
              </a:rPr>
              <a:t>FETAL SKULL CHANGES IN LABOUR</a:t>
            </a:r>
          </a:p>
        </p:txBody>
      </p:sp>
      <p:graphicFrame>
        <p:nvGraphicFramePr>
          <p:cNvPr id="3" name="Diagram 2"/>
          <p:cNvGraphicFramePr/>
          <p:nvPr/>
        </p:nvGraphicFramePr>
        <p:xfrm>
          <a:off x="1295400" y="1447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z="3200" b="1"/>
              <a:t>MOULDING OF THE HEAD</a:t>
            </a:r>
          </a:p>
        </p:txBody>
      </p:sp>
      <p:sp>
        <p:nvSpPr>
          <p:cNvPr id="26627" name="Rectangle 3"/>
          <p:cNvSpPr>
            <a:spLocks noGrp="1" noChangeArrowheads="1"/>
          </p:cNvSpPr>
          <p:nvPr>
            <p:ph type="body" idx="1"/>
          </p:nvPr>
        </p:nvSpPr>
        <p:spPr/>
        <p:txBody>
          <a:bodyPr>
            <a:normAutofit lnSpcReduction="10000"/>
          </a:bodyPr>
          <a:lstStyle/>
          <a:p>
            <a:r>
              <a:rPr lang="en-US" dirty="0"/>
              <a:t>Occurs with descent of the fetal head into the pelvis to</a:t>
            </a:r>
            <a:r>
              <a:rPr lang="en-US" dirty="0">
                <a:solidFill>
                  <a:srgbClr val="00B0F0"/>
                </a:solidFill>
              </a:rPr>
              <a:t> reduce the head circumference</a:t>
            </a:r>
          </a:p>
          <a:p>
            <a:endParaRPr lang="en-US" dirty="0"/>
          </a:p>
          <a:p>
            <a:r>
              <a:rPr lang="en-US" dirty="0"/>
              <a:t>Frontal bones </a:t>
            </a:r>
            <a:r>
              <a:rPr lang="en-US" dirty="0">
                <a:solidFill>
                  <a:srgbClr val="00B0F0"/>
                </a:solidFill>
              </a:rPr>
              <a:t>slip under </a:t>
            </a:r>
            <a:r>
              <a:rPr lang="en-US" dirty="0"/>
              <a:t>parietal bones</a:t>
            </a:r>
          </a:p>
          <a:p>
            <a:endParaRPr lang="en-US" dirty="0"/>
          </a:p>
          <a:p>
            <a:r>
              <a:rPr lang="en-US" dirty="0"/>
              <a:t>Parietal bones </a:t>
            </a:r>
            <a:r>
              <a:rPr lang="en-US" dirty="0">
                <a:solidFill>
                  <a:srgbClr val="00B0F0"/>
                </a:solidFill>
              </a:rPr>
              <a:t>override</a:t>
            </a:r>
            <a:r>
              <a:rPr lang="en-US" dirty="0"/>
              <a:t> each other</a:t>
            </a:r>
          </a:p>
          <a:p>
            <a:endParaRPr lang="en-US" dirty="0"/>
          </a:p>
          <a:p>
            <a:r>
              <a:rPr lang="en-US" dirty="0"/>
              <a:t>Parietal bones </a:t>
            </a:r>
            <a:r>
              <a:rPr lang="en-US" dirty="0">
                <a:solidFill>
                  <a:srgbClr val="FF0000"/>
                </a:solidFill>
              </a:rPr>
              <a:t>slip under</a:t>
            </a:r>
            <a:r>
              <a:rPr lang="en-US" dirty="0"/>
              <a:t> the occipital bone</a:t>
            </a:r>
          </a:p>
          <a:p>
            <a:endParaRPr lang="en-US" dirty="0">
              <a:sym typeface="Wingdings 3" pitchFamily="18" charset="2"/>
            </a:endParaRPr>
          </a:p>
          <a:p>
            <a:endParaRPr lang="en-US" dirty="0">
              <a:sym typeface="Wingdings 3"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1000" fill="hold"/>
                                        <p:tgtEl>
                                          <p:spTgt spid="26626"/>
                                        </p:tgtEl>
                                        <p:attrNameLst>
                                          <p:attrName>ppt_x</p:attrName>
                                        </p:attrNameLst>
                                      </p:cBhvr>
                                      <p:tavLst>
                                        <p:tav tm="0">
                                          <p:val>
                                            <p:strVal val="#ppt_x-.2"/>
                                          </p:val>
                                        </p:tav>
                                        <p:tav tm="100000">
                                          <p:val>
                                            <p:strVal val="#ppt_x"/>
                                          </p:val>
                                        </p:tav>
                                      </p:tavLst>
                                    </p:anim>
                                    <p:anim calcmode="lin" valueType="num">
                                      <p:cBhvr>
                                        <p:cTn id="8" dur="1000" fill="hold"/>
                                        <p:tgtEl>
                                          <p:spTgt spid="266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626"/>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6627">
                                            <p:txEl>
                                              <p:pRg st="0" end="0"/>
                                            </p:txEl>
                                          </p:spTgt>
                                        </p:tgtEl>
                                        <p:attrNameLst>
                                          <p:attrName>style.visibility</p:attrName>
                                        </p:attrNameLst>
                                      </p:cBhvr>
                                      <p:to>
                                        <p:strVal val="visible"/>
                                      </p:to>
                                    </p:set>
                                    <p:animEffect transition="in" filter="fade">
                                      <p:cBhvr>
                                        <p:cTn id="13" dur="500"/>
                                        <p:tgtEl>
                                          <p:spTgt spid="26627">
                                            <p:txEl>
                                              <p:pRg st="0" end="0"/>
                                            </p:txEl>
                                          </p:spTgt>
                                        </p:tgtEl>
                                      </p:cBhvr>
                                    </p:animEffect>
                                    <p:anim calcmode="lin" valueType="num">
                                      <p:cBhvr>
                                        <p:cTn id="14"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6627">
                                            <p:txEl>
                                              <p:pRg st="0" end="0"/>
                                            </p:txEl>
                                          </p:spTgt>
                                        </p:tgtEl>
                                        <p:attrNameLst>
                                          <p:attrName>ppt_y</p:attrName>
                                        </p:attrNameLst>
                                      </p:cBhvr>
                                      <p:tavLst>
                                        <p:tav tm="0">
                                          <p:val>
                                            <p:strVal val="#ppt_y+.05"/>
                                          </p:val>
                                        </p:tav>
                                        <p:tav tm="100000">
                                          <p:val>
                                            <p:strVal val="#ppt_y"/>
                                          </p:val>
                                        </p:tav>
                                      </p:tavLst>
                                    </p:anim>
                                  </p:childTnLst>
                                </p:cTn>
                              </p:par>
                            </p:childTnLst>
                          </p:cTn>
                        </p:par>
                        <p:par>
                          <p:cTn id="16" fill="hold">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Effect transition="in" filter="fade">
                                      <p:cBhvr>
                                        <p:cTn id="19" dur="500"/>
                                        <p:tgtEl>
                                          <p:spTgt spid="26627">
                                            <p:txEl>
                                              <p:pRg st="2" end="2"/>
                                            </p:txEl>
                                          </p:spTgt>
                                        </p:tgtEl>
                                      </p:cBhvr>
                                    </p:animEffect>
                                    <p:anim calcmode="lin" valueType="num">
                                      <p:cBhvr>
                                        <p:cTn id="20"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6627">
                                            <p:txEl>
                                              <p:pRg st="2" end="2"/>
                                            </p:txEl>
                                          </p:spTgt>
                                        </p:tgtEl>
                                        <p:attrNameLst>
                                          <p:attrName>ppt_y</p:attrName>
                                        </p:attrNameLst>
                                      </p:cBhvr>
                                      <p:tavLst>
                                        <p:tav tm="0">
                                          <p:val>
                                            <p:strVal val="#ppt_y+.05"/>
                                          </p:val>
                                        </p:tav>
                                        <p:tav tm="100000">
                                          <p:val>
                                            <p:strVal val="#ppt_y"/>
                                          </p:val>
                                        </p:tav>
                                      </p:tavLst>
                                    </p:anim>
                                  </p:childTnLst>
                                </p:cTn>
                              </p:par>
                            </p:childTnLst>
                          </p:cTn>
                        </p:par>
                        <p:par>
                          <p:cTn id="22" fill="hold">
                            <p:stCondLst>
                              <p:cond delay="2000"/>
                            </p:stCondLst>
                            <p:childTnLst>
                              <p:par>
                                <p:cTn id="23" presetID="44" presetClass="entr" presetSubtype="0" fill="hold" grpId="0" nodeType="afterEffect">
                                  <p:stCondLst>
                                    <p:cond delay="0"/>
                                  </p:stCondLst>
                                  <p:childTnLst>
                                    <p:set>
                                      <p:cBhvr>
                                        <p:cTn id="24" dur="1" fill="hold">
                                          <p:stCondLst>
                                            <p:cond delay="0"/>
                                          </p:stCondLst>
                                        </p:cTn>
                                        <p:tgtEl>
                                          <p:spTgt spid="26627">
                                            <p:txEl>
                                              <p:pRg st="4" end="4"/>
                                            </p:txEl>
                                          </p:spTgt>
                                        </p:tgtEl>
                                        <p:attrNameLst>
                                          <p:attrName>style.visibility</p:attrName>
                                        </p:attrNameLst>
                                      </p:cBhvr>
                                      <p:to>
                                        <p:strVal val="visible"/>
                                      </p:to>
                                    </p:set>
                                    <p:animEffect transition="in" filter="fade">
                                      <p:cBhvr>
                                        <p:cTn id="25" dur="500"/>
                                        <p:tgtEl>
                                          <p:spTgt spid="26627">
                                            <p:txEl>
                                              <p:pRg st="4" end="4"/>
                                            </p:txEl>
                                          </p:spTgt>
                                        </p:tgtEl>
                                      </p:cBhvr>
                                    </p:animEffect>
                                    <p:anim calcmode="lin" valueType="num">
                                      <p:cBhvr>
                                        <p:cTn id="26"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26627">
                                            <p:txEl>
                                              <p:pRg st="4" end="4"/>
                                            </p:txEl>
                                          </p:spTgt>
                                        </p:tgtEl>
                                        <p:attrNameLst>
                                          <p:attrName>ppt_y</p:attrName>
                                        </p:attrNameLst>
                                      </p:cBhvr>
                                      <p:tavLst>
                                        <p:tav tm="0">
                                          <p:val>
                                            <p:strVal val="#ppt_y+.05"/>
                                          </p:val>
                                        </p:tav>
                                        <p:tav tm="100000">
                                          <p:val>
                                            <p:strVal val="#ppt_y"/>
                                          </p:val>
                                        </p:tav>
                                      </p:tavLst>
                                    </p:anim>
                                  </p:childTnLst>
                                </p:cTn>
                              </p:par>
                            </p:childTnLst>
                          </p:cTn>
                        </p:par>
                        <p:par>
                          <p:cTn id="28" fill="hold">
                            <p:stCondLst>
                              <p:cond delay="2500"/>
                            </p:stCondLst>
                            <p:childTnLst>
                              <p:par>
                                <p:cTn id="29" presetID="44" presetClass="entr" presetSubtype="0" fill="hold" grpId="0" nodeType="afterEffect">
                                  <p:stCondLst>
                                    <p:cond delay="0"/>
                                  </p:stCondLst>
                                  <p:childTnLst>
                                    <p:set>
                                      <p:cBhvr>
                                        <p:cTn id="30" dur="1" fill="hold">
                                          <p:stCondLst>
                                            <p:cond delay="0"/>
                                          </p:stCondLst>
                                        </p:cTn>
                                        <p:tgtEl>
                                          <p:spTgt spid="26627">
                                            <p:txEl>
                                              <p:pRg st="6" end="6"/>
                                            </p:txEl>
                                          </p:spTgt>
                                        </p:tgtEl>
                                        <p:attrNameLst>
                                          <p:attrName>style.visibility</p:attrName>
                                        </p:attrNameLst>
                                      </p:cBhvr>
                                      <p:to>
                                        <p:strVal val="visible"/>
                                      </p:to>
                                    </p:set>
                                    <p:animEffect transition="in" filter="fade">
                                      <p:cBhvr>
                                        <p:cTn id="31" dur="500"/>
                                        <p:tgtEl>
                                          <p:spTgt spid="26627">
                                            <p:txEl>
                                              <p:pRg st="6" end="6"/>
                                            </p:txEl>
                                          </p:spTgt>
                                        </p:tgtEl>
                                      </p:cBhvr>
                                    </p:animEffect>
                                    <p:anim calcmode="lin" valueType="num">
                                      <p:cBhvr>
                                        <p:cTn id="32" dur="5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26627">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7" grpId="0" build="p"/>
    </p:bld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z="3200" b="1"/>
              <a:t>MOULDING OF THE HEAD</a:t>
            </a:r>
          </a:p>
        </p:txBody>
      </p:sp>
      <p:sp>
        <p:nvSpPr>
          <p:cNvPr id="34819" name="Rectangle 3"/>
          <p:cNvSpPr>
            <a:spLocks noGrp="1" noChangeArrowheads="1"/>
          </p:cNvSpPr>
          <p:nvPr>
            <p:ph type="body" idx="1"/>
          </p:nvPr>
        </p:nvSpPr>
        <p:spPr/>
        <p:txBody>
          <a:bodyPr>
            <a:normAutofit fontScale="77500" lnSpcReduction="20000"/>
          </a:bodyPr>
          <a:lstStyle/>
          <a:p>
            <a:pPr>
              <a:buFont typeface="Wingdings" pitchFamily="2" charset="2"/>
              <a:buNone/>
            </a:pPr>
            <a:r>
              <a:rPr lang="en-US" b="1" dirty="0"/>
              <a:t>DEGREE OF MOULDING</a:t>
            </a:r>
          </a:p>
          <a:p>
            <a:pPr>
              <a:buFont typeface="Wingdings" pitchFamily="2" charset="2"/>
              <a:buNone/>
            </a:pPr>
            <a:r>
              <a:rPr lang="en-US" dirty="0">
                <a:solidFill>
                  <a:srgbClr val="FF0000"/>
                </a:solidFill>
              </a:rPr>
              <a:t>Assessed vaginally</a:t>
            </a:r>
          </a:p>
          <a:p>
            <a:r>
              <a:rPr lang="en-US" dirty="0">
                <a:solidFill>
                  <a:srgbClr val="00B050"/>
                </a:solidFill>
              </a:rPr>
              <a:t>0 </a:t>
            </a:r>
            <a:r>
              <a:rPr lang="en-US" dirty="0">
                <a:solidFill>
                  <a:srgbClr val="00B050"/>
                </a:solidFill>
                <a:sym typeface="Wingdings 3" pitchFamily="18" charset="2"/>
              </a:rPr>
              <a:t> </a:t>
            </a:r>
          </a:p>
          <a:p>
            <a:pPr>
              <a:buFont typeface="Wingdings" pitchFamily="2" charset="2"/>
              <a:buNone/>
            </a:pPr>
            <a:r>
              <a:rPr lang="en-US" dirty="0">
                <a:sym typeface="Wingdings 3" pitchFamily="18" charset="2"/>
              </a:rPr>
              <a:t>            suture lines are separate</a:t>
            </a:r>
          </a:p>
          <a:p>
            <a:r>
              <a:rPr lang="en-US" dirty="0">
                <a:solidFill>
                  <a:srgbClr val="FF0000"/>
                </a:solidFill>
                <a:latin typeface="Viner Hand ITC" pitchFamily="66" charset="0"/>
                <a:sym typeface="Wingdings 3" pitchFamily="18" charset="2"/>
              </a:rPr>
              <a:t>+</a:t>
            </a:r>
            <a:r>
              <a:rPr lang="en-US" dirty="0">
                <a:solidFill>
                  <a:srgbClr val="FF0000"/>
                </a:solidFill>
                <a:latin typeface="Symbol" pitchFamily="18" charset="2"/>
                <a:sym typeface="Wingdings 3" pitchFamily="18" charset="2"/>
              </a:rPr>
              <a:t>1 </a:t>
            </a:r>
            <a:r>
              <a:rPr lang="en-US" dirty="0">
                <a:solidFill>
                  <a:srgbClr val="FF0000"/>
                </a:solidFill>
                <a:sym typeface="Wingdings 3" pitchFamily="18" charset="2"/>
              </a:rPr>
              <a:t></a:t>
            </a:r>
          </a:p>
          <a:p>
            <a:pPr>
              <a:buFont typeface="Wingdings" pitchFamily="2" charset="2"/>
              <a:buNone/>
            </a:pPr>
            <a:r>
              <a:rPr lang="en-US" dirty="0">
                <a:sym typeface="Wingdings 3" pitchFamily="18" charset="2"/>
              </a:rPr>
              <a:t>             suture lines meet</a:t>
            </a:r>
          </a:p>
          <a:p>
            <a:r>
              <a:rPr lang="en-US" dirty="0">
                <a:solidFill>
                  <a:srgbClr val="00B050"/>
                </a:solidFill>
                <a:latin typeface="Viner Hand ITC" pitchFamily="66" charset="0"/>
                <a:sym typeface="Wingdings 3" pitchFamily="18" charset="2"/>
              </a:rPr>
              <a:t>+</a:t>
            </a:r>
            <a:r>
              <a:rPr lang="en-US" dirty="0">
                <a:solidFill>
                  <a:srgbClr val="00B050"/>
                </a:solidFill>
                <a:latin typeface="Symbol" pitchFamily="18" charset="2"/>
                <a:sym typeface="Wingdings 3" pitchFamily="18" charset="2"/>
              </a:rPr>
              <a:t>2 </a:t>
            </a:r>
            <a:r>
              <a:rPr lang="en-US" dirty="0">
                <a:solidFill>
                  <a:srgbClr val="00B050"/>
                </a:solidFill>
                <a:sym typeface="Wingdings 3" pitchFamily="18" charset="2"/>
              </a:rPr>
              <a:t></a:t>
            </a:r>
          </a:p>
          <a:p>
            <a:pPr>
              <a:buFont typeface="Wingdings" pitchFamily="2" charset="2"/>
              <a:buNone/>
            </a:pPr>
            <a:r>
              <a:rPr lang="en-US" dirty="0">
                <a:sym typeface="Wingdings 3" pitchFamily="18" charset="2"/>
              </a:rPr>
              <a:t>           suture lines overlap but can be reduced by gentle</a:t>
            </a:r>
          </a:p>
          <a:p>
            <a:pPr>
              <a:buFont typeface="Wingdings" pitchFamily="2" charset="2"/>
              <a:buNone/>
            </a:pPr>
            <a:r>
              <a:rPr lang="en-US" dirty="0">
                <a:sym typeface="Wingdings 3" pitchFamily="18" charset="2"/>
              </a:rPr>
              <a:t>            digital pressure</a:t>
            </a:r>
          </a:p>
          <a:p>
            <a:r>
              <a:rPr lang="en-US" dirty="0">
                <a:solidFill>
                  <a:srgbClr val="FF0000"/>
                </a:solidFill>
                <a:latin typeface="Viner Hand ITC" pitchFamily="66" charset="0"/>
                <a:sym typeface="Wingdings 3" pitchFamily="18" charset="2"/>
              </a:rPr>
              <a:t>+</a:t>
            </a:r>
            <a:r>
              <a:rPr lang="en-US" dirty="0">
                <a:solidFill>
                  <a:srgbClr val="FF0000"/>
                </a:solidFill>
                <a:sym typeface="Wingdings 3" pitchFamily="18" charset="2"/>
              </a:rPr>
              <a:t>3</a:t>
            </a:r>
            <a:r>
              <a:rPr lang="en-US" dirty="0">
                <a:solidFill>
                  <a:srgbClr val="FF0000"/>
                </a:solidFill>
                <a:latin typeface="Symbol" pitchFamily="18" charset="2"/>
                <a:sym typeface="Wingdings 3" pitchFamily="18" charset="2"/>
              </a:rPr>
              <a:t> </a:t>
            </a:r>
            <a:r>
              <a:rPr lang="en-US" dirty="0">
                <a:solidFill>
                  <a:srgbClr val="FF0000"/>
                </a:solidFill>
                <a:sym typeface="Wingdings 3" pitchFamily="18" charset="2"/>
              </a:rPr>
              <a:t></a:t>
            </a:r>
          </a:p>
          <a:p>
            <a:pPr>
              <a:buFont typeface="Wingdings" pitchFamily="2" charset="2"/>
              <a:buNone/>
            </a:pPr>
            <a:r>
              <a:rPr lang="en-US" dirty="0">
                <a:sym typeface="Wingdings 3" pitchFamily="18" charset="2"/>
              </a:rPr>
              <a:t>             overlap irreducible</a:t>
            </a:r>
          </a:p>
          <a:p>
            <a:endParaRPr lang="en-US" dirty="0">
              <a:sym typeface="Wingdings 3" pitchFamily="18" charset="2"/>
            </a:endParaRP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ppt_x</p:attrName>
                                        </p:attrNameLst>
                                      </p:cBhvr>
                                      <p:tavLst>
                                        <p:tav tm="0">
                                          <p:val>
                                            <p:strVal val="#ppt_x-.2"/>
                                          </p:val>
                                        </p:tav>
                                        <p:tav tm="100000">
                                          <p:val>
                                            <p:strVal val="#ppt_x"/>
                                          </p:val>
                                        </p:tav>
                                      </p:tavLst>
                                    </p:anim>
                                    <p:anim calcmode="lin" valueType="num">
                                      <p:cBhvr>
                                        <p:cTn id="8" dur="1000" fill="hold"/>
                                        <p:tgtEl>
                                          <p:spTgt spid="348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18"/>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Effect transition="in" filter="fade">
                                      <p:cBhvr>
                                        <p:cTn id="13" dur="500"/>
                                        <p:tgtEl>
                                          <p:spTgt spid="34819">
                                            <p:txEl>
                                              <p:pRg st="0" end="0"/>
                                            </p:txEl>
                                          </p:spTgt>
                                        </p:tgtEl>
                                      </p:cBhvr>
                                    </p:animEffect>
                                    <p:anim calcmode="lin" valueType="num">
                                      <p:cBhvr>
                                        <p:cTn id="14"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4819">
                                            <p:txEl>
                                              <p:pRg st="0" end="0"/>
                                            </p:txEl>
                                          </p:spTgt>
                                        </p:tgtEl>
                                        <p:attrNameLst>
                                          <p:attrName>ppt_y</p:attrName>
                                        </p:attrNameLst>
                                      </p:cBhvr>
                                      <p:tavLst>
                                        <p:tav tm="0">
                                          <p:val>
                                            <p:strVal val="#ppt_y+.05"/>
                                          </p:val>
                                        </p:tav>
                                        <p:tav tm="100000">
                                          <p:val>
                                            <p:strVal val="#ppt_y"/>
                                          </p:val>
                                        </p:tav>
                                      </p:tavLst>
                                    </p:anim>
                                  </p:childTnLst>
                                </p:cTn>
                              </p:par>
                            </p:childTnLst>
                          </p:cTn>
                        </p:par>
                        <p:par>
                          <p:cTn id="16" fill="hold">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34819">
                                            <p:txEl>
                                              <p:pRg st="1" end="1"/>
                                            </p:txEl>
                                          </p:spTgt>
                                        </p:tgtEl>
                                        <p:attrNameLst>
                                          <p:attrName>style.visibility</p:attrName>
                                        </p:attrNameLst>
                                      </p:cBhvr>
                                      <p:to>
                                        <p:strVal val="visible"/>
                                      </p:to>
                                    </p:set>
                                    <p:animEffect transition="in" filter="fade">
                                      <p:cBhvr>
                                        <p:cTn id="19" dur="500"/>
                                        <p:tgtEl>
                                          <p:spTgt spid="34819">
                                            <p:txEl>
                                              <p:pRg st="1" end="1"/>
                                            </p:txEl>
                                          </p:spTgt>
                                        </p:tgtEl>
                                      </p:cBhvr>
                                    </p:animEffect>
                                    <p:anim calcmode="lin" valueType="num">
                                      <p:cBhvr>
                                        <p:cTn id="20"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4819">
                                            <p:txEl>
                                              <p:pRg st="1" end="1"/>
                                            </p:txEl>
                                          </p:spTgt>
                                        </p:tgtEl>
                                        <p:attrNameLst>
                                          <p:attrName>ppt_y</p:attrName>
                                        </p:attrNameLst>
                                      </p:cBhvr>
                                      <p:tavLst>
                                        <p:tav tm="0">
                                          <p:val>
                                            <p:strVal val="#ppt_y+.05"/>
                                          </p:val>
                                        </p:tav>
                                        <p:tav tm="100000">
                                          <p:val>
                                            <p:strVal val="#ppt_y"/>
                                          </p:val>
                                        </p:tav>
                                      </p:tavLst>
                                    </p:anim>
                                  </p:childTnLst>
                                </p:cTn>
                              </p:par>
                            </p:childTnLst>
                          </p:cTn>
                        </p:par>
                        <p:par>
                          <p:cTn id="22" fill="hold">
                            <p:stCondLst>
                              <p:cond delay="2000"/>
                            </p:stCondLst>
                            <p:childTnLst>
                              <p:par>
                                <p:cTn id="23" presetID="44" presetClass="entr" presetSubtype="0" fill="hold" grpId="0" nodeType="afterEffect">
                                  <p:stCondLst>
                                    <p:cond delay="0"/>
                                  </p:stCondLst>
                                  <p:childTnLst>
                                    <p:set>
                                      <p:cBhvr>
                                        <p:cTn id="24" dur="1" fill="hold">
                                          <p:stCondLst>
                                            <p:cond delay="0"/>
                                          </p:stCondLst>
                                        </p:cTn>
                                        <p:tgtEl>
                                          <p:spTgt spid="34819">
                                            <p:txEl>
                                              <p:pRg st="2" end="2"/>
                                            </p:txEl>
                                          </p:spTgt>
                                        </p:tgtEl>
                                        <p:attrNameLst>
                                          <p:attrName>style.visibility</p:attrName>
                                        </p:attrNameLst>
                                      </p:cBhvr>
                                      <p:to>
                                        <p:strVal val="visible"/>
                                      </p:to>
                                    </p:set>
                                    <p:animEffect transition="in" filter="fade">
                                      <p:cBhvr>
                                        <p:cTn id="25" dur="500"/>
                                        <p:tgtEl>
                                          <p:spTgt spid="34819">
                                            <p:txEl>
                                              <p:pRg st="2" end="2"/>
                                            </p:txEl>
                                          </p:spTgt>
                                        </p:tgtEl>
                                      </p:cBhvr>
                                    </p:animEffect>
                                    <p:anim calcmode="lin" valueType="num">
                                      <p:cBhvr>
                                        <p:cTn id="26"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34819">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4" presetClass="entr" presetSubtype="0" fill="hold" grpId="0" nodeType="clickEffect">
                                  <p:stCondLst>
                                    <p:cond delay="0"/>
                                  </p:stCondLst>
                                  <p:childTnLst>
                                    <p:set>
                                      <p:cBhvr>
                                        <p:cTn id="31" dur="1" fill="hold">
                                          <p:stCondLst>
                                            <p:cond delay="0"/>
                                          </p:stCondLst>
                                        </p:cTn>
                                        <p:tgtEl>
                                          <p:spTgt spid="34819">
                                            <p:txEl>
                                              <p:pRg st="3" end="3"/>
                                            </p:txEl>
                                          </p:spTgt>
                                        </p:tgtEl>
                                        <p:attrNameLst>
                                          <p:attrName>style.visibility</p:attrName>
                                        </p:attrNameLst>
                                      </p:cBhvr>
                                      <p:to>
                                        <p:strVal val="visible"/>
                                      </p:to>
                                    </p:set>
                                    <p:animEffect transition="in" filter="fade">
                                      <p:cBhvr>
                                        <p:cTn id="32" dur="500"/>
                                        <p:tgtEl>
                                          <p:spTgt spid="34819">
                                            <p:txEl>
                                              <p:pRg st="3" end="3"/>
                                            </p:txEl>
                                          </p:spTgt>
                                        </p:tgtEl>
                                      </p:cBhvr>
                                    </p:animEffect>
                                    <p:anim calcmode="lin" valueType="num">
                                      <p:cBhvr>
                                        <p:cTn id="33"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34819">
                                            <p:txEl>
                                              <p:pRg st="3" end="3"/>
                                            </p:txEl>
                                          </p:spTgt>
                                        </p:tgtEl>
                                        <p:attrNameLst>
                                          <p:attrName>ppt_y</p:attrName>
                                        </p:attrNameLst>
                                      </p:cBhvr>
                                      <p:tavLst>
                                        <p:tav tm="0">
                                          <p:val>
                                            <p:strVal val="#ppt_y+.05"/>
                                          </p:val>
                                        </p:tav>
                                        <p:tav tm="100000">
                                          <p:val>
                                            <p:strVal val="#ppt_y"/>
                                          </p:val>
                                        </p:tav>
                                      </p:tavLst>
                                    </p:anim>
                                  </p:childTnLst>
                                </p:cTn>
                              </p:par>
                            </p:childTnLst>
                          </p:cTn>
                        </p:par>
                        <p:par>
                          <p:cTn id="35" fill="hold">
                            <p:stCondLst>
                              <p:cond delay="500"/>
                            </p:stCondLst>
                            <p:childTnLst>
                              <p:par>
                                <p:cTn id="36" presetID="44" presetClass="entr" presetSubtype="0" fill="hold" grpId="0" nodeType="afterEffect">
                                  <p:stCondLst>
                                    <p:cond delay="0"/>
                                  </p:stCondLst>
                                  <p:childTnLst>
                                    <p:set>
                                      <p:cBhvr>
                                        <p:cTn id="37" dur="1" fill="hold">
                                          <p:stCondLst>
                                            <p:cond delay="0"/>
                                          </p:stCondLst>
                                        </p:cTn>
                                        <p:tgtEl>
                                          <p:spTgt spid="34819">
                                            <p:txEl>
                                              <p:pRg st="4" end="4"/>
                                            </p:txEl>
                                          </p:spTgt>
                                        </p:tgtEl>
                                        <p:attrNameLst>
                                          <p:attrName>style.visibility</p:attrName>
                                        </p:attrNameLst>
                                      </p:cBhvr>
                                      <p:to>
                                        <p:strVal val="visible"/>
                                      </p:to>
                                    </p:set>
                                    <p:animEffect transition="in" filter="fade">
                                      <p:cBhvr>
                                        <p:cTn id="38" dur="500"/>
                                        <p:tgtEl>
                                          <p:spTgt spid="34819">
                                            <p:txEl>
                                              <p:pRg st="4" end="4"/>
                                            </p:txEl>
                                          </p:spTgt>
                                        </p:tgtEl>
                                      </p:cBhvr>
                                    </p:animEffect>
                                    <p:anim calcmode="lin" valueType="num">
                                      <p:cBhvr>
                                        <p:cTn id="39"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34819">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4" presetClass="entr" presetSubtype="0" fill="hold" grpId="0" nodeType="clickEffect">
                                  <p:stCondLst>
                                    <p:cond delay="0"/>
                                  </p:stCondLst>
                                  <p:childTnLst>
                                    <p:set>
                                      <p:cBhvr>
                                        <p:cTn id="44" dur="1" fill="hold">
                                          <p:stCondLst>
                                            <p:cond delay="0"/>
                                          </p:stCondLst>
                                        </p:cTn>
                                        <p:tgtEl>
                                          <p:spTgt spid="34819">
                                            <p:txEl>
                                              <p:pRg st="5" end="5"/>
                                            </p:txEl>
                                          </p:spTgt>
                                        </p:tgtEl>
                                        <p:attrNameLst>
                                          <p:attrName>style.visibility</p:attrName>
                                        </p:attrNameLst>
                                      </p:cBhvr>
                                      <p:to>
                                        <p:strVal val="visible"/>
                                      </p:to>
                                    </p:set>
                                    <p:animEffect transition="in" filter="fade">
                                      <p:cBhvr>
                                        <p:cTn id="45" dur="500"/>
                                        <p:tgtEl>
                                          <p:spTgt spid="34819">
                                            <p:txEl>
                                              <p:pRg st="5" end="5"/>
                                            </p:txEl>
                                          </p:spTgt>
                                        </p:tgtEl>
                                      </p:cBhvr>
                                    </p:animEffect>
                                    <p:anim calcmode="lin" valueType="num">
                                      <p:cBhvr>
                                        <p:cTn id="46" dur="500" fill="hold"/>
                                        <p:tgtEl>
                                          <p:spTgt spid="34819">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34819">
                                            <p:txEl>
                                              <p:pRg st="5" end="5"/>
                                            </p:txEl>
                                          </p:spTgt>
                                        </p:tgtEl>
                                        <p:attrNameLst>
                                          <p:attrName>ppt_y</p:attrName>
                                        </p:attrNameLst>
                                      </p:cBhvr>
                                      <p:tavLst>
                                        <p:tav tm="0">
                                          <p:val>
                                            <p:strVal val="#ppt_y+.05"/>
                                          </p:val>
                                        </p:tav>
                                        <p:tav tm="100000">
                                          <p:val>
                                            <p:strVal val="#ppt_y"/>
                                          </p:val>
                                        </p:tav>
                                      </p:tavLst>
                                    </p:anim>
                                  </p:childTnLst>
                                </p:cTn>
                              </p:par>
                            </p:childTnLst>
                          </p:cTn>
                        </p:par>
                        <p:par>
                          <p:cTn id="48" fill="hold">
                            <p:stCondLst>
                              <p:cond delay="500"/>
                            </p:stCondLst>
                            <p:childTnLst>
                              <p:par>
                                <p:cTn id="49" presetID="44" presetClass="entr" presetSubtype="0" fill="hold" grpId="0" nodeType="afterEffect">
                                  <p:stCondLst>
                                    <p:cond delay="0"/>
                                  </p:stCondLst>
                                  <p:childTnLst>
                                    <p:set>
                                      <p:cBhvr>
                                        <p:cTn id="50" dur="1" fill="hold">
                                          <p:stCondLst>
                                            <p:cond delay="0"/>
                                          </p:stCondLst>
                                        </p:cTn>
                                        <p:tgtEl>
                                          <p:spTgt spid="34819">
                                            <p:txEl>
                                              <p:pRg st="6" end="6"/>
                                            </p:txEl>
                                          </p:spTgt>
                                        </p:tgtEl>
                                        <p:attrNameLst>
                                          <p:attrName>style.visibility</p:attrName>
                                        </p:attrNameLst>
                                      </p:cBhvr>
                                      <p:to>
                                        <p:strVal val="visible"/>
                                      </p:to>
                                    </p:set>
                                    <p:animEffect transition="in" filter="fade">
                                      <p:cBhvr>
                                        <p:cTn id="51" dur="500"/>
                                        <p:tgtEl>
                                          <p:spTgt spid="34819">
                                            <p:txEl>
                                              <p:pRg st="6" end="6"/>
                                            </p:txEl>
                                          </p:spTgt>
                                        </p:tgtEl>
                                      </p:cBhvr>
                                    </p:animEffect>
                                    <p:anim calcmode="lin" valueType="num">
                                      <p:cBhvr>
                                        <p:cTn id="52" dur="500" fill="hold"/>
                                        <p:tgtEl>
                                          <p:spTgt spid="34819">
                                            <p:txEl>
                                              <p:pRg st="6" end="6"/>
                                            </p:txEl>
                                          </p:spTgt>
                                        </p:tgtEl>
                                        <p:attrNameLst>
                                          <p:attrName>ppt_x</p:attrName>
                                        </p:attrNameLst>
                                      </p:cBhvr>
                                      <p:tavLst>
                                        <p:tav tm="0">
                                          <p:val>
                                            <p:strVal val="#ppt_x"/>
                                          </p:val>
                                        </p:tav>
                                        <p:tav tm="100000">
                                          <p:val>
                                            <p:strVal val="#ppt_x"/>
                                          </p:val>
                                        </p:tav>
                                      </p:tavLst>
                                    </p:anim>
                                    <p:anim calcmode="lin" valueType="num">
                                      <p:cBhvr>
                                        <p:cTn id="53" dur="500" fill="hold"/>
                                        <p:tgtEl>
                                          <p:spTgt spid="34819">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4" presetClass="entr" presetSubtype="0" fill="hold" grpId="0" nodeType="clickEffect">
                                  <p:stCondLst>
                                    <p:cond delay="0"/>
                                  </p:stCondLst>
                                  <p:childTnLst>
                                    <p:set>
                                      <p:cBhvr>
                                        <p:cTn id="57" dur="1" fill="hold">
                                          <p:stCondLst>
                                            <p:cond delay="0"/>
                                          </p:stCondLst>
                                        </p:cTn>
                                        <p:tgtEl>
                                          <p:spTgt spid="34819">
                                            <p:txEl>
                                              <p:pRg st="7" end="7"/>
                                            </p:txEl>
                                          </p:spTgt>
                                        </p:tgtEl>
                                        <p:attrNameLst>
                                          <p:attrName>style.visibility</p:attrName>
                                        </p:attrNameLst>
                                      </p:cBhvr>
                                      <p:to>
                                        <p:strVal val="visible"/>
                                      </p:to>
                                    </p:set>
                                    <p:animEffect transition="in" filter="fade">
                                      <p:cBhvr>
                                        <p:cTn id="58" dur="500"/>
                                        <p:tgtEl>
                                          <p:spTgt spid="34819">
                                            <p:txEl>
                                              <p:pRg st="7" end="7"/>
                                            </p:txEl>
                                          </p:spTgt>
                                        </p:tgtEl>
                                      </p:cBhvr>
                                    </p:animEffect>
                                    <p:anim calcmode="lin" valueType="num">
                                      <p:cBhvr>
                                        <p:cTn id="59" dur="500" fill="hold"/>
                                        <p:tgtEl>
                                          <p:spTgt spid="34819">
                                            <p:txEl>
                                              <p:pRg st="7" end="7"/>
                                            </p:txEl>
                                          </p:spTgt>
                                        </p:tgtEl>
                                        <p:attrNameLst>
                                          <p:attrName>ppt_x</p:attrName>
                                        </p:attrNameLst>
                                      </p:cBhvr>
                                      <p:tavLst>
                                        <p:tav tm="0">
                                          <p:val>
                                            <p:strVal val="#ppt_x"/>
                                          </p:val>
                                        </p:tav>
                                        <p:tav tm="100000">
                                          <p:val>
                                            <p:strVal val="#ppt_x"/>
                                          </p:val>
                                        </p:tav>
                                      </p:tavLst>
                                    </p:anim>
                                    <p:anim calcmode="lin" valueType="num">
                                      <p:cBhvr>
                                        <p:cTn id="60" dur="500" fill="hold"/>
                                        <p:tgtEl>
                                          <p:spTgt spid="34819">
                                            <p:txEl>
                                              <p:pRg st="7" end="7"/>
                                            </p:txEl>
                                          </p:spTgt>
                                        </p:tgtEl>
                                        <p:attrNameLst>
                                          <p:attrName>ppt_y</p:attrName>
                                        </p:attrNameLst>
                                      </p:cBhvr>
                                      <p:tavLst>
                                        <p:tav tm="0">
                                          <p:val>
                                            <p:strVal val="#ppt_y+.05"/>
                                          </p:val>
                                        </p:tav>
                                        <p:tav tm="100000">
                                          <p:val>
                                            <p:strVal val="#ppt_y"/>
                                          </p:val>
                                        </p:tav>
                                      </p:tavLst>
                                    </p:anim>
                                  </p:childTnLst>
                                </p:cTn>
                              </p:par>
                            </p:childTnLst>
                          </p:cTn>
                        </p:par>
                        <p:par>
                          <p:cTn id="61" fill="hold">
                            <p:stCondLst>
                              <p:cond delay="500"/>
                            </p:stCondLst>
                            <p:childTnLst>
                              <p:par>
                                <p:cTn id="62" presetID="44" presetClass="entr" presetSubtype="0" fill="hold" grpId="0" nodeType="afterEffect">
                                  <p:stCondLst>
                                    <p:cond delay="0"/>
                                  </p:stCondLst>
                                  <p:childTnLst>
                                    <p:set>
                                      <p:cBhvr>
                                        <p:cTn id="63" dur="1" fill="hold">
                                          <p:stCondLst>
                                            <p:cond delay="0"/>
                                          </p:stCondLst>
                                        </p:cTn>
                                        <p:tgtEl>
                                          <p:spTgt spid="34819">
                                            <p:txEl>
                                              <p:pRg st="8" end="8"/>
                                            </p:txEl>
                                          </p:spTgt>
                                        </p:tgtEl>
                                        <p:attrNameLst>
                                          <p:attrName>style.visibility</p:attrName>
                                        </p:attrNameLst>
                                      </p:cBhvr>
                                      <p:to>
                                        <p:strVal val="visible"/>
                                      </p:to>
                                    </p:set>
                                    <p:animEffect transition="in" filter="fade">
                                      <p:cBhvr>
                                        <p:cTn id="64" dur="500"/>
                                        <p:tgtEl>
                                          <p:spTgt spid="34819">
                                            <p:txEl>
                                              <p:pRg st="8" end="8"/>
                                            </p:txEl>
                                          </p:spTgt>
                                        </p:tgtEl>
                                      </p:cBhvr>
                                    </p:animEffect>
                                    <p:anim calcmode="lin" valueType="num">
                                      <p:cBhvr>
                                        <p:cTn id="65" dur="500" fill="hold"/>
                                        <p:tgtEl>
                                          <p:spTgt spid="34819">
                                            <p:txEl>
                                              <p:pRg st="8" end="8"/>
                                            </p:txEl>
                                          </p:spTgt>
                                        </p:tgtEl>
                                        <p:attrNameLst>
                                          <p:attrName>ppt_x</p:attrName>
                                        </p:attrNameLst>
                                      </p:cBhvr>
                                      <p:tavLst>
                                        <p:tav tm="0">
                                          <p:val>
                                            <p:strVal val="#ppt_x"/>
                                          </p:val>
                                        </p:tav>
                                        <p:tav tm="100000">
                                          <p:val>
                                            <p:strVal val="#ppt_x"/>
                                          </p:val>
                                        </p:tav>
                                      </p:tavLst>
                                    </p:anim>
                                    <p:anim calcmode="lin" valueType="num">
                                      <p:cBhvr>
                                        <p:cTn id="66" dur="500" fill="hold"/>
                                        <p:tgtEl>
                                          <p:spTgt spid="34819">
                                            <p:txEl>
                                              <p:pRg st="8" end="8"/>
                                            </p:txEl>
                                          </p:spTgt>
                                        </p:tgtEl>
                                        <p:attrNameLst>
                                          <p:attrName>ppt_y</p:attrName>
                                        </p:attrNameLst>
                                      </p:cBhvr>
                                      <p:tavLst>
                                        <p:tav tm="0">
                                          <p:val>
                                            <p:strVal val="#ppt_y+.05"/>
                                          </p:val>
                                        </p:tav>
                                        <p:tav tm="100000">
                                          <p:val>
                                            <p:strVal val="#ppt_y"/>
                                          </p:val>
                                        </p:tav>
                                      </p:tavLst>
                                    </p:anim>
                                  </p:childTnLst>
                                </p:cTn>
                              </p:par>
                            </p:childTnLst>
                          </p:cTn>
                        </p:par>
                        <p:par>
                          <p:cTn id="67" fill="hold">
                            <p:stCondLst>
                              <p:cond delay="1000"/>
                            </p:stCondLst>
                            <p:childTnLst>
                              <p:par>
                                <p:cTn id="68" presetID="44" presetClass="entr" presetSubtype="0" fill="hold" grpId="0" nodeType="afterEffect">
                                  <p:stCondLst>
                                    <p:cond delay="0"/>
                                  </p:stCondLst>
                                  <p:childTnLst>
                                    <p:set>
                                      <p:cBhvr>
                                        <p:cTn id="69" dur="1" fill="hold">
                                          <p:stCondLst>
                                            <p:cond delay="0"/>
                                          </p:stCondLst>
                                        </p:cTn>
                                        <p:tgtEl>
                                          <p:spTgt spid="34819">
                                            <p:txEl>
                                              <p:pRg st="9" end="9"/>
                                            </p:txEl>
                                          </p:spTgt>
                                        </p:tgtEl>
                                        <p:attrNameLst>
                                          <p:attrName>style.visibility</p:attrName>
                                        </p:attrNameLst>
                                      </p:cBhvr>
                                      <p:to>
                                        <p:strVal val="visible"/>
                                      </p:to>
                                    </p:set>
                                    <p:animEffect transition="in" filter="fade">
                                      <p:cBhvr>
                                        <p:cTn id="70" dur="500"/>
                                        <p:tgtEl>
                                          <p:spTgt spid="34819">
                                            <p:txEl>
                                              <p:pRg st="9" end="9"/>
                                            </p:txEl>
                                          </p:spTgt>
                                        </p:tgtEl>
                                      </p:cBhvr>
                                    </p:animEffect>
                                    <p:anim calcmode="lin" valueType="num">
                                      <p:cBhvr>
                                        <p:cTn id="71" dur="500" fill="hold"/>
                                        <p:tgtEl>
                                          <p:spTgt spid="34819">
                                            <p:txEl>
                                              <p:pRg st="9" end="9"/>
                                            </p:txEl>
                                          </p:spTgt>
                                        </p:tgtEl>
                                        <p:attrNameLst>
                                          <p:attrName>ppt_x</p:attrName>
                                        </p:attrNameLst>
                                      </p:cBhvr>
                                      <p:tavLst>
                                        <p:tav tm="0">
                                          <p:val>
                                            <p:strVal val="#ppt_x"/>
                                          </p:val>
                                        </p:tav>
                                        <p:tav tm="100000">
                                          <p:val>
                                            <p:strVal val="#ppt_x"/>
                                          </p:val>
                                        </p:tav>
                                      </p:tavLst>
                                    </p:anim>
                                    <p:anim calcmode="lin" valueType="num">
                                      <p:cBhvr>
                                        <p:cTn id="72" dur="500" fill="hold"/>
                                        <p:tgtEl>
                                          <p:spTgt spid="34819">
                                            <p:txEl>
                                              <p:pRg st="9" end="9"/>
                                            </p:txEl>
                                          </p:spTgt>
                                        </p:tgtEl>
                                        <p:attrNameLst>
                                          <p:attrName>ppt_y</p:attrName>
                                        </p:attrNameLst>
                                      </p:cBhvr>
                                      <p:tavLst>
                                        <p:tav tm="0">
                                          <p:val>
                                            <p:strVal val="#ppt_y+.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4" presetClass="entr" presetSubtype="0" fill="hold" grpId="0" nodeType="clickEffect">
                                  <p:stCondLst>
                                    <p:cond delay="0"/>
                                  </p:stCondLst>
                                  <p:childTnLst>
                                    <p:set>
                                      <p:cBhvr>
                                        <p:cTn id="76" dur="1" fill="hold">
                                          <p:stCondLst>
                                            <p:cond delay="0"/>
                                          </p:stCondLst>
                                        </p:cTn>
                                        <p:tgtEl>
                                          <p:spTgt spid="34819">
                                            <p:txEl>
                                              <p:pRg st="10" end="10"/>
                                            </p:txEl>
                                          </p:spTgt>
                                        </p:tgtEl>
                                        <p:attrNameLst>
                                          <p:attrName>style.visibility</p:attrName>
                                        </p:attrNameLst>
                                      </p:cBhvr>
                                      <p:to>
                                        <p:strVal val="visible"/>
                                      </p:to>
                                    </p:set>
                                    <p:animEffect transition="in" filter="fade">
                                      <p:cBhvr>
                                        <p:cTn id="77" dur="500"/>
                                        <p:tgtEl>
                                          <p:spTgt spid="34819">
                                            <p:txEl>
                                              <p:pRg st="10" end="10"/>
                                            </p:txEl>
                                          </p:spTgt>
                                        </p:tgtEl>
                                      </p:cBhvr>
                                    </p:animEffect>
                                    <p:anim calcmode="lin" valueType="num">
                                      <p:cBhvr>
                                        <p:cTn id="78" dur="500" fill="hold"/>
                                        <p:tgtEl>
                                          <p:spTgt spid="34819">
                                            <p:txEl>
                                              <p:pRg st="10" end="10"/>
                                            </p:txEl>
                                          </p:spTgt>
                                        </p:tgtEl>
                                        <p:attrNameLst>
                                          <p:attrName>ppt_x</p:attrName>
                                        </p:attrNameLst>
                                      </p:cBhvr>
                                      <p:tavLst>
                                        <p:tav tm="0">
                                          <p:val>
                                            <p:strVal val="#ppt_x"/>
                                          </p:val>
                                        </p:tav>
                                        <p:tav tm="100000">
                                          <p:val>
                                            <p:strVal val="#ppt_x"/>
                                          </p:val>
                                        </p:tav>
                                      </p:tavLst>
                                    </p:anim>
                                    <p:anim calcmode="lin" valueType="num">
                                      <p:cBhvr>
                                        <p:cTn id="79" dur="500" fill="hold"/>
                                        <p:tgtEl>
                                          <p:spTgt spid="34819">
                                            <p:txEl>
                                              <p:pRg st="10" end="1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724400" y="1290638"/>
            <a:ext cx="4395788" cy="4881562"/>
            <a:chOff x="2880" y="765"/>
            <a:chExt cx="2769" cy="2731"/>
          </a:xfrm>
        </p:grpSpPr>
        <p:pic>
          <p:nvPicPr>
            <p:cNvPr id="14346" name="Picture 3" descr="falx cerebri"/>
            <p:cNvPicPr>
              <a:picLocks noChangeAspect="1" noChangeArrowheads="1"/>
            </p:cNvPicPr>
            <p:nvPr/>
          </p:nvPicPr>
          <p:blipFill>
            <a:blip r:embed="rId2">
              <a:lum bright="-12000" contrast="6000"/>
            </a:blip>
            <a:srcRect/>
            <a:stretch>
              <a:fillRect/>
            </a:stretch>
          </p:blipFill>
          <p:spPr bwMode="auto">
            <a:xfrm>
              <a:off x="2880" y="768"/>
              <a:ext cx="2736" cy="2728"/>
            </a:xfrm>
            <a:prstGeom prst="rect">
              <a:avLst/>
            </a:prstGeom>
            <a:noFill/>
            <a:ln w="9525">
              <a:noFill/>
              <a:miter lim="800000"/>
              <a:headEnd/>
              <a:tailEnd/>
            </a:ln>
          </p:spPr>
        </p:pic>
        <p:sp>
          <p:nvSpPr>
            <p:cNvPr id="14347" name="Text Box 4"/>
            <p:cNvSpPr txBox="1">
              <a:spLocks noChangeArrowheads="1"/>
            </p:cNvSpPr>
            <p:nvPr/>
          </p:nvSpPr>
          <p:spPr bwMode="auto">
            <a:xfrm>
              <a:off x="3168" y="765"/>
              <a:ext cx="1250" cy="171"/>
            </a:xfrm>
            <a:prstGeom prst="rect">
              <a:avLst/>
            </a:prstGeom>
            <a:noFill/>
            <a:ln w="9525">
              <a:noFill/>
              <a:miter lim="800000"/>
              <a:headEnd/>
              <a:tailEnd/>
            </a:ln>
          </p:spPr>
          <p:txBody>
            <a:bodyPr wrap="none">
              <a:spAutoFit/>
            </a:bodyPr>
            <a:lstStyle/>
            <a:p>
              <a:r>
                <a:rPr lang="en-US" sz="1400" b="1">
                  <a:solidFill>
                    <a:schemeClr val="accent2"/>
                  </a:solidFill>
                  <a:latin typeface="Tahoma" pitchFamily="34" charset="0"/>
                </a:rPr>
                <a:t>Superior long. Sinus</a:t>
              </a:r>
            </a:p>
          </p:txBody>
        </p:sp>
        <p:sp>
          <p:nvSpPr>
            <p:cNvPr id="14348" name="Text Box 5"/>
            <p:cNvSpPr txBox="1">
              <a:spLocks noChangeArrowheads="1"/>
            </p:cNvSpPr>
            <p:nvPr/>
          </p:nvSpPr>
          <p:spPr bwMode="auto">
            <a:xfrm>
              <a:off x="4337" y="1581"/>
              <a:ext cx="1158" cy="171"/>
            </a:xfrm>
            <a:prstGeom prst="rect">
              <a:avLst/>
            </a:prstGeom>
            <a:noFill/>
            <a:ln w="9525">
              <a:noFill/>
              <a:miter lim="800000"/>
              <a:headEnd/>
              <a:tailEnd/>
            </a:ln>
          </p:spPr>
          <p:txBody>
            <a:bodyPr wrap="none">
              <a:spAutoFit/>
            </a:bodyPr>
            <a:lstStyle/>
            <a:p>
              <a:r>
                <a:rPr lang="en-US" sz="1400" b="1">
                  <a:solidFill>
                    <a:schemeClr val="accent2"/>
                  </a:solidFill>
                  <a:latin typeface="Tahoma" pitchFamily="34" charset="0"/>
                </a:rPr>
                <a:t>Inferior long sinus</a:t>
              </a:r>
            </a:p>
          </p:txBody>
        </p:sp>
        <p:sp>
          <p:nvSpPr>
            <p:cNvPr id="14349" name="Text Box 6"/>
            <p:cNvSpPr txBox="1">
              <a:spLocks noChangeArrowheads="1"/>
            </p:cNvSpPr>
            <p:nvPr/>
          </p:nvSpPr>
          <p:spPr bwMode="auto">
            <a:xfrm>
              <a:off x="4017" y="1152"/>
              <a:ext cx="779" cy="171"/>
            </a:xfrm>
            <a:prstGeom prst="rect">
              <a:avLst/>
            </a:prstGeom>
            <a:noFill/>
            <a:ln w="9525">
              <a:noFill/>
              <a:miter lim="800000"/>
              <a:headEnd/>
              <a:tailEnd/>
            </a:ln>
          </p:spPr>
          <p:txBody>
            <a:bodyPr wrap="none">
              <a:spAutoFit/>
            </a:bodyPr>
            <a:lstStyle/>
            <a:p>
              <a:r>
                <a:rPr lang="en-US" sz="1400" b="1">
                  <a:solidFill>
                    <a:schemeClr val="accent2"/>
                  </a:solidFill>
                  <a:latin typeface="Tahoma" pitchFamily="34" charset="0"/>
                </a:rPr>
                <a:t>Falx cerebri</a:t>
              </a:r>
            </a:p>
          </p:txBody>
        </p:sp>
        <p:sp>
          <p:nvSpPr>
            <p:cNvPr id="14350" name="Line 7"/>
            <p:cNvSpPr>
              <a:spLocks noChangeShapeType="1"/>
            </p:cNvSpPr>
            <p:nvPr/>
          </p:nvSpPr>
          <p:spPr bwMode="auto">
            <a:xfrm flipH="1" flipV="1">
              <a:off x="4176" y="2160"/>
              <a:ext cx="864" cy="480"/>
            </a:xfrm>
            <a:prstGeom prst="line">
              <a:avLst/>
            </a:prstGeom>
            <a:noFill/>
            <a:ln w="9525">
              <a:solidFill>
                <a:schemeClr val="tx1"/>
              </a:solidFill>
              <a:round/>
              <a:headEnd/>
              <a:tailEnd type="triangle" w="med" len="med"/>
            </a:ln>
          </p:spPr>
          <p:txBody>
            <a:bodyPr/>
            <a:lstStyle/>
            <a:p>
              <a:endParaRPr lang="en-US"/>
            </a:p>
          </p:txBody>
        </p:sp>
        <p:sp>
          <p:nvSpPr>
            <p:cNvPr id="14351" name="Text Box 8"/>
            <p:cNvSpPr txBox="1">
              <a:spLocks noChangeArrowheads="1"/>
            </p:cNvSpPr>
            <p:nvPr/>
          </p:nvSpPr>
          <p:spPr bwMode="auto">
            <a:xfrm>
              <a:off x="4764" y="2592"/>
              <a:ext cx="866" cy="170"/>
            </a:xfrm>
            <a:prstGeom prst="rect">
              <a:avLst/>
            </a:prstGeom>
            <a:noFill/>
            <a:ln w="9525">
              <a:noFill/>
              <a:miter lim="800000"/>
              <a:headEnd/>
              <a:tailEnd/>
            </a:ln>
          </p:spPr>
          <p:txBody>
            <a:bodyPr wrap="none">
              <a:spAutoFit/>
            </a:bodyPr>
            <a:lstStyle/>
            <a:p>
              <a:r>
                <a:rPr lang="en-US" sz="1400" b="1">
                  <a:solidFill>
                    <a:schemeClr val="accent2"/>
                  </a:solidFill>
                  <a:latin typeface="Tahoma" pitchFamily="34" charset="0"/>
                </a:rPr>
                <a:t>Vein of Galen</a:t>
              </a:r>
            </a:p>
          </p:txBody>
        </p:sp>
        <p:sp>
          <p:nvSpPr>
            <p:cNvPr id="14352" name="Text Box 9"/>
            <p:cNvSpPr txBox="1">
              <a:spLocks noChangeArrowheads="1"/>
            </p:cNvSpPr>
            <p:nvPr/>
          </p:nvSpPr>
          <p:spPr bwMode="auto">
            <a:xfrm>
              <a:off x="4416" y="3120"/>
              <a:ext cx="1233" cy="171"/>
            </a:xfrm>
            <a:prstGeom prst="rect">
              <a:avLst/>
            </a:prstGeom>
            <a:noFill/>
            <a:ln w="9525">
              <a:noFill/>
              <a:miter lim="800000"/>
              <a:headEnd/>
              <a:tailEnd/>
            </a:ln>
          </p:spPr>
          <p:txBody>
            <a:bodyPr wrap="none">
              <a:spAutoFit/>
            </a:bodyPr>
            <a:lstStyle/>
            <a:p>
              <a:r>
                <a:rPr lang="en-US" sz="1400" b="1">
                  <a:solidFill>
                    <a:schemeClr val="accent2"/>
                  </a:solidFill>
                  <a:latin typeface="Tahoma" pitchFamily="34" charset="0"/>
                </a:rPr>
                <a:t>Tentorium Cerebelli</a:t>
              </a:r>
            </a:p>
          </p:txBody>
        </p:sp>
        <p:sp>
          <p:nvSpPr>
            <p:cNvPr id="14353" name="Line 10"/>
            <p:cNvSpPr>
              <a:spLocks noChangeShapeType="1"/>
            </p:cNvSpPr>
            <p:nvPr/>
          </p:nvSpPr>
          <p:spPr bwMode="auto">
            <a:xfrm flipH="1" flipV="1">
              <a:off x="4032" y="2736"/>
              <a:ext cx="384" cy="432"/>
            </a:xfrm>
            <a:prstGeom prst="line">
              <a:avLst/>
            </a:prstGeom>
            <a:noFill/>
            <a:ln w="9525">
              <a:solidFill>
                <a:schemeClr val="tx1"/>
              </a:solidFill>
              <a:round/>
              <a:headEnd/>
              <a:tailEnd type="triangle" w="med" len="med"/>
            </a:ln>
          </p:spPr>
          <p:txBody>
            <a:bodyPr/>
            <a:lstStyle/>
            <a:p>
              <a:endParaRPr lang="en-US"/>
            </a:p>
          </p:txBody>
        </p:sp>
      </p:grpSp>
      <p:sp>
        <p:nvSpPr>
          <p:cNvPr id="14339" name="Rectangle 11"/>
          <p:cNvSpPr>
            <a:spLocks noGrp="1" noChangeArrowheads="1"/>
          </p:cNvSpPr>
          <p:nvPr>
            <p:ph type="title"/>
          </p:nvPr>
        </p:nvSpPr>
        <p:spPr>
          <a:xfrm>
            <a:off x="685800" y="152400"/>
            <a:ext cx="7772400" cy="533400"/>
          </a:xfrm>
        </p:spPr>
        <p:txBody>
          <a:bodyPr>
            <a:normAutofit fontScale="90000"/>
          </a:bodyPr>
          <a:lstStyle/>
          <a:p>
            <a:pPr eaLnBrk="1" hangingPunct="1"/>
            <a:r>
              <a:rPr lang="en-US" sz="3600" smtClean="0"/>
              <a:t>Overmoulding</a:t>
            </a:r>
          </a:p>
        </p:txBody>
      </p:sp>
      <p:sp>
        <p:nvSpPr>
          <p:cNvPr id="14340" name="Rectangle 12"/>
          <p:cNvSpPr>
            <a:spLocks noGrp="1" noChangeArrowheads="1"/>
          </p:cNvSpPr>
          <p:nvPr>
            <p:ph type="body" sz="half" idx="1"/>
          </p:nvPr>
        </p:nvSpPr>
        <p:spPr>
          <a:xfrm>
            <a:off x="0" y="1143000"/>
            <a:ext cx="4953000" cy="5334000"/>
          </a:xfrm>
        </p:spPr>
        <p:txBody>
          <a:bodyPr/>
          <a:lstStyle/>
          <a:p>
            <a:pPr eaLnBrk="1" hangingPunct="1">
              <a:lnSpc>
                <a:spcPct val="110000"/>
              </a:lnSpc>
            </a:pPr>
            <a:r>
              <a:rPr lang="en-US" sz="2800" smtClean="0"/>
              <a:t>Occurs in case of obstructed labor.</a:t>
            </a:r>
          </a:p>
          <a:p>
            <a:pPr eaLnBrk="1" hangingPunct="1">
              <a:lnSpc>
                <a:spcPct val="110000"/>
              </a:lnSpc>
            </a:pPr>
            <a:r>
              <a:rPr lang="en-US" sz="2800" smtClean="0"/>
              <a:t>There is overstretch of the falx cerebri which tears from its attachment at the tentorium cerebelli.</a:t>
            </a:r>
          </a:p>
          <a:p>
            <a:pPr eaLnBrk="1" hangingPunct="1">
              <a:lnSpc>
                <a:spcPct val="110000"/>
              </a:lnSpc>
            </a:pPr>
            <a:r>
              <a:rPr lang="en-US" sz="2800" smtClean="0"/>
              <a:t>Subsequently there is injury of the vein of Galen with ICH.</a:t>
            </a:r>
          </a:p>
        </p:txBody>
      </p:sp>
      <p:grpSp>
        <p:nvGrpSpPr>
          <p:cNvPr id="3" name="Group 13"/>
          <p:cNvGrpSpPr>
            <a:grpSpLocks/>
          </p:cNvGrpSpPr>
          <p:nvPr/>
        </p:nvGrpSpPr>
        <p:grpSpPr bwMode="auto">
          <a:xfrm>
            <a:off x="5562600" y="2286000"/>
            <a:ext cx="2209800" cy="2286000"/>
            <a:chOff x="3504" y="1440"/>
            <a:chExt cx="1392" cy="1440"/>
          </a:xfrm>
        </p:grpSpPr>
        <p:sp>
          <p:nvSpPr>
            <p:cNvPr id="14343" name="Line 14"/>
            <p:cNvSpPr>
              <a:spLocks noChangeShapeType="1"/>
            </p:cNvSpPr>
            <p:nvPr/>
          </p:nvSpPr>
          <p:spPr bwMode="auto">
            <a:xfrm flipH="1">
              <a:off x="3600" y="1920"/>
              <a:ext cx="336" cy="384"/>
            </a:xfrm>
            <a:prstGeom prst="line">
              <a:avLst/>
            </a:prstGeom>
            <a:noFill/>
            <a:ln w="57150">
              <a:solidFill>
                <a:srgbClr val="D60093"/>
              </a:solidFill>
              <a:round/>
              <a:headEnd/>
              <a:tailEnd type="triangle" w="med" len="med"/>
            </a:ln>
          </p:spPr>
          <p:txBody>
            <a:bodyPr/>
            <a:lstStyle/>
            <a:p>
              <a:endParaRPr lang="en-US"/>
            </a:p>
          </p:txBody>
        </p:sp>
        <p:sp>
          <p:nvSpPr>
            <p:cNvPr id="14344" name="Line 15"/>
            <p:cNvSpPr>
              <a:spLocks noChangeShapeType="1"/>
            </p:cNvSpPr>
            <p:nvPr/>
          </p:nvSpPr>
          <p:spPr bwMode="auto">
            <a:xfrm flipV="1">
              <a:off x="4080" y="1440"/>
              <a:ext cx="816" cy="432"/>
            </a:xfrm>
            <a:prstGeom prst="line">
              <a:avLst/>
            </a:prstGeom>
            <a:noFill/>
            <a:ln w="57150">
              <a:solidFill>
                <a:srgbClr val="D60093"/>
              </a:solidFill>
              <a:round/>
              <a:headEnd/>
              <a:tailEnd type="triangle" w="med" len="med"/>
            </a:ln>
          </p:spPr>
          <p:txBody>
            <a:bodyPr/>
            <a:lstStyle/>
            <a:p>
              <a:endParaRPr lang="en-US"/>
            </a:p>
          </p:txBody>
        </p:sp>
        <p:sp>
          <p:nvSpPr>
            <p:cNvPr id="14345" name="Line 16"/>
            <p:cNvSpPr>
              <a:spLocks noChangeShapeType="1"/>
            </p:cNvSpPr>
            <p:nvPr/>
          </p:nvSpPr>
          <p:spPr bwMode="auto">
            <a:xfrm flipV="1">
              <a:off x="3504" y="2448"/>
              <a:ext cx="480" cy="432"/>
            </a:xfrm>
            <a:prstGeom prst="line">
              <a:avLst/>
            </a:prstGeom>
            <a:noFill/>
            <a:ln w="57150">
              <a:solidFill>
                <a:srgbClr val="D60093"/>
              </a:solidFill>
              <a:prstDash val="dashDot"/>
              <a:round/>
              <a:headEnd/>
              <a:tailEnd/>
            </a:ln>
          </p:spPr>
          <p:txBody>
            <a:bodyPr/>
            <a:lstStyle/>
            <a:p>
              <a:endParaRPr lang="en-US"/>
            </a:p>
          </p:txBody>
        </p:sp>
      </p:grpSp>
      <p:sp>
        <p:nvSpPr>
          <p:cNvPr id="157713" name="AutoShape 17"/>
          <p:cNvSpPr>
            <a:spLocks noChangeArrowheads="1"/>
          </p:cNvSpPr>
          <p:nvPr/>
        </p:nvSpPr>
        <p:spPr bwMode="auto">
          <a:xfrm>
            <a:off x="7543800" y="3886200"/>
            <a:ext cx="1600200" cy="1676400"/>
          </a:xfrm>
          <a:prstGeom prst="star4">
            <a:avLst>
              <a:gd name="adj" fmla="val 12500"/>
            </a:avLst>
          </a:prstGeom>
          <a:solidFill>
            <a:srgbClr val="FF0000">
              <a:alpha val="30196"/>
            </a:srgbClr>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77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grpId="1" nodeType="clickEffect">
                                  <p:stCondLst>
                                    <p:cond delay="0"/>
                                  </p:stCondLst>
                                  <p:childTnLst>
                                    <p:animRot by="21600000">
                                      <p:cBhvr>
                                        <p:cTn id="15" dur="2000" fill="hold"/>
                                        <p:tgtEl>
                                          <p:spTgt spid="1577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3" grpId="0" animBg="1"/>
      <p:bldP spid="157713" grpId="1"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9000" y="457200"/>
            <a:ext cx="2467342" cy="58477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n-US" sz="3200" u="sng" dirty="0">
                <a:solidFill>
                  <a:schemeClr val="bg1">
                    <a:lumMod val="95000"/>
                    <a:lumOff val="5000"/>
                  </a:schemeClr>
                </a:solidFill>
              </a:rPr>
              <a:t>Mechanism</a:t>
            </a:r>
            <a:r>
              <a:rPr lang="en-US" sz="3200" dirty="0">
                <a:solidFill>
                  <a:schemeClr val="bg1">
                    <a:lumMod val="95000"/>
                    <a:lumOff val="5000"/>
                  </a:schemeClr>
                </a:solidFill>
              </a:rPr>
              <a:t>:- </a:t>
            </a:r>
          </a:p>
        </p:txBody>
      </p:sp>
      <p:graphicFrame>
        <p:nvGraphicFramePr>
          <p:cNvPr id="5" name="Diagram 4"/>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429000" y="609600"/>
            <a:ext cx="1957587"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sz="3200" b="1" dirty="0">
                <a:solidFill>
                  <a:schemeClr val="bg1">
                    <a:lumMod val="95000"/>
                    <a:lumOff val="5000"/>
                  </a:schemeClr>
                </a:solidFill>
              </a:rPr>
              <a:t>GRADING</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7772400" cy="685800"/>
          </a:xfrm>
        </p:spPr>
        <p:txBody>
          <a:bodyPr/>
          <a:lstStyle/>
          <a:p>
            <a:pPr eaLnBrk="1" hangingPunct="1"/>
            <a:r>
              <a:rPr lang="en-US" sz="3600" smtClean="0"/>
              <a:t>The Scalp Tissues</a:t>
            </a:r>
          </a:p>
        </p:txBody>
      </p:sp>
      <p:sp>
        <p:nvSpPr>
          <p:cNvPr id="15363" name="Rectangle 3"/>
          <p:cNvSpPr>
            <a:spLocks noGrp="1" noChangeArrowheads="1"/>
          </p:cNvSpPr>
          <p:nvPr>
            <p:ph type="body" idx="1"/>
          </p:nvPr>
        </p:nvSpPr>
        <p:spPr>
          <a:xfrm>
            <a:off x="304800" y="990600"/>
            <a:ext cx="8534400" cy="5562600"/>
          </a:xfrm>
        </p:spPr>
        <p:txBody>
          <a:bodyPr/>
          <a:lstStyle/>
          <a:p>
            <a:pPr eaLnBrk="1" hangingPunct="1">
              <a:lnSpc>
                <a:spcPct val="150000"/>
              </a:lnSpc>
            </a:pPr>
            <a:r>
              <a:rPr lang="en-US" smtClean="0"/>
              <a:t>There are Five layers of scalp tissue</a:t>
            </a:r>
          </a:p>
          <a:p>
            <a:pPr lvl="1" eaLnBrk="1" hangingPunct="1">
              <a:lnSpc>
                <a:spcPct val="150000"/>
              </a:lnSpc>
            </a:pPr>
            <a:r>
              <a:rPr lang="en-US" smtClean="0"/>
              <a:t>Skin: The outer covering containing hair.</a:t>
            </a:r>
          </a:p>
          <a:p>
            <a:pPr lvl="1" eaLnBrk="1" hangingPunct="1">
              <a:lnSpc>
                <a:spcPct val="150000"/>
              </a:lnSpc>
            </a:pPr>
            <a:r>
              <a:rPr lang="en-US" smtClean="0"/>
              <a:t>Subcutaneous tissue</a:t>
            </a:r>
          </a:p>
          <a:p>
            <a:pPr lvl="1" eaLnBrk="1" hangingPunct="1">
              <a:lnSpc>
                <a:spcPct val="150000"/>
              </a:lnSpc>
            </a:pPr>
            <a:r>
              <a:rPr lang="en-US" smtClean="0"/>
              <a:t>Muscle Layer: containing the tendon of Galae.</a:t>
            </a:r>
          </a:p>
          <a:p>
            <a:pPr lvl="1" eaLnBrk="1" hangingPunct="1">
              <a:lnSpc>
                <a:spcPct val="150000"/>
              </a:lnSpc>
            </a:pPr>
            <a:r>
              <a:rPr lang="en-US" smtClean="0"/>
              <a:t>Connective tissue: a loose layer.</a:t>
            </a:r>
          </a:p>
          <a:p>
            <a:pPr lvl="1" eaLnBrk="1" hangingPunct="1">
              <a:lnSpc>
                <a:spcPct val="150000"/>
              </a:lnSpc>
            </a:pPr>
            <a:r>
              <a:rPr lang="en-US" smtClean="0"/>
              <a:t>Periosteum: covers the skull bones and attached at the suture line</a:t>
            </a: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3404202" cy="461665"/>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fontAlgn="auto">
              <a:spcBef>
                <a:spcPts val="0"/>
              </a:spcBef>
              <a:spcAft>
                <a:spcPts val="0"/>
              </a:spcAft>
              <a:defRPr/>
            </a:pPr>
            <a:r>
              <a:rPr lang="en-US" sz="2400" b="1" dirty="0">
                <a:solidFill>
                  <a:srgbClr val="00B0F0"/>
                </a:solidFill>
              </a:rPr>
              <a:t>CAPUT SUCCEDANEUM</a:t>
            </a:r>
            <a:endParaRPr lang="en-US" sz="2400" dirty="0"/>
          </a:p>
        </p:txBody>
      </p:sp>
      <p:sp>
        <p:nvSpPr>
          <p:cNvPr id="3" name="TextBox 2"/>
          <p:cNvSpPr txBox="1"/>
          <p:nvPr/>
        </p:nvSpPr>
        <p:spPr>
          <a:xfrm>
            <a:off x="838200" y="1676400"/>
            <a:ext cx="7010400" cy="646331"/>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fontAlgn="auto">
              <a:spcBef>
                <a:spcPts val="0"/>
              </a:spcBef>
              <a:spcAft>
                <a:spcPts val="0"/>
              </a:spcAft>
              <a:buFont typeface="Wingdings" pitchFamily="2" charset="2"/>
              <a:buNone/>
              <a:defRPr/>
            </a:pPr>
            <a:r>
              <a:rPr lang="en-US" b="1" dirty="0">
                <a:solidFill>
                  <a:schemeClr val="bg1">
                    <a:lumMod val="95000"/>
                    <a:lumOff val="5000"/>
                  </a:schemeClr>
                </a:solidFill>
              </a:rPr>
              <a:t>It is localized area of edema on fetal scalp on vertex presentation due to pressure effect of dilating cervical ring and vaginal introitus.</a:t>
            </a:r>
          </a:p>
        </p:txBody>
      </p:sp>
      <p:sp>
        <p:nvSpPr>
          <p:cNvPr id="5" name="TextBox 4"/>
          <p:cNvSpPr txBox="1"/>
          <p:nvPr/>
        </p:nvSpPr>
        <p:spPr>
          <a:xfrm>
            <a:off x="838200" y="2743200"/>
            <a:ext cx="7210628" cy="1200329"/>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fontAlgn="auto">
              <a:spcBef>
                <a:spcPts val="0"/>
              </a:spcBef>
              <a:spcAft>
                <a:spcPts val="0"/>
              </a:spcAft>
              <a:buFont typeface="Wingdings" pitchFamily="2" charset="2"/>
              <a:buNone/>
              <a:defRPr/>
            </a:pPr>
            <a:r>
              <a:rPr lang="en-US" b="1" u="sng" dirty="0">
                <a:solidFill>
                  <a:schemeClr val="bg1">
                    <a:lumMod val="95000"/>
                    <a:lumOff val="5000"/>
                  </a:schemeClr>
                </a:solidFill>
              </a:rPr>
              <a:t>Characteristics</a:t>
            </a:r>
            <a:r>
              <a:rPr lang="en-US" b="1" dirty="0">
                <a:solidFill>
                  <a:schemeClr val="bg1">
                    <a:lumMod val="95000"/>
                    <a:lumOff val="5000"/>
                  </a:schemeClr>
                </a:solidFill>
              </a:rPr>
              <a:t>:-</a:t>
            </a:r>
          </a:p>
          <a:p>
            <a:pPr marL="457200" indent="-457200" fontAlgn="auto">
              <a:spcBef>
                <a:spcPts val="0"/>
              </a:spcBef>
              <a:spcAft>
                <a:spcPts val="0"/>
              </a:spcAft>
              <a:buFont typeface="Wingdings" pitchFamily="2" charset="2"/>
              <a:buAutoNum type="arabicPeriod"/>
              <a:defRPr/>
            </a:pPr>
            <a:r>
              <a:rPr lang="en-US" b="1" dirty="0">
                <a:solidFill>
                  <a:schemeClr val="bg1">
                    <a:lumMod val="95000"/>
                    <a:lumOff val="5000"/>
                  </a:schemeClr>
                </a:solidFill>
              </a:rPr>
              <a:t>It is physiological, present at birth and disappears within 24 hours.</a:t>
            </a:r>
          </a:p>
          <a:p>
            <a:pPr marL="457200" indent="-457200" fontAlgn="auto">
              <a:spcBef>
                <a:spcPts val="0"/>
              </a:spcBef>
              <a:spcAft>
                <a:spcPts val="0"/>
              </a:spcAft>
              <a:buFont typeface="Wingdings" pitchFamily="2" charset="2"/>
              <a:buAutoNum type="arabicPeriod"/>
              <a:defRPr/>
            </a:pPr>
            <a:r>
              <a:rPr lang="en-US" b="1" dirty="0">
                <a:solidFill>
                  <a:schemeClr val="bg1">
                    <a:lumMod val="95000"/>
                    <a:lumOff val="5000"/>
                  </a:schemeClr>
                </a:solidFill>
              </a:rPr>
              <a:t>It is soft, diffuse and pits on pressure.</a:t>
            </a:r>
          </a:p>
          <a:p>
            <a:pPr marL="457200" indent="-457200" fontAlgn="auto">
              <a:spcBef>
                <a:spcPts val="0"/>
              </a:spcBef>
              <a:spcAft>
                <a:spcPts val="0"/>
              </a:spcAft>
              <a:buFont typeface="Wingdings" pitchFamily="2" charset="2"/>
              <a:buAutoNum type="arabicPeriod"/>
              <a:defRPr/>
            </a:pPr>
            <a:r>
              <a:rPr lang="en-US" b="1" dirty="0">
                <a:solidFill>
                  <a:schemeClr val="bg1">
                    <a:lumMod val="95000"/>
                    <a:lumOff val="5000"/>
                  </a:schemeClr>
                </a:solidFill>
              </a:rPr>
              <a:t>No underlying skull bone fracture.</a:t>
            </a:r>
          </a:p>
        </p:txBody>
      </p:sp>
      <p:pic>
        <p:nvPicPr>
          <p:cNvPr id="25611" name="Picture 4"/>
          <p:cNvPicPr>
            <a:picLocks noChangeAspect="1" noChangeArrowheads="1"/>
          </p:cNvPicPr>
          <p:nvPr/>
        </p:nvPicPr>
        <p:blipFill>
          <a:blip r:embed="rId3"/>
          <a:srcRect/>
          <a:stretch>
            <a:fillRect/>
          </a:stretch>
        </p:blipFill>
        <p:spPr bwMode="auto">
          <a:xfrm>
            <a:off x="3429000" y="4343400"/>
            <a:ext cx="1676400" cy="2133600"/>
          </a:xfrm>
          <a:prstGeom prst="rect">
            <a:avLst/>
          </a:prstGeom>
          <a:noFill/>
          <a:ln w="9525">
            <a:noFill/>
            <a:miter lim="800000"/>
            <a:headEnd/>
            <a:tailEnd/>
          </a:ln>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447800"/>
            <a:ext cx="6629400" cy="440120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457200" indent="-457200" fontAlgn="auto">
              <a:spcBef>
                <a:spcPts val="0"/>
              </a:spcBef>
              <a:spcAft>
                <a:spcPts val="0"/>
              </a:spcAft>
              <a:buFont typeface="Wingdings" pitchFamily="2" charset="2"/>
              <a:buNone/>
              <a:defRPr/>
            </a:pPr>
            <a:r>
              <a:rPr lang="en-US" sz="2000" b="1" u="sng" dirty="0">
                <a:solidFill>
                  <a:schemeClr val="bg1">
                    <a:lumMod val="95000"/>
                    <a:lumOff val="5000"/>
                  </a:schemeClr>
                </a:solidFill>
              </a:rPr>
              <a:t>Mechanism</a:t>
            </a:r>
            <a:r>
              <a:rPr lang="en-US" sz="2000" b="1" dirty="0">
                <a:solidFill>
                  <a:schemeClr val="bg1">
                    <a:lumMod val="95000"/>
                    <a:lumOff val="5000"/>
                  </a:schemeClr>
                </a:solidFill>
              </a:rPr>
              <a:t>:-</a:t>
            </a:r>
          </a:p>
          <a:p>
            <a:pPr marL="457200" indent="-457200" fontAlgn="auto">
              <a:spcBef>
                <a:spcPts val="0"/>
              </a:spcBef>
              <a:spcAft>
                <a:spcPts val="0"/>
              </a:spcAft>
              <a:buFont typeface="Wingdings" pitchFamily="2" charset="2"/>
              <a:buNone/>
              <a:defRPr/>
            </a:pPr>
            <a:endParaRPr lang="en-US" sz="2000" b="1" dirty="0">
              <a:solidFill>
                <a:schemeClr val="bg1">
                  <a:lumMod val="95000"/>
                  <a:lumOff val="5000"/>
                </a:schemeClr>
              </a:solidFill>
            </a:endParaRPr>
          </a:p>
          <a:p>
            <a:pPr marL="457200" indent="-457200" fontAlgn="auto">
              <a:spcBef>
                <a:spcPts val="0"/>
              </a:spcBef>
              <a:spcAft>
                <a:spcPts val="0"/>
              </a:spcAft>
              <a:buFont typeface="Wingdings" pitchFamily="2" charset="2"/>
              <a:buNone/>
              <a:defRPr/>
            </a:pPr>
            <a:r>
              <a:rPr lang="en-US" sz="2000" b="1" dirty="0">
                <a:solidFill>
                  <a:schemeClr val="bg1">
                    <a:lumMod val="95000"/>
                    <a:lumOff val="5000"/>
                  </a:schemeClr>
                </a:solidFill>
              </a:rPr>
              <a:t>Pressure effect of dilated cervical ring and vaginal introitus on descending head</a:t>
            </a:r>
          </a:p>
          <a:p>
            <a:pPr marL="457200" indent="-457200" fontAlgn="auto">
              <a:spcBef>
                <a:spcPts val="0"/>
              </a:spcBef>
              <a:spcAft>
                <a:spcPts val="0"/>
              </a:spcAft>
              <a:buFont typeface="Wingdings" pitchFamily="2" charset="2"/>
              <a:buNone/>
              <a:defRPr/>
            </a:pPr>
            <a:endParaRPr lang="en-US" sz="2000" b="1" dirty="0">
              <a:solidFill>
                <a:schemeClr val="bg1">
                  <a:lumMod val="95000"/>
                  <a:lumOff val="5000"/>
                </a:schemeClr>
              </a:solidFill>
            </a:endParaRPr>
          </a:p>
          <a:p>
            <a:pPr marL="457200" indent="-457200" fontAlgn="auto">
              <a:spcBef>
                <a:spcPts val="0"/>
              </a:spcBef>
              <a:spcAft>
                <a:spcPts val="0"/>
              </a:spcAft>
              <a:buFont typeface="Wingdings" pitchFamily="2" charset="2"/>
              <a:buNone/>
              <a:defRPr/>
            </a:pPr>
            <a:endParaRPr lang="en-US" sz="2000" b="1" dirty="0">
              <a:solidFill>
                <a:schemeClr val="bg1">
                  <a:lumMod val="95000"/>
                  <a:lumOff val="5000"/>
                </a:schemeClr>
              </a:solidFill>
            </a:endParaRPr>
          </a:p>
          <a:p>
            <a:pPr marL="457200" indent="-457200" fontAlgn="auto">
              <a:spcBef>
                <a:spcPts val="0"/>
              </a:spcBef>
              <a:spcAft>
                <a:spcPts val="0"/>
              </a:spcAft>
              <a:buFont typeface="Wingdings" pitchFamily="2" charset="2"/>
              <a:buNone/>
              <a:defRPr/>
            </a:pPr>
            <a:r>
              <a:rPr lang="en-US" sz="2000" b="1" dirty="0">
                <a:solidFill>
                  <a:schemeClr val="bg1">
                    <a:lumMod val="95000"/>
                    <a:lumOff val="5000"/>
                  </a:schemeClr>
                </a:solidFill>
              </a:rPr>
              <a:t>            interference normal venous return and lymphatic drainage</a:t>
            </a:r>
          </a:p>
          <a:p>
            <a:pPr marL="457200" indent="-457200" fontAlgn="auto">
              <a:spcBef>
                <a:spcPts val="0"/>
              </a:spcBef>
              <a:spcAft>
                <a:spcPts val="0"/>
              </a:spcAft>
              <a:buFont typeface="Wingdings" pitchFamily="2" charset="2"/>
              <a:buNone/>
              <a:defRPr/>
            </a:pPr>
            <a:endParaRPr lang="en-US" sz="2000" b="1" dirty="0">
              <a:solidFill>
                <a:schemeClr val="bg1">
                  <a:lumMod val="95000"/>
                  <a:lumOff val="5000"/>
                </a:schemeClr>
              </a:solidFill>
            </a:endParaRPr>
          </a:p>
          <a:p>
            <a:pPr marL="457200" indent="-457200" fontAlgn="auto">
              <a:spcBef>
                <a:spcPts val="0"/>
              </a:spcBef>
              <a:spcAft>
                <a:spcPts val="0"/>
              </a:spcAft>
              <a:buFont typeface="Wingdings" pitchFamily="2" charset="2"/>
              <a:buNone/>
              <a:defRPr/>
            </a:pPr>
            <a:endParaRPr lang="en-US" sz="2000" b="1" dirty="0">
              <a:solidFill>
                <a:schemeClr val="bg1">
                  <a:lumMod val="95000"/>
                  <a:lumOff val="5000"/>
                </a:schemeClr>
              </a:solidFill>
            </a:endParaRPr>
          </a:p>
          <a:p>
            <a:pPr marL="457200" indent="-457200" fontAlgn="auto">
              <a:spcBef>
                <a:spcPts val="0"/>
              </a:spcBef>
              <a:spcAft>
                <a:spcPts val="0"/>
              </a:spcAft>
              <a:buFont typeface="Wingdings" pitchFamily="2" charset="2"/>
              <a:buNone/>
              <a:defRPr/>
            </a:pPr>
            <a:r>
              <a:rPr lang="en-US" sz="2000" b="1" dirty="0">
                <a:solidFill>
                  <a:schemeClr val="bg1">
                    <a:lumMod val="95000"/>
                    <a:lumOff val="5000"/>
                  </a:schemeClr>
                </a:solidFill>
              </a:rPr>
              <a:t>                                       stagnation of fluid</a:t>
            </a:r>
          </a:p>
          <a:p>
            <a:pPr marL="457200" indent="-457200" fontAlgn="auto">
              <a:spcBef>
                <a:spcPts val="0"/>
              </a:spcBef>
              <a:spcAft>
                <a:spcPts val="0"/>
              </a:spcAft>
              <a:buFont typeface="Wingdings" pitchFamily="2" charset="2"/>
              <a:buNone/>
              <a:defRPr/>
            </a:pPr>
            <a:endParaRPr lang="en-US" sz="2000" b="1" dirty="0">
              <a:solidFill>
                <a:schemeClr val="bg1">
                  <a:lumMod val="95000"/>
                  <a:lumOff val="5000"/>
                </a:schemeClr>
              </a:solidFill>
            </a:endParaRPr>
          </a:p>
          <a:p>
            <a:pPr marL="457200" indent="-457200" fontAlgn="auto">
              <a:spcBef>
                <a:spcPts val="0"/>
              </a:spcBef>
              <a:spcAft>
                <a:spcPts val="0"/>
              </a:spcAft>
              <a:buFont typeface="Wingdings" pitchFamily="2" charset="2"/>
              <a:buNone/>
              <a:defRPr/>
            </a:pPr>
            <a:endParaRPr lang="en-US" sz="2000" b="1" dirty="0">
              <a:solidFill>
                <a:schemeClr val="bg1">
                  <a:lumMod val="95000"/>
                  <a:lumOff val="5000"/>
                </a:schemeClr>
              </a:solidFill>
            </a:endParaRPr>
          </a:p>
          <a:p>
            <a:pPr marL="457200" indent="-457200" fontAlgn="auto">
              <a:spcBef>
                <a:spcPts val="0"/>
              </a:spcBef>
              <a:spcAft>
                <a:spcPts val="0"/>
              </a:spcAft>
              <a:buFont typeface="Wingdings" pitchFamily="2" charset="2"/>
              <a:buNone/>
              <a:defRPr/>
            </a:pPr>
            <a:r>
              <a:rPr lang="en-US" sz="2000" b="1" dirty="0">
                <a:solidFill>
                  <a:schemeClr val="bg1">
                    <a:lumMod val="95000"/>
                    <a:lumOff val="5000"/>
                  </a:schemeClr>
                </a:solidFill>
              </a:rPr>
              <a:t>                              appearance of swelling in the scalp</a:t>
            </a:r>
          </a:p>
        </p:txBody>
      </p:sp>
      <p:cxnSp>
        <p:nvCxnSpPr>
          <p:cNvPr id="4" name="Straight Arrow Connector 3"/>
          <p:cNvCxnSpPr/>
          <p:nvPr/>
        </p:nvCxnSpPr>
        <p:spPr>
          <a:xfrm rot="5400000">
            <a:off x="3962401" y="2819400"/>
            <a:ext cx="914400" cy="3175"/>
          </a:xfrm>
          <a:prstGeom prst="straightConnector1">
            <a:avLst/>
          </a:prstGeom>
          <a:ln>
            <a:solidFill>
              <a:schemeClr val="bg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a:off x="3962401" y="4114800"/>
            <a:ext cx="914400" cy="3175"/>
          </a:xfrm>
          <a:prstGeom prst="straightConnector1">
            <a:avLst/>
          </a:prstGeom>
          <a:ln>
            <a:solidFill>
              <a:schemeClr val="bg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4114801" y="5105400"/>
            <a:ext cx="609600" cy="3175"/>
          </a:xfrm>
          <a:prstGeom prst="straightConnector1">
            <a:avLst/>
          </a:prstGeom>
          <a:ln>
            <a:solidFill>
              <a:schemeClr val="bg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3225563" cy="584775"/>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fontAlgn="auto">
              <a:spcBef>
                <a:spcPts val="0"/>
              </a:spcBef>
              <a:spcAft>
                <a:spcPts val="0"/>
              </a:spcAft>
              <a:defRPr/>
            </a:pPr>
            <a:r>
              <a:rPr lang="en-US" sz="3200" dirty="0">
                <a:solidFill>
                  <a:schemeClr val="bg1">
                    <a:lumMod val="95000"/>
                    <a:lumOff val="5000"/>
                  </a:schemeClr>
                </a:solidFill>
              </a:rPr>
              <a:t>Cephalhematoma</a:t>
            </a:r>
          </a:p>
        </p:txBody>
      </p:sp>
      <p:sp>
        <p:nvSpPr>
          <p:cNvPr id="3" name="TextBox 2"/>
          <p:cNvSpPr txBox="1"/>
          <p:nvPr/>
        </p:nvSpPr>
        <p:spPr>
          <a:xfrm>
            <a:off x="838200" y="2133600"/>
            <a:ext cx="7239000" cy="397031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n-US" b="1" dirty="0">
                <a:solidFill>
                  <a:schemeClr val="bg1">
                    <a:lumMod val="95000"/>
                    <a:lumOff val="5000"/>
                  </a:schemeClr>
                </a:solidFill>
              </a:rPr>
              <a:t>It is a collection of blood between periosteum and skull bone which is limited by the periosteal attachments at the suture lines.</a:t>
            </a:r>
          </a:p>
          <a:p>
            <a:pPr fontAlgn="auto">
              <a:spcBef>
                <a:spcPts val="0"/>
              </a:spcBef>
              <a:spcAft>
                <a:spcPts val="0"/>
              </a:spcAft>
              <a:buFont typeface="Wingdings" pitchFamily="2" charset="2"/>
              <a:buNone/>
              <a:defRPr/>
            </a:pPr>
            <a:endParaRPr lang="en-US" b="1" dirty="0">
              <a:solidFill>
                <a:schemeClr val="bg1">
                  <a:lumMod val="95000"/>
                  <a:lumOff val="5000"/>
                </a:schemeClr>
              </a:solidFill>
            </a:endParaRPr>
          </a:p>
          <a:p>
            <a:pPr fontAlgn="auto">
              <a:spcBef>
                <a:spcPts val="0"/>
              </a:spcBef>
              <a:spcAft>
                <a:spcPts val="0"/>
              </a:spcAft>
              <a:buFont typeface="Wingdings" pitchFamily="2" charset="2"/>
              <a:buNone/>
              <a:defRPr/>
            </a:pPr>
            <a:r>
              <a:rPr lang="en-US" b="1" u="sng" dirty="0">
                <a:solidFill>
                  <a:schemeClr val="bg1">
                    <a:lumMod val="95000"/>
                    <a:lumOff val="5000"/>
                  </a:schemeClr>
                </a:solidFill>
              </a:rPr>
              <a:t>Characteristics</a:t>
            </a:r>
            <a:r>
              <a:rPr lang="en-US" b="1" dirty="0">
                <a:solidFill>
                  <a:schemeClr val="bg1">
                    <a:lumMod val="95000"/>
                    <a:lumOff val="5000"/>
                  </a:schemeClr>
                </a:solidFill>
              </a:rPr>
              <a:t>:-</a:t>
            </a:r>
          </a:p>
          <a:p>
            <a:pPr fontAlgn="auto">
              <a:spcBef>
                <a:spcPts val="0"/>
              </a:spcBef>
              <a:spcAft>
                <a:spcPts val="0"/>
              </a:spcAft>
              <a:buFont typeface="Wingdings" pitchFamily="2" charset="2"/>
              <a:buNone/>
              <a:defRPr/>
            </a:pPr>
            <a:r>
              <a:rPr lang="en-US" b="1" dirty="0">
                <a:solidFill>
                  <a:schemeClr val="bg1">
                    <a:lumMod val="95000"/>
                    <a:lumOff val="5000"/>
                  </a:schemeClr>
                </a:solidFill>
              </a:rPr>
              <a:t>Appears after 12 hours of birth.</a:t>
            </a:r>
          </a:p>
          <a:p>
            <a:pPr fontAlgn="auto">
              <a:spcBef>
                <a:spcPts val="0"/>
              </a:spcBef>
              <a:spcAft>
                <a:spcPts val="0"/>
              </a:spcAft>
              <a:buFont typeface="Wingdings" pitchFamily="2" charset="2"/>
              <a:buNone/>
              <a:defRPr/>
            </a:pPr>
            <a:r>
              <a:rPr lang="en-US" b="1" dirty="0">
                <a:solidFill>
                  <a:schemeClr val="bg1">
                    <a:lumMod val="95000"/>
                    <a:lumOff val="5000"/>
                  </a:schemeClr>
                </a:solidFill>
              </a:rPr>
              <a:t>Limited by suture lines.</a:t>
            </a:r>
          </a:p>
          <a:p>
            <a:pPr fontAlgn="auto">
              <a:spcBef>
                <a:spcPts val="0"/>
              </a:spcBef>
              <a:spcAft>
                <a:spcPts val="0"/>
              </a:spcAft>
              <a:buFont typeface="Wingdings" pitchFamily="2" charset="2"/>
              <a:buNone/>
              <a:defRPr/>
            </a:pPr>
            <a:r>
              <a:rPr lang="en-US" b="1" dirty="0">
                <a:solidFill>
                  <a:schemeClr val="bg1">
                    <a:lumMod val="95000"/>
                    <a:lumOff val="5000"/>
                  </a:schemeClr>
                </a:solidFill>
              </a:rPr>
              <a:t>Tends to grow larger.</a:t>
            </a:r>
          </a:p>
          <a:p>
            <a:pPr fontAlgn="auto">
              <a:spcBef>
                <a:spcPts val="0"/>
              </a:spcBef>
              <a:spcAft>
                <a:spcPts val="0"/>
              </a:spcAft>
              <a:buFont typeface="Wingdings" pitchFamily="2" charset="2"/>
              <a:buNone/>
              <a:defRPr/>
            </a:pPr>
            <a:r>
              <a:rPr lang="en-US" b="1" dirty="0">
                <a:solidFill>
                  <a:schemeClr val="bg1">
                    <a:lumMod val="95000"/>
                    <a:lumOff val="5000"/>
                  </a:schemeClr>
                </a:solidFill>
              </a:rPr>
              <a:t>Disappears within 6-8  weeks.</a:t>
            </a:r>
          </a:p>
          <a:p>
            <a:pPr fontAlgn="auto">
              <a:spcBef>
                <a:spcPts val="0"/>
              </a:spcBef>
              <a:spcAft>
                <a:spcPts val="0"/>
              </a:spcAft>
              <a:buFont typeface="Wingdings" pitchFamily="2" charset="2"/>
              <a:buNone/>
              <a:defRPr/>
            </a:pPr>
            <a:r>
              <a:rPr lang="en-US" b="1" dirty="0">
                <a:solidFill>
                  <a:schemeClr val="bg1">
                    <a:lumMod val="95000"/>
                    <a:lumOff val="5000"/>
                  </a:schemeClr>
                </a:solidFill>
              </a:rPr>
              <a:t>It is circumscribed, soft and non pitting.</a:t>
            </a:r>
          </a:p>
          <a:p>
            <a:pPr fontAlgn="auto">
              <a:spcBef>
                <a:spcPts val="0"/>
              </a:spcBef>
              <a:spcAft>
                <a:spcPts val="0"/>
              </a:spcAft>
              <a:buFont typeface="Wingdings" pitchFamily="2" charset="2"/>
              <a:buNone/>
              <a:defRPr/>
            </a:pPr>
            <a:r>
              <a:rPr lang="en-US" b="1" dirty="0">
                <a:solidFill>
                  <a:schemeClr val="bg1">
                    <a:lumMod val="95000"/>
                    <a:lumOff val="5000"/>
                  </a:schemeClr>
                </a:solidFill>
              </a:rPr>
              <a:t>May be associated with skull bone fracture.</a:t>
            </a:r>
          </a:p>
          <a:p>
            <a:pPr fontAlgn="auto">
              <a:spcBef>
                <a:spcPts val="0"/>
              </a:spcBef>
              <a:spcAft>
                <a:spcPts val="0"/>
              </a:spcAft>
              <a:buFont typeface="Wingdings" pitchFamily="2" charset="2"/>
              <a:buNone/>
              <a:defRPr/>
            </a:pPr>
            <a:endParaRPr lang="en-US" b="1" dirty="0">
              <a:solidFill>
                <a:schemeClr val="bg1">
                  <a:lumMod val="95000"/>
                  <a:lumOff val="5000"/>
                </a:schemeClr>
              </a:solidFill>
            </a:endParaRPr>
          </a:p>
          <a:p>
            <a:pPr fontAlgn="auto">
              <a:spcBef>
                <a:spcPts val="0"/>
              </a:spcBef>
              <a:spcAft>
                <a:spcPts val="0"/>
              </a:spcAft>
              <a:buFont typeface="Wingdings" pitchFamily="2" charset="2"/>
              <a:buNone/>
              <a:defRPr/>
            </a:pPr>
            <a:r>
              <a:rPr lang="en-US" b="1" dirty="0">
                <a:solidFill>
                  <a:schemeClr val="bg1">
                    <a:lumMod val="95000"/>
                    <a:lumOff val="5000"/>
                  </a:schemeClr>
                </a:solidFill>
              </a:rPr>
              <a:t>Treatment:- No treatment  required. The blood is absorbed and the swelling subside.</a:t>
            </a:r>
          </a:p>
          <a:p>
            <a:pPr fontAlgn="auto">
              <a:spcBef>
                <a:spcPts val="0"/>
              </a:spcBef>
              <a:spcAft>
                <a:spcPts val="0"/>
              </a:spcAft>
              <a:defRPr/>
            </a:pPr>
            <a:endParaRPr lang="en-US" b="1" dirty="0">
              <a:solidFill>
                <a:schemeClr val="bg1">
                  <a:lumMod val="95000"/>
                  <a:lumOff val="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DEFINITIONS</a:t>
            </a:r>
            <a:endParaRPr lang="en-US" sz="9600" b="1" dirty="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1219200"/>
          <a:ext cx="8229600" cy="4953000"/>
        </p:xfrm>
        <a:graphic>
          <a:graphicData uri="http://schemas.openxmlformats.org/drawingml/2006/table">
            <a:tbl>
              <a:tblPr firstRow="1" bandRow="1">
                <a:tableStyleId>{F5AB1C69-6EDB-4FF4-983F-18BD219EF322}</a:tableStyleId>
              </a:tblPr>
              <a:tblGrid>
                <a:gridCol w="4114800"/>
                <a:gridCol w="4114800"/>
              </a:tblGrid>
              <a:tr h="425375">
                <a:tc>
                  <a:txBody>
                    <a:bodyPr/>
                    <a:lstStyle/>
                    <a:p>
                      <a:r>
                        <a:rPr lang="en-US" b="1" dirty="0" smtClean="0">
                          <a:solidFill>
                            <a:schemeClr val="tx1"/>
                          </a:solidFill>
                        </a:rPr>
                        <a:t>CAPUT</a:t>
                      </a:r>
                      <a:r>
                        <a:rPr lang="en-US" b="1" baseline="0" dirty="0" smtClean="0">
                          <a:solidFill>
                            <a:schemeClr val="tx1"/>
                          </a:solidFill>
                        </a:rPr>
                        <a:t> SUCCEDANEUM</a:t>
                      </a:r>
                      <a:endParaRPr lang="en-US" b="1" dirty="0">
                        <a:solidFill>
                          <a:schemeClr val="tx1"/>
                        </a:solidFill>
                      </a:endParaRPr>
                    </a:p>
                  </a:txBody>
                  <a:tcPr/>
                </a:tc>
                <a:tc>
                  <a:txBody>
                    <a:bodyPr/>
                    <a:lstStyle/>
                    <a:p>
                      <a:r>
                        <a:rPr lang="en-US" b="1" dirty="0" smtClean="0">
                          <a:solidFill>
                            <a:schemeClr val="tx1"/>
                          </a:solidFill>
                        </a:rPr>
                        <a:t>CEPHAL HAEMATOMA</a:t>
                      </a:r>
                      <a:endParaRPr lang="en-US" b="1" dirty="0">
                        <a:solidFill>
                          <a:schemeClr val="tx1"/>
                        </a:solidFill>
                      </a:endParaRPr>
                    </a:p>
                  </a:txBody>
                  <a:tcPr/>
                </a:tc>
              </a:tr>
              <a:tr h="734210">
                <a:tc>
                  <a:txBody>
                    <a:bodyPr/>
                    <a:lstStyle/>
                    <a:p>
                      <a:r>
                        <a:rPr lang="en-US" b="1" dirty="0" smtClean="0">
                          <a:solidFill>
                            <a:schemeClr val="tx1"/>
                          </a:solidFill>
                        </a:rPr>
                        <a:t>1.</a:t>
                      </a:r>
                      <a:r>
                        <a:rPr lang="en-US" b="1" baseline="0" dirty="0" smtClean="0">
                          <a:solidFill>
                            <a:schemeClr val="tx1"/>
                          </a:solidFill>
                        </a:rPr>
                        <a:t> Present at birth on normal vaginal delivery.</a:t>
                      </a:r>
                      <a:endParaRPr lang="en-US" b="1" dirty="0">
                        <a:solidFill>
                          <a:schemeClr val="tx1"/>
                        </a:solidFill>
                      </a:endParaRPr>
                    </a:p>
                  </a:txBody>
                  <a:tcPr/>
                </a:tc>
                <a:tc>
                  <a:txBody>
                    <a:bodyPr/>
                    <a:lstStyle/>
                    <a:p>
                      <a:r>
                        <a:rPr lang="en-US" b="1" dirty="0" smtClean="0">
                          <a:solidFill>
                            <a:schemeClr val="tx1"/>
                          </a:solidFill>
                        </a:rPr>
                        <a:t>1.</a:t>
                      </a:r>
                      <a:r>
                        <a:rPr lang="en-US" b="1" baseline="0" dirty="0" smtClean="0">
                          <a:solidFill>
                            <a:schemeClr val="tx1"/>
                          </a:solidFill>
                        </a:rPr>
                        <a:t> Appears within a few days after birth  on normal or forceps delivery.</a:t>
                      </a:r>
                      <a:endParaRPr lang="en-US" b="1" dirty="0">
                        <a:solidFill>
                          <a:schemeClr val="tx1"/>
                        </a:solidFill>
                      </a:endParaRPr>
                    </a:p>
                  </a:txBody>
                  <a:tcPr/>
                </a:tc>
              </a:tr>
              <a:tr h="734210">
                <a:tc>
                  <a:txBody>
                    <a:bodyPr/>
                    <a:lstStyle/>
                    <a:p>
                      <a:r>
                        <a:rPr lang="en-US" b="1" dirty="0" smtClean="0">
                          <a:solidFill>
                            <a:schemeClr val="tx1"/>
                          </a:solidFill>
                        </a:rPr>
                        <a:t>2. May lie on sutures, not well defined.</a:t>
                      </a:r>
                      <a:endParaRPr lang="en-US" b="1" dirty="0">
                        <a:solidFill>
                          <a:schemeClr val="tx1"/>
                        </a:solidFill>
                      </a:endParaRPr>
                    </a:p>
                  </a:txBody>
                  <a:tcPr/>
                </a:tc>
                <a:tc>
                  <a:txBody>
                    <a:bodyPr/>
                    <a:lstStyle/>
                    <a:p>
                      <a:r>
                        <a:rPr lang="en-US" b="1" dirty="0" smtClean="0">
                          <a:solidFill>
                            <a:schemeClr val="tx1"/>
                          </a:solidFill>
                        </a:rPr>
                        <a:t>2. Well defined by suture, gradually</a:t>
                      </a:r>
                      <a:r>
                        <a:rPr lang="en-US" b="1" baseline="0" dirty="0" smtClean="0">
                          <a:solidFill>
                            <a:schemeClr val="tx1"/>
                          </a:solidFill>
                        </a:rPr>
                        <a:t> developing hard edge.</a:t>
                      </a:r>
                      <a:endParaRPr lang="en-US" b="1" dirty="0">
                        <a:solidFill>
                          <a:schemeClr val="tx1"/>
                        </a:solidFill>
                      </a:endParaRPr>
                    </a:p>
                  </a:txBody>
                  <a:tcPr/>
                </a:tc>
              </a:tr>
              <a:tr h="734210">
                <a:tc>
                  <a:txBody>
                    <a:bodyPr/>
                    <a:lstStyle/>
                    <a:p>
                      <a:r>
                        <a:rPr lang="en-US" b="1" dirty="0" smtClean="0">
                          <a:solidFill>
                            <a:schemeClr val="tx1"/>
                          </a:solidFill>
                        </a:rPr>
                        <a:t>3. Soft,</a:t>
                      </a:r>
                      <a:r>
                        <a:rPr lang="en-US" b="1" baseline="0" dirty="0" smtClean="0">
                          <a:solidFill>
                            <a:schemeClr val="tx1"/>
                          </a:solidFill>
                        </a:rPr>
                        <a:t> pits on pressure.</a:t>
                      </a:r>
                      <a:endParaRPr lang="en-US" b="1" dirty="0">
                        <a:solidFill>
                          <a:schemeClr val="tx1"/>
                        </a:solidFill>
                      </a:endParaRPr>
                    </a:p>
                  </a:txBody>
                  <a:tcPr/>
                </a:tc>
                <a:tc>
                  <a:txBody>
                    <a:bodyPr/>
                    <a:lstStyle/>
                    <a:p>
                      <a:r>
                        <a:rPr lang="en-US" b="1" dirty="0" smtClean="0">
                          <a:solidFill>
                            <a:schemeClr val="tx1"/>
                          </a:solidFill>
                        </a:rPr>
                        <a:t>3. soft, elastic but does not</a:t>
                      </a:r>
                      <a:r>
                        <a:rPr lang="en-US" b="1" baseline="0" dirty="0" smtClean="0">
                          <a:solidFill>
                            <a:schemeClr val="tx1"/>
                          </a:solidFill>
                        </a:rPr>
                        <a:t> pits on pressure.</a:t>
                      </a:r>
                      <a:endParaRPr lang="en-US" b="1" dirty="0">
                        <a:solidFill>
                          <a:schemeClr val="tx1"/>
                        </a:solidFill>
                      </a:endParaRPr>
                    </a:p>
                  </a:txBody>
                  <a:tcPr/>
                </a:tc>
              </a:tr>
              <a:tr h="425375">
                <a:tc>
                  <a:txBody>
                    <a:bodyPr/>
                    <a:lstStyle/>
                    <a:p>
                      <a:r>
                        <a:rPr lang="en-US" b="1" dirty="0" smtClean="0">
                          <a:solidFill>
                            <a:schemeClr val="tx1"/>
                          </a:solidFill>
                        </a:rPr>
                        <a:t>4. Skin</a:t>
                      </a:r>
                      <a:r>
                        <a:rPr lang="en-US" b="1" baseline="0" dirty="0" smtClean="0">
                          <a:solidFill>
                            <a:schemeClr val="tx1"/>
                          </a:solidFill>
                        </a:rPr>
                        <a:t> ecchymotic.</a:t>
                      </a:r>
                      <a:endParaRPr lang="en-US" b="1" dirty="0">
                        <a:solidFill>
                          <a:schemeClr val="tx1"/>
                        </a:solidFill>
                      </a:endParaRPr>
                    </a:p>
                  </a:txBody>
                  <a:tcPr/>
                </a:tc>
                <a:tc>
                  <a:txBody>
                    <a:bodyPr/>
                    <a:lstStyle/>
                    <a:p>
                      <a:r>
                        <a:rPr lang="en-US" b="1" dirty="0" smtClean="0">
                          <a:solidFill>
                            <a:schemeClr val="tx1"/>
                          </a:solidFill>
                        </a:rPr>
                        <a:t>4. No skin change.</a:t>
                      </a:r>
                      <a:endParaRPr lang="en-US" b="1" dirty="0">
                        <a:solidFill>
                          <a:schemeClr val="tx1"/>
                        </a:solidFill>
                      </a:endParaRPr>
                    </a:p>
                  </a:txBody>
                  <a:tcPr/>
                </a:tc>
              </a:tr>
              <a:tr h="1048870">
                <a:tc>
                  <a:txBody>
                    <a:bodyPr/>
                    <a:lstStyle/>
                    <a:p>
                      <a:r>
                        <a:rPr lang="en-US" b="1" dirty="0" smtClean="0">
                          <a:solidFill>
                            <a:schemeClr val="tx1"/>
                          </a:solidFill>
                        </a:rPr>
                        <a:t>5. Size</a:t>
                      </a:r>
                      <a:r>
                        <a:rPr lang="en-US" b="1" baseline="0" dirty="0" smtClean="0">
                          <a:solidFill>
                            <a:schemeClr val="tx1"/>
                          </a:solidFill>
                        </a:rPr>
                        <a:t> largest at birth , gradually subsides  within a day.</a:t>
                      </a:r>
                      <a:endParaRPr lang="en-US" b="1" dirty="0">
                        <a:solidFill>
                          <a:schemeClr val="tx1"/>
                        </a:solidFill>
                      </a:endParaRPr>
                    </a:p>
                  </a:txBody>
                  <a:tcPr/>
                </a:tc>
                <a:tc>
                  <a:txBody>
                    <a:bodyPr/>
                    <a:lstStyle/>
                    <a:p>
                      <a:r>
                        <a:rPr lang="en-US" b="1" dirty="0" smtClean="0">
                          <a:solidFill>
                            <a:schemeClr val="tx1"/>
                          </a:solidFill>
                        </a:rPr>
                        <a:t>5. Become largest after birth and then disappears within 6-8 weeks to few months.</a:t>
                      </a:r>
                      <a:endParaRPr lang="en-US" b="1" dirty="0">
                        <a:solidFill>
                          <a:schemeClr val="tx1"/>
                        </a:solidFill>
                      </a:endParaRPr>
                    </a:p>
                  </a:txBody>
                  <a:tcPr/>
                </a:tc>
              </a:tr>
              <a:tr h="425375">
                <a:tc>
                  <a:txBody>
                    <a:bodyPr/>
                    <a:lstStyle/>
                    <a:p>
                      <a:r>
                        <a:rPr lang="en-US" b="1" dirty="0" smtClean="0">
                          <a:solidFill>
                            <a:schemeClr val="tx1"/>
                          </a:solidFill>
                        </a:rPr>
                        <a:t>6. No underlying skull bone fracture.</a:t>
                      </a:r>
                      <a:endParaRPr lang="en-US" b="1" dirty="0">
                        <a:solidFill>
                          <a:schemeClr val="tx1"/>
                        </a:solidFill>
                      </a:endParaRPr>
                    </a:p>
                  </a:txBody>
                  <a:tcPr/>
                </a:tc>
                <a:tc>
                  <a:txBody>
                    <a:bodyPr/>
                    <a:lstStyle/>
                    <a:p>
                      <a:r>
                        <a:rPr lang="en-US" b="1" dirty="0" smtClean="0">
                          <a:solidFill>
                            <a:schemeClr val="tx1"/>
                          </a:solidFill>
                        </a:rPr>
                        <a:t>6. May underlying skull bone</a:t>
                      </a:r>
                      <a:r>
                        <a:rPr lang="en-US" b="1" baseline="0" dirty="0" smtClean="0">
                          <a:solidFill>
                            <a:schemeClr val="tx1"/>
                          </a:solidFill>
                        </a:rPr>
                        <a:t> fracture.</a:t>
                      </a:r>
                      <a:endParaRPr lang="en-US" b="1" dirty="0">
                        <a:solidFill>
                          <a:schemeClr val="tx1"/>
                        </a:solidFill>
                      </a:endParaRPr>
                    </a:p>
                  </a:txBody>
                  <a:tcPr/>
                </a:tc>
              </a:tr>
              <a:tr h="425375">
                <a:tc>
                  <a:txBody>
                    <a:bodyPr/>
                    <a:lstStyle/>
                    <a:p>
                      <a:r>
                        <a:rPr lang="en-US" b="1" dirty="0" smtClean="0">
                          <a:solidFill>
                            <a:schemeClr val="tx1"/>
                          </a:solidFill>
                        </a:rPr>
                        <a:t>7. No treatment required.</a:t>
                      </a:r>
                      <a:endParaRPr lang="en-US" b="1" dirty="0">
                        <a:solidFill>
                          <a:schemeClr val="tx1"/>
                        </a:solidFill>
                      </a:endParaRPr>
                    </a:p>
                  </a:txBody>
                  <a:tcPr/>
                </a:tc>
                <a:tc>
                  <a:txBody>
                    <a:bodyPr/>
                    <a:lstStyle/>
                    <a:p>
                      <a:r>
                        <a:rPr lang="en-US" b="1" dirty="0" smtClean="0">
                          <a:solidFill>
                            <a:schemeClr val="tx1"/>
                          </a:solidFill>
                        </a:rPr>
                        <a:t>7. No treatment required.</a:t>
                      </a:r>
                      <a:endParaRPr lang="en-US" b="1" dirty="0">
                        <a:solidFill>
                          <a:schemeClr val="tx1"/>
                        </a:solidFill>
                      </a:endParaRPr>
                    </a:p>
                  </a:txBody>
                  <a:tcPr/>
                </a:tc>
              </a:tr>
            </a:tbl>
          </a:graphicData>
        </a:graphic>
      </p:graphicFrame>
      <p:sp>
        <p:nvSpPr>
          <p:cNvPr id="3" name="TextBox 2"/>
          <p:cNvSpPr txBox="1"/>
          <p:nvPr/>
        </p:nvSpPr>
        <p:spPr>
          <a:xfrm>
            <a:off x="3429000" y="381000"/>
            <a:ext cx="2165978" cy="461665"/>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fontAlgn="auto">
              <a:spcBef>
                <a:spcPts val="0"/>
              </a:spcBef>
              <a:spcAft>
                <a:spcPts val="0"/>
              </a:spcAft>
              <a:defRPr/>
            </a:pPr>
            <a:r>
              <a:rPr lang="en-US" sz="2400" b="1" dirty="0">
                <a:solidFill>
                  <a:schemeClr val="bg1">
                    <a:lumMod val="95000"/>
                    <a:lumOff val="5000"/>
                  </a:schemeClr>
                </a:solidFill>
              </a:rPr>
              <a:t>DIFFERENCES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descr="Denim"/>
          <p:cNvSpPr>
            <a:spLocks noGrp="1" noChangeArrowheads="1"/>
          </p:cNvSpPr>
          <p:nvPr>
            <p:ph type="ctrTitle"/>
          </p:nvPr>
        </p:nvSpPr>
        <p:spPr>
          <a:xfrm>
            <a:off x="762000" y="914400"/>
            <a:ext cx="7772400" cy="1470025"/>
          </a:xfrm>
          <a:blipFill dpi="0" rotWithShape="1">
            <a:blip r:embed="rId2">
              <a:alphaModFix amt="30000"/>
            </a:blip>
            <a:srcRect/>
            <a:tile tx="0" ty="0" sx="100000" sy="100000" flip="none" algn="tl"/>
          </a:blipFill>
        </p:spPr>
        <p:txBody>
          <a:bodyPr/>
          <a:lstStyle/>
          <a:p>
            <a:pPr eaLnBrk="1" hangingPunct="1"/>
            <a:r>
              <a:rPr lang="en-US" smtClean="0"/>
              <a:t>Feto-Pelvic Relationships</a:t>
            </a:r>
          </a:p>
        </p:txBody>
      </p:sp>
      <p:sp>
        <p:nvSpPr>
          <p:cNvPr id="59395" name="Rectangle 3"/>
          <p:cNvSpPr>
            <a:spLocks noGrp="1" noChangeArrowheads="1"/>
          </p:cNvSpPr>
          <p:nvPr>
            <p:ph type="subTitle" idx="1"/>
          </p:nvPr>
        </p:nvSpPr>
        <p:spPr>
          <a:xfrm>
            <a:off x="1371600" y="2895600"/>
            <a:ext cx="6400800" cy="2743200"/>
          </a:xfrm>
        </p:spPr>
        <p:txBody>
          <a:bodyPr/>
          <a:lstStyle/>
          <a:p>
            <a:pPr eaLnBrk="1" hangingPunct="1">
              <a:lnSpc>
                <a:spcPct val="80000"/>
              </a:lnSpc>
              <a:buFontTx/>
              <a:buBlip>
                <a:blip r:embed="rId3"/>
              </a:buBlip>
            </a:pPr>
            <a:r>
              <a:rPr lang="en-US" sz="2800" smtClean="0"/>
              <a:t>Presentation</a:t>
            </a:r>
          </a:p>
          <a:p>
            <a:pPr eaLnBrk="1" hangingPunct="1">
              <a:lnSpc>
                <a:spcPct val="80000"/>
              </a:lnSpc>
              <a:buFontTx/>
              <a:buBlip>
                <a:blip r:embed="rId3"/>
              </a:buBlip>
            </a:pPr>
            <a:r>
              <a:rPr lang="en-US" sz="2800" smtClean="0"/>
              <a:t>Presenting part</a:t>
            </a:r>
          </a:p>
          <a:p>
            <a:pPr eaLnBrk="1" hangingPunct="1">
              <a:lnSpc>
                <a:spcPct val="80000"/>
              </a:lnSpc>
              <a:buFontTx/>
              <a:buBlip>
                <a:blip r:embed="rId3"/>
              </a:buBlip>
            </a:pPr>
            <a:r>
              <a:rPr lang="en-US" sz="2800" smtClean="0"/>
              <a:t>Lie</a:t>
            </a:r>
          </a:p>
          <a:p>
            <a:pPr eaLnBrk="1" hangingPunct="1">
              <a:lnSpc>
                <a:spcPct val="80000"/>
              </a:lnSpc>
              <a:buFontTx/>
              <a:buBlip>
                <a:blip r:embed="rId3"/>
              </a:buBlip>
            </a:pPr>
            <a:r>
              <a:rPr lang="en-US" sz="2800" smtClean="0"/>
              <a:t>Attitude</a:t>
            </a:r>
          </a:p>
          <a:p>
            <a:pPr eaLnBrk="1" hangingPunct="1">
              <a:lnSpc>
                <a:spcPct val="80000"/>
              </a:lnSpc>
              <a:buFontTx/>
              <a:buBlip>
                <a:blip r:embed="rId3"/>
              </a:buBlip>
            </a:pPr>
            <a:r>
              <a:rPr lang="en-US" sz="2800" smtClean="0"/>
              <a:t>Position</a:t>
            </a:r>
          </a:p>
          <a:p>
            <a:pPr eaLnBrk="1" hangingPunct="1">
              <a:lnSpc>
                <a:spcPct val="80000"/>
              </a:lnSpc>
              <a:buFontTx/>
              <a:buBlip>
                <a:blip r:embed="rId3"/>
              </a:buBlip>
            </a:pPr>
            <a:r>
              <a:rPr lang="en-US" sz="2800" smtClean="0"/>
              <a:t>station</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t>As the journey progresses…</a:t>
            </a:r>
          </a:p>
        </p:txBody>
      </p:sp>
      <p:sp>
        <p:nvSpPr>
          <p:cNvPr id="60419" name="Rectangle 3"/>
          <p:cNvSpPr>
            <a:spLocks noGrp="1" noChangeArrowheads="1"/>
          </p:cNvSpPr>
          <p:nvPr>
            <p:ph type="body" idx="1"/>
          </p:nvPr>
        </p:nvSpPr>
        <p:spPr>
          <a:xfrm>
            <a:off x="685800" y="1981200"/>
            <a:ext cx="7772400" cy="4419600"/>
          </a:xfrm>
        </p:spPr>
        <p:txBody>
          <a:bodyPr/>
          <a:lstStyle/>
          <a:p>
            <a:pPr eaLnBrk="1" hangingPunct="1">
              <a:lnSpc>
                <a:spcPct val="130000"/>
              </a:lnSpc>
            </a:pPr>
            <a:r>
              <a:rPr lang="en-US" sz="2800" smtClean="0"/>
              <a:t>The fetal head descends along the pelvic axis.</a:t>
            </a:r>
          </a:p>
          <a:p>
            <a:pPr eaLnBrk="1" hangingPunct="1">
              <a:lnSpc>
                <a:spcPct val="130000"/>
              </a:lnSpc>
            </a:pPr>
            <a:r>
              <a:rPr lang="en-US" sz="2800" smtClean="0"/>
              <a:t>It must rotate to accommodate the appropriate diameters of the head to the pelvic diameters.</a:t>
            </a:r>
          </a:p>
          <a:p>
            <a:pPr eaLnBrk="1" hangingPunct="1">
              <a:lnSpc>
                <a:spcPct val="130000"/>
              </a:lnSpc>
            </a:pPr>
            <a:r>
              <a:rPr lang="en-US" sz="2800" smtClean="0"/>
              <a:t>The reference points during this journey:</a:t>
            </a:r>
          </a:p>
          <a:p>
            <a:pPr lvl="1" eaLnBrk="1" hangingPunct="1">
              <a:lnSpc>
                <a:spcPct val="130000"/>
              </a:lnSpc>
            </a:pPr>
            <a:r>
              <a:rPr lang="en-US" sz="2400" smtClean="0"/>
              <a:t>The ischial spine is the pelvic reference point</a:t>
            </a:r>
          </a:p>
          <a:p>
            <a:pPr lvl="1" eaLnBrk="1" hangingPunct="1">
              <a:lnSpc>
                <a:spcPct val="130000"/>
              </a:lnSpc>
            </a:pPr>
            <a:r>
              <a:rPr lang="en-US" sz="2400" smtClean="0"/>
              <a:t>The presenting part is the fetal reference point.</a:t>
            </a: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228600"/>
            <a:ext cx="9144000" cy="762000"/>
          </a:xfrm>
        </p:spPr>
        <p:txBody>
          <a:bodyPr/>
          <a:lstStyle/>
          <a:p>
            <a:pPr eaLnBrk="1" hangingPunct="1"/>
            <a:r>
              <a:rPr lang="en-US" sz="3600" smtClean="0"/>
              <a:t>Fetal Presentation &amp; The Presenting Part</a:t>
            </a:r>
          </a:p>
        </p:txBody>
      </p:sp>
      <p:sp>
        <p:nvSpPr>
          <p:cNvPr id="61443" name="Rectangle 3"/>
          <p:cNvSpPr>
            <a:spLocks noGrp="1" noChangeArrowheads="1"/>
          </p:cNvSpPr>
          <p:nvPr>
            <p:ph type="body" idx="1"/>
          </p:nvPr>
        </p:nvSpPr>
        <p:spPr>
          <a:xfrm>
            <a:off x="381000" y="1371600"/>
            <a:ext cx="8077200" cy="4953000"/>
          </a:xfrm>
        </p:spPr>
        <p:txBody>
          <a:bodyPr/>
          <a:lstStyle/>
          <a:p>
            <a:pPr eaLnBrk="1" hangingPunct="1"/>
            <a:r>
              <a:rPr lang="en-US" smtClean="0"/>
              <a:t>Fetal Presentation:</a:t>
            </a:r>
          </a:p>
          <a:p>
            <a:pPr lvl="1" eaLnBrk="1" hangingPunct="1"/>
            <a:r>
              <a:rPr lang="en-US" smtClean="0"/>
              <a:t>Is the fetal pole that presents at the pelvic inlet:</a:t>
            </a:r>
          </a:p>
          <a:p>
            <a:pPr lvl="2" eaLnBrk="1" hangingPunct="1"/>
            <a:r>
              <a:rPr lang="en-US" smtClean="0"/>
              <a:t>Cephalic: Head First</a:t>
            </a:r>
          </a:p>
          <a:p>
            <a:pPr lvl="2" eaLnBrk="1" hangingPunct="1"/>
            <a:r>
              <a:rPr lang="en-US" smtClean="0"/>
              <a:t>Breech: Feet or Buttocks</a:t>
            </a:r>
          </a:p>
          <a:p>
            <a:pPr lvl="2" eaLnBrk="1" hangingPunct="1"/>
            <a:r>
              <a:rPr lang="en-US" smtClean="0"/>
              <a:t>Shoulder: back or abdomen</a:t>
            </a:r>
          </a:p>
          <a:p>
            <a:pPr eaLnBrk="1" hangingPunct="1"/>
            <a:r>
              <a:rPr lang="en-US" smtClean="0"/>
              <a:t>The Presenting part:</a:t>
            </a:r>
          </a:p>
          <a:p>
            <a:pPr lvl="1" eaLnBrk="1" hangingPunct="1"/>
            <a:r>
              <a:rPr lang="en-US" smtClean="0"/>
              <a:t>Is the part of the fetus first touched by the examining fingers during pelvic examination.</a:t>
            </a:r>
          </a:p>
          <a:p>
            <a:pPr lvl="2" eaLnBrk="1" hangingPunct="1"/>
            <a:endParaRPr lang="en-US" smtClean="0"/>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228600"/>
            <a:ext cx="7772400" cy="685800"/>
          </a:xfrm>
        </p:spPr>
        <p:txBody>
          <a:bodyPr/>
          <a:lstStyle/>
          <a:p>
            <a:pPr eaLnBrk="1" hangingPunct="1"/>
            <a:r>
              <a:rPr lang="en-US" sz="3600" smtClean="0"/>
              <a:t>The Fetal Lie</a:t>
            </a:r>
          </a:p>
        </p:txBody>
      </p:sp>
      <p:sp>
        <p:nvSpPr>
          <p:cNvPr id="62467" name="Rectangle 3"/>
          <p:cNvSpPr>
            <a:spLocks noGrp="1" noChangeArrowheads="1"/>
          </p:cNvSpPr>
          <p:nvPr>
            <p:ph type="body" idx="1"/>
          </p:nvPr>
        </p:nvSpPr>
        <p:spPr>
          <a:xfrm>
            <a:off x="0" y="1143000"/>
            <a:ext cx="9144000" cy="990600"/>
          </a:xfrm>
        </p:spPr>
        <p:txBody>
          <a:bodyPr/>
          <a:lstStyle/>
          <a:p>
            <a:pPr eaLnBrk="1" hangingPunct="1">
              <a:lnSpc>
                <a:spcPct val="90000"/>
              </a:lnSpc>
            </a:pPr>
            <a:r>
              <a:rPr lang="en-US" dirty="0" smtClean="0"/>
              <a:t>Refers to the relationship between the fetal longitudinal axis and that of the mother.</a:t>
            </a:r>
          </a:p>
        </p:txBody>
      </p:sp>
      <p:grpSp>
        <p:nvGrpSpPr>
          <p:cNvPr id="2" name="Group 4"/>
          <p:cNvGrpSpPr>
            <a:grpSpLocks/>
          </p:cNvGrpSpPr>
          <p:nvPr/>
        </p:nvGrpSpPr>
        <p:grpSpPr bwMode="auto">
          <a:xfrm>
            <a:off x="914400" y="2743200"/>
            <a:ext cx="1219200" cy="3352800"/>
            <a:chOff x="1152" y="1776"/>
            <a:chExt cx="768" cy="2112"/>
          </a:xfrm>
        </p:grpSpPr>
        <p:sp>
          <p:nvSpPr>
            <p:cNvPr id="62478" name="Oval 5"/>
            <p:cNvSpPr>
              <a:spLocks noChangeArrowheads="1"/>
            </p:cNvSpPr>
            <p:nvPr/>
          </p:nvSpPr>
          <p:spPr bwMode="auto">
            <a:xfrm>
              <a:off x="1296" y="3312"/>
              <a:ext cx="480" cy="576"/>
            </a:xfrm>
            <a:prstGeom prst="ellipse">
              <a:avLst/>
            </a:prstGeom>
            <a:noFill/>
            <a:ln w="76200">
              <a:solidFill>
                <a:srgbClr val="000066"/>
              </a:solidFill>
              <a:round/>
              <a:headEnd/>
              <a:tailEnd/>
            </a:ln>
          </p:spPr>
          <p:txBody>
            <a:bodyPr wrap="none" anchor="ctr"/>
            <a:lstStyle/>
            <a:p>
              <a:endParaRPr lang="en-US"/>
            </a:p>
          </p:txBody>
        </p:sp>
        <p:sp>
          <p:nvSpPr>
            <p:cNvPr id="62479" name="Arc 6"/>
            <p:cNvSpPr>
              <a:spLocks/>
            </p:cNvSpPr>
            <p:nvPr/>
          </p:nvSpPr>
          <p:spPr bwMode="auto">
            <a:xfrm flipV="1">
              <a:off x="1152" y="1776"/>
              <a:ext cx="768" cy="2112"/>
            </a:xfrm>
            <a:custGeom>
              <a:avLst/>
              <a:gdLst>
                <a:gd name="T0" fmla="*/ 384 w 43200"/>
                <a:gd name="T1" fmla="*/ 0 h 43200"/>
                <a:gd name="T2" fmla="*/ 11 w 43200"/>
                <a:gd name="T3" fmla="*/ 807 h 43200"/>
                <a:gd name="T4" fmla="*/ 384 w 43200"/>
                <a:gd name="T5" fmla="*/ 1056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9885"/>
                    <a:pt x="204" y="18176"/>
                    <a:pt x="608" y="1651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9885"/>
                    <a:pt x="204" y="18176"/>
                    <a:pt x="608" y="16510"/>
                  </a:cubicBezTo>
                  <a:lnTo>
                    <a:pt x="21600" y="21600"/>
                  </a:lnTo>
                  <a:close/>
                </a:path>
              </a:pathLst>
            </a:custGeom>
            <a:noFill/>
            <a:ln w="76200">
              <a:solidFill>
                <a:srgbClr val="000066"/>
              </a:solidFill>
              <a:round/>
              <a:headEnd/>
              <a:tailEnd/>
            </a:ln>
          </p:spPr>
          <p:txBody>
            <a:bodyPr wrap="none" anchor="ctr"/>
            <a:lstStyle/>
            <a:p>
              <a:endParaRPr lang="en-US"/>
            </a:p>
          </p:txBody>
        </p:sp>
      </p:grpSp>
      <p:grpSp>
        <p:nvGrpSpPr>
          <p:cNvPr id="3" name="Group 7"/>
          <p:cNvGrpSpPr>
            <a:grpSpLocks/>
          </p:cNvGrpSpPr>
          <p:nvPr/>
        </p:nvGrpSpPr>
        <p:grpSpPr bwMode="auto">
          <a:xfrm rot="5400000">
            <a:off x="3810000" y="2514600"/>
            <a:ext cx="1219200" cy="3352800"/>
            <a:chOff x="1152" y="1776"/>
            <a:chExt cx="768" cy="2112"/>
          </a:xfrm>
        </p:grpSpPr>
        <p:sp>
          <p:nvSpPr>
            <p:cNvPr id="62476" name="Oval 8"/>
            <p:cNvSpPr>
              <a:spLocks noChangeArrowheads="1"/>
            </p:cNvSpPr>
            <p:nvPr/>
          </p:nvSpPr>
          <p:spPr bwMode="auto">
            <a:xfrm>
              <a:off x="1296" y="3312"/>
              <a:ext cx="480" cy="576"/>
            </a:xfrm>
            <a:prstGeom prst="ellipse">
              <a:avLst/>
            </a:prstGeom>
            <a:noFill/>
            <a:ln w="76200">
              <a:solidFill>
                <a:srgbClr val="000066"/>
              </a:solidFill>
              <a:round/>
              <a:headEnd/>
              <a:tailEnd/>
            </a:ln>
          </p:spPr>
          <p:txBody>
            <a:bodyPr wrap="none" anchor="ctr"/>
            <a:lstStyle/>
            <a:p>
              <a:endParaRPr lang="en-US"/>
            </a:p>
          </p:txBody>
        </p:sp>
        <p:sp>
          <p:nvSpPr>
            <p:cNvPr id="62477" name="Arc 9"/>
            <p:cNvSpPr>
              <a:spLocks/>
            </p:cNvSpPr>
            <p:nvPr/>
          </p:nvSpPr>
          <p:spPr bwMode="auto">
            <a:xfrm flipV="1">
              <a:off x="1152" y="1776"/>
              <a:ext cx="768" cy="2112"/>
            </a:xfrm>
            <a:custGeom>
              <a:avLst/>
              <a:gdLst>
                <a:gd name="T0" fmla="*/ 384 w 43200"/>
                <a:gd name="T1" fmla="*/ 0 h 43200"/>
                <a:gd name="T2" fmla="*/ 11 w 43200"/>
                <a:gd name="T3" fmla="*/ 807 h 43200"/>
                <a:gd name="T4" fmla="*/ 384 w 43200"/>
                <a:gd name="T5" fmla="*/ 1056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9885"/>
                    <a:pt x="204" y="18176"/>
                    <a:pt x="608" y="1651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9885"/>
                    <a:pt x="204" y="18176"/>
                    <a:pt x="608" y="16510"/>
                  </a:cubicBezTo>
                  <a:lnTo>
                    <a:pt x="21600" y="21600"/>
                  </a:lnTo>
                  <a:close/>
                </a:path>
              </a:pathLst>
            </a:custGeom>
            <a:noFill/>
            <a:ln w="76200">
              <a:solidFill>
                <a:srgbClr val="000066"/>
              </a:solidFill>
              <a:round/>
              <a:headEnd/>
              <a:tailEnd/>
            </a:ln>
          </p:spPr>
          <p:txBody>
            <a:bodyPr wrap="none" anchor="ctr"/>
            <a:lstStyle/>
            <a:p>
              <a:endParaRPr lang="en-US"/>
            </a:p>
          </p:txBody>
        </p:sp>
      </p:grpSp>
      <p:grpSp>
        <p:nvGrpSpPr>
          <p:cNvPr id="4" name="Group 10"/>
          <p:cNvGrpSpPr>
            <a:grpSpLocks/>
          </p:cNvGrpSpPr>
          <p:nvPr/>
        </p:nvGrpSpPr>
        <p:grpSpPr bwMode="auto">
          <a:xfrm rot="2333315">
            <a:off x="6781800" y="2743200"/>
            <a:ext cx="1219200" cy="3352800"/>
            <a:chOff x="1152" y="1776"/>
            <a:chExt cx="768" cy="2112"/>
          </a:xfrm>
        </p:grpSpPr>
        <p:sp>
          <p:nvSpPr>
            <p:cNvPr id="62474" name="Oval 11"/>
            <p:cNvSpPr>
              <a:spLocks noChangeArrowheads="1"/>
            </p:cNvSpPr>
            <p:nvPr/>
          </p:nvSpPr>
          <p:spPr bwMode="auto">
            <a:xfrm>
              <a:off x="1296" y="3312"/>
              <a:ext cx="480" cy="576"/>
            </a:xfrm>
            <a:prstGeom prst="ellipse">
              <a:avLst/>
            </a:prstGeom>
            <a:noFill/>
            <a:ln w="76200">
              <a:solidFill>
                <a:srgbClr val="000066"/>
              </a:solidFill>
              <a:round/>
              <a:headEnd/>
              <a:tailEnd/>
            </a:ln>
          </p:spPr>
          <p:txBody>
            <a:bodyPr wrap="none" anchor="ctr"/>
            <a:lstStyle/>
            <a:p>
              <a:endParaRPr lang="en-US"/>
            </a:p>
          </p:txBody>
        </p:sp>
        <p:sp>
          <p:nvSpPr>
            <p:cNvPr id="62475" name="Arc 12"/>
            <p:cNvSpPr>
              <a:spLocks/>
            </p:cNvSpPr>
            <p:nvPr/>
          </p:nvSpPr>
          <p:spPr bwMode="auto">
            <a:xfrm flipV="1">
              <a:off x="1152" y="1776"/>
              <a:ext cx="768" cy="2112"/>
            </a:xfrm>
            <a:custGeom>
              <a:avLst/>
              <a:gdLst>
                <a:gd name="T0" fmla="*/ 384 w 43200"/>
                <a:gd name="T1" fmla="*/ 0 h 43200"/>
                <a:gd name="T2" fmla="*/ 11 w 43200"/>
                <a:gd name="T3" fmla="*/ 807 h 43200"/>
                <a:gd name="T4" fmla="*/ 384 w 43200"/>
                <a:gd name="T5" fmla="*/ 1056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9885"/>
                    <a:pt x="204" y="18176"/>
                    <a:pt x="608" y="1651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9885"/>
                    <a:pt x="204" y="18176"/>
                    <a:pt x="608" y="16510"/>
                  </a:cubicBezTo>
                  <a:lnTo>
                    <a:pt x="21600" y="21600"/>
                  </a:lnTo>
                  <a:close/>
                </a:path>
              </a:pathLst>
            </a:custGeom>
            <a:noFill/>
            <a:ln w="76200">
              <a:solidFill>
                <a:srgbClr val="000066"/>
              </a:solidFill>
              <a:round/>
              <a:headEnd/>
              <a:tailEnd/>
            </a:ln>
          </p:spPr>
          <p:txBody>
            <a:bodyPr wrap="none" anchor="ctr"/>
            <a:lstStyle/>
            <a:p>
              <a:endParaRPr lang="en-US"/>
            </a:p>
          </p:txBody>
        </p:sp>
      </p:grpSp>
      <p:sp>
        <p:nvSpPr>
          <p:cNvPr id="206861" name="Line 13"/>
          <p:cNvSpPr>
            <a:spLocks noChangeShapeType="1"/>
          </p:cNvSpPr>
          <p:nvPr/>
        </p:nvSpPr>
        <p:spPr bwMode="auto">
          <a:xfrm flipV="1">
            <a:off x="1524000" y="2133600"/>
            <a:ext cx="0" cy="4495800"/>
          </a:xfrm>
          <a:prstGeom prst="line">
            <a:avLst/>
          </a:prstGeom>
          <a:noFill/>
          <a:ln w="76200">
            <a:solidFill>
              <a:srgbClr val="D60093"/>
            </a:solidFill>
            <a:prstDash val="dashDot"/>
            <a:round/>
            <a:headEnd/>
            <a:tailEnd type="triangle" w="med" len="med"/>
          </a:ln>
        </p:spPr>
        <p:txBody>
          <a:bodyPr/>
          <a:lstStyle/>
          <a:p>
            <a:endParaRPr lang="en-US"/>
          </a:p>
        </p:txBody>
      </p:sp>
      <p:sp>
        <p:nvSpPr>
          <p:cNvPr id="206862" name="Line 14"/>
          <p:cNvSpPr>
            <a:spLocks noChangeShapeType="1"/>
          </p:cNvSpPr>
          <p:nvPr/>
        </p:nvSpPr>
        <p:spPr bwMode="auto">
          <a:xfrm flipV="1">
            <a:off x="7391400" y="2133600"/>
            <a:ext cx="0" cy="4495800"/>
          </a:xfrm>
          <a:prstGeom prst="line">
            <a:avLst/>
          </a:prstGeom>
          <a:noFill/>
          <a:ln w="76200">
            <a:solidFill>
              <a:srgbClr val="D60093"/>
            </a:solidFill>
            <a:prstDash val="dashDot"/>
            <a:round/>
            <a:headEnd/>
            <a:tailEnd type="triangle" w="med" len="med"/>
          </a:ln>
        </p:spPr>
        <p:txBody>
          <a:bodyPr/>
          <a:lstStyle/>
          <a:p>
            <a:endParaRPr lang="en-US"/>
          </a:p>
        </p:txBody>
      </p:sp>
      <p:sp>
        <p:nvSpPr>
          <p:cNvPr id="206863" name="Line 15"/>
          <p:cNvSpPr>
            <a:spLocks noChangeShapeType="1"/>
          </p:cNvSpPr>
          <p:nvPr/>
        </p:nvSpPr>
        <p:spPr bwMode="auto">
          <a:xfrm flipV="1">
            <a:off x="4495800" y="2057400"/>
            <a:ext cx="0" cy="4495800"/>
          </a:xfrm>
          <a:prstGeom prst="line">
            <a:avLst/>
          </a:prstGeom>
          <a:noFill/>
          <a:ln w="76200">
            <a:solidFill>
              <a:srgbClr val="D60093"/>
            </a:solidFill>
            <a:prstDash val="dashDot"/>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06861"/>
                                        </p:tgtEl>
                                        <p:attrNameLst>
                                          <p:attrName>style.visibility</p:attrName>
                                        </p:attrNameLst>
                                      </p:cBhvr>
                                      <p:to>
                                        <p:strVal val="visible"/>
                                      </p:to>
                                    </p:set>
                                    <p:animEffect transition="in" filter="strips(upRight)">
                                      <p:cBhvr>
                                        <p:cTn id="7" dur="2000"/>
                                        <p:tgtEl>
                                          <p:spTgt spid="20686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upRight)">
                                      <p:cBhvr>
                                        <p:cTn id="12" dur="5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206863"/>
                                        </p:tgtEl>
                                        <p:attrNameLst>
                                          <p:attrName>style.visibility</p:attrName>
                                        </p:attrNameLst>
                                      </p:cBhvr>
                                      <p:to>
                                        <p:strVal val="visible"/>
                                      </p:to>
                                    </p:set>
                                    <p:animEffect transition="in" filter="strips(upRight)">
                                      <p:cBhvr>
                                        <p:cTn id="17" dur="2000"/>
                                        <p:tgtEl>
                                          <p:spTgt spid="20686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strips(downRight)">
                                      <p:cBhvr>
                                        <p:cTn id="22" dur="5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206862"/>
                                        </p:tgtEl>
                                        <p:attrNameLst>
                                          <p:attrName>style.visibility</p:attrName>
                                        </p:attrNameLst>
                                      </p:cBhvr>
                                      <p:to>
                                        <p:strVal val="visible"/>
                                      </p:to>
                                    </p:set>
                                    <p:animEffect transition="in" filter="strips(upRight)">
                                      <p:cBhvr>
                                        <p:cTn id="27" dur="2000"/>
                                        <p:tgtEl>
                                          <p:spTgt spid="20686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strips(upRight)">
                                      <p:cBhvr>
                                        <p:cTn id="32"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61" grpId="0" animBg="1"/>
      <p:bldP spid="206862" grpId="0" animBg="1"/>
      <p:bldP spid="206863"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152400"/>
            <a:ext cx="7772400" cy="838200"/>
          </a:xfrm>
        </p:spPr>
        <p:txBody>
          <a:bodyPr/>
          <a:lstStyle/>
          <a:p>
            <a:pPr eaLnBrk="1" hangingPunct="1"/>
            <a:r>
              <a:rPr lang="en-US" smtClean="0"/>
              <a:t>Position</a:t>
            </a:r>
          </a:p>
        </p:txBody>
      </p:sp>
      <p:sp>
        <p:nvSpPr>
          <p:cNvPr id="63491" name="Rectangle 3"/>
          <p:cNvSpPr>
            <a:spLocks noGrp="1" noChangeArrowheads="1"/>
          </p:cNvSpPr>
          <p:nvPr>
            <p:ph type="body" sz="half" idx="1"/>
          </p:nvPr>
        </p:nvSpPr>
        <p:spPr>
          <a:xfrm>
            <a:off x="457200" y="914400"/>
            <a:ext cx="8458200" cy="1066800"/>
          </a:xfrm>
        </p:spPr>
        <p:txBody>
          <a:bodyPr/>
          <a:lstStyle/>
          <a:p>
            <a:pPr eaLnBrk="1" hangingPunct="1">
              <a:lnSpc>
                <a:spcPct val="80000"/>
              </a:lnSpc>
            </a:pPr>
            <a:r>
              <a:rPr lang="en-US" sz="2400" smtClean="0"/>
              <a:t>It refers to the relationships of a designated point on the presenting part “Denominator” to the walls of maternal pelvis.</a:t>
            </a:r>
          </a:p>
        </p:txBody>
      </p:sp>
      <p:pic>
        <p:nvPicPr>
          <p:cNvPr id="63492" name="Picture 4" descr="BONE1007"/>
          <p:cNvPicPr>
            <a:picLocks noGrp="1" noChangeAspect="1" noChangeArrowheads="1"/>
          </p:cNvPicPr>
          <p:nvPr>
            <p:ph sz="half" idx="2"/>
          </p:nvPr>
        </p:nvPicPr>
        <p:blipFill>
          <a:blip r:embed="rId2">
            <a:lum bright="-12000" contrast="6000"/>
          </a:blip>
          <a:srcRect r="28075" b="43163"/>
          <a:stretch>
            <a:fillRect/>
          </a:stretch>
        </p:blipFill>
        <p:spPr>
          <a:xfrm>
            <a:off x="1371600" y="1981200"/>
            <a:ext cx="6324600" cy="4327525"/>
          </a:xfrm>
          <a:gradFill rotWithShape="1">
            <a:gsLst>
              <a:gs pos="0">
                <a:srgbClr val="9900FF"/>
              </a:gs>
              <a:gs pos="100000">
                <a:srgbClr val="470076">
                  <a:alpha val="0"/>
                </a:srgbClr>
              </a:gs>
            </a:gsLst>
            <a:lin ang="5400000" scaled="1"/>
          </a:gradFill>
          <a:ln w="57150" cmpd="thinThick">
            <a:solidFill>
              <a:srgbClr val="9900FF"/>
            </a:solidFill>
          </a:ln>
        </p:spPr>
      </p:pic>
      <p:sp>
        <p:nvSpPr>
          <p:cNvPr id="63493" name="Oval 5"/>
          <p:cNvSpPr>
            <a:spLocks noChangeArrowheads="1"/>
          </p:cNvSpPr>
          <p:nvPr/>
        </p:nvSpPr>
        <p:spPr bwMode="auto">
          <a:xfrm>
            <a:off x="4343400" y="4572000"/>
            <a:ext cx="533400" cy="381000"/>
          </a:xfrm>
          <a:prstGeom prst="ellipse">
            <a:avLst/>
          </a:prstGeom>
          <a:gradFill rotWithShape="1">
            <a:gsLst>
              <a:gs pos="0">
                <a:srgbClr val="9900FF"/>
              </a:gs>
              <a:gs pos="100000">
                <a:srgbClr val="470076">
                  <a:alpha val="0"/>
                </a:srgbClr>
              </a:gs>
            </a:gsLst>
            <a:lin ang="5400000" scaled="1"/>
          </a:gradFill>
          <a:ln w="57150" cmpd="thinThick">
            <a:solidFill>
              <a:srgbClr val="9900FF"/>
            </a:solidFill>
            <a:round/>
            <a:headEnd/>
            <a:tailEnd/>
          </a:ln>
        </p:spPr>
        <p:txBody>
          <a:bodyPr wrap="none" anchor="ctr"/>
          <a:lstStyle/>
          <a:p>
            <a:pPr algn="ctr"/>
            <a:r>
              <a:rPr lang="en-US" b="1">
                <a:solidFill>
                  <a:srgbClr val="000066"/>
                </a:solidFill>
                <a:latin typeface="Tahoma" pitchFamily="34" charset="0"/>
              </a:rPr>
              <a:t>P</a:t>
            </a:r>
          </a:p>
        </p:txBody>
      </p:sp>
      <p:sp>
        <p:nvSpPr>
          <p:cNvPr id="63494" name="Oval 6"/>
          <p:cNvSpPr>
            <a:spLocks noChangeArrowheads="1"/>
          </p:cNvSpPr>
          <p:nvPr/>
        </p:nvSpPr>
        <p:spPr bwMode="auto">
          <a:xfrm>
            <a:off x="5334000" y="3581400"/>
            <a:ext cx="533400" cy="381000"/>
          </a:xfrm>
          <a:prstGeom prst="ellipse">
            <a:avLst/>
          </a:prstGeom>
          <a:gradFill rotWithShape="1">
            <a:gsLst>
              <a:gs pos="0">
                <a:srgbClr val="9900FF"/>
              </a:gs>
              <a:gs pos="100000">
                <a:srgbClr val="470076">
                  <a:alpha val="0"/>
                </a:srgbClr>
              </a:gs>
            </a:gsLst>
            <a:lin ang="5400000" scaled="1"/>
          </a:gradFill>
          <a:ln w="57150" cmpd="thinThick">
            <a:solidFill>
              <a:srgbClr val="9900FF"/>
            </a:solidFill>
            <a:round/>
            <a:headEnd/>
            <a:tailEnd/>
          </a:ln>
        </p:spPr>
        <p:txBody>
          <a:bodyPr wrap="none" anchor="ctr"/>
          <a:lstStyle/>
          <a:p>
            <a:pPr algn="ctr"/>
            <a:r>
              <a:rPr lang="en-US" b="1">
                <a:solidFill>
                  <a:srgbClr val="000066"/>
                </a:solidFill>
                <a:latin typeface="Tahoma" pitchFamily="34" charset="0"/>
              </a:rPr>
              <a:t>LT</a:t>
            </a:r>
          </a:p>
        </p:txBody>
      </p:sp>
      <p:sp>
        <p:nvSpPr>
          <p:cNvPr id="63495" name="Oval 7"/>
          <p:cNvSpPr>
            <a:spLocks noChangeArrowheads="1"/>
          </p:cNvSpPr>
          <p:nvPr/>
        </p:nvSpPr>
        <p:spPr bwMode="auto">
          <a:xfrm>
            <a:off x="4267200" y="2590800"/>
            <a:ext cx="533400" cy="381000"/>
          </a:xfrm>
          <a:prstGeom prst="ellipse">
            <a:avLst/>
          </a:prstGeom>
          <a:gradFill rotWithShape="1">
            <a:gsLst>
              <a:gs pos="0">
                <a:srgbClr val="9900FF"/>
              </a:gs>
              <a:gs pos="100000">
                <a:srgbClr val="470076">
                  <a:alpha val="0"/>
                </a:srgbClr>
              </a:gs>
            </a:gsLst>
            <a:lin ang="5400000" scaled="1"/>
          </a:gradFill>
          <a:ln w="57150" cmpd="thinThick">
            <a:solidFill>
              <a:srgbClr val="9900FF"/>
            </a:solidFill>
            <a:round/>
            <a:headEnd/>
            <a:tailEnd/>
          </a:ln>
        </p:spPr>
        <p:txBody>
          <a:bodyPr wrap="none" anchor="ctr"/>
          <a:lstStyle/>
          <a:p>
            <a:pPr algn="ctr"/>
            <a:r>
              <a:rPr lang="en-US" b="1">
                <a:solidFill>
                  <a:srgbClr val="000066"/>
                </a:solidFill>
                <a:latin typeface="Tahoma" pitchFamily="34" charset="0"/>
              </a:rPr>
              <a:t>A</a:t>
            </a:r>
          </a:p>
        </p:txBody>
      </p:sp>
      <p:sp>
        <p:nvSpPr>
          <p:cNvPr id="63496" name="Oval 8"/>
          <p:cNvSpPr>
            <a:spLocks noChangeArrowheads="1"/>
          </p:cNvSpPr>
          <p:nvPr/>
        </p:nvSpPr>
        <p:spPr bwMode="auto">
          <a:xfrm>
            <a:off x="3276600" y="3581400"/>
            <a:ext cx="533400" cy="381000"/>
          </a:xfrm>
          <a:prstGeom prst="ellipse">
            <a:avLst/>
          </a:prstGeom>
          <a:gradFill rotWithShape="1">
            <a:gsLst>
              <a:gs pos="0">
                <a:srgbClr val="9900FF"/>
              </a:gs>
              <a:gs pos="100000">
                <a:srgbClr val="470076">
                  <a:alpha val="0"/>
                </a:srgbClr>
              </a:gs>
            </a:gsLst>
            <a:lin ang="5400000" scaled="1"/>
          </a:gradFill>
          <a:ln w="57150" cmpd="thinThick">
            <a:solidFill>
              <a:srgbClr val="9900FF"/>
            </a:solidFill>
            <a:round/>
            <a:headEnd/>
            <a:tailEnd/>
          </a:ln>
        </p:spPr>
        <p:txBody>
          <a:bodyPr wrap="none" anchor="ctr"/>
          <a:lstStyle/>
          <a:p>
            <a:pPr algn="ctr"/>
            <a:r>
              <a:rPr lang="en-US" b="1">
                <a:solidFill>
                  <a:srgbClr val="000066"/>
                </a:solidFill>
                <a:latin typeface="Tahoma" pitchFamily="34" charset="0"/>
              </a:rPr>
              <a:t>RT</a:t>
            </a:r>
          </a:p>
        </p:txBody>
      </p:sp>
      <p:sp>
        <p:nvSpPr>
          <p:cNvPr id="63497" name="Text Box 9"/>
          <p:cNvSpPr txBox="1">
            <a:spLocks noChangeArrowheads="1"/>
          </p:cNvSpPr>
          <p:nvPr/>
        </p:nvSpPr>
        <p:spPr bwMode="auto">
          <a:xfrm>
            <a:off x="3581400" y="2819400"/>
            <a:ext cx="555625" cy="457200"/>
          </a:xfrm>
          <a:prstGeom prst="rect">
            <a:avLst/>
          </a:prstGeom>
          <a:noFill/>
          <a:ln w="9525">
            <a:noFill/>
            <a:miter lim="800000"/>
            <a:headEnd/>
            <a:tailEnd/>
          </a:ln>
        </p:spPr>
        <p:txBody>
          <a:bodyPr wrap="none">
            <a:spAutoFit/>
          </a:bodyPr>
          <a:lstStyle/>
          <a:p>
            <a:r>
              <a:rPr lang="en-US">
                <a:latin typeface="Tahoma" pitchFamily="34" charset="0"/>
              </a:rPr>
              <a:t>RA</a:t>
            </a:r>
          </a:p>
        </p:txBody>
      </p:sp>
      <p:sp>
        <p:nvSpPr>
          <p:cNvPr id="63498" name="Text Box 10"/>
          <p:cNvSpPr txBox="1">
            <a:spLocks noChangeArrowheads="1"/>
          </p:cNvSpPr>
          <p:nvPr/>
        </p:nvSpPr>
        <p:spPr bwMode="auto">
          <a:xfrm>
            <a:off x="3657600" y="4038600"/>
            <a:ext cx="541338" cy="457200"/>
          </a:xfrm>
          <a:prstGeom prst="rect">
            <a:avLst/>
          </a:prstGeom>
          <a:noFill/>
          <a:ln w="9525">
            <a:noFill/>
            <a:miter lim="800000"/>
            <a:headEnd/>
            <a:tailEnd/>
          </a:ln>
        </p:spPr>
        <p:txBody>
          <a:bodyPr wrap="none">
            <a:spAutoFit/>
          </a:bodyPr>
          <a:lstStyle/>
          <a:p>
            <a:r>
              <a:rPr lang="en-US">
                <a:latin typeface="Tahoma" pitchFamily="34" charset="0"/>
              </a:rPr>
              <a:t>RP</a:t>
            </a:r>
          </a:p>
        </p:txBody>
      </p:sp>
      <p:sp>
        <p:nvSpPr>
          <p:cNvPr id="63499" name="Text Box 11"/>
          <p:cNvSpPr txBox="1">
            <a:spLocks noChangeArrowheads="1"/>
          </p:cNvSpPr>
          <p:nvPr/>
        </p:nvSpPr>
        <p:spPr bwMode="auto">
          <a:xfrm>
            <a:off x="5057775" y="4038600"/>
            <a:ext cx="504825" cy="457200"/>
          </a:xfrm>
          <a:prstGeom prst="rect">
            <a:avLst/>
          </a:prstGeom>
          <a:noFill/>
          <a:ln w="9525">
            <a:noFill/>
            <a:miter lim="800000"/>
            <a:headEnd/>
            <a:tailEnd/>
          </a:ln>
        </p:spPr>
        <p:txBody>
          <a:bodyPr wrap="none">
            <a:spAutoFit/>
          </a:bodyPr>
          <a:lstStyle/>
          <a:p>
            <a:r>
              <a:rPr lang="en-US">
                <a:latin typeface="Tahoma" pitchFamily="34" charset="0"/>
              </a:rPr>
              <a:t>LP</a:t>
            </a:r>
          </a:p>
        </p:txBody>
      </p:sp>
      <p:sp>
        <p:nvSpPr>
          <p:cNvPr id="63500" name="Text Box 12"/>
          <p:cNvSpPr txBox="1">
            <a:spLocks noChangeArrowheads="1"/>
          </p:cNvSpPr>
          <p:nvPr/>
        </p:nvSpPr>
        <p:spPr bwMode="auto">
          <a:xfrm>
            <a:off x="5029200" y="2819400"/>
            <a:ext cx="519113" cy="457200"/>
          </a:xfrm>
          <a:prstGeom prst="rect">
            <a:avLst/>
          </a:prstGeom>
          <a:noFill/>
          <a:ln w="9525">
            <a:noFill/>
            <a:miter lim="800000"/>
            <a:headEnd/>
            <a:tailEnd/>
          </a:ln>
        </p:spPr>
        <p:txBody>
          <a:bodyPr wrap="none">
            <a:spAutoFit/>
          </a:bodyPr>
          <a:lstStyle/>
          <a:p>
            <a:r>
              <a:rPr lang="en-US">
                <a:latin typeface="Tahoma" pitchFamily="34" charset="0"/>
              </a:rPr>
              <a:t>LA</a:t>
            </a:r>
          </a:p>
        </p:txBody>
      </p:sp>
      <p:sp>
        <p:nvSpPr>
          <p:cNvPr id="207885" name="Line 13"/>
          <p:cNvSpPr>
            <a:spLocks noChangeShapeType="1"/>
          </p:cNvSpPr>
          <p:nvPr/>
        </p:nvSpPr>
        <p:spPr bwMode="auto">
          <a:xfrm flipV="1">
            <a:off x="4572000" y="3048000"/>
            <a:ext cx="0" cy="762000"/>
          </a:xfrm>
          <a:prstGeom prst="line">
            <a:avLst/>
          </a:prstGeom>
          <a:noFill/>
          <a:ln w="38100">
            <a:solidFill>
              <a:srgbClr val="009900"/>
            </a:solidFill>
            <a:round/>
            <a:headEnd/>
            <a:tailEnd type="triangle" w="med" len="med"/>
          </a:ln>
        </p:spPr>
        <p:txBody>
          <a:bodyPr/>
          <a:lstStyle/>
          <a:p>
            <a:endParaRPr lang="en-US"/>
          </a:p>
        </p:txBody>
      </p:sp>
      <p:sp>
        <p:nvSpPr>
          <p:cNvPr id="207886" name="Line 14"/>
          <p:cNvSpPr>
            <a:spLocks noChangeShapeType="1"/>
          </p:cNvSpPr>
          <p:nvPr/>
        </p:nvSpPr>
        <p:spPr bwMode="auto">
          <a:xfrm flipV="1">
            <a:off x="4572000" y="3048000"/>
            <a:ext cx="457200" cy="685800"/>
          </a:xfrm>
          <a:prstGeom prst="line">
            <a:avLst/>
          </a:prstGeom>
          <a:noFill/>
          <a:ln w="38100">
            <a:solidFill>
              <a:srgbClr val="009900"/>
            </a:solidFill>
            <a:round/>
            <a:headEnd/>
            <a:tailEnd type="triangle" w="med" len="med"/>
          </a:ln>
        </p:spPr>
        <p:txBody>
          <a:bodyPr/>
          <a:lstStyle/>
          <a:p>
            <a:endParaRPr lang="en-US"/>
          </a:p>
        </p:txBody>
      </p:sp>
      <p:sp>
        <p:nvSpPr>
          <p:cNvPr id="207887" name="Line 15"/>
          <p:cNvSpPr>
            <a:spLocks noChangeShapeType="1"/>
          </p:cNvSpPr>
          <p:nvPr/>
        </p:nvSpPr>
        <p:spPr bwMode="auto">
          <a:xfrm flipV="1">
            <a:off x="4724400" y="3733800"/>
            <a:ext cx="609600" cy="0"/>
          </a:xfrm>
          <a:prstGeom prst="line">
            <a:avLst/>
          </a:prstGeom>
          <a:noFill/>
          <a:ln w="38100">
            <a:solidFill>
              <a:srgbClr val="009900"/>
            </a:solidFill>
            <a:round/>
            <a:headEnd/>
            <a:tailEnd type="triangle" w="med" len="med"/>
          </a:ln>
        </p:spPr>
        <p:txBody>
          <a:bodyPr/>
          <a:lstStyle/>
          <a:p>
            <a:endParaRPr lang="en-US"/>
          </a:p>
        </p:txBody>
      </p:sp>
      <p:sp>
        <p:nvSpPr>
          <p:cNvPr id="207888" name="Line 16"/>
          <p:cNvSpPr>
            <a:spLocks noChangeShapeType="1"/>
          </p:cNvSpPr>
          <p:nvPr/>
        </p:nvSpPr>
        <p:spPr bwMode="auto">
          <a:xfrm>
            <a:off x="4648200" y="3810000"/>
            <a:ext cx="457200" cy="304800"/>
          </a:xfrm>
          <a:prstGeom prst="line">
            <a:avLst/>
          </a:prstGeom>
          <a:noFill/>
          <a:ln w="38100">
            <a:solidFill>
              <a:srgbClr val="009900"/>
            </a:solidFill>
            <a:round/>
            <a:headEnd/>
            <a:tailEnd type="triangle" w="med" len="med"/>
          </a:ln>
        </p:spPr>
        <p:txBody>
          <a:bodyPr/>
          <a:lstStyle/>
          <a:p>
            <a:endParaRPr lang="en-US"/>
          </a:p>
        </p:txBody>
      </p:sp>
      <p:sp>
        <p:nvSpPr>
          <p:cNvPr id="207889" name="Line 17"/>
          <p:cNvSpPr>
            <a:spLocks noChangeShapeType="1"/>
          </p:cNvSpPr>
          <p:nvPr/>
        </p:nvSpPr>
        <p:spPr bwMode="auto">
          <a:xfrm flipH="1">
            <a:off x="3962400" y="3733800"/>
            <a:ext cx="609600" cy="304800"/>
          </a:xfrm>
          <a:prstGeom prst="line">
            <a:avLst/>
          </a:prstGeom>
          <a:noFill/>
          <a:ln w="38100">
            <a:solidFill>
              <a:srgbClr val="009900"/>
            </a:solidFill>
            <a:round/>
            <a:headEnd/>
            <a:tailEnd type="triangle" w="med" len="med"/>
          </a:ln>
        </p:spPr>
        <p:txBody>
          <a:bodyPr/>
          <a:lstStyle/>
          <a:p>
            <a:endParaRPr lang="en-US"/>
          </a:p>
        </p:txBody>
      </p:sp>
      <p:sp>
        <p:nvSpPr>
          <p:cNvPr id="207890" name="Line 18"/>
          <p:cNvSpPr>
            <a:spLocks noChangeShapeType="1"/>
          </p:cNvSpPr>
          <p:nvPr/>
        </p:nvSpPr>
        <p:spPr bwMode="auto">
          <a:xfrm flipH="1" flipV="1">
            <a:off x="4114800" y="3200400"/>
            <a:ext cx="381000" cy="457200"/>
          </a:xfrm>
          <a:prstGeom prst="line">
            <a:avLst/>
          </a:prstGeom>
          <a:noFill/>
          <a:ln w="38100">
            <a:solidFill>
              <a:srgbClr val="009900"/>
            </a:solidFill>
            <a:round/>
            <a:headEnd/>
            <a:tailEnd type="triangle" w="med" len="med"/>
          </a:ln>
        </p:spPr>
        <p:txBody>
          <a:bodyPr/>
          <a:lstStyle/>
          <a:p>
            <a:endParaRPr lang="en-US"/>
          </a:p>
        </p:txBody>
      </p:sp>
      <p:sp>
        <p:nvSpPr>
          <p:cNvPr id="207891" name="Line 19"/>
          <p:cNvSpPr>
            <a:spLocks noChangeShapeType="1"/>
          </p:cNvSpPr>
          <p:nvPr/>
        </p:nvSpPr>
        <p:spPr bwMode="auto">
          <a:xfrm flipH="1" flipV="1">
            <a:off x="3886200" y="3733800"/>
            <a:ext cx="609600" cy="0"/>
          </a:xfrm>
          <a:prstGeom prst="line">
            <a:avLst/>
          </a:prstGeom>
          <a:noFill/>
          <a:ln w="38100">
            <a:solidFill>
              <a:srgbClr val="009900"/>
            </a:solidFill>
            <a:round/>
            <a:headEnd/>
            <a:tailEnd type="triangle" w="med" len="med"/>
          </a:ln>
        </p:spPr>
        <p:txBody>
          <a:bodyPr/>
          <a:lstStyle/>
          <a:p>
            <a:endParaRPr lang="en-US"/>
          </a:p>
        </p:txBody>
      </p:sp>
      <p:sp>
        <p:nvSpPr>
          <p:cNvPr id="207892" name="Line 20"/>
          <p:cNvSpPr>
            <a:spLocks noChangeShapeType="1"/>
          </p:cNvSpPr>
          <p:nvPr/>
        </p:nvSpPr>
        <p:spPr bwMode="auto">
          <a:xfrm>
            <a:off x="4572000" y="3810000"/>
            <a:ext cx="0" cy="609600"/>
          </a:xfrm>
          <a:prstGeom prst="line">
            <a:avLst/>
          </a:prstGeom>
          <a:noFill/>
          <a:ln w="38100">
            <a:solidFill>
              <a:srgbClr val="0099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07885"/>
                                        </p:tgtEl>
                                        <p:attrNameLst>
                                          <p:attrName>style.visibility</p:attrName>
                                        </p:attrNameLst>
                                      </p:cBhvr>
                                      <p:to>
                                        <p:strVal val="visible"/>
                                      </p:to>
                                    </p:set>
                                    <p:animEffect transition="in" filter="strips(upLeft)">
                                      <p:cBhvr>
                                        <p:cTn id="7" dur="500"/>
                                        <p:tgtEl>
                                          <p:spTgt spid="20788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07885"/>
                                        </p:tgtEl>
                                      </p:cBhvr>
                                    </p:animEffect>
                                    <p:set>
                                      <p:cBhvr>
                                        <p:cTn id="12" dur="1" fill="hold">
                                          <p:stCondLst>
                                            <p:cond delay="499"/>
                                          </p:stCondLst>
                                        </p:cTn>
                                        <p:tgtEl>
                                          <p:spTgt spid="20788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grpId="0" nodeType="clickEffect">
                                  <p:stCondLst>
                                    <p:cond delay="0"/>
                                  </p:stCondLst>
                                  <p:childTnLst>
                                    <p:set>
                                      <p:cBhvr>
                                        <p:cTn id="16" dur="1" fill="hold">
                                          <p:stCondLst>
                                            <p:cond delay="0"/>
                                          </p:stCondLst>
                                        </p:cTn>
                                        <p:tgtEl>
                                          <p:spTgt spid="207886"/>
                                        </p:tgtEl>
                                        <p:attrNameLst>
                                          <p:attrName>style.visibility</p:attrName>
                                        </p:attrNameLst>
                                      </p:cBhvr>
                                      <p:to>
                                        <p:strVal val="visible"/>
                                      </p:to>
                                    </p:set>
                                    <p:animEffect transition="in" filter="strips(upLeft)">
                                      <p:cBhvr>
                                        <p:cTn id="17" dur="500"/>
                                        <p:tgtEl>
                                          <p:spTgt spid="20788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07886"/>
                                        </p:tgtEl>
                                      </p:cBhvr>
                                    </p:animEffect>
                                    <p:set>
                                      <p:cBhvr>
                                        <p:cTn id="22" dur="1" fill="hold">
                                          <p:stCondLst>
                                            <p:cond delay="499"/>
                                          </p:stCondLst>
                                        </p:cTn>
                                        <p:tgtEl>
                                          <p:spTgt spid="20788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9" fill="hold" grpId="0" nodeType="clickEffect">
                                  <p:stCondLst>
                                    <p:cond delay="0"/>
                                  </p:stCondLst>
                                  <p:childTnLst>
                                    <p:set>
                                      <p:cBhvr>
                                        <p:cTn id="26" dur="1" fill="hold">
                                          <p:stCondLst>
                                            <p:cond delay="0"/>
                                          </p:stCondLst>
                                        </p:cTn>
                                        <p:tgtEl>
                                          <p:spTgt spid="207887"/>
                                        </p:tgtEl>
                                        <p:attrNameLst>
                                          <p:attrName>style.visibility</p:attrName>
                                        </p:attrNameLst>
                                      </p:cBhvr>
                                      <p:to>
                                        <p:strVal val="visible"/>
                                      </p:to>
                                    </p:set>
                                    <p:animEffect transition="in" filter="strips(upLeft)">
                                      <p:cBhvr>
                                        <p:cTn id="27" dur="500"/>
                                        <p:tgtEl>
                                          <p:spTgt spid="20788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207887"/>
                                        </p:tgtEl>
                                      </p:cBhvr>
                                    </p:animEffect>
                                    <p:set>
                                      <p:cBhvr>
                                        <p:cTn id="32" dur="1" fill="hold">
                                          <p:stCondLst>
                                            <p:cond delay="499"/>
                                          </p:stCondLst>
                                        </p:cTn>
                                        <p:tgtEl>
                                          <p:spTgt spid="20788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grpId="0" nodeType="clickEffect">
                                  <p:stCondLst>
                                    <p:cond delay="0"/>
                                  </p:stCondLst>
                                  <p:childTnLst>
                                    <p:set>
                                      <p:cBhvr>
                                        <p:cTn id="36" dur="1" fill="hold">
                                          <p:stCondLst>
                                            <p:cond delay="0"/>
                                          </p:stCondLst>
                                        </p:cTn>
                                        <p:tgtEl>
                                          <p:spTgt spid="207888"/>
                                        </p:tgtEl>
                                        <p:attrNameLst>
                                          <p:attrName>style.visibility</p:attrName>
                                        </p:attrNameLst>
                                      </p:cBhvr>
                                      <p:to>
                                        <p:strVal val="visible"/>
                                      </p:to>
                                    </p:set>
                                    <p:animEffect transition="in" filter="strips(upLeft)">
                                      <p:cBhvr>
                                        <p:cTn id="37" dur="500"/>
                                        <p:tgtEl>
                                          <p:spTgt spid="20788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07888"/>
                                        </p:tgtEl>
                                      </p:cBhvr>
                                    </p:animEffect>
                                    <p:set>
                                      <p:cBhvr>
                                        <p:cTn id="42" dur="1" fill="hold">
                                          <p:stCondLst>
                                            <p:cond delay="499"/>
                                          </p:stCondLst>
                                        </p:cTn>
                                        <p:tgtEl>
                                          <p:spTgt spid="20788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8" presetClass="entr" presetSubtype="9" fill="hold" grpId="0" nodeType="clickEffect">
                                  <p:stCondLst>
                                    <p:cond delay="0"/>
                                  </p:stCondLst>
                                  <p:childTnLst>
                                    <p:set>
                                      <p:cBhvr>
                                        <p:cTn id="46" dur="1" fill="hold">
                                          <p:stCondLst>
                                            <p:cond delay="0"/>
                                          </p:stCondLst>
                                        </p:cTn>
                                        <p:tgtEl>
                                          <p:spTgt spid="207892"/>
                                        </p:tgtEl>
                                        <p:attrNameLst>
                                          <p:attrName>style.visibility</p:attrName>
                                        </p:attrNameLst>
                                      </p:cBhvr>
                                      <p:to>
                                        <p:strVal val="visible"/>
                                      </p:to>
                                    </p:set>
                                    <p:animEffect transition="in" filter="strips(upLeft)">
                                      <p:cBhvr>
                                        <p:cTn id="47" dur="500"/>
                                        <p:tgtEl>
                                          <p:spTgt spid="20789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207892"/>
                                        </p:tgtEl>
                                      </p:cBhvr>
                                    </p:animEffect>
                                    <p:set>
                                      <p:cBhvr>
                                        <p:cTn id="52" dur="1" fill="hold">
                                          <p:stCondLst>
                                            <p:cond delay="499"/>
                                          </p:stCondLst>
                                        </p:cTn>
                                        <p:tgtEl>
                                          <p:spTgt spid="20789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8" presetClass="entr" presetSubtype="9" fill="hold" grpId="0" nodeType="clickEffect">
                                  <p:stCondLst>
                                    <p:cond delay="0"/>
                                  </p:stCondLst>
                                  <p:childTnLst>
                                    <p:set>
                                      <p:cBhvr>
                                        <p:cTn id="56" dur="1" fill="hold">
                                          <p:stCondLst>
                                            <p:cond delay="0"/>
                                          </p:stCondLst>
                                        </p:cTn>
                                        <p:tgtEl>
                                          <p:spTgt spid="207889"/>
                                        </p:tgtEl>
                                        <p:attrNameLst>
                                          <p:attrName>style.visibility</p:attrName>
                                        </p:attrNameLst>
                                      </p:cBhvr>
                                      <p:to>
                                        <p:strVal val="visible"/>
                                      </p:to>
                                    </p:set>
                                    <p:animEffect transition="in" filter="strips(upLeft)">
                                      <p:cBhvr>
                                        <p:cTn id="57" dur="500"/>
                                        <p:tgtEl>
                                          <p:spTgt spid="207889"/>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1" nodeType="clickEffect">
                                  <p:stCondLst>
                                    <p:cond delay="0"/>
                                  </p:stCondLst>
                                  <p:childTnLst>
                                    <p:animEffect transition="out" filter="blinds(horizontal)">
                                      <p:cBhvr>
                                        <p:cTn id="61" dur="500"/>
                                        <p:tgtEl>
                                          <p:spTgt spid="207889"/>
                                        </p:tgtEl>
                                      </p:cBhvr>
                                    </p:animEffect>
                                    <p:set>
                                      <p:cBhvr>
                                        <p:cTn id="62" dur="1" fill="hold">
                                          <p:stCondLst>
                                            <p:cond delay="499"/>
                                          </p:stCondLst>
                                        </p:cTn>
                                        <p:tgtEl>
                                          <p:spTgt spid="20788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grpId="0" nodeType="clickEffect">
                                  <p:stCondLst>
                                    <p:cond delay="0"/>
                                  </p:stCondLst>
                                  <p:childTnLst>
                                    <p:set>
                                      <p:cBhvr>
                                        <p:cTn id="66" dur="1" fill="hold">
                                          <p:stCondLst>
                                            <p:cond delay="0"/>
                                          </p:stCondLst>
                                        </p:cTn>
                                        <p:tgtEl>
                                          <p:spTgt spid="207891"/>
                                        </p:tgtEl>
                                        <p:attrNameLst>
                                          <p:attrName>style.visibility</p:attrName>
                                        </p:attrNameLst>
                                      </p:cBhvr>
                                      <p:to>
                                        <p:strVal val="visible"/>
                                      </p:to>
                                    </p:set>
                                    <p:animEffect transition="in" filter="strips(upLeft)">
                                      <p:cBhvr>
                                        <p:cTn id="67" dur="500"/>
                                        <p:tgtEl>
                                          <p:spTgt spid="207891"/>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07891"/>
                                        </p:tgtEl>
                                      </p:cBhvr>
                                    </p:animEffect>
                                    <p:set>
                                      <p:cBhvr>
                                        <p:cTn id="72" dur="1" fill="hold">
                                          <p:stCondLst>
                                            <p:cond delay="499"/>
                                          </p:stCondLst>
                                        </p:cTn>
                                        <p:tgtEl>
                                          <p:spTgt spid="20789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8" presetClass="entr" presetSubtype="9" fill="hold" grpId="0" nodeType="clickEffect">
                                  <p:stCondLst>
                                    <p:cond delay="0"/>
                                  </p:stCondLst>
                                  <p:childTnLst>
                                    <p:set>
                                      <p:cBhvr>
                                        <p:cTn id="76" dur="1" fill="hold">
                                          <p:stCondLst>
                                            <p:cond delay="0"/>
                                          </p:stCondLst>
                                        </p:cTn>
                                        <p:tgtEl>
                                          <p:spTgt spid="207890"/>
                                        </p:tgtEl>
                                        <p:attrNameLst>
                                          <p:attrName>style.visibility</p:attrName>
                                        </p:attrNameLst>
                                      </p:cBhvr>
                                      <p:to>
                                        <p:strVal val="visible"/>
                                      </p:to>
                                    </p:set>
                                    <p:animEffect transition="in" filter="strips(upLeft)">
                                      <p:cBhvr>
                                        <p:cTn id="77" dur="500"/>
                                        <p:tgtEl>
                                          <p:spTgt spid="207890"/>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xit" presetSubtype="10" fill="hold" grpId="1" nodeType="clickEffect">
                                  <p:stCondLst>
                                    <p:cond delay="0"/>
                                  </p:stCondLst>
                                  <p:childTnLst>
                                    <p:animEffect transition="out" filter="blinds(horizontal)">
                                      <p:cBhvr>
                                        <p:cTn id="81" dur="500"/>
                                        <p:tgtEl>
                                          <p:spTgt spid="207890"/>
                                        </p:tgtEl>
                                      </p:cBhvr>
                                    </p:animEffect>
                                    <p:set>
                                      <p:cBhvr>
                                        <p:cTn id="82" dur="1" fill="hold">
                                          <p:stCondLst>
                                            <p:cond delay="499"/>
                                          </p:stCondLst>
                                        </p:cTn>
                                        <p:tgtEl>
                                          <p:spTgt spid="2078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85" grpId="0" animBg="1"/>
      <p:bldP spid="207885" grpId="1" animBg="1"/>
      <p:bldP spid="207886" grpId="0" animBg="1"/>
      <p:bldP spid="207886" grpId="1" animBg="1"/>
      <p:bldP spid="207887" grpId="0" animBg="1"/>
      <p:bldP spid="207887" grpId="1" animBg="1"/>
      <p:bldP spid="207888" grpId="0" animBg="1"/>
      <p:bldP spid="207888" grpId="1" animBg="1"/>
      <p:bldP spid="207889" grpId="0" animBg="1"/>
      <p:bldP spid="207889" grpId="1" animBg="1"/>
      <p:bldP spid="207890" grpId="0" animBg="1"/>
      <p:bldP spid="207890" grpId="1" animBg="1"/>
      <p:bldP spid="207891" grpId="0" animBg="1"/>
      <p:bldP spid="207891" grpId="1" animBg="1"/>
      <p:bldP spid="207892" grpId="0" animBg="1"/>
      <p:bldP spid="207892" grpId="1"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1"/>
          </p:nvPr>
        </p:nvSpPr>
        <p:spPr>
          <a:xfrm>
            <a:off x="0" y="914400"/>
            <a:ext cx="9144000" cy="5181600"/>
          </a:xfrm>
        </p:spPr>
        <p:txBody>
          <a:bodyPr/>
          <a:lstStyle/>
          <a:p>
            <a:pPr eaLnBrk="1" hangingPunct="1">
              <a:lnSpc>
                <a:spcPct val="170000"/>
              </a:lnSpc>
            </a:pPr>
            <a:r>
              <a:rPr lang="en-US" smtClean="0"/>
              <a:t>As the fetal head descends through the birth canal, the suboccipito-bregmatic diameter successively occupies the :</a:t>
            </a:r>
          </a:p>
          <a:p>
            <a:pPr lvl="1" eaLnBrk="1" hangingPunct="1">
              <a:lnSpc>
                <a:spcPct val="170000"/>
              </a:lnSpc>
            </a:pPr>
            <a:r>
              <a:rPr lang="en-US" smtClean="0"/>
              <a:t>Transverse diameter of the inlet.</a:t>
            </a:r>
          </a:p>
          <a:p>
            <a:pPr lvl="1" eaLnBrk="1" hangingPunct="1">
              <a:lnSpc>
                <a:spcPct val="170000"/>
              </a:lnSpc>
            </a:pPr>
            <a:r>
              <a:rPr lang="en-US" smtClean="0"/>
              <a:t>Oblique diameter of the cavity.</a:t>
            </a:r>
          </a:p>
          <a:p>
            <a:pPr lvl="1" eaLnBrk="1" hangingPunct="1">
              <a:lnSpc>
                <a:spcPct val="170000"/>
              </a:lnSpc>
            </a:pPr>
            <a:r>
              <a:rPr lang="en-US" smtClean="0"/>
              <a:t>AP diameter of the outlet</a:t>
            </a: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304800"/>
            <a:ext cx="9144000" cy="685800"/>
          </a:xfrm>
        </p:spPr>
        <p:txBody>
          <a:bodyPr/>
          <a:lstStyle/>
          <a:p>
            <a:pPr eaLnBrk="1" hangingPunct="1"/>
            <a:r>
              <a:rPr lang="en-US" sz="3200" smtClean="0"/>
              <a:t>What is the predominant fetal head position?</a:t>
            </a:r>
          </a:p>
        </p:txBody>
      </p:sp>
      <p:sp>
        <p:nvSpPr>
          <p:cNvPr id="65539" name="Rectangle 3"/>
          <p:cNvSpPr>
            <a:spLocks noGrp="1" noChangeArrowheads="1"/>
          </p:cNvSpPr>
          <p:nvPr>
            <p:ph type="body" idx="1"/>
          </p:nvPr>
        </p:nvSpPr>
        <p:spPr>
          <a:xfrm>
            <a:off x="381000" y="1295400"/>
            <a:ext cx="8305800" cy="5105400"/>
          </a:xfrm>
        </p:spPr>
        <p:txBody>
          <a:bodyPr/>
          <a:lstStyle/>
          <a:p>
            <a:pPr eaLnBrk="1" hangingPunct="1">
              <a:lnSpc>
                <a:spcPct val="120000"/>
              </a:lnSpc>
            </a:pPr>
            <a:r>
              <a:rPr lang="en-US" smtClean="0"/>
              <a:t>During labor, in 90% of vertex presentation, The head assumes either a LOA or a ROP position </a:t>
            </a:r>
          </a:p>
          <a:p>
            <a:pPr lvl="1" eaLnBrk="1" hangingPunct="1">
              <a:lnSpc>
                <a:spcPct val="120000"/>
              </a:lnSpc>
            </a:pPr>
            <a:r>
              <a:rPr lang="en-US" smtClean="0"/>
              <a:t> The sagittal suture occupies the Right Oblique diameter of the pelvis.</a:t>
            </a:r>
          </a:p>
          <a:p>
            <a:pPr lvl="1" eaLnBrk="1" hangingPunct="1">
              <a:lnSpc>
                <a:spcPct val="120000"/>
              </a:lnSpc>
            </a:pPr>
            <a:r>
              <a:rPr lang="en-US" smtClean="0"/>
              <a:t>The right oblique diameter of the pelvis goes from the left iliopectineal eminence to the Right sacroiliac joint.</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228600"/>
            <a:ext cx="7772400" cy="1143000"/>
          </a:xfrm>
        </p:spPr>
        <p:txBody>
          <a:bodyPr/>
          <a:lstStyle/>
          <a:p>
            <a:pPr eaLnBrk="1" hangingPunct="1"/>
            <a:r>
              <a:rPr lang="en-US" smtClean="0"/>
              <a:t>Why should the head rotate?</a:t>
            </a:r>
          </a:p>
        </p:txBody>
      </p:sp>
      <p:sp>
        <p:nvSpPr>
          <p:cNvPr id="66563" name="Rectangle 3"/>
          <p:cNvSpPr>
            <a:spLocks noGrp="1" noChangeArrowheads="1"/>
          </p:cNvSpPr>
          <p:nvPr>
            <p:ph type="body" idx="1"/>
          </p:nvPr>
        </p:nvSpPr>
        <p:spPr>
          <a:xfrm>
            <a:off x="533400" y="1447800"/>
            <a:ext cx="8229600" cy="5029200"/>
          </a:xfrm>
        </p:spPr>
        <p:txBody>
          <a:bodyPr/>
          <a:lstStyle/>
          <a:p>
            <a:pPr eaLnBrk="1" hangingPunct="1">
              <a:lnSpc>
                <a:spcPct val="110000"/>
              </a:lnSpc>
            </a:pPr>
            <a:r>
              <a:rPr lang="en-US" smtClean="0"/>
              <a:t>The larger transverse diameter of the pelvis is more posterior.</a:t>
            </a:r>
          </a:p>
          <a:p>
            <a:pPr eaLnBrk="1" hangingPunct="1">
              <a:lnSpc>
                <a:spcPct val="110000"/>
              </a:lnSpc>
            </a:pPr>
            <a:r>
              <a:rPr lang="en-US" smtClean="0"/>
              <a:t>However the presence of the sacral promontory pushes the head anteriorly towards a smaller transverse diameter.</a:t>
            </a:r>
          </a:p>
          <a:p>
            <a:pPr eaLnBrk="1" hangingPunct="1">
              <a:lnSpc>
                <a:spcPct val="110000"/>
              </a:lnSpc>
            </a:pPr>
            <a:r>
              <a:rPr lang="en-US" smtClean="0"/>
              <a:t>The head will therefore rotate to take advantage of the greater oblique diameter at that level</a:t>
            </a: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04800" y="381000"/>
            <a:ext cx="8153400" cy="685800"/>
          </a:xfrm>
        </p:spPr>
        <p:txBody>
          <a:bodyPr>
            <a:normAutofit fontScale="90000"/>
          </a:bodyPr>
          <a:lstStyle/>
          <a:p>
            <a:pPr eaLnBrk="1" hangingPunct="1"/>
            <a:r>
              <a:rPr lang="en-US" sz="3600" smtClean="0"/>
              <a:t>Why the LOA or the ROP are favored over the LOP or ROA?</a:t>
            </a:r>
          </a:p>
        </p:txBody>
      </p:sp>
      <p:sp>
        <p:nvSpPr>
          <p:cNvPr id="67587" name="Rectangle 3"/>
          <p:cNvSpPr>
            <a:spLocks noGrp="1" noChangeArrowheads="1"/>
          </p:cNvSpPr>
          <p:nvPr>
            <p:ph type="body" sz="half" idx="2"/>
          </p:nvPr>
        </p:nvSpPr>
        <p:spPr>
          <a:xfrm>
            <a:off x="228600" y="1676400"/>
            <a:ext cx="8763000" cy="4724400"/>
          </a:xfrm>
        </p:spPr>
        <p:txBody>
          <a:bodyPr/>
          <a:lstStyle/>
          <a:p>
            <a:pPr eaLnBrk="1" hangingPunct="1"/>
            <a:r>
              <a:rPr lang="en-US" sz="2800" smtClean="0"/>
              <a:t>The presence of the sigmoid colon in the post left quadrant of the pelvic inlet pushes the head anteriorly towards the pubis.</a:t>
            </a:r>
          </a:p>
          <a:p>
            <a:pPr eaLnBrk="1" hangingPunct="1"/>
            <a:r>
              <a:rPr lang="en-US" sz="2800" smtClean="0"/>
              <a:t>The sagittal suture is tending to occupy the wider Right oblique diameter rather then the left oblique diameter which is encroached upon by the sigmoid colon.</a:t>
            </a:r>
          </a:p>
          <a:p>
            <a:pPr eaLnBrk="1" hangingPunct="1"/>
            <a:r>
              <a:rPr lang="en-US" sz="2800" smtClean="0"/>
              <a:t>Thus a LOA  or a ROP positions are favored in 90% of cases.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Reproductive health is defined as” A state of </a:t>
            </a:r>
            <a:r>
              <a:rPr lang="en-US" dirty="0" smtClean="0"/>
              <a:t>complete physical</a:t>
            </a:r>
            <a:r>
              <a:rPr lang="en-US" dirty="0"/>
              <a:t>, mental, and social well being and not </a:t>
            </a:r>
            <a:r>
              <a:rPr lang="en-US" dirty="0" smtClean="0"/>
              <a:t>merely the </a:t>
            </a:r>
            <a:r>
              <a:rPr lang="en-US" dirty="0"/>
              <a:t>absence of disease or infirmity, in all matters </a:t>
            </a:r>
            <a:r>
              <a:rPr lang="en-US" dirty="0" smtClean="0"/>
              <a:t>related to </a:t>
            </a:r>
            <a:r>
              <a:rPr lang="en-US" dirty="0"/>
              <a:t>the reproductive system and to its functions </a:t>
            </a:r>
            <a:r>
              <a:rPr lang="en-US" dirty="0" smtClean="0"/>
              <a:t>and process</a:t>
            </a:r>
            <a:r>
              <a:rPr lang="en-US" dirty="0"/>
              <a:t>”.</a:t>
            </a: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152400"/>
            <a:ext cx="7772400" cy="685800"/>
          </a:xfrm>
        </p:spPr>
        <p:txBody>
          <a:bodyPr/>
          <a:lstStyle/>
          <a:p>
            <a:pPr eaLnBrk="1" hangingPunct="1"/>
            <a:r>
              <a:rPr lang="en-US" sz="3600" smtClean="0"/>
              <a:t>The Stations of the Fetal Head</a:t>
            </a:r>
          </a:p>
        </p:txBody>
      </p:sp>
      <p:sp>
        <p:nvSpPr>
          <p:cNvPr id="68611" name="Rectangle 3"/>
          <p:cNvSpPr>
            <a:spLocks noGrp="1" noChangeArrowheads="1"/>
          </p:cNvSpPr>
          <p:nvPr>
            <p:ph type="body" sz="half" idx="1"/>
          </p:nvPr>
        </p:nvSpPr>
        <p:spPr>
          <a:xfrm>
            <a:off x="685800" y="1447800"/>
            <a:ext cx="8077200" cy="4800600"/>
          </a:xfrm>
        </p:spPr>
        <p:txBody>
          <a:bodyPr/>
          <a:lstStyle/>
          <a:p>
            <a:pPr eaLnBrk="1" hangingPunct="1">
              <a:lnSpc>
                <a:spcPct val="90000"/>
              </a:lnSpc>
            </a:pPr>
            <a:r>
              <a:rPr lang="en-US" sz="2800" smtClean="0"/>
              <a:t>The location of the presenting part with reference to the ischial spine is designated the station of the presenting part.</a:t>
            </a:r>
          </a:p>
          <a:p>
            <a:pPr eaLnBrk="1" hangingPunct="1">
              <a:lnSpc>
                <a:spcPct val="90000"/>
              </a:lnSpc>
            </a:pPr>
            <a:r>
              <a:rPr lang="en-US" sz="2800" smtClean="0"/>
              <a:t>The head is said to be engaged when the vertex is felt at the level of the ischial spine.</a:t>
            </a:r>
          </a:p>
          <a:p>
            <a:pPr eaLnBrk="1" hangingPunct="1">
              <a:lnSpc>
                <a:spcPct val="90000"/>
              </a:lnSpc>
            </a:pPr>
            <a:r>
              <a:rPr lang="en-US" sz="2800" smtClean="0"/>
              <a:t>In that instance, the biparietal diameter should have negotiated the inlet. This is because:</a:t>
            </a:r>
          </a:p>
          <a:p>
            <a:pPr lvl="1" eaLnBrk="1" hangingPunct="1">
              <a:lnSpc>
                <a:spcPct val="90000"/>
              </a:lnSpc>
            </a:pPr>
            <a:r>
              <a:rPr lang="en-US" sz="2400" smtClean="0"/>
              <a:t>The distance from the plane of the inlet to the spine is 5 cm.</a:t>
            </a:r>
          </a:p>
          <a:p>
            <a:pPr lvl="1" eaLnBrk="1" hangingPunct="1">
              <a:lnSpc>
                <a:spcPct val="90000"/>
              </a:lnSpc>
            </a:pPr>
            <a:r>
              <a:rPr lang="en-US" sz="2400" smtClean="0"/>
              <a:t>The distance from the vertex to the biparietal diameter is 4.5 or less</a:t>
            </a: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381000" y="533400"/>
            <a:ext cx="8458200" cy="762000"/>
          </a:xfrm>
        </p:spPr>
        <p:txBody>
          <a:bodyPr/>
          <a:lstStyle/>
          <a:p>
            <a:pPr eaLnBrk="1" hangingPunct="1"/>
            <a:r>
              <a:rPr lang="en-US" smtClean="0"/>
              <a:t>The Stations of the Bony Pelvis</a:t>
            </a:r>
          </a:p>
        </p:txBody>
      </p:sp>
      <p:grpSp>
        <p:nvGrpSpPr>
          <p:cNvPr id="2" name="Group 3"/>
          <p:cNvGrpSpPr>
            <a:grpSpLocks/>
          </p:cNvGrpSpPr>
          <p:nvPr/>
        </p:nvGrpSpPr>
        <p:grpSpPr bwMode="auto">
          <a:xfrm>
            <a:off x="228600" y="1524000"/>
            <a:ext cx="3581400" cy="4022725"/>
            <a:chOff x="1392" y="1344"/>
            <a:chExt cx="2496" cy="2378"/>
          </a:xfrm>
        </p:grpSpPr>
        <p:grpSp>
          <p:nvGrpSpPr>
            <p:cNvPr id="3" name="Group 4"/>
            <p:cNvGrpSpPr>
              <a:grpSpLocks/>
            </p:cNvGrpSpPr>
            <p:nvPr/>
          </p:nvGrpSpPr>
          <p:grpSpPr bwMode="auto">
            <a:xfrm>
              <a:off x="1392" y="1344"/>
              <a:ext cx="2496" cy="2352"/>
              <a:chOff x="1350" y="1344"/>
              <a:chExt cx="2292" cy="2304"/>
            </a:xfrm>
          </p:grpSpPr>
          <p:graphicFrame>
            <p:nvGraphicFramePr>
              <p:cNvPr id="1026" name="Object 5"/>
              <p:cNvGraphicFramePr>
                <a:graphicFrameLocks noChangeAspect="1"/>
              </p:cNvGraphicFramePr>
              <p:nvPr/>
            </p:nvGraphicFramePr>
            <p:xfrm>
              <a:off x="2832" y="1344"/>
              <a:ext cx="810" cy="2283"/>
            </p:xfrm>
            <a:graphic>
              <a:graphicData uri="http://schemas.openxmlformats.org/presentationml/2006/ole">
                <p:oleObj spid="_x0000_s1026" name="Bitmap Image" r:id="rId3" imgW="1286055" imgH="3438095" progId="PBrush">
                  <p:embed/>
                </p:oleObj>
              </a:graphicData>
            </a:graphic>
          </p:graphicFrame>
          <p:graphicFrame>
            <p:nvGraphicFramePr>
              <p:cNvPr id="1027" name="Object 6"/>
              <p:cNvGraphicFramePr>
                <a:graphicFrameLocks noChangeAspect="1"/>
              </p:cNvGraphicFramePr>
              <p:nvPr/>
            </p:nvGraphicFramePr>
            <p:xfrm>
              <a:off x="1350" y="1344"/>
              <a:ext cx="810" cy="2283"/>
            </p:xfrm>
            <a:graphic>
              <a:graphicData uri="http://schemas.openxmlformats.org/presentationml/2006/ole">
                <p:oleObj spid="_x0000_s1027" name="Bitmap Image" r:id="rId4" imgW="1286055" imgH="3438095" progId="PBrush">
                  <p:embed/>
                </p:oleObj>
              </a:graphicData>
            </a:graphic>
          </p:graphicFrame>
          <p:sp>
            <p:nvSpPr>
              <p:cNvPr id="1045" name="Rectangle 7"/>
              <p:cNvSpPr>
                <a:spLocks noChangeArrowheads="1"/>
              </p:cNvSpPr>
              <p:nvPr/>
            </p:nvSpPr>
            <p:spPr bwMode="auto">
              <a:xfrm>
                <a:off x="2160" y="1344"/>
                <a:ext cx="672" cy="2304"/>
              </a:xfrm>
              <a:prstGeom prst="rect">
                <a:avLst/>
              </a:prstGeom>
              <a:solidFill>
                <a:schemeClr val="bg1"/>
              </a:solidFill>
              <a:ln w="9525">
                <a:noFill/>
                <a:miter lim="800000"/>
                <a:headEnd/>
                <a:tailEnd/>
              </a:ln>
            </p:spPr>
            <p:txBody>
              <a:bodyPr wrap="none" anchor="ctr"/>
              <a:lstStyle/>
              <a:p>
                <a:endParaRPr lang="en-US"/>
              </a:p>
            </p:txBody>
          </p:sp>
        </p:grpSp>
        <p:sp>
          <p:nvSpPr>
            <p:cNvPr id="1038" name="Text Box 8"/>
            <p:cNvSpPr txBox="1">
              <a:spLocks noChangeArrowheads="1"/>
            </p:cNvSpPr>
            <p:nvPr/>
          </p:nvSpPr>
          <p:spPr bwMode="auto">
            <a:xfrm>
              <a:off x="2114" y="2911"/>
              <a:ext cx="933" cy="235"/>
            </a:xfrm>
            <a:prstGeom prst="rect">
              <a:avLst/>
            </a:prstGeom>
            <a:noFill/>
            <a:ln w="9525">
              <a:noFill/>
              <a:miter lim="800000"/>
              <a:headEnd/>
              <a:tailEnd/>
            </a:ln>
          </p:spPr>
          <p:txBody>
            <a:bodyPr wrap="none">
              <a:spAutoFit/>
            </a:bodyPr>
            <a:lstStyle/>
            <a:p>
              <a:r>
                <a:rPr lang="en-US" sz="2000" b="1">
                  <a:latin typeface="Tahoma" pitchFamily="34" charset="0"/>
                </a:rPr>
                <a:t>Station 0</a:t>
              </a:r>
            </a:p>
          </p:txBody>
        </p:sp>
        <p:sp>
          <p:nvSpPr>
            <p:cNvPr id="1039" name="Text Box 9"/>
            <p:cNvSpPr txBox="1">
              <a:spLocks noChangeArrowheads="1"/>
            </p:cNvSpPr>
            <p:nvPr/>
          </p:nvSpPr>
          <p:spPr bwMode="auto">
            <a:xfrm>
              <a:off x="2108" y="2304"/>
              <a:ext cx="1009" cy="235"/>
            </a:xfrm>
            <a:prstGeom prst="rect">
              <a:avLst/>
            </a:prstGeom>
            <a:noFill/>
            <a:ln w="9525">
              <a:noFill/>
              <a:miter lim="800000"/>
              <a:headEnd/>
              <a:tailEnd/>
            </a:ln>
          </p:spPr>
          <p:txBody>
            <a:bodyPr wrap="none">
              <a:spAutoFit/>
            </a:bodyPr>
            <a:lstStyle/>
            <a:p>
              <a:r>
                <a:rPr lang="en-US" sz="2000" b="1">
                  <a:latin typeface="Tahoma" pitchFamily="34" charset="0"/>
                </a:rPr>
                <a:t>Station -5</a:t>
              </a:r>
            </a:p>
          </p:txBody>
        </p:sp>
        <p:sp>
          <p:nvSpPr>
            <p:cNvPr id="1040" name="Text Box 10"/>
            <p:cNvSpPr txBox="1">
              <a:spLocks noChangeArrowheads="1"/>
            </p:cNvSpPr>
            <p:nvPr/>
          </p:nvSpPr>
          <p:spPr bwMode="auto">
            <a:xfrm>
              <a:off x="2089" y="3487"/>
              <a:ext cx="1078" cy="235"/>
            </a:xfrm>
            <a:prstGeom prst="rect">
              <a:avLst/>
            </a:prstGeom>
            <a:noFill/>
            <a:ln w="9525">
              <a:noFill/>
              <a:miter lim="800000"/>
              <a:headEnd/>
              <a:tailEnd/>
            </a:ln>
          </p:spPr>
          <p:txBody>
            <a:bodyPr wrap="none">
              <a:spAutoFit/>
            </a:bodyPr>
            <a:lstStyle/>
            <a:p>
              <a:r>
                <a:rPr lang="en-US" sz="2000" b="1">
                  <a:latin typeface="Tahoma" pitchFamily="34" charset="0"/>
                </a:rPr>
                <a:t>Station +5</a:t>
              </a:r>
            </a:p>
          </p:txBody>
        </p:sp>
        <p:sp>
          <p:nvSpPr>
            <p:cNvPr id="1041" name="Line 11"/>
            <p:cNvSpPr>
              <a:spLocks noChangeShapeType="1"/>
            </p:cNvSpPr>
            <p:nvPr/>
          </p:nvSpPr>
          <p:spPr bwMode="auto">
            <a:xfrm>
              <a:off x="2016" y="3648"/>
              <a:ext cx="144" cy="0"/>
            </a:xfrm>
            <a:prstGeom prst="line">
              <a:avLst/>
            </a:prstGeom>
            <a:noFill/>
            <a:ln w="38100">
              <a:solidFill>
                <a:srgbClr val="009900"/>
              </a:solidFill>
              <a:round/>
              <a:headEnd/>
              <a:tailEnd type="triangle" w="med" len="med"/>
            </a:ln>
          </p:spPr>
          <p:txBody>
            <a:bodyPr/>
            <a:lstStyle/>
            <a:p>
              <a:endParaRPr lang="en-US"/>
            </a:p>
          </p:txBody>
        </p:sp>
        <p:sp>
          <p:nvSpPr>
            <p:cNvPr id="1042" name="Line 12"/>
            <p:cNvSpPr>
              <a:spLocks noChangeShapeType="1"/>
            </p:cNvSpPr>
            <p:nvPr/>
          </p:nvSpPr>
          <p:spPr bwMode="auto">
            <a:xfrm>
              <a:off x="2016" y="2448"/>
              <a:ext cx="144" cy="0"/>
            </a:xfrm>
            <a:prstGeom prst="line">
              <a:avLst/>
            </a:prstGeom>
            <a:noFill/>
            <a:ln w="38100">
              <a:solidFill>
                <a:srgbClr val="009900"/>
              </a:solidFill>
              <a:round/>
              <a:headEnd/>
              <a:tailEnd type="triangle" w="med" len="med"/>
            </a:ln>
          </p:spPr>
          <p:txBody>
            <a:bodyPr/>
            <a:lstStyle/>
            <a:p>
              <a:endParaRPr lang="en-US"/>
            </a:p>
          </p:txBody>
        </p:sp>
        <p:sp>
          <p:nvSpPr>
            <p:cNvPr id="1043" name="Line 13"/>
            <p:cNvSpPr>
              <a:spLocks noChangeShapeType="1"/>
            </p:cNvSpPr>
            <p:nvPr/>
          </p:nvSpPr>
          <p:spPr bwMode="auto">
            <a:xfrm flipH="1">
              <a:off x="3072" y="3648"/>
              <a:ext cx="192" cy="0"/>
            </a:xfrm>
            <a:prstGeom prst="line">
              <a:avLst/>
            </a:prstGeom>
            <a:noFill/>
            <a:ln w="38100">
              <a:solidFill>
                <a:srgbClr val="009900"/>
              </a:solidFill>
              <a:round/>
              <a:headEnd/>
              <a:tailEnd type="triangle" w="med" len="med"/>
            </a:ln>
          </p:spPr>
          <p:txBody>
            <a:bodyPr/>
            <a:lstStyle/>
            <a:p>
              <a:endParaRPr lang="en-US"/>
            </a:p>
          </p:txBody>
        </p:sp>
        <p:sp>
          <p:nvSpPr>
            <p:cNvPr id="1044" name="Line 14"/>
            <p:cNvSpPr>
              <a:spLocks noChangeShapeType="1"/>
            </p:cNvSpPr>
            <p:nvPr/>
          </p:nvSpPr>
          <p:spPr bwMode="auto">
            <a:xfrm flipH="1">
              <a:off x="3120" y="2448"/>
              <a:ext cx="192" cy="0"/>
            </a:xfrm>
            <a:prstGeom prst="line">
              <a:avLst/>
            </a:prstGeom>
            <a:noFill/>
            <a:ln w="38100">
              <a:solidFill>
                <a:srgbClr val="009900"/>
              </a:solidFill>
              <a:round/>
              <a:headEnd/>
              <a:tailEnd type="triangle" w="med" len="med"/>
            </a:ln>
          </p:spPr>
          <p:txBody>
            <a:bodyPr/>
            <a:lstStyle/>
            <a:p>
              <a:endParaRPr lang="en-US"/>
            </a:p>
          </p:txBody>
        </p:sp>
      </p:grpSp>
      <p:pic>
        <p:nvPicPr>
          <p:cNvPr id="1030" name="Picture 15"/>
          <p:cNvPicPr>
            <a:picLocks noGrp="1" noChangeAspect="1" noChangeArrowheads="1"/>
          </p:cNvPicPr>
          <p:nvPr>
            <p:ph sz="quarter" idx="3"/>
          </p:nvPr>
        </p:nvPicPr>
        <p:blipFill>
          <a:blip r:embed="rId5"/>
          <a:srcRect l="7896" t="5084" r="2527" b="5383"/>
          <a:stretch>
            <a:fillRect/>
          </a:stretch>
        </p:blipFill>
        <p:spPr>
          <a:xfrm>
            <a:off x="4495800" y="1600200"/>
            <a:ext cx="3681413" cy="3886200"/>
          </a:xfrm>
          <a:noFill/>
          <a:ln w="57150" cmpd="thinThick">
            <a:solidFill>
              <a:srgbClr val="993366"/>
            </a:solidFill>
          </a:ln>
        </p:spPr>
      </p:pic>
      <p:grpSp>
        <p:nvGrpSpPr>
          <p:cNvPr id="4" name="Group 16"/>
          <p:cNvGrpSpPr>
            <a:grpSpLocks/>
          </p:cNvGrpSpPr>
          <p:nvPr/>
        </p:nvGrpSpPr>
        <p:grpSpPr bwMode="auto">
          <a:xfrm>
            <a:off x="6324600" y="2743200"/>
            <a:ext cx="1219200" cy="3048000"/>
            <a:chOff x="3984" y="1968"/>
            <a:chExt cx="768" cy="1920"/>
          </a:xfrm>
        </p:grpSpPr>
        <p:sp>
          <p:nvSpPr>
            <p:cNvPr id="1033" name="Freeform 17"/>
            <p:cNvSpPr>
              <a:spLocks/>
            </p:cNvSpPr>
            <p:nvPr/>
          </p:nvSpPr>
          <p:spPr bwMode="auto">
            <a:xfrm>
              <a:off x="4072" y="2064"/>
              <a:ext cx="584" cy="1584"/>
            </a:xfrm>
            <a:custGeom>
              <a:avLst/>
              <a:gdLst>
                <a:gd name="T0" fmla="*/ 584 w 584"/>
                <a:gd name="T1" fmla="*/ 0 h 1584"/>
                <a:gd name="T2" fmla="*/ 56 w 584"/>
                <a:gd name="T3" fmla="*/ 864 h 1584"/>
                <a:gd name="T4" fmla="*/ 248 w 584"/>
                <a:gd name="T5" fmla="*/ 1584 h 1584"/>
                <a:gd name="T6" fmla="*/ 0 60000 65536"/>
                <a:gd name="T7" fmla="*/ 0 60000 65536"/>
                <a:gd name="T8" fmla="*/ 0 60000 65536"/>
                <a:gd name="T9" fmla="*/ 0 w 584"/>
                <a:gd name="T10" fmla="*/ 0 h 1584"/>
                <a:gd name="T11" fmla="*/ 584 w 584"/>
                <a:gd name="T12" fmla="*/ 1584 h 1584"/>
              </a:gdLst>
              <a:ahLst/>
              <a:cxnLst>
                <a:cxn ang="T6">
                  <a:pos x="T0" y="T1"/>
                </a:cxn>
                <a:cxn ang="T7">
                  <a:pos x="T2" y="T3"/>
                </a:cxn>
                <a:cxn ang="T8">
                  <a:pos x="T4" y="T5"/>
                </a:cxn>
              </a:cxnLst>
              <a:rect l="T9" t="T10" r="T11" b="T12"/>
              <a:pathLst>
                <a:path w="584" h="1584">
                  <a:moveTo>
                    <a:pt x="584" y="0"/>
                  </a:moveTo>
                  <a:cubicBezTo>
                    <a:pt x="348" y="300"/>
                    <a:pt x="112" y="600"/>
                    <a:pt x="56" y="864"/>
                  </a:cubicBezTo>
                  <a:cubicBezTo>
                    <a:pt x="0" y="1128"/>
                    <a:pt x="216" y="1464"/>
                    <a:pt x="248" y="1584"/>
                  </a:cubicBezTo>
                </a:path>
              </a:pathLst>
            </a:custGeom>
            <a:noFill/>
            <a:ln w="76200">
              <a:solidFill>
                <a:srgbClr val="D60093"/>
              </a:solidFill>
              <a:round/>
              <a:headEnd/>
              <a:tailEnd type="triangle" w="med" len="med"/>
            </a:ln>
          </p:spPr>
          <p:txBody>
            <a:bodyPr/>
            <a:lstStyle/>
            <a:p>
              <a:endParaRPr lang="en-US"/>
            </a:p>
          </p:txBody>
        </p:sp>
        <p:sp>
          <p:nvSpPr>
            <p:cNvPr id="1034" name="Oval 18"/>
            <p:cNvSpPr>
              <a:spLocks noChangeArrowheads="1"/>
            </p:cNvSpPr>
            <p:nvPr/>
          </p:nvSpPr>
          <p:spPr bwMode="auto">
            <a:xfrm>
              <a:off x="4416" y="1968"/>
              <a:ext cx="336" cy="336"/>
            </a:xfrm>
            <a:prstGeom prst="ellipse">
              <a:avLst/>
            </a:prstGeom>
            <a:solidFill>
              <a:schemeClr val="bg1"/>
            </a:solidFill>
            <a:ln w="9525">
              <a:solidFill>
                <a:srgbClr val="D60093"/>
              </a:solidFill>
              <a:round/>
              <a:headEnd/>
              <a:tailEnd/>
            </a:ln>
          </p:spPr>
          <p:txBody>
            <a:bodyPr wrap="none" anchor="ctr"/>
            <a:lstStyle/>
            <a:p>
              <a:pPr algn="ctr"/>
              <a:r>
                <a:rPr lang="en-US" b="1">
                  <a:latin typeface="Tahoma" pitchFamily="34" charset="0"/>
                </a:rPr>
                <a:t>-5</a:t>
              </a:r>
            </a:p>
          </p:txBody>
        </p:sp>
        <p:sp>
          <p:nvSpPr>
            <p:cNvPr id="1035" name="Oval 19"/>
            <p:cNvSpPr>
              <a:spLocks noChangeArrowheads="1"/>
            </p:cNvSpPr>
            <p:nvPr/>
          </p:nvSpPr>
          <p:spPr bwMode="auto">
            <a:xfrm>
              <a:off x="3984" y="2736"/>
              <a:ext cx="336" cy="336"/>
            </a:xfrm>
            <a:prstGeom prst="ellipse">
              <a:avLst/>
            </a:prstGeom>
            <a:solidFill>
              <a:schemeClr val="bg1"/>
            </a:solidFill>
            <a:ln w="9525">
              <a:solidFill>
                <a:srgbClr val="D60093"/>
              </a:solidFill>
              <a:round/>
              <a:headEnd/>
              <a:tailEnd/>
            </a:ln>
          </p:spPr>
          <p:txBody>
            <a:bodyPr wrap="none" anchor="ctr"/>
            <a:lstStyle/>
            <a:p>
              <a:pPr algn="ctr"/>
              <a:r>
                <a:rPr lang="en-US" b="1">
                  <a:latin typeface="Tahoma" pitchFamily="34" charset="0"/>
                </a:rPr>
                <a:t>0</a:t>
              </a:r>
            </a:p>
          </p:txBody>
        </p:sp>
        <p:sp>
          <p:nvSpPr>
            <p:cNvPr id="1036" name="Oval 20"/>
            <p:cNvSpPr>
              <a:spLocks noChangeArrowheads="1"/>
            </p:cNvSpPr>
            <p:nvPr/>
          </p:nvSpPr>
          <p:spPr bwMode="auto">
            <a:xfrm>
              <a:off x="4272" y="3552"/>
              <a:ext cx="336" cy="336"/>
            </a:xfrm>
            <a:prstGeom prst="ellipse">
              <a:avLst/>
            </a:prstGeom>
            <a:solidFill>
              <a:schemeClr val="bg1"/>
            </a:solidFill>
            <a:ln w="9525">
              <a:solidFill>
                <a:srgbClr val="D60093"/>
              </a:solidFill>
              <a:round/>
              <a:headEnd/>
              <a:tailEnd/>
            </a:ln>
          </p:spPr>
          <p:txBody>
            <a:bodyPr wrap="none" anchor="ctr"/>
            <a:lstStyle/>
            <a:p>
              <a:pPr algn="ctr"/>
              <a:r>
                <a:rPr lang="en-US" b="1">
                  <a:latin typeface="Tahoma" pitchFamily="34" charset="0"/>
                </a:rPr>
                <a:t>+5</a:t>
              </a:r>
            </a:p>
          </p:txBody>
        </p:sp>
      </p:grpSp>
      <p:sp>
        <p:nvSpPr>
          <p:cNvPr id="1032" name="Text Box 21"/>
          <p:cNvSpPr txBox="1">
            <a:spLocks noChangeArrowheads="1"/>
          </p:cNvSpPr>
          <p:nvPr/>
        </p:nvSpPr>
        <p:spPr bwMode="auto">
          <a:xfrm>
            <a:off x="228600" y="5832475"/>
            <a:ext cx="8564563" cy="701675"/>
          </a:xfrm>
          <a:prstGeom prst="rect">
            <a:avLst/>
          </a:prstGeom>
          <a:noFill/>
          <a:ln w="9525">
            <a:noFill/>
            <a:miter lim="800000"/>
            <a:headEnd/>
            <a:tailEnd/>
          </a:ln>
        </p:spPr>
        <p:txBody>
          <a:bodyPr wrap="none">
            <a:spAutoFit/>
          </a:bodyPr>
          <a:lstStyle/>
          <a:p>
            <a:pPr>
              <a:buFontTx/>
              <a:buChar char="•"/>
            </a:pPr>
            <a:r>
              <a:rPr lang="en-US" sz="2000">
                <a:solidFill>
                  <a:srgbClr val="000099"/>
                </a:solidFill>
                <a:latin typeface="Tahoma" pitchFamily="34" charset="0"/>
              </a:rPr>
              <a:t>The station 1 cm. Below the inlet is station -4.</a:t>
            </a:r>
          </a:p>
          <a:p>
            <a:pPr>
              <a:buFontTx/>
              <a:buChar char="•"/>
            </a:pPr>
            <a:r>
              <a:rPr lang="en-US" sz="2000">
                <a:solidFill>
                  <a:srgbClr val="000099"/>
                </a:solidFill>
                <a:latin typeface="Tahoma" pitchFamily="34" charset="0"/>
              </a:rPr>
              <a:t>The station below the spine are numbered from +1 to +5 : The perineum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304800"/>
            <a:ext cx="7772400" cy="1143000"/>
          </a:xfrm>
        </p:spPr>
        <p:txBody>
          <a:bodyPr/>
          <a:lstStyle/>
          <a:p>
            <a:pPr eaLnBrk="1" hangingPunct="1"/>
            <a:r>
              <a:rPr lang="en-US" smtClean="0"/>
              <a:t>The Fetal Head Has Five Fifths…</a:t>
            </a:r>
          </a:p>
        </p:txBody>
      </p:sp>
      <p:sp>
        <p:nvSpPr>
          <p:cNvPr id="69635" name="Text Box 3"/>
          <p:cNvSpPr txBox="1">
            <a:spLocks noChangeArrowheads="1"/>
          </p:cNvSpPr>
          <p:nvPr/>
        </p:nvSpPr>
        <p:spPr bwMode="auto">
          <a:xfrm>
            <a:off x="838200" y="2209800"/>
            <a:ext cx="4876800" cy="3013075"/>
          </a:xfrm>
          <a:prstGeom prst="rect">
            <a:avLst/>
          </a:prstGeom>
          <a:noFill/>
          <a:ln w="9525">
            <a:noFill/>
            <a:miter lim="800000"/>
            <a:headEnd/>
            <a:tailEnd/>
          </a:ln>
        </p:spPr>
        <p:txBody>
          <a:bodyPr>
            <a:spAutoFit/>
          </a:bodyPr>
          <a:lstStyle/>
          <a:p>
            <a:r>
              <a:rPr lang="en-US">
                <a:solidFill>
                  <a:srgbClr val="000099"/>
                </a:solidFill>
                <a:latin typeface="Tahoma" pitchFamily="34" charset="0"/>
              </a:rPr>
              <a:t>0 : Head Not Palpable</a:t>
            </a:r>
          </a:p>
          <a:p>
            <a:r>
              <a:rPr lang="en-US">
                <a:solidFill>
                  <a:srgbClr val="000099"/>
                </a:solidFill>
                <a:latin typeface="Tahoma" pitchFamily="34" charset="0"/>
              </a:rPr>
              <a:t>1 : Sinciput felt – Occiput Not Felt</a:t>
            </a:r>
          </a:p>
          <a:p>
            <a:r>
              <a:rPr lang="en-US">
                <a:solidFill>
                  <a:srgbClr val="000099"/>
                </a:solidFill>
                <a:latin typeface="Tahoma" pitchFamily="34" charset="0"/>
              </a:rPr>
              <a:t>2 : Sinciput felt – Occiput Just Felt</a:t>
            </a:r>
          </a:p>
          <a:p>
            <a:r>
              <a:rPr lang="en-US">
                <a:solidFill>
                  <a:srgbClr val="000099"/>
                </a:solidFill>
                <a:latin typeface="Tahoma" pitchFamily="34" charset="0"/>
              </a:rPr>
              <a:t>3 : Sinciput easily felt – Occiput Felt</a:t>
            </a:r>
          </a:p>
          <a:p>
            <a:r>
              <a:rPr lang="en-US">
                <a:solidFill>
                  <a:srgbClr val="000099"/>
                </a:solidFill>
                <a:latin typeface="Tahoma" pitchFamily="34" charset="0"/>
              </a:rPr>
              <a:t>4 : Sinciput High – Occiput easily Felt</a:t>
            </a:r>
          </a:p>
          <a:p>
            <a:r>
              <a:rPr lang="en-US">
                <a:solidFill>
                  <a:srgbClr val="000099"/>
                </a:solidFill>
                <a:latin typeface="Tahoma" pitchFamily="34" charset="0"/>
              </a:rPr>
              <a:t>5 : Complete above pelvic brim</a:t>
            </a:r>
          </a:p>
        </p:txBody>
      </p:sp>
      <p:sp>
        <p:nvSpPr>
          <p:cNvPr id="69636" name="Text Box 4"/>
          <p:cNvSpPr txBox="1">
            <a:spLocks noChangeArrowheads="1"/>
          </p:cNvSpPr>
          <p:nvPr/>
        </p:nvSpPr>
        <p:spPr bwMode="auto">
          <a:xfrm rot="10800000">
            <a:off x="228600" y="1470025"/>
            <a:ext cx="549275" cy="4473575"/>
          </a:xfrm>
          <a:prstGeom prst="rect">
            <a:avLst/>
          </a:prstGeom>
          <a:noFill/>
          <a:ln w="9525">
            <a:noFill/>
            <a:miter lim="800000"/>
            <a:headEnd/>
            <a:tailEnd/>
          </a:ln>
        </p:spPr>
        <p:txBody>
          <a:bodyPr vert="eaVert">
            <a:spAutoFit/>
          </a:bodyPr>
          <a:lstStyle/>
          <a:p>
            <a:pPr algn="ctr">
              <a:spcBef>
                <a:spcPct val="50000"/>
              </a:spcBef>
            </a:pPr>
            <a:r>
              <a:rPr lang="en-US">
                <a:solidFill>
                  <a:srgbClr val="000099"/>
                </a:solidFill>
                <a:latin typeface="Tahoma" pitchFamily="34" charset="0"/>
              </a:rPr>
              <a:t>fifth above the pelvic brim</a:t>
            </a:r>
          </a:p>
        </p:txBody>
      </p:sp>
      <p:sp>
        <p:nvSpPr>
          <p:cNvPr id="69637" name="Line 5"/>
          <p:cNvSpPr>
            <a:spLocks noChangeShapeType="1"/>
          </p:cNvSpPr>
          <p:nvPr/>
        </p:nvSpPr>
        <p:spPr bwMode="auto">
          <a:xfrm>
            <a:off x="762000" y="2133600"/>
            <a:ext cx="0" cy="3276600"/>
          </a:xfrm>
          <a:prstGeom prst="line">
            <a:avLst/>
          </a:prstGeom>
          <a:noFill/>
          <a:ln w="57150">
            <a:solidFill>
              <a:schemeClr val="tx1"/>
            </a:solidFill>
            <a:round/>
            <a:headEnd/>
            <a:tailEnd/>
          </a:ln>
        </p:spPr>
        <p:txBody>
          <a:bodyPr/>
          <a:lstStyle/>
          <a:p>
            <a:endParaRPr lang="en-US"/>
          </a:p>
        </p:txBody>
      </p:sp>
      <p:pic>
        <p:nvPicPr>
          <p:cNvPr id="69638" name="Picture 6"/>
          <p:cNvPicPr>
            <a:picLocks noGrp="1" noChangeAspect="1" noChangeArrowheads="1"/>
          </p:cNvPicPr>
          <p:nvPr>
            <p:ph idx="1"/>
          </p:nvPr>
        </p:nvPicPr>
        <p:blipFill>
          <a:blip r:embed="rId2"/>
          <a:srcRect l="7896" t="5084" r="2527" b="5383"/>
          <a:stretch>
            <a:fillRect/>
          </a:stretch>
        </p:blipFill>
        <p:spPr>
          <a:xfrm>
            <a:off x="5867400" y="2133600"/>
            <a:ext cx="2895600" cy="3057525"/>
          </a:xfrm>
          <a:noFill/>
          <a:ln w="57150" cmpd="thinThick">
            <a:solidFill>
              <a:srgbClr val="993366"/>
            </a:solidFill>
          </a:ln>
        </p:spPr>
      </p:pic>
      <p:grpSp>
        <p:nvGrpSpPr>
          <p:cNvPr id="2" name="Group 7"/>
          <p:cNvGrpSpPr>
            <a:grpSpLocks/>
          </p:cNvGrpSpPr>
          <p:nvPr/>
        </p:nvGrpSpPr>
        <p:grpSpPr bwMode="auto">
          <a:xfrm>
            <a:off x="6934200" y="1295400"/>
            <a:ext cx="1676400" cy="1981200"/>
            <a:chOff x="192" y="1776"/>
            <a:chExt cx="1056" cy="1248"/>
          </a:xfrm>
        </p:grpSpPr>
        <p:sp>
          <p:nvSpPr>
            <p:cNvPr id="69645" name="Oval 8"/>
            <p:cNvSpPr>
              <a:spLocks noChangeArrowheads="1"/>
            </p:cNvSpPr>
            <p:nvPr/>
          </p:nvSpPr>
          <p:spPr bwMode="auto">
            <a:xfrm>
              <a:off x="192" y="1776"/>
              <a:ext cx="1056" cy="1248"/>
            </a:xfrm>
            <a:prstGeom prst="ellipse">
              <a:avLst/>
            </a:prstGeom>
            <a:solidFill>
              <a:schemeClr val="bg1"/>
            </a:solidFill>
            <a:ln w="38100">
              <a:solidFill>
                <a:schemeClr val="tx1"/>
              </a:solidFill>
              <a:round/>
              <a:headEnd/>
              <a:tailEnd/>
            </a:ln>
          </p:spPr>
          <p:txBody>
            <a:bodyPr wrap="none" anchor="ctr"/>
            <a:lstStyle/>
            <a:p>
              <a:endParaRPr lang="en-US"/>
            </a:p>
          </p:txBody>
        </p:sp>
        <p:sp>
          <p:nvSpPr>
            <p:cNvPr id="69646" name="Line 9"/>
            <p:cNvSpPr>
              <a:spLocks noChangeShapeType="1"/>
            </p:cNvSpPr>
            <p:nvPr/>
          </p:nvSpPr>
          <p:spPr bwMode="auto">
            <a:xfrm flipV="1">
              <a:off x="336" y="1968"/>
              <a:ext cx="768" cy="0"/>
            </a:xfrm>
            <a:prstGeom prst="line">
              <a:avLst/>
            </a:prstGeom>
            <a:noFill/>
            <a:ln w="38100">
              <a:solidFill>
                <a:schemeClr val="tx1"/>
              </a:solidFill>
              <a:round/>
              <a:headEnd/>
              <a:tailEnd/>
            </a:ln>
          </p:spPr>
          <p:txBody>
            <a:bodyPr/>
            <a:lstStyle/>
            <a:p>
              <a:endParaRPr lang="en-US"/>
            </a:p>
          </p:txBody>
        </p:sp>
        <p:sp>
          <p:nvSpPr>
            <p:cNvPr id="69647" name="Line 10"/>
            <p:cNvSpPr>
              <a:spLocks noChangeShapeType="1"/>
            </p:cNvSpPr>
            <p:nvPr/>
          </p:nvSpPr>
          <p:spPr bwMode="auto">
            <a:xfrm flipV="1">
              <a:off x="240" y="2208"/>
              <a:ext cx="960" cy="0"/>
            </a:xfrm>
            <a:prstGeom prst="line">
              <a:avLst/>
            </a:prstGeom>
            <a:noFill/>
            <a:ln w="38100">
              <a:solidFill>
                <a:schemeClr val="tx1"/>
              </a:solidFill>
              <a:round/>
              <a:headEnd/>
              <a:tailEnd/>
            </a:ln>
          </p:spPr>
          <p:txBody>
            <a:bodyPr/>
            <a:lstStyle/>
            <a:p>
              <a:endParaRPr lang="en-US"/>
            </a:p>
          </p:txBody>
        </p:sp>
        <p:sp>
          <p:nvSpPr>
            <p:cNvPr id="69648" name="Line 11"/>
            <p:cNvSpPr>
              <a:spLocks noChangeShapeType="1"/>
            </p:cNvSpPr>
            <p:nvPr/>
          </p:nvSpPr>
          <p:spPr bwMode="auto">
            <a:xfrm flipV="1">
              <a:off x="192" y="2496"/>
              <a:ext cx="1056" cy="0"/>
            </a:xfrm>
            <a:prstGeom prst="line">
              <a:avLst/>
            </a:prstGeom>
            <a:noFill/>
            <a:ln w="38100">
              <a:solidFill>
                <a:schemeClr val="tx1"/>
              </a:solidFill>
              <a:round/>
              <a:headEnd/>
              <a:tailEnd/>
            </a:ln>
          </p:spPr>
          <p:txBody>
            <a:bodyPr/>
            <a:lstStyle/>
            <a:p>
              <a:endParaRPr lang="en-US"/>
            </a:p>
          </p:txBody>
        </p:sp>
        <p:sp>
          <p:nvSpPr>
            <p:cNvPr id="69649" name="Line 12"/>
            <p:cNvSpPr>
              <a:spLocks noChangeShapeType="1"/>
            </p:cNvSpPr>
            <p:nvPr/>
          </p:nvSpPr>
          <p:spPr bwMode="auto">
            <a:xfrm flipV="1">
              <a:off x="336" y="2784"/>
              <a:ext cx="768" cy="0"/>
            </a:xfrm>
            <a:prstGeom prst="line">
              <a:avLst/>
            </a:prstGeom>
            <a:noFill/>
            <a:ln w="38100">
              <a:solidFill>
                <a:schemeClr val="tx1"/>
              </a:solidFill>
              <a:round/>
              <a:headEnd/>
              <a:tailEnd/>
            </a:ln>
          </p:spPr>
          <p:txBody>
            <a:bodyPr/>
            <a:lstStyle/>
            <a:p>
              <a:endParaRPr lang="en-US"/>
            </a:p>
          </p:txBody>
        </p:sp>
        <p:sp>
          <p:nvSpPr>
            <p:cNvPr id="69650" name="Line 13"/>
            <p:cNvSpPr>
              <a:spLocks noChangeShapeType="1"/>
            </p:cNvSpPr>
            <p:nvPr/>
          </p:nvSpPr>
          <p:spPr bwMode="auto">
            <a:xfrm flipV="1">
              <a:off x="336" y="3024"/>
              <a:ext cx="768" cy="0"/>
            </a:xfrm>
            <a:prstGeom prst="line">
              <a:avLst/>
            </a:prstGeom>
            <a:noFill/>
            <a:ln w="38100">
              <a:solidFill>
                <a:schemeClr val="tx1"/>
              </a:solidFill>
              <a:round/>
              <a:headEnd/>
              <a:tailEnd/>
            </a:ln>
          </p:spPr>
          <p:txBody>
            <a:bodyPr/>
            <a:lstStyle/>
            <a:p>
              <a:endParaRPr lang="en-US"/>
            </a:p>
          </p:txBody>
        </p:sp>
      </p:grpSp>
      <p:grpSp>
        <p:nvGrpSpPr>
          <p:cNvPr id="3" name="Group 14"/>
          <p:cNvGrpSpPr>
            <a:grpSpLocks/>
          </p:cNvGrpSpPr>
          <p:nvPr/>
        </p:nvGrpSpPr>
        <p:grpSpPr bwMode="auto">
          <a:xfrm>
            <a:off x="7239000" y="2743200"/>
            <a:ext cx="1219200" cy="3048000"/>
            <a:chOff x="3984" y="1968"/>
            <a:chExt cx="768" cy="1920"/>
          </a:xfrm>
        </p:grpSpPr>
        <p:sp>
          <p:nvSpPr>
            <p:cNvPr id="69641" name="Freeform 15"/>
            <p:cNvSpPr>
              <a:spLocks/>
            </p:cNvSpPr>
            <p:nvPr/>
          </p:nvSpPr>
          <p:spPr bwMode="auto">
            <a:xfrm>
              <a:off x="4072" y="2064"/>
              <a:ext cx="584" cy="1584"/>
            </a:xfrm>
            <a:custGeom>
              <a:avLst/>
              <a:gdLst>
                <a:gd name="T0" fmla="*/ 584 w 584"/>
                <a:gd name="T1" fmla="*/ 0 h 1584"/>
                <a:gd name="T2" fmla="*/ 56 w 584"/>
                <a:gd name="T3" fmla="*/ 864 h 1584"/>
                <a:gd name="T4" fmla="*/ 248 w 584"/>
                <a:gd name="T5" fmla="*/ 1584 h 1584"/>
                <a:gd name="T6" fmla="*/ 0 60000 65536"/>
                <a:gd name="T7" fmla="*/ 0 60000 65536"/>
                <a:gd name="T8" fmla="*/ 0 60000 65536"/>
                <a:gd name="T9" fmla="*/ 0 w 584"/>
                <a:gd name="T10" fmla="*/ 0 h 1584"/>
                <a:gd name="T11" fmla="*/ 584 w 584"/>
                <a:gd name="T12" fmla="*/ 1584 h 1584"/>
              </a:gdLst>
              <a:ahLst/>
              <a:cxnLst>
                <a:cxn ang="T6">
                  <a:pos x="T0" y="T1"/>
                </a:cxn>
                <a:cxn ang="T7">
                  <a:pos x="T2" y="T3"/>
                </a:cxn>
                <a:cxn ang="T8">
                  <a:pos x="T4" y="T5"/>
                </a:cxn>
              </a:cxnLst>
              <a:rect l="T9" t="T10" r="T11" b="T12"/>
              <a:pathLst>
                <a:path w="584" h="1584">
                  <a:moveTo>
                    <a:pt x="584" y="0"/>
                  </a:moveTo>
                  <a:cubicBezTo>
                    <a:pt x="348" y="300"/>
                    <a:pt x="112" y="600"/>
                    <a:pt x="56" y="864"/>
                  </a:cubicBezTo>
                  <a:cubicBezTo>
                    <a:pt x="0" y="1128"/>
                    <a:pt x="216" y="1464"/>
                    <a:pt x="248" y="1584"/>
                  </a:cubicBezTo>
                </a:path>
              </a:pathLst>
            </a:custGeom>
            <a:noFill/>
            <a:ln w="76200">
              <a:solidFill>
                <a:srgbClr val="D60093"/>
              </a:solidFill>
              <a:round/>
              <a:headEnd/>
              <a:tailEnd type="triangle" w="med" len="med"/>
            </a:ln>
          </p:spPr>
          <p:txBody>
            <a:bodyPr/>
            <a:lstStyle/>
            <a:p>
              <a:endParaRPr lang="en-US"/>
            </a:p>
          </p:txBody>
        </p:sp>
        <p:sp>
          <p:nvSpPr>
            <p:cNvPr id="69642" name="Oval 16"/>
            <p:cNvSpPr>
              <a:spLocks noChangeArrowheads="1"/>
            </p:cNvSpPr>
            <p:nvPr/>
          </p:nvSpPr>
          <p:spPr bwMode="auto">
            <a:xfrm>
              <a:off x="4416" y="1968"/>
              <a:ext cx="336" cy="336"/>
            </a:xfrm>
            <a:prstGeom prst="ellipse">
              <a:avLst/>
            </a:prstGeom>
            <a:solidFill>
              <a:schemeClr val="bg1"/>
            </a:solidFill>
            <a:ln w="9525">
              <a:solidFill>
                <a:srgbClr val="D60093"/>
              </a:solidFill>
              <a:round/>
              <a:headEnd/>
              <a:tailEnd/>
            </a:ln>
          </p:spPr>
          <p:txBody>
            <a:bodyPr wrap="none" anchor="ctr"/>
            <a:lstStyle/>
            <a:p>
              <a:pPr algn="ctr"/>
              <a:r>
                <a:rPr lang="en-US" b="1">
                  <a:latin typeface="Tahoma" pitchFamily="34" charset="0"/>
                </a:rPr>
                <a:t>-5</a:t>
              </a:r>
            </a:p>
          </p:txBody>
        </p:sp>
        <p:sp>
          <p:nvSpPr>
            <p:cNvPr id="69643" name="Oval 17"/>
            <p:cNvSpPr>
              <a:spLocks noChangeArrowheads="1"/>
            </p:cNvSpPr>
            <p:nvPr/>
          </p:nvSpPr>
          <p:spPr bwMode="auto">
            <a:xfrm>
              <a:off x="3984" y="2736"/>
              <a:ext cx="336" cy="336"/>
            </a:xfrm>
            <a:prstGeom prst="ellipse">
              <a:avLst/>
            </a:prstGeom>
            <a:solidFill>
              <a:schemeClr val="bg1"/>
            </a:solidFill>
            <a:ln w="9525">
              <a:solidFill>
                <a:srgbClr val="D60093"/>
              </a:solidFill>
              <a:round/>
              <a:headEnd/>
              <a:tailEnd/>
            </a:ln>
          </p:spPr>
          <p:txBody>
            <a:bodyPr wrap="none" anchor="ctr"/>
            <a:lstStyle/>
            <a:p>
              <a:pPr algn="ctr"/>
              <a:r>
                <a:rPr lang="en-US" b="1">
                  <a:latin typeface="Tahoma" pitchFamily="34" charset="0"/>
                </a:rPr>
                <a:t>0</a:t>
              </a:r>
            </a:p>
          </p:txBody>
        </p:sp>
        <p:sp>
          <p:nvSpPr>
            <p:cNvPr id="69644" name="Oval 18"/>
            <p:cNvSpPr>
              <a:spLocks noChangeArrowheads="1"/>
            </p:cNvSpPr>
            <p:nvPr/>
          </p:nvSpPr>
          <p:spPr bwMode="auto">
            <a:xfrm>
              <a:off x="4272" y="3552"/>
              <a:ext cx="336" cy="336"/>
            </a:xfrm>
            <a:prstGeom prst="ellipse">
              <a:avLst/>
            </a:prstGeom>
            <a:solidFill>
              <a:schemeClr val="bg1"/>
            </a:solidFill>
            <a:ln w="9525">
              <a:solidFill>
                <a:srgbClr val="D60093"/>
              </a:solidFill>
              <a:round/>
              <a:headEnd/>
              <a:tailEnd/>
            </a:ln>
          </p:spPr>
          <p:txBody>
            <a:bodyPr wrap="none" anchor="ctr"/>
            <a:lstStyle/>
            <a:p>
              <a:pPr algn="ctr"/>
              <a:r>
                <a:rPr lang="en-US" b="1">
                  <a:latin typeface="Tahoma" pitchFamily="34" charset="0"/>
                </a:rPr>
                <a:t>+5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0"/>
                                        <p:tgtEl>
                                          <p:spTgt spid="3"/>
                                        </p:tgtEl>
                                      </p:cBhvr>
                                    </p:animEffect>
                                  </p:childTnLst>
                                </p:cTn>
                              </p:par>
                              <p:par>
                                <p:cTn id="8" presetID="42" presetClass="path" presetSubtype="0" accel="50000" decel="50000" fill="hold" nodeType="withEffect">
                                  <p:stCondLst>
                                    <p:cond delay="0"/>
                                  </p:stCondLst>
                                  <p:childTnLst>
                                    <p:animMotion origin="layout" path="M 0.0 0.0  L 0.0 0.33287  E" pathEditMode="relative" ptsTypes="">
                                      <p:cBhvr>
                                        <p:cTn id="9" dur="5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THE FETAL SUPPORT SYSTEM</a:t>
            </a:r>
            <a:endParaRPr lang="en-US" sz="9600" b="1"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fetal system</a:t>
            </a:r>
            <a:endParaRPr lang="en-US" b="1" dirty="0"/>
          </a:p>
        </p:txBody>
      </p:sp>
      <p:sp>
        <p:nvSpPr>
          <p:cNvPr id="3" name="Content Placeholder 2"/>
          <p:cNvSpPr>
            <a:spLocks noGrp="1"/>
          </p:cNvSpPr>
          <p:nvPr>
            <p:ph idx="1"/>
          </p:nvPr>
        </p:nvSpPr>
        <p:spPr/>
        <p:txBody>
          <a:bodyPr/>
          <a:lstStyle/>
          <a:p>
            <a:r>
              <a:rPr lang="en-US" dirty="0" smtClean="0"/>
              <a:t>The placenta</a:t>
            </a:r>
          </a:p>
          <a:p>
            <a:r>
              <a:rPr lang="en-US" dirty="0" smtClean="0"/>
              <a:t>The umbilical cord</a:t>
            </a:r>
          </a:p>
          <a:p>
            <a:r>
              <a:rPr lang="en-US" dirty="0" smtClean="0"/>
              <a:t>The amniotic sac</a:t>
            </a:r>
            <a:endParaRPr lang="en-US"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The Fetal Support System</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 Placenta: permits the exchange of materials between the bloodstreams of mother and fetus.</a:t>
            </a:r>
          </a:p>
          <a:p>
            <a:pPr>
              <a:buNone/>
            </a:pPr>
            <a:r>
              <a:rPr lang="en-US" dirty="0" smtClean="0"/>
              <a:t>• Umbilical cord: structure containing blood vessels connecting fetus and mother.</a:t>
            </a:r>
          </a:p>
          <a:p>
            <a:pPr>
              <a:buNone/>
            </a:pPr>
            <a:r>
              <a:rPr lang="en-US" dirty="0" smtClean="0"/>
              <a:t>• Amniotic sac:  membrane within which the fetus floats in a clear liquid that acts as a protective buffer.</a:t>
            </a:r>
            <a:endParaRPr lang="en-US"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a:t>
            </a:r>
            <a:r>
              <a:rPr lang="en-US" b="1" dirty="0" smtClean="0"/>
              <a:t>placenta</a:t>
            </a:r>
            <a:r>
              <a:rPr lang="en-US" dirty="0" smtClean="0"/>
              <a:t> is an organ that connects the developing fetus to the uterine wall.</a:t>
            </a:r>
          </a:p>
          <a:p>
            <a:r>
              <a:rPr lang="en-US" dirty="0" smtClean="0"/>
              <a:t>The placenta has been described as a pancake-shaped organ that attaches to the inside of the uterus and is connected to the fetus by the umbilical cord. </a:t>
            </a:r>
          </a:p>
          <a:p>
            <a:r>
              <a:rPr lang="en-US" dirty="0" smtClean="0"/>
              <a:t>The placenta produces pregnancy-related hormones, including chorionic </a:t>
            </a:r>
            <a:r>
              <a:rPr lang="en-US" dirty="0" err="1" smtClean="0"/>
              <a:t>gonadotropin</a:t>
            </a:r>
            <a:r>
              <a:rPr lang="en-US" dirty="0" smtClean="0"/>
              <a:t> (</a:t>
            </a:r>
            <a:r>
              <a:rPr lang="en-US" dirty="0" err="1" smtClean="0"/>
              <a:t>hCG</a:t>
            </a:r>
            <a:r>
              <a:rPr lang="en-US" dirty="0" smtClean="0"/>
              <a:t>), estrogen, and progesterone.</a:t>
            </a:r>
            <a:endParaRPr lang="en-US" dirty="0"/>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96AD33EF"/>
          <p:cNvPicPr>
            <a:picLocks noChangeAspect="1" noChangeArrowheads="1"/>
          </p:cNvPicPr>
          <p:nvPr/>
        </p:nvPicPr>
        <p:blipFill>
          <a:blip r:embed="rId2">
            <a:lum bright="-6000" contrast="6000"/>
          </a:blip>
          <a:srcRect t="16049" r="6985" b="4602"/>
          <a:stretch>
            <a:fillRect/>
          </a:stretch>
        </p:blipFill>
        <p:spPr bwMode="auto">
          <a:xfrm>
            <a:off x="0" y="0"/>
            <a:ext cx="5148263" cy="6858000"/>
          </a:xfrm>
          <a:prstGeom prst="rect">
            <a:avLst/>
          </a:prstGeom>
          <a:noFill/>
        </p:spPr>
      </p:pic>
      <p:sp>
        <p:nvSpPr>
          <p:cNvPr id="49155" name="Text Box 3"/>
          <p:cNvSpPr txBox="1">
            <a:spLocks noChangeArrowheads="1"/>
          </p:cNvSpPr>
          <p:nvPr/>
        </p:nvSpPr>
        <p:spPr bwMode="auto">
          <a:xfrm>
            <a:off x="5219700" y="476250"/>
            <a:ext cx="3924300" cy="6921500"/>
          </a:xfrm>
          <a:prstGeom prst="rect">
            <a:avLst/>
          </a:prstGeom>
          <a:noFill/>
          <a:ln w="9525">
            <a:noFill/>
            <a:miter lim="800000"/>
            <a:headEnd/>
            <a:tailEnd/>
          </a:ln>
          <a:effectLst/>
        </p:spPr>
        <p:txBody>
          <a:bodyPr>
            <a:spAutoFit/>
          </a:bodyPr>
          <a:lstStyle/>
          <a:p>
            <a:pPr algn="ctr" rtl="1"/>
            <a:r>
              <a:rPr lang="en-US" sz="1800" b="1">
                <a:latin typeface="Arial" pitchFamily="34" charset="0"/>
                <a:cs typeface="Arial" pitchFamily="34" charset="0"/>
              </a:rPr>
              <a:t>Further Development of Chorionic Villi</a:t>
            </a:r>
          </a:p>
          <a:p>
            <a:pPr algn="ctr" rtl="1"/>
            <a:endParaRPr lang="en-US" sz="1800" b="1">
              <a:latin typeface="Arial" pitchFamily="34" charset="0"/>
              <a:cs typeface="Arial" pitchFamily="34" charset="0"/>
            </a:endParaRPr>
          </a:p>
          <a:p>
            <a:pPr rtl="1"/>
            <a:r>
              <a:rPr lang="en-US">
                <a:latin typeface="Arial" pitchFamily="34" charset="0"/>
                <a:cs typeface="Arial" pitchFamily="34" charset="0"/>
              </a:rPr>
              <a:t>Early in the 3</a:t>
            </a:r>
            <a:r>
              <a:rPr lang="en-US" baseline="30000">
                <a:latin typeface="Arial" pitchFamily="34" charset="0"/>
                <a:cs typeface="Arial" pitchFamily="34" charset="0"/>
              </a:rPr>
              <a:t>rd</a:t>
            </a:r>
            <a:r>
              <a:rPr lang="en-US">
                <a:latin typeface="Arial" pitchFamily="34" charset="0"/>
                <a:cs typeface="Arial" pitchFamily="34" charset="0"/>
              </a:rPr>
              <a:t> week, mesenchyme growth into the primary villi forming a core of mesenchymal tissue. Thus the Secondary Chorionic Villi are formed over the entire surface of the chorionic sac. </a:t>
            </a:r>
          </a:p>
          <a:p>
            <a:pPr rtl="1"/>
            <a:endParaRPr lang="en-US">
              <a:latin typeface="Arial" pitchFamily="34" charset="0"/>
              <a:cs typeface="Arial" pitchFamily="34" charset="0"/>
            </a:endParaRPr>
          </a:p>
          <a:p>
            <a:pPr rtl="1"/>
            <a:r>
              <a:rPr lang="en-US">
                <a:latin typeface="Arial" pitchFamily="34" charset="0"/>
                <a:cs typeface="Arial" pitchFamily="34" charset="0"/>
              </a:rPr>
              <a:t>Some mesenchymal cells in the secondary villi differentiate into capillaries and blood cells forming the Tertiary Chorionic Villi. </a:t>
            </a:r>
          </a:p>
          <a:p>
            <a:pPr rtl="1"/>
            <a:endParaRPr lang="en-US">
              <a:latin typeface="Arial" pitchFamily="34" charset="0"/>
              <a:cs typeface="Arial" pitchFamily="34" charset="0"/>
            </a:endParaRPr>
          </a:p>
          <a:p>
            <a:pPr rtl="1"/>
            <a:r>
              <a:rPr lang="en-US">
                <a:latin typeface="Arial" pitchFamily="34" charset="0"/>
                <a:cs typeface="Arial" pitchFamily="34" charset="0"/>
              </a:rPr>
              <a:t>The capillaries in the villi fuse to form arteriocapillary networks. </a:t>
            </a:r>
          </a:p>
          <a:p>
            <a:pPr rtl="1"/>
            <a:endParaRPr lang="en-US">
              <a:latin typeface="Arial" pitchFamily="34" charset="0"/>
              <a:cs typeface="Arial" pitchFamily="34" charset="0"/>
            </a:endParaRPr>
          </a:p>
          <a:p>
            <a:pPr rtl="1"/>
            <a:r>
              <a:rPr lang="en-US" sz="1800">
                <a:latin typeface="Arial" pitchFamily="34" charset="0"/>
                <a:cs typeface="Arial" pitchFamily="34" charset="0"/>
              </a:rPr>
              <a:t> </a:t>
            </a:r>
          </a:p>
          <a:p>
            <a:pPr rtl="1"/>
            <a:endParaRPr lang="en-US" sz="1800">
              <a:latin typeface="Arial" pitchFamily="34" charset="0"/>
              <a:cs typeface="Arial" pitchFamily="34" charset="0"/>
            </a:endParaRPr>
          </a:p>
          <a:p>
            <a:pPr rtl="1"/>
            <a:endParaRPr lang="en-US" sz="180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270C789"/>
          <p:cNvPicPr>
            <a:picLocks noChangeAspect="1" noChangeArrowheads="1"/>
          </p:cNvPicPr>
          <p:nvPr/>
        </p:nvPicPr>
        <p:blipFill>
          <a:blip r:embed="rId2">
            <a:lum bright="-6000" contrast="6000"/>
          </a:blip>
          <a:srcRect t="14909" r="6581" b="31760"/>
          <a:stretch>
            <a:fillRect/>
          </a:stretch>
        </p:blipFill>
        <p:spPr bwMode="auto">
          <a:xfrm>
            <a:off x="0" y="2320925"/>
            <a:ext cx="5292725" cy="4537075"/>
          </a:xfrm>
          <a:prstGeom prst="rect">
            <a:avLst/>
          </a:prstGeom>
          <a:noFill/>
        </p:spPr>
      </p:pic>
      <p:sp>
        <p:nvSpPr>
          <p:cNvPr id="51203" name="Text Box 3"/>
          <p:cNvSpPr txBox="1">
            <a:spLocks noChangeArrowheads="1"/>
          </p:cNvSpPr>
          <p:nvPr/>
        </p:nvSpPr>
        <p:spPr bwMode="auto">
          <a:xfrm>
            <a:off x="0" y="4581525"/>
            <a:ext cx="9144000" cy="396875"/>
          </a:xfrm>
          <a:prstGeom prst="rect">
            <a:avLst/>
          </a:prstGeom>
          <a:noFill/>
          <a:ln w="9525">
            <a:noFill/>
            <a:miter lim="800000"/>
            <a:headEnd/>
            <a:tailEnd/>
          </a:ln>
          <a:effectLst/>
        </p:spPr>
        <p:txBody>
          <a:bodyPr>
            <a:spAutoFit/>
          </a:bodyPr>
          <a:lstStyle/>
          <a:p>
            <a:pPr rtl="1">
              <a:spcBef>
                <a:spcPct val="50000"/>
              </a:spcBef>
            </a:pPr>
            <a:endParaRPr lang="en-US">
              <a:latin typeface="Arial" pitchFamily="34" charset="0"/>
              <a:cs typeface="Arial" pitchFamily="34" charset="0"/>
            </a:endParaRPr>
          </a:p>
        </p:txBody>
      </p:sp>
      <p:pic>
        <p:nvPicPr>
          <p:cNvPr id="51204" name="Picture 4" descr="6B7F3279"/>
          <p:cNvPicPr>
            <a:picLocks noChangeAspect="1" noChangeArrowheads="1"/>
          </p:cNvPicPr>
          <p:nvPr/>
        </p:nvPicPr>
        <p:blipFill>
          <a:blip r:embed="rId3">
            <a:lum bright="-12000" contrast="12000"/>
          </a:blip>
          <a:srcRect t="14056" r="35115" b="51413"/>
          <a:stretch>
            <a:fillRect/>
          </a:stretch>
        </p:blipFill>
        <p:spPr bwMode="auto">
          <a:xfrm>
            <a:off x="0" y="0"/>
            <a:ext cx="5292725" cy="2349500"/>
          </a:xfrm>
          <a:prstGeom prst="rect">
            <a:avLst/>
          </a:prstGeom>
          <a:noFill/>
        </p:spPr>
      </p:pic>
      <p:sp>
        <p:nvSpPr>
          <p:cNvPr id="51205" name="Text Box 5"/>
          <p:cNvSpPr txBox="1">
            <a:spLocks noChangeArrowheads="1"/>
          </p:cNvSpPr>
          <p:nvPr/>
        </p:nvSpPr>
        <p:spPr bwMode="auto">
          <a:xfrm>
            <a:off x="5292725" y="0"/>
            <a:ext cx="3851275" cy="7362825"/>
          </a:xfrm>
          <a:prstGeom prst="rect">
            <a:avLst/>
          </a:prstGeom>
          <a:noFill/>
          <a:ln w="9525">
            <a:noFill/>
            <a:miter lim="800000"/>
            <a:headEnd/>
            <a:tailEnd/>
          </a:ln>
          <a:effectLst/>
        </p:spPr>
        <p:txBody>
          <a:bodyPr>
            <a:spAutoFit/>
          </a:bodyPr>
          <a:lstStyle/>
          <a:p>
            <a:pPr rtl="1">
              <a:spcBef>
                <a:spcPct val="50000"/>
              </a:spcBef>
            </a:pPr>
            <a:r>
              <a:rPr lang="en-US">
                <a:latin typeface="Arial" pitchFamily="34" charset="0"/>
                <a:cs typeface="Arial" pitchFamily="34" charset="0"/>
              </a:rPr>
              <a:t>The previous formed arteriocapillary networks become connected with the embryonic heart through vessels which are formed in the mesenchyme of the chorion and  connecting stalk.</a:t>
            </a:r>
          </a:p>
          <a:p>
            <a:pPr rtl="1">
              <a:spcBef>
                <a:spcPct val="50000"/>
              </a:spcBef>
            </a:pPr>
            <a:r>
              <a:rPr lang="en-US">
                <a:latin typeface="Arial" pitchFamily="34" charset="0"/>
                <a:cs typeface="Arial" pitchFamily="34" charset="0"/>
              </a:rPr>
              <a:t>By the end of the 3</a:t>
            </a:r>
            <a:r>
              <a:rPr lang="en-US" baseline="30000">
                <a:latin typeface="Arial" pitchFamily="34" charset="0"/>
                <a:cs typeface="Arial" pitchFamily="34" charset="0"/>
              </a:rPr>
              <a:t>rd</a:t>
            </a:r>
            <a:r>
              <a:rPr lang="en-US">
                <a:latin typeface="Arial" pitchFamily="34" charset="0"/>
                <a:cs typeface="Arial" pitchFamily="34" charset="0"/>
              </a:rPr>
              <a:t> week, embryonic blood begins to flow through the capillaries in the chorionic villi. </a:t>
            </a:r>
          </a:p>
          <a:p>
            <a:pPr rtl="1">
              <a:spcBef>
                <a:spcPct val="50000"/>
              </a:spcBef>
            </a:pPr>
            <a:r>
              <a:rPr lang="en-US">
                <a:latin typeface="Arial" pitchFamily="34" charset="0"/>
                <a:cs typeface="Arial" pitchFamily="34" charset="0"/>
              </a:rPr>
              <a:t>Oxygen &amp; nutrients in the maternal blood in the intervillous space diffuse through the walls of the villi and enter the embryo’s blood.</a:t>
            </a:r>
          </a:p>
          <a:p>
            <a:pPr rtl="1">
              <a:spcBef>
                <a:spcPct val="50000"/>
              </a:spcBef>
            </a:pPr>
            <a:r>
              <a:rPr lang="en-US">
                <a:latin typeface="Arial" pitchFamily="34" charset="0"/>
                <a:cs typeface="Arial" pitchFamily="34" charset="0"/>
              </a:rPr>
              <a:t>Carbon dioxide &amp; waste products diffuse from blood in the fetal capillaries through the wall of the chorionic villi into the maternal blood.</a:t>
            </a:r>
            <a:r>
              <a:rPr lang="en-US" sz="1800">
                <a:latin typeface="Arial" pitchFamily="34" charset="0"/>
                <a:cs typeface="Arial" pitchFamily="34" charset="0"/>
              </a:rPr>
              <a:t> </a:t>
            </a:r>
          </a:p>
          <a:p>
            <a:pPr rtl="1">
              <a:spcBef>
                <a:spcPct val="50000"/>
              </a:spcBef>
            </a:pPr>
            <a:r>
              <a:rPr lang="en-US" sz="180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43B9F83"/>
          <p:cNvPicPr>
            <a:picLocks noChangeAspect="1" noChangeArrowheads="1"/>
          </p:cNvPicPr>
          <p:nvPr/>
        </p:nvPicPr>
        <p:blipFill>
          <a:blip r:embed="rId2">
            <a:lum bright="-12000" contrast="12000"/>
          </a:blip>
          <a:srcRect l="13107" t="6920" r="23997" b="5042"/>
          <a:stretch>
            <a:fillRect/>
          </a:stretch>
        </p:blipFill>
        <p:spPr bwMode="auto">
          <a:xfrm>
            <a:off x="684213" y="0"/>
            <a:ext cx="74168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01625" y="301625"/>
            <a:ext cx="8842375" cy="609600"/>
          </a:xfrm>
        </p:spPr>
        <p:txBody>
          <a:bodyPr>
            <a:normAutofit fontScale="90000"/>
          </a:bodyPr>
          <a:lstStyle/>
          <a:p>
            <a:pPr algn="ctr"/>
            <a:r>
              <a:rPr lang="en-US" sz="4400" b="1" dirty="0">
                <a:solidFill>
                  <a:schemeClr val="tx1"/>
                </a:solidFill>
              </a:rPr>
              <a:t>Reproductive Health (RH) is…</a:t>
            </a:r>
          </a:p>
        </p:txBody>
      </p:sp>
      <p:sp>
        <p:nvSpPr>
          <p:cNvPr id="145411" name="Rectangle 3"/>
          <p:cNvSpPr>
            <a:spLocks noGrp="1" noChangeArrowheads="1"/>
          </p:cNvSpPr>
          <p:nvPr>
            <p:ph type="body" sz="half" idx="1"/>
          </p:nvPr>
        </p:nvSpPr>
        <p:spPr>
          <a:xfrm>
            <a:off x="533400" y="1295400"/>
            <a:ext cx="8229600" cy="5334000"/>
          </a:xfrm>
        </p:spPr>
        <p:txBody>
          <a:bodyPr>
            <a:normAutofit fontScale="85000" lnSpcReduction="20000"/>
          </a:bodyPr>
          <a:lstStyle/>
          <a:p>
            <a:pPr>
              <a:buFontTx/>
              <a:buNone/>
            </a:pPr>
            <a:r>
              <a:rPr lang="en-US" dirty="0">
                <a:solidFill>
                  <a:srgbClr val="FFFF66"/>
                </a:solidFill>
              </a:rPr>
              <a:t>…</a:t>
            </a:r>
            <a:r>
              <a:rPr lang="en-US" dirty="0"/>
              <a:t>A state of complete physical, mental and social well-being and not merely the absence of disease or infirmity, in all matters related to the reproductive system and to its functions and processes.  People are able to have a satisfying and safe sex life and they have the capacity to reproduce and the freedom to decide if, when and how often to do so.  Men and women have the right to be informed and have access to safe, effective, affordable and acceptable methods of their choice for the regulation of fertility, as well as access to health care for safe pregnancy and childbirth.</a:t>
            </a:r>
          </a:p>
          <a:p>
            <a:pPr>
              <a:buFontTx/>
              <a:buNone/>
            </a:pPr>
            <a:endParaRPr lang="en-US" dirty="0" smtClean="0"/>
          </a:p>
          <a:p>
            <a:pPr>
              <a:buFontTx/>
              <a:buNone/>
            </a:pPr>
            <a:endParaRPr lang="en-US" dirty="0"/>
          </a:p>
          <a:p>
            <a:pPr>
              <a:buFontTx/>
              <a:buNone/>
            </a:pPr>
            <a:r>
              <a:rPr lang="en-US" sz="2100" dirty="0"/>
              <a:t>ICPD </a:t>
            </a:r>
            <a:r>
              <a:rPr lang="en-US" sz="2100" dirty="0" err="1"/>
              <a:t>Programme</a:t>
            </a:r>
            <a:r>
              <a:rPr lang="en-US" sz="2100" dirty="0"/>
              <a:t> </a:t>
            </a:r>
            <a:r>
              <a:rPr lang="en-US" sz="2100" dirty="0" smtClean="0"/>
              <a:t>of </a:t>
            </a:r>
            <a:r>
              <a:rPr lang="en-US" sz="2100" dirty="0"/>
              <a:t>Action, Cairo, 1994</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6"/>
          <p:cNvSpPr>
            <a:spLocks noGrp="1"/>
          </p:cNvSpPr>
          <p:nvPr>
            <p:ph type="sldNum" sz="quarter" idx="12"/>
          </p:nvPr>
        </p:nvSpPr>
        <p:spPr>
          <a:noFill/>
        </p:spPr>
        <p:txBody>
          <a:bodyPr/>
          <a:lstStyle/>
          <a:p>
            <a:fld id="{B2AAE87B-A0DC-48A9-AFB5-B9BBC5CCAFAB}" type="slidenum">
              <a:rPr lang="ar-SA"/>
              <a:pPr/>
              <a:t>290</a:t>
            </a:fld>
            <a:endParaRPr lang="en-US"/>
          </a:p>
        </p:txBody>
      </p:sp>
      <p:sp>
        <p:nvSpPr>
          <p:cNvPr id="3075" name="Rectangle 2"/>
          <p:cNvSpPr>
            <a:spLocks noGrp="1" noChangeArrowheads="1"/>
          </p:cNvSpPr>
          <p:nvPr>
            <p:ph type="title"/>
          </p:nvPr>
        </p:nvSpPr>
        <p:spPr>
          <a:xfrm>
            <a:off x="285750" y="188913"/>
            <a:ext cx="5357813" cy="658812"/>
          </a:xfrm>
        </p:spPr>
        <p:txBody>
          <a:bodyPr/>
          <a:lstStyle/>
          <a:p>
            <a:pPr eaLnBrk="1" hangingPunct="1"/>
            <a:r>
              <a:rPr lang="en-US" sz="3600" b="1" smtClean="0"/>
              <a:t>DECIDUA</a:t>
            </a:r>
          </a:p>
        </p:txBody>
      </p:sp>
      <p:sp>
        <p:nvSpPr>
          <p:cNvPr id="3076" name="Rectangle 3"/>
          <p:cNvSpPr>
            <a:spLocks noGrp="1" noChangeArrowheads="1"/>
          </p:cNvSpPr>
          <p:nvPr>
            <p:ph sz="half" idx="1"/>
          </p:nvPr>
        </p:nvSpPr>
        <p:spPr/>
        <p:txBody>
          <a:bodyPr/>
          <a:lstStyle/>
          <a:p>
            <a:pPr eaLnBrk="1" hangingPunct="1">
              <a:lnSpc>
                <a:spcPct val="90000"/>
              </a:lnSpc>
            </a:pPr>
            <a:endParaRPr lang="en-US" sz="1800" smtClean="0"/>
          </a:p>
        </p:txBody>
      </p:sp>
      <p:sp>
        <p:nvSpPr>
          <p:cNvPr id="35844" name="Rectangle 4"/>
          <p:cNvSpPr>
            <a:spLocks noGrp="1" noChangeArrowheads="1"/>
          </p:cNvSpPr>
          <p:nvPr>
            <p:ph type="body" sz="half" idx="2"/>
          </p:nvPr>
        </p:nvSpPr>
        <p:spPr>
          <a:xfrm>
            <a:off x="5580063" y="142875"/>
            <a:ext cx="3563937" cy="6286500"/>
          </a:xfrm>
        </p:spPr>
        <p:txBody>
          <a:bodyPr/>
          <a:lstStyle/>
          <a:p>
            <a:pPr eaLnBrk="1" hangingPunct="1">
              <a:lnSpc>
                <a:spcPct val="80000"/>
              </a:lnSpc>
            </a:pPr>
            <a:r>
              <a:rPr lang="en-US" sz="2400" smtClean="0"/>
              <a:t>This is the endometrium of the gravid (pregnant) uterus.</a:t>
            </a:r>
          </a:p>
          <a:p>
            <a:pPr eaLnBrk="1" hangingPunct="1">
              <a:lnSpc>
                <a:spcPct val="80000"/>
              </a:lnSpc>
            </a:pPr>
            <a:r>
              <a:rPr lang="en-US" sz="2400" smtClean="0"/>
              <a:t>It has four parts:</a:t>
            </a:r>
          </a:p>
          <a:p>
            <a:pPr lvl="1" eaLnBrk="1" hangingPunct="1">
              <a:lnSpc>
                <a:spcPct val="80000"/>
              </a:lnSpc>
            </a:pPr>
            <a:r>
              <a:rPr lang="en-US" sz="2400" b="1" smtClean="0">
                <a:solidFill>
                  <a:schemeClr val="accent2"/>
                </a:solidFill>
              </a:rPr>
              <a:t>Decidua basalis</a:t>
            </a:r>
            <a:r>
              <a:rPr lang="en-US" sz="2400" smtClean="0"/>
              <a:t>: it forms the maternal part of the placenta</a:t>
            </a:r>
          </a:p>
          <a:p>
            <a:pPr lvl="1" eaLnBrk="1" hangingPunct="1">
              <a:lnSpc>
                <a:spcPct val="80000"/>
              </a:lnSpc>
            </a:pPr>
            <a:r>
              <a:rPr lang="en-US" sz="2400" b="1" smtClean="0">
                <a:solidFill>
                  <a:schemeClr val="accent2"/>
                </a:solidFill>
              </a:rPr>
              <a:t>Decidua capsularis</a:t>
            </a:r>
            <a:r>
              <a:rPr lang="en-US" sz="2400" smtClean="0"/>
              <a:t>: it covers the conceptus</a:t>
            </a:r>
          </a:p>
          <a:p>
            <a:pPr lvl="1" eaLnBrk="1" hangingPunct="1">
              <a:lnSpc>
                <a:spcPct val="80000"/>
              </a:lnSpc>
            </a:pPr>
            <a:r>
              <a:rPr lang="en-US" sz="2400" b="1" smtClean="0">
                <a:solidFill>
                  <a:schemeClr val="accent2"/>
                </a:solidFill>
              </a:rPr>
              <a:t>Decidua parietalis: </a:t>
            </a:r>
            <a:r>
              <a:rPr lang="en-US" sz="2400" smtClean="0"/>
              <a:t>the rest of the endometrium</a:t>
            </a:r>
          </a:p>
          <a:p>
            <a:pPr lvl="1" eaLnBrk="1" hangingPunct="1">
              <a:lnSpc>
                <a:spcPct val="80000"/>
              </a:lnSpc>
            </a:pPr>
            <a:r>
              <a:rPr lang="en-US" sz="2400" b="1" smtClean="0">
                <a:solidFill>
                  <a:schemeClr val="accent2"/>
                </a:solidFill>
              </a:rPr>
              <a:t>Decidua reflexa</a:t>
            </a:r>
            <a:r>
              <a:rPr lang="en-US" sz="2400" b="1" smtClean="0"/>
              <a:t>:</a:t>
            </a:r>
          </a:p>
          <a:p>
            <a:pPr lvl="1" eaLnBrk="1" hangingPunct="1">
              <a:lnSpc>
                <a:spcPct val="80000"/>
              </a:lnSpc>
            </a:pPr>
            <a:r>
              <a:rPr lang="en-US" sz="2400" smtClean="0"/>
              <a:t>Junction between capsularis &amp; parietalis.</a:t>
            </a:r>
          </a:p>
        </p:txBody>
      </p:sp>
      <p:pic>
        <p:nvPicPr>
          <p:cNvPr id="35845" name="Picture 5" descr="EFD249DC"/>
          <p:cNvPicPr>
            <a:picLocks noChangeAspect="1" noChangeArrowheads="1"/>
          </p:cNvPicPr>
          <p:nvPr/>
        </p:nvPicPr>
        <p:blipFill>
          <a:blip r:embed="rId3"/>
          <a:srcRect/>
          <a:stretch>
            <a:fillRect/>
          </a:stretch>
        </p:blipFill>
        <p:spPr bwMode="auto">
          <a:xfrm>
            <a:off x="179388" y="981075"/>
            <a:ext cx="5616575" cy="5327650"/>
          </a:xfrm>
          <a:prstGeom prst="rect">
            <a:avLst/>
          </a:prstGeom>
          <a:noFill/>
          <a:ln w="9525">
            <a:noFill/>
            <a:miter lim="800000"/>
            <a:headEnd/>
            <a:tailEnd/>
          </a:ln>
        </p:spPr>
      </p:pic>
      <p:sp>
        <p:nvSpPr>
          <p:cNvPr id="35847" name="Oval 7"/>
          <p:cNvSpPr>
            <a:spLocks noChangeArrowheads="1"/>
          </p:cNvSpPr>
          <p:nvPr/>
        </p:nvSpPr>
        <p:spPr bwMode="auto">
          <a:xfrm>
            <a:off x="2051050" y="4292600"/>
            <a:ext cx="1081088" cy="288925"/>
          </a:xfrm>
          <a:prstGeom prst="ellipse">
            <a:avLst/>
          </a:prstGeom>
          <a:noFill/>
          <a:ln w="22225">
            <a:solidFill>
              <a:srgbClr val="339966"/>
            </a:solidFill>
            <a:round/>
            <a:headEnd/>
            <a:tailEnd/>
          </a:ln>
        </p:spPr>
        <p:txBody>
          <a:bodyPr wrap="none" anchor="ctr"/>
          <a:lstStyle/>
          <a:p>
            <a:endParaRPr lang="en-US" sz="2400"/>
          </a:p>
        </p:txBody>
      </p:sp>
      <p:sp>
        <p:nvSpPr>
          <p:cNvPr id="35848" name="Oval 8"/>
          <p:cNvSpPr>
            <a:spLocks noChangeArrowheads="1"/>
          </p:cNvSpPr>
          <p:nvPr/>
        </p:nvSpPr>
        <p:spPr bwMode="auto">
          <a:xfrm>
            <a:off x="2051050" y="1989138"/>
            <a:ext cx="1225550" cy="431800"/>
          </a:xfrm>
          <a:prstGeom prst="ellipse">
            <a:avLst/>
          </a:prstGeom>
          <a:noFill/>
          <a:ln w="22225">
            <a:solidFill>
              <a:srgbClr val="339966"/>
            </a:solidFill>
            <a:round/>
            <a:headEnd/>
            <a:tailEnd/>
          </a:ln>
        </p:spPr>
        <p:txBody>
          <a:bodyPr wrap="none" anchor="ctr"/>
          <a:lstStyle/>
          <a:p>
            <a:endParaRPr lang="en-US" sz="2400"/>
          </a:p>
        </p:txBody>
      </p:sp>
      <p:sp>
        <p:nvSpPr>
          <p:cNvPr id="35849" name="Oval 9"/>
          <p:cNvSpPr>
            <a:spLocks noChangeArrowheads="1"/>
          </p:cNvSpPr>
          <p:nvPr/>
        </p:nvSpPr>
        <p:spPr bwMode="auto">
          <a:xfrm>
            <a:off x="2051050" y="2276475"/>
            <a:ext cx="1225550" cy="360363"/>
          </a:xfrm>
          <a:prstGeom prst="ellipse">
            <a:avLst/>
          </a:prstGeom>
          <a:noFill/>
          <a:ln w="22225">
            <a:solidFill>
              <a:srgbClr val="339966"/>
            </a:solidFill>
            <a:round/>
            <a:headEnd/>
            <a:tailEnd/>
          </a:ln>
        </p:spPr>
        <p:txBody>
          <a:bodyPr wrap="none" anchor="ct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box(out)">
                                      <p:cBhvr>
                                        <p:cTn id="7" dur="1000"/>
                                        <p:tgtEl>
                                          <p:spTgt spid="358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5844">
                                            <p:txEl>
                                              <p:pRg st="0" end="0"/>
                                            </p:txEl>
                                          </p:spTgt>
                                        </p:tgtEl>
                                        <p:attrNameLst>
                                          <p:attrName>style.visibility</p:attrName>
                                        </p:attrNameLst>
                                      </p:cBhvr>
                                      <p:to>
                                        <p:strVal val="visible"/>
                                      </p:to>
                                    </p:set>
                                    <p:anim calcmode="lin" valueType="num">
                                      <p:cBhvr additive="base">
                                        <p:cTn id="12" dur="1000" fill="hold"/>
                                        <p:tgtEl>
                                          <p:spTgt spid="35844">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58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5844">
                                            <p:txEl>
                                              <p:pRg st="1" end="1"/>
                                            </p:txEl>
                                          </p:spTgt>
                                        </p:tgtEl>
                                        <p:attrNameLst>
                                          <p:attrName>style.visibility</p:attrName>
                                        </p:attrNameLst>
                                      </p:cBhvr>
                                      <p:to>
                                        <p:strVal val="visible"/>
                                      </p:to>
                                    </p:set>
                                    <p:anim calcmode="lin" valueType="num">
                                      <p:cBhvr additive="base">
                                        <p:cTn id="18" dur="1000" fill="hold"/>
                                        <p:tgtEl>
                                          <p:spTgt spid="35844">
                                            <p:txEl>
                                              <p:pRg st="1" end="1"/>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3584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5844">
                                            <p:txEl>
                                              <p:pRg st="2" end="2"/>
                                            </p:txEl>
                                          </p:spTgt>
                                        </p:tgtEl>
                                        <p:attrNameLst>
                                          <p:attrName>style.visibility</p:attrName>
                                        </p:attrNameLst>
                                      </p:cBhvr>
                                      <p:to>
                                        <p:strVal val="visible"/>
                                      </p:to>
                                    </p:set>
                                    <p:anim calcmode="lin" valueType="num">
                                      <p:cBhvr additive="base">
                                        <p:cTn id="24" dur="1000" fill="hold"/>
                                        <p:tgtEl>
                                          <p:spTgt spid="35844">
                                            <p:txEl>
                                              <p:pRg st="2" end="2"/>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5844">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35847"/>
                                        </p:tgtEl>
                                        <p:attrNameLst>
                                          <p:attrName>style.visibility</p:attrName>
                                        </p:attrNameLst>
                                      </p:cBhvr>
                                      <p:to>
                                        <p:strVal val="visible"/>
                                      </p:to>
                                    </p:set>
                                    <p:anim calcmode="lin" valueType="num">
                                      <p:cBhvr additive="base">
                                        <p:cTn id="29" dur="1000" fill="hold"/>
                                        <p:tgtEl>
                                          <p:spTgt spid="35847"/>
                                        </p:tgtEl>
                                        <p:attrNameLst>
                                          <p:attrName>ppt_x</p:attrName>
                                        </p:attrNameLst>
                                      </p:cBhvr>
                                      <p:tavLst>
                                        <p:tav tm="0">
                                          <p:val>
                                            <p:strVal val="0-#ppt_w/2"/>
                                          </p:val>
                                        </p:tav>
                                        <p:tav tm="100000">
                                          <p:val>
                                            <p:strVal val="#ppt_x"/>
                                          </p:val>
                                        </p:tav>
                                      </p:tavLst>
                                    </p:anim>
                                    <p:anim calcmode="lin" valueType="num">
                                      <p:cBhvr additive="base">
                                        <p:cTn id="30" dur="1000" fill="hold"/>
                                        <p:tgtEl>
                                          <p:spTgt spid="3584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35844">
                                            <p:txEl>
                                              <p:pRg st="3" end="3"/>
                                            </p:txEl>
                                          </p:spTgt>
                                        </p:tgtEl>
                                        <p:attrNameLst>
                                          <p:attrName>style.visibility</p:attrName>
                                        </p:attrNameLst>
                                      </p:cBhvr>
                                      <p:to>
                                        <p:strVal val="visible"/>
                                      </p:to>
                                    </p:set>
                                    <p:anim calcmode="lin" valueType="num">
                                      <p:cBhvr additive="base">
                                        <p:cTn id="35" dur="1000" fill="hold"/>
                                        <p:tgtEl>
                                          <p:spTgt spid="35844">
                                            <p:txEl>
                                              <p:pRg st="3" end="3"/>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35844">
                                            <p:txEl>
                                              <p:pRg st="3" end="3"/>
                                            </p:txEl>
                                          </p:spTgt>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2" presetClass="entr" presetSubtype="1" fill="hold" grpId="0" nodeType="afterEffect">
                                  <p:stCondLst>
                                    <p:cond delay="0"/>
                                  </p:stCondLst>
                                  <p:childTnLst>
                                    <p:set>
                                      <p:cBhvr>
                                        <p:cTn id="39" dur="1" fill="hold">
                                          <p:stCondLst>
                                            <p:cond delay="0"/>
                                          </p:stCondLst>
                                        </p:cTn>
                                        <p:tgtEl>
                                          <p:spTgt spid="35848"/>
                                        </p:tgtEl>
                                        <p:attrNameLst>
                                          <p:attrName>style.visibility</p:attrName>
                                        </p:attrNameLst>
                                      </p:cBhvr>
                                      <p:to>
                                        <p:strVal val="visible"/>
                                      </p:to>
                                    </p:set>
                                    <p:anim calcmode="lin" valueType="num">
                                      <p:cBhvr additive="base">
                                        <p:cTn id="40" dur="1000" fill="hold"/>
                                        <p:tgtEl>
                                          <p:spTgt spid="35848"/>
                                        </p:tgtEl>
                                        <p:attrNameLst>
                                          <p:attrName>ppt_x</p:attrName>
                                        </p:attrNameLst>
                                      </p:cBhvr>
                                      <p:tavLst>
                                        <p:tav tm="0">
                                          <p:val>
                                            <p:strVal val="#ppt_x"/>
                                          </p:val>
                                        </p:tav>
                                        <p:tav tm="100000">
                                          <p:val>
                                            <p:strVal val="#ppt_x"/>
                                          </p:val>
                                        </p:tav>
                                      </p:tavLst>
                                    </p:anim>
                                    <p:anim calcmode="lin" valueType="num">
                                      <p:cBhvr additive="base">
                                        <p:cTn id="41" dur="1000" fill="hold"/>
                                        <p:tgtEl>
                                          <p:spTgt spid="3584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35844">
                                            <p:txEl>
                                              <p:pRg st="4" end="4"/>
                                            </p:txEl>
                                          </p:spTgt>
                                        </p:tgtEl>
                                        <p:attrNameLst>
                                          <p:attrName>style.visibility</p:attrName>
                                        </p:attrNameLst>
                                      </p:cBhvr>
                                      <p:to>
                                        <p:strVal val="visible"/>
                                      </p:to>
                                    </p:set>
                                    <p:anim calcmode="lin" valueType="num">
                                      <p:cBhvr additive="base">
                                        <p:cTn id="46" dur="1000" fill="hold"/>
                                        <p:tgtEl>
                                          <p:spTgt spid="35844">
                                            <p:txEl>
                                              <p:pRg st="4" end="4"/>
                                            </p:txEl>
                                          </p:spTgt>
                                        </p:tgtEl>
                                        <p:attrNameLst>
                                          <p:attrName>ppt_x</p:attrName>
                                        </p:attrNameLst>
                                      </p:cBhvr>
                                      <p:tavLst>
                                        <p:tav tm="0">
                                          <p:val>
                                            <p:strVal val="1+#ppt_w/2"/>
                                          </p:val>
                                        </p:tav>
                                        <p:tav tm="100000">
                                          <p:val>
                                            <p:strVal val="#ppt_x"/>
                                          </p:val>
                                        </p:tav>
                                      </p:tavLst>
                                    </p:anim>
                                    <p:anim calcmode="lin" valueType="num">
                                      <p:cBhvr additive="base">
                                        <p:cTn id="47" dur="1000" fill="hold"/>
                                        <p:tgtEl>
                                          <p:spTgt spid="35844">
                                            <p:txEl>
                                              <p:pRg st="4" end="4"/>
                                            </p:txEl>
                                          </p:spTgt>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35844">
                                            <p:txEl>
                                              <p:pRg st="5" end="5"/>
                                            </p:txEl>
                                          </p:spTgt>
                                        </p:tgtEl>
                                        <p:attrNameLst>
                                          <p:attrName>style.visibility</p:attrName>
                                        </p:attrNameLst>
                                      </p:cBhvr>
                                      <p:to>
                                        <p:strVal val="visible"/>
                                      </p:to>
                                    </p:set>
                                    <p:anim calcmode="lin" valueType="num">
                                      <p:cBhvr additive="base">
                                        <p:cTn id="50" dur="1000" fill="hold"/>
                                        <p:tgtEl>
                                          <p:spTgt spid="35844">
                                            <p:txEl>
                                              <p:pRg st="5" end="5"/>
                                            </p:txEl>
                                          </p:spTgt>
                                        </p:tgtEl>
                                        <p:attrNameLst>
                                          <p:attrName>ppt_x</p:attrName>
                                        </p:attrNameLst>
                                      </p:cBhvr>
                                      <p:tavLst>
                                        <p:tav tm="0">
                                          <p:val>
                                            <p:strVal val="1+#ppt_w/2"/>
                                          </p:val>
                                        </p:tav>
                                        <p:tav tm="100000">
                                          <p:val>
                                            <p:strVal val="#ppt_x"/>
                                          </p:val>
                                        </p:tav>
                                      </p:tavLst>
                                    </p:anim>
                                    <p:anim calcmode="lin" valueType="num">
                                      <p:cBhvr additive="base">
                                        <p:cTn id="51" dur="1000" fill="hold"/>
                                        <p:tgtEl>
                                          <p:spTgt spid="35844">
                                            <p:txEl>
                                              <p:pRg st="5" end="5"/>
                                            </p:txEl>
                                          </p:spTgt>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35844">
                                            <p:txEl>
                                              <p:pRg st="6" end="6"/>
                                            </p:txEl>
                                          </p:spTgt>
                                        </p:tgtEl>
                                        <p:attrNameLst>
                                          <p:attrName>style.visibility</p:attrName>
                                        </p:attrNameLst>
                                      </p:cBhvr>
                                      <p:to>
                                        <p:strVal val="visible"/>
                                      </p:to>
                                    </p:set>
                                    <p:anim calcmode="lin" valueType="num">
                                      <p:cBhvr additive="base">
                                        <p:cTn id="54" dur="1000" fill="hold"/>
                                        <p:tgtEl>
                                          <p:spTgt spid="35844">
                                            <p:txEl>
                                              <p:pRg st="6" end="6"/>
                                            </p:txEl>
                                          </p:spTgt>
                                        </p:tgtEl>
                                        <p:attrNameLst>
                                          <p:attrName>ppt_x</p:attrName>
                                        </p:attrNameLst>
                                      </p:cBhvr>
                                      <p:tavLst>
                                        <p:tav tm="0">
                                          <p:val>
                                            <p:strVal val="1+#ppt_w/2"/>
                                          </p:val>
                                        </p:tav>
                                        <p:tav tm="100000">
                                          <p:val>
                                            <p:strVal val="#ppt_x"/>
                                          </p:val>
                                        </p:tav>
                                      </p:tavLst>
                                    </p:anim>
                                    <p:anim calcmode="lin" valueType="num">
                                      <p:cBhvr additive="base">
                                        <p:cTn id="55" dur="1000" fill="hold"/>
                                        <p:tgtEl>
                                          <p:spTgt spid="35844">
                                            <p:txEl>
                                              <p:pRg st="6" end="6"/>
                                            </p:txEl>
                                          </p:spTgt>
                                        </p:tgtEl>
                                        <p:attrNameLst>
                                          <p:attrName>ppt_y</p:attrName>
                                        </p:attrNameLst>
                                      </p:cBhvr>
                                      <p:tavLst>
                                        <p:tav tm="0">
                                          <p:val>
                                            <p:strVal val="#ppt_y"/>
                                          </p:val>
                                        </p:tav>
                                        <p:tav tm="100000">
                                          <p:val>
                                            <p:strVal val="#ppt_y"/>
                                          </p:val>
                                        </p:tav>
                                      </p:tavLst>
                                    </p:anim>
                                  </p:childTnLst>
                                </p:cTn>
                              </p:par>
                            </p:childTnLst>
                          </p:cTn>
                        </p:par>
                        <p:par>
                          <p:cTn id="56" fill="hold">
                            <p:stCondLst>
                              <p:cond delay="1000"/>
                            </p:stCondLst>
                            <p:childTnLst>
                              <p:par>
                                <p:cTn id="57" presetID="2" presetClass="entr" presetSubtype="8" fill="hold" grpId="0" nodeType="afterEffect">
                                  <p:stCondLst>
                                    <p:cond delay="0"/>
                                  </p:stCondLst>
                                  <p:childTnLst>
                                    <p:set>
                                      <p:cBhvr>
                                        <p:cTn id="58" dur="1" fill="hold">
                                          <p:stCondLst>
                                            <p:cond delay="0"/>
                                          </p:stCondLst>
                                        </p:cTn>
                                        <p:tgtEl>
                                          <p:spTgt spid="35849"/>
                                        </p:tgtEl>
                                        <p:attrNameLst>
                                          <p:attrName>style.visibility</p:attrName>
                                        </p:attrNameLst>
                                      </p:cBhvr>
                                      <p:to>
                                        <p:strVal val="visible"/>
                                      </p:to>
                                    </p:set>
                                    <p:anim calcmode="lin" valueType="num">
                                      <p:cBhvr additive="base">
                                        <p:cTn id="59" dur="1000" fill="hold"/>
                                        <p:tgtEl>
                                          <p:spTgt spid="35849"/>
                                        </p:tgtEl>
                                        <p:attrNameLst>
                                          <p:attrName>ppt_x</p:attrName>
                                        </p:attrNameLst>
                                      </p:cBhvr>
                                      <p:tavLst>
                                        <p:tav tm="0">
                                          <p:val>
                                            <p:strVal val="0-#ppt_w/2"/>
                                          </p:val>
                                        </p:tav>
                                        <p:tav tm="100000">
                                          <p:val>
                                            <p:strVal val="#ppt_x"/>
                                          </p:val>
                                        </p:tav>
                                      </p:tavLst>
                                    </p:anim>
                                    <p:anim calcmode="lin" valueType="num">
                                      <p:cBhvr additive="base">
                                        <p:cTn id="60" dur="1000" fill="hold"/>
                                        <p:tgtEl>
                                          <p:spTgt spid="358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p:bldP spid="35847" grpId="0" animBg="1"/>
      <p:bldP spid="35848" grpId="0" animBg="1"/>
      <p:bldP spid="35849"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a:noFill/>
        </p:spPr>
        <p:txBody>
          <a:bodyPr/>
          <a:lstStyle/>
          <a:p>
            <a:fld id="{AA1E4100-D8E7-4570-B996-C9F662B89F6A}" type="slidenum">
              <a:rPr lang="ar-SA"/>
              <a:pPr/>
              <a:t>291</a:t>
            </a:fld>
            <a:endParaRPr lang="en-US"/>
          </a:p>
        </p:txBody>
      </p:sp>
      <p:sp>
        <p:nvSpPr>
          <p:cNvPr id="4099" name="Rectangle 4"/>
          <p:cNvSpPr>
            <a:spLocks noGrp="1" noChangeArrowheads="1"/>
          </p:cNvSpPr>
          <p:nvPr>
            <p:ph type="title"/>
          </p:nvPr>
        </p:nvSpPr>
        <p:spPr>
          <a:xfrm>
            <a:off x="0" y="0"/>
            <a:ext cx="6000750" cy="857250"/>
          </a:xfrm>
        </p:spPr>
        <p:txBody>
          <a:bodyPr/>
          <a:lstStyle/>
          <a:p>
            <a:pPr eaLnBrk="1" hangingPunct="1"/>
            <a:r>
              <a:rPr lang="en-US" sz="2800" b="1" smtClean="0"/>
              <a:t>DEVELOPMENT OF PLACENTA</a:t>
            </a:r>
          </a:p>
        </p:txBody>
      </p:sp>
      <p:sp>
        <p:nvSpPr>
          <p:cNvPr id="4100" name="Rectangle 5"/>
          <p:cNvSpPr>
            <a:spLocks noGrp="1" noChangeArrowheads="1"/>
          </p:cNvSpPr>
          <p:nvPr>
            <p:ph sz="half" idx="1"/>
          </p:nvPr>
        </p:nvSpPr>
        <p:spPr/>
        <p:txBody>
          <a:bodyPr/>
          <a:lstStyle/>
          <a:p>
            <a:pPr eaLnBrk="1" hangingPunct="1">
              <a:lnSpc>
                <a:spcPct val="80000"/>
              </a:lnSpc>
            </a:pPr>
            <a:endParaRPr lang="en-US" sz="1400" smtClean="0"/>
          </a:p>
        </p:txBody>
      </p:sp>
      <p:sp>
        <p:nvSpPr>
          <p:cNvPr id="37894" name="Rectangle 6"/>
          <p:cNvSpPr>
            <a:spLocks noGrp="1" noChangeArrowheads="1"/>
          </p:cNvSpPr>
          <p:nvPr>
            <p:ph type="body" sz="half" idx="2"/>
          </p:nvPr>
        </p:nvSpPr>
        <p:spPr>
          <a:xfrm>
            <a:off x="6011863" y="142875"/>
            <a:ext cx="3132137" cy="6238875"/>
          </a:xfrm>
        </p:spPr>
        <p:txBody>
          <a:bodyPr/>
          <a:lstStyle/>
          <a:p>
            <a:pPr eaLnBrk="1" hangingPunct="1">
              <a:lnSpc>
                <a:spcPct val="90000"/>
              </a:lnSpc>
            </a:pPr>
            <a:r>
              <a:rPr lang="en-US" sz="1800" smtClean="0"/>
              <a:t>Until the beginning of the 8</a:t>
            </a:r>
            <a:r>
              <a:rPr lang="en-US" sz="1800" baseline="30000" smtClean="0"/>
              <a:t>th</a:t>
            </a:r>
            <a:r>
              <a:rPr lang="en-US" sz="1800" smtClean="0"/>
              <a:t> week, the entire chorionic sac is covered with villi.</a:t>
            </a:r>
          </a:p>
          <a:p>
            <a:pPr eaLnBrk="1" hangingPunct="1">
              <a:lnSpc>
                <a:spcPct val="90000"/>
              </a:lnSpc>
            </a:pPr>
            <a:r>
              <a:rPr lang="en-US" sz="1800" smtClean="0"/>
              <a:t>After that, as the sac grows, only the part that is associated with Decidua basalis retain its villi.</a:t>
            </a:r>
          </a:p>
          <a:p>
            <a:pPr eaLnBrk="1" hangingPunct="1">
              <a:lnSpc>
                <a:spcPct val="90000"/>
              </a:lnSpc>
            </a:pPr>
            <a:r>
              <a:rPr lang="en-US" sz="1800" smtClean="0"/>
              <a:t>Villi of Decidua capsularis compressed by the developing sac.</a:t>
            </a:r>
          </a:p>
          <a:p>
            <a:pPr eaLnBrk="1" hangingPunct="1">
              <a:lnSpc>
                <a:spcPct val="90000"/>
              </a:lnSpc>
            </a:pPr>
            <a:r>
              <a:rPr lang="en-US" sz="1800" smtClean="0"/>
              <a:t>Thus, </a:t>
            </a:r>
            <a:r>
              <a:rPr lang="en-US" sz="1800" u="sng" smtClean="0"/>
              <a:t>two types</a:t>
            </a:r>
            <a:r>
              <a:rPr lang="en-US" sz="1800" smtClean="0"/>
              <a:t> of chorion are formed:</a:t>
            </a:r>
          </a:p>
          <a:p>
            <a:pPr lvl="1" eaLnBrk="1" hangingPunct="1">
              <a:lnSpc>
                <a:spcPct val="90000"/>
              </a:lnSpc>
            </a:pPr>
            <a:r>
              <a:rPr lang="en-US" sz="1800" b="1" smtClean="0">
                <a:solidFill>
                  <a:schemeClr val="accent2"/>
                </a:solidFill>
              </a:rPr>
              <a:t>Chorion frondosum</a:t>
            </a:r>
            <a:r>
              <a:rPr lang="en-US" sz="1800" smtClean="0"/>
              <a:t> (villous chorion) </a:t>
            </a:r>
          </a:p>
          <a:p>
            <a:pPr lvl="1" eaLnBrk="1" hangingPunct="1">
              <a:lnSpc>
                <a:spcPct val="90000"/>
              </a:lnSpc>
            </a:pPr>
            <a:r>
              <a:rPr lang="en-US" sz="1800" b="1" smtClean="0">
                <a:solidFill>
                  <a:schemeClr val="accent2"/>
                </a:solidFill>
              </a:rPr>
              <a:t>Chorion laeve</a:t>
            </a:r>
            <a:r>
              <a:rPr lang="en-US" sz="1800" smtClean="0"/>
              <a:t> – bare (smooth) chorion</a:t>
            </a:r>
          </a:p>
          <a:p>
            <a:pPr lvl="1" eaLnBrk="1" hangingPunct="1">
              <a:lnSpc>
                <a:spcPct val="90000"/>
              </a:lnSpc>
            </a:pPr>
            <a:r>
              <a:rPr lang="en-US" sz="1800" smtClean="0"/>
              <a:t>About 18 weeks old, it covers 15-30% of the decidua and weights about 1\ 6 of fetus</a:t>
            </a:r>
          </a:p>
          <a:p>
            <a:pPr eaLnBrk="1" hangingPunct="1">
              <a:lnSpc>
                <a:spcPct val="90000"/>
              </a:lnSpc>
            </a:pPr>
            <a:endParaRPr lang="en-US" sz="1800" smtClean="0"/>
          </a:p>
        </p:txBody>
      </p:sp>
      <p:pic>
        <p:nvPicPr>
          <p:cNvPr id="37896" name="Picture 8" descr="25826E8"/>
          <p:cNvPicPr>
            <a:picLocks noChangeAspect="1" noChangeArrowheads="1"/>
          </p:cNvPicPr>
          <p:nvPr/>
        </p:nvPicPr>
        <p:blipFill>
          <a:blip r:embed="rId3"/>
          <a:srcRect/>
          <a:stretch>
            <a:fillRect/>
          </a:stretch>
        </p:blipFill>
        <p:spPr bwMode="auto">
          <a:xfrm>
            <a:off x="0" y="692150"/>
            <a:ext cx="6011863" cy="5976938"/>
          </a:xfrm>
          <a:prstGeom prst="rect">
            <a:avLst/>
          </a:prstGeom>
          <a:noFill/>
          <a:ln w="9525">
            <a:noFill/>
            <a:miter lim="800000"/>
            <a:headEnd/>
            <a:tailEnd/>
          </a:ln>
        </p:spPr>
      </p:pic>
      <p:sp>
        <p:nvSpPr>
          <p:cNvPr id="37897" name="Oval 9"/>
          <p:cNvSpPr>
            <a:spLocks noChangeArrowheads="1"/>
          </p:cNvSpPr>
          <p:nvPr/>
        </p:nvSpPr>
        <p:spPr bwMode="auto">
          <a:xfrm>
            <a:off x="5003800" y="1196975"/>
            <a:ext cx="863600" cy="431800"/>
          </a:xfrm>
          <a:prstGeom prst="ellipse">
            <a:avLst/>
          </a:prstGeom>
          <a:noFill/>
          <a:ln w="22225">
            <a:solidFill>
              <a:srgbClr val="339966"/>
            </a:solidFill>
            <a:round/>
            <a:headEnd/>
            <a:tailEnd/>
          </a:ln>
        </p:spPr>
        <p:txBody>
          <a:bodyPr wrap="none" anchor="ctr"/>
          <a:lstStyle/>
          <a:p>
            <a:endParaRPr lang="en-US" sz="2400"/>
          </a:p>
        </p:txBody>
      </p:sp>
      <p:sp>
        <p:nvSpPr>
          <p:cNvPr id="37898" name="Oval 10"/>
          <p:cNvSpPr>
            <a:spLocks noChangeArrowheads="1"/>
          </p:cNvSpPr>
          <p:nvPr/>
        </p:nvSpPr>
        <p:spPr bwMode="auto">
          <a:xfrm>
            <a:off x="2124075" y="5229225"/>
            <a:ext cx="1150938" cy="431800"/>
          </a:xfrm>
          <a:prstGeom prst="ellipse">
            <a:avLst/>
          </a:prstGeom>
          <a:noFill/>
          <a:ln w="22225">
            <a:solidFill>
              <a:srgbClr val="339966"/>
            </a:solidFill>
            <a:round/>
            <a:headEnd/>
            <a:tailEnd/>
          </a:ln>
        </p:spPr>
        <p:txBody>
          <a:bodyPr wrap="none" anchor="ct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7896"/>
                                        </p:tgtEl>
                                        <p:attrNameLst>
                                          <p:attrName>style.visibility</p:attrName>
                                        </p:attrNameLst>
                                      </p:cBhvr>
                                      <p:to>
                                        <p:strVal val="visible"/>
                                      </p:to>
                                    </p:set>
                                    <p:animEffect transition="in" filter="box(out)">
                                      <p:cBhvr>
                                        <p:cTn id="7" dur="1000"/>
                                        <p:tgtEl>
                                          <p:spTgt spid="378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7894">
                                            <p:txEl>
                                              <p:pRg st="0" end="0"/>
                                            </p:txEl>
                                          </p:spTgt>
                                        </p:tgtEl>
                                        <p:attrNameLst>
                                          <p:attrName>style.visibility</p:attrName>
                                        </p:attrNameLst>
                                      </p:cBhvr>
                                      <p:to>
                                        <p:strVal val="visible"/>
                                      </p:to>
                                    </p:set>
                                    <p:anim calcmode="lin" valueType="num">
                                      <p:cBhvr additive="base">
                                        <p:cTn id="12" dur="1000" fill="hold"/>
                                        <p:tgtEl>
                                          <p:spTgt spid="37894">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78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7894">
                                            <p:txEl>
                                              <p:pRg st="1" end="1"/>
                                            </p:txEl>
                                          </p:spTgt>
                                        </p:tgtEl>
                                        <p:attrNameLst>
                                          <p:attrName>style.visibility</p:attrName>
                                        </p:attrNameLst>
                                      </p:cBhvr>
                                      <p:to>
                                        <p:strVal val="visible"/>
                                      </p:to>
                                    </p:set>
                                    <p:anim calcmode="lin" valueType="num">
                                      <p:cBhvr additive="base">
                                        <p:cTn id="18" dur="1000" fill="hold"/>
                                        <p:tgtEl>
                                          <p:spTgt spid="37894">
                                            <p:txEl>
                                              <p:pRg st="1" end="1"/>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378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7894">
                                            <p:txEl>
                                              <p:pRg st="2" end="2"/>
                                            </p:txEl>
                                          </p:spTgt>
                                        </p:tgtEl>
                                        <p:attrNameLst>
                                          <p:attrName>style.visibility</p:attrName>
                                        </p:attrNameLst>
                                      </p:cBhvr>
                                      <p:to>
                                        <p:strVal val="visible"/>
                                      </p:to>
                                    </p:set>
                                    <p:anim calcmode="lin" valueType="num">
                                      <p:cBhvr additive="base">
                                        <p:cTn id="24" dur="1000" fill="hold"/>
                                        <p:tgtEl>
                                          <p:spTgt spid="37894">
                                            <p:txEl>
                                              <p:pRg st="2" end="2"/>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78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7894">
                                            <p:txEl>
                                              <p:pRg st="3" end="3"/>
                                            </p:txEl>
                                          </p:spTgt>
                                        </p:tgtEl>
                                        <p:attrNameLst>
                                          <p:attrName>style.visibility</p:attrName>
                                        </p:attrNameLst>
                                      </p:cBhvr>
                                      <p:to>
                                        <p:strVal val="visible"/>
                                      </p:to>
                                    </p:set>
                                    <p:anim calcmode="lin" valueType="num">
                                      <p:cBhvr additive="base">
                                        <p:cTn id="30" dur="1000" fill="hold"/>
                                        <p:tgtEl>
                                          <p:spTgt spid="37894">
                                            <p:txEl>
                                              <p:pRg st="3" end="3"/>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3789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37894">
                                            <p:txEl>
                                              <p:pRg st="4" end="4"/>
                                            </p:txEl>
                                          </p:spTgt>
                                        </p:tgtEl>
                                        <p:attrNameLst>
                                          <p:attrName>style.visibility</p:attrName>
                                        </p:attrNameLst>
                                      </p:cBhvr>
                                      <p:to>
                                        <p:strVal val="visible"/>
                                      </p:to>
                                    </p:set>
                                    <p:anim calcmode="lin" valueType="num">
                                      <p:cBhvr additive="base">
                                        <p:cTn id="36" dur="1000" fill="hold"/>
                                        <p:tgtEl>
                                          <p:spTgt spid="37894">
                                            <p:txEl>
                                              <p:pRg st="4" end="4"/>
                                            </p:txEl>
                                          </p:spTgt>
                                        </p:tgtEl>
                                        <p:attrNameLst>
                                          <p:attrName>ppt_x</p:attrName>
                                        </p:attrNameLst>
                                      </p:cBhvr>
                                      <p:tavLst>
                                        <p:tav tm="0">
                                          <p:val>
                                            <p:strVal val="1+#ppt_w/2"/>
                                          </p:val>
                                        </p:tav>
                                        <p:tav tm="100000">
                                          <p:val>
                                            <p:strVal val="#ppt_x"/>
                                          </p:val>
                                        </p:tav>
                                      </p:tavLst>
                                    </p:anim>
                                    <p:anim calcmode="lin" valueType="num">
                                      <p:cBhvr additive="base">
                                        <p:cTn id="37" dur="1000" fill="hold"/>
                                        <p:tgtEl>
                                          <p:spTgt spid="37894">
                                            <p:txEl>
                                              <p:pRg st="4" end="4"/>
                                            </p:txEl>
                                          </p:spTgt>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 presetClass="entr" presetSubtype="1" fill="hold" grpId="0" nodeType="afterEffect">
                                  <p:stCondLst>
                                    <p:cond delay="0"/>
                                  </p:stCondLst>
                                  <p:childTnLst>
                                    <p:set>
                                      <p:cBhvr>
                                        <p:cTn id="40" dur="1" fill="hold">
                                          <p:stCondLst>
                                            <p:cond delay="0"/>
                                          </p:stCondLst>
                                        </p:cTn>
                                        <p:tgtEl>
                                          <p:spTgt spid="37897"/>
                                        </p:tgtEl>
                                        <p:attrNameLst>
                                          <p:attrName>style.visibility</p:attrName>
                                        </p:attrNameLst>
                                      </p:cBhvr>
                                      <p:to>
                                        <p:strVal val="visible"/>
                                      </p:to>
                                    </p:set>
                                    <p:anim calcmode="lin" valueType="num">
                                      <p:cBhvr additive="base">
                                        <p:cTn id="41" dur="1000" fill="hold"/>
                                        <p:tgtEl>
                                          <p:spTgt spid="37897"/>
                                        </p:tgtEl>
                                        <p:attrNameLst>
                                          <p:attrName>ppt_x</p:attrName>
                                        </p:attrNameLst>
                                      </p:cBhvr>
                                      <p:tavLst>
                                        <p:tav tm="0">
                                          <p:val>
                                            <p:strVal val="#ppt_x"/>
                                          </p:val>
                                        </p:tav>
                                        <p:tav tm="100000">
                                          <p:val>
                                            <p:strVal val="#ppt_x"/>
                                          </p:val>
                                        </p:tav>
                                      </p:tavLst>
                                    </p:anim>
                                    <p:anim calcmode="lin" valueType="num">
                                      <p:cBhvr additive="base">
                                        <p:cTn id="42" dur="10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37894">
                                            <p:txEl>
                                              <p:pRg st="5" end="5"/>
                                            </p:txEl>
                                          </p:spTgt>
                                        </p:tgtEl>
                                        <p:attrNameLst>
                                          <p:attrName>style.visibility</p:attrName>
                                        </p:attrNameLst>
                                      </p:cBhvr>
                                      <p:to>
                                        <p:strVal val="visible"/>
                                      </p:to>
                                    </p:set>
                                    <p:anim calcmode="lin" valueType="num">
                                      <p:cBhvr additive="base">
                                        <p:cTn id="47" dur="1000" fill="hold"/>
                                        <p:tgtEl>
                                          <p:spTgt spid="37894">
                                            <p:txEl>
                                              <p:pRg st="5" end="5"/>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37894">
                                            <p:txEl>
                                              <p:pRg st="5" end="5"/>
                                            </p:txEl>
                                          </p:spTgt>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2" presetClass="entr" presetSubtype="4" fill="hold" grpId="0" nodeType="afterEffect">
                                  <p:stCondLst>
                                    <p:cond delay="0"/>
                                  </p:stCondLst>
                                  <p:childTnLst>
                                    <p:set>
                                      <p:cBhvr>
                                        <p:cTn id="51" dur="1" fill="hold">
                                          <p:stCondLst>
                                            <p:cond delay="0"/>
                                          </p:stCondLst>
                                        </p:cTn>
                                        <p:tgtEl>
                                          <p:spTgt spid="37898"/>
                                        </p:tgtEl>
                                        <p:attrNameLst>
                                          <p:attrName>style.visibility</p:attrName>
                                        </p:attrNameLst>
                                      </p:cBhvr>
                                      <p:to>
                                        <p:strVal val="visible"/>
                                      </p:to>
                                    </p:set>
                                    <p:anim calcmode="lin" valueType="num">
                                      <p:cBhvr additive="base">
                                        <p:cTn id="52" dur="1000" fill="hold"/>
                                        <p:tgtEl>
                                          <p:spTgt spid="37898"/>
                                        </p:tgtEl>
                                        <p:attrNameLst>
                                          <p:attrName>ppt_x</p:attrName>
                                        </p:attrNameLst>
                                      </p:cBhvr>
                                      <p:tavLst>
                                        <p:tav tm="0">
                                          <p:val>
                                            <p:strVal val="#ppt_x"/>
                                          </p:val>
                                        </p:tav>
                                        <p:tav tm="100000">
                                          <p:val>
                                            <p:strVal val="#ppt_x"/>
                                          </p:val>
                                        </p:tav>
                                      </p:tavLst>
                                    </p:anim>
                                    <p:anim calcmode="lin" valueType="num">
                                      <p:cBhvr additive="base">
                                        <p:cTn id="53" dur="1000" fill="hold"/>
                                        <p:tgtEl>
                                          <p:spTgt spid="37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build="p"/>
      <p:bldP spid="37897" grpId="0" animBg="1"/>
      <p:bldP spid="37898"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6"/>
          <p:cNvSpPr>
            <a:spLocks noGrp="1"/>
          </p:cNvSpPr>
          <p:nvPr>
            <p:ph type="sldNum" sz="quarter" idx="12"/>
          </p:nvPr>
        </p:nvSpPr>
        <p:spPr>
          <a:noFill/>
        </p:spPr>
        <p:txBody>
          <a:bodyPr/>
          <a:lstStyle/>
          <a:p>
            <a:fld id="{1882AF31-4BBB-4B22-AC30-3F03D1FAF771}" type="slidenum">
              <a:rPr lang="ar-SA"/>
              <a:pPr/>
              <a:t>292</a:t>
            </a:fld>
            <a:endParaRPr lang="en-US"/>
          </a:p>
        </p:txBody>
      </p:sp>
      <p:sp>
        <p:nvSpPr>
          <p:cNvPr id="5123" name="Rectangle 2"/>
          <p:cNvSpPr>
            <a:spLocks noGrp="1" noChangeArrowheads="1"/>
          </p:cNvSpPr>
          <p:nvPr>
            <p:ph type="title"/>
          </p:nvPr>
        </p:nvSpPr>
        <p:spPr>
          <a:xfrm>
            <a:off x="142875" y="188913"/>
            <a:ext cx="5857875" cy="1025525"/>
          </a:xfrm>
        </p:spPr>
        <p:txBody>
          <a:bodyPr/>
          <a:lstStyle/>
          <a:p>
            <a:pPr eaLnBrk="1" hangingPunct="1"/>
            <a:r>
              <a:rPr lang="en-US" sz="3200" b="1" smtClean="0"/>
              <a:t>DEVELOPMENT OF PLACENTA</a:t>
            </a:r>
          </a:p>
        </p:txBody>
      </p:sp>
      <p:sp>
        <p:nvSpPr>
          <p:cNvPr id="5124" name="Rectangle 3"/>
          <p:cNvSpPr>
            <a:spLocks noGrp="1" noChangeArrowheads="1"/>
          </p:cNvSpPr>
          <p:nvPr>
            <p:ph sz="half" idx="1"/>
          </p:nvPr>
        </p:nvSpPr>
        <p:spPr/>
        <p:txBody>
          <a:bodyPr/>
          <a:lstStyle/>
          <a:p>
            <a:pPr eaLnBrk="1" hangingPunct="1">
              <a:lnSpc>
                <a:spcPct val="80000"/>
              </a:lnSpc>
            </a:pPr>
            <a:endParaRPr lang="en-US" sz="1600" smtClean="0"/>
          </a:p>
        </p:txBody>
      </p:sp>
      <p:sp>
        <p:nvSpPr>
          <p:cNvPr id="39940" name="Rectangle 4"/>
          <p:cNvSpPr>
            <a:spLocks noGrp="1" noChangeArrowheads="1"/>
          </p:cNvSpPr>
          <p:nvPr>
            <p:ph type="body" sz="half" idx="2"/>
          </p:nvPr>
        </p:nvSpPr>
        <p:spPr>
          <a:xfrm>
            <a:off x="6227763" y="142875"/>
            <a:ext cx="2916237" cy="6022975"/>
          </a:xfrm>
        </p:spPr>
        <p:txBody>
          <a:bodyPr>
            <a:normAutofit lnSpcReduction="10000"/>
          </a:bodyPr>
          <a:lstStyle/>
          <a:p>
            <a:pPr eaLnBrk="1" hangingPunct="1">
              <a:lnSpc>
                <a:spcPct val="90000"/>
              </a:lnSpc>
            </a:pPr>
            <a:r>
              <a:rPr lang="en-US" sz="2400" smtClean="0"/>
              <a:t>The villous chorion ( increase in number, enlarge and branch ) will form the </a:t>
            </a:r>
            <a:r>
              <a:rPr lang="en-US" sz="2400" b="1" smtClean="0">
                <a:solidFill>
                  <a:schemeClr val="accent2"/>
                </a:solidFill>
              </a:rPr>
              <a:t>fetal part</a:t>
            </a:r>
            <a:r>
              <a:rPr lang="en-US" sz="2400" smtClean="0"/>
              <a:t> of the placenta.</a:t>
            </a:r>
          </a:p>
          <a:p>
            <a:pPr eaLnBrk="1" hangingPunct="1">
              <a:lnSpc>
                <a:spcPct val="90000"/>
              </a:lnSpc>
            </a:pPr>
            <a:r>
              <a:rPr lang="en-US" sz="2400" smtClean="0"/>
              <a:t>The decidua basalis will form the </a:t>
            </a:r>
            <a:r>
              <a:rPr lang="en-US" sz="2400" b="1" smtClean="0">
                <a:solidFill>
                  <a:schemeClr val="accent2"/>
                </a:solidFill>
              </a:rPr>
              <a:t>maternal part</a:t>
            </a:r>
            <a:r>
              <a:rPr lang="en-US" sz="2400" smtClean="0"/>
              <a:t> of the placenta.</a:t>
            </a:r>
          </a:p>
          <a:p>
            <a:pPr eaLnBrk="1" hangingPunct="1">
              <a:lnSpc>
                <a:spcPct val="90000"/>
              </a:lnSpc>
            </a:pPr>
            <a:r>
              <a:rPr lang="en-US" sz="2400" smtClean="0"/>
              <a:t>The placenta will grow rapidly.</a:t>
            </a:r>
          </a:p>
          <a:p>
            <a:pPr eaLnBrk="1" hangingPunct="1">
              <a:lnSpc>
                <a:spcPct val="90000"/>
              </a:lnSpc>
            </a:pPr>
            <a:r>
              <a:rPr lang="en-US" sz="2400" smtClean="0"/>
              <a:t>By the end of the 4</a:t>
            </a:r>
            <a:r>
              <a:rPr lang="en-US" sz="2400" baseline="30000" smtClean="0"/>
              <a:t>th</a:t>
            </a:r>
            <a:r>
              <a:rPr lang="en-US" sz="2400" smtClean="0"/>
              <a:t> month, the decidua basalis is almost entirely replaced by the fetal part of the placenta.</a:t>
            </a:r>
          </a:p>
          <a:p>
            <a:pPr eaLnBrk="1" hangingPunct="1">
              <a:lnSpc>
                <a:spcPct val="90000"/>
              </a:lnSpc>
            </a:pPr>
            <a:endParaRPr lang="en-US" sz="2400" smtClean="0"/>
          </a:p>
        </p:txBody>
      </p:sp>
      <p:pic>
        <p:nvPicPr>
          <p:cNvPr id="39941" name="Picture 5" descr="25826E8"/>
          <p:cNvPicPr>
            <a:picLocks noChangeAspect="1" noChangeArrowheads="1"/>
          </p:cNvPicPr>
          <p:nvPr/>
        </p:nvPicPr>
        <p:blipFill>
          <a:blip r:embed="rId3"/>
          <a:srcRect/>
          <a:stretch>
            <a:fillRect/>
          </a:stretch>
        </p:blipFill>
        <p:spPr bwMode="auto">
          <a:xfrm>
            <a:off x="431800" y="1190625"/>
            <a:ext cx="5580063" cy="4651375"/>
          </a:xfrm>
          <a:prstGeom prst="rect">
            <a:avLst/>
          </a:prstGeom>
          <a:noFill/>
          <a:ln w="9525">
            <a:noFill/>
            <a:miter lim="800000"/>
            <a:headEnd/>
            <a:tailEnd/>
          </a:ln>
        </p:spPr>
      </p:pic>
      <p:sp>
        <p:nvSpPr>
          <p:cNvPr id="39942" name="Oval 6"/>
          <p:cNvSpPr>
            <a:spLocks noChangeArrowheads="1"/>
          </p:cNvSpPr>
          <p:nvPr/>
        </p:nvSpPr>
        <p:spPr bwMode="auto">
          <a:xfrm>
            <a:off x="2411413" y="3429000"/>
            <a:ext cx="1439862" cy="503238"/>
          </a:xfrm>
          <a:prstGeom prst="ellipse">
            <a:avLst/>
          </a:prstGeom>
          <a:noFill/>
          <a:ln w="22225">
            <a:solidFill>
              <a:srgbClr val="339966"/>
            </a:solidFill>
            <a:round/>
            <a:headEnd/>
            <a:tailEnd/>
          </a:ln>
        </p:spPr>
        <p:txBody>
          <a:bodyPr wrap="none" anchor="ct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box(out)">
                                      <p:cBhvr>
                                        <p:cTn id="7" dur="1000"/>
                                        <p:tgtEl>
                                          <p:spTgt spid="399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9940">
                                            <p:txEl>
                                              <p:pRg st="0" end="0"/>
                                            </p:txEl>
                                          </p:spTgt>
                                        </p:tgtEl>
                                        <p:attrNameLst>
                                          <p:attrName>style.visibility</p:attrName>
                                        </p:attrNameLst>
                                      </p:cBhvr>
                                      <p:to>
                                        <p:strVal val="visible"/>
                                      </p:to>
                                    </p:set>
                                    <p:anim calcmode="lin" valueType="num">
                                      <p:cBhvr additive="base">
                                        <p:cTn id="12" dur="1000" fill="hold"/>
                                        <p:tgtEl>
                                          <p:spTgt spid="39940">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99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9940">
                                            <p:txEl>
                                              <p:pRg st="1" end="1"/>
                                            </p:txEl>
                                          </p:spTgt>
                                        </p:tgtEl>
                                        <p:attrNameLst>
                                          <p:attrName>style.visibility</p:attrName>
                                        </p:attrNameLst>
                                      </p:cBhvr>
                                      <p:to>
                                        <p:strVal val="visible"/>
                                      </p:to>
                                    </p:set>
                                    <p:anim calcmode="lin" valueType="num">
                                      <p:cBhvr additive="base">
                                        <p:cTn id="18" dur="1000" fill="hold"/>
                                        <p:tgtEl>
                                          <p:spTgt spid="39940">
                                            <p:txEl>
                                              <p:pRg st="1" end="1"/>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399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9940">
                                            <p:txEl>
                                              <p:pRg st="2" end="2"/>
                                            </p:txEl>
                                          </p:spTgt>
                                        </p:tgtEl>
                                        <p:attrNameLst>
                                          <p:attrName>style.visibility</p:attrName>
                                        </p:attrNameLst>
                                      </p:cBhvr>
                                      <p:to>
                                        <p:strVal val="visible"/>
                                      </p:to>
                                    </p:set>
                                    <p:anim calcmode="lin" valueType="num">
                                      <p:cBhvr additive="base">
                                        <p:cTn id="24" dur="1000" fill="hold"/>
                                        <p:tgtEl>
                                          <p:spTgt spid="39940">
                                            <p:txEl>
                                              <p:pRg st="2" end="2"/>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99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9940">
                                            <p:txEl>
                                              <p:pRg st="3" end="3"/>
                                            </p:txEl>
                                          </p:spTgt>
                                        </p:tgtEl>
                                        <p:attrNameLst>
                                          <p:attrName>style.visibility</p:attrName>
                                        </p:attrNameLst>
                                      </p:cBhvr>
                                      <p:to>
                                        <p:strVal val="visible"/>
                                      </p:to>
                                    </p:set>
                                    <p:anim calcmode="lin" valueType="num">
                                      <p:cBhvr additive="base">
                                        <p:cTn id="30" dur="1000" fill="hold"/>
                                        <p:tgtEl>
                                          <p:spTgt spid="39940">
                                            <p:txEl>
                                              <p:pRg st="3" end="3"/>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39940">
                                            <p:txEl>
                                              <p:pRg st="3" end="3"/>
                                            </p:txEl>
                                          </p:spTgt>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grpId="0" nodeType="afterEffect">
                                  <p:stCondLst>
                                    <p:cond delay="0"/>
                                  </p:stCondLst>
                                  <p:childTnLst>
                                    <p:set>
                                      <p:cBhvr>
                                        <p:cTn id="34" dur="1" fill="hold">
                                          <p:stCondLst>
                                            <p:cond delay="0"/>
                                          </p:stCondLst>
                                        </p:cTn>
                                        <p:tgtEl>
                                          <p:spTgt spid="39942"/>
                                        </p:tgtEl>
                                        <p:attrNameLst>
                                          <p:attrName>style.visibility</p:attrName>
                                        </p:attrNameLst>
                                      </p:cBhvr>
                                      <p:to>
                                        <p:strVal val="visible"/>
                                      </p:to>
                                    </p:set>
                                    <p:anim calcmode="lin" valueType="num">
                                      <p:cBhvr additive="base">
                                        <p:cTn id="35" dur="1000" fill="hold"/>
                                        <p:tgtEl>
                                          <p:spTgt spid="39942"/>
                                        </p:tgtEl>
                                        <p:attrNameLst>
                                          <p:attrName>ppt_x</p:attrName>
                                        </p:attrNameLst>
                                      </p:cBhvr>
                                      <p:tavLst>
                                        <p:tav tm="0">
                                          <p:val>
                                            <p:strVal val="0-#ppt_w/2"/>
                                          </p:val>
                                        </p:tav>
                                        <p:tav tm="100000">
                                          <p:val>
                                            <p:strVal val="#ppt_x"/>
                                          </p:val>
                                        </p:tav>
                                      </p:tavLst>
                                    </p:anim>
                                    <p:anim calcmode="lin" valueType="num">
                                      <p:cBhvr additive="base">
                                        <p:cTn id="36" dur="1000" fill="hold"/>
                                        <p:tgtEl>
                                          <p:spTgt spid="399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build="p"/>
      <p:bldP spid="39942"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6"/>
          <p:cNvSpPr>
            <a:spLocks noGrp="1"/>
          </p:cNvSpPr>
          <p:nvPr>
            <p:ph type="sldNum" sz="quarter" idx="12"/>
          </p:nvPr>
        </p:nvSpPr>
        <p:spPr>
          <a:noFill/>
        </p:spPr>
        <p:txBody>
          <a:bodyPr/>
          <a:lstStyle/>
          <a:p>
            <a:fld id="{F4728505-09AE-41DA-B9C1-1E2F6C12A37D}" type="slidenum">
              <a:rPr lang="ar-SA"/>
              <a:pPr/>
              <a:t>293</a:t>
            </a:fld>
            <a:endParaRPr lang="en-US"/>
          </a:p>
        </p:txBody>
      </p:sp>
      <p:sp>
        <p:nvSpPr>
          <p:cNvPr id="6147" name="Rectangle 5"/>
          <p:cNvSpPr>
            <a:spLocks noGrp="1" noChangeArrowheads="1"/>
          </p:cNvSpPr>
          <p:nvPr>
            <p:ph type="title"/>
          </p:nvPr>
        </p:nvSpPr>
        <p:spPr>
          <a:xfrm>
            <a:off x="357188" y="333375"/>
            <a:ext cx="4714875" cy="1238250"/>
          </a:xfrm>
        </p:spPr>
        <p:txBody>
          <a:bodyPr/>
          <a:lstStyle/>
          <a:p>
            <a:pPr eaLnBrk="1" hangingPunct="1"/>
            <a:r>
              <a:rPr lang="en-US" sz="3600" b="1" smtClean="0"/>
              <a:t>FULL-TERM PLACENTA</a:t>
            </a:r>
          </a:p>
        </p:txBody>
      </p:sp>
      <p:sp>
        <p:nvSpPr>
          <p:cNvPr id="6148" name="Rectangle 7"/>
          <p:cNvSpPr>
            <a:spLocks noGrp="1" noChangeArrowheads="1"/>
          </p:cNvSpPr>
          <p:nvPr>
            <p:ph sz="half" idx="1"/>
          </p:nvPr>
        </p:nvSpPr>
        <p:spPr/>
        <p:txBody>
          <a:bodyPr/>
          <a:lstStyle/>
          <a:p>
            <a:pPr eaLnBrk="1" hangingPunct="1">
              <a:lnSpc>
                <a:spcPct val="80000"/>
              </a:lnSpc>
            </a:pPr>
            <a:endParaRPr lang="en-US" sz="1400" smtClean="0"/>
          </a:p>
        </p:txBody>
      </p:sp>
      <p:sp>
        <p:nvSpPr>
          <p:cNvPr id="50184" name="Rectangle 8"/>
          <p:cNvSpPr>
            <a:spLocks noGrp="1" noChangeArrowheads="1"/>
          </p:cNvSpPr>
          <p:nvPr>
            <p:ph type="body" sz="half" idx="2"/>
          </p:nvPr>
        </p:nvSpPr>
        <p:spPr>
          <a:xfrm>
            <a:off x="4929188" y="0"/>
            <a:ext cx="4214812" cy="6858000"/>
          </a:xfrm>
        </p:spPr>
        <p:txBody>
          <a:bodyPr/>
          <a:lstStyle/>
          <a:p>
            <a:pPr eaLnBrk="1" hangingPunct="1">
              <a:lnSpc>
                <a:spcPct val="90000"/>
              </a:lnSpc>
            </a:pPr>
            <a:r>
              <a:rPr lang="en-US" sz="2400" b="1" smtClean="0">
                <a:solidFill>
                  <a:schemeClr val="accent2"/>
                </a:solidFill>
              </a:rPr>
              <a:t>Cotyledons</a:t>
            </a:r>
            <a:r>
              <a:rPr lang="en-US" sz="2400" smtClean="0"/>
              <a:t> –about 15 to 20 slightly bulging villous areas. Their surface is covered by shreds of decidua basalis from the uterine wall.</a:t>
            </a:r>
          </a:p>
          <a:p>
            <a:pPr eaLnBrk="1" hangingPunct="1">
              <a:lnSpc>
                <a:spcPct val="90000"/>
              </a:lnSpc>
            </a:pPr>
            <a:r>
              <a:rPr lang="en-US" sz="2400" smtClean="0">
                <a:solidFill>
                  <a:srgbClr val="FF3399"/>
                </a:solidFill>
              </a:rPr>
              <a:t>After birth, the placenta is always inspeced for </a:t>
            </a:r>
            <a:r>
              <a:rPr lang="en-US" sz="2400" b="1" smtClean="0">
                <a:solidFill>
                  <a:schemeClr val="accent2"/>
                </a:solidFill>
              </a:rPr>
              <a:t>missing cotyledons</a:t>
            </a:r>
            <a:r>
              <a:rPr lang="en-US" sz="2400" smtClean="0">
                <a:solidFill>
                  <a:srgbClr val="FF3399"/>
                </a:solidFill>
              </a:rPr>
              <a:t>. Cotyledons remaining attached to the uterine wall after birth may cause </a:t>
            </a:r>
            <a:r>
              <a:rPr lang="en-US" sz="2400" u="sng" smtClean="0">
                <a:solidFill>
                  <a:srgbClr val="FF3399"/>
                </a:solidFill>
              </a:rPr>
              <a:t>severe bleeding</a:t>
            </a:r>
            <a:r>
              <a:rPr lang="en-US" sz="2400" smtClean="0">
                <a:solidFill>
                  <a:srgbClr val="FF3399"/>
                </a:solidFill>
              </a:rPr>
              <a:t>.</a:t>
            </a:r>
          </a:p>
          <a:p>
            <a:pPr eaLnBrk="1" hangingPunct="1">
              <a:lnSpc>
                <a:spcPct val="90000"/>
              </a:lnSpc>
            </a:pPr>
            <a:r>
              <a:rPr lang="en-US" sz="2400" b="1" smtClean="0">
                <a:solidFill>
                  <a:schemeClr val="accent2"/>
                </a:solidFill>
              </a:rPr>
              <a:t>Grooves</a:t>
            </a:r>
            <a:r>
              <a:rPr lang="en-US" sz="2400" smtClean="0"/>
              <a:t> – formerly occupied by placental septa</a:t>
            </a:r>
          </a:p>
          <a:p>
            <a:pPr eaLnBrk="1" hangingPunct="1">
              <a:lnSpc>
                <a:spcPct val="90000"/>
              </a:lnSpc>
            </a:pPr>
            <a:r>
              <a:rPr lang="en-US" sz="2400" smtClean="0"/>
              <a:t>The fetal part of placenta; fetal membranes called developmental adnexa</a:t>
            </a:r>
          </a:p>
          <a:p>
            <a:pPr eaLnBrk="1" hangingPunct="1">
              <a:lnSpc>
                <a:spcPct val="90000"/>
              </a:lnSpc>
            </a:pPr>
            <a:r>
              <a:rPr lang="en-US" sz="2400" smtClean="0"/>
              <a:t>Placenta;fetal membranes which are expelled are called afterbirth or secundina</a:t>
            </a:r>
          </a:p>
        </p:txBody>
      </p:sp>
      <p:pic>
        <p:nvPicPr>
          <p:cNvPr id="50185" name="Picture 9" descr="8A905C91"/>
          <p:cNvPicPr>
            <a:picLocks noChangeAspect="1" noChangeArrowheads="1"/>
          </p:cNvPicPr>
          <p:nvPr/>
        </p:nvPicPr>
        <p:blipFill>
          <a:blip r:embed="rId3"/>
          <a:srcRect/>
          <a:stretch>
            <a:fillRect/>
          </a:stretch>
        </p:blipFill>
        <p:spPr bwMode="auto">
          <a:xfrm>
            <a:off x="268288" y="1658938"/>
            <a:ext cx="4879975" cy="4146550"/>
          </a:xfrm>
          <a:prstGeom prst="rect">
            <a:avLst/>
          </a:prstGeom>
          <a:noFill/>
          <a:ln w="9525">
            <a:noFill/>
            <a:miter lim="800000"/>
            <a:headEnd/>
            <a:tailEnd/>
          </a:ln>
        </p:spPr>
      </p:pic>
      <p:sp>
        <p:nvSpPr>
          <p:cNvPr id="50186" name="Text Box 10"/>
          <p:cNvSpPr txBox="1">
            <a:spLocks noChangeArrowheads="1"/>
          </p:cNvSpPr>
          <p:nvPr/>
        </p:nvSpPr>
        <p:spPr bwMode="auto">
          <a:xfrm>
            <a:off x="3759200" y="5445125"/>
            <a:ext cx="1389063" cy="304800"/>
          </a:xfrm>
          <a:prstGeom prst="rect">
            <a:avLst/>
          </a:prstGeom>
          <a:noFill/>
          <a:ln w="9525">
            <a:noFill/>
            <a:miter lim="800000"/>
            <a:headEnd/>
            <a:tailEnd/>
          </a:ln>
        </p:spPr>
        <p:txBody>
          <a:bodyPr>
            <a:spAutoFit/>
          </a:bodyPr>
          <a:lstStyle/>
          <a:p>
            <a:r>
              <a:rPr lang="en-US" sz="1400" i="1"/>
              <a:t>Maternal side</a:t>
            </a:r>
          </a:p>
        </p:txBody>
      </p:sp>
      <p:sp>
        <p:nvSpPr>
          <p:cNvPr id="50187" name="Oval 11"/>
          <p:cNvSpPr>
            <a:spLocks noChangeArrowheads="1"/>
          </p:cNvSpPr>
          <p:nvPr/>
        </p:nvSpPr>
        <p:spPr bwMode="auto">
          <a:xfrm>
            <a:off x="4140200" y="3862388"/>
            <a:ext cx="647700" cy="214312"/>
          </a:xfrm>
          <a:prstGeom prst="ellipse">
            <a:avLst/>
          </a:prstGeom>
          <a:noFill/>
          <a:ln w="22225">
            <a:solidFill>
              <a:srgbClr val="339966"/>
            </a:solidFill>
            <a:round/>
            <a:headEnd/>
            <a:tailEnd/>
          </a:ln>
        </p:spPr>
        <p:txBody>
          <a:bodyPr wrap="none" anchor="ctr"/>
          <a:lstStyle/>
          <a:p>
            <a:endParaRPr lang="en-US" sz="2400"/>
          </a:p>
        </p:txBody>
      </p:sp>
      <p:sp>
        <p:nvSpPr>
          <p:cNvPr id="50188" name="Oval 12"/>
          <p:cNvSpPr>
            <a:spLocks noChangeArrowheads="1"/>
          </p:cNvSpPr>
          <p:nvPr/>
        </p:nvSpPr>
        <p:spPr bwMode="auto">
          <a:xfrm>
            <a:off x="4067175" y="4654550"/>
            <a:ext cx="647700" cy="214313"/>
          </a:xfrm>
          <a:prstGeom prst="ellipse">
            <a:avLst/>
          </a:prstGeom>
          <a:noFill/>
          <a:ln w="22225">
            <a:solidFill>
              <a:srgbClr val="339966"/>
            </a:solidFill>
            <a:round/>
            <a:headEnd/>
            <a:tailEnd/>
          </a:ln>
        </p:spPr>
        <p:txBody>
          <a:bodyPr wrap="none" anchor="ct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box(out)">
                                      <p:cBhvr>
                                        <p:cTn id="7" dur="1000"/>
                                        <p:tgtEl>
                                          <p:spTgt spid="5018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50186"/>
                                        </p:tgtEl>
                                        <p:attrNameLst>
                                          <p:attrName>style.visibility</p:attrName>
                                        </p:attrNameLst>
                                      </p:cBhvr>
                                      <p:to>
                                        <p:strVal val="visible"/>
                                      </p:to>
                                    </p:set>
                                    <p:animEffect transition="in" filter="dissolve">
                                      <p:cBhvr>
                                        <p:cTn id="11" dur="500"/>
                                        <p:tgtEl>
                                          <p:spTgt spid="50186"/>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50184">
                                            <p:txEl>
                                              <p:pRg st="0" end="0"/>
                                            </p:txEl>
                                          </p:spTgt>
                                        </p:tgtEl>
                                        <p:attrNameLst>
                                          <p:attrName>style.visibility</p:attrName>
                                        </p:attrNameLst>
                                      </p:cBhvr>
                                      <p:to>
                                        <p:strVal val="visible"/>
                                      </p:to>
                                    </p:set>
                                    <p:animEffect transition="in" filter="fade">
                                      <p:cBhvr>
                                        <p:cTn id="16" dur="1000"/>
                                        <p:tgtEl>
                                          <p:spTgt spid="50184">
                                            <p:txEl>
                                              <p:pRg st="0" end="0"/>
                                            </p:txEl>
                                          </p:spTgt>
                                        </p:tgtEl>
                                      </p:cBhvr>
                                    </p:animEffect>
                                    <p:anim calcmode="lin" valueType="num">
                                      <p:cBhvr>
                                        <p:cTn id="17" dur="1000" fill="hold"/>
                                        <p:tgtEl>
                                          <p:spTgt spid="50184">
                                            <p:txEl>
                                              <p:pRg st="0" end="0"/>
                                            </p:txEl>
                                          </p:spTgt>
                                        </p:tgtEl>
                                        <p:attrNameLst>
                                          <p:attrName>ppt_x</p:attrName>
                                        </p:attrNameLst>
                                      </p:cBhvr>
                                      <p:tavLst>
                                        <p:tav tm="0">
                                          <p:val>
                                            <p:strVal val="#ppt_x"/>
                                          </p:val>
                                        </p:tav>
                                        <p:tav tm="100000">
                                          <p:val>
                                            <p:strVal val="#ppt_x"/>
                                          </p:val>
                                        </p:tav>
                                      </p:tavLst>
                                    </p:anim>
                                    <p:anim calcmode="lin" valueType="num">
                                      <p:cBhvr>
                                        <p:cTn id="18" dur="900" decel="100000" fill="hold"/>
                                        <p:tgtEl>
                                          <p:spTgt spid="50184">
                                            <p:txEl>
                                              <p:pRg st="0" end="0"/>
                                            </p:tx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50184">
                                            <p:txEl>
                                              <p:pRg st="0" end="0"/>
                                            </p:txEl>
                                          </p:spTgt>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50187"/>
                                        </p:tgtEl>
                                        <p:attrNameLst>
                                          <p:attrName>style.visibility</p:attrName>
                                        </p:attrNameLst>
                                      </p:cBhvr>
                                      <p:to>
                                        <p:strVal val="visible"/>
                                      </p:to>
                                    </p:set>
                                    <p:anim calcmode="lin" valueType="num">
                                      <p:cBhvr additive="base">
                                        <p:cTn id="23" dur="1000" fill="hold"/>
                                        <p:tgtEl>
                                          <p:spTgt spid="50187"/>
                                        </p:tgtEl>
                                        <p:attrNameLst>
                                          <p:attrName>ppt_x</p:attrName>
                                        </p:attrNameLst>
                                      </p:cBhvr>
                                      <p:tavLst>
                                        <p:tav tm="0">
                                          <p:val>
                                            <p:strVal val="#ppt_x"/>
                                          </p:val>
                                        </p:tav>
                                        <p:tav tm="100000">
                                          <p:val>
                                            <p:strVal val="#ppt_x"/>
                                          </p:val>
                                        </p:tav>
                                      </p:tavLst>
                                    </p:anim>
                                    <p:anim calcmode="lin" valueType="num">
                                      <p:cBhvr additive="base">
                                        <p:cTn id="24" dur="1000" fill="hold"/>
                                        <p:tgtEl>
                                          <p:spTgt spid="5018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50184">
                                            <p:txEl>
                                              <p:pRg st="1" end="1"/>
                                            </p:txEl>
                                          </p:spTgt>
                                        </p:tgtEl>
                                        <p:attrNameLst>
                                          <p:attrName>style.visibility</p:attrName>
                                        </p:attrNameLst>
                                      </p:cBhvr>
                                      <p:to>
                                        <p:strVal val="visible"/>
                                      </p:to>
                                    </p:set>
                                    <p:animEffect transition="in" filter="fade">
                                      <p:cBhvr>
                                        <p:cTn id="29" dur="1000"/>
                                        <p:tgtEl>
                                          <p:spTgt spid="50184">
                                            <p:txEl>
                                              <p:pRg st="1" end="1"/>
                                            </p:txEl>
                                          </p:spTgt>
                                        </p:tgtEl>
                                      </p:cBhvr>
                                    </p:animEffect>
                                    <p:anim calcmode="lin" valueType="num">
                                      <p:cBhvr>
                                        <p:cTn id="30" dur="1000" fill="hold"/>
                                        <p:tgtEl>
                                          <p:spTgt spid="50184">
                                            <p:txEl>
                                              <p:pRg st="1" end="1"/>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50184">
                                            <p:txEl>
                                              <p:pRg st="1" end="1"/>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018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50184">
                                            <p:txEl>
                                              <p:pRg st="2" end="2"/>
                                            </p:txEl>
                                          </p:spTgt>
                                        </p:tgtEl>
                                        <p:attrNameLst>
                                          <p:attrName>style.visibility</p:attrName>
                                        </p:attrNameLst>
                                      </p:cBhvr>
                                      <p:to>
                                        <p:strVal val="visible"/>
                                      </p:to>
                                    </p:set>
                                    <p:animEffect transition="in" filter="fade">
                                      <p:cBhvr>
                                        <p:cTn id="37" dur="1000"/>
                                        <p:tgtEl>
                                          <p:spTgt spid="50184">
                                            <p:txEl>
                                              <p:pRg st="2" end="2"/>
                                            </p:txEl>
                                          </p:spTgt>
                                        </p:tgtEl>
                                      </p:cBhvr>
                                    </p:animEffect>
                                    <p:anim calcmode="lin" valueType="num">
                                      <p:cBhvr>
                                        <p:cTn id="38" dur="1000" fill="hold"/>
                                        <p:tgtEl>
                                          <p:spTgt spid="50184">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0184">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184">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2" presetClass="entr" presetSubtype="4" fill="hold" grpId="0" nodeType="afterEffect">
                                  <p:stCondLst>
                                    <p:cond delay="0"/>
                                  </p:stCondLst>
                                  <p:childTnLst>
                                    <p:set>
                                      <p:cBhvr>
                                        <p:cTn id="43" dur="1" fill="hold">
                                          <p:stCondLst>
                                            <p:cond delay="0"/>
                                          </p:stCondLst>
                                        </p:cTn>
                                        <p:tgtEl>
                                          <p:spTgt spid="50188"/>
                                        </p:tgtEl>
                                        <p:attrNameLst>
                                          <p:attrName>style.visibility</p:attrName>
                                        </p:attrNameLst>
                                      </p:cBhvr>
                                      <p:to>
                                        <p:strVal val="visible"/>
                                      </p:to>
                                    </p:set>
                                    <p:anim calcmode="lin" valueType="num">
                                      <p:cBhvr additive="base">
                                        <p:cTn id="44" dur="1000" fill="hold"/>
                                        <p:tgtEl>
                                          <p:spTgt spid="50188"/>
                                        </p:tgtEl>
                                        <p:attrNameLst>
                                          <p:attrName>ppt_x</p:attrName>
                                        </p:attrNameLst>
                                      </p:cBhvr>
                                      <p:tavLst>
                                        <p:tav tm="0">
                                          <p:val>
                                            <p:strVal val="#ppt_x"/>
                                          </p:val>
                                        </p:tav>
                                        <p:tav tm="100000">
                                          <p:val>
                                            <p:strVal val="#ppt_x"/>
                                          </p:val>
                                        </p:tav>
                                      </p:tavLst>
                                    </p:anim>
                                    <p:anim calcmode="lin" valueType="num">
                                      <p:cBhvr additive="base">
                                        <p:cTn id="45" dur="1000" fill="hold"/>
                                        <p:tgtEl>
                                          <p:spTgt spid="50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build="p"/>
      <p:bldP spid="50186" grpId="0"/>
      <p:bldP spid="50187" grpId="0" animBg="1"/>
      <p:bldP spid="50188"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a:noFill/>
        </p:spPr>
        <p:txBody>
          <a:bodyPr/>
          <a:lstStyle/>
          <a:p>
            <a:fld id="{A5F8286B-DDD2-4DD1-A902-311C22BD3D38}" type="slidenum">
              <a:rPr lang="ar-SA"/>
              <a:pPr/>
              <a:t>294</a:t>
            </a:fld>
            <a:endParaRPr lang="en-US"/>
          </a:p>
        </p:txBody>
      </p:sp>
      <p:sp>
        <p:nvSpPr>
          <p:cNvPr id="7171" name="Rectangle 2"/>
          <p:cNvSpPr>
            <a:spLocks noGrp="1" noChangeArrowheads="1"/>
          </p:cNvSpPr>
          <p:nvPr>
            <p:ph type="title"/>
          </p:nvPr>
        </p:nvSpPr>
        <p:spPr>
          <a:xfrm>
            <a:off x="0" y="0"/>
            <a:ext cx="5580063" cy="1571625"/>
          </a:xfrm>
        </p:spPr>
        <p:txBody>
          <a:bodyPr/>
          <a:lstStyle/>
          <a:p>
            <a:pPr eaLnBrk="1" hangingPunct="1"/>
            <a:r>
              <a:rPr lang="en-US" sz="2000" b="1" smtClean="0"/>
              <a:t>FULL-TERM PLACENTA</a:t>
            </a:r>
            <a:br>
              <a:rPr lang="en-US" sz="2000" b="1" smtClean="0"/>
            </a:br>
            <a:r>
              <a:rPr lang="en-US" sz="2000" b="1" smtClean="0"/>
              <a:t>( Discoid shape -500- 600 gm- Diameter 15-20 cm – Thickness</a:t>
            </a:r>
            <a:r>
              <a:rPr lang="en-US" sz="3600" b="1" smtClean="0"/>
              <a:t> </a:t>
            </a:r>
            <a:r>
              <a:rPr lang="en-US" sz="2000" b="1" smtClean="0"/>
              <a:t>of 2-3 cm)</a:t>
            </a:r>
          </a:p>
        </p:txBody>
      </p:sp>
      <p:sp>
        <p:nvSpPr>
          <p:cNvPr id="7172" name="Rectangle 3"/>
          <p:cNvSpPr>
            <a:spLocks noGrp="1" noChangeArrowheads="1"/>
          </p:cNvSpPr>
          <p:nvPr>
            <p:ph sz="half" idx="1"/>
          </p:nvPr>
        </p:nvSpPr>
        <p:spPr/>
        <p:txBody>
          <a:bodyPr/>
          <a:lstStyle/>
          <a:p>
            <a:pPr eaLnBrk="1" hangingPunct="1">
              <a:lnSpc>
                <a:spcPct val="80000"/>
              </a:lnSpc>
            </a:pPr>
            <a:endParaRPr lang="en-US" sz="1600" smtClean="0"/>
          </a:p>
        </p:txBody>
      </p:sp>
      <p:sp>
        <p:nvSpPr>
          <p:cNvPr id="54276" name="Rectangle 4"/>
          <p:cNvSpPr>
            <a:spLocks noGrp="1" noChangeArrowheads="1"/>
          </p:cNvSpPr>
          <p:nvPr>
            <p:ph type="body" sz="half" idx="2"/>
          </p:nvPr>
        </p:nvSpPr>
        <p:spPr>
          <a:xfrm>
            <a:off x="5429250" y="142875"/>
            <a:ext cx="3714750" cy="6715125"/>
          </a:xfrm>
        </p:spPr>
        <p:txBody>
          <a:bodyPr/>
          <a:lstStyle/>
          <a:p>
            <a:pPr eaLnBrk="1" hangingPunct="1">
              <a:lnSpc>
                <a:spcPct val="80000"/>
              </a:lnSpc>
            </a:pPr>
            <a:r>
              <a:rPr lang="en-US" sz="2800" b="1" smtClean="0"/>
              <a:t>Fetal surface</a:t>
            </a:r>
            <a:r>
              <a:rPr lang="en-US" sz="2800" smtClean="0"/>
              <a:t>:</a:t>
            </a:r>
          </a:p>
          <a:p>
            <a:pPr eaLnBrk="1" hangingPunct="1">
              <a:lnSpc>
                <a:spcPct val="80000"/>
              </a:lnSpc>
            </a:pPr>
            <a:r>
              <a:rPr lang="en-US" sz="2800" smtClean="0"/>
              <a:t>This side is smooth and shiny. It is covered by </a:t>
            </a:r>
            <a:r>
              <a:rPr lang="en-US" sz="2800" b="1" smtClean="0">
                <a:solidFill>
                  <a:schemeClr val="accent2"/>
                </a:solidFill>
              </a:rPr>
              <a:t>amnion</a:t>
            </a:r>
            <a:r>
              <a:rPr lang="en-US" sz="2800" smtClean="0"/>
              <a:t>.</a:t>
            </a:r>
          </a:p>
          <a:p>
            <a:pPr eaLnBrk="1" hangingPunct="1">
              <a:lnSpc>
                <a:spcPct val="80000"/>
              </a:lnSpc>
            </a:pPr>
            <a:r>
              <a:rPr lang="en-US" sz="2800" smtClean="0"/>
              <a:t>The </a:t>
            </a:r>
            <a:r>
              <a:rPr lang="en-US" sz="2800" b="1" smtClean="0">
                <a:solidFill>
                  <a:schemeClr val="accent2"/>
                </a:solidFill>
              </a:rPr>
              <a:t>umbilical cord</a:t>
            </a:r>
            <a:r>
              <a:rPr lang="en-US" sz="2800" smtClean="0"/>
              <a:t> is attached close to the center of the placenta.</a:t>
            </a:r>
          </a:p>
          <a:p>
            <a:pPr eaLnBrk="1" hangingPunct="1">
              <a:lnSpc>
                <a:spcPct val="80000"/>
              </a:lnSpc>
            </a:pPr>
            <a:r>
              <a:rPr lang="en-US" sz="2800" smtClean="0"/>
              <a:t>The </a:t>
            </a:r>
            <a:r>
              <a:rPr lang="en-US" sz="2800" b="1" smtClean="0">
                <a:solidFill>
                  <a:schemeClr val="accent2"/>
                </a:solidFill>
              </a:rPr>
              <a:t>umbilical vessels</a:t>
            </a:r>
            <a:r>
              <a:rPr lang="en-US" sz="2800" smtClean="0"/>
              <a:t> radiate from the umbilical cord.</a:t>
            </a:r>
          </a:p>
          <a:p>
            <a:pPr eaLnBrk="1" hangingPunct="1">
              <a:lnSpc>
                <a:spcPct val="80000"/>
              </a:lnSpc>
            </a:pPr>
            <a:r>
              <a:rPr lang="en-US" sz="2800" smtClean="0"/>
              <a:t>They branch on the fetal surface to form </a:t>
            </a:r>
            <a:r>
              <a:rPr lang="en-US" sz="2800" b="1" smtClean="0">
                <a:solidFill>
                  <a:schemeClr val="accent2"/>
                </a:solidFill>
              </a:rPr>
              <a:t>chorionic vessels.</a:t>
            </a:r>
          </a:p>
          <a:p>
            <a:pPr eaLnBrk="1" hangingPunct="1">
              <a:lnSpc>
                <a:spcPct val="80000"/>
              </a:lnSpc>
            </a:pPr>
            <a:r>
              <a:rPr lang="en-US" sz="2800" smtClean="0"/>
              <a:t>They enter the chorionic villi to form </a:t>
            </a:r>
            <a:r>
              <a:rPr lang="en-US" sz="2800" b="1" smtClean="0">
                <a:solidFill>
                  <a:schemeClr val="accent2"/>
                </a:solidFill>
              </a:rPr>
              <a:t>arteriocapillary-venous system.</a:t>
            </a:r>
          </a:p>
        </p:txBody>
      </p:sp>
      <p:pic>
        <p:nvPicPr>
          <p:cNvPr id="54281" name="Picture 9" descr="A1629DC7"/>
          <p:cNvPicPr>
            <a:picLocks noChangeAspect="1" noChangeArrowheads="1"/>
          </p:cNvPicPr>
          <p:nvPr/>
        </p:nvPicPr>
        <p:blipFill>
          <a:blip r:embed="rId3"/>
          <a:srcRect/>
          <a:stretch>
            <a:fillRect/>
          </a:stretch>
        </p:blipFill>
        <p:spPr bwMode="auto">
          <a:xfrm>
            <a:off x="395288" y="1916113"/>
            <a:ext cx="5040312" cy="4941887"/>
          </a:xfrm>
          <a:prstGeom prst="rect">
            <a:avLst/>
          </a:prstGeom>
          <a:noFill/>
          <a:ln w="9525">
            <a:noFill/>
            <a:miter lim="800000"/>
            <a:headEnd/>
            <a:tailEnd/>
          </a:ln>
        </p:spPr>
      </p:pic>
      <p:sp>
        <p:nvSpPr>
          <p:cNvPr id="54278" name="Text Box 6"/>
          <p:cNvSpPr txBox="1">
            <a:spLocks noChangeArrowheads="1"/>
          </p:cNvSpPr>
          <p:nvPr/>
        </p:nvSpPr>
        <p:spPr bwMode="auto">
          <a:xfrm>
            <a:off x="4427538" y="5445125"/>
            <a:ext cx="936625" cy="304800"/>
          </a:xfrm>
          <a:prstGeom prst="rect">
            <a:avLst/>
          </a:prstGeom>
          <a:noFill/>
          <a:ln w="9525">
            <a:noFill/>
            <a:miter lim="800000"/>
            <a:headEnd/>
            <a:tailEnd/>
          </a:ln>
        </p:spPr>
        <p:txBody>
          <a:bodyPr>
            <a:spAutoFit/>
          </a:bodyPr>
          <a:lstStyle/>
          <a:p>
            <a:r>
              <a:rPr lang="en-US" sz="1400" i="1"/>
              <a:t>Fetal side</a:t>
            </a:r>
          </a:p>
        </p:txBody>
      </p:sp>
      <p:sp>
        <p:nvSpPr>
          <p:cNvPr id="54280" name="Oval 8"/>
          <p:cNvSpPr>
            <a:spLocks noChangeArrowheads="1"/>
          </p:cNvSpPr>
          <p:nvPr/>
        </p:nvSpPr>
        <p:spPr bwMode="auto">
          <a:xfrm>
            <a:off x="1547813" y="2492375"/>
            <a:ext cx="936625" cy="287338"/>
          </a:xfrm>
          <a:prstGeom prst="ellipse">
            <a:avLst/>
          </a:prstGeom>
          <a:noFill/>
          <a:ln w="22225">
            <a:solidFill>
              <a:srgbClr val="339966"/>
            </a:solidFill>
            <a:round/>
            <a:headEnd/>
            <a:tailEnd/>
          </a:ln>
        </p:spPr>
        <p:txBody>
          <a:bodyPr wrap="none" anchor="ctr"/>
          <a:lstStyle/>
          <a:p>
            <a:endParaRPr lang="en-US" sz="2400"/>
          </a:p>
        </p:txBody>
      </p:sp>
      <p:sp>
        <p:nvSpPr>
          <p:cNvPr id="54282" name="Oval 10"/>
          <p:cNvSpPr>
            <a:spLocks noChangeArrowheads="1"/>
          </p:cNvSpPr>
          <p:nvPr/>
        </p:nvSpPr>
        <p:spPr bwMode="auto">
          <a:xfrm>
            <a:off x="684213" y="4005263"/>
            <a:ext cx="863600" cy="431800"/>
          </a:xfrm>
          <a:prstGeom prst="ellipse">
            <a:avLst/>
          </a:prstGeom>
          <a:noFill/>
          <a:ln w="22225">
            <a:solidFill>
              <a:srgbClr val="339966"/>
            </a:solidFill>
            <a:round/>
            <a:headEnd/>
            <a:tailEnd/>
          </a:ln>
        </p:spPr>
        <p:txBody>
          <a:bodyPr wrap="none" anchor="ctr"/>
          <a:lstStyle/>
          <a:p>
            <a:endParaRPr lang="en-US" sz="2400"/>
          </a:p>
        </p:txBody>
      </p:sp>
      <p:sp>
        <p:nvSpPr>
          <p:cNvPr id="54283" name="Oval 11"/>
          <p:cNvSpPr>
            <a:spLocks noChangeArrowheads="1"/>
          </p:cNvSpPr>
          <p:nvPr/>
        </p:nvSpPr>
        <p:spPr bwMode="auto">
          <a:xfrm>
            <a:off x="539750" y="3429000"/>
            <a:ext cx="1223963" cy="576263"/>
          </a:xfrm>
          <a:prstGeom prst="ellipse">
            <a:avLst/>
          </a:prstGeom>
          <a:noFill/>
          <a:ln w="22225">
            <a:solidFill>
              <a:srgbClr val="339966"/>
            </a:solidFill>
            <a:round/>
            <a:headEnd/>
            <a:tailEnd/>
          </a:ln>
        </p:spPr>
        <p:txBody>
          <a:bodyPr wrap="none" anchor="ctr"/>
          <a:lstStyle/>
          <a:p>
            <a:endParaRPr lang="en-US" sz="2400"/>
          </a:p>
        </p:txBody>
      </p:sp>
      <p:sp>
        <p:nvSpPr>
          <p:cNvPr id="54284" name="Oval 12"/>
          <p:cNvSpPr>
            <a:spLocks noChangeArrowheads="1"/>
          </p:cNvSpPr>
          <p:nvPr/>
        </p:nvSpPr>
        <p:spPr bwMode="auto">
          <a:xfrm>
            <a:off x="684213" y="4437063"/>
            <a:ext cx="1150937" cy="431800"/>
          </a:xfrm>
          <a:prstGeom prst="ellipse">
            <a:avLst/>
          </a:prstGeom>
          <a:noFill/>
          <a:ln w="22225">
            <a:solidFill>
              <a:srgbClr val="339966"/>
            </a:solidFill>
            <a:round/>
            <a:headEnd/>
            <a:tailEnd/>
          </a:ln>
        </p:spPr>
        <p:txBody>
          <a:bodyPr wrap="none" anchor="ct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4281"/>
                                        </p:tgtEl>
                                        <p:attrNameLst>
                                          <p:attrName>style.visibility</p:attrName>
                                        </p:attrNameLst>
                                      </p:cBhvr>
                                      <p:to>
                                        <p:strVal val="visible"/>
                                      </p:to>
                                    </p:set>
                                    <p:animEffect transition="in" filter="box(out)">
                                      <p:cBhvr>
                                        <p:cTn id="7" dur="1000"/>
                                        <p:tgtEl>
                                          <p:spTgt spid="54281"/>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54278"/>
                                        </p:tgtEl>
                                        <p:attrNameLst>
                                          <p:attrName>style.visibility</p:attrName>
                                        </p:attrNameLst>
                                      </p:cBhvr>
                                      <p:to>
                                        <p:strVal val="visible"/>
                                      </p:to>
                                    </p:set>
                                    <p:animEffect transition="in" filter="dissolve">
                                      <p:cBhvr>
                                        <p:cTn id="11" dur="500"/>
                                        <p:tgtEl>
                                          <p:spTgt spid="54278"/>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54276">
                                            <p:txEl>
                                              <p:pRg st="0" end="0"/>
                                            </p:txEl>
                                          </p:spTgt>
                                        </p:tgtEl>
                                        <p:attrNameLst>
                                          <p:attrName>style.visibility</p:attrName>
                                        </p:attrNameLst>
                                      </p:cBhvr>
                                      <p:to>
                                        <p:strVal val="visible"/>
                                      </p:to>
                                    </p:set>
                                    <p:animEffect transition="in" filter="fade">
                                      <p:cBhvr>
                                        <p:cTn id="16" dur="1000"/>
                                        <p:tgtEl>
                                          <p:spTgt spid="54276">
                                            <p:txEl>
                                              <p:pRg st="0" end="0"/>
                                            </p:txEl>
                                          </p:spTgt>
                                        </p:tgtEl>
                                      </p:cBhvr>
                                    </p:animEffect>
                                    <p:anim calcmode="lin" valueType="num">
                                      <p:cBhvr>
                                        <p:cTn id="17" dur="1000" fill="hold"/>
                                        <p:tgtEl>
                                          <p:spTgt spid="54276">
                                            <p:txEl>
                                              <p:pRg st="0" end="0"/>
                                            </p:txEl>
                                          </p:spTgt>
                                        </p:tgtEl>
                                        <p:attrNameLst>
                                          <p:attrName>ppt_x</p:attrName>
                                        </p:attrNameLst>
                                      </p:cBhvr>
                                      <p:tavLst>
                                        <p:tav tm="0">
                                          <p:val>
                                            <p:strVal val="#ppt_x"/>
                                          </p:val>
                                        </p:tav>
                                        <p:tav tm="100000">
                                          <p:val>
                                            <p:strVal val="#ppt_x"/>
                                          </p:val>
                                        </p:tav>
                                      </p:tavLst>
                                    </p:anim>
                                    <p:anim calcmode="lin" valueType="num">
                                      <p:cBhvr>
                                        <p:cTn id="18" dur="900" decel="100000" fill="hold"/>
                                        <p:tgtEl>
                                          <p:spTgt spid="54276">
                                            <p:txEl>
                                              <p:pRg st="0" end="0"/>
                                            </p:tx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5427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54276">
                                            <p:txEl>
                                              <p:pRg st="1" end="1"/>
                                            </p:txEl>
                                          </p:spTgt>
                                        </p:tgtEl>
                                        <p:attrNameLst>
                                          <p:attrName>style.visibility</p:attrName>
                                        </p:attrNameLst>
                                      </p:cBhvr>
                                      <p:to>
                                        <p:strVal val="visible"/>
                                      </p:to>
                                    </p:set>
                                    <p:animEffect transition="in" filter="fade">
                                      <p:cBhvr>
                                        <p:cTn id="24" dur="1000"/>
                                        <p:tgtEl>
                                          <p:spTgt spid="54276">
                                            <p:txEl>
                                              <p:pRg st="1" end="1"/>
                                            </p:txEl>
                                          </p:spTgt>
                                        </p:tgtEl>
                                      </p:cBhvr>
                                    </p:animEffect>
                                    <p:anim calcmode="lin" valueType="num">
                                      <p:cBhvr>
                                        <p:cTn id="25" dur="1000" fill="hold"/>
                                        <p:tgtEl>
                                          <p:spTgt spid="54276">
                                            <p:txEl>
                                              <p:pRg st="1" end="1"/>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54276">
                                            <p:txEl>
                                              <p:pRg st="1" end="1"/>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5427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54282"/>
                                        </p:tgtEl>
                                        <p:attrNameLst>
                                          <p:attrName>style.visibility</p:attrName>
                                        </p:attrNameLst>
                                      </p:cBhvr>
                                      <p:to>
                                        <p:strVal val="visible"/>
                                      </p:to>
                                    </p:set>
                                    <p:anim calcmode="lin" valueType="num">
                                      <p:cBhvr additive="base">
                                        <p:cTn id="32" dur="1000" fill="hold"/>
                                        <p:tgtEl>
                                          <p:spTgt spid="54282"/>
                                        </p:tgtEl>
                                        <p:attrNameLst>
                                          <p:attrName>ppt_x</p:attrName>
                                        </p:attrNameLst>
                                      </p:cBhvr>
                                      <p:tavLst>
                                        <p:tav tm="0">
                                          <p:val>
                                            <p:strVal val="0-#ppt_w/2"/>
                                          </p:val>
                                        </p:tav>
                                        <p:tav tm="100000">
                                          <p:val>
                                            <p:strVal val="#ppt_x"/>
                                          </p:val>
                                        </p:tav>
                                      </p:tavLst>
                                    </p:anim>
                                    <p:anim calcmode="lin" valueType="num">
                                      <p:cBhvr additive="base">
                                        <p:cTn id="33" dur="1000" fill="hold"/>
                                        <p:tgtEl>
                                          <p:spTgt spid="5428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54276">
                                            <p:txEl>
                                              <p:pRg st="2" end="2"/>
                                            </p:txEl>
                                          </p:spTgt>
                                        </p:tgtEl>
                                        <p:attrNameLst>
                                          <p:attrName>style.visibility</p:attrName>
                                        </p:attrNameLst>
                                      </p:cBhvr>
                                      <p:to>
                                        <p:strVal val="visible"/>
                                      </p:to>
                                    </p:set>
                                    <p:animEffect transition="in" filter="fade">
                                      <p:cBhvr>
                                        <p:cTn id="38" dur="1000"/>
                                        <p:tgtEl>
                                          <p:spTgt spid="54276">
                                            <p:txEl>
                                              <p:pRg st="2" end="2"/>
                                            </p:txEl>
                                          </p:spTgt>
                                        </p:tgtEl>
                                      </p:cBhvr>
                                    </p:animEffect>
                                    <p:anim calcmode="lin" valueType="num">
                                      <p:cBhvr>
                                        <p:cTn id="39" dur="1000" fill="hold"/>
                                        <p:tgtEl>
                                          <p:spTgt spid="54276">
                                            <p:txEl>
                                              <p:pRg st="2" end="2"/>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54276">
                                            <p:txEl>
                                              <p:pRg st="2" end="2"/>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4276">
                                            <p:txEl>
                                              <p:pRg st="2" end="2"/>
                                            </p:txEl>
                                          </p:spTgt>
                                        </p:tgtEl>
                                        <p:attrNameLst>
                                          <p:attrName>ppt_y</p:attrName>
                                        </p:attrNameLst>
                                      </p:cBhvr>
                                      <p:tavLst>
                                        <p:tav tm="0">
                                          <p:val>
                                            <p:strVal val="#ppt_y-.03"/>
                                          </p:val>
                                        </p:tav>
                                        <p:tav tm="100000">
                                          <p:val>
                                            <p:strVal val="#ppt_y"/>
                                          </p:val>
                                        </p:tav>
                                      </p:tavLst>
                                    </p:anim>
                                  </p:childTnLst>
                                </p:cTn>
                              </p:par>
                            </p:childTnLst>
                          </p:cTn>
                        </p:par>
                        <p:par>
                          <p:cTn id="42" fill="hold">
                            <p:stCondLst>
                              <p:cond delay="1000"/>
                            </p:stCondLst>
                            <p:childTnLst>
                              <p:par>
                                <p:cTn id="43" presetID="2" presetClass="entr" presetSubtype="8" fill="hold" grpId="0" nodeType="afterEffect">
                                  <p:stCondLst>
                                    <p:cond delay="0"/>
                                  </p:stCondLst>
                                  <p:childTnLst>
                                    <p:set>
                                      <p:cBhvr>
                                        <p:cTn id="44" dur="1" fill="hold">
                                          <p:stCondLst>
                                            <p:cond delay="0"/>
                                          </p:stCondLst>
                                        </p:cTn>
                                        <p:tgtEl>
                                          <p:spTgt spid="54280"/>
                                        </p:tgtEl>
                                        <p:attrNameLst>
                                          <p:attrName>style.visibility</p:attrName>
                                        </p:attrNameLst>
                                      </p:cBhvr>
                                      <p:to>
                                        <p:strVal val="visible"/>
                                      </p:to>
                                    </p:set>
                                    <p:anim calcmode="lin" valueType="num">
                                      <p:cBhvr additive="base">
                                        <p:cTn id="45" dur="1000" fill="hold"/>
                                        <p:tgtEl>
                                          <p:spTgt spid="54280"/>
                                        </p:tgtEl>
                                        <p:attrNameLst>
                                          <p:attrName>ppt_x</p:attrName>
                                        </p:attrNameLst>
                                      </p:cBhvr>
                                      <p:tavLst>
                                        <p:tav tm="0">
                                          <p:val>
                                            <p:strVal val="0-#ppt_w/2"/>
                                          </p:val>
                                        </p:tav>
                                        <p:tav tm="100000">
                                          <p:val>
                                            <p:strVal val="#ppt_x"/>
                                          </p:val>
                                        </p:tav>
                                      </p:tavLst>
                                    </p:anim>
                                    <p:anim calcmode="lin" valueType="num">
                                      <p:cBhvr additive="base">
                                        <p:cTn id="46" dur="1000" fill="hold"/>
                                        <p:tgtEl>
                                          <p:spTgt spid="5428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54276">
                                            <p:txEl>
                                              <p:pRg st="3" end="3"/>
                                            </p:txEl>
                                          </p:spTgt>
                                        </p:tgtEl>
                                        <p:attrNameLst>
                                          <p:attrName>style.visibility</p:attrName>
                                        </p:attrNameLst>
                                      </p:cBhvr>
                                      <p:to>
                                        <p:strVal val="visible"/>
                                      </p:to>
                                    </p:set>
                                    <p:animEffect transition="in" filter="fade">
                                      <p:cBhvr>
                                        <p:cTn id="51" dur="1000"/>
                                        <p:tgtEl>
                                          <p:spTgt spid="54276">
                                            <p:txEl>
                                              <p:pRg st="3" end="3"/>
                                            </p:txEl>
                                          </p:spTgt>
                                        </p:tgtEl>
                                      </p:cBhvr>
                                    </p:animEffect>
                                    <p:anim calcmode="lin" valueType="num">
                                      <p:cBhvr>
                                        <p:cTn id="52" dur="1000" fill="hold"/>
                                        <p:tgtEl>
                                          <p:spTgt spid="54276">
                                            <p:txEl>
                                              <p:pRg st="3" end="3"/>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54276">
                                            <p:txEl>
                                              <p:pRg st="3" end="3"/>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276">
                                            <p:txEl>
                                              <p:pRg st="3" end="3"/>
                                            </p:txEl>
                                          </p:spTgt>
                                        </p:tgtEl>
                                        <p:attrNameLst>
                                          <p:attrName>ppt_y</p:attrName>
                                        </p:attrNameLst>
                                      </p:cBhvr>
                                      <p:tavLst>
                                        <p:tav tm="0">
                                          <p:val>
                                            <p:strVal val="#ppt_y-.03"/>
                                          </p:val>
                                        </p:tav>
                                        <p:tav tm="100000">
                                          <p:val>
                                            <p:strVal val="#ppt_y"/>
                                          </p:val>
                                        </p:tav>
                                      </p:tavLst>
                                    </p:anim>
                                  </p:childTnLst>
                                </p:cTn>
                              </p:par>
                            </p:childTnLst>
                          </p:cTn>
                        </p:par>
                        <p:par>
                          <p:cTn id="55" fill="hold">
                            <p:stCondLst>
                              <p:cond delay="1000"/>
                            </p:stCondLst>
                            <p:childTnLst>
                              <p:par>
                                <p:cTn id="56" presetID="2" presetClass="entr" presetSubtype="8" fill="hold" grpId="0" nodeType="afterEffect">
                                  <p:stCondLst>
                                    <p:cond delay="0"/>
                                  </p:stCondLst>
                                  <p:childTnLst>
                                    <p:set>
                                      <p:cBhvr>
                                        <p:cTn id="57" dur="1" fill="hold">
                                          <p:stCondLst>
                                            <p:cond delay="0"/>
                                          </p:stCondLst>
                                        </p:cTn>
                                        <p:tgtEl>
                                          <p:spTgt spid="54283"/>
                                        </p:tgtEl>
                                        <p:attrNameLst>
                                          <p:attrName>style.visibility</p:attrName>
                                        </p:attrNameLst>
                                      </p:cBhvr>
                                      <p:to>
                                        <p:strVal val="visible"/>
                                      </p:to>
                                    </p:set>
                                    <p:anim calcmode="lin" valueType="num">
                                      <p:cBhvr additive="base">
                                        <p:cTn id="58" dur="1000" fill="hold"/>
                                        <p:tgtEl>
                                          <p:spTgt spid="54283"/>
                                        </p:tgtEl>
                                        <p:attrNameLst>
                                          <p:attrName>ppt_x</p:attrName>
                                        </p:attrNameLst>
                                      </p:cBhvr>
                                      <p:tavLst>
                                        <p:tav tm="0">
                                          <p:val>
                                            <p:strVal val="0-#ppt_w/2"/>
                                          </p:val>
                                        </p:tav>
                                        <p:tav tm="100000">
                                          <p:val>
                                            <p:strVal val="#ppt_x"/>
                                          </p:val>
                                        </p:tav>
                                      </p:tavLst>
                                    </p:anim>
                                    <p:anim calcmode="lin" valueType="num">
                                      <p:cBhvr additive="base">
                                        <p:cTn id="59" dur="1000" fill="hold"/>
                                        <p:tgtEl>
                                          <p:spTgt spid="54283"/>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grpId="0" nodeType="clickEffect">
                                  <p:stCondLst>
                                    <p:cond delay="0"/>
                                  </p:stCondLst>
                                  <p:childTnLst>
                                    <p:set>
                                      <p:cBhvr>
                                        <p:cTn id="63" dur="1" fill="hold">
                                          <p:stCondLst>
                                            <p:cond delay="0"/>
                                          </p:stCondLst>
                                        </p:cTn>
                                        <p:tgtEl>
                                          <p:spTgt spid="54276">
                                            <p:txEl>
                                              <p:pRg st="4" end="4"/>
                                            </p:txEl>
                                          </p:spTgt>
                                        </p:tgtEl>
                                        <p:attrNameLst>
                                          <p:attrName>style.visibility</p:attrName>
                                        </p:attrNameLst>
                                      </p:cBhvr>
                                      <p:to>
                                        <p:strVal val="visible"/>
                                      </p:to>
                                    </p:set>
                                    <p:animEffect transition="in" filter="fade">
                                      <p:cBhvr>
                                        <p:cTn id="64" dur="1000"/>
                                        <p:tgtEl>
                                          <p:spTgt spid="54276">
                                            <p:txEl>
                                              <p:pRg st="4" end="4"/>
                                            </p:txEl>
                                          </p:spTgt>
                                        </p:tgtEl>
                                      </p:cBhvr>
                                    </p:animEffect>
                                    <p:anim calcmode="lin" valueType="num">
                                      <p:cBhvr>
                                        <p:cTn id="65" dur="1000" fill="hold"/>
                                        <p:tgtEl>
                                          <p:spTgt spid="54276">
                                            <p:txEl>
                                              <p:pRg st="4" end="4"/>
                                            </p:txEl>
                                          </p:spTgt>
                                        </p:tgtEl>
                                        <p:attrNameLst>
                                          <p:attrName>ppt_x</p:attrName>
                                        </p:attrNameLst>
                                      </p:cBhvr>
                                      <p:tavLst>
                                        <p:tav tm="0">
                                          <p:val>
                                            <p:strVal val="#ppt_x"/>
                                          </p:val>
                                        </p:tav>
                                        <p:tav tm="100000">
                                          <p:val>
                                            <p:strVal val="#ppt_x"/>
                                          </p:val>
                                        </p:tav>
                                      </p:tavLst>
                                    </p:anim>
                                    <p:anim calcmode="lin" valueType="num">
                                      <p:cBhvr>
                                        <p:cTn id="66" dur="900" decel="100000" fill="hold"/>
                                        <p:tgtEl>
                                          <p:spTgt spid="54276">
                                            <p:txEl>
                                              <p:pRg st="4" end="4"/>
                                            </p:txEl>
                                          </p:spTgt>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54276">
                                            <p:txEl>
                                              <p:pRg st="4" end="4"/>
                                            </p:txEl>
                                          </p:spTgt>
                                        </p:tgtEl>
                                        <p:attrNameLst>
                                          <p:attrName>ppt_y</p:attrName>
                                        </p:attrNameLst>
                                      </p:cBhvr>
                                      <p:tavLst>
                                        <p:tav tm="0">
                                          <p:val>
                                            <p:strVal val="#ppt_y-.03"/>
                                          </p:val>
                                        </p:tav>
                                        <p:tav tm="100000">
                                          <p:val>
                                            <p:strVal val="#ppt_y"/>
                                          </p:val>
                                        </p:tav>
                                      </p:tavLst>
                                    </p:anim>
                                  </p:childTnLst>
                                </p:cTn>
                              </p:par>
                            </p:childTnLst>
                          </p:cTn>
                        </p:par>
                        <p:par>
                          <p:cTn id="68" fill="hold">
                            <p:stCondLst>
                              <p:cond delay="1000"/>
                            </p:stCondLst>
                            <p:childTnLst>
                              <p:par>
                                <p:cTn id="69" presetID="2" presetClass="entr" presetSubtype="8" fill="hold" grpId="0" nodeType="afterEffect">
                                  <p:stCondLst>
                                    <p:cond delay="0"/>
                                  </p:stCondLst>
                                  <p:childTnLst>
                                    <p:set>
                                      <p:cBhvr>
                                        <p:cTn id="70" dur="1" fill="hold">
                                          <p:stCondLst>
                                            <p:cond delay="0"/>
                                          </p:stCondLst>
                                        </p:cTn>
                                        <p:tgtEl>
                                          <p:spTgt spid="54284"/>
                                        </p:tgtEl>
                                        <p:attrNameLst>
                                          <p:attrName>style.visibility</p:attrName>
                                        </p:attrNameLst>
                                      </p:cBhvr>
                                      <p:to>
                                        <p:strVal val="visible"/>
                                      </p:to>
                                    </p:set>
                                    <p:anim calcmode="lin" valueType="num">
                                      <p:cBhvr additive="base">
                                        <p:cTn id="71" dur="1000" fill="hold"/>
                                        <p:tgtEl>
                                          <p:spTgt spid="54284"/>
                                        </p:tgtEl>
                                        <p:attrNameLst>
                                          <p:attrName>ppt_x</p:attrName>
                                        </p:attrNameLst>
                                      </p:cBhvr>
                                      <p:tavLst>
                                        <p:tav tm="0">
                                          <p:val>
                                            <p:strVal val="0-#ppt_w/2"/>
                                          </p:val>
                                        </p:tav>
                                        <p:tav tm="100000">
                                          <p:val>
                                            <p:strVal val="#ppt_x"/>
                                          </p:val>
                                        </p:tav>
                                      </p:tavLst>
                                    </p:anim>
                                    <p:anim calcmode="lin" valueType="num">
                                      <p:cBhvr additive="base">
                                        <p:cTn id="72" dur="1000" fill="hold"/>
                                        <p:tgtEl>
                                          <p:spTgt spid="54284"/>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7" presetClass="entr" presetSubtype="0" fill="hold" grpId="0" nodeType="clickEffect">
                                  <p:stCondLst>
                                    <p:cond delay="0"/>
                                  </p:stCondLst>
                                  <p:childTnLst>
                                    <p:set>
                                      <p:cBhvr>
                                        <p:cTn id="76" dur="1" fill="hold">
                                          <p:stCondLst>
                                            <p:cond delay="0"/>
                                          </p:stCondLst>
                                        </p:cTn>
                                        <p:tgtEl>
                                          <p:spTgt spid="54276">
                                            <p:txEl>
                                              <p:pRg st="5" end="5"/>
                                            </p:txEl>
                                          </p:spTgt>
                                        </p:tgtEl>
                                        <p:attrNameLst>
                                          <p:attrName>style.visibility</p:attrName>
                                        </p:attrNameLst>
                                      </p:cBhvr>
                                      <p:to>
                                        <p:strVal val="visible"/>
                                      </p:to>
                                    </p:set>
                                    <p:animEffect transition="in" filter="fade">
                                      <p:cBhvr>
                                        <p:cTn id="77" dur="1000"/>
                                        <p:tgtEl>
                                          <p:spTgt spid="54276">
                                            <p:txEl>
                                              <p:pRg st="5" end="5"/>
                                            </p:txEl>
                                          </p:spTgt>
                                        </p:tgtEl>
                                      </p:cBhvr>
                                    </p:animEffect>
                                    <p:anim calcmode="lin" valueType="num">
                                      <p:cBhvr>
                                        <p:cTn id="78" dur="1000" fill="hold"/>
                                        <p:tgtEl>
                                          <p:spTgt spid="54276">
                                            <p:txEl>
                                              <p:pRg st="5" end="5"/>
                                            </p:txEl>
                                          </p:spTgt>
                                        </p:tgtEl>
                                        <p:attrNameLst>
                                          <p:attrName>ppt_x</p:attrName>
                                        </p:attrNameLst>
                                      </p:cBhvr>
                                      <p:tavLst>
                                        <p:tav tm="0">
                                          <p:val>
                                            <p:strVal val="#ppt_x"/>
                                          </p:val>
                                        </p:tav>
                                        <p:tav tm="100000">
                                          <p:val>
                                            <p:strVal val="#ppt_x"/>
                                          </p:val>
                                        </p:tav>
                                      </p:tavLst>
                                    </p:anim>
                                    <p:anim calcmode="lin" valueType="num">
                                      <p:cBhvr>
                                        <p:cTn id="79" dur="900" decel="100000" fill="hold"/>
                                        <p:tgtEl>
                                          <p:spTgt spid="54276">
                                            <p:txEl>
                                              <p:pRg st="5" end="5"/>
                                            </p:tx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54276">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p:bldP spid="54278" grpId="0"/>
      <p:bldP spid="54280" grpId="0" animBg="1"/>
      <p:bldP spid="54282" grpId="0" animBg="1"/>
      <p:bldP spid="54283" grpId="0" animBg="1"/>
      <p:bldP spid="54284"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p>
            <a:fld id="{0905897C-35AE-4938-933E-96504B619082}" type="slidenum">
              <a:rPr lang="ar-SA"/>
              <a:pPr/>
              <a:t>295</a:t>
            </a:fld>
            <a:endParaRPr lang="en-US"/>
          </a:p>
        </p:txBody>
      </p:sp>
      <p:sp>
        <p:nvSpPr>
          <p:cNvPr id="8195" name="Rectangle 2"/>
          <p:cNvSpPr>
            <a:spLocks noGrp="1" noChangeArrowheads="1"/>
          </p:cNvSpPr>
          <p:nvPr>
            <p:ph type="title"/>
          </p:nvPr>
        </p:nvSpPr>
        <p:spPr>
          <a:xfrm>
            <a:off x="0" y="0"/>
            <a:ext cx="9144000" cy="1412875"/>
          </a:xfrm>
        </p:spPr>
        <p:txBody>
          <a:bodyPr/>
          <a:lstStyle/>
          <a:p>
            <a:pPr eaLnBrk="1" hangingPunct="1"/>
            <a:r>
              <a:rPr lang="en-US" sz="3600" b="1" smtClean="0"/>
              <a:t>PLACENTAL CIRCULATION       80 to 100 each cotyledon - inflow</a:t>
            </a:r>
          </a:p>
        </p:txBody>
      </p:sp>
      <p:pic>
        <p:nvPicPr>
          <p:cNvPr id="65541" name="Picture 5" descr="741B0965"/>
          <p:cNvPicPr>
            <a:picLocks noChangeAspect="1" noChangeArrowheads="1"/>
          </p:cNvPicPr>
          <p:nvPr/>
        </p:nvPicPr>
        <p:blipFill>
          <a:blip r:embed="rId3"/>
          <a:srcRect/>
          <a:stretch>
            <a:fillRect/>
          </a:stretch>
        </p:blipFill>
        <p:spPr bwMode="auto">
          <a:xfrm>
            <a:off x="0" y="1428750"/>
            <a:ext cx="8358188" cy="5429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blinds(horizontal)">
                                      <p:cBhvr>
                                        <p:cTn id="7" dur="1000"/>
                                        <p:tgtEl>
                                          <p:spTgt spid="6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fld id="{C5327893-8962-48DE-85AB-411C2191EE73}" type="slidenum">
              <a:rPr lang="ar-SA"/>
              <a:pPr/>
              <a:t>296</a:t>
            </a:fld>
            <a:endParaRPr lang="en-US"/>
          </a:p>
        </p:txBody>
      </p:sp>
      <p:sp>
        <p:nvSpPr>
          <p:cNvPr id="9219" name="Rectangle 4"/>
          <p:cNvSpPr>
            <a:spLocks noGrp="1" noChangeArrowheads="1"/>
          </p:cNvSpPr>
          <p:nvPr>
            <p:ph type="title"/>
          </p:nvPr>
        </p:nvSpPr>
        <p:spPr>
          <a:xfrm>
            <a:off x="685800" y="260350"/>
            <a:ext cx="7772400" cy="515938"/>
          </a:xfrm>
        </p:spPr>
        <p:txBody>
          <a:bodyPr>
            <a:normAutofit fontScale="90000"/>
          </a:bodyPr>
          <a:lstStyle/>
          <a:p>
            <a:pPr eaLnBrk="1" hangingPunct="1"/>
            <a:r>
              <a:rPr lang="en-US" sz="2800" b="1" smtClean="0"/>
              <a:t>STRUCTURE OF STEM CHORIONIC VILLUS</a:t>
            </a:r>
          </a:p>
        </p:txBody>
      </p:sp>
      <p:sp>
        <p:nvSpPr>
          <p:cNvPr id="9220" name="Rectangle 5"/>
          <p:cNvSpPr>
            <a:spLocks noGrp="1" noChangeArrowheads="1"/>
          </p:cNvSpPr>
          <p:nvPr>
            <p:ph idx="1"/>
          </p:nvPr>
        </p:nvSpPr>
        <p:spPr/>
        <p:txBody>
          <a:bodyPr/>
          <a:lstStyle/>
          <a:p>
            <a:pPr eaLnBrk="1" hangingPunct="1"/>
            <a:endParaRPr lang="en-US" smtClean="0"/>
          </a:p>
        </p:txBody>
      </p:sp>
      <p:pic>
        <p:nvPicPr>
          <p:cNvPr id="67590" name="Picture 6" descr="7E6AE5BB"/>
          <p:cNvPicPr>
            <a:picLocks noChangeAspect="1" noChangeArrowheads="1"/>
          </p:cNvPicPr>
          <p:nvPr/>
        </p:nvPicPr>
        <p:blipFill>
          <a:blip r:embed="rId3"/>
          <a:srcRect/>
          <a:stretch>
            <a:fillRect/>
          </a:stretch>
        </p:blipFill>
        <p:spPr bwMode="auto">
          <a:xfrm>
            <a:off x="685800" y="846138"/>
            <a:ext cx="7770813" cy="5391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blinds(vertical)">
                                      <p:cBhvr>
                                        <p:cTn id="7" dur="10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6"/>
          <p:cNvSpPr>
            <a:spLocks noGrp="1"/>
          </p:cNvSpPr>
          <p:nvPr>
            <p:ph type="sldNum" sz="quarter" idx="12"/>
          </p:nvPr>
        </p:nvSpPr>
        <p:spPr>
          <a:noFill/>
        </p:spPr>
        <p:txBody>
          <a:bodyPr/>
          <a:lstStyle/>
          <a:p>
            <a:fld id="{D9EDBD73-F4D5-46E8-A626-AA0767EF972D}" type="slidenum">
              <a:rPr lang="ar-SA"/>
              <a:pPr/>
              <a:t>297</a:t>
            </a:fld>
            <a:endParaRPr lang="en-US"/>
          </a:p>
        </p:txBody>
      </p:sp>
      <p:sp>
        <p:nvSpPr>
          <p:cNvPr id="10243" name="Rectangle 4"/>
          <p:cNvSpPr>
            <a:spLocks noGrp="1" noChangeArrowheads="1"/>
          </p:cNvSpPr>
          <p:nvPr>
            <p:ph type="title"/>
          </p:nvPr>
        </p:nvSpPr>
        <p:spPr>
          <a:xfrm>
            <a:off x="0" y="0"/>
            <a:ext cx="4572000" cy="2205038"/>
          </a:xfrm>
        </p:spPr>
        <p:txBody>
          <a:bodyPr/>
          <a:lstStyle/>
          <a:p>
            <a:pPr eaLnBrk="1" hangingPunct="1"/>
            <a:r>
              <a:rPr lang="en-US" sz="2800" smtClean="0"/>
              <a:t>PLACENTAL MEMBRANE          knot –syncytiotrophoblast –Toward end of pregnancy – phagocytic cells</a:t>
            </a:r>
          </a:p>
        </p:txBody>
      </p:sp>
      <p:sp>
        <p:nvSpPr>
          <p:cNvPr id="69638" name="Rectangle 6"/>
          <p:cNvSpPr>
            <a:spLocks noGrp="1" noChangeArrowheads="1"/>
          </p:cNvSpPr>
          <p:nvPr>
            <p:ph type="body" sz="half" idx="2"/>
          </p:nvPr>
        </p:nvSpPr>
        <p:spPr>
          <a:xfrm>
            <a:off x="4500563" y="214313"/>
            <a:ext cx="4643437" cy="6310312"/>
          </a:xfrm>
        </p:spPr>
        <p:txBody>
          <a:bodyPr>
            <a:normAutofit lnSpcReduction="10000"/>
          </a:bodyPr>
          <a:lstStyle/>
          <a:p>
            <a:pPr eaLnBrk="1" hangingPunct="1">
              <a:lnSpc>
                <a:spcPct val="80000"/>
              </a:lnSpc>
            </a:pPr>
            <a:r>
              <a:rPr lang="en-US" sz="2800" smtClean="0"/>
              <a:t>This is a composite structure that consists of the extrafetal tissues separating the fetal blood from the maternal blood.</a:t>
            </a:r>
          </a:p>
          <a:p>
            <a:pPr eaLnBrk="1" hangingPunct="1">
              <a:lnSpc>
                <a:spcPct val="80000"/>
              </a:lnSpc>
            </a:pPr>
            <a:r>
              <a:rPr lang="en-US" sz="2800" b="1" i="1" u="sng" smtClean="0"/>
              <a:t>It has four layers:</a:t>
            </a:r>
          </a:p>
          <a:p>
            <a:pPr lvl="1" eaLnBrk="1" hangingPunct="1">
              <a:lnSpc>
                <a:spcPct val="80000"/>
              </a:lnSpc>
            </a:pPr>
            <a:r>
              <a:rPr lang="en-US" b="1" i="1" smtClean="0"/>
              <a:t>Syncytiotrophoblast</a:t>
            </a:r>
          </a:p>
          <a:p>
            <a:pPr lvl="1" eaLnBrk="1" hangingPunct="1">
              <a:lnSpc>
                <a:spcPct val="80000"/>
              </a:lnSpc>
            </a:pPr>
            <a:r>
              <a:rPr lang="en-US" b="1" i="1" smtClean="0"/>
              <a:t>Cytotrophoblast</a:t>
            </a:r>
          </a:p>
          <a:p>
            <a:pPr lvl="1" eaLnBrk="1" hangingPunct="1">
              <a:lnSpc>
                <a:spcPct val="80000"/>
              </a:lnSpc>
            </a:pPr>
            <a:r>
              <a:rPr lang="en-US" b="1" i="1" smtClean="0"/>
              <a:t>Connective tissue of villus</a:t>
            </a:r>
          </a:p>
          <a:p>
            <a:pPr lvl="1" eaLnBrk="1" hangingPunct="1">
              <a:lnSpc>
                <a:spcPct val="80000"/>
              </a:lnSpc>
            </a:pPr>
            <a:r>
              <a:rPr lang="en-US" b="1" i="1" smtClean="0"/>
              <a:t>Endothelium of fetal capillaries</a:t>
            </a:r>
          </a:p>
          <a:p>
            <a:pPr eaLnBrk="1" hangingPunct="1">
              <a:lnSpc>
                <a:spcPct val="80000"/>
              </a:lnSpc>
            </a:pPr>
            <a:r>
              <a:rPr lang="en-US" sz="2800" smtClean="0"/>
              <a:t>After the 20</a:t>
            </a:r>
            <a:r>
              <a:rPr lang="en-US" sz="2800" baseline="30000" smtClean="0"/>
              <a:t>th</a:t>
            </a:r>
            <a:r>
              <a:rPr lang="en-US" sz="2800" smtClean="0"/>
              <a:t> week, the cytotrophoblastic cells disappear and the placental membrane consists only of </a:t>
            </a:r>
            <a:r>
              <a:rPr lang="en-US" sz="2800" i="1" u="sng" smtClean="0"/>
              <a:t>three layers</a:t>
            </a:r>
            <a:r>
              <a:rPr lang="en-US" sz="2400" smtClean="0"/>
              <a:t>.</a:t>
            </a:r>
          </a:p>
        </p:txBody>
      </p:sp>
      <p:pic>
        <p:nvPicPr>
          <p:cNvPr id="69639" name="Picture 7" descr="7E6AE5BB"/>
          <p:cNvPicPr>
            <a:picLocks noChangeAspect="1" noChangeArrowheads="1"/>
          </p:cNvPicPr>
          <p:nvPr/>
        </p:nvPicPr>
        <p:blipFill>
          <a:blip r:embed="rId3"/>
          <a:srcRect l="53708"/>
          <a:stretch>
            <a:fillRect/>
          </a:stretch>
        </p:blipFill>
        <p:spPr bwMode="auto">
          <a:xfrm>
            <a:off x="0" y="2349500"/>
            <a:ext cx="4500563" cy="4508500"/>
          </a:xfrm>
          <a:prstGeom prst="rect">
            <a:avLst/>
          </a:prstGeom>
          <a:noFill/>
          <a:ln w="9525">
            <a:noFill/>
            <a:miter lim="800000"/>
            <a:headEnd/>
            <a:tailEnd/>
          </a:ln>
        </p:spPr>
      </p:pic>
      <p:sp>
        <p:nvSpPr>
          <p:cNvPr id="69640" name="Oval 8"/>
          <p:cNvSpPr>
            <a:spLocks noChangeArrowheads="1"/>
          </p:cNvSpPr>
          <p:nvPr/>
        </p:nvSpPr>
        <p:spPr bwMode="auto">
          <a:xfrm>
            <a:off x="684213" y="1341438"/>
            <a:ext cx="936625" cy="501650"/>
          </a:xfrm>
          <a:prstGeom prst="ellipse">
            <a:avLst/>
          </a:prstGeom>
          <a:noFill/>
          <a:ln w="22225">
            <a:solidFill>
              <a:srgbClr val="339966"/>
            </a:solidFill>
            <a:round/>
            <a:headEnd/>
            <a:tailEnd/>
          </a:ln>
        </p:spPr>
        <p:txBody>
          <a:bodyPr wrap="none" anchor="ctr"/>
          <a:lstStyle/>
          <a:p>
            <a:endParaRPr lang="en-US" sz="2400"/>
          </a:p>
        </p:txBody>
      </p:sp>
      <p:sp>
        <p:nvSpPr>
          <p:cNvPr id="69641" name="Oval 9"/>
          <p:cNvSpPr>
            <a:spLocks noChangeArrowheads="1"/>
          </p:cNvSpPr>
          <p:nvPr/>
        </p:nvSpPr>
        <p:spPr bwMode="auto">
          <a:xfrm>
            <a:off x="2051050" y="3284538"/>
            <a:ext cx="1296988" cy="288925"/>
          </a:xfrm>
          <a:prstGeom prst="ellipse">
            <a:avLst/>
          </a:prstGeom>
          <a:noFill/>
          <a:ln w="22225">
            <a:solidFill>
              <a:srgbClr val="339966"/>
            </a:solidFill>
            <a:round/>
            <a:headEnd/>
            <a:tailEnd/>
          </a:ln>
        </p:spPr>
        <p:txBody>
          <a:bodyPr wrap="none" anchor="ctr"/>
          <a:lstStyle/>
          <a:p>
            <a:endParaRPr lang="en-US" sz="2400"/>
          </a:p>
        </p:txBody>
      </p:sp>
      <p:sp>
        <p:nvSpPr>
          <p:cNvPr id="69642" name="Oval 10"/>
          <p:cNvSpPr>
            <a:spLocks noChangeArrowheads="1"/>
          </p:cNvSpPr>
          <p:nvPr/>
        </p:nvSpPr>
        <p:spPr bwMode="auto">
          <a:xfrm>
            <a:off x="2698750" y="3068638"/>
            <a:ext cx="1296988" cy="215900"/>
          </a:xfrm>
          <a:prstGeom prst="ellipse">
            <a:avLst/>
          </a:prstGeom>
          <a:noFill/>
          <a:ln w="22225">
            <a:solidFill>
              <a:srgbClr val="339966"/>
            </a:solidFill>
            <a:round/>
            <a:headEnd/>
            <a:tailEnd/>
          </a:ln>
        </p:spPr>
        <p:txBody>
          <a:bodyPr wrap="none" anchor="ctr"/>
          <a:lstStyle/>
          <a:p>
            <a:endParaRPr lang="en-US" sz="2400"/>
          </a:p>
        </p:txBody>
      </p:sp>
      <p:sp>
        <p:nvSpPr>
          <p:cNvPr id="69643" name="Oval 11"/>
          <p:cNvSpPr>
            <a:spLocks noChangeArrowheads="1"/>
          </p:cNvSpPr>
          <p:nvPr/>
        </p:nvSpPr>
        <p:spPr bwMode="auto">
          <a:xfrm>
            <a:off x="3059113" y="1125538"/>
            <a:ext cx="936625" cy="573087"/>
          </a:xfrm>
          <a:prstGeom prst="ellipse">
            <a:avLst/>
          </a:prstGeom>
          <a:noFill/>
          <a:ln w="22225">
            <a:solidFill>
              <a:srgbClr val="339966"/>
            </a:solidFill>
            <a:round/>
            <a:headEnd/>
            <a:tailEnd/>
          </a:ln>
        </p:spPr>
        <p:txBody>
          <a:bodyPr wrap="none" anchor="ctr"/>
          <a:lstStyle/>
          <a:p>
            <a:endParaRPr lang="en-US" sz="2400"/>
          </a:p>
        </p:txBody>
      </p:sp>
      <p:sp>
        <p:nvSpPr>
          <p:cNvPr id="69644" name="Oval 12"/>
          <p:cNvSpPr>
            <a:spLocks noChangeArrowheads="1"/>
          </p:cNvSpPr>
          <p:nvPr/>
        </p:nvSpPr>
        <p:spPr bwMode="auto">
          <a:xfrm>
            <a:off x="1403350" y="909638"/>
            <a:ext cx="1223963" cy="431800"/>
          </a:xfrm>
          <a:prstGeom prst="ellipse">
            <a:avLst/>
          </a:prstGeom>
          <a:noFill/>
          <a:ln w="22225">
            <a:solidFill>
              <a:srgbClr val="339966"/>
            </a:solidFill>
            <a:round/>
            <a:headEnd/>
            <a:tailEnd/>
          </a:ln>
        </p:spPr>
        <p:txBody>
          <a:bodyPr wrap="none" anchor="ct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9639"/>
                                        </p:tgtEl>
                                        <p:attrNameLst>
                                          <p:attrName>style.visibility</p:attrName>
                                        </p:attrNameLst>
                                      </p:cBhvr>
                                      <p:to>
                                        <p:strVal val="visible"/>
                                      </p:to>
                                    </p:set>
                                    <p:animEffect transition="in" filter="wipe(up)">
                                      <p:cBhvr>
                                        <p:cTn id="7" dur="1000"/>
                                        <p:tgtEl>
                                          <p:spTgt spid="696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9638">
                                            <p:txEl>
                                              <p:pRg st="0" end="0"/>
                                            </p:txEl>
                                          </p:spTgt>
                                        </p:tgtEl>
                                        <p:attrNameLst>
                                          <p:attrName>style.visibility</p:attrName>
                                        </p:attrNameLst>
                                      </p:cBhvr>
                                      <p:to>
                                        <p:strVal val="visible"/>
                                      </p:to>
                                    </p:set>
                                    <p:animEffect transition="in" filter="wipe(up)">
                                      <p:cBhvr>
                                        <p:cTn id="12" dur="1000"/>
                                        <p:tgtEl>
                                          <p:spTgt spid="69638">
                                            <p:txEl>
                                              <p:pRg st="0" end="0"/>
                                            </p:txEl>
                                          </p:spTgt>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9640"/>
                                        </p:tgtEl>
                                        <p:attrNameLst>
                                          <p:attrName>style.visibility</p:attrName>
                                        </p:attrNameLst>
                                      </p:cBhvr>
                                      <p:to>
                                        <p:strVal val="visible"/>
                                      </p:to>
                                    </p:set>
                                    <p:anim calcmode="lin" valueType="num">
                                      <p:cBhvr additive="base">
                                        <p:cTn id="16" dur="1000" fill="hold"/>
                                        <p:tgtEl>
                                          <p:spTgt spid="69640"/>
                                        </p:tgtEl>
                                        <p:attrNameLst>
                                          <p:attrName>ppt_x</p:attrName>
                                        </p:attrNameLst>
                                      </p:cBhvr>
                                      <p:tavLst>
                                        <p:tav tm="0">
                                          <p:val>
                                            <p:strVal val="0-#ppt_w/2"/>
                                          </p:val>
                                        </p:tav>
                                        <p:tav tm="100000">
                                          <p:val>
                                            <p:strVal val="#ppt_x"/>
                                          </p:val>
                                        </p:tav>
                                      </p:tavLst>
                                    </p:anim>
                                    <p:anim calcmode="lin" valueType="num">
                                      <p:cBhvr additive="base">
                                        <p:cTn id="17" dur="1000" fill="hold"/>
                                        <p:tgtEl>
                                          <p:spTgt spid="6964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9638">
                                            <p:txEl>
                                              <p:pRg st="1" end="1"/>
                                            </p:txEl>
                                          </p:spTgt>
                                        </p:tgtEl>
                                        <p:attrNameLst>
                                          <p:attrName>style.visibility</p:attrName>
                                        </p:attrNameLst>
                                      </p:cBhvr>
                                      <p:to>
                                        <p:strVal val="visible"/>
                                      </p:to>
                                    </p:set>
                                    <p:animEffect transition="in" filter="wipe(up)">
                                      <p:cBhvr>
                                        <p:cTn id="22" dur="1000"/>
                                        <p:tgtEl>
                                          <p:spTgt spid="6963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9638">
                                            <p:txEl>
                                              <p:pRg st="2" end="2"/>
                                            </p:txEl>
                                          </p:spTgt>
                                        </p:tgtEl>
                                        <p:attrNameLst>
                                          <p:attrName>style.visibility</p:attrName>
                                        </p:attrNameLst>
                                      </p:cBhvr>
                                      <p:to>
                                        <p:strVal val="visible"/>
                                      </p:to>
                                    </p:set>
                                    <p:animEffect transition="in" filter="wipe(up)">
                                      <p:cBhvr>
                                        <p:cTn id="27" dur="1000"/>
                                        <p:tgtEl>
                                          <p:spTgt spid="69638">
                                            <p:txEl>
                                              <p:pRg st="2" end="2"/>
                                            </p:txEl>
                                          </p:spTgt>
                                        </p:tgtEl>
                                      </p:cBhvr>
                                    </p:animEffect>
                                  </p:childTnLst>
                                </p:cTn>
                              </p:par>
                            </p:childTnLst>
                          </p:cTn>
                        </p:par>
                        <p:par>
                          <p:cTn id="28" fill="hold">
                            <p:stCondLst>
                              <p:cond delay="1000"/>
                            </p:stCondLst>
                            <p:childTnLst>
                              <p:par>
                                <p:cTn id="29" presetID="2" presetClass="entr" presetSubtype="8" fill="hold" grpId="0" nodeType="afterEffect">
                                  <p:stCondLst>
                                    <p:cond delay="0"/>
                                  </p:stCondLst>
                                  <p:childTnLst>
                                    <p:set>
                                      <p:cBhvr>
                                        <p:cTn id="30" dur="1" fill="hold">
                                          <p:stCondLst>
                                            <p:cond delay="0"/>
                                          </p:stCondLst>
                                        </p:cTn>
                                        <p:tgtEl>
                                          <p:spTgt spid="69641"/>
                                        </p:tgtEl>
                                        <p:attrNameLst>
                                          <p:attrName>style.visibility</p:attrName>
                                        </p:attrNameLst>
                                      </p:cBhvr>
                                      <p:to>
                                        <p:strVal val="visible"/>
                                      </p:to>
                                    </p:set>
                                    <p:anim calcmode="lin" valueType="num">
                                      <p:cBhvr additive="base">
                                        <p:cTn id="31" dur="1000" fill="hold"/>
                                        <p:tgtEl>
                                          <p:spTgt spid="69641"/>
                                        </p:tgtEl>
                                        <p:attrNameLst>
                                          <p:attrName>ppt_x</p:attrName>
                                        </p:attrNameLst>
                                      </p:cBhvr>
                                      <p:tavLst>
                                        <p:tav tm="0">
                                          <p:val>
                                            <p:strVal val="0-#ppt_w/2"/>
                                          </p:val>
                                        </p:tav>
                                        <p:tav tm="100000">
                                          <p:val>
                                            <p:strVal val="#ppt_x"/>
                                          </p:val>
                                        </p:tav>
                                      </p:tavLst>
                                    </p:anim>
                                    <p:anim calcmode="lin" valueType="num">
                                      <p:cBhvr additive="base">
                                        <p:cTn id="32" dur="1000" fill="hold"/>
                                        <p:tgtEl>
                                          <p:spTgt spid="6964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9638">
                                            <p:txEl>
                                              <p:pRg st="3" end="3"/>
                                            </p:txEl>
                                          </p:spTgt>
                                        </p:tgtEl>
                                        <p:attrNameLst>
                                          <p:attrName>style.visibility</p:attrName>
                                        </p:attrNameLst>
                                      </p:cBhvr>
                                      <p:to>
                                        <p:strVal val="visible"/>
                                      </p:to>
                                    </p:set>
                                    <p:animEffect transition="in" filter="wipe(up)">
                                      <p:cBhvr>
                                        <p:cTn id="37" dur="1000"/>
                                        <p:tgtEl>
                                          <p:spTgt spid="69638">
                                            <p:txEl>
                                              <p:pRg st="3" end="3"/>
                                            </p:txEl>
                                          </p:spTgt>
                                        </p:tgtEl>
                                      </p:cBhvr>
                                    </p:animEffect>
                                  </p:childTnLst>
                                </p:cTn>
                              </p:par>
                            </p:childTnLst>
                          </p:cTn>
                        </p:par>
                        <p:par>
                          <p:cTn id="38" fill="hold">
                            <p:stCondLst>
                              <p:cond delay="1000"/>
                            </p:stCondLst>
                            <p:childTnLst>
                              <p:par>
                                <p:cTn id="39" presetID="2" presetClass="entr" presetSubtype="8" fill="hold" grpId="0" nodeType="afterEffect">
                                  <p:stCondLst>
                                    <p:cond delay="0"/>
                                  </p:stCondLst>
                                  <p:childTnLst>
                                    <p:set>
                                      <p:cBhvr>
                                        <p:cTn id="40" dur="1" fill="hold">
                                          <p:stCondLst>
                                            <p:cond delay="0"/>
                                          </p:stCondLst>
                                        </p:cTn>
                                        <p:tgtEl>
                                          <p:spTgt spid="69642"/>
                                        </p:tgtEl>
                                        <p:attrNameLst>
                                          <p:attrName>style.visibility</p:attrName>
                                        </p:attrNameLst>
                                      </p:cBhvr>
                                      <p:to>
                                        <p:strVal val="visible"/>
                                      </p:to>
                                    </p:set>
                                    <p:anim calcmode="lin" valueType="num">
                                      <p:cBhvr additive="base">
                                        <p:cTn id="41" dur="1000" fill="hold"/>
                                        <p:tgtEl>
                                          <p:spTgt spid="69642"/>
                                        </p:tgtEl>
                                        <p:attrNameLst>
                                          <p:attrName>ppt_x</p:attrName>
                                        </p:attrNameLst>
                                      </p:cBhvr>
                                      <p:tavLst>
                                        <p:tav tm="0">
                                          <p:val>
                                            <p:strVal val="0-#ppt_w/2"/>
                                          </p:val>
                                        </p:tav>
                                        <p:tav tm="100000">
                                          <p:val>
                                            <p:strVal val="#ppt_x"/>
                                          </p:val>
                                        </p:tav>
                                      </p:tavLst>
                                    </p:anim>
                                    <p:anim calcmode="lin" valueType="num">
                                      <p:cBhvr additive="base">
                                        <p:cTn id="42" dur="1000" fill="hold"/>
                                        <p:tgtEl>
                                          <p:spTgt spid="6964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69638">
                                            <p:txEl>
                                              <p:pRg st="4" end="4"/>
                                            </p:txEl>
                                          </p:spTgt>
                                        </p:tgtEl>
                                        <p:attrNameLst>
                                          <p:attrName>style.visibility</p:attrName>
                                        </p:attrNameLst>
                                      </p:cBhvr>
                                      <p:to>
                                        <p:strVal val="visible"/>
                                      </p:to>
                                    </p:set>
                                    <p:animEffect transition="in" filter="wipe(up)">
                                      <p:cBhvr>
                                        <p:cTn id="47" dur="1000"/>
                                        <p:tgtEl>
                                          <p:spTgt spid="69638">
                                            <p:txEl>
                                              <p:pRg st="4" end="4"/>
                                            </p:txEl>
                                          </p:spTgt>
                                        </p:tgtEl>
                                      </p:cBhvr>
                                    </p:animEffect>
                                  </p:childTnLst>
                                </p:cTn>
                              </p:par>
                            </p:childTnLst>
                          </p:cTn>
                        </p:par>
                        <p:par>
                          <p:cTn id="48" fill="hold">
                            <p:stCondLst>
                              <p:cond delay="1000"/>
                            </p:stCondLst>
                            <p:childTnLst>
                              <p:par>
                                <p:cTn id="49" presetID="2" presetClass="entr" presetSubtype="1" fill="hold" grpId="0" nodeType="afterEffect">
                                  <p:stCondLst>
                                    <p:cond delay="0"/>
                                  </p:stCondLst>
                                  <p:childTnLst>
                                    <p:set>
                                      <p:cBhvr>
                                        <p:cTn id="50" dur="1" fill="hold">
                                          <p:stCondLst>
                                            <p:cond delay="0"/>
                                          </p:stCondLst>
                                        </p:cTn>
                                        <p:tgtEl>
                                          <p:spTgt spid="69643"/>
                                        </p:tgtEl>
                                        <p:attrNameLst>
                                          <p:attrName>style.visibility</p:attrName>
                                        </p:attrNameLst>
                                      </p:cBhvr>
                                      <p:to>
                                        <p:strVal val="visible"/>
                                      </p:to>
                                    </p:set>
                                    <p:anim calcmode="lin" valueType="num">
                                      <p:cBhvr additive="base">
                                        <p:cTn id="51" dur="1000" fill="hold"/>
                                        <p:tgtEl>
                                          <p:spTgt spid="69643"/>
                                        </p:tgtEl>
                                        <p:attrNameLst>
                                          <p:attrName>ppt_x</p:attrName>
                                        </p:attrNameLst>
                                      </p:cBhvr>
                                      <p:tavLst>
                                        <p:tav tm="0">
                                          <p:val>
                                            <p:strVal val="#ppt_x"/>
                                          </p:val>
                                        </p:tav>
                                        <p:tav tm="100000">
                                          <p:val>
                                            <p:strVal val="#ppt_x"/>
                                          </p:val>
                                        </p:tav>
                                      </p:tavLst>
                                    </p:anim>
                                    <p:anim calcmode="lin" valueType="num">
                                      <p:cBhvr additive="base">
                                        <p:cTn id="52" dur="1000" fill="hold"/>
                                        <p:tgtEl>
                                          <p:spTgt spid="69643"/>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69638">
                                            <p:txEl>
                                              <p:pRg st="5" end="5"/>
                                            </p:txEl>
                                          </p:spTgt>
                                        </p:tgtEl>
                                        <p:attrNameLst>
                                          <p:attrName>style.visibility</p:attrName>
                                        </p:attrNameLst>
                                      </p:cBhvr>
                                      <p:to>
                                        <p:strVal val="visible"/>
                                      </p:to>
                                    </p:set>
                                    <p:animEffect transition="in" filter="wipe(up)">
                                      <p:cBhvr>
                                        <p:cTn id="57" dur="1000"/>
                                        <p:tgtEl>
                                          <p:spTgt spid="69638">
                                            <p:txEl>
                                              <p:pRg st="5" end="5"/>
                                            </p:txEl>
                                          </p:spTgt>
                                        </p:tgtEl>
                                      </p:cBhvr>
                                    </p:animEffect>
                                  </p:childTnLst>
                                </p:cTn>
                              </p:par>
                            </p:childTnLst>
                          </p:cTn>
                        </p:par>
                        <p:par>
                          <p:cTn id="58" fill="hold">
                            <p:stCondLst>
                              <p:cond delay="1000"/>
                            </p:stCondLst>
                            <p:childTnLst>
                              <p:par>
                                <p:cTn id="59" presetID="2" presetClass="entr" presetSubtype="1" fill="hold" grpId="0" nodeType="afterEffect">
                                  <p:stCondLst>
                                    <p:cond delay="0"/>
                                  </p:stCondLst>
                                  <p:childTnLst>
                                    <p:set>
                                      <p:cBhvr>
                                        <p:cTn id="60" dur="1" fill="hold">
                                          <p:stCondLst>
                                            <p:cond delay="0"/>
                                          </p:stCondLst>
                                        </p:cTn>
                                        <p:tgtEl>
                                          <p:spTgt spid="69644"/>
                                        </p:tgtEl>
                                        <p:attrNameLst>
                                          <p:attrName>style.visibility</p:attrName>
                                        </p:attrNameLst>
                                      </p:cBhvr>
                                      <p:to>
                                        <p:strVal val="visible"/>
                                      </p:to>
                                    </p:set>
                                    <p:anim calcmode="lin" valueType="num">
                                      <p:cBhvr additive="base">
                                        <p:cTn id="61" dur="1000" fill="hold"/>
                                        <p:tgtEl>
                                          <p:spTgt spid="69644"/>
                                        </p:tgtEl>
                                        <p:attrNameLst>
                                          <p:attrName>ppt_x</p:attrName>
                                        </p:attrNameLst>
                                      </p:cBhvr>
                                      <p:tavLst>
                                        <p:tav tm="0">
                                          <p:val>
                                            <p:strVal val="#ppt_x"/>
                                          </p:val>
                                        </p:tav>
                                        <p:tav tm="100000">
                                          <p:val>
                                            <p:strVal val="#ppt_x"/>
                                          </p:val>
                                        </p:tav>
                                      </p:tavLst>
                                    </p:anim>
                                    <p:anim calcmode="lin" valueType="num">
                                      <p:cBhvr additive="base">
                                        <p:cTn id="62" dur="1000" fill="hold"/>
                                        <p:tgtEl>
                                          <p:spTgt spid="69644"/>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69638">
                                            <p:txEl>
                                              <p:pRg st="6" end="6"/>
                                            </p:txEl>
                                          </p:spTgt>
                                        </p:tgtEl>
                                        <p:attrNameLst>
                                          <p:attrName>style.visibility</p:attrName>
                                        </p:attrNameLst>
                                      </p:cBhvr>
                                      <p:to>
                                        <p:strVal val="visible"/>
                                      </p:to>
                                    </p:set>
                                    <p:animEffect transition="in" filter="wipe(up)">
                                      <p:cBhvr>
                                        <p:cTn id="67" dur="1000"/>
                                        <p:tgtEl>
                                          <p:spTgt spid="696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build="p"/>
      <p:bldP spid="69640" grpId="0" animBg="1"/>
      <p:bldP spid="69641" grpId="0" animBg="1"/>
      <p:bldP spid="69642" grpId="0" animBg="1"/>
      <p:bldP spid="69643" grpId="0" animBg="1"/>
      <p:bldP spid="69644"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p>
            <a:fld id="{7F222A63-A1AD-4869-A805-4CF153BB5ACA}" type="slidenum">
              <a:rPr lang="ar-SA"/>
              <a:pPr/>
              <a:t>298</a:t>
            </a:fld>
            <a:endParaRPr lang="en-US"/>
          </a:p>
        </p:txBody>
      </p:sp>
      <p:sp>
        <p:nvSpPr>
          <p:cNvPr id="11267" name="Rectangle 4"/>
          <p:cNvSpPr>
            <a:spLocks noGrp="1" noChangeArrowheads="1"/>
          </p:cNvSpPr>
          <p:nvPr>
            <p:ph type="title"/>
          </p:nvPr>
        </p:nvSpPr>
        <p:spPr>
          <a:xfrm>
            <a:off x="6248400" y="0"/>
            <a:ext cx="2895600" cy="5943600"/>
          </a:xfrm>
        </p:spPr>
        <p:txBody>
          <a:bodyPr/>
          <a:lstStyle/>
          <a:p>
            <a:pPr eaLnBrk="1" hangingPunct="1"/>
            <a:r>
              <a:rPr lang="en-US" sz="2400" b="1" smtClean="0"/>
              <a:t>TRANSFER ACROSS THE PLACENTAL MEMBRANE                  Viruses: measles;poliomyelitis  Microorganism: treponema pallidum of syphilis ; T.g which produce destructive change in the eye; brain . IgG( gamma globulin) , IgS;IgM ( immunoglobulin S;M )</a:t>
            </a:r>
          </a:p>
        </p:txBody>
      </p:sp>
      <p:pic>
        <p:nvPicPr>
          <p:cNvPr id="71686" name="Picture 6" descr="ED224281"/>
          <p:cNvPicPr>
            <a:picLocks noChangeAspect="1" noChangeArrowheads="1"/>
          </p:cNvPicPr>
          <p:nvPr/>
        </p:nvPicPr>
        <p:blipFill>
          <a:blip r:embed="rId3"/>
          <a:srcRect/>
          <a:stretch>
            <a:fillRect/>
          </a:stretch>
        </p:blipFill>
        <p:spPr bwMode="auto">
          <a:xfrm>
            <a:off x="0" y="0"/>
            <a:ext cx="5969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1686"/>
                                        </p:tgtEl>
                                        <p:attrNameLst>
                                          <p:attrName>style.visibility</p:attrName>
                                        </p:attrNameLst>
                                      </p:cBhvr>
                                      <p:to>
                                        <p:strVal val="visible"/>
                                      </p:to>
                                    </p:set>
                                    <p:animEffect transition="in" filter="box(out)">
                                      <p:cBhvr>
                                        <p:cTn id="7" dur="10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a:xfrm>
            <a:off x="457200" y="1600200"/>
            <a:ext cx="8382000" cy="4800600"/>
          </a:xfrm>
        </p:spPr>
        <p:txBody>
          <a:bodyPr>
            <a:normAutofit lnSpcReduction="10000"/>
          </a:bodyPr>
          <a:lstStyle/>
          <a:p>
            <a:r>
              <a:rPr lang="en-US" dirty="0" smtClean="0"/>
              <a:t>Development of the placenta depends critically on the differentiation of specialized epithelial cells (</a:t>
            </a:r>
            <a:r>
              <a:rPr lang="en-US" dirty="0" err="1" smtClean="0"/>
              <a:t>cytotrophoblasts</a:t>
            </a:r>
            <a:r>
              <a:rPr lang="en-US" dirty="0" smtClean="0"/>
              <a:t>) to ensure that the maternal fetal interface allows adequate nutritional supply to the fetus and at the same time elimination of waste products into the maternal circulation. </a:t>
            </a:r>
          </a:p>
          <a:p>
            <a:r>
              <a:rPr lang="en-US" dirty="0" smtClean="0"/>
              <a:t>After approximately 6 days </a:t>
            </a:r>
            <a:r>
              <a:rPr lang="en-US" dirty="0" err="1" smtClean="0"/>
              <a:t>postfertilization</a:t>
            </a:r>
            <a:r>
              <a:rPr lang="en-US" dirty="0" smtClean="0"/>
              <a:t>, the </a:t>
            </a:r>
            <a:r>
              <a:rPr lang="en-US" dirty="0" err="1" smtClean="0"/>
              <a:t>blastocyst</a:t>
            </a:r>
            <a:r>
              <a:rPr lang="en-US" dirty="0" smtClean="0"/>
              <a:t> implants into the primed </a:t>
            </a:r>
            <a:r>
              <a:rPr lang="en-US" dirty="0" err="1" smtClean="0"/>
              <a:t>endometrium</a:t>
            </a:r>
            <a:r>
              <a:rPr lang="en-US" dirty="0" smtClean="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Historical development of midwifery </a:t>
            </a:r>
            <a:endParaRPr lang="en-US" sz="96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Development of Reproductive</a:t>
            </a:r>
            <a:br>
              <a:rPr lang="en-US" b="1" dirty="0" smtClean="0"/>
            </a:br>
            <a:r>
              <a:rPr lang="en-US" b="1" dirty="0" smtClean="0"/>
              <a:t>Health</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Before </a:t>
            </a:r>
            <a:r>
              <a:rPr lang="en-US" b="1" dirty="0"/>
              <a:t>1978 Alma-Ata Conference</a:t>
            </a:r>
          </a:p>
          <a:p>
            <a:pPr>
              <a:buNone/>
            </a:pPr>
            <a:r>
              <a:rPr lang="en-US" dirty="0"/>
              <a:t>• Basic health services in clinics </a:t>
            </a:r>
            <a:r>
              <a:rPr lang="en-US" dirty="0" smtClean="0"/>
              <a:t>and health </a:t>
            </a:r>
            <a:r>
              <a:rPr lang="en-US" dirty="0"/>
              <a:t>centers</a:t>
            </a:r>
          </a:p>
          <a:p>
            <a:pPr>
              <a:buNone/>
            </a:pPr>
            <a:r>
              <a:rPr lang="en-US" b="1" dirty="0"/>
              <a:t>Primary health care declaration 1978</a:t>
            </a:r>
          </a:p>
          <a:p>
            <a:pPr>
              <a:buNone/>
            </a:pPr>
            <a:r>
              <a:rPr lang="en-US" dirty="0"/>
              <a:t>• MCH services started with </a:t>
            </a:r>
            <a:r>
              <a:rPr lang="en-US" dirty="0" smtClean="0"/>
              <a:t>more emphasis </a:t>
            </a:r>
            <a:r>
              <a:rPr lang="en-US" dirty="0"/>
              <a:t>on child survival</a:t>
            </a:r>
          </a:p>
          <a:p>
            <a:pPr>
              <a:buNone/>
            </a:pPr>
            <a:r>
              <a:rPr lang="en-US" dirty="0"/>
              <a:t>• Family planning was the main focus for</a:t>
            </a:r>
          </a:p>
          <a:p>
            <a:pPr>
              <a:buNone/>
            </a:pPr>
            <a:r>
              <a:rPr lang="en-US" dirty="0"/>
              <a:t>mothers</a:t>
            </a:r>
          </a:p>
          <a:p>
            <a:pPr>
              <a:buNone/>
            </a:pPr>
            <a:r>
              <a:rPr lang="en-US" b="1" dirty="0"/>
              <a:t>Safe motherhood initiative in 1987</a:t>
            </a:r>
          </a:p>
          <a:p>
            <a:pPr>
              <a:buNone/>
            </a:pPr>
            <a:r>
              <a:rPr lang="en-US" dirty="0"/>
              <a:t>• Emphasis on maternal health</a:t>
            </a:r>
          </a:p>
          <a:p>
            <a:pPr>
              <a:buNone/>
            </a:pPr>
            <a:r>
              <a:rPr lang="en-US" dirty="0"/>
              <a:t>• Emphasis on reduction of </a:t>
            </a:r>
            <a:r>
              <a:rPr lang="en-US" dirty="0" smtClean="0"/>
              <a:t>maternal mortality</a:t>
            </a:r>
            <a:endParaRPr lang="en-US" dirty="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lnSpcReduction="10000"/>
          </a:bodyPr>
          <a:lstStyle/>
          <a:p>
            <a:r>
              <a:rPr lang="en-US" dirty="0" smtClean="0"/>
              <a:t>As soon as implantation takes place, rapid </a:t>
            </a:r>
            <a:r>
              <a:rPr lang="en-US" dirty="0" err="1" smtClean="0"/>
              <a:t>trophoblast</a:t>
            </a:r>
            <a:r>
              <a:rPr lang="en-US" dirty="0" smtClean="0"/>
              <a:t> proliferation occurs resulting in the formation of two distinct layers: an inner mononuclear (cytotrophoblast) and an outer multinucleated syncytiotrophoblast layer.</a:t>
            </a:r>
          </a:p>
          <a:p>
            <a:r>
              <a:rPr lang="en-US" dirty="0" smtClean="0"/>
              <a:t>The syncytiotrophoblast produces various </a:t>
            </a:r>
            <a:r>
              <a:rPr lang="en-US" dirty="0" err="1" smtClean="0"/>
              <a:t>lytic</a:t>
            </a:r>
            <a:r>
              <a:rPr lang="en-US" dirty="0" smtClean="0"/>
              <a:t> enzymes, which enable digit-like processes to invade the endometrial </a:t>
            </a:r>
            <a:r>
              <a:rPr lang="en-US" dirty="0" err="1" smtClean="0"/>
              <a:t>stroma</a:t>
            </a:r>
            <a:r>
              <a:rPr lang="en-US" dirty="0" smtClean="0"/>
              <a:t> to complete implantation. </a:t>
            </a:r>
          </a:p>
          <a:p>
            <a:endParaRPr lang="en-US" dirty="0"/>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fontScale="92500"/>
          </a:bodyPr>
          <a:lstStyle/>
          <a:p>
            <a:r>
              <a:rPr lang="en-US" dirty="0" smtClean="0"/>
              <a:t>The development of an adequate </a:t>
            </a:r>
            <a:r>
              <a:rPr lang="en-US" dirty="0" err="1" smtClean="0"/>
              <a:t>uteroplacental</a:t>
            </a:r>
            <a:r>
              <a:rPr lang="en-US" dirty="0" smtClean="0"/>
              <a:t> circulation is critical for the maintenance of the embryo and, by the end of the third </a:t>
            </a:r>
            <a:r>
              <a:rPr lang="en-US" dirty="0" err="1" smtClean="0"/>
              <a:t>postconception</a:t>
            </a:r>
            <a:r>
              <a:rPr lang="en-US" dirty="0" smtClean="0"/>
              <a:t> week, a basic anatomical system is in place for </a:t>
            </a:r>
            <a:r>
              <a:rPr lang="en-US" dirty="0" err="1" smtClean="0"/>
              <a:t>feto</a:t>
            </a:r>
            <a:r>
              <a:rPr lang="en-US" dirty="0" smtClean="0"/>
              <a:t>-maternal exchange.</a:t>
            </a:r>
          </a:p>
          <a:p>
            <a:r>
              <a:rPr lang="en-US" dirty="0" err="1" smtClean="0"/>
              <a:t>Lacunar</a:t>
            </a:r>
            <a:r>
              <a:rPr lang="en-US" dirty="0" smtClean="0"/>
              <a:t> networks, which are filled with maternal blood, form through the fusion of individual syncytiotrophoblast lacunae providing a rich source of nutrition for the embryo. </a:t>
            </a:r>
          </a:p>
          <a:p>
            <a:endParaRPr lang="en-US" dirty="0"/>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a:t>
            </a:r>
            <a:r>
              <a:rPr lang="en-US" dirty="0" err="1" smtClean="0"/>
              <a:t>intervillous</a:t>
            </a:r>
            <a:r>
              <a:rPr lang="en-US" dirty="0" smtClean="0"/>
              <a:t> space is derived from these networks and is fed by maternal blood which enters via 80–100 spiral arteries.</a:t>
            </a:r>
          </a:p>
          <a:p>
            <a:r>
              <a:rPr lang="en-US" dirty="0" smtClean="0"/>
              <a:t>The terminal </a:t>
            </a:r>
            <a:r>
              <a:rPr lang="en-US" dirty="0" err="1" smtClean="0"/>
              <a:t>villi</a:t>
            </a:r>
            <a:r>
              <a:rPr lang="en-US" dirty="0" smtClean="0"/>
              <a:t> of the placenta are constantly bathed in maternal blood within the </a:t>
            </a:r>
            <a:r>
              <a:rPr lang="en-US" dirty="0" err="1" smtClean="0"/>
              <a:t>interillous</a:t>
            </a:r>
            <a:r>
              <a:rPr lang="en-US" dirty="0" smtClean="0"/>
              <a:t> spaces, and this arrangement provides for an extremely large area for the exchange of metabolic and gaseous products between the maternal and fetal bloodstreams. There is normally no intermingling of blood between these two compartments.</a:t>
            </a:r>
          </a:p>
          <a:p>
            <a:endParaRPr lang="en-US" dirty="0"/>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PH" b="1" u="sng" dirty="0" smtClean="0"/>
              <a:t>Components: </a:t>
            </a:r>
            <a:endParaRPr lang="en-US" b="1" dirty="0" smtClean="0"/>
          </a:p>
          <a:p>
            <a:pPr lvl="0"/>
            <a:r>
              <a:rPr lang="en-PH" dirty="0" err="1" smtClean="0"/>
              <a:t>Fetal</a:t>
            </a:r>
            <a:r>
              <a:rPr lang="en-PH" dirty="0" smtClean="0"/>
              <a:t> component : the villous </a:t>
            </a:r>
            <a:r>
              <a:rPr lang="en-PH" dirty="0" err="1" smtClean="0"/>
              <a:t>chorion</a:t>
            </a:r>
            <a:r>
              <a:rPr lang="en-PH" dirty="0" smtClean="0"/>
              <a:t>.</a:t>
            </a:r>
            <a:endParaRPr lang="en-US" dirty="0" smtClean="0"/>
          </a:p>
          <a:p>
            <a:pPr lvl="0"/>
            <a:r>
              <a:rPr lang="en-PH" dirty="0" smtClean="0"/>
              <a:t>Maternal Component: </a:t>
            </a:r>
            <a:r>
              <a:rPr lang="en-PH" u="sng" dirty="0" smtClean="0"/>
              <a:t>the </a:t>
            </a:r>
            <a:r>
              <a:rPr lang="en-PH" u="sng" dirty="0" err="1" smtClean="0"/>
              <a:t>decidua</a:t>
            </a:r>
            <a:r>
              <a:rPr lang="en-PH" u="sng" dirty="0" smtClean="0"/>
              <a:t> </a:t>
            </a:r>
            <a:r>
              <a:rPr lang="en-PH" u="sng" dirty="0" err="1" smtClean="0"/>
              <a:t>basalis</a:t>
            </a:r>
            <a:r>
              <a:rPr lang="en-PH" u="sng" dirty="0" smtClean="0"/>
              <a:t>.</a:t>
            </a:r>
            <a:endParaRPr lang="en-US" dirty="0" smtClean="0"/>
          </a:p>
          <a:p>
            <a:pPr>
              <a:buNone/>
            </a:pPr>
            <a:r>
              <a:rPr lang="en-PH" b="1" u="sng" dirty="0" smtClean="0"/>
              <a:t>The </a:t>
            </a:r>
            <a:r>
              <a:rPr lang="en-PH" b="1" u="sng" dirty="0" err="1" smtClean="0"/>
              <a:t>Decidua</a:t>
            </a:r>
            <a:endParaRPr lang="en-US" b="1" dirty="0" smtClean="0"/>
          </a:p>
          <a:p>
            <a:pPr lvl="0"/>
            <a:r>
              <a:rPr lang="en-PH" dirty="0" err="1" smtClean="0"/>
              <a:t>Decidua</a:t>
            </a:r>
            <a:r>
              <a:rPr lang="en-PH" dirty="0" smtClean="0"/>
              <a:t> refers to gravid </a:t>
            </a:r>
            <a:r>
              <a:rPr lang="en-PH" dirty="0" err="1" smtClean="0"/>
              <a:t>endometrium</a:t>
            </a:r>
            <a:r>
              <a:rPr lang="en-PH" dirty="0" smtClean="0"/>
              <a:t>, the functional layer of the </a:t>
            </a:r>
            <a:r>
              <a:rPr lang="en-PH" dirty="0" err="1" smtClean="0"/>
              <a:t>endometrium</a:t>
            </a:r>
            <a:r>
              <a:rPr lang="en-PH" dirty="0" smtClean="0"/>
              <a:t> in a pregnant women. </a:t>
            </a:r>
            <a:endParaRPr lang="en-US" dirty="0" smtClean="0"/>
          </a:p>
          <a:p>
            <a:pPr>
              <a:buNone/>
            </a:pPr>
            <a:r>
              <a:rPr lang="en-PH" b="1" u="sng" dirty="0" smtClean="0"/>
              <a:t>Three regions of </a:t>
            </a:r>
            <a:r>
              <a:rPr lang="en-PH" b="1" u="sng" dirty="0" err="1" smtClean="0"/>
              <a:t>decidua</a:t>
            </a:r>
            <a:endParaRPr lang="en-US" b="1" dirty="0" smtClean="0"/>
          </a:p>
          <a:p>
            <a:pPr lvl="0"/>
            <a:r>
              <a:rPr lang="en-PH" u="sng" dirty="0" err="1" smtClean="0"/>
              <a:t>Decidua</a:t>
            </a:r>
            <a:r>
              <a:rPr lang="en-PH" u="sng" dirty="0" smtClean="0"/>
              <a:t> </a:t>
            </a:r>
            <a:r>
              <a:rPr lang="en-PH" u="sng" dirty="0" err="1" smtClean="0"/>
              <a:t>Basalis</a:t>
            </a:r>
            <a:r>
              <a:rPr lang="en-PH" u="sng" dirty="0" smtClean="0"/>
              <a:t>:</a:t>
            </a:r>
            <a:r>
              <a:rPr lang="en-PH" dirty="0" smtClean="0"/>
              <a:t> Part of </a:t>
            </a:r>
            <a:r>
              <a:rPr lang="en-PH" dirty="0" err="1" smtClean="0"/>
              <a:t>decidua</a:t>
            </a:r>
            <a:r>
              <a:rPr lang="en-PH" dirty="0" smtClean="0"/>
              <a:t> deep to the </a:t>
            </a:r>
            <a:r>
              <a:rPr lang="en-PH" dirty="0" err="1" smtClean="0"/>
              <a:t>conceptus</a:t>
            </a:r>
            <a:r>
              <a:rPr lang="en-PH" dirty="0" smtClean="0"/>
              <a:t>.</a:t>
            </a:r>
            <a:endParaRPr lang="en-US" dirty="0" smtClean="0"/>
          </a:p>
          <a:p>
            <a:pPr lvl="0"/>
            <a:r>
              <a:rPr lang="en-PH" u="sng" dirty="0" err="1" smtClean="0"/>
              <a:t>Decidua</a:t>
            </a:r>
            <a:r>
              <a:rPr lang="en-PH" u="sng" dirty="0" smtClean="0"/>
              <a:t> </a:t>
            </a:r>
            <a:r>
              <a:rPr lang="en-PH" u="sng" dirty="0" err="1" smtClean="0"/>
              <a:t>Capsularis</a:t>
            </a:r>
            <a:r>
              <a:rPr lang="en-PH" u="sng" dirty="0" smtClean="0"/>
              <a:t>:</a:t>
            </a:r>
            <a:r>
              <a:rPr lang="en-PH" dirty="0" smtClean="0"/>
              <a:t> Superficial part of the </a:t>
            </a:r>
            <a:r>
              <a:rPr lang="en-PH" dirty="0" err="1" smtClean="0"/>
              <a:t>decidua</a:t>
            </a:r>
            <a:r>
              <a:rPr lang="en-PH" dirty="0" smtClean="0"/>
              <a:t> overlying the </a:t>
            </a:r>
            <a:r>
              <a:rPr lang="en-PH" dirty="0" err="1" smtClean="0"/>
              <a:t>conceptus</a:t>
            </a:r>
            <a:r>
              <a:rPr lang="en-PH" dirty="0" smtClean="0"/>
              <a:t>.</a:t>
            </a:r>
            <a:endParaRPr lang="en-US" dirty="0" smtClean="0"/>
          </a:p>
          <a:p>
            <a:pPr lvl="0"/>
            <a:r>
              <a:rPr lang="en-PH" u="sng" dirty="0" err="1" smtClean="0"/>
              <a:t>Decidua</a:t>
            </a:r>
            <a:r>
              <a:rPr lang="en-PH" u="sng" dirty="0" smtClean="0"/>
              <a:t> </a:t>
            </a:r>
            <a:r>
              <a:rPr lang="en-PH" u="sng" dirty="0" err="1" smtClean="0"/>
              <a:t>Parietalis</a:t>
            </a:r>
            <a:r>
              <a:rPr lang="en-PH" u="sng" dirty="0" smtClean="0"/>
              <a:t>:</a:t>
            </a:r>
            <a:r>
              <a:rPr lang="en-PH" dirty="0" smtClean="0"/>
              <a:t> all remaining parts. </a:t>
            </a:r>
            <a:endParaRPr lang="en-US" dirty="0" smtClean="0"/>
          </a:p>
          <a:p>
            <a:endParaRPr lang="en-US"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Fetal Portion</a:t>
            </a:r>
            <a:r>
              <a:rPr lang="en-US" dirty="0" smtClean="0"/>
              <a:t>—The fetal portion of the placenta consists of the </a:t>
            </a:r>
            <a:r>
              <a:rPr lang="en-US" dirty="0" err="1" smtClean="0"/>
              <a:t>villi</a:t>
            </a:r>
            <a:r>
              <a:rPr lang="en-US" dirty="0" smtClean="0"/>
              <a:t> of the </a:t>
            </a:r>
            <a:r>
              <a:rPr lang="en-US" dirty="0" err="1" smtClean="0"/>
              <a:t>chorion</a:t>
            </a:r>
            <a:r>
              <a:rPr lang="en-US" dirty="0" smtClean="0"/>
              <a:t> </a:t>
            </a:r>
            <a:r>
              <a:rPr lang="en-US" dirty="0" err="1" smtClean="0"/>
              <a:t>frondosum</a:t>
            </a:r>
            <a:r>
              <a:rPr lang="en-US" dirty="0" smtClean="0"/>
              <a:t>; these branch repeatedly, and increase enormously in size. </a:t>
            </a:r>
          </a:p>
          <a:p>
            <a:r>
              <a:rPr lang="en-US" dirty="0" smtClean="0"/>
              <a:t>These greatly ramified </a:t>
            </a:r>
            <a:r>
              <a:rPr lang="en-US" dirty="0" err="1" smtClean="0"/>
              <a:t>villi</a:t>
            </a:r>
            <a:r>
              <a:rPr lang="en-US" dirty="0" smtClean="0"/>
              <a:t> are suspended in the </a:t>
            </a:r>
            <a:r>
              <a:rPr lang="en-US" dirty="0" err="1" smtClean="0"/>
              <a:t>intervillous</a:t>
            </a:r>
            <a:r>
              <a:rPr lang="en-US" dirty="0" smtClean="0"/>
              <a:t> space, and are bathed in maternal blood, which is conveyed to the space by the uterine arteries and carried away by the uterine veins. </a:t>
            </a:r>
          </a:p>
          <a:p>
            <a:r>
              <a:rPr lang="en-US" dirty="0" smtClean="0"/>
              <a:t>A branch of an umbilical artery enters each </a:t>
            </a:r>
            <a:r>
              <a:rPr lang="en-US" dirty="0" err="1" smtClean="0"/>
              <a:t>villus</a:t>
            </a:r>
            <a:r>
              <a:rPr lang="en-US" dirty="0" smtClean="0"/>
              <a:t> and ends in a capillary plexus from which the blood is drained by a tributary of the umbilical vein.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fontScale="92500"/>
          </a:bodyPr>
          <a:lstStyle/>
          <a:p>
            <a:r>
              <a:rPr lang="en-US" dirty="0" smtClean="0"/>
              <a:t>The vessels of the </a:t>
            </a:r>
            <a:r>
              <a:rPr lang="en-US" dirty="0" err="1" smtClean="0"/>
              <a:t>villus</a:t>
            </a:r>
            <a:r>
              <a:rPr lang="en-US" dirty="0" smtClean="0"/>
              <a:t> are surrounded by a thin layer of mesoderm consisting of gelatinous connective tissue, which is covered by two strata of </a:t>
            </a:r>
            <a:r>
              <a:rPr lang="en-US" dirty="0" err="1" smtClean="0"/>
              <a:t>ectodermal</a:t>
            </a:r>
            <a:r>
              <a:rPr lang="en-US" dirty="0" smtClean="0"/>
              <a:t> cells derived from the </a:t>
            </a:r>
            <a:r>
              <a:rPr lang="en-US" dirty="0" err="1" smtClean="0"/>
              <a:t>trophoblast</a:t>
            </a:r>
            <a:r>
              <a:rPr lang="en-US" dirty="0" smtClean="0"/>
              <a:t>: </a:t>
            </a:r>
          </a:p>
          <a:p>
            <a:r>
              <a:rPr lang="en-US" dirty="0" smtClean="0"/>
              <a:t>the deeper stratum, next the </a:t>
            </a:r>
            <a:r>
              <a:rPr lang="en-US" dirty="0" err="1" smtClean="0"/>
              <a:t>mesodermic</a:t>
            </a:r>
            <a:r>
              <a:rPr lang="en-US" dirty="0" smtClean="0"/>
              <a:t> tissue, represents the </a:t>
            </a:r>
            <a:r>
              <a:rPr lang="en-US" u="sng" dirty="0" smtClean="0"/>
              <a:t>cytotrophoblast</a:t>
            </a:r>
            <a:r>
              <a:rPr lang="en-US" dirty="0" smtClean="0"/>
              <a:t> or layer of </a:t>
            </a:r>
            <a:r>
              <a:rPr lang="en-US" dirty="0" err="1" smtClean="0"/>
              <a:t>Langhans</a:t>
            </a:r>
            <a:r>
              <a:rPr lang="en-US" dirty="0" smtClean="0"/>
              <a:t>; </a:t>
            </a:r>
          </a:p>
          <a:p>
            <a:r>
              <a:rPr lang="en-US" dirty="0" smtClean="0"/>
              <a:t>the superficial, in contact with the maternal blood, the </a:t>
            </a:r>
            <a:r>
              <a:rPr lang="en-US" u="sng" dirty="0" smtClean="0"/>
              <a:t>syncytiotrophoblast</a:t>
            </a:r>
          </a:p>
          <a:p>
            <a:endParaRPr lang="en-US" dirty="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10000"/>
          </a:bodyPr>
          <a:lstStyle/>
          <a:p>
            <a:r>
              <a:rPr lang="en-US" b="1" dirty="0" smtClean="0"/>
              <a:t>Maternal Portion.</a:t>
            </a:r>
            <a:r>
              <a:rPr lang="en-US" dirty="0" smtClean="0"/>
              <a:t>—The maternal portion of the placenta is formed by the </a:t>
            </a:r>
            <a:r>
              <a:rPr lang="en-US" dirty="0" err="1" smtClean="0"/>
              <a:t>decidua</a:t>
            </a:r>
            <a:r>
              <a:rPr lang="en-US" dirty="0" smtClean="0"/>
              <a:t> </a:t>
            </a:r>
            <a:r>
              <a:rPr lang="en-US" dirty="0" err="1" smtClean="0"/>
              <a:t>placentalis</a:t>
            </a:r>
            <a:r>
              <a:rPr lang="en-US" dirty="0" smtClean="0"/>
              <a:t> containing the </a:t>
            </a:r>
            <a:r>
              <a:rPr lang="en-US" dirty="0" err="1" smtClean="0"/>
              <a:t>intervillous</a:t>
            </a:r>
            <a:r>
              <a:rPr lang="en-US" dirty="0" smtClean="0"/>
              <a:t> space. </a:t>
            </a:r>
          </a:p>
          <a:p>
            <a:r>
              <a:rPr lang="en-US" dirty="0" smtClean="0"/>
              <a:t>The changes involve the disappearance of the greater portion of the stratum </a:t>
            </a:r>
            <a:r>
              <a:rPr lang="en-US" dirty="0" err="1" smtClean="0"/>
              <a:t>compactum</a:t>
            </a:r>
            <a:r>
              <a:rPr lang="en-US" dirty="0" smtClean="0"/>
              <a:t>, but the deeper part of this layer persists and is condensed to form what is known as the </a:t>
            </a:r>
            <a:r>
              <a:rPr lang="en-US" b="1" dirty="0" smtClean="0"/>
              <a:t>basal plate.</a:t>
            </a:r>
            <a:r>
              <a:rPr lang="en-US" dirty="0" smtClean="0"/>
              <a:t> </a:t>
            </a:r>
          </a:p>
          <a:p>
            <a:r>
              <a:rPr lang="en-US" dirty="0" smtClean="0"/>
              <a:t>Between this plate and the uterine muscular </a:t>
            </a:r>
            <a:r>
              <a:rPr lang="en-US" dirty="0" err="1" smtClean="0"/>
              <a:t>fibres</a:t>
            </a:r>
            <a:r>
              <a:rPr lang="en-US" dirty="0" smtClean="0"/>
              <a:t> are the stratum </a:t>
            </a:r>
            <a:r>
              <a:rPr lang="en-US" dirty="0" err="1" smtClean="0"/>
              <a:t>spongiosum</a:t>
            </a:r>
            <a:r>
              <a:rPr lang="en-US" dirty="0" smtClean="0"/>
              <a:t> and the boundary layer; through these and the basal plate the uterine arteries and veins pass to and from the </a:t>
            </a:r>
            <a:r>
              <a:rPr lang="en-US" dirty="0" err="1" smtClean="0"/>
              <a:t>intervillous</a:t>
            </a:r>
            <a:r>
              <a:rPr lang="en-US" dirty="0" smtClean="0"/>
              <a:t> space.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endothelial lining of the uterine vessels ceases at the point where they terminate in the </a:t>
            </a:r>
            <a:r>
              <a:rPr lang="en-US" dirty="0" err="1" smtClean="0"/>
              <a:t>intervillous</a:t>
            </a:r>
            <a:r>
              <a:rPr lang="en-US" dirty="0" smtClean="0"/>
              <a:t> space which is lined by the syncytiotrophoblast. </a:t>
            </a:r>
          </a:p>
          <a:p>
            <a:r>
              <a:rPr lang="en-US" dirty="0" smtClean="0"/>
              <a:t>Portions of the stratum </a:t>
            </a:r>
            <a:r>
              <a:rPr lang="en-US" dirty="0" err="1" smtClean="0"/>
              <a:t>compactum</a:t>
            </a:r>
            <a:r>
              <a:rPr lang="en-US" dirty="0" smtClean="0"/>
              <a:t> persist and are condensed to form a series of septa, which extend from the basal plate through the thickness of the placenta and subdivide it into the lobules or </a:t>
            </a:r>
            <a:r>
              <a:rPr lang="en-US" b="1" dirty="0" smtClean="0"/>
              <a:t>cotyledons</a:t>
            </a:r>
            <a:r>
              <a:rPr lang="en-US" dirty="0" smtClean="0"/>
              <a:t> seen on the uterine surface of the detached placenta.</a:t>
            </a:r>
          </a:p>
          <a:p>
            <a:endParaRPr lang="en-US"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a:bodyPr>
          <a:lstStyle/>
          <a:p>
            <a:r>
              <a:rPr lang="en-US" dirty="0" smtClean="0"/>
              <a:t>The placenta is usually attached near the </a:t>
            </a:r>
            <a:r>
              <a:rPr lang="en-US" dirty="0" err="1" smtClean="0"/>
              <a:t>fundus</a:t>
            </a:r>
            <a:r>
              <a:rPr lang="en-US" dirty="0" smtClean="0"/>
              <a:t> uteri, and more frequently on the posterior than on the anterior wall of the uterus. </a:t>
            </a:r>
          </a:p>
          <a:p>
            <a:r>
              <a:rPr lang="en-US" dirty="0" smtClean="0"/>
              <a:t>It may, however, occupy a lower position and, in rare cases, its site is close to the </a:t>
            </a:r>
            <a:r>
              <a:rPr lang="en-US" dirty="0" err="1" smtClean="0"/>
              <a:t>orificium</a:t>
            </a:r>
            <a:r>
              <a:rPr lang="en-US" dirty="0" smtClean="0"/>
              <a:t> </a:t>
            </a:r>
            <a:r>
              <a:rPr lang="en-US" dirty="0" err="1" smtClean="0"/>
              <a:t>internum</a:t>
            </a:r>
            <a:r>
              <a:rPr lang="en-US" dirty="0" smtClean="0"/>
              <a:t> uteri, which it may occlude, thus giving rise to </a:t>
            </a:r>
            <a:r>
              <a:rPr lang="en-US" i="1" dirty="0" smtClean="0"/>
              <a:t>placenta </a:t>
            </a:r>
            <a:r>
              <a:rPr lang="en-US" i="1" dirty="0" err="1" smtClean="0"/>
              <a:t>previa</a:t>
            </a:r>
            <a:r>
              <a:rPr lang="en-US" i="1" dirty="0" smtClean="0"/>
              <a:t>.</a:t>
            </a:r>
            <a:endParaRPr lang="en-US" dirty="0"/>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a:xfrm>
            <a:off x="457200" y="1600200"/>
            <a:ext cx="8382000" cy="4525963"/>
          </a:xfrm>
        </p:spPr>
        <p:txBody>
          <a:bodyPr>
            <a:normAutofit fontScale="92500" lnSpcReduction="10000"/>
          </a:bodyPr>
          <a:lstStyle/>
          <a:p>
            <a:r>
              <a:rPr lang="en-US" dirty="0" smtClean="0"/>
              <a:t>The expelled placenta appears as a discoid mass which weighs about 500 gm. and has a diameter of from 15 to 20 cm. Its average thickness is about 2 - 3 cm., but this diminishes rapidly toward the circumference of the disk, which is continuous with the membranes. </a:t>
            </a:r>
          </a:p>
          <a:p>
            <a:r>
              <a:rPr lang="en-US" dirty="0" smtClean="0"/>
              <a:t>Its uterine surface is divided by a series of fissures into </a:t>
            </a:r>
            <a:r>
              <a:rPr lang="en-US" dirty="0" err="1" smtClean="0"/>
              <a:t>Iobules</a:t>
            </a:r>
            <a:r>
              <a:rPr lang="en-US" dirty="0" smtClean="0"/>
              <a:t> or </a:t>
            </a:r>
            <a:r>
              <a:rPr lang="en-US" b="1" dirty="0" smtClean="0"/>
              <a:t>cotyledons,</a:t>
            </a:r>
            <a:r>
              <a:rPr lang="en-US" dirty="0" smtClean="0"/>
              <a:t> the fissures containing the remains of the septa which extended between the maternal and fetal portions.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Development of Reproductive</a:t>
            </a:r>
            <a:br>
              <a:rPr lang="en-US" b="1" dirty="0" smtClean="0"/>
            </a:br>
            <a:r>
              <a:rPr lang="en-US" b="1" dirty="0" smtClean="0"/>
              <a:t>Health</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Reproductive health, ICPD in 1994</a:t>
            </a:r>
          </a:p>
          <a:p>
            <a:pPr>
              <a:buNone/>
            </a:pPr>
            <a:r>
              <a:rPr lang="en-US" dirty="0" smtClean="0"/>
              <a:t>• Emphasis on quality of services</a:t>
            </a:r>
          </a:p>
          <a:p>
            <a:pPr>
              <a:buNone/>
            </a:pPr>
            <a:r>
              <a:rPr lang="en-US" dirty="0" smtClean="0"/>
              <a:t>• Emphasis on availability and accessibility</a:t>
            </a:r>
          </a:p>
          <a:p>
            <a:pPr>
              <a:buNone/>
            </a:pPr>
            <a:r>
              <a:rPr lang="en-US" dirty="0" smtClean="0"/>
              <a:t>• Emphasis on social injustice</a:t>
            </a:r>
          </a:p>
          <a:p>
            <a:pPr>
              <a:buNone/>
            </a:pPr>
            <a:r>
              <a:rPr lang="en-US" dirty="0" smtClean="0"/>
              <a:t>• Emphasis on individuals woman's needs and Rights</a:t>
            </a:r>
          </a:p>
          <a:p>
            <a:pPr>
              <a:buNone/>
            </a:pPr>
            <a:r>
              <a:rPr lang="en-US" b="1" dirty="0" smtClean="0"/>
              <a:t>Millennium development goals and reproductive health in 2000</a:t>
            </a:r>
          </a:p>
          <a:p>
            <a:pPr>
              <a:buNone/>
            </a:pPr>
            <a:r>
              <a:rPr lang="en-US" dirty="0" smtClean="0"/>
              <a:t>• MDGs are directly or indirectly related to health</a:t>
            </a:r>
          </a:p>
          <a:p>
            <a:pPr>
              <a:buNone/>
            </a:pPr>
            <a:r>
              <a:rPr lang="en-US" dirty="0" smtClean="0"/>
              <a:t>• MDG 4, 5 and 6 are directly related to health, while MDG 1,2,3, and 7 are indirectly related to health</a:t>
            </a:r>
          </a:p>
          <a:p>
            <a:endParaRPr lang="en-US" dirty="0"/>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a:bodyPr>
          <a:lstStyle/>
          <a:p>
            <a:r>
              <a:rPr lang="en-US" dirty="0" smtClean="0"/>
              <a:t>On section, the placenta presents a soft, spongy appearance, caused by the greatly branched </a:t>
            </a:r>
            <a:r>
              <a:rPr lang="en-US" dirty="0" err="1" smtClean="0"/>
              <a:t>villi</a:t>
            </a:r>
            <a:r>
              <a:rPr lang="en-US" dirty="0" smtClean="0"/>
              <a:t>; surrounding them is a varying amount of maternal blood giving the dark red color to the placenta. </a:t>
            </a:r>
          </a:p>
          <a:p>
            <a:r>
              <a:rPr lang="en-PH" dirty="0" smtClean="0"/>
              <a:t>Placental blood flow is increased at term and amounts to </a:t>
            </a:r>
            <a:r>
              <a:rPr lang="en-PH" b="1" dirty="0" smtClean="0"/>
              <a:t>500 ml/min (80% of the uterine perfusion).</a:t>
            </a:r>
            <a:endParaRPr lang="en-US" dirty="0" smtClean="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PH" b="1" u="sng" dirty="0" smtClean="0"/>
              <a:t>The placental barrier</a:t>
            </a:r>
            <a:r>
              <a:rPr lang="en-PH" b="1" dirty="0" smtClean="0"/>
              <a:t/>
            </a:r>
            <a:br>
              <a:rPr lang="en-PH" b="1" dirty="0" smtClean="0"/>
            </a:br>
            <a:endParaRPr lang="en-US" b="1" dirty="0" smtClean="0"/>
          </a:p>
          <a:p>
            <a:pPr lvl="0">
              <a:buNone/>
            </a:pPr>
            <a:r>
              <a:rPr lang="en-PH" dirty="0" smtClean="0"/>
              <a:t>The placental barrier is composed of structures that separate the maternal and the </a:t>
            </a:r>
            <a:r>
              <a:rPr lang="en-PH" dirty="0" err="1" smtClean="0"/>
              <a:t>fetal</a:t>
            </a:r>
            <a:r>
              <a:rPr lang="en-PH" dirty="0" smtClean="0"/>
              <a:t> blood.</a:t>
            </a:r>
            <a:endParaRPr lang="en-US" dirty="0" smtClean="0"/>
          </a:p>
          <a:p>
            <a:pPr lvl="0">
              <a:buNone/>
            </a:pPr>
            <a:r>
              <a:rPr lang="en-PH" dirty="0" smtClean="0"/>
              <a:t>In the first trimester it consists of:</a:t>
            </a:r>
            <a:endParaRPr lang="en-US" dirty="0" smtClean="0"/>
          </a:p>
          <a:p>
            <a:pPr lvl="0"/>
            <a:r>
              <a:rPr lang="en-PH" dirty="0" smtClean="0"/>
              <a:t> the </a:t>
            </a:r>
            <a:r>
              <a:rPr lang="en-PH" dirty="0" err="1" smtClean="0"/>
              <a:t>syncytiotrophoblast</a:t>
            </a:r>
            <a:r>
              <a:rPr lang="en-PH" dirty="0" smtClean="0"/>
              <a:t>, </a:t>
            </a:r>
            <a:endParaRPr lang="en-US" dirty="0" smtClean="0"/>
          </a:p>
          <a:p>
            <a:pPr lvl="0"/>
            <a:r>
              <a:rPr lang="en-PH" dirty="0" smtClean="0"/>
              <a:t>the </a:t>
            </a:r>
            <a:r>
              <a:rPr lang="en-PH" dirty="0" err="1" smtClean="0"/>
              <a:t>cytotrophoblast</a:t>
            </a:r>
            <a:r>
              <a:rPr lang="en-PH" dirty="0" smtClean="0"/>
              <a:t> (</a:t>
            </a:r>
            <a:r>
              <a:rPr lang="en-PH" dirty="0" err="1" smtClean="0"/>
              <a:t>Langhans</a:t>
            </a:r>
            <a:r>
              <a:rPr lang="en-PH" dirty="0" smtClean="0"/>
              <a:t>' cells), </a:t>
            </a:r>
            <a:endParaRPr lang="en-US" dirty="0" smtClean="0"/>
          </a:p>
          <a:p>
            <a:pPr lvl="0"/>
            <a:r>
              <a:rPr lang="en-PH" dirty="0" smtClean="0"/>
              <a:t>the </a:t>
            </a:r>
            <a:r>
              <a:rPr lang="en-PH" dirty="0" err="1" smtClean="0"/>
              <a:t>villus</a:t>
            </a:r>
            <a:r>
              <a:rPr lang="en-PH" dirty="0" smtClean="0"/>
              <a:t> </a:t>
            </a:r>
            <a:r>
              <a:rPr lang="en-PH" dirty="0" err="1" smtClean="0"/>
              <a:t>mesenchyma</a:t>
            </a:r>
            <a:r>
              <a:rPr lang="en-PH" dirty="0" smtClean="0"/>
              <a:t> and </a:t>
            </a:r>
            <a:endParaRPr lang="en-US" dirty="0" smtClean="0"/>
          </a:p>
          <a:p>
            <a:pPr lvl="0"/>
            <a:r>
              <a:rPr lang="en-PH" dirty="0" smtClean="0"/>
              <a:t>the </a:t>
            </a:r>
            <a:r>
              <a:rPr lang="en-PH" dirty="0" err="1" smtClean="0"/>
              <a:t>fetal</a:t>
            </a:r>
            <a:r>
              <a:rPr lang="en-PH" dirty="0" smtClean="0"/>
              <a:t> capillary walls.</a:t>
            </a:r>
            <a:endParaRPr lang="en-US" dirty="0" smtClean="0"/>
          </a:p>
          <a:p>
            <a:pPr lvl="0">
              <a:buNone/>
            </a:pPr>
            <a:r>
              <a:rPr lang="en-PH" dirty="0" smtClean="0"/>
              <a:t>During the 4th month the </a:t>
            </a:r>
            <a:r>
              <a:rPr lang="en-PH" dirty="0" err="1" smtClean="0"/>
              <a:t>cytotrophoblast</a:t>
            </a:r>
            <a:r>
              <a:rPr lang="en-PH" dirty="0" smtClean="0"/>
              <a:t> disappears from the </a:t>
            </a:r>
            <a:r>
              <a:rPr lang="en-PH" dirty="0" err="1" smtClean="0"/>
              <a:t>villus</a:t>
            </a:r>
            <a:r>
              <a:rPr lang="en-PH" dirty="0" smtClean="0"/>
              <a:t> wall</a:t>
            </a:r>
            <a:endParaRPr lang="en-US" dirty="0" smtClean="0"/>
          </a:p>
          <a:p>
            <a:endParaRPr lang="en-US" dirty="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FUNCTIONS OF THE PLACENTA</a:t>
            </a:r>
            <a:endParaRPr lang="en-US" dirty="0" smtClean="0"/>
          </a:p>
          <a:p>
            <a:r>
              <a:rPr lang="en-US" dirty="0" smtClean="0"/>
              <a:t>The placenta functions as a transport mechanism between the embryo and the mother. </a:t>
            </a:r>
          </a:p>
          <a:p>
            <a:r>
              <a:rPr lang="en-US" dirty="0" smtClean="0"/>
              <a:t>The placenta has many tasks: </a:t>
            </a:r>
          </a:p>
          <a:p>
            <a:pPr>
              <a:buFontTx/>
              <a:buChar char="-"/>
            </a:pPr>
            <a:r>
              <a:rPr lang="en-US" dirty="0" smtClean="0"/>
              <a:t>it transports oxygen, nutrients, and antibodies to the fetus by means of the umbilical vein; </a:t>
            </a:r>
          </a:p>
          <a:p>
            <a:pPr>
              <a:buFontTx/>
              <a:buChar char="-"/>
            </a:pPr>
            <a:r>
              <a:rPr lang="en-US" dirty="0" smtClean="0"/>
              <a:t>removes carbon dioxide and metabolic wastes from the fetus by the two umbilical arteries; </a:t>
            </a:r>
          </a:p>
          <a:p>
            <a:endParaRPr lang="en-US"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FUNCTIONS OF THE PLACENTA</a:t>
            </a:r>
            <a:endParaRPr lang="en-US" dirty="0" smtClean="0"/>
          </a:p>
          <a:p>
            <a:pPr>
              <a:buFontTx/>
              <a:buChar char="-"/>
            </a:pPr>
            <a:r>
              <a:rPr lang="en-US" dirty="0" smtClean="0"/>
              <a:t>serves as a protective barrier against harmful effects of certain drugs and microorganisms; </a:t>
            </a:r>
          </a:p>
          <a:p>
            <a:pPr>
              <a:buFontTx/>
              <a:buChar char="-"/>
            </a:pPr>
            <a:r>
              <a:rPr lang="en-US" dirty="0" smtClean="0"/>
              <a:t>acts as a partial barrier between the mother and fetus to prevent fetal and maternal blood from mixing; </a:t>
            </a:r>
          </a:p>
          <a:p>
            <a:pPr>
              <a:buFontTx/>
              <a:buChar char="-"/>
            </a:pPr>
            <a:r>
              <a:rPr lang="en-US" dirty="0" smtClean="0"/>
              <a:t>produces hormones essential for maintaining the pregnancy. (The hormones are estrogen, progesterone, and human chorionic </a:t>
            </a:r>
            <a:r>
              <a:rPr lang="en-US" dirty="0" err="1" smtClean="0"/>
              <a:t>gonadotropin</a:t>
            </a:r>
            <a:r>
              <a:rPr lang="en-US" dirty="0" smtClean="0"/>
              <a:t> (HCG)).</a:t>
            </a:r>
          </a:p>
          <a:p>
            <a:endParaRPr lang="en-US" dirty="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Endocrine Function of the Placenta</a:t>
            </a:r>
          </a:p>
          <a:p>
            <a:r>
              <a:rPr lang="en-US" dirty="0" smtClean="0"/>
              <a:t>There are pituitary like hormones and steroid hormones secreted from the placenta. The pituitary like hormones HCG is similar to LH and helps maintain the mothers corpus </a:t>
            </a:r>
            <a:r>
              <a:rPr lang="en-US" dirty="0" err="1" smtClean="0"/>
              <a:t>luteum</a:t>
            </a:r>
            <a:r>
              <a:rPr lang="en-US" dirty="0" smtClean="0"/>
              <a:t>. </a:t>
            </a:r>
            <a:r>
              <a:rPr lang="en-US" dirty="0" err="1" smtClean="0"/>
              <a:t>hCS</a:t>
            </a:r>
            <a:r>
              <a:rPr lang="en-US" dirty="0" smtClean="0"/>
              <a:t> (Human chorionic </a:t>
            </a:r>
            <a:r>
              <a:rPr lang="en-US" dirty="0" err="1" smtClean="0"/>
              <a:t>sommatotropin</a:t>
            </a:r>
            <a:r>
              <a:rPr lang="en-US" dirty="0" smtClean="0"/>
              <a:t>) is like </a:t>
            </a:r>
            <a:r>
              <a:rPr lang="en-US" dirty="0" err="1" smtClean="0"/>
              <a:t>prolactin</a:t>
            </a:r>
            <a:r>
              <a:rPr lang="en-US" dirty="0" smtClean="0"/>
              <a:t> and growth hormone and help aid in increasing fat breakdown that spares the use of glucose from the mothers tissues. </a:t>
            </a:r>
          </a:p>
          <a:p>
            <a:r>
              <a:rPr lang="en-US" dirty="0" smtClean="0"/>
              <a:t>Progesterone helps maintain the </a:t>
            </a:r>
            <a:r>
              <a:rPr lang="en-US" dirty="0" err="1" smtClean="0"/>
              <a:t>endrometrium</a:t>
            </a:r>
            <a:r>
              <a:rPr lang="en-US" dirty="0" smtClean="0"/>
              <a:t> and supports the growth of mammary glands. Estrogen also helps maintain the </a:t>
            </a:r>
            <a:r>
              <a:rPr lang="en-US" dirty="0" err="1" smtClean="0"/>
              <a:t>endrometrium</a:t>
            </a:r>
            <a:r>
              <a:rPr lang="en-US" dirty="0" smtClean="0"/>
              <a:t> and growth of mammary glands as well as inhibits </a:t>
            </a:r>
            <a:r>
              <a:rPr lang="en-US" dirty="0" err="1" smtClean="0"/>
              <a:t>prolactin</a:t>
            </a:r>
            <a:r>
              <a:rPr lang="en-US" dirty="0" smtClean="0"/>
              <a:t> secretion.</a:t>
            </a:r>
          </a:p>
          <a:p>
            <a:endParaRPr lang="en-US" dirty="0"/>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FETAL MEMBRANES</a:t>
            </a:r>
            <a:endParaRPr lang="en-US" dirty="0" smtClean="0"/>
          </a:p>
          <a:p>
            <a:r>
              <a:rPr lang="en-US" dirty="0" smtClean="0"/>
              <a:t>Two closely applied but separate membranes line the uterine cavity and surround the developing embryo-fetus. </a:t>
            </a:r>
          </a:p>
          <a:p>
            <a:r>
              <a:rPr lang="en-US" dirty="0" smtClean="0"/>
              <a:t>Both membranes, the amnion (inner membrane) and the </a:t>
            </a:r>
            <a:r>
              <a:rPr lang="en-US" dirty="0" err="1" smtClean="0"/>
              <a:t>chorion</a:t>
            </a:r>
            <a:r>
              <a:rPr lang="en-US" dirty="0" smtClean="0"/>
              <a:t> (outer membrane), arise from the zygote. </a:t>
            </a:r>
          </a:p>
          <a:p>
            <a:r>
              <a:rPr lang="en-US" dirty="0" smtClean="0"/>
              <a:t>These deceptively strong, translucent membranes contain not only the fetus but also the amniotic fluid, and they are continuous with the margins of the placenta. </a:t>
            </a:r>
          </a:p>
          <a:p>
            <a:endParaRPr lang="en-US"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normAutofit fontScale="92500"/>
          </a:bodyPr>
          <a:lstStyle/>
          <a:p>
            <a:pPr>
              <a:buNone/>
            </a:pPr>
            <a:r>
              <a:rPr lang="en-US" b="1" dirty="0" smtClean="0"/>
              <a:t> Amnion</a:t>
            </a:r>
          </a:p>
          <a:p>
            <a:r>
              <a:rPr lang="en-US" dirty="0" smtClean="0"/>
              <a:t>This is the smooth, slippery, glistening innermost membrane that lines the amniotic space. </a:t>
            </a:r>
          </a:p>
          <a:p>
            <a:r>
              <a:rPr lang="en-US" dirty="0" smtClean="0"/>
              <a:t>It is filled with fluid and is often called the "bag of water." The fetus floats and moves in the amniotic cavity. At full term, this cavity normally contains 500 cc to 1000 cc of fluid (water). This fluid provides many functions for the fetus. The amnion usually ruptures just before birth. </a:t>
            </a:r>
            <a:endParaRPr lang="en-US"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placenta</a:t>
            </a:r>
            <a:endParaRPr lang="en-US" dirty="0"/>
          </a:p>
        </p:txBody>
      </p:sp>
      <p:sp>
        <p:nvSpPr>
          <p:cNvPr id="3" name="Content Placeholder 2"/>
          <p:cNvSpPr>
            <a:spLocks noGrp="1"/>
          </p:cNvSpPr>
          <p:nvPr>
            <p:ph idx="1"/>
          </p:nvPr>
        </p:nvSpPr>
        <p:spPr/>
        <p:txBody>
          <a:bodyPr/>
          <a:lstStyle/>
          <a:p>
            <a:pPr>
              <a:buNone/>
            </a:pPr>
            <a:r>
              <a:rPr lang="en-US" b="1" dirty="0" err="1" smtClean="0"/>
              <a:t>Chorion</a:t>
            </a:r>
            <a:r>
              <a:rPr lang="en-US" b="1" dirty="0" smtClean="0"/>
              <a:t>. </a:t>
            </a:r>
          </a:p>
          <a:p>
            <a:r>
              <a:rPr lang="en-US" dirty="0" smtClean="0"/>
              <a:t>This is the outer membrane. </a:t>
            </a:r>
          </a:p>
          <a:p>
            <a:r>
              <a:rPr lang="en-US" dirty="0" smtClean="0"/>
              <a:t>It forms a large portion of the connective tissue thickness of the placenta on its fetal side. </a:t>
            </a:r>
          </a:p>
          <a:p>
            <a:r>
              <a:rPr lang="en-US" dirty="0" smtClean="0"/>
              <a:t>It is the structure in and through which the major branching umbilical vessels travel on the surface of the placenta.</a:t>
            </a:r>
          </a:p>
          <a:p>
            <a:endParaRPr lang="en-US" dirty="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Placenta abnormalities</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Placenta </a:t>
            </a:r>
            <a:r>
              <a:rPr lang="en-US" b="1" dirty="0" err="1" smtClean="0"/>
              <a:t>Accreta</a:t>
            </a:r>
            <a:r>
              <a:rPr lang="en-US" dirty="0" smtClean="0"/>
              <a:t> - abnormal adherence, with absence of </a:t>
            </a:r>
            <a:r>
              <a:rPr lang="en-US" dirty="0" err="1" smtClean="0"/>
              <a:t>decidua</a:t>
            </a:r>
            <a:r>
              <a:rPr lang="en-US" dirty="0" smtClean="0"/>
              <a:t> </a:t>
            </a:r>
            <a:r>
              <a:rPr lang="en-US" dirty="0" err="1" smtClean="0"/>
              <a:t>basalis</a:t>
            </a:r>
            <a:r>
              <a:rPr lang="en-US" dirty="0" smtClean="0"/>
              <a:t>. The incidence of placenta </a:t>
            </a:r>
            <a:r>
              <a:rPr lang="en-US" dirty="0" err="1" smtClean="0"/>
              <a:t>accreta</a:t>
            </a:r>
            <a:r>
              <a:rPr lang="en-US" dirty="0" smtClean="0"/>
              <a:t> also significantly increases in women with previous cesarean section compared to those without a prior surgical delivery. </a:t>
            </a:r>
            <a:r>
              <a:rPr lang="en-US" b="1" dirty="0" smtClean="0"/>
              <a:t>Placenta </a:t>
            </a:r>
            <a:r>
              <a:rPr lang="en-US" b="1" dirty="0" err="1" smtClean="0"/>
              <a:t>Increta</a:t>
            </a:r>
            <a:r>
              <a:rPr lang="en-US" dirty="0" smtClean="0"/>
              <a:t> - occurs when the placenta attaches deep into the uterine wall and penetrates into the uterine muscle, but does not penetrate the uterine </a:t>
            </a:r>
            <a:r>
              <a:rPr lang="en-US" dirty="0" err="1" smtClean="0"/>
              <a:t>serosa</a:t>
            </a:r>
            <a:r>
              <a:rPr lang="en-US" dirty="0" smtClean="0"/>
              <a:t>. Placenta </a:t>
            </a:r>
            <a:r>
              <a:rPr lang="en-US" dirty="0" err="1" smtClean="0"/>
              <a:t>increta</a:t>
            </a:r>
            <a:r>
              <a:rPr lang="en-US" dirty="0" smtClean="0"/>
              <a:t> accounts for approximately 15-17% of all cases. </a:t>
            </a:r>
            <a:r>
              <a:rPr lang="en-US" b="1" dirty="0" smtClean="0"/>
              <a:t>Placenta </a:t>
            </a:r>
            <a:r>
              <a:rPr lang="en-US" b="1" dirty="0" err="1" smtClean="0"/>
              <a:t>Percreta</a:t>
            </a:r>
            <a:r>
              <a:rPr lang="en-US" dirty="0" smtClean="0"/>
              <a:t> - placental </a:t>
            </a:r>
            <a:r>
              <a:rPr lang="en-US" dirty="0" err="1" smtClean="0"/>
              <a:t>villi</a:t>
            </a:r>
            <a:r>
              <a:rPr lang="en-US" dirty="0" smtClean="0"/>
              <a:t> penetrate </a:t>
            </a:r>
            <a:r>
              <a:rPr lang="en-US" dirty="0" err="1" smtClean="0"/>
              <a:t>myometrium</a:t>
            </a:r>
            <a:r>
              <a:rPr lang="en-US" dirty="0" smtClean="0"/>
              <a:t> and through to uterine </a:t>
            </a:r>
            <a:r>
              <a:rPr lang="en-US" dirty="0" err="1" smtClean="0"/>
              <a:t>serosa</a:t>
            </a:r>
            <a:r>
              <a:rPr lang="en-US" dirty="0" smtClean="0"/>
              <a:t>.</a:t>
            </a:r>
            <a:endParaRPr lang="en-US" dirty="0"/>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Fetal membrane complications</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err="1" smtClean="0"/>
              <a:t>Chorioamnionitis</a:t>
            </a:r>
            <a:endParaRPr lang="en-US" b="1" dirty="0" smtClean="0"/>
          </a:p>
          <a:p>
            <a:r>
              <a:rPr lang="en-US" dirty="0" smtClean="0"/>
              <a:t>This is an infection of the fetal membranes and amniotic fluid, which may be associated with infections in the mother and baby. </a:t>
            </a:r>
          </a:p>
          <a:p>
            <a:r>
              <a:rPr lang="en-US" dirty="0" smtClean="0"/>
              <a:t>The symptoms of </a:t>
            </a:r>
            <a:r>
              <a:rPr lang="en-US" dirty="0" err="1" smtClean="0"/>
              <a:t>chorioamnionitis</a:t>
            </a:r>
            <a:r>
              <a:rPr lang="en-US" dirty="0" smtClean="0"/>
              <a:t> include fever, increased heart rate in the mother or unborn baby, a tender or painful uterus, and foul </a:t>
            </a:r>
            <a:r>
              <a:rPr lang="en-US" dirty="0" err="1" smtClean="0"/>
              <a:t>odour</a:t>
            </a:r>
            <a:r>
              <a:rPr lang="en-US" dirty="0" smtClean="0"/>
              <a:t> of the amniotic fluid. </a:t>
            </a:r>
          </a:p>
          <a:p>
            <a:r>
              <a:rPr lang="en-US" dirty="0" err="1" smtClean="0"/>
              <a:t>Chorioamnionitis</a:t>
            </a:r>
            <a:r>
              <a:rPr lang="en-US" dirty="0" smtClean="0"/>
              <a:t> can result from prolonged membrane rupture and long </a:t>
            </a:r>
            <a:r>
              <a:rPr lang="en-US" dirty="0" err="1" smtClean="0"/>
              <a:t>labours</a:t>
            </a:r>
            <a:r>
              <a:rPr lang="en-US" dirty="0" smtClean="0"/>
              <a:t>. </a:t>
            </a:r>
          </a:p>
          <a:p>
            <a:r>
              <a:rPr lang="en-US" dirty="0" smtClean="0"/>
              <a:t>The condition is diagnosed, prior to </a:t>
            </a:r>
            <a:r>
              <a:rPr lang="en-US" dirty="0" err="1" smtClean="0"/>
              <a:t>labour</a:t>
            </a:r>
            <a:r>
              <a:rPr lang="en-US" dirty="0" smtClean="0"/>
              <a:t>, with blood tests and amniocentesis, and during </a:t>
            </a:r>
            <a:r>
              <a:rPr lang="en-US" dirty="0" err="1" smtClean="0"/>
              <a:t>labour</a:t>
            </a:r>
            <a:r>
              <a:rPr lang="en-US" dirty="0" smtClean="0"/>
              <a:t> with monitoring.</a:t>
            </a:r>
          </a:p>
          <a:p>
            <a:r>
              <a:rPr lang="en-US" dirty="0" smtClean="0"/>
              <a:t>Management includes use antibiotics and delivery of the baby as soon as possible. </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Development of Reproductive</a:t>
            </a:r>
            <a:br>
              <a:rPr lang="en-US" b="1" dirty="0" smtClean="0"/>
            </a:br>
            <a:r>
              <a:rPr lang="en-US" b="1" dirty="0" smtClean="0"/>
              <a:t>Health</a:t>
            </a:r>
            <a:endParaRPr lang="en-US" dirty="0"/>
          </a:p>
        </p:txBody>
      </p:sp>
      <p:sp>
        <p:nvSpPr>
          <p:cNvPr id="3" name="Content Placeholder 2"/>
          <p:cNvSpPr>
            <a:spLocks noGrp="1"/>
          </p:cNvSpPr>
          <p:nvPr>
            <p:ph idx="1"/>
          </p:nvPr>
        </p:nvSpPr>
        <p:spPr/>
        <p:txBody>
          <a:bodyPr>
            <a:normAutofit/>
          </a:bodyPr>
          <a:lstStyle/>
          <a:p>
            <a:pPr>
              <a:buNone/>
            </a:pPr>
            <a:r>
              <a:rPr lang="en-US" dirty="0" smtClean="0"/>
              <a:t>• World Summit 2005, declared universal access to reproductive health</a:t>
            </a:r>
          </a:p>
          <a:p>
            <a:pPr>
              <a:buNone/>
            </a:pPr>
            <a:r>
              <a:rPr lang="en-US" dirty="0" smtClean="0"/>
              <a:t>• </a:t>
            </a:r>
            <a:r>
              <a:rPr lang="en-US" i="1" dirty="0" smtClean="0"/>
              <a:t>“Sexual and reproductive health is fundamental to the social and economic development of communities and nations, and a key component of an equitable society.”</a:t>
            </a:r>
          </a:p>
          <a:p>
            <a:endParaRPr lang="en-US" i="1" dirty="0" smtClean="0"/>
          </a:p>
          <a:p>
            <a:r>
              <a:rPr lang="en-US" sz="2400" i="1" dirty="0" smtClean="0"/>
              <a:t>The Lancet 2006</a:t>
            </a:r>
          </a:p>
          <a:p>
            <a:endParaRPr lang="en-US" dirty="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umbilical cord</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umbilical cord is the life-line that attaches the placenta to the fetus. The umbilical cord is made up of three blood vessels: two smaller arteries which carry blood to the placenta and a larger vein which returns blood to the fetus.</a:t>
            </a:r>
          </a:p>
          <a:p>
            <a:r>
              <a:rPr lang="en-US" dirty="0" smtClean="0"/>
              <a:t>It can grow to be 55 - 60 cm long, allowing the baby enough cord to safely move around without causing damage to the cord or the placenta.</a:t>
            </a:r>
            <a:endParaRPr lang="en-US" dirty="0"/>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umbilical cord</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It is formed by the fifth week of development and it functions throughout pregnancy to protect the vessels that travel between the fetus and the placenta.</a:t>
            </a:r>
          </a:p>
          <a:p>
            <a:r>
              <a:rPr lang="en-US" dirty="0" smtClean="0"/>
              <a:t>By the end of the third week of development the embryo is attached to placenta via a connecting stalk . </a:t>
            </a:r>
          </a:p>
          <a:p>
            <a:r>
              <a:rPr lang="en-US" dirty="0" smtClean="0"/>
              <a:t>At approximately 25 days the yolk sac forms and by 28 days at the level of the anterior wall of the embryo, the yolk sac is pinched down to a </a:t>
            </a:r>
            <a:r>
              <a:rPr lang="en-US" dirty="0" err="1" smtClean="0"/>
              <a:t>vitelline</a:t>
            </a:r>
            <a:r>
              <a:rPr lang="en-US" dirty="0" smtClean="0"/>
              <a:t> duct, which is surrounded by a primitive umbilical ring .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umbilical cord</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By the end of the 5th week the primitive umbilical ring contains: </a:t>
            </a:r>
          </a:p>
          <a:p>
            <a:pPr marL="514350" indent="-514350">
              <a:buAutoNum type="arabicParenR"/>
            </a:pPr>
            <a:r>
              <a:rPr lang="en-US" dirty="0" smtClean="0"/>
              <a:t>a connecting stalk within which passes the </a:t>
            </a:r>
            <a:r>
              <a:rPr lang="en-US" dirty="0" err="1" smtClean="0"/>
              <a:t>allantois</a:t>
            </a:r>
            <a:r>
              <a:rPr lang="en-US" dirty="0" smtClean="0"/>
              <a:t> (primitive excretory duct), two umbilical arteries and one vein; </a:t>
            </a:r>
          </a:p>
          <a:p>
            <a:pPr marL="514350" indent="-514350">
              <a:buAutoNum type="arabicParenR"/>
            </a:pPr>
            <a:r>
              <a:rPr lang="en-US" dirty="0" smtClean="0"/>
              <a:t>the </a:t>
            </a:r>
            <a:r>
              <a:rPr lang="en-US" dirty="0" err="1" smtClean="0"/>
              <a:t>vitelline</a:t>
            </a:r>
            <a:r>
              <a:rPr lang="en-US" dirty="0" smtClean="0"/>
              <a:t> duct (yolk sac stalk); and</a:t>
            </a:r>
          </a:p>
          <a:p>
            <a:pPr marL="514350" indent="-514350">
              <a:buAutoNum type="arabicParenR"/>
            </a:pPr>
            <a:r>
              <a:rPr lang="en-US" dirty="0" smtClean="0"/>
              <a:t>a canal which connects the intra- and </a:t>
            </a:r>
            <a:r>
              <a:rPr lang="en-US" dirty="0" err="1" smtClean="0"/>
              <a:t>extraembryonic</a:t>
            </a:r>
            <a:r>
              <a:rPr lang="en-US" dirty="0" smtClean="0"/>
              <a:t> </a:t>
            </a:r>
            <a:r>
              <a:rPr lang="en-US" dirty="0" err="1" smtClean="0"/>
              <a:t>coelomic</a:t>
            </a:r>
            <a:r>
              <a:rPr lang="en-US" dirty="0" smtClean="0"/>
              <a:t> cavities . By the 10th week the gastrointestinal tract has developed and protrudes through the umbilical ring to form a physiologically normal </a:t>
            </a:r>
            <a:r>
              <a:rPr lang="en-US" dirty="0" err="1" smtClean="0"/>
              <a:t>herniation</a:t>
            </a:r>
            <a:r>
              <a:rPr lang="en-US" dirty="0" smtClean="0"/>
              <a:t> into the umbilical cord. Normally these loops of bowel retract by the end of the third month. </a:t>
            </a:r>
          </a:p>
          <a:p>
            <a:endParaRPr lang="en-US"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umbilical cord</a:t>
            </a:r>
            <a:endParaRPr lang="en-US" dirty="0"/>
          </a:p>
        </p:txBody>
      </p:sp>
      <p:sp>
        <p:nvSpPr>
          <p:cNvPr id="3" name="Content Placeholder 2"/>
          <p:cNvSpPr>
            <a:spLocks noGrp="1"/>
          </p:cNvSpPr>
          <p:nvPr>
            <p:ph idx="1"/>
          </p:nvPr>
        </p:nvSpPr>
        <p:spPr/>
        <p:txBody>
          <a:bodyPr>
            <a:normAutofit fontScale="92500"/>
          </a:bodyPr>
          <a:lstStyle/>
          <a:p>
            <a:r>
              <a:rPr lang="en-US" dirty="0" smtClean="0"/>
              <a:t>The umbilical cord normally contains two umbilical arteries and one umbilical vein.</a:t>
            </a:r>
          </a:p>
          <a:p>
            <a:r>
              <a:rPr lang="en-US" dirty="0" smtClean="0"/>
              <a:t>These are embedded within a loose, </a:t>
            </a:r>
            <a:r>
              <a:rPr lang="en-US" dirty="0" err="1" smtClean="0"/>
              <a:t>proteoglycan</a:t>
            </a:r>
            <a:r>
              <a:rPr lang="en-US" dirty="0" smtClean="0"/>
              <a:t> rich matrix known as Wharton’s jelly. </a:t>
            </a:r>
          </a:p>
          <a:p>
            <a:r>
              <a:rPr lang="en-US" dirty="0" smtClean="0"/>
              <a:t>This jelly has physical properties much like a polyurethane pillow, which is </a:t>
            </a:r>
            <a:r>
              <a:rPr lang="en-US" dirty="0" err="1" smtClean="0"/>
              <a:t>resistent</a:t>
            </a:r>
            <a:r>
              <a:rPr lang="en-US" dirty="0" smtClean="0"/>
              <a:t> to twisting and compression. This property serves to protect the critical vascular lifeline between the placenta and fetus</a:t>
            </a:r>
            <a:endParaRPr lang="en-US" dirty="0"/>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Umbilical cord insertion</a:t>
            </a:r>
            <a:endParaRPr lang="en-US" b="1" dirty="0"/>
          </a:p>
        </p:txBody>
      </p:sp>
      <p:sp>
        <p:nvSpPr>
          <p:cNvPr id="3" name="Content Placeholder 2"/>
          <p:cNvSpPr>
            <a:spLocks noGrp="1"/>
          </p:cNvSpPr>
          <p:nvPr>
            <p:ph idx="1"/>
          </p:nvPr>
        </p:nvSpPr>
        <p:spPr>
          <a:xfrm>
            <a:off x="457200" y="1600200"/>
            <a:ext cx="8382000" cy="4525963"/>
          </a:xfrm>
        </p:spPr>
        <p:txBody>
          <a:bodyPr>
            <a:normAutofit/>
          </a:bodyPr>
          <a:lstStyle/>
          <a:p>
            <a:r>
              <a:rPr lang="en-US" dirty="0" smtClean="0"/>
              <a:t>The umbilical cord normally inserts near the </a:t>
            </a:r>
            <a:r>
              <a:rPr lang="en-US" b="1" dirty="0" smtClean="0"/>
              <a:t>center</a:t>
            </a:r>
            <a:r>
              <a:rPr lang="en-US" dirty="0" smtClean="0"/>
              <a:t> of the placenta. However, in approximately 7% of single births the insertion point occurs at the very edge of the placenta (</a:t>
            </a:r>
            <a:r>
              <a:rPr lang="en-US" b="1" dirty="0" smtClean="0"/>
              <a:t>marginal insertion</a:t>
            </a:r>
            <a:r>
              <a:rPr lang="en-US" dirty="0" smtClean="0"/>
              <a:t>) and in about 1% of cases, the umbilical cord does not insert into the placenta at all, but the fetal vessels ramify through the external membranes before entering the placenta (</a:t>
            </a:r>
            <a:r>
              <a:rPr lang="en-US" b="1" dirty="0" err="1" smtClean="0"/>
              <a:t>velamentous</a:t>
            </a:r>
            <a:r>
              <a:rPr lang="en-US" b="1" dirty="0" smtClean="0"/>
              <a:t> insertion</a:t>
            </a:r>
            <a:r>
              <a:rPr lang="en-US" dirty="0" smtClean="0"/>
              <a:t>). </a:t>
            </a:r>
          </a:p>
          <a:p>
            <a:endParaRPr lang="en-US" dirty="0"/>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Umbilical cord insertion</a:t>
            </a:r>
            <a:endParaRPr lang="en-US" dirty="0"/>
          </a:p>
        </p:txBody>
      </p:sp>
      <p:sp>
        <p:nvSpPr>
          <p:cNvPr id="3" name="Content Placeholder 2"/>
          <p:cNvSpPr>
            <a:spLocks noGrp="1"/>
          </p:cNvSpPr>
          <p:nvPr>
            <p:ph idx="1"/>
          </p:nvPr>
        </p:nvSpPr>
        <p:spPr>
          <a:xfrm>
            <a:off x="457200" y="1219200"/>
            <a:ext cx="8458200" cy="5638800"/>
          </a:xfrm>
        </p:spPr>
        <p:txBody>
          <a:bodyPr>
            <a:normAutofit fontScale="85000" lnSpcReduction="10000"/>
          </a:bodyPr>
          <a:lstStyle/>
          <a:p>
            <a:pPr>
              <a:buNone/>
            </a:pPr>
            <a:r>
              <a:rPr lang="en-US" b="1" dirty="0" smtClean="0"/>
              <a:t>Battledore insertion </a:t>
            </a:r>
            <a:r>
              <a:rPr lang="en-US" dirty="0" smtClean="0"/>
              <a:t>– this is where the cord is attached at the very edge of the placenta and can separate during delivery of the placenta and membranes by controlled cord traction (CCT).</a:t>
            </a:r>
          </a:p>
          <a:p>
            <a:pPr>
              <a:buNone/>
            </a:pPr>
            <a:r>
              <a:rPr lang="en-US" b="1" dirty="0" err="1" smtClean="0"/>
              <a:t>Velamentous</a:t>
            </a:r>
            <a:r>
              <a:rPr lang="en-US" b="1" dirty="0" smtClean="0"/>
              <a:t> insertion - </a:t>
            </a:r>
            <a:r>
              <a:rPr lang="en-US" dirty="0" smtClean="0"/>
              <a:t>the cord originates in membranes that are distanced from the placental margin, </a:t>
            </a:r>
            <a:r>
              <a:rPr lang="en-US" dirty="0" err="1" smtClean="0"/>
              <a:t>sothe</a:t>
            </a:r>
            <a:r>
              <a:rPr lang="en-US" dirty="0" smtClean="0"/>
              <a:t> cord vessels run through the membranes to reach the placenta. There is a danger that spontaneous rupture of the membranes (SRM) can be accompanied by tearing of a cord vessel which will lead to severe </a:t>
            </a:r>
            <a:r>
              <a:rPr lang="en-US" dirty="0" err="1" smtClean="0"/>
              <a:t>haemorrhage</a:t>
            </a:r>
            <a:r>
              <a:rPr lang="en-US" dirty="0" smtClean="0"/>
              <a:t> and fetal </a:t>
            </a:r>
            <a:r>
              <a:rPr lang="en-US" dirty="0" err="1" smtClean="0"/>
              <a:t>exsanguination</a:t>
            </a:r>
            <a:endParaRPr lang="en-US" b="1" dirty="0" smtClean="0"/>
          </a:p>
          <a:p>
            <a:pPr>
              <a:buNone/>
            </a:pPr>
            <a:r>
              <a:rPr lang="en-US" b="1" dirty="0" err="1" smtClean="0"/>
              <a:t>Vasa</a:t>
            </a:r>
            <a:r>
              <a:rPr lang="en-US" b="1" dirty="0" smtClean="0"/>
              <a:t> </a:t>
            </a:r>
            <a:r>
              <a:rPr lang="en-US" b="1" dirty="0" err="1" smtClean="0"/>
              <a:t>praevia</a:t>
            </a:r>
            <a:r>
              <a:rPr lang="en-US" b="1" dirty="0" smtClean="0"/>
              <a:t> - </a:t>
            </a:r>
            <a:r>
              <a:rPr lang="en-US" dirty="0" smtClean="0"/>
              <a:t>this is associated with </a:t>
            </a:r>
            <a:r>
              <a:rPr lang="en-US" dirty="0" err="1" smtClean="0"/>
              <a:t>velamentous</a:t>
            </a:r>
            <a:r>
              <a:rPr lang="en-US" dirty="0" smtClean="0"/>
              <a:t> insertion where some of the fetal blood vessels in the membranes lie across the cervical </a:t>
            </a:r>
            <a:r>
              <a:rPr lang="en-US" dirty="0" err="1" smtClean="0"/>
              <a:t>os</a:t>
            </a:r>
            <a:r>
              <a:rPr lang="en-US" dirty="0" smtClean="0"/>
              <a:t> below the fetal presenting part.</a:t>
            </a:r>
            <a:endParaRPr lang="en-US" b="1" dirty="0"/>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umbilical cord</a:t>
            </a:r>
            <a:endParaRPr lang="en-US" dirty="0"/>
          </a:p>
        </p:txBody>
      </p:sp>
      <p:sp>
        <p:nvSpPr>
          <p:cNvPr id="5" name="Content Placeholder 4"/>
          <p:cNvSpPr>
            <a:spLocks noGrp="1"/>
          </p:cNvSpPr>
          <p:nvPr>
            <p:ph idx="1"/>
          </p:nvPr>
        </p:nvSpPr>
        <p:spPr/>
        <p:txBody>
          <a:bodyPr>
            <a:normAutofit lnSpcReduction="10000"/>
          </a:bodyPr>
          <a:lstStyle/>
          <a:p>
            <a:r>
              <a:rPr lang="en-US" dirty="0" smtClean="0"/>
              <a:t>Noninvasive procedures are being utilized to assess fetal well-being </a:t>
            </a:r>
            <a:r>
              <a:rPr lang="en-US" i="1" dirty="0" smtClean="0"/>
              <a:t>in </a:t>
            </a:r>
            <a:r>
              <a:rPr lang="en-US" i="1" dirty="0" err="1" smtClean="0"/>
              <a:t>utero</a:t>
            </a:r>
            <a:endParaRPr lang="en-US" i="1" dirty="0" smtClean="0"/>
          </a:p>
          <a:p>
            <a:r>
              <a:rPr lang="en-US" dirty="0" smtClean="0"/>
              <a:t>By utilizing ultrasound and Doppler flow measuring techniques, the umbilical cord can be visualized and also the flow of fetal blood through these vessels can be assessed.</a:t>
            </a:r>
          </a:p>
          <a:p>
            <a:r>
              <a:rPr lang="en-US" dirty="0" smtClean="0"/>
              <a:t>The more forward blood flow from the fetus to the placenta through the umbilical artery, the healthier the fetus</a:t>
            </a:r>
            <a:endParaRPr lang="en-US" dirty="0"/>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Umbilical Abnormalities</a:t>
            </a:r>
            <a:br>
              <a:rPr lang="en-US" b="1" dirty="0" smtClean="0"/>
            </a:b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 Single Umbilical Artery</a:t>
            </a:r>
          </a:p>
          <a:p>
            <a:r>
              <a:rPr lang="en-US" dirty="0" smtClean="0"/>
              <a:t>One artery instead of two will result in chromosomal abnormalities. Some of these defects include poor fetal growth, preterm delivery, and still births. This can be detected by a routine ultrasound.</a:t>
            </a:r>
          </a:p>
          <a:p>
            <a:pPr>
              <a:buNone/>
            </a:pPr>
            <a:r>
              <a:rPr lang="en-US" dirty="0" smtClean="0"/>
              <a:t>• </a:t>
            </a:r>
            <a:r>
              <a:rPr lang="en-US" b="1" dirty="0" smtClean="0"/>
              <a:t>Umbilical </a:t>
            </a:r>
            <a:r>
              <a:rPr lang="en-US" b="1" dirty="0" err="1" smtClean="0"/>
              <a:t>Prolapse</a:t>
            </a:r>
            <a:endParaRPr lang="en-US" b="1" dirty="0" smtClean="0"/>
          </a:p>
          <a:p>
            <a:r>
              <a:rPr lang="en-US" dirty="0" smtClean="0"/>
              <a:t>This condition usually happens when a cord is too long. The baby may be born prematurely or will be breech.</a:t>
            </a:r>
          </a:p>
          <a:p>
            <a:pPr>
              <a:buNone/>
            </a:pPr>
            <a:r>
              <a:rPr lang="en-US" b="1" dirty="0" smtClean="0"/>
              <a:t>• Umbilical </a:t>
            </a:r>
            <a:r>
              <a:rPr lang="en-US" b="1" dirty="0" err="1" smtClean="0"/>
              <a:t>Nuchal</a:t>
            </a:r>
            <a:r>
              <a:rPr lang="en-US" b="1" dirty="0" smtClean="0"/>
              <a:t> Loops</a:t>
            </a:r>
          </a:p>
          <a:p>
            <a:r>
              <a:rPr lang="en-US" dirty="0" smtClean="0"/>
              <a:t>This condition happens when the umbilical cord is wrapped around the baby's head at least one or more times. This can be detected when a baby is in stress or by a simple ultrasound.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Umbilical Abnormalities</a:t>
            </a:r>
            <a:br>
              <a:rPr lang="en-US" b="1" dirty="0" smtClean="0"/>
            </a:b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pPr>
              <a:buNone/>
            </a:pPr>
            <a:r>
              <a:rPr lang="en-US" b="1" dirty="0" smtClean="0"/>
              <a:t>• </a:t>
            </a:r>
            <a:r>
              <a:rPr lang="en-US" b="1" dirty="0" err="1" smtClean="0"/>
              <a:t>Vasa</a:t>
            </a:r>
            <a:r>
              <a:rPr lang="en-US" b="1" dirty="0" smtClean="0"/>
              <a:t> </a:t>
            </a:r>
            <a:r>
              <a:rPr lang="en-US" b="1" dirty="0" err="1" smtClean="0"/>
              <a:t>Previa</a:t>
            </a:r>
            <a:endParaRPr lang="en-US" b="1" dirty="0" smtClean="0"/>
          </a:p>
          <a:p>
            <a:r>
              <a:rPr lang="en-US" dirty="0" smtClean="0"/>
              <a:t>This can become life threatening for the unborn baby. This complication happens when the umbilical cord inserts abnormally in the fetal membranes of the placenta, which appears abnormally shaped or positioned. Major risks include unprotected fetal blood vessels cross the cervix, oftentimes rupturing the membranes. </a:t>
            </a:r>
          </a:p>
          <a:p>
            <a:pPr>
              <a:buNone/>
            </a:pPr>
            <a:r>
              <a:rPr lang="en-US" dirty="0" smtClean="0"/>
              <a:t>• </a:t>
            </a:r>
            <a:r>
              <a:rPr lang="en-US" b="1" dirty="0" smtClean="0"/>
              <a:t>Umbilical Cord Knots</a:t>
            </a:r>
          </a:p>
          <a:p>
            <a:r>
              <a:rPr lang="en-US" dirty="0" smtClean="0"/>
              <a:t>About 1% of babies are born with one or more knots in their umbilical cord. Some knots happen during labor; others happen from moving around in the womb. Most knots occur when the umbilical cord is too long. </a:t>
            </a:r>
          </a:p>
          <a:p>
            <a:endParaRPr lang="en-US" dirty="0"/>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Amniotic fluid is 98% water and 2% salts and cells from the baby. </a:t>
            </a:r>
          </a:p>
          <a:p>
            <a:r>
              <a:rPr lang="en-US" dirty="0" smtClean="0"/>
              <a:t>The amount of amniotic fluid is greatest at about 34 weeks gestation into the pregnancy, when it averages 800 </a:t>
            </a:r>
            <a:r>
              <a:rPr lang="en-US" dirty="0" err="1" smtClean="0"/>
              <a:t>mL.</a:t>
            </a:r>
            <a:r>
              <a:rPr lang="en-US" dirty="0" smtClean="0"/>
              <a:t> </a:t>
            </a:r>
          </a:p>
          <a:p>
            <a:r>
              <a:rPr lang="en-US" dirty="0" smtClean="0"/>
              <a:t>Approximately 600 </a:t>
            </a:r>
            <a:r>
              <a:rPr lang="en-US" dirty="0" err="1" smtClean="0"/>
              <a:t>mL</a:t>
            </a:r>
            <a:r>
              <a:rPr lang="en-US" dirty="0" smtClean="0"/>
              <a:t> of amniotic fluid surrounds the baby at full term (40 weeks gestation).</a:t>
            </a:r>
          </a:p>
          <a:p>
            <a:r>
              <a:rPr lang="en-US" dirty="0" smtClean="0"/>
              <a:t>From the 5th month the fetus begins to drink amniotic fluid (400 ml/day). </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Grp="1" noChangeAspect="1" noChangeArrowheads="1"/>
          </p:cNvPicPr>
          <p:nvPr>
            <p:ph type="body" idx="1"/>
          </p:nvPr>
        </p:nvPicPr>
        <p:blipFill>
          <a:blip r:embed="rId2"/>
          <a:srcRect/>
          <a:stretch>
            <a:fillRect/>
          </a:stretch>
        </p:blipFill>
        <p:spPr>
          <a:xfrm>
            <a:off x="0" y="152400"/>
            <a:ext cx="8991600" cy="6400800"/>
          </a:xfrm>
          <a:noFill/>
        </p:spPr>
      </p:pic>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pPr>
              <a:buNone/>
            </a:pPr>
            <a:r>
              <a:rPr lang="en-US" b="1" dirty="0" smtClean="0"/>
              <a:t>The amnion functions to:</a:t>
            </a:r>
          </a:p>
          <a:p>
            <a:pPr>
              <a:buNone/>
            </a:pPr>
            <a:r>
              <a:rPr lang="en-US" dirty="0" smtClean="0"/>
              <a:t>(1) Protect the fetus from direct trauma by distributing and equalizing any impact the mother may receive.</a:t>
            </a:r>
          </a:p>
          <a:p>
            <a:pPr>
              <a:buNone/>
            </a:pPr>
            <a:r>
              <a:rPr lang="en-US" dirty="0" smtClean="0"/>
              <a:t>(2) Separate the fetus from the fetal membranes.</a:t>
            </a:r>
          </a:p>
          <a:p>
            <a:pPr>
              <a:buNone/>
            </a:pPr>
            <a:r>
              <a:rPr lang="en-US" dirty="0" smtClean="0"/>
              <a:t>(3) Allow freedom of fetal movement and permits musculoskeletal development.</a:t>
            </a:r>
          </a:p>
          <a:p>
            <a:pPr>
              <a:buNone/>
            </a:pPr>
            <a:r>
              <a:rPr lang="en-US" dirty="0" smtClean="0"/>
              <a:t>(4) Facilitate symmetric growth and development of the fetus.</a:t>
            </a:r>
          </a:p>
          <a:p>
            <a:pPr>
              <a:buNone/>
            </a:pPr>
            <a:r>
              <a:rPr lang="en-US" dirty="0" smtClean="0"/>
              <a:t>(5) Protect the fetus from the loss of heat and maintains a relative, constant fetal body temperature.</a:t>
            </a:r>
          </a:p>
          <a:p>
            <a:pPr>
              <a:buNone/>
            </a:pPr>
            <a:r>
              <a:rPr lang="en-US" dirty="0" smtClean="0"/>
              <a:t>(6) Serve as a source of oral fluid for the fetus.</a:t>
            </a:r>
          </a:p>
          <a:p>
            <a:pPr>
              <a:buNone/>
            </a:pPr>
            <a:r>
              <a:rPr lang="en-US" dirty="0" smtClean="0"/>
              <a:t>(7) Act as an excretion and collection system.</a:t>
            </a:r>
          </a:p>
          <a:p>
            <a:endParaRPr lang="en-US"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pPr>
              <a:buNone/>
            </a:pPr>
            <a:r>
              <a:rPr lang="en-US" b="1" dirty="0" smtClean="0"/>
              <a:t>Disorders of the amniotic fluid volume</a:t>
            </a:r>
          </a:p>
          <a:p>
            <a:r>
              <a:rPr lang="en-US" dirty="0" smtClean="0"/>
              <a:t>There are two types of problems that can occur with regard to the volume of amniotic fluid: </a:t>
            </a:r>
          </a:p>
          <a:p>
            <a:r>
              <a:rPr lang="en-US" dirty="0" err="1" smtClean="0"/>
              <a:t>Polyhydramnios</a:t>
            </a:r>
            <a:r>
              <a:rPr lang="en-US" dirty="0" smtClean="0"/>
              <a:t> is over 2L of amniotic fluid in the uterus. </a:t>
            </a:r>
          </a:p>
          <a:p>
            <a:r>
              <a:rPr lang="en-US" dirty="0" smtClean="0"/>
              <a:t>This condition is quite common in women with diabetes. </a:t>
            </a:r>
          </a:p>
          <a:p>
            <a:r>
              <a:rPr lang="en-US" dirty="0" err="1" smtClean="0"/>
              <a:t>Polyhydramnios</a:t>
            </a:r>
            <a:r>
              <a:rPr lang="en-US" dirty="0" smtClean="0"/>
              <a:t> is associated with higher rates of congenital and chromosomal abnormalities, placental abruption, premature birth, IUFD, and postpartum hemorrhage. </a:t>
            </a:r>
          </a:p>
          <a:p>
            <a:r>
              <a:rPr lang="en-US" dirty="0" smtClean="0"/>
              <a:t>Sometimes amniocentesis is used to remove some of the amniotic fluid. </a:t>
            </a:r>
          </a:p>
          <a:p>
            <a:endParaRPr lang="en-US" dirty="0"/>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Some causes of </a:t>
            </a:r>
            <a:r>
              <a:rPr lang="en-US" b="1" dirty="0" err="1" smtClean="0"/>
              <a:t>polyhydramnios</a:t>
            </a:r>
            <a:r>
              <a:rPr lang="en-US" b="1" dirty="0" smtClean="0"/>
              <a:t> </a:t>
            </a:r>
            <a:endParaRPr lang="en-US" dirty="0" smtClean="0"/>
          </a:p>
          <a:p>
            <a:r>
              <a:rPr lang="en-US" dirty="0" smtClean="0"/>
              <a:t>Idiopathic (unknown) ~ most cases</a:t>
            </a:r>
          </a:p>
          <a:p>
            <a:r>
              <a:rPr lang="en-US" dirty="0" smtClean="0"/>
              <a:t>Gastrointestinal abnormalities </a:t>
            </a:r>
          </a:p>
          <a:p>
            <a:pPr lvl="1"/>
            <a:r>
              <a:rPr lang="en-US" dirty="0" smtClean="0"/>
              <a:t>Esophageal </a:t>
            </a:r>
            <a:r>
              <a:rPr lang="en-US" dirty="0" err="1" smtClean="0"/>
              <a:t>atresia</a:t>
            </a:r>
            <a:r>
              <a:rPr lang="en-US" dirty="0" smtClean="0"/>
              <a:t> </a:t>
            </a:r>
          </a:p>
          <a:p>
            <a:pPr lvl="1"/>
            <a:r>
              <a:rPr lang="en-US" dirty="0" smtClean="0"/>
              <a:t>Intestinal obstruction </a:t>
            </a:r>
          </a:p>
          <a:p>
            <a:r>
              <a:rPr lang="en-US" dirty="0" smtClean="0"/>
              <a:t>Central nervous system abnormalities </a:t>
            </a:r>
          </a:p>
          <a:p>
            <a:pPr lvl="1"/>
            <a:r>
              <a:rPr lang="en-US" dirty="0" smtClean="0"/>
              <a:t>Anencephaly </a:t>
            </a:r>
          </a:p>
          <a:p>
            <a:r>
              <a:rPr lang="en-US" dirty="0" smtClean="0"/>
              <a:t>Chromosomal abnormalities </a:t>
            </a:r>
          </a:p>
          <a:p>
            <a:r>
              <a:rPr lang="en-US" dirty="0" err="1" smtClean="0"/>
              <a:t>Nonimmune</a:t>
            </a:r>
            <a:r>
              <a:rPr lang="en-US" dirty="0" smtClean="0"/>
              <a:t> </a:t>
            </a:r>
            <a:r>
              <a:rPr lang="en-US" dirty="0" err="1" smtClean="0"/>
              <a:t>hydrops</a:t>
            </a:r>
            <a:r>
              <a:rPr lang="en-US" dirty="0" smtClean="0"/>
              <a:t> </a:t>
            </a:r>
          </a:p>
          <a:p>
            <a:r>
              <a:rPr lang="en-US" dirty="0" smtClean="0"/>
              <a:t>Diabetes </a:t>
            </a:r>
          </a:p>
          <a:p>
            <a:r>
              <a:rPr lang="en-US" dirty="0" smtClean="0"/>
              <a:t>Twin- to -twin transfusion </a:t>
            </a:r>
          </a:p>
          <a:p>
            <a:endParaRPr lang="en-US" dirty="0"/>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err="1" smtClean="0"/>
              <a:t>Oligohydramnios</a:t>
            </a:r>
            <a:r>
              <a:rPr lang="en-US" dirty="0" smtClean="0"/>
              <a:t> is too little amniotic fluid.</a:t>
            </a:r>
          </a:p>
          <a:p>
            <a:r>
              <a:rPr lang="en-US" dirty="0" err="1" smtClean="0"/>
              <a:t>Oligohydramnios</a:t>
            </a:r>
            <a:r>
              <a:rPr lang="en-US" dirty="0" smtClean="0"/>
              <a:t> is rare in early pregnancy, but when it does occur, there is an increased risk of miscarriage, fetal growth restriction, placental abruption, premature birth, musculoskeletal abnormalities such as clubfoot, an abnormality of the lungs called pulmonary </a:t>
            </a:r>
            <a:r>
              <a:rPr lang="en-US" dirty="0" err="1" smtClean="0"/>
              <a:t>hypoplasia</a:t>
            </a:r>
            <a:r>
              <a:rPr lang="en-US" dirty="0" smtClean="0"/>
              <a:t>, and stillbirth. </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dirty="0"/>
          </a:p>
        </p:txBody>
      </p:sp>
      <p:sp>
        <p:nvSpPr>
          <p:cNvPr id="3" name="Content Placeholder 2"/>
          <p:cNvSpPr>
            <a:spLocks noGrp="1"/>
          </p:cNvSpPr>
          <p:nvPr>
            <p:ph idx="1"/>
          </p:nvPr>
        </p:nvSpPr>
        <p:spPr>
          <a:xfrm>
            <a:off x="457200" y="1447800"/>
            <a:ext cx="8229600" cy="5105400"/>
          </a:xfrm>
        </p:spPr>
        <p:txBody>
          <a:bodyPr>
            <a:normAutofit fontScale="70000" lnSpcReduction="20000"/>
          </a:bodyPr>
          <a:lstStyle/>
          <a:p>
            <a:pPr>
              <a:buNone/>
            </a:pPr>
            <a:r>
              <a:rPr lang="en-US" b="1" dirty="0" smtClean="0"/>
              <a:t>Some causes of  </a:t>
            </a:r>
            <a:r>
              <a:rPr lang="en-US" b="1" dirty="0" err="1" smtClean="0"/>
              <a:t>oligohydramnios</a:t>
            </a:r>
            <a:endParaRPr lang="en-US" dirty="0" smtClean="0"/>
          </a:p>
          <a:p>
            <a:r>
              <a:rPr lang="en-US" dirty="0" smtClean="0"/>
              <a:t>Ruptured membranes </a:t>
            </a:r>
          </a:p>
          <a:p>
            <a:r>
              <a:rPr lang="en-US" dirty="0" smtClean="0"/>
              <a:t>Congenital abnormalities </a:t>
            </a:r>
          </a:p>
          <a:p>
            <a:pPr lvl="1"/>
            <a:r>
              <a:rPr lang="en-US" dirty="0" smtClean="0"/>
              <a:t>Bilateral renal agenesis or cystic </a:t>
            </a:r>
            <a:r>
              <a:rPr lang="en-US" dirty="0" err="1" smtClean="0"/>
              <a:t>dyplasia</a:t>
            </a:r>
            <a:r>
              <a:rPr lang="en-US" dirty="0" smtClean="0"/>
              <a:t> </a:t>
            </a:r>
          </a:p>
          <a:p>
            <a:pPr lvl="1"/>
            <a:r>
              <a:rPr lang="en-US" dirty="0" smtClean="0"/>
              <a:t>Obstruction of the urinary tract </a:t>
            </a:r>
          </a:p>
          <a:p>
            <a:pPr lvl="1"/>
            <a:r>
              <a:rPr lang="en-US" dirty="0" smtClean="0"/>
              <a:t>Sacral agenesis</a:t>
            </a:r>
          </a:p>
          <a:p>
            <a:r>
              <a:rPr lang="en-US" dirty="0" smtClean="0"/>
              <a:t>Growth restriction (placental insufficiency) </a:t>
            </a:r>
          </a:p>
          <a:p>
            <a:r>
              <a:rPr lang="en-US" dirty="0" err="1" smtClean="0"/>
              <a:t>Postterm</a:t>
            </a:r>
            <a:r>
              <a:rPr lang="en-US" dirty="0" smtClean="0"/>
              <a:t> pregnancy </a:t>
            </a:r>
          </a:p>
          <a:p>
            <a:r>
              <a:rPr lang="en-US" dirty="0" smtClean="0"/>
              <a:t>Drugs </a:t>
            </a:r>
          </a:p>
          <a:p>
            <a:pPr lvl="1"/>
            <a:r>
              <a:rPr lang="en-US" dirty="0" err="1" smtClean="0"/>
              <a:t>Angiotensin</a:t>
            </a:r>
            <a:r>
              <a:rPr lang="en-US" dirty="0" smtClean="0"/>
              <a:t>-converting enzyme inhibitors </a:t>
            </a:r>
          </a:p>
          <a:p>
            <a:pPr lvl="1"/>
            <a:r>
              <a:rPr lang="en-US" dirty="0" smtClean="0"/>
              <a:t>Prostaglandin </a:t>
            </a:r>
            <a:r>
              <a:rPr lang="en-US" dirty="0" err="1" smtClean="0"/>
              <a:t>synthase</a:t>
            </a:r>
            <a:r>
              <a:rPr lang="en-US" dirty="0" smtClean="0"/>
              <a:t> inhibitors </a:t>
            </a:r>
          </a:p>
          <a:p>
            <a:r>
              <a:rPr lang="en-US" dirty="0" smtClean="0"/>
              <a:t>Twin- to -twin transfusion </a:t>
            </a:r>
          </a:p>
          <a:p>
            <a:r>
              <a:rPr lang="en-US" dirty="0" smtClean="0"/>
              <a:t>Fetal demise </a:t>
            </a:r>
          </a:p>
          <a:p>
            <a:r>
              <a:rPr lang="en-US" dirty="0" smtClean="0"/>
              <a:t>Idiopathic </a:t>
            </a:r>
          </a:p>
          <a:p>
            <a:endParaRPr lang="en-US" dirty="0"/>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dirty="0"/>
          </a:p>
        </p:txBody>
      </p:sp>
      <p:sp>
        <p:nvSpPr>
          <p:cNvPr id="3" name="Content Placeholder 2"/>
          <p:cNvSpPr>
            <a:spLocks noGrp="1"/>
          </p:cNvSpPr>
          <p:nvPr>
            <p:ph idx="1"/>
          </p:nvPr>
        </p:nvSpPr>
        <p:spPr/>
        <p:txBody>
          <a:bodyPr>
            <a:normAutofit/>
          </a:bodyPr>
          <a:lstStyle/>
          <a:p>
            <a:r>
              <a:rPr lang="en-US" dirty="0" smtClean="0"/>
              <a:t>Ultrasound may be used to obtain a qualitative measure of the amount of amniotic fluid present.</a:t>
            </a:r>
          </a:p>
          <a:p>
            <a:r>
              <a:rPr lang="en-US" dirty="0" smtClean="0"/>
              <a:t>The normal range for the deepest vertical pocket (or </a:t>
            </a:r>
            <a:r>
              <a:rPr lang="en-US" b="1" dirty="0" smtClean="0"/>
              <a:t>maximum vertical pocket</a:t>
            </a:r>
            <a:r>
              <a:rPr lang="en-US" dirty="0" smtClean="0"/>
              <a:t>) is 2 cm  to 8 cm in singleton gestations</a:t>
            </a:r>
            <a:endParaRPr lang="en-US" b="1" dirty="0" smtClean="0"/>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Because the level of amniotic fluid in the uterus decreases somewhat after 35 weeks of pregnancy, </a:t>
            </a:r>
            <a:r>
              <a:rPr lang="en-US" dirty="0" err="1" smtClean="0"/>
              <a:t>oligohydramnios</a:t>
            </a:r>
            <a:r>
              <a:rPr lang="en-US" dirty="0" smtClean="0"/>
              <a:t> is more common during that time. </a:t>
            </a:r>
          </a:p>
          <a:p>
            <a:r>
              <a:rPr lang="en-US" dirty="0" err="1" smtClean="0"/>
              <a:t>Oligohydramnios</a:t>
            </a:r>
            <a:r>
              <a:rPr lang="en-US" dirty="0" smtClean="0"/>
              <a:t> in late pregnancy is associated with higher rates of fetal distress and caesarean section. </a:t>
            </a:r>
          </a:p>
          <a:p>
            <a:r>
              <a:rPr lang="en-US" dirty="0" err="1" smtClean="0"/>
              <a:t>Oligohydramnios</a:t>
            </a:r>
            <a:r>
              <a:rPr lang="en-US" dirty="0" smtClean="0"/>
              <a:t> can be treated by infusing a fluid called crystalloid into the uterus to replace the missing amniotic fluid. </a:t>
            </a:r>
          </a:p>
          <a:p>
            <a:endParaRPr lang="en-US" dirty="0"/>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dirty="0"/>
          </a:p>
        </p:txBody>
      </p:sp>
      <p:graphicFrame>
        <p:nvGraphicFramePr>
          <p:cNvPr id="4" name="Content Placeholder 3"/>
          <p:cNvGraphicFramePr>
            <a:graphicFrameLocks noGrp="1"/>
          </p:cNvGraphicFramePr>
          <p:nvPr>
            <p:ph idx="1"/>
          </p:nvPr>
        </p:nvGraphicFramePr>
        <p:xfrm>
          <a:off x="457200" y="1600200"/>
          <a:ext cx="8229600" cy="4419597"/>
        </p:xfrm>
        <a:graphic>
          <a:graphicData uri="http://schemas.openxmlformats.org/drawingml/2006/table">
            <a:tbl>
              <a:tblPr firstRow="1" bandRow="1">
                <a:tableStyleId>{5C22544A-7EE6-4342-B048-85BDC9FD1C3A}</a:tableStyleId>
              </a:tblPr>
              <a:tblGrid>
                <a:gridCol w="4114800"/>
                <a:gridCol w="4114800"/>
              </a:tblGrid>
              <a:tr h="631371">
                <a:tc>
                  <a:txBody>
                    <a:bodyPr/>
                    <a:lstStyle/>
                    <a:p>
                      <a:pPr algn="l"/>
                      <a:r>
                        <a:rPr lang="en-US" sz="2400" b="1" dirty="0"/>
                        <a:t>Depth of largest visible pocket  </a:t>
                      </a:r>
                    </a:p>
                  </a:txBody>
                  <a:tcPr anchor="ctr"/>
                </a:tc>
                <a:tc>
                  <a:txBody>
                    <a:bodyPr/>
                    <a:lstStyle/>
                    <a:p>
                      <a:pPr algn="l"/>
                      <a:r>
                        <a:rPr lang="en-US" sz="2400" b="1"/>
                        <a:t> Qualitative Description </a:t>
                      </a:r>
                    </a:p>
                  </a:txBody>
                  <a:tcPr anchor="ctr"/>
                </a:tc>
              </a:tr>
              <a:tr h="631371">
                <a:tc>
                  <a:txBody>
                    <a:bodyPr/>
                    <a:lstStyle/>
                    <a:p>
                      <a:pPr algn="ctr"/>
                      <a:r>
                        <a:rPr lang="en-US" sz="2400" b="1" dirty="0"/>
                        <a:t> &lt; 1 cm </a:t>
                      </a:r>
                    </a:p>
                  </a:txBody>
                  <a:tcPr anchor="ctr"/>
                </a:tc>
                <a:tc>
                  <a:txBody>
                    <a:bodyPr/>
                    <a:lstStyle/>
                    <a:p>
                      <a:r>
                        <a:rPr lang="en-US" sz="2400" b="1"/>
                        <a:t> severe oligohydramnios</a:t>
                      </a:r>
                    </a:p>
                  </a:txBody>
                  <a:tcPr anchor="ctr"/>
                </a:tc>
              </a:tr>
              <a:tr h="631371">
                <a:tc>
                  <a:txBody>
                    <a:bodyPr/>
                    <a:lstStyle/>
                    <a:p>
                      <a:pPr algn="ctr"/>
                      <a:r>
                        <a:rPr lang="en-US" sz="2400" b="1" u="sng" dirty="0"/>
                        <a:t>&gt;</a:t>
                      </a:r>
                      <a:r>
                        <a:rPr lang="en-US" sz="2400" b="1" dirty="0"/>
                        <a:t> 1 and </a:t>
                      </a:r>
                      <a:r>
                        <a:rPr lang="en-US" sz="2400" b="1" u="sng" dirty="0"/>
                        <a:t>&lt; </a:t>
                      </a:r>
                      <a:r>
                        <a:rPr lang="en-US" sz="2400" b="1" dirty="0"/>
                        <a:t>2  cm</a:t>
                      </a:r>
                    </a:p>
                  </a:txBody>
                  <a:tcPr anchor="ctr"/>
                </a:tc>
                <a:tc>
                  <a:txBody>
                    <a:bodyPr/>
                    <a:lstStyle/>
                    <a:p>
                      <a:r>
                        <a:rPr lang="en-US" sz="2400" b="1" dirty="0"/>
                        <a:t> mild </a:t>
                      </a:r>
                      <a:r>
                        <a:rPr lang="en-US" sz="2400" b="1" dirty="0" err="1"/>
                        <a:t>oligohydramnios</a:t>
                      </a:r>
                      <a:r>
                        <a:rPr lang="en-US" sz="2400" b="1" dirty="0"/>
                        <a:t> </a:t>
                      </a:r>
                    </a:p>
                  </a:txBody>
                  <a:tcPr anchor="ctr"/>
                </a:tc>
              </a:tr>
              <a:tr h="631371">
                <a:tc>
                  <a:txBody>
                    <a:bodyPr/>
                    <a:lstStyle/>
                    <a:p>
                      <a:pPr algn="ctr"/>
                      <a:r>
                        <a:rPr lang="en-US" sz="2400" b="1" dirty="0"/>
                        <a:t> &gt; 2  and  &lt; 8 cm</a:t>
                      </a:r>
                    </a:p>
                  </a:txBody>
                  <a:tcPr anchor="ctr"/>
                </a:tc>
                <a:tc>
                  <a:txBody>
                    <a:bodyPr/>
                    <a:lstStyle/>
                    <a:p>
                      <a:r>
                        <a:rPr lang="en-US" sz="2400" b="1" dirty="0"/>
                        <a:t> normal </a:t>
                      </a:r>
                    </a:p>
                  </a:txBody>
                  <a:tcPr anchor="ctr"/>
                </a:tc>
              </a:tr>
              <a:tr h="631371">
                <a:tc>
                  <a:txBody>
                    <a:bodyPr/>
                    <a:lstStyle/>
                    <a:p>
                      <a:pPr algn="ctr"/>
                      <a:r>
                        <a:rPr lang="en-US" sz="2400" b="1" u="sng" dirty="0"/>
                        <a:t>&gt;</a:t>
                      </a:r>
                      <a:r>
                        <a:rPr lang="en-US" sz="2400" b="1" dirty="0"/>
                        <a:t> 8 and &lt; 12 cm</a:t>
                      </a:r>
                    </a:p>
                  </a:txBody>
                  <a:tcPr anchor="ctr"/>
                </a:tc>
                <a:tc>
                  <a:txBody>
                    <a:bodyPr/>
                    <a:lstStyle/>
                    <a:p>
                      <a:r>
                        <a:rPr lang="en-US" sz="2400" b="1" dirty="0"/>
                        <a:t> </a:t>
                      </a:r>
                      <a:r>
                        <a:rPr lang="en-US" sz="2400" b="1" dirty="0" err="1"/>
                        <a:t>polyhydramnios</a:t>
                      </a:r>
                      <a:endParaRPr lang="en-US" sz="2400" b="1" dirty="0"/>
                    </a:p>
                  </a:txBody>
                  <a:tcPr anchor="ctr"/>
                </a:tc>
              </a:tr>
              <a:tr h="631371">
                <a:tc>
                  <a:txBody>
                    <a:bodyPr/>
                    <a:lstStyle/>
                    <a:p>
                      <a:pPr algn="ctr"/>
                      <a:r>
                        <a:rPr lang="en-US" sz="2400" b="1" u="sng" dirty="0"/>
                        <a:t>&gt;</a:t>
                      </a:r>
                      <a:r>
                        <a:rPr lang="en-US" sz="2400" b="1" dirty="0"/>
                        <a:t>12 cm and &lt; 16 </a:t>
                      </a:r>
                    </a:p>
                  </a:txBody>
                  <a:tcPr anchor="ctr"/>
                </a:tc>
                <a:tc>
                  <a:txBody>
                    <a:bodyPr/>
                    <a:lstStyle/>
                    <a:p>
                      <a:r>
                        <a:rPr lang="en-US" sz="2400" b="1" dirty="0"/>
                        <a:t> moderate </a:t>
                      </a:r>
                      <a:r>
                        <a:rPr lang="en-US" sz="2400" b="1" dirty="0" err="1"/>
                        <a:t>polyhydramnios</a:t>
                      </a:r>
                      <a:endParaRPr lang="en-US" sz="2400" b="1" dirty="0"/>
                    </a:p>
                  </a:txBody>
                  <a:tcPr anchor="ctr"/>
                </a:tc>
              </a:tr>
              <a:tr h="631371">
                <a:tc>
                  <a:txBody>
                    <a:bodyPr/>
                    <a:lstStyle/>
                    <a:p>
                      <a:pPr algn="ctr"/>
                      <a:r>
                        <a:rPr lang="en-US" sz="2400" b="1" u="sng"/>
                        <a:t>&gt;</a:t>
                      </a:r>
                      <a:r>
                        <a:rPr lang="en-US" sz="2400" b="1"/>
                        <a:t> 16 cm</a:t>
                      </a:r>
                    </a:p>
                  </a:txBody>
                  <a:tcPr anchor="ctr"/>
                </a:tc>
                <a:tc>
                  <a:txBody>
                    <a:bodyPr/>
                    <a:lstStyle/>
                    <a:p>
                      <a:r>
                        <a:rPr lang="en-US" sz="2400" b="1" dirty="0"/>
                        <a:t> severe </a:t>
                      </a:r>
                      <a:r>
                        <a:rPr lang="en-US" sz="2400" b="1" dirty="0" err="1"/>
                        <a:t>polyhydramnios</a:t>
                      </a:r>
                      <a:endParaRPr lang="en-US" sz="2400" b="1" dirty="0"/>
                    </a:p>
                  </a:txBody>
                  <a:tcPr anchor="ctr"/>
                </a:tc>
              </a:tr>
            </a:tbl>
          </a:graphicData>
        </a:graphic>
      </p:graphicFrame>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dirty="0"/>
          </a:p>
        </p:txBody>
      </p:sp>
      <p:sp>
        <p:nvSpPr>
          <p:cNvPr id="3" name="Content Placeholder 2"/>
          <p:cNvSpPr>
            <a:spLocks noGrp="1"/>
          </p:cNvSpPr>
          <p:nvPr>
            <p:ph idx="1"/>
          </p:nvPr>
        </p:nvSpPr>
        <p:spPr/>
        <p:txBody>
          <a:bodyPr/>
          <a:lstStyle/>
          <a:p>
            <a:r>
              <a:rPr lang="en-US" dirty="0" smtClean="0"/>
              <a:t>Another method of assessing amniotic fluid is </a:t>
            </a:r>
            <a:r>
              <a:rPr lang="en-US" b="1" dirty="0" smtClean="0"/>
              <a:t>Amniotic Fluid Index (AFI)</a:t>
            </a:r>
            <a:r>
              <a:rPr lang="en-US" dirty="0" smtClean="0"/>
              <a:t>, uses the sum of the deepest vertical pocket of fluid found in each quadrant of the uterus the normal range for the AFI is 5 to 25 cm</a:t>
            </a:r>
          </a:p>
          <a:p>
            <a:endParaRPr lang="en-US"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Amniotic fluid</a:t>
            </a:r>
            <a:endParaRPr lang="en-US" dirty="0"/>
          </a:p>
        </p:txBody>
      </p:sp>
      <p:sp>
        <p:nvSpPr>
          <p:cNvPr id="3" name="Content Placeholder 2"/>
          <p:cNvSpPr>
            <a:spLocks noGrp="1"/>
          </p:cNvSpPr>
          <p:nvPr>
            <p:ph idx="1"/>
          </p:nvPr>
        </p:nvSpPr>
        <p:spPr/>
        <p:txBody>
          <a:bodyPr>
            <a:normAutofit lnSpcReduction="10000"/>
          </a:bodyPr>
          <a:lstStyle/>
          <a:p>
            <a:pPr>
              <a:buNone/>
            </a:pPr>
            <a:r>
              <a:rPr lang="en-US" b="1" i="1" dirty="0" smtClean="0"/>
              <a:t>Fetal Distress</a:t>
            </a:r>
            <a:r>
              <a:rPr lang="en-US" dirty="0" smtClean="0"/>
              <a:t/>
            </a:r>
            <a:br>
              <a:rPr lang="en-US" dirty="0" smtClean="0"/>
            </a:br>
            <a:r>
              <a:rPr lang="en-US" dirty="0" smtClean="0"/>
              <a:t>Evaluation of amniotic fluid color – may be indicative of fetal distress</a:t>
            </a:r>
          </a:p>
          <a:p>
            <a:r>
              <a:rPr lang="en-US" dirty="0" smtClean="0"/>
              <a:t>Green tinged – indicates that </a:t>
            </a:r>
            <a:r>
              <a:rPr lang="en-US" dirty="0" err="1" smtClean="0"/>
              <a:t>meconium</a:t>
            </a:r>
            <a:r>
              <a:rPr lang="en-US" dirty="0" smtClean="0"/>
              <a:t> has been released</a:t>
            </a:r>
          </a:p>
          <a:p>
            <a:r>
              <a:rPr lang="en-US" dirty="0" smtClean="0"/>
              <a:t>Yellow to amber – may indicate </a:t>
            </a:r>
            <a:r>
              <a:rPr lang="en-US" dirty="0" err="1" smtClean="0"/>
              <a:t>bilirubin</a:t>
            </a:r>
            <a:r>
              <a:rPr lang="en-US" dirty="0" smtClean="0"/>
              <a:t> in the fluid</a:t>
            </a:r>
          </a:p>
          <a:p>
            <a:r>
              <a:rPr lang="en-US" dirty="0" smtClean="0"/>
              <a:t>Red tinged – blood from the mother or the fetus</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Elements/ Components of RH</a:t>
            </a:r>
          </a:p>
        </p:txBody>
      </p:sp>
      <p:sp>
        <p:nvSpPr>
          <p:cNvPr id="21507" name="Rectangle 3"/>
          <p:cNvSpPr>
            <a:spLocks noGrp="1" noChangeArrowheads="1"/>
          </p:cNvSpPr>
          <p:nvPr>
            <p:ph type="body" idx="1"/>
          </p:nvPr>
        </p:nvSpPr>
        <p:spPr/>
        <p:txBody>
          <a:bodyPr>
            <a:normAutofit lnSpcReduction="10000"/>
          </a:bodyPr>
          <a:lstStyle/>
          <a:p>
            <a:pPr eaLnBrk="1" hangingPunct="1">
              <a:lnSpc>
                <a:spcPct val="90000"/>
              </a:lnSpc>
            </a:pPr>
            <a:r>
              <a:rPr lang="en-GB" dirty="0" smtClean="0"/>
              <a:t>Family-planning counselling, information, education, communication and services.</a:t>
            </a:r>
          </a:p>
          <a:p>
            <a:pPr eaLnBrk="1" hangingPunct="1">
              <a:lnSpc>
                <a:spcPct val="90000"/>
              </a:lnSpc>
            </a:pPr>
            <a:r>
              <a:rPr lang="en-GB" dirty="0" smtClean="0"/>
              <a:t>Safe motherhood: Prenatal care, safe delivery, essential obstetric care, postnatal care and breastfeeding.</a:t>
            </a:r>
          </a:p>
          <a:p>
            <a:pPr eaLnBrk="1" hangingPunct="1">
              <a:lnSpc>
                <a:spcPct val="90000"/>
              </a:lnSpc>
            </a:pPr>
            <a:r>
              <a:rPr lang="en-GB" dirty="0" smtClean="0"/>
              <a:t>Prevention and treatment of infertility and sexual dysfunction in both men and women.</a:t>
            </a:r>
          </a:p>
          <a:p>
            <a:pPr eaLnBrk="1" hangingPunct="1">
              <a:lnSpc>
                <a:spcPct val="90000"/>
              </a:lnSpc>
            </a:pPr>
            <a:r>
              <a:rPr lang="en-GB" dirty="0" smtClean="0"/>
              <a:t>Prevention and treatment of reproductive tract infections, especially, sexually transmitted diseases, including HIV/AIDS.</a:t>
            </a: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FERTILIZATION AND CONCEPTION</a:t>
            </a:r>
            <a:endParaRPr lang="en-US" sz="9600" b="1" dirty="0"/>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r>
              <a:rPr lang="en-US" dirty="0" smtClean="0"/>
              <a:t> </a:t>
            </a:r>
            <a:endParaRPr lang="en-US" dirty="0"/>
          </a:p>
        </p:txBody>
      </p:sp>
      <p:sp>
        <p:nvSpPr>
          <p:cNvPr id="3" name="Content Placeholder 2"/>
          <p:cNvSpPr>
            <a:spLocks noGrp="1"/>
          </p:cNvSpPr>
          <p:nvPr>
            <p:ph idx="1"/>
          </p:nvPr>
        </p:nvSpPr>
        <p:spPr/>
        <p:txBody>
          <a:bodyPr/>
          <a:lstStyle/>
          <a:p>
            <a:r>
              <a:rPr lang="en-US" dirty="0" smtClean="0"/>
              <a:t>Fertilization is the process of fusion of the spermatozoon and mature ovum to produce a zygote.</a:t>
            </a:r>
          </a:p>
          <a:p>
            <a:pPr>
              <a:buNone/>
            </a:pPr>
            <a:r>
              <a:rPr lang="en-US" b="1" dirty="0" smtClean="0"/>
              <a:t>Objectives</a:t>
            </a:r>
          </a:p>
          <a:p>
            <a:r>
              <a:rPr lang="en-US" dirty="0" smtClean="0"/>
              <a:t>To initiate embryonic development</a:t>
            </a:r>
          </a:p>
          <a:p>
            <a:r>
              <a:rPr lang="en-US" dirty="0" smtClean="0"/>
              <a:t>To restore the chromosome number of species</a:t>
            </a:r>
          </a:p>
          <a:p>
            <a:endParaRPr lang="en-US" dirty="0"/>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FERTILIZATION AND CONCEPTION</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Gestational age (based on a 28 day cycle) is calculated from the first day of a woman’s last menstrual period. About 280 days, or 40 weeks, elapse between the first day of the last menstrual period and the birth of the infant.</a:t>
            </a:r>
          </a:p>
          <a:p>
            <a:r>
              <a:rPr lang="en-US" dirty="0" smtClean="0"/>
              <a:t>Fertilization age is the actual age of the fetus, and is calculated from the estimated day of ovulation. To illustrate, Gestational age (based on a 28 day cycle) = Fertilization age + 2 weeks.</a:t>
            </a:r>
            <a:endParaRPr lang="en-US" dirty="0"/>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FERTILIZATION AND CONCEPTION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Development begins on the day of fertilization – when one sperm penetrates the ovum and unites with it to form one cell. This combining of the ovum and the sperm causes massive cell division.</a:t>
            </a:r>
          </a:p>
          <a:p>
            <a:r>
              <a:rPr lang="en-US" dirty="0" smtClean="0"/>
              <a:t>Complete dissolution of the cells of the corona </a:t>
            </a:r>
            <a:r>
              <a:rPr lang="en-US" dirty="0" err="1" smtClean="0"/>
              <a:t>radiata</a:t>
            </a:r>
            <a:r>
              <a:rPr lang="en-US" dirty="0" smtClean="0"/>
              <a:t> occurs by chemical action of </a:t>
            </a:r>
            <a:r>
              <a:rPr lang="en-US" dirty="0" err="1" smtClean="0"/>
              <a:t>hyaluronidase</a:t>
            </a:r>
            <a:r>
              <a:rPr lang="en-US" dirty="0" smtClean="0"/>
              <a:t> liberated from the </a:t>
            </a:r>
            <a:r>
              <a:rPr lang="en-US" dirty="0" err="1" smtClean="0"/>
              <a:t>acrosomal</a:t>
            </a:r>
            <a:r>
              <a:rPr lang="en-US" dirty="0" smtClean="0"/>
              <a:t> cap of the sperms.</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The fertilized ovum travels through the fallopian tube to the uterus. About three to four days later the fertilized ovum, which by now has divided  many times, has reached the uterus. </a:t>
            </a:r>
          </a:p>
          <a:p>
            <a:r>
              <a:rPr lang="en-US" dirty="0" smtClean="0"/>
              <a:t>It begins to implant itself into the soft lining of the uterus between the end of the first week and the beginning  of the second week after ovulation.</a:t>
            </a:r>
          </a:p>
          <a:p>
            <a:endParaRPr lang="en-US" dirty="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Fertilization and conception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After fertilization the single cell splits into two, then the two cells double to four, four to eight, eight to sixteen and so on. Because the cell cluster looks superficially like a berry it is called the </a:t>
            </a:r>
            <a:r>
              <a:rPr lang="en-US" dirty="0" err="1" smtClean="0"/>
              <a:t>morula</a:t>
            </a:r>
            <a:r>
              <a:rPr lang="en-US" dirty="0" smtClean="0"/>
              <a:t> (Latin for "mulberry")</a:t>
            </a:r>
          </a:p>
          <a:p>
            <a:r>
              <a:rPr lang="en-US" dirty="0" smtClean="0"/>
              <a:t>Growth increases. By the time the womb cavity is reached, the cell cluster becomes hollow and fluid-filled, and is referred to as the </a:t>
            </a:r>
            <a:r>
              <a:rPr lang="en-US" dirty="0" err="1" smtClean="0"/>
              <a:t>blastocyst</a:t>
            </a:r>
            <a:r>
              <a:rPr lang="en-US" dirty="0" smtClean="0"/>
              <a:t>. </a:t>
            </a:r>
            <a:endParaRPr lang="en-US" dirty="0"/>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err="1" smtClean="0"/>
              <a:t>Morula</a:t>
            </a:r>
            <a:r>
              <a:rPr lang="en-US" dirty="0" smtClean="0"/>
              <a:t> remains free in the uterine cavity on the 4</a:t>
            </a:r>
            <a:r>
              <a:rPr lang="en-US" baseline="30000" dirty="0" smtClean="0"/>
              <a:t>th</a:t>
            </a:r>
            <a:r>
              <a:rPr lang="en-US" dirty="0" smtClean="0"/>
              <a:t> and 5</a:t>
            </a:r>
            <a:r>
              <a:rPr lang="en-US" baseline="30000" dirty="0" smtClean="0"/>
              <a:t>th</a:t>
            </a:r>
            <a:r>
              <a:rPr lang="en-US" dirty="0" smtClean="0"/>
              <a:t> day. It is covered by a film of mucus.</a:t>
            </a:r>
          </a:p>
          <a:p>
            <a:r>
              <a:rPr lang="en-US" dirty="0" err="1" smtClean="0"/>
              <a:t>Zona</a:t>
            </a:r>
            <a:r>
              <a:rPr lang="en-US" dirty="0" smtClean="0"/>
              <a:t> hatching is the next step so that the </a:t>
            </a:r>
            <a:r>
              <a:rPr lang="en-US" dirty="0" err="1" smtClean="0"/>
              <a:t>trophectoderm</a:t>
            </a:r>
            <a:r>
              <a:rPr lang="en-US" dirty="0" smtClean="0"/>
              <a:t> cells interact with endometrial cells and implantation occurs.  </a:t>
            </a:r>
          </a:p>
          <a:p>
            <a:r>
              <a:rPr lang="en-US" dirty="0" smtClean="0"/>
              <a:t>Due to </a:t>
            </a:r>
            <a:r>
              <a:rPr lang="en-US" dirty="0" err="1" smtClean="0"/>
              <a:t>blastocyst</a:t>
            </a:r>
            <a:r>
              <a:rPr lang="en-US" dirty="0" smtClean="0"/>
              <a:t> enlargement, the </a:t>
            </a:r>
            <a:r>
              <a:rPr lang="en-US" dirty="0" err="1" smtClean="0"/>
              <a:t>zona</a:t>
            </a:r>
            <a:r>
              <a:rPr lang="en-US" dirty="0" smtClean="0"/>
              <a:t> </a:t>
            </a:r>
            <a:r>
              <a:rPr lang="en-US" dirty="0" err="1" smtClean="0"/>
              <a:t>pellucida</a:t>
            </a:r>
            <a:r>
              <a:rPr lang="en-US" dirty="0" smtClean="0"/>
              <a:t> becomes stretched, thinned and gradually disappears. </a:t>
            </a:r>
            <a:endParaRPr lang="en-US" dirty="0"/>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cells on the outer side of the </a:t>
            </a:r>
            <a:r>
              <a:rPr lang="en-US" dirty="0" err="1" smtClean="0"/>
              <a:t>morula</a:t>
            </a:r>
            <a:r>
              <a:rPr lang="en-US" dirty="0" smtClean="0"/>
              <a:t> become the </a:t>
            </a:r>
            <a:r>
              <a:rPr lang="en-US" dirty="0" err="1" smtClean="0"/>
              <a:t>trophectoderm</a:t>
            </a:r>
            <a:r>
              <a:rPr lang="en-US" dirty="0" smtClean="0"/>
              <a:t> and inner cells become inner cell mass.</a:t>
            </a:r>
          </a:p>
          <a:p>
            <a:r>
              <a:rPr lang="en-US" dirty="0" err="1" smtClean="0"/>
              <a:t>Trophectoderm</a:t>
            </a:r>
            <a:r>
              <a:rPr lang="en-US" dirty="0" smtClean="0"/>
              <a:t> differentiates into </a:t>
            </a:r>
            <a:r>
              <a:rPr lang="en-US" dirty="0" err="1" smtClean="0"/>
              <a:t>chorion</a:t>
            </a:r>
            <a:r>
              <a:rPr lang="en-US" dirty="0" smtClean="0"/>
              <a:t> </a:t>
            </a:r>
          </a:p>
          <a:p>
            <a:r>
              <a:rPr lang="en-US" dirty="0" smtClean="0"/>
              <a:t>(placenta) and the inner cell mass becomes the embryo.   </a:t>
            </a:r>
            <a:endParaRPr lang="en-US"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Fertilization and conception</a:t>
            </a:r>
            <a:endParaRPr lang="en-US" dirty="0"/>
          </a:p>
        </p:txBody>
      </p:sp>
      <p:sp>
        <p:nvSpPr>
          <p:cNvPr id="3" name="Content Placeholder 2"/>
          <p:cNvSpPr>
            <a:spLocks noGrp="1"/>
          </p:cNvSpPr>
          <p:nvPr>
            <p:ph idx="1"/>
          </p:nvPr>
        </p:nvSpPr>
        <p:spPr/>
        <p:txBody>
          <a:bodyPr/>
          <a:lstStyle/>
          <a:p>
            <a:r>
              <a:rPr lang="en-US" dirty="0" smtClean="0"/>
              <a:t>Meanwhile the uterus is forming a spongy lining within which the embryo will implant. To achieve this the embryo burrows into the wall of the womb and is covered over by the lining of the womb. This begins 6 days after fertilization and is completed within the next 7 days.</a:t>
            </a:r>
          </a:p>
          <a:p>
            <a:r>
              <a:rPr lang="en-US" dirty="0" smtClean="0"/>
              <a:t>Implantation occurs in the </a:t>
            </a:r>
            <a:r>
              <a:rPr lang="en-US" dirty="0" err="1" smtClean="0"/>
              <a:t>endometrium</a:t>
            </a:r>
            <a:r>
              <a:rPr lang="en-US" dirty="0" smtClean="0"/>
              <a:t>. </a:t>
            </a:r>
            <a:endParaRPr lang="en-US" dirty="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Actual penetration occurs through the </a:t>
            </a:r>
            <a:r>
              <a:rPr lang="en-US" dirty="0" err="1" smtClean="0"/>
              <a:t>stromal</a:t>
            </a:r>
            <a:r>
              <a:rPr lang="en-US" dirty="0" smtClean="0"/>
              <a:t> cells in between the glands and is facilitated by the histolytic action of the </a:t>
            </a:r>
            <a:r>
              <a:rPr lang="en-US" dirty="0" err="1" smtClean="0"/>
              <a:t>blastocyst</a:t>
            </a:r>
            <a:r>
              <a:rPr lang="en-US" dirty="0" smtClean="0"/>
              <a:t>.</a:t>
            </a:r>
          </a:p>
          <a:p>
            <a:r>
              <a:rPr lang="en-US" dirty="0" smtClean="0"/>
              <a:t>With increasing </a:t>
            </a:r>
            <a:r>
              <a:rPr lang="en-US" dirty="0" err="1" smtClean="0"/>
              <a:t>lysis</a:t>
            </a:r>
            <a:r>
              <a:rPr lang="en-US" dirty="0" smtClean="0"/>
              <a:t> of the </a:t>
            </a:r>
            <a:r>
              <a:rPr lang="en-US" dirty="0" err="1" smtClean="0"/>
              <a:t>stromal</a:t>
            </a:r>
            <a:r>
              <a:rPr lang="en-US" dirty="0" smtClean="0"/>
              <a:t> cells, the </a:t>
            </a:r>
            <a:r>
              <a:rPr lang="en-US" dirty="0" err="1" smtClean="0"/>
              <a:t>blastocyst</a:t>
            </a:r>
            <a:r>
              <a:rPr lang="en-US" dirty="0" smtClean="0"/>
              <a:t> is burrowed more and more inside the stratum </a:t>
            </a:r>
            <a:r>
              <a:rPr lang="en-US" dirty="0" err="1" smtClean="0"/>
              <a:t>compactum</a:t>
            </a:r>
            <a:r>
              <a:rPr lang="en-US" dirty="0" smtClean="0"/>
              <a:t> of the </a:t>
            </a:r>
            <a:r>
              <a:rPr lang="en-US" dirty="0" err="1" smtClean="0"/>
              <a:t>decidua</a:t>
            </a:r>
            <a:r>
              <a:rPr lang="en-US" dirty="0" smtClean="0"/>
              <a:t>.</a:t>
            </a:r>
          </a:p>
          <a:p>
            <a:r>
              <a:rPr lang="en-US" dirty="0" smtClean="0"/>
              <a:t>The deeper penetration is of the </a:t>
            </a:r>
            <a:r>
              <a:rPr lang="en-US" dirty="0" err="1" smtClean="0"/>
              <a:t>blastocyst</a:t>
            </a:r>
            <a:r>
              <a:rPr lang="en-US" dirty="0" smtClean="0"/>
              <a:t> is known as interstitial implantation.</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Elements/ Components of RH</a:t>
            </a:r>
          </a:p>
        </p:txBody>
      </p:sp>
      <p:sp>
        <p:nvSpPr>
          <p:cNvPr id="22531" name="Rectangle 3"/>
          <p:cNvSpPr>
            <a:spLocks noGrp="1" noChangeArrowheads="1"/>
          </p:cNvSpPr>
          <p:nvPr>
            <p:ph type="body" idx="1"/>
          </p:nvPr>
        </p:nvSpPr>
        <p:spPr/>
        <p:txBody>
          <a:bodyPr/>
          <a:lstStyle/>
          <a:p>
            <a:pPr eaLnBrk="1" hangingPunct="1"/>
            <a:r>
              <a:rPr lang="en-US" sz="2600" dirty="0" smtClean="0"/>
              <a:t>Prevention and management of safe abortion practices.</a:t>
            </a:r>
          </a:p>
          <a:p>
            <a:pPr eaLnBrk="1" hangingPunct="1"/>
            <a:r>
              <a:rPr lang="en-US" sz="2600" dirty="0" smtClean="0"/>
              <a:t>Elimination of harmful practices such as female genital mutilation, premature marriage, and domestic and sexual violence against women.</a:t>
            </a:r>
          </a:p>
          <a:p>
            <a:pPr eaLnBrk="1" hangingPunct="1"/>
            <a:r>
              <a:rPr lang="en-GB" sz="2600" dirty="0" smtClean="0"/>
              <a:t>Management of non-infectious conditions of the reproductive system, such as genital fistula, cervical cancer, complications of female genital mutilation and reproductive health problems associated with </a:t>
            </a:r>
            <a:r>
              <a:rPr lang="en-GB" sz="2600" dirty="0" err="1" smtClean="0"/>
              <a:t>andropause</a:t>
            </a:r>
            <a:r>
              <a:rPr lang="en-GB" sz="2600" dirty="0" smtClean="0"/>
              <a:t>.</a:t>
            </a:r>
            <a:endParaRPr lang="en-US" sz="2600" dirty="0" smtClean="0"/>
          </a:p>
          <a:p>
            <a:pPr eaLnBrk="1" hangingPunct="1"/>
            <a:endParaRPr lang="en-US" sz="2600" dirty="0" smtClean="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FUSION OF THE SPERM NUCLEI AND OOCYTE COMPLETE FERTILIZATION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Sperm penetrates corona </a:t>
            </a:r>
            <a:r>
              <a:rPr lang="en-US" dirty="0" err="1" smtClean="0"/>
              <a:t>radiata</a:t>
            </a:r>
            <a:r>
              <a:rPr lang="en-US" dirty="0" smtClean="0"/>
              <a:t> </a:t>
            </a:r>
          </a:p>
          <a:p>
            <a:r>
              <a:rPr lang="en-US" dirty="0" smtClean="0"/>
              <a:t>Attaches to </a:t>
            </a:r>
            <a:r>
              <a:rPr lang="en-US" dirty="0" err="1" smtClean="0"/>
              <a:t>zona</a:t>
            </a:r>
            <a:r>
              <a:rPr lang="en-US" dirty="0" smtClean="0"/>
              <a:t> </a:t>
            </a:r>
            <a:r>
              <a:rPr lang="en-US" dirty="0" err="1" smtClean="0"/>
              <a:t>pellucida</a:t>
            </a:r>
            <a:r>
              <a:rPr lang="en-US" dirty="0" smtClean="0"/>
              <a:t> </a:t>
            </a:r>
          </a:p>
          <a:p>
            <a:r>
              <a:rPr lang="en-US" dirty="0" err="1" smtClean="0"/>
              <a:t>Acrosome</a:t>
            </a:r>
            <a:r>
              <a:rPr lang="en-US" dirty="0" smtClean="0"/>
              <a:t> of sperm releases </a:t>
            </a:r>
            <a:r>
              <a:rPr lang="en-US" dirty="0" err="1" smtClean="0"/>
              <a:t>trypsin</a:t>
            </a:r>
            <a:r>
              <a:rPr lang="en-US" dirty="0" smtClean="0"/>
              <a:t> like enzyme </a:t>
            </a:r>
          </a:p>
          <a:p>
            <a:r>
              <a:rPr lang="en-US" dirty="0" smtClean="0"/>
              <a:t>Sperm penetrates </a:t>
            </a:r>
          </a:p>
          <a:p>
            <a:r>
              <a:rPr lang="en-US" dirty="0" smtClean="0"/>
              <a:t>Egg membrane depolarizes ( Na diffuses in, Ca out) </a:t>
            </a:r>
          </a:p>
          <a:p>
            <a:r>
              <a:rPr lang="en-US" dirty="0" smtClean="0"/>
              <a:t>Cortical granules released </a:t>
            </a:r>
          </a:p>
          <a:p>
            <a:r>
              <a:rPr lang="en-US" dirty="0" err="1" smtClean="0"/>
              <a:t>Zona</a:t>
            </a:r>
            <a:r>
              <a:rPr lang="en-US" dirty="0" smtClean="0"/>
              <a:t> hardens </a:t>
            </a:r>
          </a:p>
          <a:p>
            <a:r>
              <a:rPr lang="en-US" dirty="0" smtClean="0"/>
              <a:t>Prevents multiple fertilizations </a:t>
            </a:r>
          </a:p>
          <a:p>
            <a:r>
              <a:rPr lang="en-US" dirty="0" smtClean="0"/>
              <a:t>Secondary </a:t>
            </a:r>
            <a:r>
              <a:rPr lang="en-US" dirty="0" err="1" smtClean="0"/>
              <a:t>Oocyte</a:t>
            </a:r>
            <a:r>
              <a:rPr lang="en-US" dirty="0" smtClean="0"/>
              <a:t> divides </a:t>
            </a:r>
          </a:p>
          <a:p>
            <a:r>
              <a:rPr lang="en-US" dirty="0" smtClean="0"/>
              <a:t>Polar body formed, egg and sperm nucleus fuse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EMBRYONIC STAGE ( WEEK 2 - 8 )</a:t>
            </a:r>
            <a:br>
              <a:rPr lang="en-US" b="1" dirty="0" smtClean="0"/>
            </a:b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CELLS OF THE INNER CELL MASS FLATTEN TO FORM THE EMBRYONIC DISK ( twins develop at 10 - 14 days ) </a:t>
            </a:r>
          </a:p>
          <a:p>
            <a:r>
              <a:rPr lang="en-US" dirty="0" smtClean="0"/>
              <a:t>AN OUTER ECTODERM AND INNER ENDODERM IS FORMED </a:t>
            </a:r>
          </a:p>
          <a:p>
            <a:r>
              <a:rPr lang="en-US" dirty="0" smtClean="0"/>
              <a:t>LATER THE THIRD LAYER ( MESODERM ) IS PRODUCED </a:t>
            </a:r>
          </a:p>
          <a:p>
            <a:r>
              <a:rPr lang="en-US" dirty="0" smtClean="0"/>
              <a:t>THESE THREE LAYERS FORM THE PRIMARY GERM LAYERS </a:t>
            </a:r>
          </a:p>
          <a:p>
            <a:r>
              <a:rPr lang="en-US" dirty="0" smtClean="0"/>
              <a:t>HUMANS ARE TERMED " TRIPLOBLASTIC " </a:t>
            </a:r>
          </a:p>
          <a:p>
            <a:endParaRPr lang="en-US" dirty="0"/>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CELL TYPES PRODUCED BY EACH LAYER.</a:t>
            </a:r>
            <a:endParaRPr lang="en-US" b="1" dirty="0"/>
          </a:p>
        </p:txBody>
      </p:sp>
      <p:sp>
        <p:nvSpPr>
          <p:cNvPr id="3" name="Content Placeholder 2"/>
          <p:cNvSpPr>
            <a:spLocks noGrp="1"/>
          </p:cNvSpPr>
          <p:nvPr>
            <p:ph idx="1"/>
          </p:nvPr>
        </p:nvSpPr>
        <p:spPr/>
        <p:txBody>
          <a:bodyPr>
            <a:normAutofit fontScale="62500" lnSpcReduction="20000"/>
          </a:bodyPr>
          <a:lstStyle/>
          <a:p>
            <a:r>
              <a:rPr lang="en-US" b="1" dirty="0" smtClean="0"/>
              <a:t>MESODERM:</a:t>
            </a:r>
            <a:r>
              <a:rPr lang="en-US" dirty="0" smtClean="0"/>
              <a:t> DERMIS OF SKIN</a:t>
            </a:r>
            <a:br>
              <a:rPr lang="en-US" dirty="0" smtClean="0"/>
            </a:br>
            <a:r>
              <a:rPr lang="en-US" dirty="0" smtClean="0"/>
              <a:t>CIRCULATORY SYSTEM</a:t>
            </a:r>
            <a:br>
              <a:rPr lang="en-US" dirty="0" smtClean="0"/>
            </a:br>
            <a:r>
              <a:rPr lang="en-US" dirty="0" smtClean="0"/>
              <a:t>MUSCLE</a:t>
            </a:r>
            <a:br>
              <a:rPr lang="en-US" dirty="0" smtClean="0"/>
            </a:br>
            <a:r>
              <a:rPr lang="en-US" dirty="0" smtClean="0"/>
              <a:t>BONES ( EXCEPT FACIAL ) </a:t>
            </a:r>
          </a:p>
          <a:p>
            <a:r>
              <a:rPr lang="en-US" b="1" dirty="0" smtClean="0"/>
              <a:t>ENDODERM:</a:t>
            </a:r>
            <a:r>
              <a:rPr lang="en-US" dirty="0" smtClean="0"/>
              <a:t>LINING OF GI TRACT</a:t>
            </a:r>
            <a:br>
              <a:rPr lang="en-US" dirty="0" smtClean="0"/>
            </a:br>
            <a:r>
              <a:rPr lang="en-US" dirty="0" smtClean="0"/>
              <a:t>LINING OF LUNGS</a:t>
            </a:r>
            <a:br>
              <a:rPr lang="en-US" dirty="0" smtClean="0"/>
            </a:br>
            <a:r>
              <a:rPr lang="en-US" dirty="0" smtClean="0"/>
              <a:t>KIDNEY DUCTS AND BLADDER</a:t>
            </a:r>
            <a:br>
              <a:rPr lang="en-US" dirty="0" smtClean="0"/>
            </a:br>
            <a:r>
              <a:rPr lang="en-US" dirty="0" smtClean="0"/>
              <a:t>THYMUS</a:t>
            </a:r>
            <a:br>
              <a:rPr lang="en-US" dirty="0" smtClean="0"/>
            </a:br>
            <a:r>
              <a:rPr lang="en-US" dirty="0" smtClean="0"/>
              <a:t>THYROID</a:t>
            </a:r>
            <a:br>
              <a:rPr lang="en-US" dirty="0" smtClean="0"/>
            </a:br>
            <a:r>
              <a:rPr lang="en-US" dirty="0" smtClean="0"/>
              <a:t>TONSILS </a:t>
            </a:r>
          </a:p>
          <a:p>
            <a:r>
              <a:rPr lang="en-US" b="1" dirty="0" smtClean="0"/>
              <a:t>ECTODERM:</a:t>
            </a:r>
            <a:r>
              <a:rPr lang="en-US" dirty="0" smtClean="0"/>
              <a:t>EPIDERMIS OF SKIN</a:t>
            </a:r>
            <a:br>
              <a:rPr lang="en-US" dirty="0" smtClean="0"/>
            </a:br>
            <a:r>
              <a:rPr lang="en-US" dirty="0" smtClean="0"/>
              <a:t>TOOTH ENAMEL</a:t>
            </a:r>
            <a:br>
              <a:rPr lang="en-US" dirty="0" smtClean="0"/>
            </a:br>
            <a:r>
              <a:rPr lang="en-US" dirty="0" smtClean="0"/>
              <a:t>LENS AND CORNEA OF THE EYE</a:t>
            </a:r>
            <a:br>
              <a:rPr lang="en-US" dirty="0" smtClean="0"/>
            </a:br>
            <a:r>
              <a:rPr lang="en-US" dirty="0" smtClean="0"/>
              <a:t>OUTER EAR</a:t>
            </a:r>
            <a:br>
              <a:rPr lang="en-US" dirty="0" smtClean="0"/>
            </a:br>
            <a:r>
              <a:rPr lang="en-US" dirty="0" smtClean="0"/>
              <a:t>BRAIN AND SPINAL CORD</a:t>
            </a:r>
            <a:br>
              <a:rPr lang="en-US" dirty="0" smtClean="0"/>
            </a:br>
            <a:r>
              <a:rPr lang="en-US" dirty="0" smtClean="0"/>
              <a:t>FACIAL BONES</a:t>
            </a:r>
            <a:br>
              <a:rPr lang="en-US" dirty="0" smtClean="0"/>
            </a:br>
            <a:r>
              <a:rPr lang="en-US" dirty="0" smtClean="0"/>
              <a:t>SKELETAL MUSCLES IN THE HEAD</a:t>
            </a:r>
          </a:p>
          <a:p>
            <a:endParaRPr lang="en-US" dirty="0"/>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Fertilization and conception</a:t>
            </a:r>
            <a:endParaRPr lang="en-US" dirty="0"/>
          </a:p>
        </p:txBody>
      </p:sp>
      <p:sp>
        <p:nvSpPr>
          <p:cNvPr id="3" name="Content Placeholder 2"/>
          <p:cNvSpPr>
            <a:spLocks noGrp="1"/>
          </p:cNvSpPr>
          <p:nvPr>
            <p:ph idx="1"/>
          </p:nvPr>
        </p:nvSpPr>
        <p:spPr>
          <a:xfrm>
            <a:off x="457200" y="1295400"/>
            <a:ext cx="8229600" cy="4830763"/>
          </a:xfrm>
        </p:spPr>
        <p:txBody>
          <a:bodyPr/>
          <a:lstStyle/>
          <a:p>
            <a:r>
              <a:rPr lang="en-US" b="1" dirty="0" smtClean="0"/>
              <a:t>Day 1:</a:t>
            </a:r>
            <a:r>
              <a:rPr lang="en-US" dirty="0" smtClean="0"/>
              <a:t>  </a:t>
            </a:r>
            <a:r>
              <a:rPr lang="en-US" b="1" dirty="0" smtClean="0"/>
              <a:t>fertilization:</a:t>
            </a:r>
            <a:r>
              <a:rPr lang="en-US" dirty="0" smtClean="0"/>
              <a:t> all human chromosomes are present; unique human life begins.</a:t>
            </a:r>
          </a:p>
          <a:p>
            <a:r>
              <a:rPr lang="en-US" b="1" dirty="0" smtClean="0"/>
              <a:t>Day 6:</a:t>
            </a:r>
            <a:r>
              <a:rPr lang="en-US" dirty="0" smtClean="0"/>
              <a:t>  embryo begins implantation in the uterus.</a:t>
            </a:r>
          </a:p>
          <a:p>
            <a:endParaRPr lang="en-US" dirty="0" smtClean="0"/>
          </a:p>
          <a:p>
            <a:pPr>
              <a:buNone/>
            </a:pPr>
            <a:endParaRPr lang="en-US" dirty="0"/>
          </a:p>
        </p:txBody>
      </p:sp>
      <p:pic>
        <p:nvPicPr>
          <p:cNvPr id="13315" name="Picture 3"/>
          <p:cNvPicPr>
            <a:picLocks noChangeAspect="1" noChangeArrowheads="1"/>
          </p:cNvPicPr>
          <p:nvPr/>
        </p:nvPicPr>
        <p:blipFill>
          <a:blip r:embed="rId2"/>
          <a:srcRect/>
          <a:stretch>
            <a:fillRect/>
          </a:stretch>
        </p:blipFill>
        <p:spPr bwMode="auto">
          <a:xfrm>
            <a:off x="1676400" y="3429000"/>
            <a:ext cx="5867400" cy="2971800"/>
          </a:xfrm>
          <a:prstGeom prst="rect">
            <a:avLst/>
          </a:prstGeom>
          <a:noFill/>
          <a:ln w="9525">
            <a:noFill/>
            <a:miter lim="800000"/>
            <a:headEnd/>
            <a:tailEnd/>
          </a:ln>
          <a:effectLst/>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4 Weeks Gestational Age</a:t>
            </a:r>
            <a:endParaRPr lang="en-US" b="1" dirty="0"/>
          </a:p>
        </p:txBody>
      </p:sp>
      <p:sp>
        <p:nvSpPr>
          <p:cNvPr id="3" name="Content Placeholder 2"/>
          <p:cNvSpPr>
            <a:spLocks noGrp="1"/>
          </p:cNvSpPr>
          <p:nvPr>
            <p:ph idx="1"/>
          </p:nvPr>
        </p:nvSpPr>
        <p:spPr/>
        <p:txBody>
          <a:bodyPr>
            <a:normAutofit/>
          </a:bodyPr>
          <a:lstStyle/>
          <a:p>
            <a:pPr>
              <a:buNone/>
            </a:pPr>
            <a:r>
              <a:rPr lang="en-US" dirty="0" smtClean="0"/>
              <a:t>•The heart begins to form.</a:t>
            </a:r>
          </a:p>
          <a:p>
            <a:pPr>
              <a:buNone/>
            </a:pPr>
            <a:r>
              <a:rPr lang="en-US" dirty="0" smtClean="0"/>
              <a:t>•Blood circulation begins.</a:t>
            </a:r>
          </a:p>
          <a:p>
            <a:pPr>
              <a:buNone/>
            </a:pPr>
            <a:r>
              <a:rPr lang="en-US" dirty="0" smtClean="0"/>
              <a:t>•Because of the developing body systems, it is important that the mother gets proper nutrition and does not use alcohol, drugs or tobacco.</a:t>
            </a:r>
          </a:p>
          <a:p>
            <a:pPr>
              <a:buNone/>
            </a:pPr>
            <a:r>
              <a:rPr lang="en-US" dirty="0" smtClean="0"/>
              <a:t>•Most pregnancy tests that are done in a clinic are positive by this time.</a:t>
            </a:r>
            <a:endParaRPr lang="en-US" dirty="0"/>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srcRect/>
          <a:stretch>
            <a:fillRect/>
          </a:stretch>
        </p:blipFill>
        <p:spPr bwMode="auto">
          <a:xfrm>
            <a:off x="762000" y="1371600"/>
            <a:ext cx="7010400" cy="4800599"/>
          </a:xfrm>
          <a:prstGeom prst="rect">
            <a:avLst/>
          </a:prstGeom>
          <a:noFill/>
          <a:ln w="9525">
            <a:noFill/>
            <a:miter lim="800000"/>
            <a:headEnd/>
            <a:tailEnd/>
          </a:ln>
          <a:effectLst/>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6 Weeks Gestational Age</a:t>
            </a:r>
            <a:endParaRPr lang="en-US" b="1" dirty="0"/>
          </a:p>
        </p:txBody>
      </p:sp>
      <p:sp>
        <p:nvSpPr>
          <p:cNvPr id="3" name="Content Placeholder 2"/>
          <p:cNvSpPr>
            <a:spLocks noGrp="1"/>
          </p:cNvSpPr>
          <p:nvPr>
            <p:ph idx="1"/>
          </p:nvPr>
        </p:nvSpPr>
        <p:spPr/>
        <p:txBody>
          <a:bodyPr>
            <a:normAutofit lnSpcReduction="10000"/>
          </a:bodyPr>
          <a:lstStyle/>
          <a:p>
            <a:pPr>
              <a:buNone/>
            </a:pPr>
            <a:r>
              <a:rPr lang="en-US" dirty="0" smtClean="0"/>
              <a:t>•By this time the head and upper body are well developed.</a:t>
            </a:r>
          </a:p>
          <a:p>
            <a:pPr>
              <a:buNone/>
            </a:pPr>
            <a:r>
              <a:rPr lang="en-US" dirty="0" smtClean="0"/>
              <a:t>•The eyes have begun to form.</a:t>
            </a:r>
          </a:p>
          <a:p>
            <a:pPr>
              <a:buNone/>
            </a:pPr>
            <a:r>
              <a:rPr lang="en-US" dirty="0" smtClean="0"/>
              <a:t>•Structures that will become arms and legs, called limb buds, begin to appear.</a:t>
            </a:r>
          </a:p>
          <a:p>
            <a:pPr>
              <a:buNone/>
            </a:pPr>
            <a:r>
              <a:rPr lang="en-US" dirty="0" smtClean="0"/>
              <a:t>•The heart, now in a tubular form, begins to beat.</a:t>
            </a:r>
          </a:p>
          <a:p>
            <a:pPr>
              <a:buNone/>
            </a:pPr>
            <a:r>
              <a:rPr lang="en-US" dirty="0" smtClean="0"/>
              <a:t>•The neural tube has formed which will give rise to the brain and  spinal cord.</a:t>
            </a:r>
            <a:endParaRPr lang="en-US" dirty="0"/>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1752600" y="1447800"/>
            <a:ext cx="6629400" cy="5029199"/>
          </a:xfrm>
          <a:prstGeom prst="rect">
            <a:avLst/>
          </a:prstGeom>
          <a:noFill/>
          <a:ln w="9525">
            <a:noFill/>
            <a:miter lim="800000"/>
            <a:headEnd/>
            <a:tailEnd/>
          </a:ln>
          <a:effectLst/>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8 Weeks Gestational Age</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embryo now has a four- chambered heart.</a:t>
            </a:r>
          </a:p>
          <a:p>
            <a:pPr>
              <a:buNone/>
            </a:pPr>
            <a:r>
              <a:rPr lang="en-US" dirty="0" smtClean="0"/>
              <a:t>•The vertebral (spinal) column is developed and visible but is composed of cartilage at this stage.</a:t>
            </a:r>
          </a:p>
          <a:p>
            <a:pPr>
              <a:buNone/>
            </a:pPr>
            <a:r>
              <a:rPr lang="en-US" dirty="0" smtClean="0"/>
              <a:t>•Electrical activity begins in the developing brain and nervous system.</a:t>
            </a:r>
          </a:p>
          <a:p>
            <a:pPr>
              <a:buNone/>
            </a:pPr>
            <a:r>
              <a:rPr lang="en-US" dirty="0" smtClean="0"/>
              <a:t>•The fingers begin to develop.</a:t>
            </a:r>
          </a:p>
          <a:p>
            <a:pPr>
              <a:buNone/>
            </a:pPr>
            <a:r>
              <a:rPr lang="en-US" dirty="0" smtClean="0"/>
              <a:t>•Blood is being pumped through the umbilical cord to and from the embryo.</a:t>
            </a:r>
          </a:p>
          <a:p>
            <a:pPr>
              <a:buNone/>
            </a:pPr>
            <a:r>
              <a:rPr lang="en-US" dirty="0" smtClean="0"/>
              <a:t>•The bluish amniotic sac surrounds the embryo. The fluid within it protects the embryo.</a:t>
            </a:r>
            <a:endParaRPr lang="en-US" dirty="0"/>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srcRect/>
          <a:stretch>
            <a:fillRect/>
          </a:stretch>
        </p:blipFill>
        <p:spPr bwMode="auto">
          <a:xfrm>
            <a:off x="990600" y="1371600"/>
            <a:ext cx="7010400" cy="47244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fontScale="90000"/>
          </a:bodyPr>
          <a:lstStyle/>
          <a:p>
            <a:pPr eaLnBrk="1" hangingPunct="1"/>
            <a:r>
              <a:rPr lang="en-US" b="1" dirty="0" smtClean="0"/>
              <a:t>Factors affecting reproductive health</a:t>
            </a:r>
          </a:p>
        </p:txBody>
      </p:sp>
      <p:sp>
        <p:nvSpPr>
          <p:cNvPr id="40963" name="Content Placeholder 2"/>
          <p:cNvSpPr>
            <a:spLocks noGrp="1"/>
          </p:cNvSpPr>
          <p:nvPr>
            <p:ph idx="1"/>
          </p:nvPr>
        </p:nvSpPr>
        <p:spPr/>
        <p:txBody>
          <a:bodyPr/>
          <a:lstStyle/>
          <a:p>
            <a:pPr eaLnBrk="1" hangingPunct="1"/>
            <a:r>
              <a:rPr lang="en-US" dirty="0" smtClean="0"/>
              <a:t>Reproductive health affects, and is affected </a:t>
            </a:r>
            <a:r>
              <a:rPr lang="en-US" dirty="0" err="1" smtClean="0"/>
              <a:t>by,the</a:t>
            </a:r>
            <a:r>
              <a:rPr lang="en-US" dirty="0" smtClean="0"/>
              <a:t> broader context of people's lives, including:</a:t>
            </a:r>
          </a:p>
          <a:p>
            <a:pPr eaLnBrk="1" hangingPunct="1"/>
            <a:r>
              <a:rPr lang="en-US" dirty="0" smtClean="0"/>
              <a:t>Economic circumstances</a:t>
            </a:r>
          </a:p>
          <a:p>
            <a:pPr eaLnBrk="1" hangingPunct="1"/>
            <a:r>
              <a:rPr lang="en-US" dirty="0" smtClean="0"/>
              <a:t>Education</a:t>
            </a:r>
          </a:p>
          <a:p>
            <a:pPr eaLnBrk="1" hangingPunct="1"/>
            <a:r>
              <a:rPr lang="en-US" dirty="0" smtClean="0"/>
              <a:t>Employment</a:t>
            </a:r>
          </a:p>
          <a:p>
            <a:pPr eaLnBrk="1" hangingPunct="1"/>
            <a:r>
              <a:rPr lang="en-US" dirty="0" smtClean="0"/>
              <a:t>Living conditions and family environment</a:t>
            </a:r>
          </a:p>
          <a:p>
            <a:pPr eaLnBrk="1" hangingPunct="1"/>
            <a:r>
              <a:rPr lang="en-US" dirty="0" smtClean="0"/>
              <a:t>Social and gender relationships</a:t>
            </a:r>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10 Weeks Gestational Age</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•During this period the embryo reaches a transition point. It is now called a fetus, a Latin word meaning young one or offspring.</a:t>
            </a:r>
          </a:p>
          <a:p>
            <a:pPr>
              <a:buNone/>
            </a:pPr>
            <a:r>
              <a:rPr lang="en-US" dirty="0" smtClean="0"/>
              <a:t>•The head is about half the size of the fetus and the tail has disappeared.</a:t>
            </a:r>
          </a:p>
          <a:p>
            <a:pPr>
              <a:buNone/>
            </a:pPr>
            <a:r>
              <a:rPr lang="en-US" dirty="0" smtClean="0"/>
              <a:t>•The fetus now has a distinct human appearance.</a:t>
            </a:r>
          </a:p>
          <a:p>
            <a:pPr>
              <a:buNone/>
            </a:pPr>
            <a:r>
              <a:rPr lang="en-US" dirty="0" smtClean="0"/>
              <a:t>•Arms, legs, fingers and toes are  distinctly visible.</a:t>
            </a:r>
          </a:p>
          <a:p>
            <a:pPr>
              <a:buNone/>
            </a:pPr>
            <a:r>
              <a:rPr lang="en-US" dirty="0" smtClean="0"/>
              <a:t>•The first real bone cells begin to replace the cartilage.</a:t>
            </a:r>
          </a:p>
          <a:p>
            <a:pPr>
              <a:buNone/>
            </a:pPr>
            <a:r>
              <a:rPr lang="en-US" dirty="0" smtClean="0"/>
              <a:t>•Eyelids are formed.</a:t>
            </a:r>
            <a:endParaRPr lang="en-US" dirty="0"/>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1600200" y="1524000"/>
            <a:ext cx="6172199" cy="4876799"/>
          </a:xfrm>
          <a:prstGeom prst="rect">
            <a:avLst/>
          </a:prstGeom>
          <a:noFill/>
          <a:ln w="9525">
            <a:noFill/>
            <a:miter lim="800000"/>
            <a:headEnd/>
            <a:tailEnd/>
          </a:ln>
          <a:effectLst/>
        </p:spPr>
      </p:pic>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12 Weeks Gestational Age</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eyelids fuse together.</a:t>
            </a:r>
          </a:p>
          <a:p>
            <a:pPr>
              <a:buNone/>
            </a:pPr>
            <a:r>
              <a:rPr lang="en-US" dirty="0" smtClean="0"/>
              <a:t>•Fingernails are developing.</a:t>
            </a:r>
          </a:p>
          <a:p>
            <a:pPr>
              <a:buNone/>
            </a:pPr>
            <a:r>
              <a:rPr lang="en-US" dirty="0" smtClean="0"/>
              <a:t>•Between 10 and 12 weeks, the fetus begins small, random movements that are too slight to be felt by the mother.</a:t>
            </a:r>
          </a:p>
          <a:p>
            <a:pPr>
              <a:buNone/>
            </a:pPr>
            <a:r>
              <a:rPr lang="en-US" dirty="0" smtClean="0"/>
              <a:t>•The fetal heartbeat can be detected  electronically.</a:t>
            </a:r>
          </a:p>
          <a:p>
            <a:pPr>
              <a:buNone/>
            </a:pPr>
            <a:r>
              <a:rPr lang="en-US" dirty="0" smtClean="0"/>
              <a:t>•All major body organs are formed although they are not able to function outside of the uterus. The rest of the pregnancy is needed to allow these organs to grow and mature.</a:t>
            </a:r>
            <a:endParaRPr lang="en-US" dirty="0"/>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srcRect/>
          <a:stretch>
            <a:fillRect/>
          </a:stretch>
        </p:blipFill>
        <p:spPr bwMode="auto">
          <a:xfrm>
            <a:off x="1600200" y="1524000"/>
            <a:ext cx="5867400" cy="4876799"/>
          </a:xfrm>
          <a:prstGeom prst="rect">
            <a:avLst/>
          </a:prstGeom>
          <a:noFill/>
          <a:ln w="9525">
            <a:noFill/>
            <a:miter lim="800000"/>
            <a:headEnd/>
            <a:tailEnd/>
          </a:ln>
          <a:effectLst/>
        </p:spPr>
      </p:pic>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14 Weeks Gestational Age</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•The fetus is able to swallow and  the kidneys are able to make urine.</a:t>
            </a:r>
          </a:p>
          <a:p>
            <a:pPr>
              <a:buNone/>
            </a:pPr>
            <a:r>
              <a:rPr lang="en-US" dirty="0" smtClean="0"/>
              <a:t>•Blood begins to form in the bone marrow.</a:t>
            </a:r>
          </a:p>
          <a:p>
            <a:pPr>
              <a:buNone/>
            </a:pPr>
            <a:r>
              <a:rPr lang="en-US" dirty="0" smtClean="0"/>
              <a:t>•The fetus now sleeps and awakens. It has movement of arms, legs, head and neck. The mouth of the fetus is able to open and close.</a:t>
            </a:r>
          </a:p>
          <a:p>
            <a:pPr>
              <a:buNone/>
            </a:pPr>
            <a:r>
              <a:rPr lang="en-US" dirty="0" smtClean="0"/>
              <a:t>•The arms are in proportion to the body.</a:t>
            </a:r>
          </a:p>
          <a:p>
            <a:pPr>
              <a:buNone/>
            </a:pPr>
            <a:r>
              <a:rPr lang="en-US" dirty="0" smtClean="0"/>
              <a:t>•The fetus is about 3 1/2 inches long and weighs about 1 1/2 ounces.</a:t>
            </a:r>
            <a:endParaRPr lang="en-US" dirty="0"/>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1447800" y="1991519"/>
            <a:ext cx="6324600" cy="4256881"/>
          </a:xfrm>
          <a:prstGeom prst="rect">
            <a:avLst/>
          </a:prstGeom>
          <a:noFill/>
          <a:ln w="9525">
            <a:noFill/>
            <a:miter lim="800000"/>
            <a:headEnd/>
            <a:tailEnd/>
          </a:ln>
          <a:effectLst/>
        </p:spPr>
      </p:pic>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16 Weeks Gestational Age</a:t>
            </a:r>
            <a:endParaRPr lang="en-US" b="1" dirty="0"/>
          </a:p>
        </p:txBody>
      </p:sp>
      <p:sp>
        <p:nvSpPr>
          <p:cNvPr id="3" name="Content Placeholder 2"/>
          <p:cNvSpPr>
            <a:spLocks noGrp="1"/>
          </p:cNvSpPr>
          <p:nvPr>
            <p:ph idx="1"/>
          </p:nvPr>
        </p:nvSpPr>
        <p:spPr/>
        <p:txBody>
          <a:bodyPr>
            <a:normAutofit/>
          </a:bodyPr>
          <a:lstStyle/>
          <a:p>
            <a:pPr>
              <a:buNone/>
            </a:pPr>
            <a:r>
              <a:rPr lang="en-US" dirty="0" smtClean="0"/>
              <a:t>•By this age it is possible to distinguish the sex of the fetus.</a:t>
            </a:r>
          </a:p>
          <a:p>
            <a:pPr>
              <a:buNone/>
            </a:pPr>
            <a:r>
              <a:rPr lang="en-US" dirty="0" smtClean="0"/>
              <a:t>•The head is erect and the legs are developing.</a:t>
            </a:r>
          </a:p>
          <a:p>
            <a:pPr>
              <a:buNone/>
            </a:pPr>
            <a:r>
              <a:rPr lang="en-US" dirty="0" smtClean="0"/>
              <a:t>•Fine hair, called </a:t>
            </a:r>
            <a:r>
              <a:rPr lang="en-US" dirty="0" err="1" smtClean="0"/>
              <a:t>lanugo</a:t>
            </a:r>
            <a:r>
              <a:rPr lang="en-US" dirty="0" smtClean="0"/>
              <a:t>, has begun to grow on the head.</a:t>
            </a:r>
          </a:p>
          <a:p>
            <a:pPr>
              <a:buNone/>
            </a:pPr>
            <a:r>
              <a:rPr lang="en-US" dirty="0" smtClean="0"/>
              <a:t>•The fetus is about 5 to 6 inches long and weighs about 3 to 4 ounces.</a:t>
            </a:r>
            <a:endParaRPr lang="en-US" dirty="0"/>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18 Weeks Gestational Age</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•The body and facial features of the fetus are now recognizable.</a:t>
            </a:r>
          </a:p>
          <a:p>
            <a:pPr>
              <a:buNone/>
            </a:pPr>
            <a:r>
              <a:rPr lang="en-US" dirty="0" smtClean="0"/>
              <a:t>•The fetus is able to respond to sound.</a:t>
            </a:r>
          </a:p>
          <a:p>
            <a:pPr>
              <a:buNone/>
            </a:pPr>
            <a:r>
              <a:rPr lang="en-US" dirty="0" smtClean="0"/>
              <a:t>•The nose, lips and ears can be recognized at this stage.</a:t>
            </a:r>
          </a:p>
          <a:p>
            <a:pPr>
              <a:buNone/>
            </a:pPr>
            <a:r>
              <a:rPr lang="en-US" dirty="0" smtClean="0"/>
              <a:t>•Scalp hair is present.</a:t>
            </a:r>
          </a:p>
          <a:p>
            <a:pPr>
              <a:buNone/>
            </a:pPr>
            <a:r>
              <a:rPr lang="en-US" dirty="0" smtClean="0"/>
              <a:t>•A fetus at this age will be unable to survive if born prematurely because it is much too small and the organs are too immature.</a:t>
            </a:r>
          </a:p>
          <a:p>
            <a:pPr>
              <a:buNone/>
            </a:pPr>
            <a:r>
              <a:rPr lang="en-US" dirty="0" smtClean="0"/>
              <a:t>•The fetus is about 6 inches long and weighs about 4 1/2 ounces.</a:t>
            </a:r>
            <a:endParaRPr lang="en-US" dirty="0"/>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srcRect/>
          <a:stretch>
            <a:fillRect/>
          </a:stretch>
        </p:blipFill>
        <p:spPr bwMode="auto">
          <a:xfrm>
            <a:off x="1295400" y="1524000"/>
            <a:ext cx="6324600" cy="4953000"/>
          </a:xfrm>
          <a:prstGeom prst="rect">
            <a:avLst/>
          </a:prstGeom>
          <a:noFill/>
          <a:ln w="9525">
            <a:noFill/>
            <a:miter lim="800000"/>
            <a:headEnd/>
            <a:tailEnd/>
          </a:ln>
          <a:effectLst/>
        </p:spPr>
      </p:pic>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20 Weeks Gestational Age</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•The oil glands in the skin, called  sebaceous glands, begin to work.</a:t>
            </a:r>
          </a:p>
          <a:p>
            <a:pPr>
              <a:buNone/>
            </a:pPr>
            <a:r>
              <a:rPr lang="en-US" dirty="0" smtClean="0"/>
              <a:t>•The mother will be able to feel the fetus move, kick, and punch. The  movements are sometimes described as feeling like “movement of butterfly wings or bubbles.” This is called quickening.</a:t>
            </a:r>
          </a:p>
          <a:p>
            <a:pPr>
              <a:buNone/>
            </a:pPr>
            <a:r>
              <a:rPr lang="en-US" dirty="0" smtClean="0"/>
              <a:t>•The fetus has been observed to do thumb sucking on ultrasound. The fetus at this stage has the reflex ability to suck and grasp. It may also experience hiccups.</a:t>
            </a:r>
          </a:p>
          <a:p>
            <a:pPr>
              <a:buNone/>
            </a:pPr>
            <a:r>
              <a:rPr lang="en-US" dirty="0" smtClean="0"/>
              <a:t>•The fetus is about 6 1/2 inches long and weighs about 5 to 8 ounces.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fontScale="90000"/>
          </a:bodyPr>
          <a:lstStyle/>
          <a:p>
            <a:r>
              <a:rPr lang="en-US" b="1" dirty="0" smtClean="0"/>
              <a:t>Factors affecting reproductive health</a:t>
            </a:r>
            <a:endParaRPr lang="en-US" dirty="0" smtClean="0"/>
          </a:p>
        </p:txBody>
      </p:sp>
      <p:sp>
        <p:nvSpPr>
          <p:cNvPr id="41987" name="Content Placeholder 2"/>
          <p:cNvSpPr>
            <a:spLocks noGrp="1"/>
          </p:cNvSpPr>
          <p:nvPr>
            <p:ph idx="1"/>
          </p:nvPr>
        </p:nvSpPr>
        <p:spPr>
          <a:xfrm>
            <a:off x="457200" y="1524000"/>
            <a:ext cx="8229600" cy="4602163"/>
          </a:xfrm>
        </p:spPr>
        <p:txBody>
          <a:bodyPr/>
          <a:lstStyle/>
          <a:p>
            <a:pPr eaLnBrk="1" hangingPunct="1"/>
            <a:r>
              <a:rPr lang="en-US" dirty="0" smtClean="0"/>
              <a:t>Traditional structure.</a:t>
            </a:r>
          </a:p>
          <a:p>
            <a:pPr eaLnBrk="1" hangingPunct="1"/>
            <a:r>
              <a:rPr lang="en-US" dirty="0" smtClean="0"/>
              <a:t>Legal structures within which they live.  </a:t>
            </a:r>
          </a:p>
          <a:p>
            <a:pPr eaLnBrk="1" hangingPunct="1"/>
            <a:r>
              <a:rPr lang="en-US" dirty="0" smtClean="0"/>
              <a:t>Sexual and reproductive </a:t>
            </a:r>
            <a:r>
              <a:rPr lang="en-US" dirty="0" err="1" smtClean="0"/>
              <a:t>behaviours</a:t>
            </a:r>
            <a:r>
              <a:rPr lang="en-US" dirty="0" smtClean="0"/>
              <a:t> are governed by complex biological, cultural and psychosocial factors.  Therefore, the attainment of reproductive health is not limited to interventions by the health sector alone</a:t>
            </a:r>
          </a:p>
          <a:p>
            <a:pPr eaLnBrk="1" hangingPunct="1">
              <a:buFontTx/>
              <a:buNone/>
            </a:pPr>
            <a:endParaRPr lang="en-US" dirty="0" smtClean="0"/>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srcRect/>
          <a:stretch>
            <a:fillRect/>
          </a:stretch>
        </p:blipFill>
        <p:spPr bwMode="auto">
          <a:xfrm>
            <a:off x="1295400" y="1143000"/>
            <a:ext cx="6858000" cy="436245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1295400" y="5486400"/>
            <a:ext cx="6858000" cy="952500"/>
          </a:xfrm>
          <a:prstGeom prst="rect">
            <a:avLst/>
          </a:prstGeom>
          <a:noFill/>
          <a:ln w="9525">
            <a:noFill/>
            <a:miter lim="800000"/>
            <a:headEnd/>
            <a:tailEnd/>
          </a:ln>
          <a:effectLst/>
        </p:spPr>
      </p:pic>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srcRect/>
          <a:stretch>
            <a:fillRect/>
          </a:stretch>
        </p:blipFill>
        <p:spPr bwMode="auto">
          <a:xfrm>
            <a:off x="1676400" y="1447800"/>
            <a:ext cx="5867400" cy="4953000"/>
          </a:xfrm>
          <a:prstGeom prst="rect">
            <a:avLst/>
          </a:prstGeom>
          <a:noFill/>
          <a:ln w="9525">
            <a:noFill/>
            <a:miter lim="800000"/>
            <a:headEnd/>
            <a:tailEnd/>
          </a:ln>
          <a:effectLst/>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22 Weeks Gestational Age</a:t>
            </a:r>
            <a:endParaRPr lang="en-US" b="1" dirty="0"/>
          </a:p>
        </p:txBody>
      </p:sp>
      <p:sp>
        <p:nvSpPr>
          <p:cNvPr id="3" name="Content Placeholder 2"/>
          <p:cNvSpPr>
            <a:spLocks noGrp="1"/>
          </p:cNvSpPr>
          <p:nvPr>
            <p:ph idx="1"/>
          </p:nvPr>
        </p:nvSpPr>
        <p:spPr/>
        <p:txBody>
          <a:bodyPr/>
          <a:lstStyle/>
          <a:p>
            <a:pPr>
              <a:buNone/>
            </a:pPr>
            <a:r>
              <a:rPr lang="en-US" dirty="0" smtClean="0"/>
              <a:t>•Toenails have begun to develop.</a:t>
            </a:r>
          </a:p>
          <a:p>
            <a:pPr>
              <a:buNone/>
            </a:pPr>
            <a:r>
              <a:rPr lang="en-US" dirty="0" smtClean="0"/>
              <a:t>•By 22 weeks the lower limbs are fully formed.</a:t>
            </a:r>
          </a:p>
          <a:p>
            <a:pPr>
              <a:buNone/>
            </a:pPr>
            <a:r>
              <a:rPr lang="en-US" dirty="0" smtClean="0"/>
              <a:t>•Head and body hair called </a:t>
            </a:r>
            <a:r>
              <a:rPr lang="en-US" dirty="0" err="1" smtClean="0"/>
              <a:t>lanugo</a:t>
            </a:r>
            <a:r>
              <a:rPr lang="en-US" dirty="0" smtClean="0"/>
              <a:t> thickly covers the fetus.</a:t>
            </a:r>
          </a:p>
          <a:p>
            <a:pPr>
              <a:buNone/>
            </a:pPr>
            <a:r>
              <a:rPr lang="en-US" dirty="0" smtClean="0"/>
              <a:t>•The fetus is about 9 inches long and weighs about 1 pound.</a:t>
            </a:r>
            <a:endParaRPr lang="en-US" dirty="0"/>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24 Weeks Gestational Age</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•The fetus begins to gain weight steadily, but still appears “scrawny”.</a:t>
            </a:r>
          </a:p>
          <a:p>
            <a:pPr>
              <a:buNone/>
            </a:pPr>
            <a:r>
              <a:rPr lang="en-US" dirty="0" smtClean="0"/>
              <a:t>•The skin is typically wrinkled and red.</a:t>
            </a:r>
          </a:p>
          <a:p>
            <a:pPr>
              <a:buNone/>
            </a:pPr>
            <a:r>
              <a:rPr lang="en-US" dirty="0" smtClean="0"/>
              <a:t>•The head is still quite large compared to the rest of the body.</a:t>
            </a:r>
          </a:p>
          <a:p>
            <a:pPr>
              <a:buNone/>
            </a:pPr>
            <a:r>
              <a:rPr lang="en-US" dirty="0" smtClean="0"/>
              <a:t>•Eyebrows and eyelashes are recognizable.</a:t>
            </a:r>
          </a:p>
          <a:p>
            <a:pPr>
              <a:buNone/>
            </a:pPr>
            <a:r>
              <a:rPr lang="en-US" dirty="0" smtClean="0"/>
              <a:t>•With expert high-risk newborn medical attention, 60% of the infants born now will live. All will have extensive Intensive Care Nursery (ICN) stays. Forty to fifty percent of those that survive to their first birthday may have a permanent disability.</a:t>
            </a:r>
          </a:p>
          <a:p>
            <a:pPr>
              <a:buNone/>
            </a:pPr>
            <a:r>
              <a:rPr lang="en-US" dirty="0" smtClean="0"/>
              <a:t>•The fetus is about 12 inches long and weighs about 1 </a:t>
            </a:r>
            <a:r>
              <a:rPr lang="en-US" sz="2100" dirty="0" smtClean="0"/>
              <a:t>1/2</a:t>
            </a:r>
            <a:r>
              <a:rPr lang="en-US" dirty="0" smtClean="0"/>
              <a:t> to 2 pounds.</a:t>
            </a:r>
            <a:endParaRPr lang="en-US" dirty="0"/>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srcRect/>
          <a:stretch>
            <a:fillRect/>
          </a:stretch>
        </p:blipFill>
        <p:spPr bwMode="auto">
          <a:xfrm>
            <a:off x="1371600" y="1371600"/>
            <a:ext cx="6934200" cy="428625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1447800" y="5562600"/>
            <a:ext cx="6934200" cy="990600"/>
          </a:xfrm>
          <a:prstGeom prst="rect">
            <a:avLst/>
          </a:prstGeom>
          <a:noFill/>
          <a:ln w="9525">
            <a:noFill/>
            <a:miter lim="800000"/>
            <a:headEnd/>
            <a:tailEnd/>
          </a:ln>
          <a:effectLst/>
        </p:spPr>
      </p:pic>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26 Weeks Gestational Age</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fetus can respond to sounds  that occur both inside the mother’s body and outside in the mother’s  surroundings.</a:t>
            </a:r>
          </a:p>
          <a:p>
            <a:pPr>
              <a:buNone/>
            </a:pPr>
            <a:r>
              <a:rPr lang="en-US" dirty="0" smtClean="0"/>
              <a:t>•The fetus is now about 13 inches long and weighs about 2 pounds.</a:t>
            </a:r>
          </a:p>
          <a:p>
            <a:pPr>
              <a:buNone/>
            </a:pPr>
            <a:r>
              <a:rPr lang="en-US" dirty="0" smtClean="0"/>
              <a:t>•The eyelids open and close.</a:t>
            </a:r>
          </a:p>
          <a:p>
            <a:pPr>
              <a:buNone/>
            </a:pPr>
            <a:r>
              <a:rPr lang="en-US" dirty="0" smtClean="0"/>
              <a:t>•Approximately 85% of babies  born alive now will survive if they are born in a hospital with high-risk newborn experts. These babies will have extensive ICN stays and almost 30% will have a permanent disability.</a:t>
            </a:r>
            <a:endParaRPr lang="en-US" dirty="0"/>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28 Weeks Gestational Age</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•Eyelashes and eyebrows are present.</a:t>
            </a:r>
          </a:p>
          <a:p>
            <a:pPr>
              <a:buNone/>
            </a:pPr>
            <a:r>
              <a:rPr lang="en-US" dirty="0" smtClean="0"/>
              <a:t>•The fetus has a good head of hair.</a:t>
            </a:r>
          </a:p>
          <a:p>
            <a:pPr>
              <a:buNone/>
            </a:pPr>
            <a:r>
              <a:rPr lang="en-US" dirty="0" smtClean="0"/>
              <a:t>•The thin, red, wrinkled skin of the fetus is covered with a white cheese-like substance called </a:t>
            </a:r>
            <a:r>
              <a:rPr lang="en-US" dirty="0" err="1" smtClean="0"/>
              <a:t>vernix</a:t>
            </a:r>
            <a:r>
              <a:rPr lang="en-US" dirty="0" smtClean="0"/>
              <a:t> </a:t>
            </a:r>
            <a:r>
              <a:rPr lang="en-US" dirty="0" err="1" smtClean="0"/>
              <a:t>caseosa</a:t>
            </a:r>
            <a:r>
              <a:rPr lang="en-US" dirty="0" smtClean="0"/>
              <a:t> that protects the skin from the drying action of the amniotic fluid.</a:t>
            </a:r>
          </a:p>
          <a:p>
            <a:pPr>
              <a:buNone/>
            </a:pPr>
            <a:r>
              <a:rPr lang="en-US" dirty="0" smtClean="0"/>
              <a:t>•The fetus is about 13 1/2 inches long and weighs about 2 1/4 pounds.</a:t>
            </a:r>
          </a:p>
          <a:p>
            <a:pPr>
              <a:buNone/>
            </a:pPr>
            <a:r>
              <a:rPr lang="en-US" dirty="0" smtClean="0"/>
              <a:t>•Approximately 91% of the infants born at this age will survive if born at a hospital that provides expert high-risk newborn care. As many as 15% of these infants will have lengthy hospitalizations and permanent disabilities.</a:t>
            </a:r>
            <a:endParaRPr lang="en-US" dirty="0"/>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30 Weeks Gestational Age</a:t>
            </a:r>
            <a:endParaRPr lang="en-US" b="1" dirty="0"/>
          </a:p>
        </p:txBody>
      </p:sp>
      <p:sp>
        <p:nvSpPr>
          <p:cNvPr id="3" name="Content Placeholder 2"/>
          <p:cNvSpPr>
            <a:spLocks noGrp="1"/>
          </p:cNvSpPr>
          <p:nvPr>
            <p:ph idx="1"/>
          </p:nvPr>
        </p:nvSpPr>
        <p:spPr/>
        <p:txBody>
          <a:bodyPr>
            <a:normAutofit lnSpcReduction="10000"/>
          </a:bodyPr>
          <a:lstStyle/>
          <a:p>
            <a:pPr>
              <a:buNone/>
            </a:pPr>
            <a:r>
              <a:rPr lang="en-US" dirty="0" smtClean="0"/>
              <a:t>•The lungs of the fetus become more mature with each week that is spent in the uterus. However, if the baby is born now it will still  need expert medical help.</a:t>
            </a:r>
          </a:p>
          <a:p>
            <a:pPr>
              <a:buNone/>
            </a:pPr>
            <a:r>
              <a:rPr lang="en-US" dirty="0" smtClean="0"/>
              <a:t>•The fetus is now about 14 inches long and weighs about 2 1/2 pounds.</a:t>
            </a:r>
          </a:p>
          <a:p>
            <a:pPr>
              <a:buNone/>
            </a:pPr>
            <a:r>
              <a:rPr lang="en-US" dirty="0" smtClean="0"/>
              <a:t>•Approximately 95% of the infants born at this time will survive if  born in a hospital with an ICN.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32 Weeks Gestational Age</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a:t>
            </a:r>
            <a:r>
              <a:rPr lang="en-US" dirty="0" err="1" smtClean="0"/>
              <a:t>Vernix</a:t>
            </a:r>
            <a:r>
              <a:rPr lang="en-US" dirty="0" smtClean="0"/>
              <a:t> </a:t>
            </a:r>
            <a:r>
              <a:rPr lang="en-US" dirty="0" err="1" smtClean="0"/>
              <a:t>caseosa</a:t>
            </a:r>
            <a:r>
              <a:rPr lang="en-US" dirty="0" smtClean="0"/>
              <a:t> continues to form a thick coat on the skin.</a:t>
            </a:r>
          </a:p>
          <a:p>
            <a:pPr>
              <a:buNone/>
            </a:pPr>
            <a:r>
              <a:rPr lang="en-US" dirty="0" smtClean="0"/>
              <a:t>•The fetus continues to grow and mature.</a:t>
            </a:r>
          </a:p>
          <a:p>
            <a:pPr>
              <a:buNone/>
            </a:pPr>
            <a:r>
              <a:rPr lang="en-US" dirty="0" smtClean="0"/>
              <a:t>•Toenails are fully formed.</a:t>
            </a:r>
          </a:p>
          <a:p>
            <a:pPr>
              <a:buNone/>
            </a:pPr>
            <a:r>
              <a:rPr lang="en-US" dirty="0" smtClean="0"/>
              <a:t>•The body is filling out or “fattening up.”</a:t>
            </a:r>
          </a:p>
          <a:p>
            <a:pPr>
              <a:buNone/>
            </a:pPr>
            <a:r>
              <a:rPr lang="en-US" dirty="0" smtClean="0"/>
              <a:t>•The fetus is now approximately 16  inches long, about the length of a football, and weighs 3 to 4 pounds.</a:t>
            </a:r>
          </a:p>
          <a:p>
            <a:pPr>
              <a:buNone/>
            </a:pPr>
            <a:r>
              <a:rPr lang="en-US" dirty="0" smtClean="0"/>
              <a:t>•About 97% of the infants born at  this time will survive with appropriate high-risk newborn  care. Some will have permanent disabilities. </a:t>
            </a:r>
            <a:endParaRPr lang="en-US" dirty="0"/>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34 Weeks Gestational Age</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•The movements and kicks of the fetus are much stronger now. Sometimes this activity can be seen by watching the mother’s abdomen.</a:t>
            </a:r>
          </a:p>
          <a:p>
            <a:pPr>
              <a:buNone/>
            </a:pPr>
            <a:r>
              <a:rPr lang="en-US" dirty="0" smtClean="0"/>
              <a:t>•The fingernails reach the end of the fingertips.</a:t>
            </a:r>
          </a:p>
          <a:p>
            <a:pPr>
              <a:buNone/>
            </a:pPr>
            <a:r>
              <a:rPr lang="en-US" dirty="0" smtClean="0"/>
              <a:t>•The skin is pink and smooth.</a:t>
            </a:r>
          </a:p>
          <a:p>
            <a:pPr>
              <a:buNone/>
            </a:pPr>
            <a:r>
              <a:rPr lang="en-US" dirty="0" smtClean="0"/>
              <a:t>•The fetus is about 17 1/2 inches long and weighs about 4 to 5 pounds.</a:t>
            </a:r>
          </a:p>
          <a:p>
            <a:pPr>
              <a:buNone/>
            </a:pPr>
            <a:r>
              <a:rPr lang="en-US" dirty="0" smtClean="0"/>
              <a:t>•More than 99% of the babies born  at this time will survive. Some of these babies will require high-risk newborn care. Very few will have permanent disabilities.</a:t>
            </a:r>
          </a:p>
          <a:p>
            <a:pPr>
              <a:buNone/>
            </a:pPr>
            <a:r>
              <a:rPr lang="en-US" dirty="0" smtClean="0"/>
              <a:t>•Many babies born at 34 weeks gestational age will be discharged home with their mothers and not require ICN care.</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304800"/>
            <a:ext cx="9144000" cy="609600"/>
          </a:xfrm>
        </p:spPr>
        <p:txBody>
          <a:bodyPr>
            <a:normAutofit fontScale="90000"/>
          </a:bodyPr>
          <a:lstStyle/>
          <a:p>
            <a:pPr algn="ctr"/>
            <a:r>
              <a:rPr lang="en-US" sz="4400" b="1" dirty="0">
                <a:solidFill>
                  <a:schemeClr val="tx1"/>
                </a:solidFill>
              </a:rPr>
              <a:t>Sexual and Reproductive Rights</a:t>
            </a:r>
            <a:r>
              <a:rPr lang="en-US" sz="4400" b="1" dirty="0">
                <a:solidFill>
                  <a:srgbClr val="FFFF66"/>
                </a:solidFill>
              </a:rPr>
              <a:t>	</a:t>
            </a:r>
          </a:p>
        </p:txBody>
      </p:sp>
      <p:sp>
        <p:nvSpPr>
          <p:cNvPr id="146435" name="Rectangle 3"/>
          <p:cNvSpPr>
            <a:spLocks noGrp="1" noChangeArrowheads="1"/>
          </p:cNvSpPr>
          <p:nvPr>
            <p:ph type="body" sz="half" idx="1"/>
          </p:nvPr>
        </p:nvSpPr>
        <p:spPr>
          <a:xfrm>
            <a:off x="304800" y="1371600"/>
            <a:ext cx="8458200" cy="5181600"/>
          </a:xfrm>
        </p:spPr>
        <p:txBody>
          <a:bodyPr/>
          <a:lstStyle/>
          <a:p>
            <a:r>
              <a:rPr lang="en-US" sz="3600"/>
              <a:t>Gender equity</a:t>
            </a:r>
          </a:p>
          <a:p>
            <a:r>
              <a:rPr lang="en-US" sz="3600"/>
              <a:t>The right to attain the highest standard of sexual and RH</a:t>
            </a:r>
          </a:p>
          <a:p>
            <a:r>
              <a:rPr lang="en-US" sz="3600"/>
              <a:t>The right to safety and dignity</a:t>
            </a:r>
          </a:p>
          <a:p>
            <a:r>
              <a:rPr lang="en-US" sz="3600"/>
              <a:t>The right to decide whether and when to have children, how many</a:t>
            </a:r>
          </a:p>
          <a:p>
            <a:r>
              <a:rPr lang="en-US" sz="3600"/>
              <a:t>Rights to information about and access to a range of SRH services</a:t>
            </a:r>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36 Weeks Gestational Age</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a:t>
            </a:r>
            <a:r>
              <a:rPr lang="en-US" dirty="0" err="1" smtClean="0"/>
              <a:t>Lanugo</a:t>
            </a:r>
            <a:r>
              <a:rPr lang="en-US" dirty="0" smtClean="0"/>
              <a:t> disappears from the face  but remains on the head.</a:t>
            </a:r>
          </a:p>
          <a:p>
            <a:pPr>
              <a:buNone/>
            </a:pPr>
            <a:r>
              <a:rPr lang="en-US" dirty="0" smtClean="0"/>
              <a:t>•The fetus has fully-formed limbs with fingernails and toenails.</a:t>
            </a:r>
          </a:p>
          <a:p>
            <a:pPr>
              <a:buNone/>
            </a:pPr>
            <a:r>
              <a:rPr lang="en-US" dirty="0" smtClean="0"/>
              <a:t>•Muscle tone is developed and the fetus can turn and lift its head.</a:t>
            </a:r>
          </a:p>
          <a:p>
            <a:pPr>
              <a:buNone/>
            </a:pPr>
            <a:r>
              <a:rPr lang="en-US" dirty="0" smtClean="0"/>
              <a:t>•The fetus has soft earlobes with little cartilage.</a:t>
            </a:r>
          </a:p>
          <a:p>
            <a:pPr>
              <a:buNone/>
            </a:pPr>
            <a:r>
              <a:rPr lang="en-US" dirty="0" smtClean="0"/>
              <a:t>•The fetus is about 19 inches long and weighs about 5 to 6 pounds.</a:t>
            </a:r>
          </a:p>
          <a:p>
            <a:pPr>
              <a:buNone/>
            </a:pPr>
            <a:r>
              <a:rPr lang="en-US" dirty="0" smtClean="0"/>
              <a:t>•An infant born at this time has an excellent chance of survival with proper care.</a:t>
            </a:r>
            <a:endParaRPr lang="en-US" dirty="0"/>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38 Weeks Gestational Age</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•The fetus can grasp firmly.</a:t>
            </a:r>
          </a:p>
          <a:p>
            <a:pPr>
              <a:buNone/>
            </a:pPr>
            <a:r>
              <a:rPr lang="en-US" dirty="0" smtClean="0"/>
              <a:t>•Skin on the face and body becomes smooth.</a:t>
            </a:r>
          </a:p>
          <a:p>
            <a:pPr>
              <a:buNone/>
            </a:pPr>
            <a:r>
              <a:rPr lang="en-US" dirty="0" smtClean="0"/>
              <a:t>•The head continues to be the largest body part.</a:t>
            </a:r>
          </a:p>
          <a:p>
            <a:pPr>
              <a:buNone/>
            </a:pPr>
            <a:r>
              <a:rPr lang="en-US" dirty="0" smtClean="0"/>
              <a:t>•The body usually appears plump.</a:t>
            </a:r>
          </a:p>
          <a:p>
            <a:pPr>
              <a:buNone/>
            </a:pPr>
            <a:r>
              <a:rPr lang="en-US" dirty="0" smtClean="0"/>
              <a:t>•</a:t>
            </a:r>
            <a:r>
              <a:rPr lang="en-US" dirty="0" err="1" smtClean="0"/>
              <a:t>Lanugo</a:t>
            </a:r>
            <a:r>
              <a:rPr lang="en-US" dirty="0" smtClean="0"/>
              <a:t> is left only on the shoulders and upper body.</a:t>
            </a:r>
          </a:p>
          <a:p>
            <a:pPr>
              <a:buNone/>
            </a:pPr>
            <a:r>
              <a:rPr lang="en-US" dirty="0" smtClean="0"/>
              <a:t>•Toenails reach the toe tips.</a:t>
            </a:r>
          </a:p>
          <a:p>
            <a:pPr>
              <a:buNone/>
            </a:pPr>
            <a:r>
              <a:rPr lang="en-US" dirty="0" smtClean="0"/>
              <a:t>•The fetus is about 19 1/2 inches long and weighs about 6 pounds.</a:t>
            </a:r>
          </a:p>
          <a:p>
            <a:pPr>
              <a:buNone/>
            </a:pPr>
            <a:r>
              <a:rPr lang="en-US" dirty="0" smtClean="0"/>
              <a:t>•Almost all babies born now will  live.</a:t>
            </a:r>
          </a:p>
          <a:p>
            <a:pPr>
              <a:buNone/>
            </a:pPr>
            <a:r>
              <a:rPr lang="en-US" dirty="0" smtClean="0"/>
              <a:t>•The pregnancy is considered full term and the baby is ready to be born anytime between now and 42 weeks.</a:t>
            </a:r>
            <a:endParaRPr lang="en-US" dirty="0"/>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40 Weeks Gestational Age</a:t>
            </a:r>
            <a:endParaRPr lang="en-US" b="1" dirty="0"/>
          </a:p>
        </p:txBody>
      </p:sp>
      <p:sp>
        <p:nvSpPr>
          <p:cNvPr id="3" name="Content Placeholder 2"/>
          <p:cNvSpPr>
            <a:spLocks noGrp="1"/>
          </p:cNvSpPr>
          <p:nvPr>
            <p:ph idx="1"/>
          </p:nvPr>
        </p:nvSpPr>
        <p:spPr/>
        <p:txBody>
          <a:bodyPr>
            <a:normAutofit/>
          </a:bodyPr>
          <a:lstStyle/>
          <a:p>
            <a:pPr>
              <a:buNone/>
            </a:pPr>
            <a:r>
              <a:rPr lang="en-US" dirty="0" smtClean="0"/>
              <a:t>•In males, the testicles are fully descended into the scrotum.</a:t>
            </a:r>
          </a:p>
          <a:p>
            <a:pPr>
              <a:buNone/>
            </a:pPr>
            <a:r>
              <a:rPr lang="en-US" dirty="0" smtClean="0"/>
              <a:t>•The chest is prominent; the breasts protrude.</a:t>
            </a:r>
          </a:p>
          <a:p>
            <a:pPr>
              <a:buNone/>
            </a:pPr>
            <a:r>
              <a:rPr lang="en-US" dirty="0" smtClean="0"/>
              <a:t>•Fingernails extend beyond the fingertips.</a:t>
            </a:r>
          </a:p>
          <a:p>
            <a:pPr>
              <a:buNone/>
            </a:pPr>
            <a:r>
              <a:rPr lang="en-US" dirty="0" smtClean="0"/>
              <a:t>•The baby may now be 20 inches or more in length and weigh 6 1/2 to 9 pounds.</a:t>
            </a:r>
            <a:endParaRPr lang="en-US" dirty="0"/>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Fetal Behavior</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 A fetus can swallow, move its arms and legs, yawn, and suck.</a:t>
            </a:r>
          </a:p>
          <a:p>
            <a:pPr>
              <a:buNone/>
            </a:pPr>
            <a:r>
              <a:rPr lang="en-US" dirty="0" smtClean="0"/>
              <a:t>• The fetus gets ready to breathe outside the womb by “fetal breathing”</a:t>
            </a:r>
            <a:endParaRPr lang="en-US" dirty="0"/>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Fetal Experience</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 Touch:  The fetus’s body parts come in contact with one another. A fetus sucks its thumb.</a:t>
            </a:r>
          </a:p>
          <a:p>
            <a:pPr>
              <a:buNone/>
            </a:pPr>
            <a:r>
              <a:rPr lang="en-US" dirty="0" smtClean="0"/>
              <a:t>• Taste:  The fetus can detect the flavors of the amniotic sac. It likes sweets.</a:t>
            </a:r>
          </a:p>
          <a:p>
            <a:pPr>
              <a:buNone/>
            </a:pPr>
            <a:r>
              <a:rPr lang="en-US" dirty="0" smtClean="0"/>
              <a:t>• Smell:  The fetus can detect the smells of the amniotic fluid, which are influenced by what the mother eats.</a:t>
            </a:r>
            <a:endParaRPr lang="en-US" dirty="0"/>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Experience</a:t>
            </a:r>
            <a:endParaRPr lang="en-US" dirty="0"/>
          </a:p>
        </p:txBody>
      </p:sp>
      <p:sp>
        <p:nvSpPr>
          <p:cNvPr id="3" name="Content Placeholder 2"/>
          <p:cNvSpPr>
            <a:spLocks noGrp="1"/>
          </p:cNvSpPr>
          <p:nvPr>
            <p:ph idx="1"/>
          </p:nvPr>
        </p:nvSpPr>
        <p:spPr/>
        <p:txBody>
          <a:bodyPr/>
          <a:lstStyle/>
          <a:p>
            <a:r>
              <a:rPr lang="en-US" dirty="0" smtClean="0"/>
              <a:t>Hearing:  Fetus responds to the sounds of the mother’s voice, of others talking to the mother, and of the mother’s blood pumping and her breathing.</a:t>
            </a:r>
          </a:p>
          <a:p>
            <a:pPr>
              <a:buNone/>
            </a:pPr>
            <a:r>
              <a:rPr lang="en-US" dirty="0" smtClean="0"/>
              <a:t>• Sight:  The fetus may react to a bright light shown against the mother’s skin, but its visual experience is very slight.</a:t>
            </a:r>
            <a:endParaRPr lang="en-US" dirty="0"/>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FETAL CIRCULATION</a:t>
            </a:r>
            <a:endParaRPr lang="en-US" sz="9600" b="1" dirty="0"/>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circulation</a:t>
            </a:r>
            <a:endParaRPr lang="en-US" b="1" dirty="0"/>
          </a:p>
        </p:txBody>
      </p:sp>
      <p:sp>
        <p:nvSpPr>
          <p:cNvPr id="3" name="Content Placeholder 2"/>
          <p:cNvSpPr>
            <a:spLocks noGrp="1"/>
          </p:cNvSpPr>
          <p:nvPr>
            <p:ph idx="1"/>
          </p:nvPr>
        </p:nvSpPr>
        <p:spPr/>
        <p:txBody>
          <a:bodyPr>
            <a:normAutofit/>
          </a:bodyPr>
          <a:lstStyle/>
          <a:p>
            <a:r>
              <a:rPr lang="en-US" dirty="0" smtClean="0"/>
              <a:t>The fetal circulation supplies the fetal tissues with oxygen and nutrients from the placenta. </a:t>
            </a:r>
          </a:p>
          <a:p>
            <a:r>
              <a:rPr lang="en-US" dirty="0" smtClean="0"/>
              <a:t>Approximately </a:t>
            </a:r>
            <a:r>
              <a:rPr lang="en-US" baseline="30000" dirty="0" smtClean="0"/>
              <a:t>2</a:t>
            </a:r>
            <a:r>
              <a:rPr lang="en-US" dirty="0" smtClean="0"/>
              <a:t>/</a:t>
            </a:r>
            <a:r>
              <a:rPr lang="en-US" baseline="-25000" dirty="0" smtClean="0"/>
              <a:t>3</a:t>
            </a:r>
            <a:r>
              <a:rPr lang="en-US" dirty="0" smtClean="0"/>
              <a:t> of the blood volume passes through the right side of the heart while only </a:t>
            </a:r>
            <a:r>
              <a:rPr lang="en-US" baseline="30000" dirty="0" smtClean="0"/>
              <a:t>1</a:t>
            </a:r>
            <a:r>
              <a:rPr lang="en-US" dirty="0" smtClean="0"/>
              <a:t>/</a:t>
            </a:r>
            <a:r>
              <a:rPr lang="en-US" baseline="-25000" dirty="0" smtClean="0"/>
              <a:t>3</a:t>
            </a:r>
            <a:r>
              <a:rPr lang="en-US" dirty="0" smtClean="0"/>
              <a:t> passes through the left side of the heart.</a:t>
            </a:r>
          </a:p>
          <a:p>
            <a:r>
              <a:rPr lang="en-US" dirty="0" smtClean="0"/>
              <a:t>It bypasses the fetal lungs.</a:t>
            </a:r>
          </a:p>
          <a:p>
            <a:endParaRPr lang="en-US" dirty="0"/>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circulation</a:t>
            </a:r>
            <a:endParaRPr lang="en-US" dirty="0"/>
          </a:p>
        </p:txBody>
      </p:sp>
      <p:sp>
        <p:nvSpPr>
          <p:cNvPr id="3" name="Content Placeholder 2"/>
          <p:cNvSpPr>
            <a:spLocks noGrp="1"/>
          </p:cNvSpPr>
          <p:nvPr>
            <p:ph idx="1"/>
          </p:nvPr>
        </p:nvSpPr>
        <p:spPr>
          <a:xfrm>
            <a:off x="457200" y="1600200"/>
            <a:ext cx="8382000" cy="4525963"/>
          </a:xfrm>
        </p:spPr>
        <p:txBody>
          <a:bodyPr>
            <a:normAutofit fontScale="92500" lnSpcReduction="10000"/>
          </a:bodyPr>
          <a:lstStyle/>
          <a:p>
            <a:pPr>
              <a:buNone/>
            </a:pPr>
            <a:r>
              <a:rPr lang="en-US" dirty="0" smtClean="0"/>
              <a:t>• The presence of fetal </a:t>
            </a:r>
            <a:r>
              <a:rPr lang="en-US" dirty="0" err="1" smtClean="0"/>
              <a:t>haemoglobin</a:t>
            </a:r>
            <a:r>
              <a:rPr lang="en-US" dirty="0" smtClean="0"/>
              <a:t> ensures that oxygen delivery is maintained despite low oxygen partial pressures.</a:t>
            </a:r>
          </a:p>
          <a:p>
            <a:pPr>
              <a:buNone/>
            </a:pPr>
            <a:r>
              <a:rPr lang="en-US" dirty="0" smtClean="0"/>
              <a:t>• At birth, the circulation of the fetal blood through the placenta ceases, acute changes in the pulmonary and systemic vascular resistance occur and the lungs begin to function.</a:t>
            </a:r>
          </a:p>
          <a:p>
            <a:pPr>
              <a:buNone/>
            </a:pPr>
            <a:r>
              <a:rPr lang="en-US" dirty="0" smtClean="0"/>
              <a:t>• Subsequently the foramen </a:t>
            </a:r>
            <a:r>
              <a:rPr lang="en-US" dirty="0" err="1" smtClean="0"/>
              <a:t>ovale</a:t>
            </a:r>
            <a:r>
              <a:rPr lang="en-US" dirty="0" smtClean="0"/>
              <a:t>, </a:t>
            </a:r>
            <a:r>
              <a:rPr lang="en-US" dirty="0" err="1" smtClean="0"/>
              <a:t>ductus</a:t>
            </a:r>
            <a:r>
              <a:rPr lang="en-US" dirty="0" smtClean="0"/>
              <a:t> </a:t>
            </a:r>
            <a:r>
              <a:rPr lang="en-US" dirty="0" err="1" smtClean="0"/>
              <a:t>arteriosus</a:t>
            </a:r>
            <a:r>
              <a:rPr lang="en-US" dirty="0" smtClean="0"/>
              <a:t> and umbilical vessels close or transform into the corresponding ligaments.</a:t>
            </a:r>
            <a:endParaRPr lang="en-US" dirty="0"/>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circulation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Blood carrying the highest oxygen saturation and nutrients is returned from the placenta to the fetus via the umbilical vein. </a:t>
            </a:r>
          </a:p>
          <a:p>
            <a:r>
              <a:rPr lang="en-US" dirty="0" smtClean="0"/>
              <a:t>This blood travels upward to the underside of the liver where it separates into 2 portions:</a:t>
            </a:r>
          </a:p>
          <a:p>
            <a:pPr>
              <a:buFont typeface="Wingdings" pitchFamily="2" charset="2"/>
              <a:buChar char="Ø"/>
            </a:pPr>
            <a:r>
              <a:rPr lang="en-US" dirty="0" smtClean="0"/>
              <a:t>One portion entering the portal and hepatic circulations</a:t>
            </a:r>
          </a:p>
          <a:p>
            <a:pPr>
              <a:buFont typeface="Wingdings" pitchFamily="2" charset="2"/>
              <a:buChar char="Ø"/>
            </a:pPr>
            <a:r>
              <a:rPr lang="en-US" dirty="0" smtClean="0"/>
              <a:t>One portion entering the </a:t>
            </a:r>
            <a:r>
              <a:rPr lang="en-US" dirty="0" err="1" smtClean="0"/>
              <a:t>ductus</a:t>
            </a:r>
            <a:r>
              <a:rPr lang="en-US" dirty="0" smtClean="0"/>
              <a:t> </a:t>
            </a:r>
            <a:r>
              <a:rPr lang="en-US" dirty="0" err="1" smtClean="0"/>
              <a:t>venosus</a:t>
            </a:r>
            <a:r>
              <a:rPr lang="en-US" dirty="0" smtClean="0"/>
              <a:t> (bypassing the hepatic circulation) and ultimately emptying into the inferior vena cava (IVC).</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0" y="304800"/>
            <a:ext cx="9144000" cy="606425"/>
          </a:xfrm>
        </p:spPr>
        <p:txBody>
          <a:bodyPr/>
          <a:lstStyle/>
          <a:p>
            <a:pPr algn="ctr"/>
            <a:r>
              <a:rPr lang="en-US" sz="3200" b="1" dirty="0">
                <a:solidFill>
                  <a:schemeClr val="tx1"/>
                </a:solidFill>
              </a:rPr>
              <a:t>Sexual and Reproductive Rights (continued)</a:t>
            </a:r>
          </a:p>
        </p:txBody>
      </p:sp>
      <p:sp>
        <p:nvSpPr>
          <p:cNvPr id="147459" name="Rectangle 3"/>
          <p:cNvSpPr>
            <a:spLocks noGrp="1" noChangeArrowheads="1"/>
          </p:cNvSpPr>
          <p:nvPr>
            <p:ph type="body" sz="half" idx="1"/>
          </p:nvPr>
        </p:nvSpPr>
        <p:spPr>
          <a:xfrm>
            <a:off x="609600" y="1447800"/>
            <a:ext cx="8077200" cy="4802188"/>
          </a:xfrm>
        </p:spPr>
        <p:txBody>
          <a:bodyPr/>
          <a:lstStyle/>
          <a:p>
            <a:pPr>
              <a:lnSpc>
                <a:spcPct val="90000"/>
              </a:lnSpc>
            </a:pPr>
            <a:r>
              <a:rPr lang="en-US" sz="3200"/>
              <a:t>The right to make decisions and to exercise control over one’s sexuality and reproduction free of discrimination, coercion and violence</a:t>
            </a:r>
          </a:p>
          <a:p>
            <a:pPr>
              <a:lnSpc>
                <a:spcPct val="90000"/>
              </a:lnSpc>
            </a:pPr>
            <a:r>
              <a:rPr lang="en-US" sz="3200"/>
              <a:t>The right to protect one’s health and to prevent disease </a:t>
            </a:r>
          </a:p>
          <a:p>
            <a:pPr>
              <a:lnSpc>
                <a:spcPct val="90000"/>
              </a:lnSpc>
            </a:pPr>
            <a:r>
              <a:rPr lang="en-US" sz="3200"/>
              <a:t>The right to choose among available options</a:t>
            </a:r>
          </a:p>
          <a:p>
            <a:pPr>
              <a:lnSpc>
                <a:spcPct val="90000"/>
              </a:lnSpc>
            </a:pPr>
            <a:r>
              <a:rPr lang="en-US" sz="3200"/>
              <a:t>The right to privacy and confidentiality</a:t>
            </a:r>
          </a:p>
        </p:txBody>
      </p:sp>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circulation</a:t>
            </a:r>
            <a:endParaRPr lang="en-US" dirty="0"/>
          </a:p>
        </p:txBody>
      </p:sp>
      <p:sp>
        <p:nvSpPr>
          <p:cNvPr id="3" name="Content Placeholder 2"/>
          <p:cNvSpPr>
            <a:spLocks noGrp="1"/>
          </p:cNvSpPr>
          <p:nvPr>
            <p:ph idx="1"/>
          </p:nvPr>
        </p:nvSpPr>
        <p:spPr/>
        <p:txBody>
          <a:bodyPr/>
          <a:lstStyle/>
          <a:p>
            <a:r>
              <a:rPr lang="en-US" dirty="0" smtClean="0"/>
              <a:t>Once in the IVC, the blood mixes with </a:t>
            </a:r>
            <a:r>
              <a:rPr lang="en-US" dirty="0" err="1" smtClean="0"/>
              <a:t>unoxygenated</a:t>
            </a:r>
            <a:r>
              <a:rPr lang="en-US" dirty="0" smtClean="0"/>
              <a:t> blood returning from the lower extremities and the wall of the abdomen.  </a:t>
            </a:r>
          </a:p>
          <a:p>
            <a:r>
              <a:rPr lang="en-US" dirty="0" smtClean="0"/>
              <a:t>It continues to travel upward eventually entering the right atrium where it mixes with blood returning from the head and upper extremities via the superior vena cava (SVC).</a:t>
            </a:r>
            <a:endParaRPr lang="en-US" dirty="0"/>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circulation</a:t>
            </a:r>
            <a:endParaRPr lang="en-US" dirty="0"/>
          </a:p>
        </p:txBody>
      </p:sp>
      <p:sp>
        <p:nvSpPr>
          <p:cNvPr id="3" name="Content Placeholder 2"/>
          <p:cNvSpPr>
            <a:spLocks noGrp="1"/>
          </p:cNvSpPr>
          <p:nvPr>
            <p:ph idx="1"/>
          </p:nvPr>
        </p:nvSpPr>
        <p:spPr/>
        <p:txBody>
          <a:bodyPr>
            <a:normAutofit/>
          </a:bodyPr>
          <a:lstStyle/>
          <a:p>
            <a:r>
              <a:rPr lang="en-US" dirty="0" smtClean="0"/>
              <a:t>Thirty to thirty-five percent of blood returned to the right atrium passes through the foramen </a:t>
            </a:r>
            <a:r>
              <a:rPr lang="en-US" dirty="0" err="1" smtClean="0"/>
              <a:t>ovale</a:t>
            </a:r>
            <a:r>
              <a:rPr lang="en-US" dirty="0" smtClean="0"/>
              <a:t> to the left atrium.  </a:t>
            </a:r>
          </a:p>
          <a:p>
            <a:r>
              <a:rPr lang="en-US" dirty="0" smtClean="0"/>
              <a:t>Here it mixes with blood returning from the lungs via the 4 pulmonary veins; enters the left ventricle;  and exits the left side of the heart via the aorta.  </a:t>
            </a:r>
            <a:endParaRPr lang="en-US" dirty="0"/>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circulation</a:t>
            </a:r>
            <a:endParaRPr lang="en-US" dirty="0"/>
          </a:p>
        </p:txBody>
      </p:sp>
      <p:sp>
        <p:nvSpPr>
          <p:cNvPr id="3" name="Content Placeholder 2"/>
          <p:cNvSpPr>
            <a:spLocks noGrp="1"/>
          </p:cNvSpPr>
          <p:nvPr>
            <p:ph idx="1"/>
          </p:nvPr>
        </p:nvSpPr>
        <p:spPr/>
        <p:txBody>
          <a:bodyPr>
            <a:normAutofit lnSpcReduction="10000"/>
          </a:bodyPr>
          <a:lstStyle/>
          <a:p>
            <a:pPr>
              <a:buNone/>
            </a:pPr>
            <a:r>
              <a:rPr lang="en-US" b="1" u="sng" dirty="0" smtClean="0"/>
              <a:t>Differences</a:t>
            </a:r>
            <a:r>
              <a:rPr lang="en-US" dirty="0" smtClean="0"/>
              <a:t>:   </a:t>
            </a:r>
          </a:p>
          <a:p>
            <a:r>
              <a:rPr lang="en-US" dirty="0" smtClean="0"/>
              <a:t> Fetal or intra-uterine circulation is anatomically and physiologically different from extra-uterine circulation.  </a:t>
            </a:r>
          </a:p>
          <a:p>
            <a:r>
              <a:rPr lang="en-US" dirty="0" smtClean="0"/>
              <a:t>First, during intra-uterine days the vast majority of the fetus’ cardiac output is delivered to the placenta due to its low vascular resistance—the organ of oxygenation for the fetus.</a:t>
            </a:r>
          </a:p>
          <a:p>
            <a:endParaRPr lang="en-US" dirty="0"/>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circulation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Fetal lungs are essentially non-functional, the fetal liver is only partially functional, and, as such, these organs need less blood during this time frame than will be required after birth. </a:t>
            </a:r>
          </a:p>
          <a:p>
            <a:r>
              <a:rPr lang="en-US" dirty="0" smtClean="0"/>
              <a:t>The fetal brain and developing central nervous system (CNS) both have high oxygen requirements and will receive a larger portion of fetal blood. Therefore, fetal circulation’s blood flow allows most of the right ventricular output to bypass the lungs and go, to the placenta to pick up oxygen.</a:t>
            </a:r>
            <a:endParaRPr lang="en-US" dirty="0"/>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circulation</a:t>
            </a:r>
            <a:endParaRPr lang="en-US" dirty="0"/>
          </a:p>
        </p:txBody>
      </p:sp>
      <p:sp>
        <p:nvSpPr>
          <p:cNvPr id="3" name="Content Placeholder 2"/>
          <p:cNvSpPr>
            <a:spLocks noGrp="1"/>
          </p:cNvSpPr>
          <p:nvPr>
            <p:ph idx="1"/>
          </p:nvPr>
        </p:nvSpPr>
        <p:spPr/>
        <p:txBody>
          <a:bodyPr>
            <a:normAutofit lnSpcReduction="10000"/>
          </a:bodyPr>
          <a:lstStyle/>
          <a:p>
            <a:r>
              <a:rPr lang="en-US" dirty="0" smtClean="0"/>
              <a:t>Three major anatomic differences exist between intra-uterine and extra-uterine circulation:  the </a:t>
            </a:r>
            <a:r>
              <a:rPr lang="en-US" dirty="0" err="1" smtClean="0"/>
              <a:t>ductus</a:t>
            </a:r>
            <a:r>
              <a:rPr lang="en-US" dirty="0" smtClean="0"/>
              <a:t> </a:t>
            </a:r>
            <a:r>
              <a:rPr lang="en-US" dirty="0" err="1" smtClean="0"/>
              <a:t>venosus</a:t>
            </a:r>
            <a:r>
              <a:rPr lang="en-US" dirty="0" smtClean="0"/>
              <a:t>, the foramen </a:t>
            </a:r>
            <a:r>
              <a:rPr lang="en-US" dirty="0" err="1" smtClean="0"/>
              <a:t>ovale</a:t>
            </a:r>
            <a:r>
              <a:rPr lang="en-US" dirty="0" smtClean="0"/>
              <a:t>, and the </a:t>
            </a:r>
            <a:r>
              <a:rPr lang="en-US" dirty="0" err="1" smtClean="0"/>
              <a:t>ductus</a:t>
            </a:r>
            <a:r>
              <a:rPr lang="en-US" dirty="0" smtClean="0"/>
              <a:t> </a:t>
            </a:r>
            <a:r>
              <a:rPr lang="en-US" dirty="0" err="1" smtClean="0"/>
              <a:t>arteriosus</a:t>
            </a:r>
            <a:r>
              <a:rPr lang="en-US" dirty="0" smtClean="0"/>
              <a:t>. </a:t>
            </a:r>
          </a:p>
          <a:p>
            <a:r>
              <a:rPr lang="en-US" dirty="0" smtClean="0"/>
              <a:t>The </a:t>
            </a:r>
            <a:r>
              <a:rPr lang="en-US" b="1" u="sng" dirty="0" err="1" smtClean="0"/>
              <a:t>ductus</a:t>
            </a:r>
            <a:r>
              <a:rPr lang="en-US" b="1" u="sng" dirty="0" smtClean="0"/>
              <a:t> </a:t>
            </a:r>
            <a:r>
              <a:rPr lang="en-US" b="1" u="sng" dirty="0" err="1" smtClean="0"/>
              <a:t>venosus</a:t>
            </a:r>
            <a:r>
              <a:rPr lang="en-US" dirty="0" smtClean="0"/>
              <a:t> is a portion of the umbilical vein located on the under side of the liver, giving rise to the portal vein.  It carries oxygenated blood from the placenta and umbilical vein to the inferior vena cava.</a:t>
            </a:r>
            <a:endParaRPr lang="en-US" dirty="0"/>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circulation</a:t>
            </a:r>
            <a:endParaRPr lang="en-US" dirty="0"/>
          </a:p>
        </p:txBody>
      </p:sp>
      <p:sp>
        <p:nvSpPr>
          <p:cNvPr id="3" name="Content Placeholder 2"/>
          <p:cNvSpPr>
            <a:spLocks noGrp="1"/>
          </p:cNvSpPr>
          <p:nvPr>
            <p:ph idx="1"/>
          </p:nvPr>
        </p:nvSpPr>
        <p:spPr/>
        <p:txBody>
          <a:bodyPr>
            <a:normAutofit fontScale="92500"/>
          </a:bodyPr>
          <a:lstStyle/>
          <a:p>
            <a:r>
              <a:rPr lang="en-US" dirty="0" smtClean="0"/>
              <a:t>The </a:t>
            </a:r>
            <a:r>
              <a:rPr lang="en-US" b="1" u="sng" dirty="0" smtClean="0"/>
              <a:t>foramen </a:t>
            </a:r>
            <a:r>
              <a:rPr lang="en-US" b="1" u="sng" dirty="0" err="1" smtClean="0"/>
              <a:t>ovale</a:t>
            </a:r>
            <a:r>
              <a:rPr lang="en-US" dirty="0" smtClean="0"/>
              <a:t>, an opening in the septum between the right &amp; left atria, shunts blood from the right atrium to the left atrium during fetal days.  This allows the majority of blood returned to the heart to bypass pulmonary circulation.</a:t>
            </a:r>
          </a:p>
          <a:p>
            <a:r>
              <a:rPr lang="en-US" dirty="0" smtClean="0"/>
              <a:t>The </a:t>
            </a:r>
            <a:r>
              <a:rPr lang="en-US" b="1" u="sng" dirty="0" err="1" smtClean="0"/>
              <a:t>ductus</a:t>
            </a:r>
            <a:r>
              <a:rPr lang="en-US" b="1" u="sng" dirty="0" smtClean="0"/>
              <a:t> </a:t>
            </a:r>
            <a:r>
              <a:rPr lang="en-US" b="1" u="sng" dirty="0" err="1" smtClean="0"/>
              <a:t>arteriosus</a:t>
            </a:r>
            <a:r>
              <a:rPr lang="en-US" dirty="0" smtClean="0"/>
              <a:t> diverts blood from the main pulmonary artery and pulmonary circulation into the descending aorta just below the origin of the left sub-</a:t>
            </a:r>
            <a:r>
              <a:rPr lang="en-US" dirty="0" err="1" smtClean="0"/>
              <a:t>clavian</a:t>
            </a:r>
            <a:r>
              <a:rPr lang="en-US" dirty="0" smtClean="0"/>
              <a:t> artery.</a:t>
            </a:r>
            <a:endParaRPr lang="en-US" dirty="0"/>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Fetal circulation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unique feature of fetal circulation is the low oxygen saturation level of fetal blood.  The fetal oxygen saturation level is considerably lower than that of the newborn because of the lower efficiency of the placenta as compared to the lungs as an organ of gas exchange. </a:t>
            </a:r>
          </a:p>
          <a:p>
            <a:r>
              <a:rPr lang="en-US" dirty="0" smtClean="0"/>
              <a:t>In addition, fetal circulation is capable of transporting oxygen at lower saturation levels due to the presence of high levels of fetal hemoglobin. </a:t>
            </a:r>
            <a:endParaRPr lang="en-US" dirty="0"/>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MAIN DIFFERENCES ARE:</a:t>
            </a:r>
            <a:br>
              <a:rPr lang="en-US" b="1" dirty="0" smtClean="0"/>
            </a:br>
            <a:endParaRPr lang="en-US" b="1"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lvl="1">
              <a:buNone/>
            </a:pPr>
            <a:r>
              <a:rPr lang="en-US" dirty="0" smtClean="0"/>
              <a:t>- UMBILICAL VEIN TRANSPORTS O2 RICH BLOOD TO THE FETUS </a:t>
            </a:r>
          </a:p>
          <a:p>
            <a:pPr lvl="1"/>
            <a:r>
              <a:rPr lang="en-US" dirty="0" smtClean="0"/>
              <a:t>FETAL BLOOD HAS MUCH MORE CAPACITY TO CARRY O2 </a:t>
            </a:r>
          </a:p>
          <a:p>
            <a:pPr lvl="1"/>
            <a:r>
              <a:rPr lang="en-US" dirty="0" smtClean="0"/>
              <a:t>VEIN CARRIES BLOOD TO THE LIVER AND IS PARTIALLY SHUNTED BY THE DUCTUS VENOSUS </a:t>
            </a:r>
          </a:p>
          <a:p>
            <a:pPr lvl="1"/>
            <a:r>
              <a:rPr lang="en-US" dirty="0" smtClean="0"/>
              <a:t>THIS ALLOWS ABOUT HALF OF THE BLOOD TO BYPASS THE LIVER </a:t>
            </a:r>
          </a:p>
          <a:p>
            <a:pPr lvl="1"/>
            <a:r>
              <a:rPr lang="en-US" dirty="0" smtClean="0"/>
              <a:t>THE DUCTUS JOINS THE INFERIOR VENA CAVA </a:t>
            </a:r>
          </a:p>
          <a:p>
            <a:pPr lvl="1"/>
            <a:r>
              <a:rPr lang="en-US" dirty="0" smtClean="0"/>
              <a:t>BLOOD FROM THE LOWER PART OF THE FETAL BODY IS MIXED WITH O2 RICH BLOOD FROM PLACENTA </a:t>
            </a:r>
          </a:p>
          <a:p>
            <a:pPr lvl="1"/>
            <a:r>
              <a:rPr lang="en-US" dirty="0" smtClean="0"/>
              <a:t>BLOOD IS FORCED INTO THE RIGHT ATRIUM </a:t>
            </a:r>
          </a:p>
          <a:p>
            <a:pPr lvl="1"/>
            <a:r>
              <a:rPr lang="en-US" dirty="0" smtClean="0"/>
              <a:t>THE FETAL HEART HAS AN OPENING BETWEEN THE RIGHT AND LEFT ATRIUM THAT SHUNTS BLOOD AWAY FROM THE PULMONARY CIRCULATORY SYSTEM. </a:t>
            </a:r>
          </a:p>
          <a:p>
            <a:pPr lvl="1"/>
            <a:r>
              <a:rPr lang="en-US" dirty="0" smtClean="0"/>
              <a:t>THE OPENING IS CALLED THE FORAMEN OVALE </a:t>
            </a:r>
          </a:p>
          <a:p>
            <a:pPr lvl="1"/>
            <a:r>
              <a:rPr lang="en-US" dirty="0" smtClean="0"/>
              <a:t>THE DUCTUS ARTERIOSUS CONDUCTS BLOOD AWAY FROM THE PULMONARY TRUNK TO THE AORTA ( LUNG BYPASS )</a:t>
            </a:r>
          </a:p>
          <a:p>
            <a:endParaRPr lang="en-US" dirty="0"/>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Grp="1" noChangeAspect="1" noChangeArrowheads="1"/>
          </p:cNvPicPr>
          <p:nvPr>
            <p:ph idx="1"/>
          </p:nvPr>
        </p:nvPicPr>
        <p:blipFill>
          <a:blip r:embed="rId2"/>
          <a:srcRect/>
          <a:stretch>
            <a:fillRect/>
          </a:stretch>
        </p:blipFill>
        <p:spPr bwMode="auto">
          <a:xfrm>
            <a:off x="685800" y="1371600"/>
            <a:ext cx="7620000"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 – delivery changes</a:t>
            </a:r>
            <a:endParaRPr lang="en-US" b="1" dirty="0"/>
          </a:p>
        </p:txBody>
      </p:sp>
      <p:sp>
        <p:nvSpPr>
          <p:cNvPr id="3" name="Content Placeholder 2"/>
          <p:cNvSpPr>
            <a:spLocks noGrp="1"/>
          </p:cNvSpPr>
          <p:nvPr>
            <p:ph idx="1"/>
          </p:nvPr>
        </p:nvSpPr>
        <p:spPr/>
        <p:txBody>
          <a:bodyPr>
            <a:normAutofit lnSpcReduction="10000"/>
          </a:bodyPr>
          <a:lstStyle/>
          <a:p>
            <a:r>
              <a:rPr lang="en-US" dirty="0" smtClean="0"/>
              <a:t>With the first breaths of air the baby takes at birth, the fetal circulation changes. A larger amount of blood is sent to the lungs to pick up oxygen.</a:t>
            </a:r>
          </a:p>
          <a:p>
            <a:r>
              <a:rPr lang="en-US" dirty="0" smtClean="0"/>
              <a:t>The circulation in the lungs increases and more blood flows into the left atrium of the heart. This increased pressure causes the foramen </a:t>
            </a:r>
            <a:r>
              <a:rPr lang="en-US" dirty="0" err="1" smtClean="0"/>
              <a:t>ovale</a:t>
            </a:r>
            <a:r>
              <a:rPr lang="en-US" dirty="0" smtClean="0"/>
              <a:t> to close and blood circulates normally.</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a midwife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The word midwife in old English means "With Woman".</a:t>
            </a:r>
          </a:p>
          <a:p>
            <a:r>
              <a:rPr lang="en-US" dirty="0" smtClean="0"/>
              <a:t>A midwife is a person who, having been regularly admitted to a midwifery educational program that is duly recognized in the country in which it is located, has successfully completed the prescribed course of studies in midwifery and has acquired the requisite qualifications to be registered and/or legally licensed to practice midwifery.</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Reproductive health is a development issue as it contributes to death and disability that affect many families. </a:t>
            </a:r>
          </a:p>
          <a:p>
            <a:r>
              <a:rPr lang="en-US" smtClean="0"/>
              <a:t>Access </a:t>
            </a:r>
            <a:r>
              <a:rPr lang="en-US" dirty="0" smtClean="0"/>
              <a:t>to reproductive health is crucial to achieving the </a:t>
            </a:r>
            <a:r>
              <a:rPr lang="en-US" smtClean="0"/>
              <a:t>eight Millennium </a:t>
            </a:r>
            <a:r>
              <a:rPr lang="en-US" dirty="0" smtClean="0"/>
              <a:t>Development Goals, population, development and health goals as well </a:t>
            </a:r>
            <a:r>
              <a:rPr lang="en-US" smtClean="0"/>
              <a:t>as realizing </a:t>
            </a:r>
            <a:r>
              <a:rPr lang="en-US" dirty="0" smtClean="0"/>
              <a:t>vision 2030.</a:t>
            </a:r>
            <a:endParaRPr lang="en-US" dirty="0"/>
          </a:p>
        </p:txBody>
      </p:sp>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 – delivery changes</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1. The umbilical vessels are obliterated when the cord is clamped externally.  </a:t>
            </a:r>
          </a:p>
          <a:p>
            <a:pPr>
              <a:buNone/>
            </a:pPr>
            <a:r>
              <a:rPr lang="en-US" dirty="0" smtClean="0"/>
              <a:t>2. There is therefore a fall in blood flow through the IVC and the </a:t>
            </a:r>
            <a:r>
              <a:rPr lang="en-US" dirty="0" err="1" smtClean="0"/>
              <a:t>ductus</a:t>
            </a:r>
            <a:r>
              <a:rPr lang="en-US" dirty="0" smtClean="0"/>
              <a:t> </a:t>
            </a:r>
            <a:r>
              <a:rPr lang="en-US" dirty="0" err="1" smtClean="0"/>
              <a:t>venosus</a:t>
            </a:r>
            <a:r>
              <a:rPr lang="en-US" dirty="0" smtClean="0"/>
              <a:t>,  the latter subsequently closes passively over the next 3-10 days.</a:t>
            </a:r>
          </a:p>
          <a:p>
            <a:pPr>
              <a:buNone/>
            </a:pPr>
            <a:r>
              <a:rPr lang="en-US" dirty="0" smtClean="0"/>
              <a:t>3. A dramatic fall in the pulmonary vascular resistance (PVR) occurs with lung expansion (opening up the pulmonary vessels). </a:t>
            </a:r>
          </a:p>
          <a:p>
            <a:pPr>
              <a:buNone/>
            </a:pPr>
            <a:r>
              <a:rPr lang="en-US" dirty="0" smtClean="0"/>
              <a:t>4. The increase in pulmonary blood flow leads to a large rise in pulmonary venous return to the left atrium.</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 – delivery changes</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5. The left </a:t>
            </a:r>
            <a:r>
              <a:rPr lang="en-US" dirty="0" err="1" smtClean="0"/>
              <a:t>atrial</a:t>
            </a:r>
            <a:r>
              <a:rPr lang="en-US" dirty="0" smtClean="0"/>
              <a:t> pressure therefore exceeds the right </a:t>
            </a:r>
            <a:r>
              <a:rPr lang="en-US" dirty="0" err="1" smtClean="0"/>
              <a:t>atrial</a:t>
            </a:r>
            <a:r>
              <a:rPr lang="en-US" dirty="0" smtClean="0"/>
              <a:t> pressure. This reversal of  pressure gradient across the atria allows the flap of the foramen </a:t>
            </a:r>
            <a:r>
              <a:rPr lang="en-US" dirty="0" err="1" smtClean="0"/>
              <a:t>ovale</a:t>
            </a:r>
            <a:r>
              <a:rPr lang="en-US" dirty="0" smtClean="0"/>
              <a:t> to push  against the </a:t>
            </a:r>
            <a:r>
              <a:rPr lang="en-US" dirty="0" err="1" smtClean="0"/>
              <a:t>atrial</a:t>
            </a:r>
            <a:r>
              <a:rPr lang="en-US" dirty="0" smtClean="0"/>
              <a:t> septum and the </a:t>
            </a:r>
            <a:r>
              <a:rPr lang="en-US" dirty="0" err="1" smtClean="0"/>
              <a:t>atrial</a:t>
            </a:r>
            <a:r>
              <a:rPr lang="en-US" dirty="0" smtClean="0"/>
              <a:t> shunt is effectively closed. </a:t>
            </a:r>
          </a:p>
          <a:p>
            <a:pPr>
              <a:buNone/>
            </a:pPr>
            <a:r>
              <a:rPr lang="en-US" dirty="0" smtClean="0"/>
              <a:t>6. The </a:t>
            </a:r>
            <a:r>
              <a:rPr lang="en-US" dirty="0" err="1" smtClean="0"/>
              <a:t>ductus</a:t>
            </a:r>
            <a:r>
              <a:rPr lang="en-US" dirty="0" smtClean="0"/>
              <a:t> </a:t>
            </a:r>
            <a:r>
              <a:rPr lang="en-US" dirty="0" err="1" smtClean="0"/>
              <a:t>arteriosus</a:t>
            </a:r>
            <a:r>
              <a:rPr lang="en-US" dirty="0" smtClean="0"/>
              <a:t> constricts due to the high partial pressure of oxygen.  The process is usually complete within 2 days after birth. </a:t>
            </a:r>
          </a:p>
          <a:p>
            <a:pPr>
              <a:buNone/>
            </a:pPr>
            <a:r>
              <a:rPr lang="en-US" dirty="0" smtClean="0"/>
              <a:t>7. Other changes over several weeks include a reduction in the thickness of the walls of right ventricle and the muscle layer of the pulmonary arterioles; and an increase in the left ventricular wall.</a:t>
            </a:r>
          </a:p>
          <a:p>
            <a:endParaRPr lang="en-US" dirty="0"/>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 – delivery changes</a:t>
            </a:r>
            <a:endParaRPr lang="en-US" dirty="0"/>
          </a:p>
        </p:txBody>
      </p:sp>
      <p:pic>
        <p:nvPicPr>
          <p:cNvPr id="71682" name="Picture 2"/>
          <p:cNvPicPr>
            <a:picLocks noGrp="1" noChangeAspect="1" noChangeArrowheads="1"/>
          </p:cNvPicPr>
          <p:nvPr>
            <p:ph idx="1"/>
          </p:nvPr>
        </p:nvPicPr>
        <p:blipFill>
          <a:blip r:embed="rId2"/>
          <a:srcRect/>
          <a:stretch>
            <a:fillRect/>
          </a:stretch>
        </p:blipFill>
        <p:spPr bwMode="auto">
          <a:xfrm>
            <a:off x="838200" y="1676400"/>
            <a:ext cx="6848475"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Fetal versus adult </a:t>
            </a:r>
            <a:r>
              <a:rPr lang="en-US" b="1" dirty="0" err="1" smtClean="0"/>
              <a:t>haemoglobin</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Fetus has high percentage (75%) of </a:t>
            </a:r>
            <a:r>
              <a:rPr lang="en-US" dirty="0" err="1" smtClean="0"/>
              <a:t>haemoglobin</a:t>
            </a:r>
            <a:r>
              <a:rPr lang="en-US" dirty="0" smtClean="0"/>
              <a:t> F (</a:t>
            </a:r>
            <a:r>
              <a:rPr lang="en-US" dirty="0" err="1" smtClean="0"/>
              <a:t>HbF</a:t>
            </a:r>
            <a:r>
              <a:rPr lang="en-US" dirty="0" smtClean="0"/>
              <a:t>).</a:t>
            </a:r>
          </a:p>
          <a:p>
            <a:pPr>
              <a:buNone/>
            </a:pPr>
            <a:r>
              <a:rPr lang="en-US" dirty="0" smtClean="0"/>
              <a:t>• </a:t>
            </a:r>
            <a:r>
              <a:rPr lang="en-US" dirty="0" err="1" smtClean="0"/>
              <a:t>HbF</a:t>
            </a:r>
            <a:r>
              <a:rPr lang="en-US" dirty="0" smtClean="0"/>
              <a:t> has lower affinity 2,3-diphosphoglycerate (2,3-DPG).</a:t>
            </a:r>
          </a:p>
          <a:p>
            <a:pPr>
              <a:buNone/>
            </a:pPr>
            <a:r>
              <a:rPr lang="en-US" dirty="0" smtClean="0"/>
              <a:t>• Fetus has a higher </a:t>
            </a:r>
            <a:r>
              <a:rPr lang="en-US" dirty="0" err="1" smtClean="0"/>
              <a:t>haemoglobin</a:t>
            </a:r>
            <a:r>
              <a:rPr lang="en-US" dirty="0" smtClean="0"/>
              <a:t> concentration (18g/dl) at birth.</a:t>
            </a:r>
          </a:p>
          <a:p>
            <a:pPr>
              <a:buNone/>
            </a:pPr>
            <a:r>
              <a:rPr lang="en-US" dirty="0" smtClean="0"/>
              <a:t>The </a:t>
            </a:r>
            <a:r>
              <a:rPr lang="en-US" dirty="0" err="1" smtClean="0"/>
              <a:t>oxyhaemaglobin</a:t>
            </a:r>
            <a:r>
              <a:rPr lang="en-US" dirty="0" smtClean="0"/>
              <a:t> dissociation curve for </a:t>
            </a:r>
            <a:r>
              <a:rPr lang="en-US" dirty="0" err="1" smtClean="0"/>
              <a:t>HbF</a:t>
            </a:r>
            <a:r>
              <a:rPr lang="en-US" dirty="0" smtClean="0"/>
              <a:t> is shifted to the left compared with adult </a:t>
            </a:r>
            <a:r>
              <a:rPr lang="en-US" dirty="0" err="1" smtClean="0"/>
              <a:t>haemoglobin</a:t>
            </a:r>
            <a:r>
              <a:rPr lang="en-US" dirty="0" smtClean="0"/>
              <a:t> due to a lower affinity for 2,3-DPG. This </a:t>
            </a:r>
            <a:r>
              <a:rPr lang="en-US" dirty="0" err="1" smtClean="0"/>
              <a:t>favours</a:t>
            </a:r>
            <a:r>
              <a:rPr lang="en-US" dirty="0" smtClean="0"/>
              <a:t> oxygen uptake in the placenta.</a:t>
            </a:r>
            <a:endParaRPr lang="en-US" dirty="0"/>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Congenital heart disease</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Approximately 1% of neonates may be born with some degree of congenital heart disease although its effects may not be immediately obvious. </a:t>
            </a:r>
          </a:p>
          <a:p>
            <a:r>
              <a:rPr lang="en-US" dirty="0" smtClean="0"/>
              <a:t>There are two broad categories of congenital heart disease – </a:t>
            </a:r>
            <a:r>
              <a:rPr lang="en-US" dirty="0" err="1" smtClean="0"/>
              <a:t>acyanotic</a:t>
            </a:r>
            <a:r>
              <a:rPr lang="en-US" dirty="0" smtClean="0"/>
              <a:t> and cyanotic congenital heart disease and it can be caused by a structural, </a:t>
            </a:r>
            <a:r>
              <a:rPr lang="en-US" dirty="0" err="1" smtClean="0"/>
              <a:t>valvular</a:t>
            </a:r>
            <a:r>
              <a:rPr lang="en-US" dirty="0" smtClean="0"/>
              <a:t>, vascular or mixed abnormality.</a:t>
            </a:r>
            <a:endParaRPr lang="en-US" dirty="0"/>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Congenital heart disease</a:t>
            </a:r>
            <a:endParaRPr lang="en-US" dirty="0"/>
          </a:p>
        </p:txBody>
      </p:sp>
      <p:sp>
        <p:nvSpPr>
          <p:cNvPr id="3" name="Content Placeholder 2"/>
          <p:cNvSpPr>
            <a:spLocks noGrp="1"/>
          </p:cNvSpPr>
          <p:nvPr>
            <p:ph idx="1"/>
          </p:nvPr>
        </p:nvSpPr>
        <p:spPr>
          <a:xfrm>
            <a:off x="457200" y="1447800"/>
            <a:ext cx="8458200" cy="5410200"/>
          </a:xfrm>
        </p:spPr>
        <p:txBody>
          <a:bodyPr>
            <a:normAutofit fontScale="77500" lnSpcReduction="20000"/>
          </a:bodyPr>
          <a:lstStyle/>
          <a:p>
            <a:pPr>
              <a:buNone/>
            </a:pPr>
            <a:r>
              <a:rPr lang="en-US" dirty="0" err="1" smtClean="0"/>
              <a:t>Acyanotic</a:t>
            </a:r>
            <a:r>
              <a:rPr lang="en-US" dirty="0" smtClean="0"/>
              <a:t> </a:t>
            </a:r>
          </a:p>
          <a:p>
            <a:r>
              <a:rPr lang="en-US" dirty="0" err="1" smtClean="0"/>
              <a:t>Acyanotic</a:t>
            </a:r>
            <a:r>
              <a:rPr lang="en-US" dirty="0" smtClean="0"/>
              <a:t> is the most common type (75%) and is due to either obstructive lesions or left to right shunts</a:t>
            </a:r>
          </a:p>
          <a:p>
            <a:pPr>
              <a:buNone/>
            </a:pPr>
            <a:r>
              <a:rPr lang="en-US" dirty="0" smtClean="0"/>
              <a:t>Structural</a:t>
            </a:r>
          </a:p>
          <a:p>
            <a:r>
              <a:rPr lang="en-US" dirty="0" err="1" smtClean="0"/>
              <a:t>Atrial</a:t>
            </a:r>
            <a:r>
              <a:rPr lang="en-US" dirty="0" smtClean="0"/>
              <a:t> </a:t>
            </a:r>
            <a:r>
              <a:rPr lang="en-US" dirty="0" err="1" smtClean="0"/>
              <a:t>septal</a:t>
            </a:r>
            <a:r>
              <a:rPr lang="en-US" dirty="0" smtClean="0"/>
              <a:t> defect (ASD) – defect between the two atria leading to oxygenated blood leaking from left to right atria. </a:t>
            </a:r>
          </a:p>
          <a:p>
            <a:r>
              <a:rPr lang="en-US" dirty="0" smtClean="0"/>
              <a:t>Ventricular </a:t>
            </a:r>
            <a:r>
              <a:rPr lang="en-US" dirty="0" err="1" smtClean="0"/>
              <a:t>septal</a:t>
            </a:r>
            <a:r>
              <a:rPr lang="en-US" dirty="0" smtClean="0"/>
              <a:t> defect (VSD) – defect between the two ventricles leading to oxygenated blood leaking from left to right ventricle. </a:t>
            </a:r>
          </a:p>
          <a:p>
            <a:r>
              <a:rPr lang="en-US" dirty="0" err="1" smtClean="0"/>
              <a:t>Atrioventricular</a:t>
            </a:r>
            <a:r>
              <a:rPr lang="en-US" dirty="0" smtClean="0"/>
              <a:t> </a:t>
            </a:r>
            <a:r>
              <a:rPr lang="en-US" dirty="0" err="1" smtClean="0"/>
              <a:t>Septal</a:t>
            </a:r>
            <a:r>
              <a:rPr lang="en-US" dirty="0" smtClean="0"/>
              <a:t> Defect (AVSD)</a:t>
            </a:r>
          </a:p>
          <a:p>
            <a:r>
              <a:rPr lang="en-US" dirty="0" smtClean="0"/>
              <a:t>Patent </a:t>
            </a:r>
            <a:r>
              <a:rPr lang="en-US" dirty="0" err="1" smtClean="0"/>
              <a:t>Ductus</a:t>
            </a:r>
            <a:r>
              <a:rPr lang="en-US" dirty="0" smtClean="0"/>
              <a:t> </a:t>
            </a:r>
            <a:r>
              <a:rPr lang="en-US" dirty="0" err="1" smtClean="0"/>
              <a:t>Arteriosus</a:t>
            </a:r>
            <a:r>
              <a:rPr lang="en-US" dirty="0" smtClean="0"/>
              <a:t> (PDA) – If a large PDA is not closed, then increased flow will lead to increased pressure in the pulmonary arteries and can lead to </a:t>
            </a:r>
            <a:r>
              <a:rPr lang="en-US" dirty="0" err="1" smtClean="0"/>
              <a:t>Eisenmenger`s</a:t>
            </a:r>
            <a:r>
              <a:rPr lang="en-US" dirty="0" smtClean="0"/>
              <a:t> syndrome.  This is a situation in which a reversal of flow (a right to left shunt) occurs.</a:t>
            </a:r>
            <a:endParaRPr lang="en-US" dirty="0"/>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Congenital heart disease</a:t>
            </a:r>
            <a:endParaRPr lang="en-US" dirty="0"/>
          </a:p>
        </p:txBody>
      </p:sp>
      <p:sp>
        <p:nvSpPr>
          <p:cNvPr id="3" name="Content Placeholder 2"/>
          <p:cNvSpPr>
            <a:spLocks noGrp="1"/>
          </p:cNvSpPr>
          <p:nvPr>
            <p:ph idx="1"/>
          </p:nvPr>
        </p:nvSpPr>
        <p:spPr/>
        <p:txBody>
          <a:bodyPr/>
          <a:lstStyle/>
          <a:p>
            <a:pPr>
              <a:buNone/>
            </a:pPr>
            <a:r>
              <a:rPr lang="en-US" dirty="0" err="1" smtClean="0"/>
              <a:t>Valvular</a:t>
            </a:r>
            <a:endParaRPr lang="en-US" dirty="0" smtClean="0"/>
          </a:p>
          <a:p>
            <a:r>
              <a:rPr lang="en-US" dirty="0" smtClean="0"/>
              <a:t>Aortic </a:t>
            </a:r>
            <a:r>
              <a:rPr lang="en-US" dirty="0" err="1" smtClean="0"/>
              <a:t>Stenosis</a:t>
            </a:r>
            <a:r>
              <a:rPr lang="en-US" dirty="0" smtClean="0"/>
              <a:t> (AS)</a:t>
            </a:r>
          </a:p>
          <a:p>
            <a:r>
              <a:rPr lang="en-US" dirty="0" smtClean="0"/>
              <a:t>Pulmonary </a:t>
            </a:r>
            <a:r>
              <a:rPr lang="en-US" dirty="0" err="1" smtClean="0"/>
              <a:t>Stenosis</a:t>
            </a:r>
            <a:r>
              <a:rPr lang="en-US" dirty="0" smtClean="0"/>
              <a:t> (PS)</a:t>
            </a:r>
          </a:p>
          <a:p>
            <a:pPr>
              <a:buNone/>
            </a:pPr>
            <a:r>
              <a:rPr lang="en-US" dirty="0" smtClean="0"/>
              <a:t>Vascular</a:t>
            </a:r>
          </a:p>
          <a:p>
            <a:r>
              <a:rPr lang="en-US" dirty="0" err="1" smtClean="0"/>
              <a:t>Coarctation</a:t>
            </a:r>
            <a:r>
              <a:rPr lang="en-US" dirty="0" smtClean="0"/>
              <a:t> of Aorta – narrowing of the aorta, usually, occurs distal to the arteries supplying the head and upper extremities.</a:t>
            </a:r>
            <a:endParaRPr lang="en-US" dirty="0"/>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Congenital heart disease</a:t>
            </a:r>
            <a:endParaRPr lang="en-US" dirty="0"/>
          </a:p>
        </p:txBody>
      </p:sp>
      <p:sp>
        <p:nvSpPr>
          <p:cNvPr id="3" name="Content Placeholder 2"/>
          <p:cNvSpPr>
            <a:spLocks noGrp="1"/>
          </p:cNvSpPr>
          <p:nvPr>
            <p:ph idx="1"/>
          </p:nvPr>
        </p:nvSpPr>
        <p:spPr>
          <a:xfrm>
            <a:off x="457200" y="1371600"/>
            <a:ext cx="8382000" cy="5486400"/>
          </a:xfrm>
        </p:spPr>
        <p:txBody>
          <a:bodyPr>
            <a:normAutofit fontScale="77500" lnSpcReduction="20000"/>
          </a:bodyPr>
          <a:lstStyle/>
          <a:p>
            <a:pPr>
              <a:buNone/>
            </a:pPr>
            <a:r>
              <a:rPr lang="en-US" dirty="0" smtClean="0"/>
              <a:t>Cyanotic</a:t>
            </a:r>
          </a:p>
          <a:p>
            <a:r>
              <a:rPr lang="en-US" dirty="0" smtClean="0"/>
              <a:t>Cyanotic heart disease is due to abnormal blood flow from the right to the left part of the circulatory system (either at the level of the atria, the ventricles or the great vessels). This right to left shunt results in poor oxygenation of the tissues. </a:t>
            </a:r>
          </a:p>
          <a:p>
            <a:pPr>
              <a:buNone/>
            </a:pPr>
            <a:r>
              <a:rPr lang="en-US" dirty="0" smtClean="0"/>
              <a:t>Structural</a:t>
            </a:r>
          </a:p>
          <a:p>
            <a:r>
              <a:rPr lang="en-US" dirty="0" err="1" smtClean="0"/>
              <a:t>Tetralogy</a:t>
            </a:r>
            <a:r>
              <a:rPr lang="en-US" dirty="0" smtClean="0"/>
              <a:t> of </a:t>
            </a:r>
            <a:r>
              <a:rPr lang="en-US" dirty="0" err="1" smtClean="0"/>
              <a:t>Fallot</a:t>
            </a:r>
            <a:r>
              <a:rPr lang="en-US" dirty="0" smtClean="0"/>
              <a:t> – This consists of four things; VSD, pulmonary </a:t>
            </a:r>
            <a:r>
              <a:rPr lang="en-US" dirty="0" err="1" smtClean="0"/>
              <a:t>stenosis</a:t>
            </a:r>
            <a:r>
              <a:rPr lang="en-US" dirty="0" smtClean="0"/>
              <a:t>, overriding aorta (which lies directly over the VSD) &amp; right ventricular hypertrophy. A </a:t>
            </a:r>
            <a:r>
              <a:rPr lang="en-US" dirty="0" err="1" smtClean="0"/>
              <a:t>tetralogy</a:t>
            </a:r>
            <a:r>
              <a:rPr lang="en-US" dirty="0" smtClean="0"/>
              <a:t> requires surgical correction.</a:t>
            </a:r>
          </a:p>
          <a:p>
            <a:r>
              <a:rPr lang="en-US" dirty="0" smtClean="0"/>
              <a:t>Hypo-plastic left heart syndrome – Is underdevelopment of the left side of the heart chamber characterized by aortic valve </a:t>
            </a:r>
            <a:r>
              <a:rPr lang="en-US" dirty="0" err="1" smtClean="0"/>
              <a:t>atresia</a:t>
            </a:r>
            <a:r>
              <a:rPr lang="en-US" dirty="0" smtClean="0"/>
              <a:t>, hypo-plastic ascending aorta, hypo-plastic mitral valve and </a:t>
            </a:r>
            <a:r>
              <a:rPr lang="en-US" dirty="0" err="1" smtClean="0"/>
              <a:t>endocardial</a:t>
            </a:r>
            <a:r>
              <a:rPr lang="en-US" dirty="0" smtClean="0"/>
              <a:t> </a:t>
            </a:r>
            <a:r>
              <a:rPr lang="en-US" dirty="0" err="1" smtClean="0"/>
              <a:t>fibroelastosis</a:t>
            </a:r>
            <a:r>
              <a:rPr lang="en-US" dirty="0" smtClean="0"/>
              <a:t> (diffuse thickening of </a:t>
            </a:r>
            <a:r>
              <a:rPr lang="en-US" dirty="0" err="1" smtClean="0"/>
              <a:t>endocardium</a:t>
            </a:r>
            <a:r>
              <a:rPr lang="en-US" dirty="0" smtClean="0"/>
              <a:t> causing a restrictive </a:t>
            </a:r>
            <a:r>
              <a:rPr lang="en-US" dirty="0" err="1" smtClean="0"/>
              <a:t>cardiomyopathy</a:t>
            </a:r>
            <a:r>
              <a:rPr lang="en-US" dirty="0" smtClean="0"/>
              <a:t>).</a:t>
            </a:r>
            <a:endParaRPr lang="en-US" dirty="0"/>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Congenital heart disease</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err="1" smtClean="0"/>
              <a:t>Valvular</a:t>
            </a:r>
            <a:r>
              <a:rPr lang="en-US" dirty="0" smtClean="0"/>
              <a:t> </a:t>
            </a:r>
          </a:p>
          <a:p>
            <a:r>
              <a:rPr lang="en-US" dirty="0" smtClean="0"/>
              <a:t>Tricuspid </a:t>
            </a:r>
            <a:r>
              <a:rPr lang="en-US" dirty="0" err="1" smtClean="0"/>
              <a:t>atresia</a:t>
            </a:r>
            <a:endParaRPr lang="en-US" dirty="0" smtClean="0"/>
          </a:p>
          <a:p>
            <a:r>
              <a:rPr lang="en-US" dirty="0" smtClean="0"/>
              <a:t>Pulmonary </a:t>
            </a:r>
            <a:r>
              <a:rPr lang="en-US" dirty="0" err="1" smtClean="0"/>
              <a:t>atresia</a:t>
            </a:r>
            <a:endParaRPr lang="en-US" dirty="0" smtClean="0"/>
          </a:p>
          <a:p>
            <a:r>
              <a:rPr lang="en-US" dirty="0" smtClean="0"/>
              <a:t>Children with tricuspid </a:t>
            </a:r>
            <a:r>
              <a:rPr lang="en-US" dirty="0" err="1" smtClean="0"/>
              <a:t>atresia</a:t>
            </a:r>
            <a:r>
              <a:rPr lang="en-US" dirty="0" smtClean="0"/>
              <a:t> and pulmonary </a:t>
            </a:r>
            <a:r>
              <a:rPr lang="en-US" dirty="0" err="1" smtClean="0"/>
              <a:t>atresia</a:t>
            </a:r>
            <a:r>
              <a:rPr lang="en-US" dirty="0" smtClean="0"/>
              <a:t> do not have effective  forward flow of blood to the pulmonary arteries from the right ventricle. </a:t>
            </a:r>
          </a:p>
          <a:p>
            <a:r>
              <a:rPr lang="en-US" dirty="0" err="1" smtClean="0"/>
              <a:t>Ebstein`s</a:t>
            </a:r>
            <a:r>
              <a:rPr lang="en-US" dirty="0" smtClean="0"/>
              <a:t> anomaly – Abnormal tricuspid valve leaflets which can lead to regurgitation of blood flow</a:t>
            </a:r>
            <a:endParaRPr lang="en-US" dirty="0"/>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Congenital heart disease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Vascular</a:t>
            </a:r>
          </a:p>
          <a:p>
            <a:r>
              <a:rPr lang="en-US" dirty="0" smtClean="0"/>
              <a:t>Transposition of the great vessels – The aorta and pulmonary artery are reversed. The aorta therefore receives oxygen-poor blood from the right ventricle but it carries it back to the body without it becoming more oxygenated. Likewise, the pulmonary artery receives the well oxygenated blood from the left ventricle but carries it back to the lungs. </a:t>
            </a:r>
          </a:p>
          <a:p>
            <a:r>
              <a:rPr lang="en-US" dirty="0" smtClean="0"/>
              <a:t>Total anomalous pulmonary venous return - consists of an abnormality of blood flow in which all four pulmonary veins drain into systemic veins or the right atrium.</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7200" b="1" dirty="0" smtClean="0"/>
              <a:t>Anatomy and physiology of the female reproductive system</a:t>
            </a:r>
            <a:endParaRPr lang="en-US" sz="7200" b="1" dirty="0"/>
          </a:p>
        </p:txBody>
      </p:sp>
    </p:spTree>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Congenital heart disease</a:t>
            </a:r>
            <a:endParaRPr lang="en-US" dirty="0"/>
          </a:p>
        </p:txBody>
      </p:sp>
      <p:sp>
        <p:nvSpPr>
          <p:cNvPr id="3" name="Content Placeholder 2"/>
          <p:cNvSpPr>
            <a:spLocks noGrp="1"/>
          </p:cNvSpPr>
          <p:nvPr>
            <p:ph idx="1"/>
          </p:nvPr>
        </p:nvSpPr>
        <p:spPr/>
        <p:txBody>
          <a:bodyPr/>
          <a:lstStyle/>
          <a:p>
            <a:pPr>
              <a:buNone/>
            </a:pPr>
            <a:r>
              <a:rPr lang="en-US" dirty="0" smtClean="0"/>
              <a:t>Mixed</a:t>
            </a:r>
          </a:p>
          <a:p>
            <a:r>
              <a:rPr lang="en-US" dirty="0" err="1" smtClean="0"/>
              <a:t>Truncus</a:t>
            </a:r>
            <a:r>
              <a:rPr lang="en-US" dirty="0" smtClean="0"/>
              <a:t> </a:t>
            </a:r>
            <a:r>
              <a:rPr lang="en-US" dirty="0" err="1" smtClean="0"/>
              <a:t>arteriosus</a:t>
            </a:r>
            <a:r>
              <a:rPr lang="en-US" dirty="0" smtClean="0"/>
              <a:t> – large VSD over which a large, single great vessel (</a:t>
            </a:r>
            <a:r>
              <a:rPr lang="en-US" dirty="0" err="1" smtClean="0"/>
              <a:t>truncus</a:t>
            </a:r>
            <a:r>
              <a:rPr lang="en-US" dirty="0" smtClean="0"/>
              <a:t>) arises. This single vessel carries blood both in systemic and pulmonary circulation</a:t>
            </a:r>
          </a:p>
          <a:p>
            <a:r>
              <a:rPr lang="en-US" dirty="0" smtClean="0"/>
              <a:t>Double outlet right ventricle – Both great arteries arise from left ventricle</a:t>
            </a:r>
            <a:endParaRPr lang="en-US" dirty="0"/>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PREGNANCY HORMONES</a:t>
            </a:r>
            <a:endParaRPr lang="en-US" sz="9600" b="1" dirty="0"/>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Pregnancy hormones</a:t>
            </a:r>
            <a:endParaRPr lang="en-US" b="1" dirty="0"/>
          </a:p>
        </p:txBody>
      </p:sp>
      <p:sp>
        <p:nvSpPr>
          <p:cNvPr id="3" name="Content Placeholder 2"/>
          <p:cNvSpPr>
            <a:spLocks noGrp="1"/>
          </p:cNvSpPr>
          <p:nvPr>
            <p:ph idx="1"/>
          </p:nvPr>
        </p:nvSpPr>
        <p:spPr/>
        <p:txBody>
          <a:bodyPr>
            <a:normAutofit lnSpcReduction="10000"/>
          </a:bodyPr>
          <a:lstStyle/>
          <a:p>
            <a:r>
              <a:rPr lang="en-US" dirty="0" smtClean="0"/>
              <a:t>Human chorionic </a:t>
            </a:r>
            <a:r>
              <a:rPr lang="en-US" dirty="0" err="1" smtClean="0"/>
              <a:t>gonadotrophin</a:t>
            </a:r>
            <a:endParaRPr lang="en-US" dirty="0" smtClean="0"/>
          </a:p>
          <a:p>
            <a:r>
              <a:rPr lang="en-US" dirty="0" err="1" smtClean="0"/>
              <a:t>Oestrogen</a:t>
            </a:r>
            <a:endParaRPr lang="en-US" dirty="0" smtClean="0"/>
          </a:p>
          <a:p>
            <a:r>
              <a:rPr lang="en-US" dirty="0" err="1" smtClean="0"/>
              <a:t>Progesteron</a:t>
            </a:r>
            <a:endParaRPr lang="en-US" dirty="0" smtClean="0"/>
          </a:p>
          <a:p>
            <a:r>
              <a:rPr lang="en-US" dirty="0" smtClean="0"/>
              <a:t>Human placental </a:t>
            </a:r>
            <a:r>
              <a:rPr lang="en-US" dirty="0" err="1" smtClean="0"/>
              <a:t>lactogen</a:t>
            </a:r>
            <a:endParaRPr lang="en-US" dirty="0" smtClean="0"/>
          </a:p>
          <a:p>
            <a:r>
              <a:rPr lang="en-US" dirty="0" err="1" smtClean="0"/>
              <a:t>Prolactin</a:t>
            </a:r>
            <a:endParaRPr lang="en-US" dirty="0" smtClean="0"/>
          </a:p>
          <a:p>
            <a:r>
              <a:rPr lang="en-US" dirty="0" err="1" smtClean="0"/>
              <a:t>Oxytocin</a:t>
            </a:r>
            <a:endParaRPr lang="en-US" dirty="0" smtClean="0"/>
          </a:p>
          <a:p>
            <a:r>
              <a:rPr lang="en-US" dirty="0" smtClean="0"/>
              <a:t>Prostaglandin F</a:t>
            </a:r>
            <a:r>
              <a:rPr lang="en-US" sz="2000" dirty="0" smtClean="0"/>
              <a:t>2</a:t>
            </a:r>
            <a:r>
              <a:rPr lang="en-US" dirty="0" smtClean="0"/>
              <a:t> alpha</a:t>
            </a:r>
          </a:p>
          <a:p>
            <a:r>
              <a:rPr lang="en-US" dirty="0" smtClean="0"/>
              <a:t>Prostaglandin  E</a:t>
            </a:r>
            <a:r>
              <a:rPr lang="en-US" sz="2000" dirty="0" smtClean="0"/>
              <a:t>2</a:t>
            </a:r>
            <a:endParaRPr lang="en-US" dirty="0"/>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Human chorionic </a:t>
            </a:r>
            <a:r>
              <a:rPr lang="en-US" b="1" dirty="0" err="1" smtClean="0"/>
              <a:t>gonadotrophin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Human chorionic </a:t>
            </a:r>
            <a:r>
              <a:rPr lang="en-US" dirty="0" err="1" smtClean="0"/>
              <a:t>gonadotropin</a:t>
            </a:r>
            <a:r>
              <a:rPr lang="en-US" dirty="0" smtClean="0"/>
              <a:t> (</a:t>
            </a:r>
            <a:r>
              <a:rPr lang="en-US" dirty="0" err="1" smtClean="0"/>
              <a:t>hCG</a:t>
            </a:r>
            <a:r>
              <a:rPr lang="en-US" dirty="0" smtClean="0"/>
              <a:t>) is a glycoprotein closely related to that of luteinizing hormone (LH). </a:t>
            </a:r>
          </a:p>
          <a:p>
            <a:r>
              <a:rPr lang="en-US" dirty="0" smtClean="0"/>
              <a:t>It is secreted by </a:t>
            </a:r>
            <a:r>
              <a:rPr lang="en-US" dirty="0" err="1" smtClean="0"/>
              <a:t>syncitial</a:t>
            </a:r>
            <a:r>
              <a:rPr lang="en-US" dirty="0" smtClean="0"/>
              <a:t> </a:t>
            </a:r>
            <a:r>
              <a:rPr lang="en-US" dirty="0" err="1" smtClean="0"/>
              <a:t>trophoblast</a:t>
            </a:r>
            <a:r>
              <a:rPr lang="en-US" dirty="0" smtClean="0"/>
              <a:t> cells derived from a </a:t>
            </a:r>
            <a:r>
              <a:rPr lang="en-US" dirty="0" err="1" smtClean="0"/>
              <a:t>fertilised</a:t>
            </a:r>
            <a:r>
              <a:rPr lang="en-US" dirty="0" smtClean="0"/>
              <a:t> ovum. </a:t>
            </a:r>
          </a:p>
          <a:p>
            <a:r>
              <a:rPr lang="en-US" dirty="0" err="1" smtClean="0"/>
              <a:t>hCG</a:t>
            </a:r>
            <a:r>
              <a:rPr lang="en-US" dirty="0" smtClean="0"/>
              <a:t> levels then increase rapidly in the initial 8-10 weeks of pregnancy to a peak of around 80,000-100,000 </a:t>
            </a:r>
            <a:r>
              <a:rPr lang="en-US" dirty="0" err="1" smtClean="0"/>
              <a:t>mIU</a:t>
            </a:r>
            <a:r>
              <a:rPr lang="en-US" dirty="0" smtClean="0"/>
              <a:t>/ml. </a:t>
            </a:r>
          </a:p>
          <a:p>
            <a:r>
              <a:rPr lang="en-US" dirty="0" smtClean="0"/>
              <a:t>This value decreases back to approximately 20,000 </a:t>
            </a:r>
            <a:r>
              <a:rPr lang="en-US" dirty="0" err="1" smtClean="0"/>
              <a:t>mIU</a:t>
            </a:r>
            <a:r>
              <a:rPr lang="en-US" dirty="0" smtClean="0"/>
              <a:t>/ml after about 16-20 weeks gestation and persists at this level throughout the rest of the pregnancy.</a:t>
            </a:r>
          </a:p>
          <a:p>
            <a:endParaRPr lang="en-US" dirty="0"/>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Human chorionic </a:t>
            </a:r>
            <a:r>
              <a:rPr lang="en-US" b="1" dirty="0" err="1" smtClean="0"/>
              <a:t>gonadotrophin</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Guideline to </a:t>
            </a:r>
            <a:r>
              <a:rPr lang="en-US" b="1" dirty="0" err="1" smtClean="0"/>
              <a:t>hCG</a:t>
            </a:r>
            <a:r>
              <a:rPr lang="en-US" b="1" dirty="0" smtClean="0"/>
              <a:t> levels during pregnancy:</a:t>
            </a:r>
          </a:p>
          <a:p>
            <a:pPr>
              <a:buNone/>
            </a:pPr>
            <a:r>
              <a:rPr lang="en-US" dirty="0" err="1" smtClean="0"/>
              <a:t>hCG</a:t>
            </a:r>
            <a:r>
              <a:rPr lang="en-US" dirty="0" smtClean="0"/>
              <a:t> levels in weeks from LMP (gestational age)</a:t>
            </a:r>
            <a:r>
              <a:rPr lang="en-US" i="1" dirty="0" smtClean="0"/>
              <a:t>* </a:t>
            </a:r>
            <a:r>
              <a:rPr lang="en-US" dirty="0" smtClean="0"/>
              <a:t>:</a:t>
            </a:r>
          </a:p>
          <a:p>
            <a:r>
              <a:rPr lang="en-US" dirty="0" smtClean="0"/>
              <a:t>3 weeks LMP: 5 - 50 </a:t>
            </a:r>
            <a:r>
              <a:rPr lang="en-US" dirty="0" err="1" smtClean="0"/>
              <a:t>mIU</a:t>
            </a:r>
            <a:r>
              <a:rPr lang="en-US" dirty="0" smtClean="0"/>
              <a:t>/ml</a:t>
            </a:r>
          </a:p>
          <a:p>
            <a:r>
              <a:rPr lang="en-US" dirty="0" smtClean="0"/>
              <a:t>4 weeks LMP: 5 - 426 </a:t>
            </a:r>
            <a:r>
              <a:rPr lang="en-US" dirty="0" err="1" smtClean="0"/>
              <a:t>mIU</a:t>
            </a:r>
            <a:r>
              <a:rPr lang="en-US" dirty="0" smtClean="0"/>
              <a:t>/ml</a:t>
            </a:r>
          </a:p>
          <a:p>
            <a:r>
              <a:rPr lang="en-US" dirty="0" smtClean="0"/>
              <a:t>5 weeks LMP: 18 - 7,340 </a:t>
            </a:r>
            <a:r>
              <a:rPr lang="en-US" dirty="0" err="1" smtClean="0"/>
              <a:t>mIU</a:t>
            </a:r>
            <a:r>
              <a:rPr lang="en-US" dirty="0" smtClean="0"/>
              <a:t>/ml</a:t>
            </a:r>
          </a:p>
          <a:p>
            <a:r>
              <a:rPr lang="en-US" dirty="0" smtClean="0"/>
              <a:t>6 weeks LMP: 1,080 - 56,500 </a:t>
            </a:r>
            <a:r>
              <a:rPr lang="en-US" dirty="0" err="1" smtClean="0"/>
              <a:t>mIU</a:t>
            </a:r>
            <a:r>
              <a:rPr lang="en-US" dirty="0" smtClean="0"/>
              <a:t>/ml</a:t>
            </a:r>
          </a:p>
          <a:p>
            <a:r>
              <a:rPr lang="en-US" dirty="0" smtClean="0"/>
              <a:t>7 - 8 weeks LMP: 7, 650 - 229,000 </a:t>
            </a:r>
            <a:r>
              <a:rPr lang="en-US" dirty="0" err="1" smtClean="0"/>
              <a:t>mIU</a:t>
            </a:r>
            <a:r>
              <a:rPr lang="en-US" dirty="0" smtClean="0"/>
              <a:t>/ml</a:t>
            </a:r>
          </a:p>
          <a:p>
            <a:r>
              <a:rPr lang="en-US" dirty="0" smtClean="0"/>
              <a:t>9 - 12 weeks LMP: 25,700 - 288,000 </a:t>
            </a:r>
            <a:r>
              <a:rPr lang="en-US" dirty="0" err="1" smtClean="0"/>
              <a:t>mIU</a:t>
            </a:r>
            <a:r>
              <a:rPr lang="en-US" dirty="0" smtClean="0"/>
              <a:t>/ml</a:t>
            </a:r>
          </a:p>
          <a:p>
            <a:r>
              <a:rPr lang="en-US" dirty="0" smtClean="0"/>
              <a:t>13 - 16 weeks LMP: 13,300 - 254,000 </a:t>
            </a:r>
            <a:r>
              <a:rPr lang="en-US" dirty="0" err="1" smtClean="0"/>
              <a:t>mIU</a:t>
            </a:r>
            <a:r>
              <a:rPr lang="en-US" dirty="0" smtClean="0"/>
              <a:t>/ml</a:t>
            </a:r>
          </a:p>
          <a:p>
            <a:r>
              <a:rPr lang="en-US" dirty="0" smtClean="0"/>
              <a:t>17 - 24 weeks LMP: 4,060 - 165,400 </a:t>
            </a:r>
            <a:r>
              <a:rPr lang="en-US" dirty="0" err="1" smtClean="0"/>
              <a:t>mIU</a:t>
            </a:r>
            <a:r>
              <a:rPr lang="en-US" dirty="0" smtClean="0"/>
              <a:t>/ml</a:t>
            </a:r>
          </a:p>
          <a:p>
            <a:r>
              <a:rPr lang="en-US" dirty="0" smtClean="0"/>
              <a:t>25 - 40 weeks LMP: 3,640 - 117,000 </a:t>
            </a:r>
            <a:r>
              <a:rPr lang="en-US" dirty="0" err="1" smtClean="0"/>
              <a:t>mIU</a:t>
            </a:r>
            <a:r>
              <a:rPr lang="en-US" dirty="0" smtClean="0"/>
              <a:t>/ml</a:t>
            </a:r>
          </a:p>
          <a:p>
            <a:r>
              <a:rPr lang="en-US" dirty="0" smtClean="0"/>
              <a:t>Non-pregnant females: &lt;5.0 </a:t>
            </a:r>
            <a:r>
              <a:rPr lang="en-US" dirty="0" err="1" smtClean="0"/>
              <a:t>mIU</a:t>
            </a:r>
            <a:r>
              <a:rPr lang="en-US" dirty="0" smtClean="0"/>
              <a:t>/ml</a:t>
            </a:r>
          </a:p>
          <a:p>
            <a:r>
              <a:rPr lang="en-US" dirty="0" smtClean="0"/>
              <a:t>Postmenopausal females: &lt;9.5 </a:t>
            </a:r>
            <a:r>
              <a:rPr lang="en-US" dirty="0" err="1" smtClean="0"/>
              <a:t>mIU</a:t>
            </a:r>
            <a:r>
              <a:rPr lang="en-US" dirty="0" smtClean="0"/>
              <a:t>/ml</a:t>
            </a:r>
          </a:p>
          <a:p>
            <a:pPr>
              <a:buNone/>
            </a:pPr>
            <a:endParaRPr lang="en-US" dirty="0"/>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Human chorionic </a:t>
            </a:r>
            <a:r>
              <a:rPr lang="en-US" b="1" dirty="0" err="1" smtClean="0"/>
              <a:t>gonadotrophin</a:t>
            </a:r>
            <a:endParaRPr lang="en-US" dirty="0"/>
          </a:p>
        </p:txBody>
      </p:sp>
      <p:sp>
        <p:nvSpPr>
          <p:cNvPr id="3" name="Content Placeholder 2"/>
          <p:cNvSpPr>
            <a:spLocks noGrp="1"/>
          </p:cNvSpPr>
          <p:nvPr>
            <p:ph idx="1"/>
          </p:nvPr>
        </p:nvSpPr>
        <p:spPr/>
        <p:txBody>
          <a:bodyPr>
            <a:normAutofit lnSpcReduction="10000"/>
          </a:bodyPr>
          <a:lstStyle/>
          <a:p>
            <a:pPr>
              <a:buNone/>
            </a:pPr>
            <a:r>
              <a:rPr lang="en-US" u="sng" dirty="0" smtClean="0"/>
              <a:t>A low </a:t>
            </a:r>
            <a:r>
              <a:rPr lang="en-US" u="sng" dirty="0" err="1" smtClean="0"/>
              <a:t>hCG</a:t>
            </a:r>
            <a:r>
              <a:rPr lang="en-US" u="sng" dirty="0" smtClean="0"/>
              <a:t> level could indicate</a:t>
            </a:r>
            <a:r>
              <a:rPr lang="en-US" dirty="0" smtClean="0"/>
              <a:t>:</a:t>
            </a:r>
          </a:p>
          <a:p>
            <a:r>
              <a:rPr lang="en-US" dirty="0" smtClean="0"/>
              <a:t>Miscalculation of pregnancy dating</a:t>
            </a:r>
          </a:p>
          <a:p>
            <a:r>
              <a:rPr lang="en-US" dirty="0" smtClean="0"/>
              <a:t>Possible miscarriage or blighted ovum </a:t>
            </a:r>
          </a:p>
          <a:p>
            <a:r>
              <a:rPr lang="en-US" dirty="0" smtClean="0"/>
              <a:t>Ectopic pregnancy</a:t>
            </a:r>
          </a:p>
          <a:p>
            <a:pPr>
              <a:buNone/>
            </a:pPr>
            <a:r>
              <a:rPr lang="en-US" u="sng" dirty="0" smtClean="0"/>
              <a:t>A high </a:t>
            </a:r>
            <a:r>
              <a:rPr lang="en-US" u="sng" dirty="0" err="1" smtClean="0"/>
              <a:t>hCG</a:t>
            </a:r>
            <a:r>
              <a:rPr lang="en-US" u="sng" dirty="0" smtClean="0"/>
              <a:t> level can indicate</a:t>
            </a:r>
            <a:r>
              <a:rPr lang="en-US" dirty="0" smtClean="0"/>
              <a:t>:</a:t>
            </a:r>
          </a:p>
          <a:p>
            <a:r>
              <a:rPr lang="en-US" dirty="0" smtClean="0"/>
              <a:t>Miscalculation of pregnancy dating</a:t>
            </a:r>
          </a:p>
          <a:p>
            <a:r>
              <a:rPr lang="en-US" dirty="0" smtClean="0"/>
              <a:t>Molar pregnancy</a:t>
            </a:r>
          </a:p>
          <a:p>
            <a:r>
              <a:rPr lang="en-US" dirty="0" smtClean="0"/>
              <a:t>Multiple pregnancy</a:t>
            </a:r>
          </a:p>
          <a:p>
            <a:pPr>
              <a:buNone/>
            </a:pPr>
            <a:endParaRPr lang="en-US" dirty="0" smtClean="0"/>
          </a:p>
          <a:p>
            <a:endParaRPr lang="en-US" dirty="0"/>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Human chorionic </a:t>
            </a:r>
            <a:r>
              <a:rPr lang="en-US" b="1" dirty="0" err="1" smtClean="0"/>
              <a:t>gonadotrophin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The function of </a:t>
            </a:r>
            <a:r>
              <a:rPr lang="en-US" dirty="0" err="1" smtClean="0"/>
              <a:t>hCG</a:t>
            </a:r>
            <a:r>
              <a:rPr lang="en-US" dirty="0" smtClean="0"/>
              <a:t> is similar to that of LH:</a:t>
            </a:r>
          </a:p>
          <a:p>
            <a:r>
              <a:rPr lang="en-US" dirty="0" smtClean="0"/>
              <a:t>Prevent degradation of the corpus </a:t>
            </a:r>
            <a:r>
              <a:rPr lang="en-US" dirty="0" err="1" smtClean="0"/>
              <a:t>luteum</a:t>
            </a:r>
            <a:r>
              <a:rPr lang="en-US" dirty="0" smtClean="0"/>
              <a:t>, therefore allowing the corpus </a:t>
            </a:r>
            <a:r>
              <a:rPr lang="en-US" dirty="0" err="1" smtClean="0"/>
              <a:t>luteum</a:t>
            </a:r>
            <a:r>
              <a:rPr lang="en-US" dirty="0" smtClean="0"/>
              <a:t> to maintain progesterone levels</a:t>
            </a:r>
          </a:p>
          <a:p>
            <a:r>
              <a:rPr lang="en-US" dirty="0" smtClean="0"/>
              <a:t>Progesterone is important for endometrial growth and prevention of menstruation, which is crucial for implantation of the </a:t>
            </a:r>
            <a:r>
              <a:rPr lang="en-US" dirty="0" err="1" smtClean="0"/>
              <a:t>blastocyst</a:t>
            </a:r>
            <a:endParaRPr lang="en-US" dirty="0" smtClean="0"/>
          </a:p>
          <a:p>
            <a:r>
              <a:rPr lang="en-US" dirty="0" err="1" smtClean="0"/>
              <a:t>hCG</a:t>
            </a:r>
            <a:r>
              <a:rPr lang="en-US" dirty="0" smtClean="0"/>
              <a:t> maintains the </a:t>
            </a:r>
            <a:r>
              <a:rPr lang="en-US" dirty="0" err="1" smtClean="0"/>
              <a:t>decicual</a:t>
            </a:r>
            <a:r>
              <a:rPr lang="en-US" dirty="0" smtClean="0"/>
              <a:t> cells in the endometrial lining via sustained production of progesterone for about 3 to 4 months (after which progesterone production is taken over by the placenta)</a:t>
            </a:r>
          </a:p>
          <a:p>
            <a:r>
              <a:rPr lang="en-US" dirty="0" err="1" smtClean="0"/>
              <a:t>hCG</a:t>
            </a:r>
            <a:r>
              <a:rPr lang="en-US" dirty="0" smtClean="0"/>
              <a:t> also has a </a:t>
            </a:r>
            <a:r>
              <a:rPr lang="en-US" dirty="0" err="1" smtClean="0"/>
              <a:t>thyrotropic</a:t>
            </a:r>
            <a:r>
              <a:rPr lang="en-US" dirty="0" smtClean="0"/>
              <a:t> effect, which results in increased thyroid size and </a:t>
            </a:r>
            <a:r>
              <a:rPr lang="en-US" dirty="0" err="1" smtClean="0"/>
              <a:t>thyroxine</a:t>
            </a:r>
            <a:r>
              <a:rPr lang="en-US" dirty="0" smtClean="0"/>
              <a:t> production.</a:t>
            </a:r>
          </a:p>
          <a:p>
            <a:endParaRPr lang="en-US" dirty="0"/>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fontScale="90000"/>
          </a:bodyPr>
          <a:lstStyle/>
          <a:p>
            <a:r>
              <a:rPr lang="en-US" b="1" dirty="0" smtClean="0"/>
              <a:t/>
            </a:r>
            <a:br>
              <a:rPr lang="en-US" b="1" dirty="0" smtClean="0"/>
            </a:br>
            <a:r>
              <a:rPr lang="en-US" sz="4000" b="1" dirty="0" smtClean="0"/>
              <a:t>Human Chorionic </a:t>
            </a:r>
            <a:r>
              <a:rPr lang="en-US" sz="4000" b="1" dirty="0" err="1" smtClean="0"/>
              <a:t>Somatomammotropin</a:t>
            </a:r>
            <a:r>
              <a:rPr lang="en-US" sz="4000" b="1" dirty="0" smtClean="0"/>
              <a:t> (</a:t>
            </a:r>
            <a:r>
              <a:rPr lang="en-US" sz="4000" b="1" dirty="0" err="1" smtClean="0"/>
              <a:t>hCS</a:t>
            </a:r>
            <a:r>
              <a:rPr lang="en-US" sz="4000" b="1" dirty="0" smtClean="0"/>
              <a:t>)</a:t>
            </a:r>
            <a:br>
              <a:rPr lang="en-US" sz="4000" b="1" dirty="0" smtClean="0"/>
            </a:br>
            <a:endParaRPr lang="en-US" sz="4000" dirty="0"/>
          </a:p>
        </p:txBody>
      </p:sp>
      <p:sp>
        <p:nvSpPr>
          <p:cNvPr id="3" name="Content Placeholder 2"/>
          <p:cNvSpPr>
            <a:spLocks noGrp="1"/>
          </p:cNvSpPr>
          <p:nvPr>
            <p:ph idx="1"/>
          </p:nvPr>
        </p:nvSpPr>
        <p:spPr/>
        <p:txBody>
          <a:bodyPr>
            <a:normAutofit fontScale="92500"/>
          </a:bodyPr>
          <a:lstStyle/>
          <a:p>
            <a:r>
              <a:rPr lang="en-US" dirty="0" err="1" smtClean="0"/>
              <a:t>hCS</a:t>
            </a:r>
            <a:r>
              <a:rPr lang="en-US" dirty="0" smtClean="0"/>
              <a:t> is a protein hormone produced by the placenta from approximately the 5th week of pregnancy. </a:t>
            </a:r>
          </a:p>
          <a:p>
            <a:r>
              <a:rPr lang="en-US" dirty="0" smtClean="0"/>
              <a:t>It is closely related to </a:t>
            </a:r>
            <a:r>
              <a:rPr lang="en-US" dirty="0" err="1" smtClean="0"/>
              <a:t>prolactin</a:t>
            </a:r>
            <a:r>
              <a:rPr lang="en-US" dirty="0" smtClean="0"/>
              <a:t> and GH, and increases in production with increased placental weight (steadily rising throughout pregnancy). </a:t>
            </a:r>
          </a:p>
          <a:p>
            <a:r>
              <a:rPr lang="en-US" dirty="0" err="1" smtClean="0"/>
              <a:t>hCS</a:t>
            </a:r>
            <a:r>
              <a:rPr lang="en-US" dirty="0" smtClean="0"/>
              <a:t> is secreted in particularly large amounts, with more </a:t>
            </a:r>
            <a:r>
              <a:rPr lang="en-US" dirty="0" err="1" smtClean="0"/>
              <a:t>hCS</a:t>
            </a:r>
            <a:r>
              <a:rPr lang="en-US" dirty="0" smtClean="0"/>
              <a:t> secreted by the placenta than all the pregnancy hormones combined.</a:t>
            </a:r>
          </a:p>
          <a:p>
            <a:endParaRPr lang="en-US" dirty="0"/>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Human Chorionic </a:t>
            </a:r>
            <a:r>
              <a:rPr lang="en-US" b="1" dirty="0" err="1" smtClean="0"/>
              <a:t>Somatomammotropin</a:t>
            </a:r>
            <a:r>
              <a:rPr lang="en-US" b="1" dirty="0" smtClean="0"/>
              <a:t> (</a:t>
            </a:r>
            <a:r>
              <a:rPr lang="en-US" b="1" dirty="0" err="1" smtClean="0"/>
              <a:t>hCS</a:t>
            </a:r>
            <a:r>
              <a:rPr lang="en-US" b="1" dirty="0" smtClean="0"/>
              <a:t>)</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Believed to be involved in breast development and lactation. Due to this function, </a:t>
            </a:r>
            <a:r>
              <a:rPr lang="en-US" dirty="0" err="1" smtClean="0"/>
              <a:t>hCS</a:t>
            </a:r>
            <a:r>
              <a:rPr lang="en-US" dirty="0" smtClean="0"/>
              <a:t> was initially known as human placental </a:t>
            </a:r>
            <a:r>
              <a:rPr lang="en-US" dirty="0" err="1" smtClean="0"/>
              <a:t>lactogen</a:t>
            </a:r>
            <a:r>
              <a:rPr lang="en-US" dirty="0" smtClean="0"/>
              <a:t> (HPL).</a:t>
            </a:r>
          </a:p>
          <a:p>
            <a:r>
              <a:rPr lang="en-US" dirty="0" smtClean="0"/>
              <a:t>Similar functions to growth hormone (GH). Both have similar structures, and both cause protein tissue formation via similar mechanisms. </a:t>
            </a:r>
          </a:p>
          <a:p>
            <a:r>
              <a:rPr lang="en-US" dirty="0" smtClean="0"/>
              <a:t>Anti-insulin effects and decreased insulin sensitivity in the mother. This avails larger quantities of glucose to the developing fetus, which uses glucose as its major substrate for growth.</a:t>
            </a:r>
          </a:p>
          <a:p>
            <a:r>
              <a:rPr lang="en-US" dirty="0" err="1" smtClean="0"/>
              <a:t>hCS</a:t>
            </a:r>
            <a:r>
              <a:rPr lang="en-US" dirty="0" smtClean="0"/>
              <a:t> increases levels of free fatty acids in the mother, providing an alternative source of energy during pregnancy. </a:t>
            </a:r>
          </a:p>
          <a:p>
            <a:endParaRPr lang="en-US" dirty="0"/>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Oestrogen</a:t>
            </a:r>
            <a:r>
              <a:rPr lang="en-US" b="1" dirty="0" smtClean="0"/>
              <a:t/>
            </a:r>
            <a:br>
              <a:rPr lang="en-US" b="1" dirty="0" smtClean="0"/>
            </a:br>
            <a:endParaRPr lang="en-US" dirty="0"/>
          </a:p>
        </p:txBody>
      </p:sp>
      <p:sp>
        <p:nvSpPr>
          <p:cNvPr id="3" name="Content Placeholder 2"/>
          <p:cNvSpPr>
            <a:spLocks noGrp="1"/>
          </p:cNvSpPr>
          <p:nvPr>
            <p:ph idx="1"/>
          </p:nvPr>
        </p:nvSpPr>
        <p:spPr>
          <a:xfrm>
            <a:off x="457200" y="1371600"/>
            <a:ext cx="8382000" cy="5181600"/>
          </a:xfrm>
        </p:spPr>
        <p:txBody>
          <a:bodyPr>
            <a:normAutofit fontScale="92500" lnSpcReduction="10000"/>
          </a:bodyPr>
          <a:lstStyle/>
          <a:p>
            <a:r>
              <a:rPr lang="en-US" dirty="0" err="1" smtClean="0"/>
              <a:t>Oestrogen</a:t>
            </a:r>
            <a:r>
              <a:rPr lang="en-US" dirty="0" smtClean="0"/>
              <a:t> is secreted by the </a:t>
            </a:r>
            <a:r>
              <a:rPr lang="en-US" dirty="0" err="1" smtClean="0"/>
              <a:t>syncitial</a:t>
            </a:r>
            <a:r>
              <a:rPr lang="en-US" dirty="0" smtClean="0"/>
              <a:t> </a:t>
            </a:r>
            <a:r>
              <a:rPr lang="en-US" dirty="0" err="1" smtClean="0"/>
              <a:t>trophoblast</a:t>
            </a:r>
            <a:r>
              <a:rPr lang="en-US" dirty="0" smtClean="0"/>
              <a:t> cells, and is derived from androgen steroid precursors </a:t>
            </a:r>
            <a:r>
              <a:rPr lang="en-US" dirty="0" err="1" smtClean="0"/>
              <a:t>dehydroepiandrosterone</a:t>
            </a:r>
            <a:r>
              <a:rPr lang="en-US" dirty="0" smtClean="0"/>
              <a:t> and </a:t>
            </a:r>
            <a:r>
              <a:rPr lang="en-US" dirty="0" err="1" smtClean="0"/>
              <a:t>hydroxydehydroepiandrosterone</a:t>
            </a:r>
            <a:r>
              <a:rPr lang="en-US" dirty="0" smtClean="0"/>
              <a:t>. These are then converted to </a:t>
            </a:r>
            <a:r>
              <a:rPr lang="en-US" dirty="0" err="1" smtClean="0"/>
              <a:t>estradiol</a:t>
            </a:r>
            <a:r>
              <a:rPr lang="en-US" dirty="0" smtClean="0"/>
              <a:t>, </a:t>
            </a:r>
            <a:r>
              <a:rPr lang="en-US" dirty="0" err="1" smtClean="0"/>
              <a:t>estrone</a:t>
            </a:r>
            <a:r>
              <a:rPr lang="en-US" dirty="0" smtClean="0"/>
              <a:t> and </a:t>
            </a:r>
            <a:r>
              <a:rPr lang="en-US" dirty="0" err="1" smtClean="0"/>
              <a:t>estriol</a:t>
            </a:r>
            <a:r>
              <a:rPr lang="en-US" dirty="0" smtClean="0"/>
              <a:t> by the </a:t>
            </a:r>
            <a:r>
              <a:rPr lang="en-US" dirty="0" err="1" smtClean="0"/>
              <a:t>trophoblast</a:t>
            </a:r>
            <a:r>
              <a:rPr lang="en-US" dirty="0" smtClean="0"/>
              <a:t> cells. </a:t>
            </a:r>
          </a:p>
          <a:p>
            <a:r>
              <a:rPr lang="en-US" dirty="0" err="1" smtClean="0"/>
              <a:t>Oestrogen</a:t>
            </a:r>
            <a:r>
              <a:rPr lang="en-US" dirty="0" smtClean="0"/>
              <a:t> is important during pregnancy because of its proliferative effects on tissues:</a:t>
            </a:r>
          </a:p>
          <a:p>
            <a:r>
              <a:rPr lang="en-US" dirty="0" smtClean="0"/>
              <a:t>Responsible for enlargement of the uterus, breasts and breast ducts as well as the external genitalia of the mother</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504825" y="0"/>
            <a:ext cx="8129588" cy="188913"/>
          </a:xfrm>
          <a:prstGeom prst="rect">
            <a:avLst/>
          </a:prstGeom>
          <a:noFill/>
          <a:ln w="12700">
            <a:noFill/>
            <a:miter lim="800000"/>
            <a:headEnd/>
            <a:tailEnd/>
          </a:ln>
          <a:effectLst/>
        </p:spPr>
        <p:txBody>
          <a:bodyPr lIns="81299" tIns="40650" rIns="81299" bIns="40650">
            <a:spAutoFit/>
          </a:bodyPr>
          <a:lstStyle/>
          <a:p>
            <a:pPr algn="ctr"/>
            <a:r>
              <a:rPr lang="en-US" sz="700" b="1"/>
              <a:t>Copyright © The McGraw-Hill Companies, Inc. Permission required for reproduction or display.</a:t>
            </a:r>
            <a:endParaRPr lang="en-US" sz="700"/>
          </a:p>
        </p:txBody>
      </p:sp>
      <p:pic>
        <p:nvPicPr>
          <p:cNvPr id="2050" name="Picture 2" descr="21_05"/>
          <p:cNvPicPr>
            <a:picLocks noChangeArrowheads="1"/>
          </p:cNvPicPr>
          <p:nvPr/>
        </p:nvPicPr>
        <p:blipFill>
          <a:blip r:embed="rId2"/>
          <a:srcRect/>
          <a:stretch>
            <a:fillRect/>
          </a:stretch>
        </p:blipFill>
        <p:spPr bwMode="auto">
          <a:xfrm>
            <a:off x="1189038" y="1189038"/>
            <a:ext cx="7937500" cy="4908550"/>
          </a:xfrm>
          <a:prstGeom prst="rect">
            <a:avLst/>
          </a:prstGeom>
          <a:noFill/>
          <a:ln w="9525">
            <a:noFill/>
            <a:miter lim="800000"/>
            <a:headEnd/>
            <a:tailEnd/>
          </a:ln>
        </p:spPr>
      </p:pic>
      <p:sp>
        <p:nvSpPr>
          <p:cNvPr id="2052" name="Text Box 4"/>
          <p:cNvSpPr txBox="1">
            <a:spLocks noChangeArrowheads="1"/>
          </p:cNvSpPr>
          <p:nvPr/>
        </p:nvSpPr>
        <p:spPr bwMode="auto">
          <a:xfrm>
            <a:off x="412750" y="1562100"/>
            <a:ext cx="906463" cy="336550"/>
          </a:xfrm>
          <a:prstGeom prst="rect">
            <a:avLst/>
          </a:prstGeom>
          <a:noFill/>
          <a:ln w="9525">
            <a:noFill/>
            <a:miter lim="800000"/>
            <a:headEnd/>
            <a:tailEnd/>
          </a:ln>
        </p:spPr>
        <p:txBody>
          <a:bodyPr wrap="none">
            <a:spAutoFit/>
          </a:bodyPr>
          <a:lstStyle/>
          <a:p>
            <a:r>
              <a:rPr lang="en-US" sz="1600" b="1"/>
              <a:t>oviduct</a:t>
            </a:r>
          </a:p>
        </p:txBody>
      </p:sp>
      <p:sp>
        <p:nvSpPr>
          <p:cNvPr id="2053" name="Text Box 5"/>
          <p:cNvSpPr txBox="1">
            <a:spLocks noChangeArrowheads="1"/>
          </p:cNvSpPr>
          <p:nvPr/>
        </p:nvSpPr>
        <p:spPr bwMode="auto">
          <a:xfrm>
            <a:off x="520700" y="2216150"/>
            <a:ext cx="727075" cy="336550"/>
          </a:xfrm>
          <a:prstGeom prst="rect">
            <a:avLst/>
          </a:prstGeom>
          <a:noFill/>
          <a:ln w="9525">
            <a:noFill/>
            <a:miter lim="800000"/>
            <a:headEnd/>
            <a:tailEnd/>
          </a:ln>
        </p:spPr>
        <p:txBody>
          <a:bodyPr wrap="none">
            <a:spAutoFit/>
          </a:bodyPr>
          <a:lstStyle/>
          <a:p>
            <a:r>
              <a:rPr lang="en-US" sz="1600" b="1"/>
              <a:t>ovary</a:t>
            </a:r>
          </a:p>
        </p:txBody>
      </p:sp>
      <p:sp>
        <p:nvSpPr>
          <p:cNvPr id="2054" name="Text Box 6"/>
          <p:cNvSpPr txBox="1">
            <a:spLocks noChangeArrowheads="1"/>
          </p:cNvSpPr>
          <p:nvPr/>
        </p:nvSpPr>
        <p:spPr bwMode="auto">
          <a:xfrm>
            <a:off x="468313" y="2519363"/>
            <a:ext cx="804862" cy="336550"/>
          </a:xfrm>
          <a:prstGeom prst="rect">
            <a:avLst/>
          </a:prstGeom>
          <a:noFill/>
          <a:ln w="9525">
            <a:noFill/>
            <a:miter lim="800000"/>
            <a:headEnd/>
            <a:tailEnd/>
          </a:ln>
        </p:spPr>
        <p:txBody>
          <a:bodyPr wrap="none">
            <a:spAutoFit/>
          </a:bodyPr>
          <a:lstStyle/>
          <a:p>
            <a:r>
              <a:rPr lang="en-US" sz="1600" b="1"/>
              <a:t>uterus</a:t>
            </a:r>
          </a:p>
        </p:txBody>
      </p:sp>
      <p:sp>
        <p:nvSpPr>
          <p:cNvPr id="2055" name="Text Box 7"/>
          <p:cNvSpPr txBox="1">
            <a:spLocks noChangeArrowheads="1"/>
          </p:cNvSpPr>
          <p:nvPr/>
        </p:nvSpPr>
        <p:spPr bwMode="auto">
          <a:xfrm>
            <a:off x="58738" y="2855913"/>
            <a:ext cx="1663700" cy="336550"/>
          </a:xfrm>
          <a:prstGeom prst="rect">
            <a:avLst/>
          </a:prstGeom>
          <a:noFill/>
          <a:ln w="9525">
            <a:noFill/>
            <a:miter lim="800000"/>
            <a:headEnd/>
            <a:tailEnd/>
          </a:ln>
        </p:spPr>
        <p:txBody>
          <a:bodyPr wrap="none">
            <a:spAutoFit/>
          </a:bodyPr>
          <a:lstStyle/>
          <a:p>
            <a:r>
              <a:rPr lang="en-US" sz="1600" b="1"/>
              <a:t>urinary bladder</a:t>
            </a:r>
          </a:p>
        </p:txBody>
      </p:sp>
      <p:sp>
        <p:nvSpPr>
          <p:cNvPr id="2056" name="Text Box 8"/>
          <p:cNvSpPr txBox="1">
            <a:spLocks noChangeArrowheads="1"/>
          </p:cNvSpPr>
          <p:nvPr/>
        </p:nvSpPr>
        <p:spPr bwMode="auto">
          <a:xfrm>
            <a:off x="-9525" y="3227388"/>
            <a:ext cx="1833563" cy="336550"/>
          </a:xfrm>
          <a:prstGeom prst="rect">
            <a:avLst/>
          </a:prstGeom>
          <a:noFill/>
          <a:ln w="9525">
            <a:noFill/>
            <a:miter lim="800000"/>
            <a:headEnd/>
            <a:tailEnd/>
          </a:ln>
        </p:spPr>
        <p:txBody>
          <a:bodyPr wrap="none">
            <a:spAutoFit/>
          </a:bodyPr>
          <a:lstStyle/>
          <a:p>
            <a:r>
              <a:rPr lang="en-US" sz="1600" b="1"/>
              <a:t>pubic symphysis</a:t>
            </a:r>
          </a:p>
        </p:txBody>
      </p:sp>
      <p:sp>
        <p:nvSpPr>
          <p:cNvPr id="2057" name="Text Box 9"/>
          <p:cNvSpPr txBox="1">
            <a:spLocks noChangeArrowheads="1"/>
          </p:cNvSpPr>
          <p:nvPr/>
        </p:nvSpPr>
        <p:spPr bwMode="auto">
          <a:xfrm>
            <a:off x="425450" y="3575050"/>
            <a:ext cx="884238" cy="336550"/>
          </a:xfrm>
          <a:prstGeom prst="rect">
            <a:avLst/>
          </a:prstGeom>
          <a:noFill/>
          <a:ln w="9525">
            <a:noFill/>
            <a:miter lim="800000"/>
            <a:headEnd/>
            <a:tailEnd/>
          </a:ln>
        </p:spPr>
        <p:txBody>
          <a:bodyPr wrap="none">
            <a:spAutoFit/>
          </a:bodyPr>
          <a:lstStyle/>
          <a:p>
            <a:r>
              <a:rPr lang="en-US" sz="1600" b="1"/>
              <a:t>urethra</a:t>
            </a:r>
          </a:p>
        </p:txBody>
      </p:sp>
      <p:sp>
        <p:nvSpPr>
          <p:cNvPr id="2058" name="Text Box 10"/>
          <p:cNvSpPr txBox="1">
            <a:spLocks noChangeArrowheads="1"/>
          </p:cNvSpPr>
          <p:nvPr/>
        </p:nvSpPr>
        <p:spPr bwMode="auto">
          <a:xfrm>
            <a:off x="446088" y="3968750"/>
            <a:ext cx="828675" cy="336550"/>
          </a:xfrm>
          <a:prstGeom prst="rect">
            <a:avLst/>
          </a:prstGeom>
          <a:noFill/>
          <a:ln w="9525">
            <a:noFill/>
            <a:miter lim="800000"/>
            <a:headEnd/>
            <a:tailEnd/>
          </a:ln>
        </p:spPr>
        <p:txBody>
          <a:bodyPr wrap="none">
            <a:spAutoFit/>
          </a:bodyPr>
          <a:lstStyle/>
          <a:p>
            <a:r>
              <a:rPr lang="en-US" sz="1600" b="1"/>
              <a:t>vagina</a:t>
            </a:r>
          </a:p>
        </p:txBody>
      </p:sp>
      <p:sp>
        <p:nvSpPr>
          <p:cNvPr id="2059" name="Text Box 11"/>
          <p:cNvSpPr txBox="1">
            <a:spLocks noChangeArrowheads="1"/>
          </p:cNvSpPr>
          <p:nvPr/>
        </p:nvSpPr>
        <p:spPr bwMode="auto">
          <a:xfrm>
            <a:off x="6226175" y="4108450"/>
            <a:ext cx="658813" cy="336550"/>
          </a:xfrm>
          <a:prstGeom prst="rect">
            <a:avLst/>
          </a:prstGeom>
          <a:noFill/>
          <a:ln w="9525">
            <a:noFill/>
            <a:miter lim="800000"/>
            <a:headEnd/>
            <a:tailEnd/>
          </a:ln>
        </p:spPr>
        <p:txBody>
          <a:bodyPr wrap="none">
            <a:spAutoFit/>
          </a:bodyPr>
          <a:lstStyle/>
          <a:p>
            <a:r>
              <a:rPr lang="en-US" sz="1600" b="1"/>
              <a:t>anus</a:t>
            </a:r>
          </a:p>
        </p:txBody>
      </p:sp>
      <p:sp>
        <p:nvSpPr>
          <p:cNvPr id="2060" name="Text Box 12"/>
          <p:cNvSpPr txBox="1">
            <a:spLocks noChangeArrowheads="1"/>
          </p:cNvSpPr>
          <p:nvPr/>
        </p:nvSpPr>
        <p:spPr bwMode="auto">
          <a:xfrm>
            <a:off x="6226175" y="3214688"/>
            <a:ext cx="862013" cy="336550"/>
          </a:xfrm>
          <a:prstGeom prst="rect">
            <a:avLst/>
          </a:prstGeom>
          <a:noFill/>
          <a:ln w="9525">
            <a:noFill/>
            <a:miter lim="800000"/>
            <a:headEnd/>
            <a:tailEnd/>
          </a:ln>
        </p:spPr>
        <p:txBody>
          <a:bodyPr wrap="none">
            <a:spAutoFit/>
          </a:bodyPr>
          <a:lstStyle/>
          <a:p>
            <a:r>
              <a:rPr lang="en-US" sz="1600" b="1"/>
              <a:t>rectum</a:t>
            </a:r>
          </a:p>
        </p:txBody>
      </p:sp>
      <p:sp>
        <p:nvSpPr>
          <p:cNvPr id="2061" name="Text Box 13"/>
          <p:cNvSpPr txBox="1">
            <a:spLocks noChangeArrowheads="1"/>
          </p:cNvSpPr>
          <p:nvPr/>
        </p:nvSpPr>
        <p:spPr bwMode="auto">
          <a:xfrm>
            <a:off x="6226175" y="2824163"/>
            <a:ext cx="771525" cy="336550"/>
          </a:xfrm>
          <a:prstGeom prst="rect">
            <a:avLst/>
          </a:prstGeom>
          <a:noFill/>
          <a:ln w="9525">
            <a:noFill/>
            <a:miter lim="800000"/>
            <a:headEnd/>
            <a:tailEnd/>
          </a:ln>
        </p:spPr>
        <p:txBody>
          <a:bodyPr wrap="none">
            <a:spAutoFit/>
          </a:bodyPr>
          <a:lstStyle/>
          <a:p>
            <a:r>
              <a:rPr lang="en-US" sz="1600" b="1"/>
              <a:t>cervix</a:t>
            </a:r>
          </a:p>
        </p:txBody>
      </p:sp>
      <p:sp>
        <p:nvSpPr>
          <p:cNvPr id="2062" name="Text Box 14"/>
          <p:cNvSpPr txBox="1">
            <a:spLocks noChangeArrowheads="1"/>
          </p:cNvSpPr>
          <p:nvPr/>
        </p:nvSpPr>
        <p:spPr bwMode="auto">
          <a:xfrm>
            <a:off x="5856288" y="1257300"/>
            <a:ext cx="906462" cy="336550"/>
          </a:xfrm>
          <a:prstGeom prst="rect">
            <a:avLst/>
          </a:prstGeom>
          <a:noFill/>
          <a:ln w="9525">
            <a:noFill/>
            <a:miter lim="800000"/>
            <a:headEnd/>
            <a:tailEnd/>
          </a:ln>
        </p:spPr>
        <p:txBody>
          <a:bodyPr wrap="none">
            <a:spAutoFit/>
          </a:bodyPr>
          <a:lstStyle/>
          <a:p>
            <a:r>
              <a:rPr lang="en-US" sz="1600" b="1"/>
              <a:t>oviduct</a:t>
            </a:r>
          </a:p>
        </p:txBody>
      </p:sp>
      <p:sp>
        <p:nvSpPr>
          <p:cNvPr id="2063" name="Text Box 15"/>
          <p:cNvSpPr txBox="1">
            <a:spLocks noChangeArrowheads="1"/>
          </p:cNvSpPr>
          <p:nvPr/>
        </p:nvSpPr>
        <p:spPr bwMode="auto">
          <a:xfrm>
            <a:off x="5908675" y="2543175"/>
            <a:ext cx="974725" cy="336550"/>
          </a:xfrm>
          <a:prstGeom prst="rect">
            <a:avLst/>
          </a:prstGeom>
          <a:noFill/>
          <a:ln w="9525">
            <a:noFill/>
            <a:miter lim="800000"/>
            <a:headEnd/>
            <a:tailEnd/>
          </a:ln>
        </p:spPr>
        <p:txBody>
          <a:bodyPr wrap="none">
            <a:spAutoFit/>
          </a:bodyPr>
          <a:lstStyle/>
          <a:p>
            <a:r>
              <a:rPr lang="en-US" sz="1600" b="1"/>
              <a:t>fimbriae</a:t>
            </a:r>
          </a:p>
        </p:txBody>
      </p:sp>
      <p:sp>
        <p:nvSpPr>
          <p:cNvPr id="2064" name="Text Box 16"/>
          <p:cNvSpPr txBox="1">
            <a:spLocks noChangeArrowheads="1"/>
          </p:cNvSpPr>
          <p:nvPr/>
        </p:nvSpPr>
        <p:spPr bwMode="auto">
          <a:xfrm>
            <a:off x="6850063" y="2540000"/>
            <a:ext cx="727075" cy="336550"/>
          </a:xfrm>
          <a:prstGeom prst="rect">
            <a:avLst/>
          </a:prstGeom>
          <a:noFill/>
          <a:ln w="9525">
            <a:noFill/>
            <a:miter lim="800000"/>
            <a:headEnd/>
            <a:tailEnd/>
          </a:ln>
        </p:spPr>
        <p:txBody>
          <a:bodyPr wrap="none">
            <a:spAutoFit/>
          </a:bodyPr>
          <a:lstStyle/>
          <a:p>
            <a:r>
              <a:rPr lang="en-US" sz="1600" b="1"/>
              <a:t>ovary</a:t>
            </a:r>
          </a:p>
        </p:txBody>
      </p:sp>
      <p:sp>
        <p:nvSpPr>
          <p:cNvPr id="2065" name="Text Box 17"/>
          <p:cNvSpPr txBox="1">
            <a:spLocks noChangeArrowheads="1"/>
          </p:cNvSpPr>
          <p:nvPr/>
        </p:nvSpPr>
        <p:spPr bwMode="auto">
          <a:xfrm>
            <a:off x="8115300" y="2487613"/>
            <a:ext cx="804863" cy="336550"/>
          </a:xfrm>
          <a:prstGeom prst="rect">
            <a:avLst/>
          </a:prstGeom>
          <a:noFill/>
          <a:ln w="9525">
            <a:noFill/>
            <a:miter lim="800000"/>
            <a:headEnd/>
            <a:tailEnd/>
          </a:ln>
        </p:spPr>
        <p:txBody>
          <a:bodyPr wrap="none">
            <a:spAutoFit/>
          </a:bodyPr>
          <a:lstStyle/>
          <a:p>
            <a:r>
              <a:rPr lang="en-US" sz="1600" b="1"/>
              <a:t>uterus</a:t>
            </a:r>
          </a:p>
        </p:txBody>
      </p:sp>
      <p:sp>
        <p:nvSpPr>
          <p:cNvPr id="2066" name="Text Box 18"/>
          <p:cNvSpPr txBox="1">
            <a:spLocks noChangeArrowheads="1"/>
          </p:cNvSpPr>
          <p:nvPr/>
        </p:nvSpPr>
        <p:spPr bwMode="auto">
          <a:xfrm>
            <a:off x="8115300" y="2949575"/>
            <a:ext cx="828675" cy="336550"/>
          </a:xfrm>
          <a:prstGeom prst="rect">
            <a:avLst/>
          </a:prstGeom>
          <a:noFill/>
          <a:ln w="9525">
            <a:noFill/>
            <a:miter lim="800000"/>
            <a:headEnd/>
            <a:tailEnd/>
          </a:ln>
        </p:spPr>
        <p:txBody>
          <a:bodyPr wrap="none">
            <a:spAutoFit/>
          </a:bodyPr>
          <a:lstStyle/>
          <a:p>
            <a:r>
              <a:rPr lang="en-US" sz="1600" b="1"/>
              <a:t>vagina</a:t>
            </a:r>
          </a:p>
        </p:txBody>
      </p:sp>
      <p:sp>
        <p:nvSpPr>
          <p:cNvPr id="2069" name="Rectangle 21"/>
          <p:cNvSpPr>
            <a:spLocks noGrp="1" noChangeArrowheads="1"/>
          </p:cNvSpPr>
          <p:nvPr>
            <p:ph type="title" idx="4294967295"/>
          </p:nvPr>
        </p:nvSpPr>
        <p:spPr>
          <a:xfrm>
            <a:off x="642938" y="209550"/>
            <a:ext cx="7772400" cy="1143000"/>
          </a:xfrm>
        </p:spPr>
        <p:txBody>
          <a:bodyPr/>
          <a:lstStyle/>
          <a:p>
            <a:r>
              <a:rPr lang="en-US" sz="3600" b="1"/>
              <a:t>Female Reproductive System</a:t>
            </a:r>
            <a:endParaRPr lang="en-US"/>
          </a:p>
        </p:txBody>
      </p:sp>
    </p:spTree>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Oestrogen</a:t>
            </a:r>
            <a:r>
              <a:rPr lang="en-US" b="1" dirty="0" smtClean="0"/>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Aids the ease of parturition via relaxation of the pelvic ligaments in the mother, which allows the sacroiliac joints and the pubic </a:t>
            </a:r>
            <a:r>
              <a:rPr lang="en-US" dirty="0" err="1" smtClean="0"/>
              <a:t>symphysis</a:t>
            </a:r>
            <a:r>
              <a:rPr lang="en-US" dirty="0" smtClean="0"/>
              <a:t> to become more limber.</a:t>
            </a:r>
          </a:p>
          <a:p>
            <a:r>
              <a:rPr lang="en-US" dirty="0" smtClean="0"/>
              <a:t>Do not cause contraction of uterus, but increase the capacity for contraction by the </a:t>
            </a:r>
            <a:r>
              <a:rPr lang="en-US" dirty="0" err="1" smtClean="0"/>
              <a:t>myometrial</a:t>
            </a:r>
            <a:r>
              <a:rPr lang="en-US" dirty="0" smtClean="0"/>
              <a:t> lining by increasing the number of prostaglandin/</a:t>
            </a:r>
            <a:r>
              <a:rPr lang="en-US" dirty="0" err="1" smtClean="0"/>
              <a:t>oxytocin</a:t>
            </a:r>
            <a:r>
              <a:rPr lang="en-US" dirty="0" smtClean="0"/>
              <a:t> receptors and gap junctions.</a:t>
            </a:r>
          </a:p>
          <a:p>
            <a:r>
              <a:rPr lang="en-US" dirty="0" smtClean="0"/>
              <a:t>Increases sensitivity of </a:t>
            </a:r>
            <a:r>
              <a:rPr lang="en-US" dirty="0" err="1" smtClean="0"/>
              <a:t>myometrium</a:t>
            </a:r>
            <a:r>
              <a:rPr lang="en-US" dirty="0" smtClean="0"/>
              <a:t> to both mechanical and chemical stimulation</a:t>
            </a:r>
          </a:p>
          <a:p>
            <a:endParaRPr lang="en-US" dirty="0"/>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Progesterone</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Progesterone is required if pregnancy is to be successful. This is related to its effects on both the mother and the developing embryo.</a:t>
            </a:r>
          </a:p>
          <a:p>
            <a:pPr>
              <a:buNone/>
            </a:pPr>
            <a:r>
              <a:rPr lang="en-US" dirty="0" smtClean="0"/>
              <a:t>Functions:</a:t>
            </a:r>
          </a:p>
          <a:p>
            <a:r>
              <a:rPr lang="en-US" dirty="0" smtClean="0"/>
              <a:t> Stimulates development of </a:t>
            </a:r>
            <a:r>
              <a:rPr lang="en-US" dirty="0" err="1" smtClean="0"/>
              <a:t>decidual</a:t>
            </a:r>
            <a:r>
              <a:rPr lang="en-US" dirty="0" smtClean="0"/>
              <a:t> cells in the </a:t>
            </a:r>
            <a:r>
              <a:rPr lang="en-US" dirty="0" err="1" smtClean="0"/>
              <a:t>endometrium</a:t>
            </a:r>
            <a:endParaRPr lang="en-US" dirty="0" smtClean="0"/>
          </a:p>
          <a:p>
            <a:r>
              <a:rPr lang="en-US" dirty="0" smtClean="0"/>
              <a:t>Prevents spontaneous abortions by inhibiting any contractile action of the uterus. </a:t>
            </a:r>
          </a:p>
          <a:p>
            <a:r>
              <a:rPr lang="en-US" dirty="0" smtClean="0"/>
              <a:t>Increases secretions of the uterine tubes in the mother, which provide nutrition for the embryo</a:t>
            </a:r>
          </a:p>
          <a:p>
            <a:r>
              <a:rPr lang="en-US" dirty="0" smtClean="0"/>
              <a:t>May also have an effect on cell cleavage in the embryo.</a:t>
            </a:r>
          </a:p>
          <a:p>
            <a:r>
              <a:rPr lang="en-US" dirty="0" smtClean="0"/>
              <a:t>Works synergistically with </a:t>
            </a:r>
            <a:r>
              <a:rPr lang="en-US" dirty="0" err="1" smtClean="0"/>
              <a:t>oestrogen</a:t>
            </a:r>
            <a:r>
              <a:rPr lang="en-US" dirty="0" smtClean="0"/>
              <a:t> to prepare for lactation by causing proliferation of the breast lobules.</a:t>
            </a:r>
          </a:p>
          <a:p>
            <a:endParaRPr lang="en-US" dirty="0"/>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Oxytocin</a:t>
            </a:r>
            <a:endParaRPr lang="en-US" dirty="0"/>
          </a:p>
        </p:txBody>
      </p:sp>
      <p:sp>
        <p:nvSpPr>
          <p:cNvPr id="3" name="Content Placeholder 2"/>
          <p:cNvSpPr>
            <a:spLocks noGrp="1"/>
          </p:cNvSpPr>
          <p:nvPr>
            <p:ph idx="1"/>
          </p:nvPr>
        </p:nvSpPr>
        <p:spPr>
          <a:xfrm>
            <a:off x="457200" y="1447800"/>
            <a:ext cx="8229600" cy="4678363"/>
          </a:xfrm>
        </p:spPr>
        <p:txBody>
          <a:bodyPr>
            <a:normAutofit fontScale="77500" lnSpcReduction="20000"/>
          </a:bodyPr>
          <a:lstStyle/>
          <a:p>
            <a:r>
              <a:rPr lang="en-US" b="1" dirty="0" err="1" smtClean="0"/>
              <a:t>Oxytocin</a:t>
            </a:r>
            <a:r>
              <a:rPr lang="en-US" dirty="0" smtClean="0"/>
              <a:t> is secreted by the posterior pituitary (</a:t>
            </a:r>
            <a:r>
              <a:rPr lang="en-US" dirty="0" err="1" smtClean="0"/>
              <a:t>neurohypophysis</a:t>
            </a:r>
            <a:r>
              <a:rPr lang="en-US" dirty="0" smtClean="0"/>
              <a:t>). It is believed to have a specific action of increasing both the intensity and frequency of uterine contractions for 4 main reasons:</a:t>
            </a:r>
          </a:p>
          <a:p>
            <a:r>
              <a:rPr lang="en-US" dirty="0" smtClean="0"/>
              <a:t>In the final stages of pregnancy, there is an increased responsiveness of uterine </a:t>
            </a:r>
            <a:r>
              <a:rPr lang="en-US" dirty="0" err="1" smtClean="0"/>
              <a:t>myometrium</a:t>
            </a:r>
            <a:r>
              <a:rPr lang="en-US" dirty="0" smtClean="0"/>
              <a:t> to </a:t>
            </a:r>
            <a:r>
              <a:rPr lang="en-US" dirty="0" err="1" smtClean="0"/>
              <a:t>oxytocin</a:t>
            </a:r>
            <a:r>
              <a:rPr lang="en-US" dirty="0" smtClean="0"/>
              <a:t> due to an increased number of </a:t>
            </a:r>
            <a:r>
              <a:rPr lang="en-US" dirty="0" err="1" smtClean="0"/>
              <a:t>oxytocin</a:t>
            </a:r>
            <a:r>
              <a:rPr lang="en-US" dirty="0" smtClean="0"/>
              <a:t> receptors</a:t>
            </a:r>
          </a:p>
          <a:p>
            <a:r>
              <a:rPr lang="en-US" dirty="0" smtClean="0"/>
              <a:t>The rate of </a:t>
            </a:r>
            <a:r>
              <a:rPr lang="en-US" dirty="0" err="1" smtClean="0"/>
              <a:t>oxytocin</a:t>
            </a:r>
            <a:r>
              <a:rPr lang="en-US" dirty="0" smtClean="0"/>
              <a:t> production increases sharply during </a:t>
            </a:r>
            <a:r>
              <a:rPr lang="en-US" dirty="0" err="1" smtClean="0"/>
              <a:t>labour</a:t>
            </a:r>
            <a:r>
              <a:rPr lang="en-US" dirty="0" smtClean="0"/>
              <a:t> (stimulated by high </a:t>
            </a:r>
            <a:r>
              <a:rPr lang="en-US" dirty="0" err="1" smtClean="0"/>
              <a:t>oestrogen</a:t>
            </a:r>
            <a:r>
              <a:rPr lang="en-US" dirty="0" smtClean="0"/>
              <a:t> levels as well as mechanical distortion of the cervix)</a:t>
            </a:r>
          </a:p>
          <a:p>
            <a:r>
              <a:rPr lang="en-US" dirty="0" err="1" smtClean="0"/>
              <a:t>Labour</a:t>
            </a:r>
            <a:r>
              <a:rPr lang="en-US" dirty="0" smtClean="0"/>
              <a:t> is prolonged in animals who have had their </a:t>
            </a:r>
            <a:r>
              <a:rPr lang="en-US" dirty="0" err="1" smtClean="0"/>
              <a:t>neurohypophysis</a:t>
            </a:r>
            <a:r>
              <a:rPr lang="en-US" dirty="0" smtClean="0"/>
              <a:t> removed</a:t>
            </a:r>
          </a:p>
          <a:p>
            <a:r>
              <a:rPr lang="en-US" dirty="0" smtClean="0"/>
              <a:t>Stretching of the uterine cervix in animal models causes a reflex that increases </a:t>
            </a:r>
            <a:r>
              <a:rPr lang="en-US" dirty="0" err="1" smtClean="0"/>
              <a:t>oxytocin</a:t>
            </a:r>
            <a:r>
              <a:rPr lang="en-US" dirty="0" smtClean="0"/>
              <a:t> secretion</a:t>
            </a:r>
          </a:p>
          <a:p>
            <a:endParaRPr lang="en-US" dirty="0"/>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SIGNS OF PREGNANCY </a:t>
            </a:r>
            <a:endParaRPr lang="en-US" sz="9600" dirty="0"/>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b="1" dirty="0"/>
          </a:p>
        </p:txBody>
      </p:sp>
      <p:sp>
        <p:nvSpPr>
          <p:cNvPr id="3" name="Content Placeholder 2"/>
          <p:cNvSpPr>
            <a:spLocks noGrp="1"/>
          </p:cNvSpPr>
          <p:nvPr>
            <p:ph idx="1"/>
          </p:nvPr>
        </p:nvSpPr>
        <p:spPr>
          <a:xfrm>
            <a:off x="457200" y="1600200"/>
            <a:ext cx="8382000" cy="5029200"/>
          </a:xfrm>
        </p:spPr>
        <p:txBody>
          <a:bodyPr>
            <a:normAutofit/>
          </a:bodyPr>
          <a:lstStyle/>
          <a:p>
            <a:r>
              <a:rPr lang="en-US" dirty="0" smtClean="0"/>
              <a:t>The signs of pregnancy may be divided into presumptive, probable, and positive. </a:t>
            </a:r>
          </a:p>
          <a:p>
            <a:pPr>
              <a:buNone/>
            </a:pPr>
            <a:r>
              <a:rPr lang="en-US" b="1" dirty="0" smtClean="0"/>
              <a:t>Presumptive Signs. </a:t>
            </a:r>
          </a:p>
          <a:p>
            <a:r>
              <a:rPr lang="en-US" dirty="0" smtClean="0"/>
              <a:t>The presumptive signs are primarily those associated with skin and mucous membrane changes. </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dirty="0"/>
          </a:p>
        </p:txBody>
      </p:sp>
      <p:sp>
        <p:nvSpPr>
          <p:cNvPr id="3" name="Content Placeholder 2"/>
          <p:cNvSpPr>
            <a:spLocks noGrp="1"/>
          </p:cNvSpPr>
          <p:nvPr>
            <p:ph idx="1"/>
          </p:nvPr>
        </p:nvSpPr>
        <p:spPr/>
        <p:txBody>
          <a:bodyPr/>
          <a:lstStyle/>
          <a:p>
            <a:r>
              <a:rPr lang="en-US" dirty="0" smtClean="0"/>
              <a:t>Pigmentation of the skin and abdominal </a:t>
            </a:r>
            <a:r>
              <a:rPr lang="en-US" dirty="0" err="1" smtClean="0"/>
              <a:t>striae</a:t>
            </a:r>
            <a:r>
              <a:rPr lang="en-US" dirty="0" smtClean="0"/>
              <a:t> are nonspecific and unreliable signs. The most common sites for pigmentation are the midline of the lower abdomen (</a:t>
            </a:r>
            <a:r>
              <a:rPr lang="en-US" dirty="0" err="1" smtClean="0"/>
              <a:t>linea</a:t>
            </a:r>
            <a:r>
              <a:rPr lang="en-US" dirty="0" smtClean="0"/>
              <a:t> </a:t>
            </a:r>
            <a:r>
              <a:rPr lang="en-US" dirty="0" err="1" smtClean="0"/>
              <a:t>nigra</a:t>
            </a:r>
            <a:r>
              <a:rPr lang="en-US" dirty="0" smtClean="0"/>
              <a:t>), over the bridge of the nose, and under the eyes. The latter is called </a:t>
            </a:r>
            <a:r>
              <a:rPr lang="en-US" b="1" dirty="0" err="1" smtClean="0"/>
              <a:t>chloasma</a:t>
            </a:r>
            <a:r>
              <a:rPr lang="en-US" dirty="0" smtClean="0"/>
              <a:t> or the mask of pregnancy. </a:t>
            </a:r>
            <a:r>
              <a:rPr lang="en-US" dirty="0" err="1" smtClean="0"/>
              <a:t>Chloasma</a:t>
            </a:r>
            <a:r>
              <a:rPr lang="en-US" dirty="0" smtClean="0"/>
              <a:t> is also an occasional side effect of oral contraceptives. </a:t>
            </a:r>
          </a:p>
          <a:p>
            <a:endParaRPr lang="en-US" dirty="0"/>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dirty="0"/>
          </a:p>
        </p:txBody>
      </p:sp>
      <p:sp>
        <p:nvSpPr>
          <p:cNvPr id="3" name="Content Placeholder 2"/>
          <p:cNvSpPr>
            <a:spLocks noGrp="1"/>
          </p:cNvSpPr>
          <p:nvPr>
            <p:ph idx="1"/>
          </p:nvPr>
        </p:nvSpPr>
        <p:spPr/>
        <p:txBody>
          <a:bodyPr/>
          <a:lstStyle/>
          <a:p>
            <a:pPr>
              <a:buNone/>
            </a:pPr>
            <a:r>
              <a:rPr lang="en-US" b="1" dirty="0" smtClean="0"/>
              <a:t>Presumptive Signs of Pregnancy</a:t>
            </a:r>
          </a:p>
          <a:p>
            <a:pPr>
              <a:buNone/>
            </a:pPr>
            <a:r>
              <a:rPr lang="en-US" dirty="0" smtClean="0"/>
              <a:t>• Amenorrhea</a:t>
            </a:r>
          </a:p>
          <a:p>
            <a:pPr>
              <a:buNone/>
            </a:pPr>
            <a:r>
              <a:rPr lang="en-US" dirty="0" smtClean="0"/>
              <a:t>• Nausea and vomiting</a:t>
            </a:r>
          </a:p>
          <a:p>
            <a:pPr>
              <a:buNone/>
            </a:pPr>
            <a:r>
              <a:rPr lang="en-US" dirty="0" smtClean="0"/>
              <a:t>• Fatigue</a:t>
            </a:r>
          </a:p>
          <a:p>
            <a:pPr>
              <a:buNone/>
            </a:pPr>
            <a:r>
              <a:rPr lang="en-US" dirty="0" smtClean="0"/>
              <a:t>• Urinary frequency</a:t>
            </a:r>
          </a:p>
          <a:p>
            <a:pPr>
              <a:buNone/>
            </a:pPr>
            <a:r>
              <a:rPr lang="en-US" dirty="0" smtClean="0"/>
              <a:t>• Breast enlargement and tenderness</a:t>
            </a:r>
          </a:p>
          <a:p>
            <a:pPr>
              <a:buNone/>
            </a:pPr>
            <a:r>
              <a:rPr lang="en-US" dirty="0" smtClean="0"/>
              <a:t>• Quickening</a:t>
            </a:r>
            <a:endParaRPr lang="en-US" dirty="0"/>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Probable Signs. </a:t>
            </a:r>
          </a:p>
          <a:p>
            <a:r>
              <a:rPr lang="en-US" dirty="0" smtClean="0"/>
              <a:t>The probable signs of pregnancy are those mainly related to the detectable physical changes in the uterus. During early pregnancy, the uterus changes in size, shape, and consistency. </a:t>
            </a:r>
          </a:p>
          <a:p>
            <a:r>
              <a:rPr lang="en-US" dirty="0" smtClean="0"/>
              <a:t>Early uterine enlargement tends to be in the </a:t>
            </a:r>
            <a:r>
              <a:rPr lang="en-US" dirty="0" err="1" smtClean="0"/>
              <a:t>anteroposterior</a:t>
            </a:r>
            <a:r>
              <a:rPr lang="en-US" dirty="0" smtClean="0"/>
              <a:t> diameter so that the uterus becomes globular. </a:t>
            </a:r>
            <a:endParaRPr lang="en-US" dirty="0"/>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dirty="0"/>
          </a:p>
        </p:txBody>
      </p:sp>
      <p:sp>
        <p:nvSpPr>
          <p:cNvPr id="3" name="Content Placeholder 2"/>
          <p:cNvSpPr>
            <a:spLocks noGrp="1"/>
          </p:cNvSpPr>
          <p:nvPr>
            <p:ph idx="1"/>
          </p:nvPr>
        </p:nvSpPr>
        <p:spPr/>
        <p:txBody>
          <a:bodyPr/>
          <a:lstStyle/>
          <a:p>
            <a:pPr>
              <a:buNone/>
            </a:pPr>
            <a:r>
              <a:rPr lang="en-US" b="1" dirty="0" smtClean="0"/>
              <a:t>Probable Signs of Pregnancy</a:t>
            </a:r>
          </a:p>
          <a:p>
            <a:pPr>
              <a:buNone/>
            </a:pPr>
            <a:r>
              <a:rPr lang="en-US" dirty="0" smtClean="0"/>
              <a:t>• </a:t>
            </a:r>
            <a:r>
              <a:rPr lang="en-US" dirty="0" err="1" smtClean="0"/>
              <a:t>Goodell’s</a:t>
            </a:r>
            <a:r>
              <a:rPr lang="en-US" dirty="0" smtClean="0"/>
              <a:t> sign-softening of the cervix</a:t>
            </a:r>
          </a:p>
          <a:p>
            <a:pPr>
              <a:buNone/>
            </a:pPr>
            <a:r>
              <a:rPr lang="en-US" dirty="0" smtClean="0"/>
              <a:t>• Chadwick’s sign-bluish vaginal tissue</a:t>
            </a:r>
          </a:p>
          <a:p>
            <a:pPr>
              <a:buNone/>
            </a:pPr>
            <a:r>
              <a:rPr lang="en-US" dirty="0" smtClean="0"/>
              <a:t>• </a:t>
            </a:r>
            <a:r>
              <a:rPr lang="en-US" dirty="0" err="1" smtClean="0"/>
              <a:t>Hegar’s</a:t>
            </a:r>
            <a:r>
              <a:rPr lang="en-US" dirty="0" smtClean="0"/>
              <a:t> sign-softening of the isthmus</a:t>
            </a:r>
          </a:p>
          <a:p>
            <a:pPr>
              <a:buNone/>
            </a:pPr>
            <a:r>
              <a:rPr lang="en-US" dirty="0" smtClean="0"/>
              <a:t>• Ballottement</a:t>
            </a:r>
          </a:p>
          <a:p>
            <a:pPr>
              <a:buNone/>
            </a:pPr>
            <a:r>
              <a:rPr lang="en-US" dirty="0" smtClean="0"/>
              <a:t>• Positive pregnancy test</a:t>
            </a:r>
            <a:endParaRPr lang="en-US" dirty="0"/>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dirty="0"/>
          </a:p>
        </p:txBody>
      </p:sp>
      <p:sp>
        <p:nvSpPr>
          <p:cNvPr id="3" name="Content Placeholder 2"/>
          <p:cNvSpPr>
            <a:spLocks noGrp="1"/>
          </p:cNvSpPr>
          <p:nvPr>
            <p:ph idx="1"/>
          </p:nvPr>
        </p:nvSpPr>
        <p:spPr/>
        <p:txBody>
          <a:bodyPr>
            <a:normAutofit lnSpcReduction="10000"/>
          </a:bodyPr>
          <a:lstStyle/>
          <a:p>
            <a:r>
              <a:rPr lang="en-US" dirty="0" smtClean="0"/>
              <a:t>Because of asymmetric implantation of the ovum, one </a:t>
            </a:r>
            <a:r>
              <a:rPr lang="en-US" dirty="0" err="1" smtClean="0"/>
              <a:t>cornua</a:t>
            </a:r>
            <a:r>
              <a:rPr lang="en-US" dirty="0" smtClean="0"/>
              <a:t> of the uterus may enlarge slightly (</a:t>
            </a:r>
            <a:r>
              <a:rPr lang="en-US" b="1" dirty="0" err="1" smtClean="0"/>
              <a:t>Piskaçek's</a:t>
            </a:r>
            <a:r>
              <a:rPr lang="en-US" b="1" dirty="0" smtClean="0"/>
              <a:t> sign</a:t>
            </a:r>
            <a:r>
              <a:rPr lang="en-US" dirty="0" smtClean="0"/>
              <a:t>). </a:t>
            </a:r>
          </a:p>
          <a:p>
            <a:r>
              <a:rPr lang="en-US" dirty="0" smtClean="0"/>
              <a:t>Uterine consistency becomes softer, and it may be possible to palpate or to compress the connection between the cervix and </a:t>
            </a:r>
            <a:r>
              <a:rPr lang="en-US" dirty="0" err="1" smtClean="0"/>
              <a:t>fundus</a:t>
            </a:r>
            <a:r>
              <a:rPr lang="en-US" dirty="0" smtClean="0"/>
              <a:t>. This change is referred to as </a:t>
            </a:r>
            <a:r>
              <a:rPr lang="en-US" b="1" dirty="0" err="1" smtClean="0"/>
              <a:t>Hegar's</a:t>
            </a:r>
            <a:r>
              <a:rPr lang="en-US" b="1" dirty="0" smtClean="0"/>
              <a:t> sign.</a:t>
            </a:r>
            <a:r>
              <a:rPr lang="en-US" dirty="0" smtClean="0"/>
              <a:t> </a:t>
            </a:r>
          </a:p>
          <a:p>
            <a:r>
              <a:rPr lang="en-US" dirty="0" smtClean="0"/>
              <a:t>The cervix also begins to soften early in pregnancy. </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795338"/>
            <a:ext cx="8915400" cy="457200"/>
          </a:xfrm>
        </p:spPr>
        <p:txBody>
          <a:bodyPr>
            <a:normAutofit fontScale="90000"/>
          </a:bodyPr>
          <a:lstStyle/>
          <a:p>
            <a:pPr eaLnBrk="1" hangingPunct="1"/>
            <a:r>
              <a:rPr lang="en-US" dirty="0" smtClean="0">
                <a:cs typeface="Times New Roman" charset="0"/>
              </a:rPr>
              <a:t>The female reproductive system</a:t>
            </a:r>
          </a:p>
        </p:txBody>
      </p:sp>
      <p:sp>
        <p:nvSpPr>
          <p:cNvPr id="17411" name="Rectangle 3"/>
          <p:cNvSpPr>
            <a:spLocks noGrp="1" noChangeArrowheads="1"/>
          </p:cNvSpPr>
          <p:nvPr>
            <p:ph type="body" idx="1"/>
          </p:nvPr>
        </p:nvSpPr>
        <p:spPr>
          <a:xfrm>
            <a:off x="381000" y="2057400"/>
            <a:ext cx="8496300" cy="2895600"/>
          </a:xfrm>
        </p:spPr>
        <p:txBody>
          <a:bodyPr>
            <a:normAutofit/>
          </a:bodyPr>
          <a:lstStyle/>
          <a:p>
            <a:pPr eaLnBrk="1" hangingPunct="1"/>
            <a:r>
              <a:rPr lang="en-US" dirty="0" smtClean="0">
                <a:cs typeface="Times New Roman" charset="0"/>
              </a:rPr>
              <a:t>There are two main functions of the female reproductive system.</a:t>
            </a:r>
          </a:p>
          <a:p>
            <a:pPr lvl="1" eaLnBrk="1" hangingPunct="1"/>
            <a:r>
              <a:rPr lang="en-US" dirty="0" smtClean="0">
                <a:cs typeface="Times New Roman" charset="0"/>
              </a:rPr>
              <a:t>produce ova, or egg cells</a:t>
            </a:r>
          </a:p>
          <a:p>
            <a:pPr lvl="1" eaLnBrk="1" hangingPunct="1"/>
            <a:r>
              <a:rPr lang="en-US" dirty="0" smtClean="0">
                <a:cs typeface="Times New Roman" charset="0"/>
              </a:rPr>
              <a:t>provide a place where a zygote develops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wipe(left)">
                                      <p:cBhvr>
                                        <p:cTn id="12" dur="500"/>
                                        <p:tgtEl>
                                          <p:spTgt spid="17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wipe(left)">
                                      <p:cBhvr>
                                        <p:cTn id="17" dur="500"/>
                                        <p:tgtEl>
                                          <p:spTgt spid="174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1">
                                            <p:txEl>
                                              <p:pRg st="2" end="2"/>
                                            </p:txEl>
                                          </p:spTgt>
                                        </p:tgtEl>
                                        <p:attrNameLst>
                                          <p:attrName>style.visibility</p:attrName>
                                        </p:attrNameLst>
                                      </p:cBhvr>
                                      <p:to>
                                        <p:strVal val="visible"/>
                                      </p:to>
                                    </p:set>
                                    <p:animEffect transition="in" filter="wipe(left)">
                                      <p:cBhvr>
                                        <p:cTn id="22" dur="500"/>
                                        <p:tgtEl>
                                          <p:spTgt spid="17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build="p" bldLvl="2" autoUpdateAnimBg="0"/>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dirty="0"/>
          </a:p>
        </p:txBody>
      </p:sp>
      <p:sp>
        <p:nvSpPr>
          <p:cNvPr id="3" name="Content Placeholder 2"/>
          <p:cNvSpPr>
            <a:spLocks noGrp="1"/>
          </p:cNvSpPr>
          <p:nvPr>
            <p:ph idx="1"/>
          </p:nvPr>
        </p:nvSpPr>
        <p:spPr/>
        <p:txBody>
          <a:bodyPr/>
          <a:lstStyle/>
          <a:p>
            <a:pPr>
              <a:buNone/>
            </a:pPr>
            <a:r>
              <a:rPr lang="en-US" b="1" dirty="0" smtClean="0"/>
              <a:t>Positive Signs of Pregnancy</a:t>
            </a:r>
          </a:p>
          <a:p>
            <a:pPr>
              <a:buNone/>
            </a:pPr>
            <a:r>
              <a:rPr lang="en-US" dirty="0" smtClean="0"/>
              <a:t>• Fetal heart tones</a:t>
            </a:r>
          </a:p>
          <a:p>
            <a:pPr>
              <a:buNone/>
            </a:pPr>
            <a:r>
              <a:rPr lang="en-US" dirty="0" smtClean="0"/>
              <a:t>• Fetal movement</a:t>
            </a:r>
          </a:p>
          <a:p>
            <a:pPr>
              <a:buNone/>
            </a:pPr>
            <a:r>
              <a:rPr lang="en-US" dirty="0" smtClean="0"/>
              <a:t>• Ultrasound</a:t>
            </a:r>
            <a:endParaRPr lang="en-US" dirty="0"/>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pPr>
              <a:buNone/>
            </a:pPr>
            <a:r>
              <a:rPr lang="en-US" b="1" dirty="0" smtClean="0"/>
              <a:t>Positive Signs. </a:t>
            </a:r>
          </a:p>
          <a:p>
            <a:r>
              <a:rPr lang="en-US" dirty="0" smtClean="0"/>
              <a:t>The positive signs of pregnancy include the detection of a fetal heartbeat and the recognition of fetal movements. </a:t>
            </a:r>
          </a:p>
          <a:p>
            <a:r>
              <a:rPr lang="en-US" dirty="0" smtClean="0"/>
              <a:t>Modern Doppler techniques for detecting the fetal heartbeat may be successful as early as 9 weeks and are nearly always positive by 12 weeks. </a:t>
            </a:r>
          </a:p>
          <a:p>
            <a:r>
              <a:rPr lang="en-US" dirty="0" smtClean="0"/>
              <a:t>Fetal heart tones can usually be detected with a stethoscope between 16 and 20 weeks. The </a:t>
            </a:r>
            <a:r>
              <a:rPr lang="en-US" dirty="0" err="1" smtClean="0"/>
              <a:t>multiparous</a:t>
            </a:r>
            <a:r>
              <a:rPr lang="en-US" dirty="0" smtClean="0"/>
              <a:t> woman generally recognizes fetal movements between 15 and 17 weeks, whereas the </a:t>
            </a:r>
            <a:r>
              <a:rPr lang="en-US" dirty="0" err="1" smtClean="0"/>
              <a:t>primigravida</a:t>
            </a:r>
            <a:r>
              <a:rPr lang="en-US" dirty="0" smtClean="0"/>
              <a:t> usually does not recognize fetal movements until 18 to 20 weeks. </a:t>
            </a:r>
            <a:endParaRPr lang="en-US" dirty="0"/>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dirty="0"/>
          </a:p>
        </p:txBody>
      </p:sp>
      <p:sp>
        <p:nvSpPr>
          <p:cNvPr id="3" name="Content Placeholder 2"/>
          <p:cNvSpPr>
            <a:spLocks noGrp="1"/>
          </p:cNvSpPr>
          <p:nvPr>
            <p:ph idx="1"/>
          </p:nvPr>
        </p:nvSpPr>
        <p:spPr/>
        <p:txBody>
          <a:bodyPr>
            <a:normAutofit fontScale="85000" lnSpcReduction="20000"/>
          </a:bodyPr>
          <a:lstStyle/>
          <a:p>
            <a:r>
              <a:rPr lang="en-US" b="1" u="sng" dirty="0" smtClean="0"/>
              <a:t>Physical Changes during Pregnancy: </a:t>
            </a:r>
            <a:endParaRPr lang="en-US" dirty="0" smtClean="0"/>
          </a:p>
          <a:p>
            <a:r>
              <a:rPr lang="en-US" dirty="0" smtClean="0"/>
              <a:t>  Cessation of Menses (because estrogen and progesterone levels during pregnancy are elevated) </a:t>
            </a:r>
          </a:p>
          <a:p>
            <a:pPr>
              <a:buNone/>
            </a:pPr>
            <a:r>
              <a:rPr lang="en-US" dirty="0" smtClean="0"/>
              <a:t> Uterine Changes: </a:t>
            </a:r>
          </a:p>
          <a:p>
            <a:r>
              <a:rPr lang="en-US" dirty="0" smtClean="0"/>
              <a:t>    Uterus enlarges and softens </a:t>
            </a:r>
          </a:p>
          <a:p>
            <a:r>
              <a:rPr lang="en-US" dirty="0" smtClean="0"/>
              <a:t>    “ </a:t>
            </a:r>
            <a:r>
              <a:rPr lang="en-US" dirty="0" err="1" smtClean="0"/>
              <a:t>goodell's</a:t>
            </a:r>
            <a:r>
              <a:rPr lang="en-US" dirty="0" smtClean="0"/>
              <a:t> sign” i.e. soft cervix </a:t>
            </a:r>
          </a:p>
          <a:p>
            <a:r>
              <a:rPr lang="en-US" dirty="0" smtClean="0"/>
              <a:t>    Braxton Hicks contractions (help enlarge the uterus) </a:t>
            </a:r>
          </a:p>
          <a:p>
            <a:pPr>
              <a:buNone/>
            </a:pPr>
            <a:r>
              <a:rPr lang="en-US" dirty="0" smtClean="0"/>
              <a:t>Vaginal changes: </a:t>
            </a:r>
          </a:p>
          <a:p>
            <a:r>
              <a:rPr lang="en-US" dirty="0" smtClean="0"/>
              <a:t>    Mucous membranes become bluish/violet (normally they are pink) </a:t>
            </a:r>
          </a:p>
          <a:p>
            <a:r>
              <a:rPr lang="en-US" dirty="0" smtClean="0"/>
              <a:t>    Mucus plug over the cervix forms </a:t>
            </a:r>
          </a:p>
          <a:p>
            <a:endParaRPr lang="en-US" dirty="0" smtClean="0"/>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dirty="0" smtClean="0"/>
              <a:t> Breast changes: </a:t>
            </a:r>
          </a:p>
          <a:p>
            <a:r>
              <a:rPr lang="en-US" dirty="0" smtClean="0"/>
              <a:t>    Tingling, fullness, throbbing and sore breasts </a:t>
            </a:r>
          </a:p>
          <a:p>
            <a:r>
              <a:rPr lang="en-US" dirty="0" smtClean="0"/>
              <a:t>    Increased pigmentation around the nipples </a:t>
            </a:r>
          </a:p>
          <a:p>
            <a:r>
              <a:rPr lang="en-US" dirty="0" smtClean="0"/>
              <a:t>    Breasts enlarge </a:t>
            </a:r>
          </a:p>
          <a:p>
            <a:r>
              <a:rPr lang="en-US" dirty="0" smtClean="0"/>
              <a:t>    Secretes small amount of colostrums near end of pregnancy </a:t>
            </a:r>
          </a:p>
          <a:p>
            <a:pPr>
              <a:buNone/>
            </a:pPr>
            <a:r>
              <a:rPr lang="en-US" dirty="0" smtClean="0"/>
              <a:t>Skin Changes: </a:t>
            </a:r>
          </a:p>
          <a:p>
            <a:r>
              <a:rPr lang="en-US" dirty="0" smtClean="0"/>
              <a:t>    Stretch marks on the abdomen </a:t>
            </a:r>
          </a:p>
          <a:p>
            <a:pPr>
              <a:buNone/>
            </a:pPr>
            <a:r>
              <a:rPr lang="en-US" dirty="0" smtClean="0"/>
              <a:t>Weight Gain: </a:t>
            </a:r>
          </a:p>
          <a:p>
            <a:pPr>
              <a:buNone/>
            </a:pPr>
            <a:r>
              <a:rPr lang="en-US" dirty="0" smtClean="0"/>
              <a:t>Other changes: </a:t>
            </a:r>
          </a:p>
          <a:p>
            <a:r>
              <a:rPr lang="en-US" dirty="0" smtClean="0"/>
              <a:t>    Increased urinary output </a:t>
            </a:r>
          </a:p>
          <a:p>
            <a:r>
              <a:rPr lang="en-US" dirty="0" smtClean="0"/>
              <a:t>    Constipation </a:t>
            </a:r>
          </a:p>
          <a:p>
            <a:r>
              <a:rPr lang="en-US" dirty="0" smtClean="0"/>
              <a:t>    Heartburn and gas </a:t>
            </a:r>
          </a:p>
          <a:p>
            <a:r>
              <a:rPr lang="en-US" dirty="0" smtClean="0"/>
              <a:t>Morning sickness and Vomiting , especially first 1-3 months </a:t>
            </a:r>
          </a:p>
          <a:p>
            <a:endParaRPr lang="en-US" dirty="0" smtClean="0"/>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PREGNANCY </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u="sng" dirty="0" smtClean="0"/>
              <a:t>Emotional changes in Pregnancy </a:t>
            </a:r>
            <a:r>
              <a:rPr lang="en-US" u="sng" dirty="0" smtClean="0"/>
              <a:t>: </a:t>
            </a:r>
            <a:endParaRPr lang="en-US" dirty="0" smtClean="0"/>
          </a:p>
          <a:p>
            <a:pPr>
              <a:buNone/>
            </a:pPr>
            <a:r>
              <a:rPr lang="en-US" dirty="0" smtClean="0"/>
              <a:t> Early Pregnancy:   Ambivalence </a:t>
            </a:r>
          </a:p>
          <a:p>
            <a:r>
              <a:rPr lang="en-US" dirty="0" smtClean="0"/>
              <a:t>                                  Mood swings </a:t>
            </a:r>
          </a:p>
          <a:p>
            <a:pPr>
              <a:buNone/>
            </a:pPr>
            <a:r>
              <a:rPr lang="en-US" dirty="0" smtClean="0"/>
              <a:t>2 </a:t>
            </a:r>
            <a:r>
              <a:rPr lang="en-US" dirty="0" err="1" smtClean="0"/>
              <a:t>nd</a:t>
            </a:r>
            <a:r>
              <a:rPr lang="en-US" dirty="0" smtClean="0"/>
              <a:t> Trimester:     aware of body changes </a:t>
            </a:r>
          </a:p>
          <a:p>
            <a:r>
              <a:rPr lang="en-US" dirty="0" smtClean="0"/>
              <a:t>        passive and introverted (daydreams) </a:t>
            </a:r>
          </a:p>
          <a:p>
            <a:r>
              <a:rPr lang="en-US" dirty="0" smtClean="0"/>
              <a:t>        increased sexual desire </a:t>
            </a:r>
          </a:p>
          <a:p>
            <a:r>
              <a:rPr lang="en-US" dirty="0" smtClean="0"/>
              <a:t>        likes others doing things for her </a:t>
            </a:r>
          </a:p>
          <a:p>
            <a:r>
              <a:rPr lang="en-US" dirty="0" smtClean="0"/>
              <a:t>        shows off body changes </a:t>
            </a:r>
          </a:p>
          <a:p>
            <a:pPr>
              <a:buNone/>
            </a:pPr>
            <a:r>
              <a:rPr lang="en-US" dirty="0" smtClean="0"/>
              <a:t>3 rd Trimester:     sexual interest decreases </a:t>
            </a:r>
          </a:p>
          <a:p>
            <a:r>
              <a:rPr lang="en-US" dirty="0" smtClean="0"/>
              <a:t>                           beginning to feel uncomfortable and unattractive </a:t>
            </a:r>
          </a:p>
          <a:p>
            <a:endParaRPr lang="en-US" dirty="0" smtClean="0"/>
          </a:p>
          <a:p>
            <a:endParaRPr lang="en-US" dirty="0"/>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LABORATORY TESTS FOR PREGNANCY</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Pregnancy Tests.</a:t>
            </a:r>
          </a:p>
          <a:p>
            <a:r>
              <a:rPr lang="en-US" dirty="0" smtClean="0"/>
              <a:t> Although they are considered a probable sign of pregnancy, the accuracy of these tests is good. All commonly used methods depend on the detection of human chorionic </a:t>
            </a:r>
            <a:r>
              <a:rPr lang="en-US" dirty="0" err="1" smtClean="0"/>
              <a:t>gonadotropin</a:t>
            </a:r>
            <a:r>
              <a:rPr lang="en-US" dirty="0" smtClean="0"/>
              <a:t> (</a:t>
            </a:r>
            <a:r>
              <a:rPr lang="en-US" dirty="0" err="1" smtClean="0"/>
              <a:t>hCG</a:t>
            </a:r>
            <a:r>
              <a:rPr lang="en-US" dirty="0" smtClean="0"/>
              <a:t>) or its β subunit. Depending on the specific sensitivity of the test, pregnancy may be suspected even prior to a missed period.</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Diagnostic </a:t>
            </a:r>
            <a:r>
              <a:rPr lang="en-US" b="1" dirty="0" err="1" smtClean="0"/>
              <a:t>Ultrasonography</a:t>
            </a:r>
            <a:r>
              <a:rPr lang="en-US" dirty="0" smtClean="0"/>
              <a:t>.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imaging technique of </a:t>
            </a:r>
            <a:r>
              <a:rPr lang="en-US" dirty="0" err="1" smtClean="0"/>
              <a:t>ultrasonography</a:t>
            </a:r>
            <a:r>
              <a:rPr lang="en-US" dirty="0" smtClean="0"/>
              <a:t> has made a significant contribution to the diagnosis and evaluation of pregnancy. </a:t>
            </a:r>
          </a:p>
          <a:p>
            <a:r>
              <a:rPr lang="en-US" dirty="0" smtClean="0"/>
              <a:t>Using real-time </a:t>
            </a:r>
            <a:r>
              <a:rPr lang="en-US" dirty="0" err="1" smtClean="0"/>
              <a:t>ultrasonography</a:t>
            </a:r>
            <a:r>
              <a:rPr lang="en-US" dirty="0" smtClean="0"/>
              <a:t>, an intrauterine gestational sac can be identified at 5 menstrual weeks (21st postovulatory day) and a fetal image can be detected by 6 to 7 weeks. </a:t>
            </a:r>
          </a:p>
          <a:p>
            <a:r>
              <a:rPr lang="en-US" dirty="0" smtClean="0"/>
              <a:t>A beating heart is noted at 8 weeks. Radiographic imaging, usually avoided in early pregnancy, depends on detection of the fetal skeleton, which is usually not seen until 16 weeks. </a:t>
            </a:r>
          </a:p>
          <a:p>
            <a:endParaRPr lang="en-US" dirty="0"/>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mtClean="0"/>
              <a:t>Uterine Position over Time</a:t>
            </a:r>
          </a:p>
        </p:txBody>
      </p:sp>
      <p:graphicFrame>
        <p:nvGraphicFramePr>
          <p:cNvPr id="3074" name="Object 3"/>
          <p:cNvGraphicFramePr>
            <a:graphicFrameLocks noChangeAspect="1"/>
          </p:cNvGraphicFramePr>
          <p:nvPr>
            <p:ph type="body" idx="1"/>
          </p:nvPr>
        </p:nvGraphicFramePr>
        <p:xfrm>
          <a:off x="2298700" y="1981200"/>
          <a:ext cx="4545013" cy="4114800"/>
        </p:xfrm>
        <a:graphic>
          <a:graphicData uri="http://schemas.openxmlformats.org/presentationml/2006/ole">
            <p:oleObj spid="_x0000_s370690" name="Photo Editor Photo" r:id="rId3" imgW="2400635" imgH="2352381" progId="">
              <p:embed/>
            </p:oleObj>
          </a:graphicData>
        </a:graphic>
      </p:graphicFrame>
    </p:spTree>
  </p:cSld>
  <p:clrMapOvr>
    <a:masterClrMapping/>
  </p:clrMapOvr>
  <p:transition/>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smtClean="0"/>
              <a:t> </a:t>
            </a:r>
          </a:p>
        </p:txBody>
      </p:sp>
      <p:graphicFrame>
        <p:nvGraphicFramePr>
          <p:cNvPr id="4098" name="Object 3"/>
          <p:cNvGraphicFramePr>
            <a:graphicFrameLocks noChangeAspect="1"/>
          </p:cNvGraphicFramePr>
          <p:nvPr>
            <p:ph type="body" idx="1"/>
          </p:nvPr>
        </p:nvGraphicFramePr>
        <p:xfrm>
          <a:off x="1143000" y="381000"/>
          <a:ext cx="6553200" cy="2971800"/>
        </p:xfrm>
        <a:graphic>
          <a:graphicData uri="http://schemas.openxmlformats.org/presentationml/2006/ole">
            <p:oleObj spid="_x0000_s371714" name="Photo Editor Photo" r:id="rId3" imgW="4495238" imgH="2266667" progId="">
              <p:embed/>
            </p:oleObj>
          </a:graphicData>
        </a:graphic>
      </p:graphicFrame>
      <p:graphicFrame>
        <p:nvGraphicFramePr>
          <p:cNvPr id="4099" name="Object 4"/>
          <p:cNvGraphicFramePr>
            <a:graphicFrameLocks noChangeAspect="1"/>
          </p:cNvGraphicFramePr>
          <p:nvPr/>
        </p:nvGraphicFramePr>
        <p:xfrm>
          <a:off x="1143000" y="3733800"/>
          <a:ext cx="6553200" cy="2667000"/>
        </p:xfrm>
        <a:graphic>
          <a:graphicData uri="http://schemas.openxmlformats.org/presentationml/2006/ole">
            <p:oleObj spid="_x0000_s371715" name="Photo Editor Photo" r:id="rId4" imgW="4619048" imgH="2333333" progId="">
              <p:embed/>
            </p:oleObj>
          </a:graphicData>
        </a:graphic>
      </p:graphicFrame>
    </p:spTree>
  </p:cSld>
  <p:clrMapOvr>
    <a:masterClrMapping/>
  </p:clrMapOvr>
  <p:transition/>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Summary of the first week of pregnancy</a:t>
            </a:r>
            <a:endParaRPr lang="en-US" b="1" dirty="0"/>
          </a:p>
        </p:txBody>
      </p:sp>
      <p:sp>
        <p:nvSpPr>
          <p:cNvPr id="3" name="Content Placeholder 2"/>
          <p:cNvSpPr>
            <a:spLocks noGrp="1"/>
          </p:cNvSpPr>
          <p:nvPr>
            <p:ph idx="1"/>
          </p:nvPr>
        </p:nvSpPr>
        <p:spPr>
          <a:xfrm>
            <a:off x="457200" y="1600200"/>
            <a:ext cx="8382000" cy="4525963"/>
          </a:xfrm>
        </p:spPr>
        <p:txBody>
          <a:bodyPr>
            <a:normAutofit fontScale="92500" lnSpcReduction="10000"/>
          </a:bodyPr>
          <a:lstStyle/>
          <a:p>
            <a:r>
              <a:rPr lang="en-US" dirty="0" err="1" smtClean="0"/>
              <a:t>Oocytes</a:t>
            </a:r>
            <a:r>
              <a:rPr lang="en-US" dirty="0" smtClean="0"/>
              <a:t> are produced by the ovaries (</a:t>
            </a:r>
            <a:r>
              <a:rPr lang="en-US" dirty="0" err="1" smtClean="0"/>
              <a:t>oogenesis</a:t>
            </a:r>
            <a:r>
              <a:rPr lang="en-US" dirty="0" smtClean="0"/>
              <a:t>) and expelled from them during ovulation. </a:t>
            </a:r>
          </a:p>
          <a:p>
            <a:r>
              <a:rPr lang="en-US" dirty="0" smtClean="0"/>
              <a:t>The </a:t>
            </a:r>
            <a:r>
              <a:rPr lang="en-US" dirty="0" err="1" smtClean="0"/>
              <a:t>fimbriae</a:t>
            </a:r>
            <a:r>
              <a:rPr lang="en-US" dirty="0" smtClean="0"/>
              <a:t> of the uterine tube sweep the </a:t>
            </a:r>
            <a:r>
              <a:rPr lang="en-US" dirty="0" err="1" smtClean="0"/>
              <a:t>oocyte</a:t>
            </a:r>
            <a:r>
              <a:rPr lang="en-US" dirty="0" smtClean="0"/>
              <a:t> into the </a:t>
            </a:r>
            <a:r>
              <a:rPr lang="en-US" dirty="0" err="1" smtClean="0"/>
              <a:t>ampulla</a:t>
            </a:r>
            <a:r>
              <a:rPr lang="en-US" dirty="0" smtClean="0"/>
              <a:t> where it may be fertilized. </a:t>
            </a:r>
          </a:p>
          <a:p>
            <a:r>
              <a:rPr lang="en-US" dirty="0" smtClean="0"/>
              <a:t>Sperms are produced in the testes (spermatogenesis) and are stored in the </a:t>
            </a:r>
            <a:r>
              <a:rPr lang="en-US" dirty="0" err="1" smtClean="0"/>
              <a:t>epididymis</a:t>
            </a:r>
            <a:r>
              <a:rPr lang="en-US" dirty="0" smtClean="0"/>
              <a:t>. </a:t>
            </a:r>
          </a:p>
          <a:p>
            <a:r>
              <a:rPr lang="en-US" dirty="0" smtClean="0"/>
              <a:t>Ejaculation of semen during sexual intercourse results in the deposit of millions of sperms in the vagina. </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14338" y="209550"/>
            <a:ext cx="8086725" cy="1143000"/>
          </a:xfrm>
        </p:spPr>
        <p:txBody>
          <a:bodyPr/>
          <a:lstStyle/>
          <a:p>
            <a:r>
              <a:rPr lang="en-US" sz="3200"/>
              <a:t>Function of Female Reproductive System</a:t>
            </a:r>
          </a:p>
        </p:txBody>
      </p:sp>
      <p:sp>
        <p:nvSpPr>
          <p:cNvPr id="8195" name="Rectangle 3"/>
          <p:cNvSpPr>
            <a:spLocks noGrp="1" noChangeArrowheads="1"/>
          </p:cNvSpPr>
          <p:nvPr>
            <p:ph type="body" idx="1"/>
          </p:nvPr>
        </p:nvSpPr>
        <p:spPr>
          <a:xfrm>
            <a:off x="685800" y="1295400"/>
            <a:ext cx="7772400" cy="4800600"/>
          </a:xfrm>
        </p:spPr>
        <p:txBody>
          <a:bodyPr/>
          <a:lstStyle/>
          <a:p>
            <a:pPr>
              <a:lnSpc>
                <a:spcPct val="90000"/>
              </a:lnSpc>
            </a:pPr>
            <a:r>
              <a:rPr lang="en-US" sz="2800"/>
              <a:t>Ovulation – ova begins to mature &amp; enlarge until discharged </a:t>
            </a:r>
          </a:p>
          <a:p>
            <a:pPr lvl="1">
              <a:lnSpc>
                <a:spcPct val="90000"/>
              </a:lnSpc>
            </a:pPr>
            <a:r>
              <a:rPr lang="en-US"/>
              <a:t>Migrates toward &amp; enters oviduct where possible fertilization may take place</a:t>
            </a:r>
          </a:p>
          <a:p>
            <a:pPr>
              <a:lnSpc>
                <a:spcPct val="90000"/>
              </a:lnSpc>
            </a:pPr>
            <a:r>
              <a:rPr lang="en-US" sz="2800"/>
              <a:t>Mentrual Cycle – involves production of estrogen &amp; progesterone </a:t>
            </a:r>
          </a:p>
          <a:p>
            <a:pPr>
              <a:lnSpc>
                <a:spcPct val="90000"/>
              </a:lnSpc>
            </a:pPr>
            <a:r>
              <a:rPr lang="en-US" sz="2800"/>
              <a:t>Menopausal period – end of woman’s reproductive capacity.</a:t>
            </a:r>
          </a:p>
          <a:p>
            <a:pPr>
              <a:lnSpc>
                <a:spcPct val="90000"/>
              </a:lnSpc>
            </a:pPr>
            <a:r>
              <a:rPr lang="en-US" sz="2800"/>
              <a:t>Early menopause – surgical removal of ovaries, chemotherapy, radiations, unknown etiology</a:t>
            </a:r>
          </a:p>
          <a:p>
            <a:pPr>
              <a:lnSpc>
                <a:spcPct val="90000"/>
              </a:lnSpc>
            </a:pPr>
            <a:endParaRPr lang="en-US" sz="2800"/>
          </a:p>
        </p:txBody>
      </p:sp>
    </p:spTree>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Summary of the first week of pregnancy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When an </a:t>
            </a:r>
            <a:r>
              <a:rPr lang="en-US" dirty="0" err="1" smtClean="0"/>
              <a:t>oocyte</a:t>
            </a:r>
            <a:r>
              <a:rPr lang="en-US" dirty="0" smtClean="0"/>
              <a:t> is contacted by a sperm, it completes the second meiotic division. </a:t>
            </a:r>
          </a:p>
          <a:p>
            <a:r>
              <a:rPr lang="en-US" dirty="0" smtClean="0"/>
              <a:t>As a result, a mature </a:t>
            </a:r>
            <a:r>
              <a:rPr lang="en-US" dirty="0" err="1" smtClean="0"/>
              <a:t>oocyte</a:t>
            </a:r>
            <a:r>
              <a:rPr lang="en-US" dirty="0" smtClean="0"/>
              <a:t> and a second polar body are formed. The nucleus of the mature </a:t>
            </a:r>
            <a:r>
              <a:rPr lang="en-US" dirty="0" err="1" smtClean="0"/>
              <a:t>oocyte</a:t>
            </a:r>
            <a:r>
              <a:rPr lang="en-US" dirty="0" smtClean="0"/>
              <a:t> constitutes the female </a:t>
            </a:r>
            <a:r>
              <a:rPr lang="en-US" dirty="0" err="1" smtClean="0"/>
              <a:t>pronucleus</a:t>
            </a:r>
            <a:r>
              <a:rPr lang="en-US" dirty="0" smtClean="0"/>
              <a:t>. </a:t>
            </a:r>
          </a:p>
          <a:p>
            <a:r>
              <a:rPr lang="en-US" dirty="0" smtClean="0"/>
              <a:t>After the sperm enters the </a:t>
            </a:r>
            <a:r>
              <a:rPr lang="en-US" dirty="0" err="1" smtClean="0"/>
              <a:t>oocyte</a:t>
            </a:r>
            <a:r>
              <a:rPr lang="en-US" dirty="0" smtClean="0"/>
              <a:t>, the head of the sperm separates from the tail and enlarges to become the male </a:t>
            </a:r>
            <a:r>
              <a:rPr lang="en-US" dirty="0" err="1" smtClean="0"/>
              <a:t>pronucleus</a:t>
            </a:r>
            <a:r>
              <a:rPr lang="en-US" dirty="0" smtClean="0"/>
              <a:t>. </a:t>
            </a:r>
          </a:p>
          <a:p>
            <a:r>
              <a:rPr lang="en-US" dirty="0" smtClean="0"/>
              <a:t>Fertilization is complete when the male and female </a:t>
            </a:r>
            <a:r>
              <a:rPr lang="en-US" dirty="0" err="1" smtClean="0"/>
              <a:t>pronuclei</a:t>
            </a:r>
            <a:r>
              <a:rPr lang="en-US" dirty="0" smtClean="0"/>
              <a:t> unite and the maternal and paternal chromosomes intermingle during metaphase of the first mitotic division of the zygote.</a:t>
            </a:r>
          </a:p>
          <a:p>
            <a:endParaRPr lang="en-US" dirty="0"/>
          </a:p>
        </p:txBody>
      </p:sp>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Summary of the first week of pregnancy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As it passes along the uterine tube toward the uterus, the zygote undergoes cleavage (a series of mitotic cell divisions) into a number of smaller cells-</a:t>
            </a:r>
            <a:r>
              <a:rPr lang="en-US" dirty="0" err="1" smtClean="0"/>
              <a:t>blastomeres</a:t>
            </a:r>
            <a:r>
              <a:rPr lang="en-US" dirty="0" smtClean="0"/>
              <a:t>.</a:t>
            </a:r>
          </a:p>
          <a:p>
            <a:r>
              <a:rPr lang="en-US" dirty="0" smtClean="0"/>
              <a:t>Approximately 3 days after fertilization, a ball of 12 or more </a:t>
            </a:r>
            <a:r>
              <a:rPr lang="en-US" dirty="0" err="1" smtClean="0"/>
              <a:t>blastomeres</a:t>
            </a:r>
            <a:r>
              <a:rPr lang="en-US" dirty="0" smtClean="0"/>
              <a:t>-a </a:t>
            </a:r>
            <a:r>
              <a:rPr lang="en-US" dirty="0" err="1" smtClean="0"/>
              <a:t>morula</a:t>
            </a:r>
            <a:r>
              <a:rPr lang="en-US" dirty="0" smtClean="0"/>
              <a:t>-enters the uterus. </a:t>
            </a:r>
          </a:p>
          <a:p>
            <a:r>
              <a:rPr lang="en-US" dirty="0" smtClean="0"/>
              <a:t>A cavity forms in the </a:t>
            </a:r>
            <a:r>
              <a:rPr lang="en-US" dirty="0" err="1" smtClean="0"/>
              <a:t>morula</a:t>
            </a:r>
            <a:r>
              <a:rPr lang="en-US" dirty="0" smtClean="0"/>
              <a:t>, converting it into a </a:t>
            </a:r>
            <a:r>
              <a:rPr lang="en-US" dirty="0" err="1" smtClean="0"/>
              <a:t>blastocyst</a:t>
            </a:r>
            <a:r>
              <a:rPr lang="en-US" dirty="0" smtClean="0"/>
              <a:t> consisting of the </a:t>
            </a:r>
            <a:r>
              <a:rPr lang="en-US" dirty="0" err="1" smtClean="0"/>
              <a:t>embryoblast</a:t>
            </a:r>
            <a:r>
              <a:rPr lang="en-US" dirty="0" smtClean="0"/>
              <a:t>, a </a:t>
            </a:r>
            <a:r>
              <a:rPr lang="en-US" dirty="0" err="1" smtClean="0"/>
              <a:t>blastocystic</a:t>
            </a:r>
            <a:r>
              <a:rPr lang="en-US" dirty="0" smtClean="0"/>
              <a:t> cavity, and the </a:t>
            </a:r>
            <a:r>
              <a:rPr lang="en-US" dirty="0" err="1" smtClean="0"/>
              <a:t>trophoblast</a:t>
            </a:r>
            <a:r>
              <a:rPr lang="en-US" dirty="0" smtClean="0"/>
              <a:t>. </a:t>
            </a:r>
          </a:p>
          <a:p>
            <a:r>
              <a:rPr lang="en-US" dirty="0" smtClean="0"/>
              <a:t>The </a:t>
            </a:r>
            <a:r>
              <a:rPr lang="en-US" dirty="0" err="1" smtClean="0"/>
              <a:t>trophoblast</a:t>
            </a:r>
            <a:r>
              <a:rPr lang="en-US" dirty="0" smtClean="0"/>
              <a:t> encloses the </a:t>
            </a:r>
            <a:r>
              <a:rPr lang="en-US" dirty="0" err="1" smtClean="0"/>
              <a:t>embryoblast</a:t>
            </a:r>
            <a:r>
              <a:rPr lang="en-US" dirty="0" smtClean="0"/>
              <a:t> and </a:t>
            </a:r>
            <a:r>
              <a:rPr lang="en-US" dirty="0" err="1" smtClean="0"/>
              <a:t>blastocystic</a:t>
            </a:r>
            <a:r>
              <a:rPr lang="en-US" dirty="0" smtClean="0"/>
              <a:t> cavity and later forms </a:t>
            </a:r>
            <a:r>
              <a:rPr lang="en-US" dirty="0" err="1" smtClean="0"/>
              <a:t>extraembryonic</a:t>
            </a:r>
            <a:r>
              <a:rPr lang="en-US" dirty="0" smtClean="0"/>
              <a:t> structures and the embryonic part of the placenta. </a:t>
            </a:r>
          </a:p>
          <a:p>
            <a:endParaRPr lang="en-US" dirty="0"/>
          </a:p>
        </p:txBody>
      </p:sp>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Summary of the first week of pregnancy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Four to 5 days after fertilization, the </a:t>
            </a:r>
            <a:r>
              <a:rPr lang="en-US" dirty="0" err="1" smtClean="0"/>
              <a:t>zona</a:t>
            </a:r>
            <a:r>
              <a:rPr lang="en-US" dirty="0" smtClean="0"/>
              <a:t> </a:t>
            </a:r>
            <a:r>
              <a:rPr lang="en-US" dirty="0" err="1" smtClean="0"/>
              <a:t>pellucida</a:t>
            </a:r>
            <a:r>
              <a:rPr lang="en-US" dirty="0" smtClean="0"/>
              <a:t> is shed and the </a:t>
            </a:r>
            <a:r>
              <a:rPr lang="en-US" dirty="0" err="1" smtClean="0"/>
              <a:t>trophoblast</a:t>
            </a:r>
            <a:r>
              <a:rPr lang="en-US" dirty="0" smtClean="0"/>
              <a:t> adjacent to the </a:t>
            </a:r>
            <a:r>
              <a:rPr lang="en-US" dirty="0" err="1" smtClean="0"/>
              <a:t>embryoblast</a:t>
            </a:r>
            <a:r>
              <a:rPr lang="en-US" dirty="0" smtClean="0"/>
              <a:t> attaches to the endometrial epithelium. </a:t>
            </a:r>
          </a:p>
          <a:p>
            <a:r>
              <a:rPr lang="en-US" dirty="0" smtClean="0"/>
              <a:t>The </a:t>
            </a:r>
            <a:r>
              <a:rPr lang="en-US" dirty="0" err="1" smtClean="0"/>
              <a:t>trophoblast</a:t>
            </a:r>
            <a:r>
              <a:rPr lang="en-US" dirty="0" smtClean="0"/>
              <a:t> at the embryonic pole differentiates into two layers, an outer </a:t>
            </a:r>
            <a:r>
              <a:rPr lang="en-US" dirty="0" err="1" smtClean="0"/>
              <a:t>syncytiotrophoblast</a:t>
            </a:r>
            <a:r>
              <a:rPr lang="en-US" dirty="0" smtClean="0"/>
              <a:t> and an inner </a:t>
            </a:r>
            <a:r>
              <a:rPr lang="en-US" dirty="0" err="1" smtClean="0"/>
              <a:t>cytotrophoblast</a:t>
            </a:r>
            <a:r>
              <a:rPr lang="en-US" dirty="0" smtClean="0"/>
              <a:t>. </a:t>
            </a:r>
          </a:p>
          <a:p>
            <a:r>
              <a:rPr lang="en-US" dirty="0" smtClean="0"/>
              <a:t>The </a:t>
            </a:r>
            <a:r>
              <a:rPr lang="en-US" dirty="0" err="1" smtClean="0"/>
              <a:t>syncytiotrophoblast</a:t>
            </a:r>
            <a:r>
              <a:rPr lang="en-US" dirty="0" smtClean="0"/>
              <a:t> invades the endometrial epithelium and underlying connective tissue. </a:t>
            </a:r>
          </a:p>
          <a:p>
            <a:r>
              <a:rPr lang="en-US" dirty="0" smtClean="0"/>
              <a:t>Concurrently, a </a:t>
            </a:r>
            <a:r>
              <a:rPr lang="en-US" dirty="0" err="1" smtClean="0"/>
              <a:t>cuboidal</a:t>
            </a:r>
            <a:r>
              <a:rPr lang="en-US" dirty="0" smtClean="0"/>
              <a:t> layer of hypoblast forms on the deep surface of the </a:t>
            </a:r>
            <a:r>
              <a:rPr lang="en-US" dirty="0" err="1" smtClean="0"/>
              <a:t>embryoblast</a:t>
            </a:r>
            <a:r>
              <a:rPr lang="en-US" dirty="0" smtClean="0"/>
              <a:t>. By the end of the first week, the </a:t>
            </a:r>
            <a:r>
              <a:rPr lang="en-US" dirty="0" err="1" smtClean="0"/>
              <a:t>blastocyst</a:t>
            </a:r>
            <a:r>
              <a:rPr lang="en-US" dirty="0" smtClean="0"/>
              <a:t> is superficially implanted in the </a:t>
            </a:r>
            <a:r>
              <a:rPr lang="en-US" dirty="0" err="1" smtClean="0"/>
              <a:t>endometrium</a:t>
            </a:r>
            <a:r>
              <a:rPr lang="en-US" dirty="0" smtClean="0"/>
              <a:t>. </a:t>
            </a:r>
          </a:p>
          <a:p>
            <a:endParaRPr lang="en-US" dirty="0"/>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PHYSIOLOGY OF PREGNANCY</a:t>
            </a:r>
            <a:endParaRPr lang="en-US" sz="8800" b="1" dirty="0"/>
          </a:p>
        </p:txBody>
      </p:sp>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b="1" dirty="0"/>
          </a:p>
        </p:txBody>
      </p:sp>
      <p:sp>
        <p:nvSpPr>
          <p:cNvPr id="3" name="Content Placeholder 2"/>
          <p:cNvSpPr>
            <a:spLocks noGrp="1"/>
          </p:cNvSpPr>
          <p:nvPr>
            <p:ph idx="1"/>
          </p:nvPr>
        </p:nvSpPr>
        <p:spPr/>
        <p:txBody>
          <a:bodyPr>
            <a:normAutofit lnSpcReduction="10000"/>
          </a:bodyPr>
          <a:lstStyle/>
          <a:p>
            <a:r>
              <a:rPr lang="en-US" dirty="0" smtClean="0"/>
              <a:t>Maternal physiology undergoes many changes during pregnancy. </a:t>
            </a:r>
          </a:p>
          <a:p>
            <a:r>
              <a:rPr lang="en-US" dirty="0" smtClean="0"/>
              <a:t>These changes, which are largely secondary to the effects of progesterone and </a:t>
            </a:r>
            <a:r>
              <a:rPr lang="en-US" dirty="0" err="1" smtClean="0"/>
              <a:t>oestrogen</a:t>
            </a:r>
            <a:r>
              <a:rPr lang="en-US" dirty="0" smtClean="0"/>
              <a:t>, begin as early as  4 weeks gestation and are progressive. </a:t>
            </a:r>
          </a:p>
          <a:p>
            <a:r>
              <a:rPr lang="en-US" dirty="0" smtClean="0"/>
              <a:t>These changes both enable the fetus and placenta to grow and prepare the mother and baby for childbirth.</a:t>
            </a:r>
            <a:endParaRPr lang="en-US" dirty="0"/>
          </a:p>
        </p:txBody>
      </p:sp>
    </p:spTree>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normAutofit/>
          </a:bodyPr>
          <a:lstStyle/>
          <a:p>
            <a:pPr>
              <a:buNone/>
            </a:pPr>
            <a:r>
              <a:rPr lang="en-US" dirty="0" smtClean="0"/>
              <a:t>Changes </a:t>
            </a:r>
          </a:p>
          <a:p>
            <a:r>
              <a:rPr lang="en-US" dirty="0" smtClean="0"/>
              <a:t>Endocrine</a:t>
            </a:r>
          </a:p>
          <a:p>
            <a:r>
              <a:rPr lang="en-US" dirty="0" smtClean="0"/>
              <a:t>Physiological (Reproductive, Cardiovascular,  renal, respiratory, metabolic, GI, musculoskeletal) </a:t>
            </a:r>
          </a:p>
          <a:p>
            <a:r>
              <a:rPr lang="en-US" dirty="0" err="1" smtClean="0"/>
              <a:t>Behavioural</a:t>
            </a:r>
            <a:endParaRPr lang="en-US" dirty="0"/>
          </a:p>
        </p:txBody>
      </p:sp>
    </p:spTree>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Reproductive System</a:t>
            </a:r>
            <a:br>
              <a:rPr lang="en-US" b="1" dirty="0" smtClean="0"/>
            </a:b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 Uterus</a:t>
            </a:r>
          </a:p>
          <a:p>
            <a:r>
              <a:rPr lang="en-US" dirty="0" smtClean="0"/>
              <a:t>– Enlarges to hold a volume of 4 liters</a:t>
            </a:r>
          </a:p>
          <a:p>
            <a:r>
              <a:rPr lang="en-US" dirty="0" smtClean="0"/>
              <a:t>– At 12 weeks rises out of the pelvis</a:t>
            </a:r>
          </a:p>
          <a:p>
            <a:r>
              <a:rPr lang="en-US" dirty="0" smtClean="0"/>
              <a:t>–Walls thin, but strengthened with fibrous tissue</a:t>
            </a:r>
          </a:p>
          <a:p>
            <a:r>
              <a:rPr lang="en-US" dirty="0" smtClean="0"/>
              <a:t>– 20–25% of cardiac output goes to uterus</a:t>
            </a:r>
          </a:p>
          <a:p>
            <a:r>
              <a:rPr lang="en-US" dirty="0" smtClean="0"/>
              <a:t>– Braxton Hicks contractions occur throughout pregnancy</a:t>
            </a:r>
          </a:p>
          <a:p>
            <a:pPr>
              <a:buNone/>
            </a:pPr>
            <a:r>
              <a:rPr lang="en-US" b="1" dirty="0" smtClean="0"/>
              <a:t>• Cervix</a:t>
            </a:r>
          </a:p>
          <a:p>
            <a:r>
              <a:rPr lang="en-US" dirty="0" smtClean="0"/>
              <a:t>– Softens and becomes bluish in color</a:t>
            </a:r>
          </a:p>
          <a:p>
            <a:r>
              <a:rPr lang="en-US" dirty="0" smtClean="0"/>
              <a:t>– Mucous plug forms to protect the fetus</a:t>
            </a:r>
            <a:endParaRPr lang="en-US" dirty="0"/>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Reproductive System</a:t>
            </a:r>
            <a:br>
              <a:rPr lang="en-US" b="1" dirty="0" smtClean="0"/>
            </a:br>
            <a:endParaRPr lang="en-US" dirty="0"/>
          </a:p>
        </p:txBody>
      </p:sp>
      <p:sp>
        <p:nvSpPr>
          <p:cNvPr id="3" name="Content Placeholder 2"/>
          <p:cNvSpPr>
            <a:spLocks noGrp="1"/>
          </p:cNvSpPr>
          <p:nvPr>
            <p:ph idx="1"/>
          </p:nvPr>
        </p:nvSpPr>
        <p:spPr/>
        <p:txBody>
          <a:bodyPr/>
          <a:lstStyle/>
          <a:p>
            <a:pPr>
              <a:buNone/>
            </a:pPr>
            <a:r>
              <a:rPr lang="en-US" b="1" dirty="0" smtClean="0"/>
              <a:t>• Vagina, perineum, and vulva</a:t>
            </a:r>
          </a:p>
          <a:p>
            <a:r>
              <a:rPr lang="en-US" dirty="0" smtClean="0"/>
              <a:t>– Increased </a:t>
            </a:r>
            <a:r>
              <a:rPr lang="en-US" dirty="0" err="1" smtClean="0"/>
              <a:t>vascularity</a:t>
            </a:r>
            <a:endParaRPr lang="en-US" dirty="0" smtClean="0"/>
          </a:p>
          <a:p>
            <a:r>
              <a:rPr lang="en-US" dirty="0" smtClean="0"/>
              <a:t>– Increased vaginal discharge</a:t>
            </a:r>
          </a:p>
          <a:p>
            <a:r>
              <a:rPr lang="en-US" dirty="0" smtClean="0"/>
              <a:t>• Increased acidity prevents bacterial infection</a:t>
            </a:r>
          </a:p>
          <a:p>
            <a:r>
              <a:rPr lang="en-US" dirty="0" smtClean="0"/>
              <a:t>• Yeast infection (</a:t>
            </a:r>
            <a:r>
              <a:rPr lang="en-US" dirty="0" err="1" smtClean="0"/>
              <a:t>candida</a:t>
            </a:r>
            <a:r>
              <a:rPr lang="en-US" dirty="0" smtClean="0"/>
              <a:t>) common during pregnancy</a:t>
            </a:r>
            <a:endParaRPr lang="en-US" dirty="0"/>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Reproductive System</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 Breasts</a:t>
            </a:r>
          </a:p>
          <a:p>
            <a:r>
              <a:rPr lang="en-US" dirty="0" smtClean="0"/>
              <a:t>– Enlarge and become tender</a:t>
            </a:r>
          </a:p>
          <a:p>
            <a:r>
              <a:rPr lang="en-US" dirty="0" smtClean="0"/>
              <a:t>– Increased alveoli</a:t>
            </a:r>
          </a:p>
          <a:p>
            <a:r>
              <a:rPr lang="en-US" dirty="0" smtClean="0"/>
              <a:t>– Areola darken</a:t>
            </a:r>
          </a:p>
          <a:p>
            <a:r>
              <a:rPr lang="en-US" dirty="0" smtClean="0"/>
              <a:t>– Tubercles of Montgomery enlarge and secrete a substance to maintain </a:t>
            </a:r>
            <a:r>
              <a:rPr lang="en-US" dirty="0" err="1" smtClean="0"/>
              <a:t>areolar</a:t>
            </a:r>
            <a:r>
              <a:rPr lang="en-US" dirty="0" smtClean="0"/>
              <a:t> suppleness</a:t>
            </a:r>
          </a:p>
          <a:p>
            <a:r>
              <a:rPr lang="en-US" dirty="0" smtClean="0"/>
              <a:t>– </a:t>
            </a:r>
            <a:r>
              <a:rPr lang="en-US" dirty="0" err="1" smtClean="0"/>
              <a:t>Colostrum</a:t>
            </a:r>
            <a:r>
              <a:rPr lang="en-US" dirty="0" smtClean="0"/>
              <a:t> may leak from the breast</a:t>
            </a:r>
            <a:endParaRPr lang="en-US" dirty="0"/>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normAutofit/>
          </a:bodyPr>
          <a:lstStyle/>
          <a:p>
            <a:pPr>
              <a:buNone/>
            </a:pPr>
            <a:r>
              <a:rPr lang="en-US" b="1" dirty="0" err="1" smtClean="0"/>
              <a:t>Haematological</a:t>
            </a:r>
            <a:endParaRPr lang="en-US" b="1" dirty="0" smtClean="0"/>
          </a:p>
          <a:p>
            <a:r>
              <a:rPr lang="en-US" dirty="0" smtClean="0"/>
              <a:t>Red cell mass, white cell count and platelet production are all increased during pregnancy.</a:t>
            </a:r>
          </a:p>
          <a:p>
            <a:r>
              <a:rPr lang="en-US" dirty="0" smtClean="0"/>
              <a:t>Platelet production is increased, but platelet consumption increases more, causing the platelet count to fall to low normal values. </a:t>
            </a:r>
          </a:p>
          <a:p>
            <a:r>
              <a:rPr lang="en-US" dirty="0" smtClean="0"/>
              <a:t>Renal erythropoietin production increases leading to a 20% increase in red cell mass.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solidFill>
            <a:schemeClr val="bg1"/>
          </a:solidFill>
          <a:ln>
            <a:solidFill>
              <a:srgbClr val="FF00FF"/>
            </a:solidFill>
          </a:ln>
        </p:spPr>
        <p:txBody>
          <a:bodyPr/>
          <a:lstStyle/>
          <a:p>
            <a:r>
              <a:rPr lang="en-US" dirty="0"/>
              <a:t>EXTERNAL </a:t>
            </a:r>
            <a:r>
              <a:rPr lang="en-US" dirty="0" smtClean="0"/>
              <a:t>GENITALIA</a:t>
            </a:r>
            <a:endParaRPr lang="en-US" dirty="0"/>
          </a:p>
        </p:txBody>
      </p:sp>
      <p:sp>
        <p:nvSpPr>
          <p:cNvPr id="3075" name="Rectangle 3"/>
          <p:cNvSpPr>
            <a:spLocks noGrp="1" noChangeArrowheads="1"/>
          </p:cNvSpPr>
          <p:nvPr>
            <p:ph type="body" sz="half" idx="1"/>
          </p:nvPr>
        </p:nvSpPr>
        <p:spPr>
          <a:solidFill>
            <a:schemeClr val="bg1"/>
          </a:solidFill>
          <a:ln>
            <a:solidFill>
              <a:srgbClr val="FF00FF"/>
            </a:solidFill>
          </a:ln>
        </p:spPr>
        <p:txBody>
          <a:bodyPr>
            <a:noAutofit/>
          </a:bodyPr>
          <a:lstStyle/>
          <a:p>
            <a:r>
              <a:rPr lang="en-US" sz="2400" dirty="0"/>
              <a:t>The vulva refers to those parts that are outwardly visible</a:t>
            </a:r>
          </a:p>
          <a:p>
            <a:r>
              <a:rPr lang="en-US" sz="2400" dirty="0"/>
              <a:t>The vulva includes:</a:t>
            </a:r>
          </a:p>
          <a:p>
            <a:r>
              <a:rPr lang="en-US" sz="2400" dirty="0"/>
              <a:t>Mons pubis</a:t>
            </a:r>
          </a:p>
          <a:p>
            <a:r>
              <a:rPr lang="en-US" sz="2400" dirty="0"/>
              <a:t>Labia </a:t>
            </a:r>
            <a:r>
              <a:rPr lang="en-US" sz="2400" dirty="0" err="1"/>
              <a:t>majora</a:t>
            </a:r>
            <a:endParaRPr lang="en-US" sz="2400" dirty="0"/>
          </a:p>
          <a:p>
            <a:r>
              <a:rPr lang="en-US" sz="2400" dirty="0"/>
              <a:t>Labia </a:t>
            </a:r>
            <a:r>
              <a:rPr lang="en-US" sz="2400" dirty="0" err="1"/>
              <a:t>minora</a:t>
            </a:r>
            <a:endParaRPr lang="en-US" sz="2400" dirty="0"/>
          </a:p>
          <a:p>
            <a:r>
              <a:rPr lang="en-US" sz="2400" dirty="0"/>
              <a:t>Clitoris</a:t>
            </a:r>
          </a:p>
          <a:p>
            <a:r>
              <a:rPr lang="en-US" sz="2400" dirty="0"/>
              <a:t>Urethral opening</a:t>
            </a:r>
          </a:p>
          <a:p>
            <a:r>
              <a:rPr lang="en-US" sz="2400" dirty="0"/>
              <a:t>Vaginal opening</a:t>
            </a:r>
          </a:p>
          <a:p>
            <a:r>
              <a:rPr lang="en-US" sz="2400" dirty="0"/>
              <a:t>Perineum</a:t>
            </a:r>
          </a:p>
        </p:txBody>
      </p:sp>
      <p:sp>
        <p:nvSpPr>
          <p:cNvPr id="3076" name="Rectangle 4"/>
          <p:cNvSpPr>
            <a:spLocks noGrp="1" noChangeArrowheads="1"/>
          </p:cNvSpPr>
          <p:nvPr>
            <p:ph type="body" sz="half" idx="2"/>
          </p:nvPr>
        </p:nvSpPr>
        <p:spPr>
          <a:solidFill>
            <a:schemeClr val="bg1"/>
          </a:solidFill>
          <a:ln>
            <a:solidFill>
              <a:srgbClr val="FF00FF"/>
            </a:solidFill>
          </a:ln>
        </p:spPr>
        <p:txBody>
          <a:bodyPr/>
          <a:lstStyle/>
          <a:p>
            <a:r>
              <a:rPr lang="en-US" dirty="0"/>
              <a:t>Individual differences in:</a:t>
            </a:r>
          </a:p>
          <a:p>
            <a:r>
              <a:rPr lang="en-US" dirty="0"/>
              <a:t>Size</a:t>
            </a:r>
          </a:p>
          <a:p>
            <a:r>
              <a:rPr lang="en-US" dirty="0"/>
              <a:t>Coloration</a:t>
            </a:r>
          </a:p>
          <a:p>
            <a:r>
              <a:rPr lang="en-US" dirty="0"/>
              <a:t>Shape </a:t>
            </a:r>
          </a:p>
          <a:p>
            <a:r>
              <a:rPr lang="en-US" dirty="0"/>
              <a:t>Of external </a:t>
            </a:r>
            <a:r>
              <a:rPr lang="en-US" dirty="0" err="1"/>
              <a:t>gentalia</a:t>
            </a:r>
            <a:r>
              <a:rPr lang="en-US" dirty="0"/>
              <a:t> are common</a:t>
            </a:r>
          </a:p>
        </p:txBody>
      </p:sp>
    </p:spTree>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lstStyle/>
          <a:p>
            <a:r>
              <a:rPr lang="en-US" dirty="0" smtClean="0"/>
              <a:t>Plasma volume increases by 45% and as this increase is relatively greater than the increase in red cell mass, maternal </a:t>
            </a:r>
            <a:r>
              <a:rPr lang="en-US" dirty="0" err="1" smtClean="0"/>
              <a:t>haemoglobin</a:t>
            </a:r>
            <a:r>
              <a:rPr lang="en-US" dirty="0" smtClean="0"/>
              <a:t> concentrations falls from 150g per </a:t>
            </a:r>
            <a:r>
              <a:rPr lang="en-US" dirty="0" err="1" smtClean="0"/>
              <a:t>litre</a:t>
            </a:r>
            <a:r>
              <a:rPr lang="en-US" dirty="0" smtClean="0"/>
              <a:t> pre-pregnancy to 120 g per </a:t>
            </a:r>
            <a:r>
              <a:rPr lang="en-US" dirty="0" err="1" smtClean="0"/>
              <a:t>litre</a:t>
            </a:r>
            <a:r>
              <a:rPr lang="en-US" dirty="0" smtClean="0"/>
              <a:t> during the 3rd trimester (physiological </a:t>
            </a:r>
            <a:r>
              <a:rPr lang="en-US" dirty="0" err="1" smtClean="0"/>
              <a:t>anaemia</a:t>
            </a:r>
            <a:r>
              <a:rPr lang="en-US" dirty="0" smtClean="0"/>
              <a:t> of pregnancy). </a:t>
            </a:r>
          </a:p>
          <a:p>
            <a:endParaRPr lang="en-US" dirty="0"/>
          </a:p>
        </p:txBody>
      </p:sp>
    </p:spTree>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Cardiovascular</a:t>
            </a:r>
          </a:p>
          <a:p>
            <a:r>
              <a:rPr lang="en-US" dirty="0" err="1" smtClean="0"/>
              <a:t>Oestrogen</a:t>
            </a:r>
            <a:r>
              <a:rPr lang="en-US" dirty="0" smtClean="0"/>
              <a:t> and progesterone mediated relaxation of vascular smooth muscle in pregnancy cause vasodilatation reducing the peripheral vascular resistance by 20%.  Consequently systolic and diastolic blood pressures fall. </a:t>
            </a:r>
          </a:p>
          <a:p>
            <a:r>
              <a:rPr lang="en-US" dirty="0" smtClean="0"/>
              <a:t>A reflex increase in heart rate by 25% together with a 25% increase in stroke volume, results in an increase in cardiac output. </a:t>
            </a:r>
          </a:p>
          <a:p>
            <a:r>
              <a:rPr lang="en-US" dirty="0" smtClean="0"/>
              <a:t>During </a:t>
            </a:r>
            <a:r>
              <a:rPr lang="en-US" dirty="0" err="1" smtClean="0"/>
              <a:t>labour</a:t>
            </a:r>
            <a:r>
              <a:rPr lang="en-US" dirty="0" smtClean="0"/>
              <a:t> cardiac output may increase further by up to 45%. </a:t>
            </a:r>
            <a:endParaRPr lang="en-US" dirty="0"/>
          </a:p>
        </p:txBody>
      </p:sp>
    </p:spTree>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Intravascular pressures </a:t>
            </a:r>
            <a:endParaRPr lang="en-US" b="1"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dirty="0" smtClean="0"/>
              <a:t>Systolic pressure falls only slightly during pregnancy, whereas diastolic pressure decreases more markedly; this decrease begins in the first trimester, reaches its lowest point in </a:t>
            </a:r>
            <a:r>
              <a:rPr lang="en-US" dirty="0" err="1" smtClean="0"/>
              <a:t>midpregnancy</a:t>
            </a:r>
            <a:r>
              <a:rPr lang="en-US" dirty="0" smtClean="0"/>
              <a:t>, and returns toward </a:t>
            </a:r>
            <a:r>
              <a:rPr lang="en-US" dirty="0" err="1" smtClean="0"/>
              <a:t>nonpregnant</a:t>
            </a:r>
            <a:r>
              <a:rPr lang="en-US" dirty="0" smtClean="0"/>
              <a:t> levels by term. </a:t>
            </a:r>
          </a:p>
          <a:p>
            <a:r>
              <a:rPr lang="en-US" dirty="0" smtClean="0"/>
              <a:t>These changes reflect the elevated cardiac output and reduced peripheral resistance that characterize pregnancy. </a:t>
            </a:r>
          </a:p>
          <a:p>
            <a:r>
              <a:rPr lang="en-US" dirty="0" smtClean="0"/>
              <a:t>Toward the end of pregnancy, vasoconstrictor tone, and with it blood pressure, normally increase. </a:t>
            </a:r>
          </a:p>
        </p:txBody>
      </p:sp>
    </p:spTree>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Intravascular pressures </a:t>
            </a:r>
            <a:endParaRPr lang="en-US" dirty="0"/>
          </a:p>
        </p:txBody>
      </p:sp>
      <p:sp>
        <p:nvSpPr>
          <p:cNvPr id="3" name="Content Placeholder 2"/>
          <p:cNvSpPr>
            <a:spLocks noGrp="1"/>
          </p:cNvSpPr>
          <p:nvPr>
            <p:ph idx="1"/>
          </p:nvPr>
        </p:nvSpPr>
        <p:spPr/>
        <p:txBody>
          <a:bodyPr>
            <a:normAutofit/>
          </a:bodyPr>
          <a:lstStyle/>
          <a:p>
            <a:r>
              <a:rPr lang="en-US" dirty="0" smtClean="0"/>
              <a:t>The venous compression by the gravid uterus elevates pressure in veins that drain the legs and pelvic organs, thereby exacerbating varicose veins in the legs and vulva and causing hemorrhoids. </a:t>
            </a:r>
          </a:p>
          <a:p>
            <a:r>
              <a:rPr lang="en-US" dirty="0" smtClean="0"/>
              <a:t>The rise in venous pressure is the major cause of the lower extremity edema that characterizes pregnancy. </a:t>
            </a:r>
          </a:p>
        </p:txBody>
      </p:sp>
    </p:spTree>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Intravascular pressures </a:t>
            </a:r>
            <a:endParaRPr lang="en-US" dirty="0"/>
          </a:p>
        </p:txBody>
      </p:sp>
      <p:sp>
        <p:nvSpPr>
          <p:cNvPr id="3" name="Content Placeholder 2"/>
          <p:cNvSpPr>
            <a:spLocks noGrp="1"/>
          </p:cNvSpPr>
          <p:nvPr>
            <p:ph idx="1"/>
          </p:nvPr>
        </p:nvSpPr>
        <p:spPr/>
        <p:txBody>
          <a:bodyPr>
            <a:normAutofit fontScale="92500"/>
          </a:bodyPr>
          <a:lstStyle/>
          <a:p>
            <a:r>
              <a:rPr lang="en-US" dirty="0" smtClean="0"/>
              <a:t>The </a:t>
            </a:r>
            <a:r>
              <a:rPr lang="en-US" dirty="0" err="1" smtClean="0"/>
              <a:t>hypoalbuminemia</a:t>
            </a:r>
            <a:r>
              <a:rPr lang="en-US" dirty="0" smtClean="0"/>
              <a:t> associated with pregnancy also shifts the balance of the other major factor in the Starling equation (colloid osmotic pressure) in favor of fluid transfer from the intravascular to the extracellular space. </a:t>
            </a:r>
          </a:p>
          <a:p>
            <a:r>
              <a:rPr lang="en-US" dirty="0" smtClean="0"/>
              <a:t>Because of venous compression, the rate of blood flow in the lower veins is also markedly reduced, causing a predisposition to thrombosis. </a:t>
            </a:r>
          </a:p>
          <a:p>
            <a:endParaRPr lang="en-US" dirty="0"/>
          </a:p>
        </p:txBody>
      </p:sp>
    </p:spTree>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Regional blood flow</a:t>
            </a:r>
            <a:endParaRPr lang="en-US" b="1" dirty="0"/>
          </a:p>
        </p:txBody>
      </p:sp>
      <p:sp>
        <p:nvSpPr>
          <p:cNvPr id="3" name="Content Placeholder 2"/>
          <p:cNvSpPr>
            <a:spLocks noGrp="1"/>
          </p:cNvSpPr>
          <p:nvPr>
            <p:ph idx="1"/>
          </p:nvPr>
        </p:nvSpPr>
        <p:spPr/>
        <p:txBody>
          <a:bodyPr>
            <a:normAutofit fontScale="92500"/>
          </a:bodyPr>
          <a:lstStyle/>
          <a:p>
            <a:r>
              <a:rPr lang="en-US" dirty="0" smtClean="0"/>
              <a:t>Blood flow to most regions of the body increases and reaches a plateau relatively early in pregnancy. Notable exceptions occur in the uterus, kidney, breasts, and skin, in each of which blood flow increases with gestational age. </a:t>
            </a:r>
          </a:p>
          <a:p>
            <a:r>
              <a:rPr lang="en-US" dirty="0" smtClean="0"/>
              <a:t>The uterine blood flow increases from about 100 </a:t>
            </a:r>
            <a:r>
              <a:rPr lang="en-US" dirty="0" err="1" smtClean="0"/>
              <a:t>mL</a:t>
            </a:r>
            <a:r>
              <a:rPr lang="en-US" dirty="0" smtClean="0"/>
              <a:t>/min in the </a:t>
            </a:r>
            <a:r>
              <a:rPr lang="en-US" dirty="0" err="1" smtClean="0"/>
              <a:t>nonpregnant</a:t>
            </a:r>
            <a:r>
              <a:rPr lang="en-US" dirty="0" smtClean="0"/>
              <a:t> state (2% of cardiac output) to approximately 1200 </a:t>
            </a:r>
            <a:r>
              <a:rPr lang="en-US" dirty="0" err="1" smtClean="0"/>
              <a:t>mL</a:t>
            </a:r>
            <a:r>
              <a:rPr lang="en-US" dirty="0" smtClean="0"/>
              <a:t>/min (17% of cardiac output) at term. </a:t>
            </a:r>
            <a:endParaRPr lang="en-US" dirty="0"/>
          </a:p>
        </p:txBody>
      </p:sp>
    </p:spTree>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Oxygen-carrying capacity of blood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Plasma volume expands proportionately more than red blood cell volume, leading to a fall in </a:t>
            </a:r>
            <a:r>
              <a:rPr lang="en-US" dirty="0" err="1" smtClean="0"/>
              <a:t>hematocrit</a:t>
            </a:r>
            <a:r>
              <a:rPr lang="en-US" dirty="0" smtClean="0"/>
              <a:t>. Optimal pregnancy outcomes are generally achieved with a maternal </a:t>
            </a:r>
            <a:r>
              <a:rPr lang="en-US" dirty="0" err="1" smtClean="0"/>
              <a:t>hematocrit</a:t>
            </a:r>
            <a:r>
              <a:rPr lang="en-US" dirty="0" smtClean="0"/>
              <a:t> of 33% to 35%. </a:t>
            </a:r>
          </a:p>
          <a:p>
            <a:r>
              <a:rPr lang="en-US" dirty="0" smtClean="0"/>
              <a:t>Hematocrit readings below 27 to 29, or above 39 to 41, are associated with progressively less favorable outcomes. </a:t>
            </a:r>
          </a:p>
          <a:p>
            <a:r>
              <a:rPr lang="en-US" dirty="0" smtClean="0"/>
              <a:t>Despite the relatively low "optimal" </a:t>
            </a:r>
            <a:r>
              <a:rPr lang="en-US" dirty="0" err="1" smtClean="0"/>
              <a:t>hematocrit</a:t>
            </a:r>
            <a:r>
              <a:rPr lang="en-US" dirty="0" smtClean="0"/>
              <a:t>, the </a:t>
            </a:r>
            <a:r>
              <a:rPr lang="en-US" dirty="0" err="1" smtClean="0"/>
              <a:t>arteriovenous</a:t>
            </a:r>
            <a:r>
              <a:rPr lang="en-US" dirty="0" smtClean="0"/>
              <a:t> oxygen difference in pregnancy is below </a:t>
            </a:r>
            <a:r>
              <a:rPr lang="en-US" dirty="0" err="1" smtClean="0"/>
              <a:t>nonpregnant</a:t>
            </a:r>
            <a:r>
              <a:rPr lang="en-US" dirty="0" smtClean="0"/>
              <a:t> levels. </a:t>
            </a:r>
          </a:p>
        </p:txBody>
      </p:sp>
    </p:spTree>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normAutofit/>
          </a:bodyPr>
          <a:lstStyle/>
          <a:p>
            <a:pPr>
              <a:buNone/>
            </a:pPr>
            <a:r>
              <a:rPr lang="en-US" b="1" dirty="0" smtClean="0"/>
              <a:t>Respiratory system</a:t>
            </a:r>
          </a:p>
          <a:p>
            <a:pPr>
              <a:buNone/>
            </a:pPr>
            <a:r>
              <a:rPr lang="en-US" dirty="0" smtClean="0"/>
              <a:t>The major respiratory changes in pregnancy involve three factors: </a:t>
            </a:r>
          </a:p>
          <a:p>
            <a:r>
              <a:rPr lang="en-US" dirty="0" smtClean="0"/>
              <a:t>the mechanical effects of the enlarging uterus, </a:t>
            </a:r>
          </a:p>
          <a:p>
            <a:r>
              <a:rPr lang="en-US" dirty="0" smtClean="0"/>
              <a:t>the increased total body oxygen consumption, </a:t>
            </a:r>
          </a:p>
          <a:p>
            <a:r>
              <a:rPr lang="en-US" dirty="0" smtClean="0"/>
              <a:t>the respiratory stimulant effects of progesterone. </a:t>
            </a:r>
          </a:p>
        </p:txBody>
      </p:sp>
    </p:spTree>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normAutofit lnSpcReduction="10000"/>
          </a:bodyPr>
          <a:lstStyle/>
          <a:p>
            <a:r>
              <a:rPr lang="en-US" dirty="0" smtClean="0"/>
              <a:t>Assessment of mechanical changes during pregnancy reveals that the diaphragm at rest rises to a level of 4 cm above its usual resting position. </a:t>
            </a:r>
          </a:p>
          <a:p>
            <a:r>
              <a:rPr lang="en-US" dirty="0" smtClean="0"/>
              <a:t>The chest enlarges in transverse diameter by about 2.1 cm. Simultaneously, the </a:t>
            </a:r>
            <a:r>
              <a:rPr lang="en-US" dirty="0" err="1" smtClean="0"/>
              <a:t>subcostal</a:t>
            </a:r>
            <a:r>
              <a:rPr lang="en-US" dirty="0" smtClean="0"/>
              <a:t> angle increases from an average of 68.5 degrees to 103.5 degrees during the latter part of gestation.</a:t>
            </a:r>
          </a:p>
          <a:p>
            <a:endParaRPr lang="en-US" dirty="0"/>
          </a:p>
        </p:txBody>
      </p:sp>
    </p:spTree>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normAutofit fontScale="92500"/>
          </a:bodyPr>
          <a:lstStyle/>
          <a:p>
            <a:r>
              <a:rPr lang="en-US" b="1" dirty="0" smtClean="0"/>
              <a:t>As pregnancy progresses, the enlarging uterus elevates the resting position of the diaphragm.</a:t>
            </a:r>
            <a:r>
              <a:rPr lang="en-US" dirty="0" smtClean="0"/>
              <a:t> This results in less negative </a:t>
            </a:r>
            <a:r>
              <a:rPr lang="en-US" dirty="0" err="1" smtClean="0"/>
              <a:t>intrathoracic</a:t>
            </a:r>
            <a:r>
              <a:rPr lang="en-US" dirty="0" smtClean="0"/>
              <a:t> pressure and a decreased resting lung volume, that is, a decrease in functional residual capacity (FRC). </a:t>
            </a:r>
          </a:p>
          <a:p>
            <a:r>
              <a:rPr lang="en-US" dirty="0" smtClean="0"/>
              <a:t>The enlarging uterus produces no impairment in diaphragmatic or thoracic muscle motion. Hence, the vital capacity (VC) remains unchanged. </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E8E414A-3CC4-48CC-A942-AC74060F08B3}" type="slidenum">
              <a:rPr lang="en-US"/>
              <a:pPr/>
              <a:t>46</a:t>
            </a:fld>
            <a:endParaRPr lang="en-US"/>
          </a:p>
        </p:txBody>
      </p:sp>
      <p:sp>
        <p:nvSpPr>
          <p:cNvPr id="62466" name="Rectangle 2"/>
          <p:cNvSpPr>
            <a:spLocks noGrp="1" noChangeArrowheads="1"/>
          </p:cNvSpPr>
          <p:nvPr>
            <p:ph type="title"/>
          </p:nvPr>
        </p:nvSpPr>
        <p:spPr>
          <a:xfrm>
            <a:off x="0" y="0"/>
            <a:ext cx="9144000" cy="639763"/>
          </a:xfrm>
        </p:spPr>
        <p:txBody>
          <a:bodyPr/>
          <a:lstStyle/>
          <a:p>
            <a:r>
              <a:rPr lang="en-US" sz="3200" dirty="0"/>
              <a:t>External female genitalia </a:t>
            </a:r>
            <a:r>
              <a:rPr lang="en-US" sz="3200" dirty="0" smtClean="0"/>
              <a:t>/ </a:t>
            </a:r>
            <a:r>
              <a:rPr lang="en-US" sz="3200" dirty="0"/>
              <a:t>vulva or pudendum</a:t>
            </a:r>
          </a:p>
        </p:txBody>
      </p:sp>
      <p:sp>
        <p:nvSpPr>
          <p:cNvPr id="62467" name="Rectangle 3"/>
          <p:cNvSpPr>
            <a:spLocks noGrp="1" noChangeArrowheads="1"/>
          </p:cNvSpPr>
          <p:nvPr>
            <p:ph type="body" idx="1"/>
          </p:nvPr>
        </p:nvSpPr>
        <p:spPr>
          <a:xfrm>
            <a:off x="228600" y="685800"/>
            <a:ext cx="8763000" cy="2514600"/>
          </a:xfrm>
        </p:spPr>
        <p:txBody>
          <a:bodyPr/>
          <a:lstStyle/>
          <a:p>
            <a:pPr>
              <a:lnSpc>
                <a:spcPct val="80000"/>
              </a:lnSpc>
            </a:pPr>
            <a:r>
              <a:rPr lang="en-US" sz="2000" b="1" i="1" dirty="0"/>
              <a:t>Mons pubis</a:t>
            </a:r>
            <a:r>
              <a:rPr lang="en-US" sz="2000" dirty="0"/>
              <a:t>: fatty pad over pubic </a:t>
            </a:r>
            <a:r>
              <a:rPr lang="en-US" sz="2000" dirty="0" err="1"/>
              <a:t>symphysis</a:t>
            </a:r>
            <a:r>
              <a:rPr lang="en-US" sz="2000" dirty="0"/>
              <a:t>, with hair after puberty</a:t>
            </a:r>
          </a:p>
          <a:p>
            <a:pPr>
              <a:lnSpc>
                <a:spcPct val="80000"/>
              </a:lnSpc>
            </a:pPr>
            <a:r>
              <a:rPr lang="en-US" sz="2000" b="1" i="1" dirty="0"/>
              <a:t>Labia (lips) </a:t>
            </a:r>
            <a:r>
              <a:rPr lang="en-US" sz="2000" b="1" i="1" dirty="0" err="1"/>
              <a:t>majora</a:t>
            </a:r>
            <a:r>
              <a:rPr lang="en-US" sz="2000" dirty="0"/>
              <a:t>: long fatty hair-covered skin folds</a:t>
            </a:r>
          </a:p>
          <a:p>
            <a:pPr>
              <a:lnSpc>
                <a:spcPct val="80000"/>
              </a:lnSpc>
            </a:pPr>
            <a:r>
              <a:rPr lang="en-US" sz="2000" b="1" i="1" dirty="0"/>
              <a:t>Labia </a:t>
            </a:r>
            <a:r>
              <a:rPr lang="en-US" sz="2000" b="1" i="1" dirty="0" err="1"/>
              <a:t>minora</a:t>
            </a:r>
            <a:r>
              <a:rPr lang="en-US" sz="2000" dirty="0"/>
              <a:t>: thin, hairless, folds enclosing vestibule</a:t>
            </a:r>
          </a:p>
          <a:p>
            <a:pPr>
              <a:lnSpc>
                <a:spcPct val="80000"/>
              </a:lnSpc>
            </a:pPr>
            <a:r>
              <a:rPr lang="en-US" sz="2000" b="1" i="1" dirty="0"/>
              <a:t>Vestibule</a:t>
            </a:r>
            <a:r>
              <a:rPr lang="en-US" sz="2000" dirty="0"/>
              <a:t>: houses external openings of urethra and vagina</a:t>
            </a:r>
          </a:p>
          <a:p>
            <a:pPr lvl="1">
              <a:lnSpc>
                <a:spcPct val="80000"/>
              </a:lnSpc>
            </a:pPr>
            <a:r>
              <a:rPr lang="en-US" sz="2000" dirty="0"/>
              <a:t>Urethra is anterior (drains urine from bladder)</a:t>
            </a:r>
          </a:p>
          <a:p>
            <a:pPr lvl="1">
              <a:lnSpc>
                <a:spcPct val="80000"/>
              </a:lnSpc>
            </a:pPr>
            <a:r>
              <a:rPr lang="en-US" sz="2000" dirty="0"/>
              <a:t>Baby comes out through vagina (vaginal orifice in </a:t>
            </a:r>
            <a:r>
              <a:rPr lang="en-US" sz="2000" dirty="0" err="1"/>
              <a:t>pic</a:t>
            </a:r>
            <a:r>
              <a:rPr lang="en-US" sz="2000" dirty="0"/>
              <a:t>)</a:t>
            </a:r>
          </a:p>
          <a:p>
            <a:pPr>
              <a:lnSpc>
                <a:spcPct val="80000"/>
              </a:lnSpc>
            </a:pPr>
            <a:r>
              <a:rPr lang="en-US" sz="2000" b="1" i="1" dirty="0"/>
              <a:t>Clitoris</a:t>
            </a:r>
            <a:r>
              <a:rPr lang="en-US" sz="2000" dirty="0"/>
              <a:t>: anterior, homolog of penis (sensitive erectile tissue)</a:t>
            </a:r>
          </a:p>
          <a:p>
            <a:pPr>
              <a:lnSpc>
                <a:spcPct val="80000"/>
              </a:lnSpc>
            </a:pPr>
            <a:r>
              <a:rPr lang="en-US" sz="2000" b="1" i="1" dirty="0"/>
              <a:t>Perineum</a:t>
            </a:r>
            <a:r>
              <a:rPr lang="en-US" sz="2000" dirty="0"/>
              <a:t>: diamond shaped region</a:t>
            </a:r>
          </a:p>
        </p:txBody>
      </p:sp>
      <p:pic>
        <p:nvPicPr>
          <p:cNvPr id="62468" name="Picture 4" descr="24-20_ExtrnlFmlGenit_1"/>
          <p:cNvPicPr>
            <a:picLocks noChangeAspect="1" noChangeArrowheads="1"/>
          </p:cNvPicPr>
          <p:nvPr/>
        </p:nvPicPr>
        <p:blipFill>
          <a:blip r:embed="rId2"/>
          <a:srcRect l="19090" t="27058" r="19090" b="15294"/>
          <a:stretch>
            <a:fillRect/>
          </a:stretch>
        </p:blipFill>
        <p:spPr bwMode="auto">
          <a:xfrm>
            <a:off x="0" y="3495675"/>
            <a:ext cx="4664075" cy="3362325"/>
          </a:xfrm>
          <a:prstGeom prst="rect">
            <a:avLst/>
          </a:prstGeom>
          <a:noFill/>
        </p:spPr>
      </p:pic>
      <p:pic>
        <p:nvPicPr>
          <p:cNvPr id="62470" name="Picture 6" descr="24-21_XtrnlGent-Deep_1"/>
          <p:cNvPicPr>
            <a:picLocks noChangeAspect="1" noChangeArrowheads="1"/>
          </p:cNvPicPr>
          <p:nvPr/>
        </p:nvPicPr>
        <p:blipFill>
          <a:blip r:embed="rId3"/>
          <a:srcRect l="18182" t="16470" r="23636" b="14117"/>
          <a:stretch>
            <a:fillRect/>
          </a:stretch>
        </p:blipFill>
        <p:spPr bwMode="auto">
          <a:xfrm>
            <a:off x="4754563" y="2811463"/>
            <a:ext cx="4389437" cy="4046537"/>
          </a:xfrm>
          <a:prstGeom prst="rect">
            <a:avLst/>
          </a:prstGeom>
          <a:noFill/>
        </p:spPr>
      </p:pic>
    </p:spTree>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b="1" dirty="0" smtClean="0"/>
              <a:t>Oxygen consumption and ventilation </a:t>
            </a:r>
            <a:endParaRPr lang="en-US" b="1" dirty="0"/>
          </a:p>
        </p:txBody>
      </p:sp>
      <p:sp>
        <p:nvSpPr>
          <p:cNvPr id="3" name="Content Placeholder 2"/>
          <p:cNvSpPr>
            <a:spLocks noGrp="1"/>
          </p:cNvSpPr>
          <p:nvPr>
            <p:ph idx="1"/>
          </p:nvPr>
        </p:nvSpPr>
        <p:spPr/>
        <p:txBody>
          <a:bodyPr>
            <a:normAutofit/>
          </a:bodyPr>
          <a:lstStyle/>
          <a:p>
            <a:r>
              <a:rPr lang="en-US" b="1" dirty="0" smtClean="0"/>
              <a:t>Total body oxygen consumption increases about 15% to 20% in pregnancy.</a:t>
            </a:r>
            <a:r>
              <a:rPr lang="en-US" dirty="0" smtClean="0"/>
              <a:t> Approximately half of this increase is accounted for by the uterus and its contents. The remainder is accounted for mainly by increased maternal renal and cardiac work. Smaller increments are due to greater breast tissue mass and to increased work of the respiratory muscles. </a:t>
            </a:r>
            <a:endParaRPr lang="en-US" dirty="0"/>
          </a:p>
        </p:txBody>
      </p:sp>
    </p:spTree>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Oxygen consumption and ventilation </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In pregnancy, the elevations in both cardiac output and alveolar ventilation are greater than those required to meet the increased oxygen consumption.</a:t>
            </a:r>
          </a:p>
          <a:p>
            <a:r>
              <a:rPr lang="en-US" dirty="0" smtClean="0"/>
              <a:t>In general, airway resistance is unchanged or even decreased in pregnancy. </a:t>
            </a:r>
            <a:r>
              <a:rPr lang="en-US" b="1" dirty="0" smtClean="0"/>
              <a:t>Despite the absence of obstructive or restrictive effects, </a:t>
            </a:r>
            <a:r>
              <a:rPr lang="en-US" b="1" dirty="0" err="1" smtClean="0"/>
              <a:t>dyspnea</a:t>
            </a:r>
            <a:r>
              <a:rPr lang="en-US" b="1" dirty="0" smtClean="0"/>
              <a:t> is a common symptom in pregnancy. </a:t>
            </a:r>
            <a:r>
              <a:rPr lang="en-US" dirty="0" smtClean="0"/>
              <a:t>The marked change in P</a:t>
            </a:r>
            <a:r>
              <a:rPr lang="en-US" cap="all" dirty="0" smtClean="0"/>
              <a:t>co</a:t>
            </a:r>
            <a:r>
              <a:rPr lang="en-US" baseline="-25000" dirty="0" smtClean="0"/>
              <a:t>2</a:t>
            </a:r>
            <a:r>
              <a:rPr lang="en-US" dirty="0" smtClean="0"/>
              <a:t> to unusually low levels may result in the sensation of </a:t>
            </a:r>
            <a:r>
              <a:rPr lang="en-US" dirty="0" err="1" smtClean="0"/>
              <a:t>dyspnea</a:t>
            </a:r>
            <a:r>
              <a:rPr lang="en-US" dirty="0" smtClean="0"/>
              <a:t>. </a:t>
            </a:r>
            <a:endParaRPr lang="en-US" dirty="0"/>
          </a:p>
        </p:txBody>
      </p:sp>
    </p:spTree>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304800" y="304801"/>
          <a:ext cx="8610600" cy="6229349"/>
        </p:xfrm>
        <a:graphic>
          <a:graphicData uri="http://schemas.openxmlformats.org/drawingml/2006/table">
            <a:tbl>
              <a:tblPr firstRow="1" bandRow="1">
                <a:tableStyleId>{5C22544A-7EE6-4342-B048-85BDC9FD1C3A}</a:tableStyleId>
              </a:tblPr>
              <a:tblGrid>
                <a:gridCol w="1913467"/>
                <a:gridCol w="3164579"/>
                <a:gridCol w="3532554"/>
              </a:tblGrid>
              <a:tr h="656041">
                <a:tc>
                  <a:txBody>
                    <a:bodyPr/>
                    <a:lstStyle/>
                    <a:p>
                      <a:pPr algn="l"/>
                      <a:r>
                        <a:rPr lang="en-US" sz="2400" b="1" dirty="0"/>
                        <a:t>Test</a:t>
                      </a:r>
                      <a:endParaRPr lang="en-US" sz="2400" dirty="0"/>
                    </a:p>
                  </a:txBody>
                  <a:tcPr marL="47625" marR="47625" marT="47625" marB="47625" anchor="b"/>
                </a:tc>
                <a:tc>
                  <a:txBody>
                    <a:bodyPr/>
                    <a:lstStyle/>
                    <a:p>
                      <a:pPr algn="l"/>
                      <a:r>
                        <a:rPr lang="en-US" sz="2400" b="1"/>
                        <a:t>Definition</a:t>
                      </a:r>
                      <a:endParaRPr lang="en-US" sz="2400"/>
                    </a:p>
                  </a:txBody>
                  <a:tcPr marL="47625" marR="47625" marT="47625" marB="47625" anchor="b"/>
                </a:tc>
                <a:tc>
                  <a:txBody>
                    <a:bodyPr/>
                    <a:lstStyle/>
                    <a:p>
                      <a:pPr algn="l"/>
                      <a:r>
                        <a:rPr lang="en-US" sz="2400" b="1" dirty="0"/>
                        <a:t>Change in Pregnancy</a:t>
                      </a:r>
                      <a:endParaRPr lang="en-US" sz="2400" dirty="0"/>
                    </a:p>
                  </a:txBody>
                  <a:tcPr marL="47625" marR="47625" marT="47625" marB="47625" anchor="b"/>
                </a:tc>
              </a:tr>
              <a:tr h="656041">
                <a:tc>
                  <a:txBody>
                    <a:bodyPr/>
                    <a:lstStyle/>
                    <a:p>
                      <a:pPr algn="l"/>
                      <a:r>
                        <a:rPr lang="en-US" sz="2400" dirty="0"/>
                        <a:t>Respiratory rate</a:t>
                      </a:r>
                    </a:p>
                  </a:txBody>
                  <a:tcPr marL="47625" marR="47625" marT="47625" marB="47625"/>
                </a:tc>
                <a:tc>
                  <a:txBody>
                    <a:bodyPr/>
                    <a:lstStyle/>
                    <a:p>
                      <a:pPr algn="l"/>
                      <a:r>
                        <a:rPr lang="en-US" sz="2400" dirty="0"/>
                        <a:t>Breaths/minute</a:t>
                      </a:r>
                    </a:p>
                  </a:txBody>
                  <a:tcPr marL="47625" marR="47625" marT="47625" marB="47625"/>
                </a:tc>
                <a:tc>
                  <a:txBody>
                    <a:bodyPr/>
                    <a:lstStyle/>
                    <a:p>
                      <a:pPr algn="l"/>
                      <a:r>
                        <a:rPr lang="en-US" sz="2400"/>
                        <a:t>No significant change</a:t>
                      </a:r>
                    </a:p>
                  </a:txBody>
                  <a:tcPr marL="47625" marR="47625" marT="47625" marB="47625"/>
                </a:tc>
              </a:tr>
              <a:tr h="1143000">
                <a:tc>
                  <a:txBody>
                    <a:bodyPr/>
                    <a:lstStyle/>
                    <a:p>
                      <a:pPr algn="l"/>
                      <a:r>
                        <a:rPr lang="en-US" sz="2400"/>
                        <a:t>Tidal volume</a:t>
                      </a:r>
                    </a:p>
                  </a:txBody>
                  <a:tcPr marL="47625" marR="47625" marT="47625" marB="47625"/>
                </a:tc>
                <a:tc>
                  <a:txBody>
                    <a:bodyPr/>
                    <a:lstStyle/>
                    <a:p>
                      <a:pPr algn="l"/>
                      <a:r>
                        <a:rPr lang="en-US" sz="2400" dirty="0"/>
                        <a:t>The volume of air inspired and expired at each breath</a:t>
                      </a:r>
                    </a:p>
                  </a:txBody>
                  <a:tcPr marL="47625" marR="47625" marT="47625" marB="47625"/>
                </a:tc>
                <a:tc>
                  <a:txBody>
                    <a:bodyPr/>
                    <a:lstStyle/>
                    <a:p>
                      <a:pPr algn="l"/>
                      <a:r>
                        <a:rPr lang="en-US" sz="2400"/>
                        <a:t>Progressive rise throughout pregnancy of 0.1-0.2 L</a:t>
                      </a:r>
                    </a:p>
                  </a:txBody>
                  <a:tcPr marL="47625" marR="47625" marT="47625" marB="47625"/>
                </a:tc>
              </a:tr>
              <a:tr h="1629958">
                <a:tc>
                  <a:txBody>
                    <a:bodyPr/>
                    <a:lstStyle/>
                    <a:p>
                      <a:pPr algn="l"/>
                      <a:r>
                        <a:rPr lang="en-US" sz="2400"/>
                        <a:t>Expiratory reserve volume</a:t>
                      </a:r>
                    </a:p>
                  </a:txBody>
                  <a:tcPr marL="47625" marR="47625" marT="47625" marB="47625"/>
                </a:tc>
                <a:tc>
                  <a:txBody>
                    <a:bodyPr/>
                    <a:lstStyle/>
                    <a:p>
                      <a:pPr algn="l"/>
                      <a:r>
                        <a:rPr lang="en-US" sz="2400" dirty="0"/>
                        <a:t>The maximum volume of air that can be additionally expired after a normal expiration</a:t>
                      </a:r>
                    </a:p>
                  </a:txBody>
                  <a:tcPr marL="47625" marR="47625" marT="47625" marB="47625"/>
                </a:tc>
                <a:tc>
                  <a:txBody>
                    <a:bodyPr/>
                    <a:lstStyle/>
                    <a:p>
                      <a:pPr algn="l"/>
                      <a:r>
                        <a:rPr lang="en-US" sz="2400"/>
                        <a:t>Lowered by about 15% (0.55 L in late pregnancy compared with 0.65 L postpartum)</a:t>
                      </a:r>
                    </a:p>
                  </a:txBody>
                  <a:tcPr marL="47625" marR="47625" marT="47625" marB="47625"/>
                </a:tc>
              </a:tr>
              <a:tr h="1629958">
                <a:tc>
                  <a:txBody>
                    <a:bodyPr/>
                    <a:lstStyle/>
                    <a:p>
                      <a:pPr algn="l"/>
                      <a:r>
                        <a:rPr lang="en-US" sz="2400"/>
                        <a:t>Residual volume</a:t>
                      </a:r>
                    </a:p>
                  </a:txBody>
                  <a:tcPr marL="47625" marR="47625" marT="47625" marB="47625"/>
                </a:tc>
                <a:tc>
                  <a:txBody>
                    <a:bodyPr/>
                    <a:lstStyle/>
                    <a:p>
                      <a:pPr algn="l"/>
                      <a:r>
                        <a:rPr lang="en-US" sz="2400"/>
                        <a:t>The volume of air remaining in the lungs after a maximum expiration</a:t>
                      </a:r>
                    </a:p>
                  </a:txBody>
                  <a:tcPr marL="47625" marR="47625" marT="47625" marB="47625"/>
                </a:tc>
                <a:tc>
                  <a:txBody>
                    <a:bodyPr/>
                    <a:lstStyle/>
                    <a:p>
                      <a:pPr algn="l"/>
                      <a:r>
                        <a:rPr lang="en-US" sz="2400" dirty="0"/>
                        <a:t>Falls considerably (0.77 L in late pregnancy compared with 0.96 L postpartum)</a:t>
                      </a:r>
                    </a:p>
                  </a:txBody>
                  <a:tcPr marL="47625" marR="47625" marT="47625" marB="47625"/>
                </a:tc>
              </a:tr>
            </a:tbl>
          </a:graphicData>
        </a:graphic>
      </p:graphicFrame>
    </p:spTree>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533400" y="304800"/>
          <a:ext cx="8382000" cy="6275070"/>
        </p:xfrm>
        <a:graphic>
          <a:graphicData uri="http://schemas.openxmlformats.org/drawingml/2006/table">
            <a:tbl>
              <a:tblPr firstRow="1" bandRow="1">
                <a:tableStyleId>{5C22544A-7EE6-4342-B048-85BDC9FD1C3A}</a:tableStyleId>
              </a:tblPr>
              <a:tblGrid>
                <a:gridCol w="2173111"/>
                <a:gridCol w="3026833"/>
                <a:gridCol w="3182056"/>
              </a:tblGrid>
              <a:tr h="1600200">
                <a:tc>
                  <a:txBody>
                    <a:bodyPr/>
                    <a:lstStyle/>
                    <a:p>
                      <a:pPr algn="l"/>
                      <a:r>
                        <a:rPr lang="en-US" sz="2400" dirty="0"/>
                        <a:t>Vital capacity</a:t>
                      </a:r>
                    </a:p>
                  </a:txBody>
                  <a:tcPr marL="47625" marR="47625" marT="47625" marB="47625"/>
                </a:tc>
                <a:tc>
                  <a:txBody>
                    <a:bodyPr/>
                    <a:lstStyle/>
                    <a:p>
                      <a:pPr algn="l"/>
                      <a:r>
                        <a:rPr lang="en-US" sz="2400" dirty="0"/>
                        <a:t>The maximum volume of air that can be forcibly inspired after a maximum expiration</a:t>
                      </a:r>
                    </a:p>
                  </a:txBody>
                  <a:tcPr marL="47625" marR="47625" marT="47625" marB="47625"/>
                </a:tc>
                <a:tc>
                  <a:txBody>
                    <a:bodyPr/>
                    <a:lstStyle/>
                    <a:p>
                      <a:pPr algn="l"/>
                      <a:r>
                        <a:rPr lang="en-US" sz="2400"/>
                        <a:t>Unchanged, except for possibly a small terminal diminution</a:t>
                      </a:r>
                    </a:p>
                  </a:txBody>
                  <a:tcPr marL="47625" marR="47625" marT="47625" marB="47625"/>
                </a:tc>
              </a:tr>
              <a:tr h="1435811">
                <a:tc>
                  <a:txBody>
                    <a:bodyPr/>
                    <a:lstStyle/>
                    <a:p>
                      <a:pPr algn="l"/>
                      <a:r>
                        <a:rPr lang="en-US" sz="2400"/>
                        <a:t>Inspiratory capacity</a:t>
                      </a:r>
                    </a:p>
                  </a:txBody>
                  <a:tcPr marL="47625" marR="47625" marT="47625" marB="47625"/>
                </a:tc>
                <a:tc>
                  <a:txBody>
                    <a:bodyPr/>
                    <a:lstStyle/>
                    <a:p>
                      <a:pPr algn="l"/>
                      <a:r>
                        <a:rPr lang="en-US" sz="2400" dirty="0"/>
                        <a:t>The maximum volume of air that can be inspired from resting expiratory level</a:t>
                      </a:r>
                    </a:p>
                  </a:txBody>
                  <a:tcPr marL="47625" marR="47625" marT="47625" marB="47625"/>
                </a:tc>
                <a:tc>
                  <a:txBody>
                    <a:bodyPr/>
                    <a:lstStyle/>
                    <a:p>
                      <a:pPr algn="l"/>
                      <a:r>
                        <a:rPr lang="en-US" sz="2400" dirty="0"/>
                        <a:t>Increased by about 5%</a:t>
                      </a:r>
                    </a:p>
                  </a:txBody>
                  <a:tcPr marL="47625" marR="47625" marT="47625" marB="47625"/>
                </a:tc>
              </a:tr>
              <a:tr h="1006855">
                <a:tc>
                  <a:txBody>
                    <a:bodyPr/>
                    <a:lstStyle/>
                    <a:p>
                      <a:pPr algn="l"/>
                      <a:r>
                        <a:rPr lang="en-US" sz="2400"/>
                        <a:t>Functional residual capacity</a:t>
                      </a:r>
                    </a:p>
                  </a:txBody>
                  <a:tcPr marL="47625" marR="47625" marT="47625" marB="47625"/>
                </a:tc>
                <a:tc>
                  <a:txBody>
                    <a:bodyPr/>
                    <a:lstStyle/>
                    <a:p>
                      <a:pPr algn="l"/>
                      <a:r>
                        <a:rPr lang="en-US" sz="2400" dirty="0"/>
                        <a:t>The volume of air in lungs at resting expiratory level</a:t>
                      </a:r>
                    </a:p>
                  </a:txBody>
                  <a:tcPr marL="47625" marR="47625" marT="47625" marB="47625"/>
                </a:tc>
                <a:tc>
                  <a:txBody>
                    <a:bodyPr/>
                    <a:lstStyle/>
                    <a:p>
                      <a:pPr algn="l"/>
                      <a:r>
                        <a:rPr lang="en-US" sz="2400" dirty="0"/>
                        <a:t>Lowered by about 18%</a:t>
                      </a:r>
                    </a:p>
                  </a:txBody>
                  <a:tcPr marL="47625" marR="47625" marT="47625" marB="47625"/>
                </a:tc>
              </a:tr>
              <a:tr h="1864767">
                <a:tc>
                  <a:txBody>
                    <a:bodyPr/>
                    <a:lstStyle/>
                    <a:p>
                      <a:pPr algn="l"/>
                      <a:r>
                        <a:rPr lang="en-US" sz="2400"/>
                        <a:t>Minute ventilation</a:t>
                      </a:r>
                    </a:p>
                  </a:txBody>
                  <a:tcPr marL="47625" marR="47625" marT="47625" marB="47625"/>
                </a:tc>
                <a:tc>
                  <a:txBody>
                    <a:bodyPr/>
                    <a:lstStyle/>
                    <a:p>
                      <a:pPr algn="l"/>
                      <a:r>
                        <a:rPr lang="en-US" sz="2400"/>
                        <a:t>The volume of air inspired or expired in 1 min</a:t>
                      </a:r>
                    </a:p>
                  </a:txBody>
                  <a:tcPr marL="47625" marR="47625" marT="47625" marB="47625"/>
                </a:tc>
                <a:tc>
                  <a:txBody>
                    <a:bodyPr/>
                    <a:lstStyle/>
                    <a:p>
                      <a:pPr algn="l"/>
                      <a:r>
                        <a:rPr lang="en-US" sz="2400" dirty="0"/>
                        <a:t>Increased by about 40% as a result of the increased tidal volume and unchanged respiratory rate</a:t>
                      </a:r>
                    </a:p>
                  </a:txBody>
                  <a:tcPr marL="47625" marR="47625" marT="47625" marB="47625"/>
                </a:tc>
              </a:tr>
            </a:tbl>
          </a:graphicData>
        </a:graphic>
      </p:graphicFrame>
    </p:spTree>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a:xfrm>
            <a:off x="457200" y="1600200"/>
            <a:ext cx="8382000" cy="4525963"/>
          </a:xfrm>
        </p:spPr>
        <p:txBody>
          <a:bodyPr>
            <a:normAutofit fontScale="92500" lnSpcReduction="10000"/>
          </a:bodyPr>
          <a:lstStyle/>
          <a:p>
            <a:pPr>
              <a:buNone/>
            </a:pPr>
            <a:r>
              <a:rPr lang="en-US" b="1" dirty="0" smtClean="0"/>
              <a:t>Coagulation</a:t>
            </a:r>
          </a:p>
          <a:p>
            <a:r>
              <a:rPr lang="en-US" dirty="0" smtClean="0"/>
              <a:t>Plasma levels of fibrinogen and all clotting factors, except XI and XIII, gradually increase during pregnancy inducing a </a:t>
            </a:r>
            <a:r>
              <a:rPr lang="en-US" dirty="0" err="1" smtClean="0"/>
              <a:t>hypercoagulable</a:t>
            </a:r>
            <a:r>
              <a:rPr lang="en-US" dirty="0" smtClean="0"/>
              <a:t> state. </a:t>
            </a:r>
          </a:p>
          <a:p>
            <a:r>
              <a:rPr lang="en-US" dirty="0" smtClean="0"/>
              <a:t>An increase in </a:t>
            </a:r>
            <a:r>
              <a:rPr lang="en-US" dirty="0" err="1" smtClean="0"/>
              <a:t>fibrinolysis</a:t>
            </a:r>
            <a:r>
              <a:rPr lang="en-US" dirty="0" smtClean="0"/>
              <a:t> is reflected in increased concentrations of </a:t>
            </a:r>
            <a:r>
              <a:rPr lang="en-US" dirty="0" err="1" smtClean="0"/>
              <a:t>antithrombin</a:t>
            </a:r>
            <a:r>
              <a:rPr lang="en-US" dirty="0" smtClean="0"/>
              <a:t> III, </a:t>
            </a:r>
            <a:r>
              <a:rPr lang="en-US" dirty="0" err="1" smtClean="0"/>
              <a:t>plasminogen</a:t>
            </a:r>
            <a:r>
              <a:rPr lang="en-US" dirty="0" smtClean="0"/>
              <a:t>, and fibrin degradation products. </a:t>
            </a:r>
          </a:p>
          <a:p>
            <a:r>
              <a:rPr lang="en-US" dirty="0" smtClean="0"/>
              <a:t>Platelet activity and consumption are both increased but platelet function remains normal in pregnancy. </a:t>
            </a:r>
            <a:endParaRPr lang="en-US" dirty="0"/>
          </a:p>
        </p:txBody>
      </p:sp>
    </p:spTree>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of coagulation cascade</a:t>
            </a:r>
            <a:endParaRPr lang="en-US" b="1" dirty="0"/>
          </a:p>
        </p:txBody>
      </p:sp>
      <p:sp>
        <p:nvSpPr>
          <p:cNvPr id="3" name="Content Placeholder 2"/>
          <p:cNvSpPr>
            <a:spLocks noGrp="1"/>
          </p:cNvSpPr>
          <p:nvPr>
            <p:ph idx="1"/>
          </p:nvPr>
        </p:nvSpPr>
        <p:spPr>
          <a:xfrm>
            <a:off x="381000" y="1447800"/>
            <a:ext cx="8763000" cy="5181600"/>
          </a:xfrm>
        </p:spPr>
        <p:txBody>
          <a:bodyPr>
            <a:normAutofit/>
          </a:bodyPr>
          <a:lstStyle/>
          <a:p>
            <a:r>
              <a:rPr lang="en-US" dirty="0" smtClean="0"/>
              <a:t>Factor I Fibrinogen</a:t>
            </a:r>
          </a:p>
          <a:p>
            <a:r>
              <a:rPr lang="en-US" dirty="0" smtClean="0"/>
              <a:t>Factor II </a:t>
            </a:r>
            <a:r>
              <a:rPr lang="en-US" dirty="0" err="1" smtClean="0"/>
              <a:t>Prothrombin</a:t>
            </a:r>
            <a:r>
              <a:rPr lang="en-US" dirty="0" smtClean="0"/>
              <a:t> </a:t>
            </a:r>
          </a:p>
          <a:p>
            <a:r>
              <a:rPr lang="en-US" dirty="0" smtClean="0"/>
              <a:t>Factor III Tissue factor; tissue  </a:t>
            </a:r>
            <a:r>
              <a:rPr lang="en-US" dirty="0" err="1" smtClean="0"/>
              <a:t>Thromboplastin</a:t>
            </a:r>
            <a:r>
              <a:rPr lang="en-US" dirty="0" smtClean="0"/>
              <a:t> </a:t>
            </a:r>
          </a:p>
          <a:p>
            <a:r>
              <a:rPr lang="en-US" dirty="0" smtClean="0"/>
              <a:t>Factor IV Calcium</a:t>
            </a:r>
          </a:p>
          <a:p>
            <a:r>
              <a:rPr lang="en-US" dirty="0" smtClean="0"/>
              <a:t>Factor V </a:t>
            </a:r>
            <a:r>
              <a:rPr lang="en-US" dirty="0" err="1" smtClean="0"/>
              <a:t>Proaccelerin</a:t>
            </a:r>
            <a:r>
              <a:rPr lang="en-US" dirty="0" smtClean="0"/>
              <a:t>; labile factor; accelerator (Ac-) globulin</a:t>
            </a:r>
          </a:p>
          <a:p>
            <a:r>
              <a:rPr lang="en-US" dirty="0" smtClean="0"/>
              <a:t>Factor VI (</a:t>
            </a:r>
            <a:r>
              <a:rPr lang="en-US" dirty="0" err="1" smtClean="0"/>
              <a:t>Va</a:t>
            </a:r>
            <a:r>
              <a:rPr lang="en-US" dirty="0" smtClean="0"/>
              <a:t>) </a:t>
            </a:r>
            <a:r>
              <a:rPr lang="en-US" dirty="0" err="1" smtClean="0"/>
              <a:t>Accelerin</a:t>
            </a:r>
            <a:r>
              <a:rPr lang="en-US" dirty="0" smtClean="0"/>
              <a:t> </a:t>
            </a:r>
          </a:p>
          <a:p>
            <a:r>
              <a:rPr lang="en-US" dirty="0" smtClean="0"/>
              <a:t>Factor  VII </a:t>
            </a:r>
            <a:r>
              <a:rPr lang="en-US" dirty="0" err="1" smtClean="0"/>
              <a:t>Proconvertin</a:t>
            </a:r>
            <a:r>
              <a:rPr lang="en-US" dirty="0" smtClean="0"/>
              <a:t>; serum   </a:t>
            </a:r>
            <a:r>
              <a:rPr lang="en-US" dirty="0" err="1" smtClean="0"/>
              <a:t>prothrombin</a:t>
            </a:r>
            <a:r>
              <a:rPr lang="en-US" dirty="0" smtClean="0"/>
              <a:t>  conversion accelerator (SPCA); </a:t>
            </a:r>
            <a:r>
              <a:rPr lang="en-US" dirty="0" err="1" smtClean="0"/>
              <a:t>Cothromboplastin</a:t>
            </a:r>
            <a:endParaRPr lang="en-US" dirty="0" smtClean="0"/>
          </a:p>
        </p:txBody>
      </p:sp>
    </p:spTree>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of coagulation cascade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Factor VIII </a:t>
            </a:r>
            <a:r>
              <a:rPr lang="en-US" dirty="0" err="1" smtClean="0"/>
              <a:t>Antihemophilic</a:t>
            </a:r>
            <a:r>
              <a:rPr lang="en-US" dirty="0" smtClean="0"/>
              <a:t> factor A;  platelet cofactor 1;  </a:t>
            </a:r>
            <a:r>
              <a:rPr lang="en-US" dirty="0" err="1" smtClean="0"/>
              <a:t>antihemophilic</a:t>
            </a:r>
            <a:r>
              <a:rPr lang="en-US" dirty="0" smtClean="0"/>
              <a:t> globulin  (AHG)</a:t>
            </a:r>
          </a:p>
          <a:p>
            <a:r>
              <a:rPr lang="en-US" dirty="0" smtClean="0"/>
              <a:t>Factor IX Christmas factor; platelet  </a:t>
            </a:r>
            <a:r>
              <a:rPr lang="en-US" dirty="0" err="1" smtClean="0"/>
              <a:t>thromboplastin</a:t>
            </a:r>
            <a:r>
              <a:rPr lang="en-US" dirty="0" smtClean="0"/>
              <a:t> component  (PTC); </a:t>
            </a:r>
            <a:r>
              <a:rPr lang="en-US" dirty="0" err="1" smtClean="0"/>
              <a:t>antihemophilic</a:t>
            </a:r>
            <a:r>
              <a:rPr lang="en-US" dirty="0" smtClean="0"/>
              <a:t> factor B</a:t>
            </a:r>
          </a:p>
          <a:p>
            <a:r>
              <a:rPr lang="en-US" dirty="0" smtClean="0"/>
              <a:t>Factor X </a:t>
            </a:r>
            <a:r>
              <a:rPr lang="en-US" dirty="0" err="1" smtClean="0"/>
              <a:t>Prothrombinase</a:t>
            </a:r>
            <a:r>
              <a:rPr lang="en-US" dirty="0" smtClean="0"/>
              <a:t>; Stuart–</a:t>
            </a:r>
            <a:r>
              <a:rPr lang="en-US" dirty="0" err="1" smtClean="0"/>
              <a:t>Prower</a:t>
            </a:r>
            <a:r>
              <a:rPr lang="en-US" dirty="0" smtClean="0"/>
              <a:t> factor</a:t>
            </a:r>
          </a:p>
          <a:p>
            <a:r>
              <a:rPr lang="en-US" dirty="0" smtClean="0"/>
              <a:t>Factor XI Plasma </a:t>
            </a:r>
            <a:r>
              <a:rPr lang="en-US" dirty="0" err="1" smtClean="0"/>
              <a:t>thromboplastin</a:t>
            </a:r>
            <a:r>
              <a:rPr lang="en-US" dirty="0" smtClean="0"/>
              <a:t>  antecedent (PTA)</a:t>
            </a:r>
          </a:p>
          <a:p>
            <a:r>
              <a:rPr lang="en-US" dirty="0" smtClean="0"/>
              <a:t>Factor XII Hageman factor; contact  factor</a:t>
            </a:r>
          </a:p>
          <a:p>
            <a:endParaRPr lang="en-US" dirty="0"/>
          </a:p>
        </p:txBody>
      </p:sp>
    </p:spTree>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lstStyle/>
          <a:p>
            <a:pPr>
              <a:buNone/>
            </a:pPr>
            <a:r>
              <a:rPr lang="en-US" b="1" dirty="0" smtClean="0"/>
              <a:t>The renal system</a:t>
            </a:r>
          </a:p>
          <a:p>
            <a:r>
              <a:rPr lang="en-US" dirty="0" smtClean="0"/>
              <a:t>The kidneys increase in size in pregnancy mainly because renal </a:t>
            </a:r>
            <a:r>
              <a:rPr lang="en-US" dirty="0" err="1" smtClean="0"/>
              <a:t>parenchymal</a:t>
            </a:r>
            <a:r>
              <a:rPr lang="en-US" dirty="0" smtClean="0"/>
              <a:t> volume rises by about 70% with marked dilatation of the calyces, renal pelvis and </a:t>
            </a:r>
            <a:r>
              <a:rPr lang="en-US" dirty="0" err="1" smtClean="0"/>
              <a:t>ureters</a:t>
            </a:r>
            <a:r>
              <a:rPr lang="en-US" dirty="0" smtClean="0"/>
              <a:t> in most women</a:t>
            </a:r>
            <a:endParaRPr lang="en-US" dirty="0"/>
          </a:p>
        </p:txBody>
      </p:sp>
    </p:spTree>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normAutofit/>
          </a:bodyPr>
          <a:lstStyle/>
          <a:p>
            <a:r>
              <a:rPr lang="en-US" dirty="0" smtClean="0"/>
              <a:t>Increased concentrations of progesterone and </a:t>
            </a:r>
            <a:r>
              <a:rPr lang="en-US" dirty="0" err="1" smtClean="0"/>
              <a:t>oestrogen</a:t>
            </a:r>
            <a:r>
              <a:rPr lang="en-US" dirty="0" smtClean="0"/>
              <a:t> directly act on the kidney causing the release of </a:t>
            </a:r>
            <a:r>
              <a:rPr lang="en-US" dirty="0" err="1" smtClean="0"/>
              <a:t>renin</a:t>
            </a:r>
            <a:r>
              <a:rPr lang="en-US" dirty="0" smtClean="0"/>
              <a:t>. </a:t>
            </a:r>
          </a:p>
          <a:p>
            <a:r>
              <a:rPr lang="en-US" dirty="0" smtClean="0"/>
              <a:t>This activates the </a:t>
            </a:r>
            <a:r>
              <a:rPr lang="en-US" dirty="0" err="1" smtClean="0"/>
              <a:t>aldosterone-renin-angiotensin</a:t>
            </a:r>
            <a:r>
              <a:rPr lang="en-US" dirty="0" smtClean="0"/>
              <a:t> mechanism leading to renal sodium retention and an increase in total body water. </a:t>
            </a:r>
          </a:p>
        </p:txBody>
      </p:sp>
    </p:spTree>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ANGIOTENSIN-ALDOSTERONE</a:t>
            </a:r>
            <a:r>
              <a:rPr lang="en-US" dirty="0" smtClean="0"/>
              <a:t> </a:t>
            </a:r>
          </a:p>
          <a:p>
            <a:r>
              <a:rPr lang="en-US" dirty="0" err="1" smtClean="0"/>
              <a:t>Aldosterone</a:t>
            </a:r>
            <a:r>
              <a:rPr lang="en-US" dirty="0" smtClean="0"/>
              <a:t> is a </a:t>
            </a:r>
            <a:r>
              <a:rPr lang="en-US" dirty="0" err="1" smtClean="0"/>
              <a:t>mineralocorticoid</a:t>
            </a:r>
            <a:r>
              <a:rPr lang="en-US" dirty="0" smtClean="0"/>
              <a:t> synthesized in the </a:t>
            </a:r>
            <a:r>
              <a:rPr lang="en-US" dirty="0" err="1" smtClean="0"/>
              <a:t>zona</a:t>
            </a:r>
            <a:r>
              <a:rPr lang="en-US" dirty="0" smtClean="0"/>
              <a:t> </a:t>
            </a:r>
            <a:r>
              <a:rPr lang="en-US" dirty="0" err="1" smtClean="0"/>
              <a:t>glomerulosa</a:t>
            </a:r>
            <a:r>
              <a:rPr lang="en-US" dirty="0" smtClean="0"/>
              <a:t> of the adrenal cortex.  </a:t>
            </a:r>
            <a:r>
              <a:rPr lang="en-US" b="1" dirty="0" err="1" smtClean="0"/>
              <a:t>Aldosterone</a:t>
            </a:r>
            <a:r>
              <a:rPr lang="en-US" b="1" dirty="0" smtClean="0"/>
              <a:t> secretion is regulated by the </a:t>
            </a:r>
            <a:r>
              <a:rPr lang="en-US" b="1" dirty="0" err="1" smtClean="0"/>
              <a:t>renin-angiotensin</a:t>
            </a:r>
            <a:r>
              <a:rPr lang="en-US" b="1" dirty="0" smtClean="0"/>
              <a:t> system.</a:t>
            </a:r>
            <a:r>
              <a:rPr lang="en-US" dirty="0" smtClean="0"/>
              <a:t> Increased </a:t>
            </a:r>
            <a:r>
              <a:rPr lang="en-US" dirty="0" err="1" smtClean="0"/>
              <a:t>renin</a:t>
            </a:r>
            <a:r>
              <a:rPr lang="en-US" dirty="0" smtClean="0"/>
              <a:t> formed in the kidney converts </a:t>
            </a:r>
            <a:r>
              <a:rPr lang="en-US" dirty="0" err="1" smtClean="0"/>
              <a:t>angiotensinogen</a:t>
            </a:r>
            <a:r>
              <a:rPr lang="en-US" dirty="0" smtClean="0"/>
              <a:t> (</a:t>
            </a:r>
            <a:r>
              <a:rPr lang="en-US" dirty="0" err="1" smtClean="0"/>
              <a:t>renin</a:t>
            </a:r>
            <a:r>
              <a:rPr lang="en-US" dirty="0" smtClean="0"/>
              <a:t>-substrate) to </a:t>
            </a:r>
            <a:r>
              <a:rPr lang="en-US" dirty="0" err="1" smtClean="0"/>
              <a:t>angiotensin</a:t>
            </a:r>
            <a:r>
              <a:rPr lang="en-US" dirty="0" smtClean="0"/>
              <a:t> I, which is further metabolized to </a:t>
            </a:r>
            <a:r>
              <a:rPr lang="en-US" dirty="0" err="1" smtClean="0"/>
              <a:t>angiotensin</a:t>
            </a:r>
            <a:r>
              <a:rPr lang="en-US" dirty="0" smtClean="0"/>
              <a:t> II, which in turn stimulates </a:t>
            </a:r>
            <a:r>
              <a:rPr lang="en-US" dirty="0" err="1" smtClean="0"/>
              <a:t>aldosterone</a:t>
            </a:r>
            <a:r>
              <a:rPr lang="en-US" dirty="0" smtClean="0"/>
              <a:t> secretion. </a:t>
            </a:r>
          </a:p>
          <a:p>
            <a:r>
              <a:rPr lang="en-US" dirty="0" err="1" smtClean="0"/>
              <a:t>Aldosterone</a:t>
            </a:r>
            <a:r>
              <a:rPr lang="en-US" dirty="0" smtClean="0"/>
              <a:t> stimulates the absorption of sodium and the secretion of potassium in the distal tubule of the kidney, thereby maintaining sodium and potassium balance.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a:xfrm>
            <a:off x="728663" y="423863"/>
            <a:ext cx="7772400" cy="1143000"/>
          </a:xfrm>
          <a:noFill/>
          <a:ln/>
        </p:spPr>
        <p:txBody>
          <a:bodyPr/>
          <a:lstStyle/>
          <a:p>
            <a:pPr algn="l"/>
            <a:r>
              <a:rPr lang="en-US" sz="4000"/>
              <a:t>External genitals of the female</a:t>
            </a:r>
          </a:p>
        </p:txBody>
      </p:sp>
      <p:pic>
        <p:nvPicPr>
          <p:cNvPr id="7174" name="Picture 6" descr="21_06"/>
          <p:cNvPicPr>
            <a:picLocks noChangeAspect="1" noChangeArrowheads="1"/>
          </p:cNvPicPr>
          <p:nvPr/>
        </p:nvPicPr>
        <p:blipFill>
          <a:blip r:embed="rId2"/>
          <a:srcRect/>
          <a:stretch>
            <a:fillRect/>
          </a:stretch>
        </p:blipFill>
        <p:spPr bwMode="auto">
          <a:xfrm>
            <a:off x="1404938" y="1804988"/>
            <a:ext cx="6072187" cy="4576762"/>
          </a:xfrm>
          <a:prstGeom prst="rect">
            <a:avLst/>
          </a:prstGeom>
          <a:noFill/>
        </p:spPr>
      </p:pic>
    </p:spTree>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normAutofit fontScale="92500"/>
          </a:bodyPr>
          <a:lstStyle/>
          <a:p>
            <a:r>
              <a:rPr lang="en-US" dirty="0" err="1" smtClean="0"/>
              <a:t>Renin</a:t>
            </a:r>
            <a:r>
              <a:rPr lang="en-US" dirty="0" smtClean="0"/>
              <a:t>-substrate (a plasma protein) concentration rises in pregnancy. It is thought that the high concentrations of progesterone and estrogen present during pregnancy stimulate </a:t>
            </a:r>
            <a:r>
              <a:rPr lang="en-US" dirty="0" err="1" smtClean="0"/>
              <a:t>renin</a:t>
            </a:r>
            <a:r>
              <a:rPr lang="en-US" dirty="0" smtClean="0"/>
              <a:t> and </a:t>
            </a:r>
            <a:r>
              <a:rPr lang="en-US" dirty="0" err="1" smtClean="0"/>
              <a:t>renin</a:t>
            </a:r>
            <a:r>
              <a:rPr lang="en-US" dirty="0" smtClean="0"/>
              <a:t>-substrate formation, thus giving rise to increased levels of </a:t>
            </a:r>
            <a:r>
              <a:rPr lang="en-US" dirty="0" err="1" smtClean="0"/>
              <a:t>angiotensin</a:t>
            </a:r>
            <a:r>
              <a:rPr lang="en-US" dirty="0" smtClean="0"/>
              <a:t> II and greater </a:t>
            </a:r>
            <a:r>
              <a:rPr lang="en-US" dirty="0" err="1" smtClean="0"/>
              <a:t>aldosterone</a:t>
            </a:r>
            <a:r>
              <a:rPr lang="en-US" dirty="0" smtClean="0"/>
              <a:t> production. </a:t>
            </a:r>
          </a:p>
          <a:p>
            <a:r>
              <a:rPr lang="en-US" b="1" dirty="0" err="1" smtClean="0"/>
              <a:t>Aldosterone</a:t>
            </a:r>
            <a:r>
              <a:rPr lang="en-US" b="1" dirty="0" smtClean="0"/>
              <a:t> secretion rates decline in pregnancy-induced hypertension.</a:t>
            </a:r>
            <a:r>
              <a:rPr lang="en-US" dirty="0" smtClean="0"/>
              <a:t> </a:t>
            </a:r>
          </a:p>
          <a:p>
            <a:endParaRPr lang="en-US" dirty="0"/>
          </a:p>
        </p:txBody>
      </p:sp>
    </p:spTree>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b="1" dirty="0" smtClean="0"/>
              <a:t>Other urinary tract changes</a:t>
            </a:r>
          </a:p>
        </p:txBody>
      </p:sp>
      <p:sp>
        <p:nvSpPr>
          <p:cNvPr id="32771" name="Rectangle 3"/>
          <p:cNvSpPr>
            <a:spLocks noGrp="1" noChangeArrowheads="1"/>
          </p:cNvSpPr>
          <p:nvPr>
            <p:ph type="body" idx="1"/>
          </p:nvPr>
        </p:nvSpPr>
        <p:spPr/>
        <p:txBody>
          <a:bodyPr/>
          <a:lstStyle/>
          <a:p>
            <a:pPr eaLnBrk="1" hangingPunct="1"/>
            <a:r>
              <a:rPr lang="en-US" dirty="0" err="1" smtClean="0"/>
              <a:t>Ureteral</a:t>
            </a:r>
            <a:r>
              <a:rPr lang="en-US" dirty="0" smtClean="0"/>
              <a:t> dilation / </a:t>
            </a:r>
            <a:r>
              <a:rPr lang="en-US" dirty="0" err="1" smtClean="0"/>
              <a:t>hydroureter</a:t>
            </a:r>
            <a:endParaRPr lang="en-US" dirty="0" smtClean="0"/>
          </a:p>
          <a:p>
            <a:pPr lvl="1" eaLnBrk="1" hangingPunct="1"/>
            <a:r>
              <a:rPr lang="en-US" dirty="0" smtClean="0"/>
              <a:t>Smooth muscle relaxation</a:t>
            </a:r>
          </a:p>
          <a:p>
            <a:pPr lvl="1" eaLnBrk="1" hangingPunct="1"/>
            <a:r>
              <a:rPr lang="en-US" dirty="0" smtClean="0"/>
              <a:t>Later exacerbation by uterine obstruction</a:t>
            </a:r>
          </a:p>
          <a:p>
            <a:pPr lvl="1" eaLnBrk="1" hangingPunct="1"/>
            <a:r>
              <a:rPr lang="en-US" dirty="0" smtClean="0"/>
              <a:t>Urinary stasis</a:t>
            </a:r>
          </a:p>
          <a:p>
            <a:pPr eaLnBrk="1" hangingPunct="1"/>
            <a:r>
              <a:rPr lang="en-US" dirty="0" smtClean="0"/>
              <a:t>Dilation of </a:t>
            </a:r>
            <a:r>
              <a:rPr lang="en-US" dirty="0" err="1" smtClean="0"/>
              <a:t>pelves</a:t>
            </a:r>
            <a:r>
              <a:rPr lang="en-US" dirty="0" smtClean="0"/>
              <a:t> and calyces</a:t>
            </a:r>
          </a:p>
          <a:p>
            <a:pPr eaLnBrk="1" hangingPunct="1"/>
            <a:r>
              <a:rPr lang="en-US" dirty="0" smtClean="0"/>
              <a:t>Increased kidney size</a:t>
            </a:r>
          </a:p>
        </p:txBody>
      </p:sp>
    </p:spTree>
  </p:cSld>
  <p:clrMapOvr>
    <a:masterClrMapping/>
  </p:clrMapOvr>
  <p:transition/>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533400" y="304801"/>
          <a:ext cx="8382000" cy="6138224"/>
        </p:xfrm>
        <a:graphic>
          <a:graphicData uri="http://schemas.openxmlformats.org/drawingml/2006/table">
            <a:tbl>
              <a:tblPr firstRow="1" bandRow="1">
                <a:tableStyleId>{5C22544A-7EE6-4342-B048-85BDC9FD1C3A}</a:tableStyleId>
              </a:tblPr>
              <a:tblGrid>
                <a:gridCol w="2095500"/>
                <a:gridCol w="2095500"/>
                <a:gridCol w="2095500"/>
                <a:gridCol w="2095500"/>
              </a:tblGrid>
              <a:tr h="879458">
                <a:tc gridSpan="4">
                  <a:txBody>
                    <a:bodyPr/>
                    <a:lstStyle/>
                    <a:p>
                      <a:r>
                        <a:rPr lang="en-US" sz="3200" dirty="0" smtClean="0"/>
                        <a:t>Common </a:t>
                      </a:r>
                      <a:r>
                        <a:rPr lang="en-US" sz="3200" dirty="0"/>
                        <a:t>laboratory values in pregnancy</a:t>
                      </a:r>
                    </a:p>
                  </a:txBody>
                  <a:tcPr marL="47625" marR="47625" marT="47625" marB="47625"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878603">
                <a:tc>
                  <a:txBody>
                    <a:bodyPr/>
                    <a:lstStyle/>
                    <a:p>
                      <a:pPr algn="l"/>
                      <a:r>
                        <a:rPr lang="en-US" sz="2000" b="1" dirty="0"/>
                        <a:t>Test</a:t>
                      </a:r>
                      <a:endParaRPr lang="en-US" sz="2000" dirty="0"/>
                    </a:p>
                  </a:txBody>
                  <a:tcPr marL="47625" marR="47625" marT="47625" marB="47625" anchor="b"/>
                </a:tc>
                <a:tc>
                  <a:txBody>
                    <a:bodyPr/>
                    <a:lstStyle/>
                    <a:p>
                      <a:pPr algn="l"/>
                      <a:r>
                        <a:rPr lang="en-US" sz="2000" b="1" dirty="0"/>
                        <a:t>Normal Range (</a:t>
                      </a:r>
                      <a:r>
                        <a:rPr lang="en-US" sz="2000" b="1" dirty="0" err="1"/>
                        <a:t>Nonpregnant</a:t>
                      </a:r>
                      <a:r>
                        <a:rPr lang="en-US" sz="2000" b="1" dirty="0"/>
                        <a:t>)</a:t>
                      </a:r>
                      <a:endParaRPr lang="en-US" sz="2000" dirty="0"/>
                    </a:p>
                  </a:txBody>
                  <a:tcPr marL="47625" marR="47625" marT="47625" marB="47625" anchor="b"/>
                </a:tc>
                <a:tc>
                  <a:txBody>
                    <a:bodyPr/>
                    <a:lstStyle/>
                    <a:p>
                      <a:pPr algn="l"/>
                      <a:r>
                        <a:rPr lang="en-US" sz="2000" b="1" dirty="0"/>
                        <a:t>Change in Pregnancy</a:t>
                      </a:r>
                      <a:endParaRPr lang="en-US" sz="2000" dirty="0"/>
                    </a:p>
                  </a:txBody>
                  <a:tcPr marL="47625" marR="47625" marT="47625" marB="47625" anchor="b"/>
                </a:tc>
                <a:tc>
                  <a:txBody>
                    <a:bodyPr/>
                    <a:lstStyle/>
                    <a:p>
                      <a:pPr algn="l"/>
                      <a:r>
                        <a:rPr lang="en-US" sz="2000" b="1" dirty="0"/>
                        <a:t>Timing</a:t>
                      </a:r>
                      <a:endParaRPr lang="en-US" sz="2000" dirty="0"/>
                    </a:p>
                  </a:txBody>
                  <a:tcPr marL="47625" marR="47625" marT="47625" marB="47625" anchor="b"/>
                </a:tc>
              </a:tr>
              <a:tr h="384763">
                <a:tc gridSpan="4">
                  <a:txBody>
                    <a:bodyPr/>
                    <a:lstStyle/>
                    <a:p>
                      <a:pPr algn="l"/>
                      <a:r>
                        <a:rPr lang="en-US" sz="2000" b="1" dirty="0"/>
                        <a:t>SERUM CHEMISTRIES</a:t>
                      </a:r>
                      <a:endParaRPr lang="en-US" sz="2000" dirty="0"/>
                    </a:p>
                  </a:txBody>
                  <a:tcPr marL="47625" marR="47625" marT="47625" marB="47625"/>
                </a:tc>
                <a:tc hMerge="1">
                  <a:txBody>
                    <a:bodyPr/>
                    <a:lstStyle/>
                    <a:p>
                      <a:endParaRPr lang="en-US"/>
                    </a:p>
                  </a:txBody>
                  <a:tcPr/>
                </a:tc>
                <a:tc hMerge="1">
                  <a:txBody>
                    <a:bodyPr/>
                    <a:lstStyle/>
                    <a:p>
                      <a:endParaRPr lang="en-US"/>
                    </a:p>
                  </a:txBody>
                  <a:tcPr/>
                </a:tc>
                <a:tc hMerge="1">
                  <a:txBody>
                    <a:bodyPr/>
                    <a:lstStyle/>
                    <a:p>
                      <a:endParaRPr lang="en-US"/>
                    </a:p>
                  </a:txBody>
                  <a:tcPr/>
                </a:tc>
              </a:tr>
              <a:tr h="878603">
                <a:tc>
                  <a:txBody>
                    <a:bodyPr/>
                    <a:lstStyle/>
                    <a:p>
                      <a:pPr algn="l"/>
                      <a:r>
                        <a:rPr lang="en-US" sz="2000"/>
                        <a:t>Albumin</a:t>
                      </a:r>
                    </a:p>
                  </a:txBody>
                  <a:tcPr marL="47625" marR="47625" marT="47625" marB="47625"/>
                </a:tc>
                <a:tc>
                  <a:txBody>
                    <a:bodyPr/>
                    <a:lstStyle/>
                    <a:p>
                      <a:pPr algn="l"/>
                      <a:r>
                        <a:rPr lang="en-US" sz="2000"/>
                        <a:t>3.5-4.8 g/dL</a:t>
                      </a:r>
                    </a:p>
                  </a:txBody>
                  <a:tcPr marL="47625" marR="47625" marT="47625" marB="47625"/>
                </a:tc>
                <a:tc>
                  <a:txBody>
                    <a:bodyPr/>
                    <a:lstStyle/>
                    <a:p>
                      <a:pPr algn="l"/>
                      <a:r>
                        <a:rPr lang="en-US" sz="2000" dirty="0"/>
                        <a:t>↓ 1 g/</a:t>
                      </a:r>
                      <a:r>
                        <a:rPr lang="en-US" sz="2000" dirty="0" err="1"/>
                        <a:t>dL</a:t>
                      </a:r>
                      <a:endParaRPr lang="en-US" sz="2000" dirty="0"/>
                    </a:p>
                  </a:txBody>
                  <a:tcPr marL="47625" marR="47625" marT="47625" marB="47625"/>
                </a:tc>
                <a:tc>
                  <a:txBody>
                    <a:bodyPr/>
                    <a:lstStyle/>
                    <a:p>
                      <a:pPr algn="l"/>
                      <a:r>
                        <a:rPr lang="en-US" sz="2000" dirty="0"/>
                        <a:t>Most by 20 wk, then gradual</a:t>
                      </a:r>
                    </a:p>
                  </a:txBody>
                  <a:tcPr marL="47625" marR="47625" marT="47625" marB="47625"/>
                </a:tc>
              </a:tr>
              <a:tr h="506019">
                <a:tc>
                  <a:txBody>
                    <a:bodyPr/>
                    <a:lstStyle/>
                    <a:p>
                      <a:pPr algn="l"/>
                      <a:r>
                        <a:rPr lang="en-US" sz="2000"/>
                        <a:t>Calcium (total)</a:t>
                      </a:r>
                    </a:p>
                  </a:txBody>
                  <a:tcPr marL="47625" marR="47625" marT="47625" marB="47625"/>
                </a:tc>
                <a:tc>
                  <a:txBody>
                    <a:bodyPr/>
                    <a:lstStyle/>
                    <a:p>
                      <a:pPr algn="l"/>
                      <a:r>
                        <a:rPr lang="en-US" sz="2000"/>
                        <a:t>9-10.3 mg/dL</a:t>
                      </a:r>
                    </a:p>
                  </a:txBody>
                  <a:tcPr marL="47625" marR="47625" marT="47625" marB="47625"/>
                </a:tc>
                <a:tc>
                  <a:txBody>
                    <a:bodyPr/>
                    <a:lstStyle/>
                    <a:p>
                      <a:pPr algn="l"/>
                      <a:r>
                        <a:rPr lang="en-US" sz="2000" dirty="0"/>
                        <a:t>↓10%</a:t>
                      </a:r>
                    </a:p>
                  </a:txBody>
                  <a:tcPr marL="47625" marR="47625" marT="47625" marB="47625"/>
                </a:tc>
                <a:tc>
                  <a:txBody>
                    <a:bodyPr/>
                    <a:lstStyle/>
                    <a:p>
                      <a:pPr algn="l"/>
                      <a:r>
                        <a:rPr lang="en-US" sz="2000" dirty="0"/>
                        <a:t>Gradual fall</a:t>
                      </a:r>
                    </a:p>
                  </a:txBody>
                  <a:tcPr marL="47625" marR="47625" marT="47625" marB="47625"/>
                </a:tc>
              </a:tr>
              <a:tr h="677915">
                <a:tc>
                  <a:txBody>
                    <a:bodyPr/>
                    <a:lstStyle/>
                    <a:p>
                      <a:pPr algn="l"/>
                      <a:r>
                        <a:rPr lang="en-US" sz="2000"/>
                        <a:t>Chloride</a:t>
                      </a:r>
                    </a:p>
                  </a:txBody>
                  <a:tcPr marL="47625" marR="47625" marT="47625" marB="47625"/>
                </a:tc>
                <a:tc>
                  <a:txBody>
                    <a:bodyPr/>
                    <a:lstStyle/>
                    <a:p>
                      <a:pPr algn="l"/>
                      <a:r>
                        <a:rPr lang="en-US" sz="2000"/>
                        <a:t>95-105 mEq/L</a:t>
                      </a:r>
                    </a:p>
                  </a:txBody>
                  <a:tcPr marL="47625" marR="47625" marT="47625" marB="47625"/>
                </a:tc>
                <a:tc>
                  <a:txBody>
                    <a:bodyPr/>
                    <a:lstStyle/>
                    <a:p>
                      <a:pPr algn="l"/>
                      <a:r>
                        <a:rPr lang="en-US" sz="2000" dirty="0"/>
                        <a:t>No significant change</a:t>
                      </a:r>
                    </a:p>
                  </a:txBody>
                  <a:tcPr marL="47625" marR="47625" marT="47625" marB="47625"/>
                </a:tc>
                <a:tc>
                  <a:txBody>
                    <a:bodyPr/>
                    <a:lstStyle/>
                    <a:p>
                      <a:pPr algn="l"/>
                      <a:r>
                        <a:rPr lang="en-US" sz="2000" dirty="0"/>
                        <a:t>Gradual rise</a:t>
                      </a:r>
                    </a:p>
                  </a:txBody>
                  <a:tcPr marL="47625" marR="47625" marT="47625" marB="47625"/>
                </a:tc>
              </a:tr>
              <a:tr h="506019">
                <a:tc>
                  <a:txBody>
                    <a:bodyPr/>
                    <a:lstStyle/>
                    <a:p>
                      <a:pPr algn="l"/>
                      <a:r>
                        <a:rPr lang="en-US" sz="2000" dirty="0" err="1"/>
                        <a:t>Creatinine</a:t>
                      </a:r>
                      <a:r>
                        <a:rPr lang="en-US" sz="2000" dirty="0"/>
                        <a:t> </a:t>
                      </a:r>
                    </a:p>
                  </a:txBody>
                  <a:tcPr marL="47625" marR="47625" marT="47625" marB="47625"/>
                </a:tc>
                <a:tc>
                  <a:txBody>
                    <a:bodyPr/>
                    <a:lstStyle/>
                    <a:p>
                      <a:pPr algn="l"/>
                      <a:r>
                        <a:rPr lang="en-US" sz="2000"/>
                        <a:t>0.6-1.1 mg/dL</a:t>
                      </a:r>
                    </a:p>
                  </a:txBody>
                  <a:tcPr marL="47625" marR="47625" marT="47625" marB="47625"/>
                </a:tc>
                <a:tc>
                  <a:txBody>
                    <a:bodyPr/>
                    <a:lstStyle/>
                    <a:p>
                      <a:pPr algn="l"/>
                      <a:r>
                        <a:rPr lang="en-US" sz="2000"/>
                        <a:t>↓0.3 mg/dL</a:t>
                      </a:r>
                    </a:p>
                  </a:txBody>
                  <a:tcPr marL="47625" marR="47625" marT="47625" marB="47625"/>
                </a:tc>
                <a:tc>
                  <a:txBody>
                    <a:bodyPr/>
                    <a:lstStyle/>
                    <a:p>
                      <a:pPr algn="l"/>
                      <a:r>
                        <a:rPr lang="en-US" sz="2000" dirty="0"/>
                        <a:t>Most by 20 wk</a:t>
                      </a:r>
                    </a:p>
                  </a:txBody>
                  <a:tcPr marL="47625" marR="47625" marT="47625" marB="47625"/>
                </a:tc>
              </a:tr>
              <a:tr h="506019">
                <a:tc>
                  <a:txBody>
                    <a:bodyPr/>
                    <a:lstStyle/>
                    <a:p>
                      <a:pPr algn="l"/>
                      <a:r>
                        <a:rPr lang="en-US" sz="2000"/>
                        <a:t>Fibrinogen</a:t>
                      </a:r>
                    </a:p>
                  </a:txBody>
                  <a:tcPr marL="47625" marR="47625" marT="47625" marB="47625"/>
                </a:tc>
                <a:tc>
                  <a:txBody>
                    <a:bodyPr/>
                    <a:lstStyle/>
                    <a:p>
                      <a:pPr algn="l"/>
                      <a:r>
                        <a:rPr lang="en-US" sz="2000"/>
                        <a:t>1.5-3.6 g/L</a:t>
                      </a:r>
                    </a:p>
                  </a:txBody>
                  <a:tcPr marL="47625" marR="47625" marT="47625" marB="47625"/>
                </a:tc>
                <a:tc>
                  <a:txBody>
                    <a:bodyPr/>
                    <a:lstStyle/>
                    <a:p>
                      <a:pPr algn="l"/>
                      <a:r>
                        <a:rPr lang="en-US" sz="2000"/>
                        <a:t>↑ 1-2 g/L</a:t>
                      </a:r>
                    </a:p>
                  </a:txBody>
                  <a:tcPr marL="47625" marR="47625" marT="47625" marB="47625"/>
                </a:tc>
                <a:tc>
                  <a:txBody>
                    <a:bodyPr/>
                    <a:lstStyle/>
                    <a:p>
                      <a:pPr algn="l"/>
                      <a:r>
                        <a:rPr lang="en-US" sz="2000" dirty="0"/>
                        <a:t>Progressive</a:t>
                      </a:r>
                    </a:p>
                  </a:txBody>
                  <a:tcPr marL="47625" marR="47625" marT="47625" marB="47625"/>
                </a:tc>
              </a:tr>
              <a:tr h="878603">
                <a:tc>
                  <a:txBody>
                    <a:bodyPr/>
                    <a:lstStyle/>
                    <a:p>
                      <a:pPr algn="l"/>
                      <a:r>
                        <a:rPr lang="en-US" sz="2000"/>
                        <a:t>Glucose, fasting (plasma)</a:t>
                      </a:r>
                    </a:p>
                  </a:txBody>
                  <a:tcPr marL="47625" marR="47625" marT="47625" marB="47625"/>
                </a:tc>
                <a:tc>
                  <a:txBody>
                    <a:bodyPr/>
                    <a:lstStyle/>
                    <a:p>
                      <a:pPr algn="l"/>
                      <a:r>
                        <a:rPr lang="en-US" sz="2000"/>
                        <a:t>65-105 mg/dL</a:t>
                      </a:r>
                    </a:p>
                  </a:txBody>
                  <a:tcPr marL="47625" marR="47625" marT="47625" marB="47625"/>
                </a:tc>
                <a:tc>
                  <a:txBody>
                    <a:bodyPr/>
                    <a:lstStyle/>
                    <a:p>
                      <a:pPr algn="l"/>
                      <a:r>
                        <a:rPr lang="en-US" sz="2000"/>
                        <a:t>↓10%</a:t>
                      </a:r>
                    </a:p>
                  </a:txBody>
                  <a:tcPr marL="47625" marR="47625" marT="47625" marB="47625"/>
                </a:tc>
                <a:tc>
                  <a:txBody>
                    <a:bodyPr/>
                    <a:lstStyle/>
                    <a:p>
                      <a:pPr algn="l"/>
                      <a:r>
                        <a:rPr lang="en-US" sz="2000" dirty="0"/>
                        <a:t>Gradual fall</a:t>
                      </a:r>
                    </a:p>
                  </a:txBody>
                  <a:tcPr marL="47625" marR="47625" marT="47625" marB="47625"/>
                </a:tc>
              </a:tr>
            </a:tbl>
          </a:graphicData>
        </a:graphic>
      </p:graphicFrame>
    </p:spTree>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381000"/>
          <a:ext cx="8229600" cy="6157290"/>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719761">
                <a:tc>
                  <a:txBody>
                    <a:bodyPr/>
                    <a:lstStyle/>
                    <a:p>
                      <a:pPr algn="l"/>
                      <a:r>
                        <a:rPr lang="en-US" sz="2000" dirty="0"/>
                        <a:t>Potassium (plasma)</a:t>
                      </a:r>
                    </a:p>
                  </a:txBody>
                  <a:tcPr marL="47625" marR="47625" marT="47625" marB="47625"/>
                </a:tc>
                <a:tc>
                  <a:txBody>
                    <a:bodyPr/>
                    <a:lstStyle/>
                    <a:p>
                      <a:pPr algn="l"/>
                      <a:endParaRPr lang="en-US" sz="2000" dirty="0"/>
                    </a:p>
                  </a:txBody>
                  <a:tcPr marL="47625" marR="47625" marT="47625" marB="47625"/>
                </a:tc>
                <a:tc>
                  <a:txBody>
                    <a:bodyPr/>
                    <a:lstStyle/>
                    <a:p>
                      <a:pPr algn="l"/>
                      <a:endParaRPr lang="en-US" sz="2000" dirty="0"/>
                    </a:p>
                  </a:txBody>
                  <a:tcPr marL="47625" marR="47625" marT="47625" marB="47625"/>
                </a:tc>
                <a:tc>
                  <a:txBody>
                    <a:bodyPr/>
                    <a:lstStyle/>
                    <a:p>
                      <a:pPr algn="l"/>
                      <a:r>
                        <a:rPr lang="en-US" sz="2000"/>
                        <a:t>3.5-4.5 mEq/L</a:t>
                      </a:r>
                    </a:p>
                  </a:txBody>
                  <a:tcPr marL="47625" marR="47625" marT="47625" marB="47625"/>
                </a:tc>
                <a:tc>
                  <a:txBody>
                    <a:bodyPr/>
                    <a:lstStyle/>
                    <a:p>
                      <a:pPr algn="l"/>
                      <a:r>
                        <a:rPr lang="en-US" sz="2000"/>
                        <a:t>↓0.2-0.3 mEq/L</a:t>
                      </a:r>
                    </a:p>
                  </a:txBody>
                  <a:tcPr marL="47625" marR="47625" marT="47625" marB="47625"/>
                </a:tc>
                <a:tc>
                  <a:txBody>
                    <a:bodyPr/>
                    <a:lstStyle/>
                    <a:p>
                      <a:pPr algn="l"/>
                      <a:r>
                        <a:rPr lang="en-US" sz="2000" dirty="0"/>
                        <a:t>By 20 wk</a:t>
                      </a:r>
                    </a:p>
                  </a:txBody>
                  <a:tcPr marL="47625" marR="47625" marT="47625" marB="47625"/>
                </a:tc>
              </a:tr>
              <a:tr h="719761">
                <a:tc>
                  <a:txBody>
                    <a:bodyPr/>
                    <a:lstStyle/>
                    <a:p>
                      <a:pPr algn="l"/>
                      <a:r>
                        <a:rPr lang="en-US" sz="2000" dirty="0"/>
                        <a:t>Protein (total)</a:t>
                      </a:r>
                    </a:p>
                  </a:txBody>
                  <a:tcPr marL="47625" marR="47625" marT="47625" marB="47625"/>
                </a:tc>
                <a:tc>
                  <a:txBody>
                    <a:bodyPr/>
                    <a:lstStyle/>
                    <a:p>
                      <a:pPr algn="l"/>
                      <a:endParaRPr lang="en-US" sz="2000" dirty="0"/>
                    </a:p>
                  </a:txBody>
                  <a:tcPr marL="47625" marR="47625" marT="47625" marB="47625"/>
                </a:tc>
                <a:tc>
                  <a:txBody>
                    <a:bodyPr/>
                    <a:lstStyle/>
                    <a:p>
                      <a:pPr algn="l"/>
                      <a:endParaRPr lang="en-US" sz="2000" dirty="0"/>
                    </a:p>
                  </a:txBody>
                  <a:tcPr marL="47625" marR="47625" marT="47625" marB="47625"/>
                </a:tc>
                <a:tc>
                  <a:txBody>
                    <a:bodyPr/>
                    <a:lstStyle/>
                    <a:p>
                      <a:pPr algn="l"/>
                      <a:r>
                        <a:rPr lang="en-US" sz="2000"/>
                        <a:t>6.5-8.5 g/dL</a:t>
                      </a:r>
                    </a:p>
                  </a:txBody>
                  <a:tcPr marL="47625" marR="47625" marT="47625" marB="47625"/>
                </a:tc>
                <a:tc>
                  <a:txBody>
                    <a:bodyPr/>
                    <a:lstStyle/>
                    <a:p>
                      <a:pPr algn="l"/>
                      <a:r>
                        <a:rPr lang="en-US" sz="2000"/>
                        <a:t>↓1 g/dL</a:t>
                      </a:r>
                    </a:p>
                  </a:txBody>
                  <a:tcPr marL="47625" marR="47625" marT="47625" marB="47625"/>
                </a:tc>
                <a:tc>
                  <a:txBody>
                    <a:bodyPr/>
                    <a:lstStyle/>
                    <a:p>
                      <a:pPr algn="l"/>
                      <a:r>
                        <a:rPr lang="en-US" sz="2000" dirty="0"/>
                        <a:t>By 20 wk, then stable</a:t>
                      </a:r>
                    </a:p>
                  </a:txBody>
                  <a:tcPr marL="47625" marR="47625" marT="47625" marB="47625"/>
                </a:tc>
              </a:tr>
              <a:tr h="719761">
                <a:tc>
                  <a:txBody>
                    <a:bodyPr/>
                    <a:lstStyle/>
                    <a:p>
                      <a:pPr algn="l"/>
                      <a:r>
                        <a:rPr lang="en-US" sz="2000" dirty="0"/>
                        <a:t>Sodium</a:t>
                      </a:r>
                    </a:p>
                  </a:txBody>
                  <a:tcPr marL="47625" marR="47625" marT="47625" marB="47625"/>
                </a:tc>
                <a:tc>
                  <a:txBody>
                    <a:bodyPr/>
                    <a:lstStyle/>
                    <a:p>
                      <a:pPr algn="l"/>
                      <a:endParaRPr lang="en-US" sz="2000" dirty="0"/>
                    </a:p>
                  </a:txBody>
                  <a:tcPr marL="47625" marR="47625" marT="47625" marB="47625"/>
                </a:tc>
                <a:tc>
                  <a:txBody>
                    <a:bodyPr/>
                    <a:lstStyle/>
                    <a:p>
                      <a:pPr algn="l"/>
                      <a:endParaRPr lang="en-US" sz="2000" dirty="0"/>
                    </a:p>
                  </a:txBody>
                  <a:tcPr marL="47625" marR="47625" marT="47625" marB="47625"/>
                </a:tc>
                <a:tc>
                  <a:txBody>
                    <a:bodyPr/>
                    <a:lstStyle/>
                    <a:p>
                      <a:pPr algn="l"/>
                      <a:r>
                        <a:rPr lang="en-US" sz="2000" dirty="0"/>
                        <a:t>135-145 </a:t>
                      </a:r>
                      <a:r>
                        <a:rPr lang="en-US" sz="2000" dirty="0" err="1"/>
                        <a:t>mEq</a:t>
                      </a:r>
                      <a:r>
                        <a:rPr lang="en-US" sz="2000" dirty="0"/>
                        <a:t>/L</a:t>
                      </a:r>
                    </a:p>
                  </a:txBody>
                  <a:tcPr marL="47625" marR="47625" marT="47625" marB="47625"/>
                </a:tc>
                <a:tc>
                  <a:txBody>
                    <a:bodyPr/>
                    <a:lstStyle/>
                    <a:p>
                      <a:pPr algn="l"/>
                      <a:r>
                        <a:rPr lang="en-US" sz="2000" dirty="0"/>
                        <a:t>↓2-4 </a:t>
                      </a:r>
                      <a:r>
                        <a:rPr lang="en-US" sz="2000" dirty="0" err="1"/>
                        <a:t>mEq</a:t>
                      </a:r>
                      <a:r>
                        <a:rPr lang="en-US" sz="2000" dirty="0"/>
                        <a:t>/L</a:t>
                      </a:r>
                    </a:p>
                  </a:txBody>
                  <a:tcPr marL="47625" marR="47625" marT="47625" marB="47625"/>
                </a:tc>
                <a:tc>
                  <a:txBody>
                    <a:bodyPr/>
                    <a:lstStyle/>
                    <a:p>
                      <a:pPr algn="l"/>
                      <a:r>
                        <a:rPr lang="en-US" sz="2000" dirty="0"/>
                        <a:t>By 20 wk, then stable</a:t>
                      </a:r>
                    </a:p>
                  </a:txBody>
                  <a:tcPr marL="47625" marR="47625" marT="47625" marB="47625"/>
                </a:tc>
              </a:tr>
              <a:tr h="719761">
                <a:tc>
                  <a:txBody>
                    <a:bodyPr/>
                    <a:lstStyle/>
                    <a:p>
                      <a:pPr algn="l"/>
                      <a:r>
                        <a:rPr lang="en-US" sz="2000"/>
                        <a:t>Urea nitrogen</a:t>
                      </a:r>
                    </a:p>
                  </a:txBody>
                  <a:tcPr marL="47625" marR="47625" marT="47625" marB="47625"/>
                </a:tc>
                <a:tc>
                  <a:txBody>
                    <a:bodyPr/>
                    <a:lstStyle/>
                    <a:p>
                      <a:pPr algn="l"/>
                      <a:endParaRPr lang="en-US" sz="2000"/>
                    </a:p>
                  </a:txBody>
                  <a:tcPr marL="47625" marR="47625" marT="47625" marB="47625"/>
                </a:tc>
                <a:tc>
                  <a:txBody>
                    <a:bodyPr/>
                    <a:lstStyle/>
                    <a:p>
                      <a:pPr algn="l"/>
                      <a:endParaRPr lang="en-US" sz="2000"/>
                    </a:p>
                  </a:txBody>
                  <a:tcPr marL="47625" marR="47625" marT="47625" marB="47625"/>
                </a:tc>
                <a:tc>
                  <a:txBody>
                    <a:bodyPr/>
                    <a:lstStyle/>
                    <a:p>
                      <a:pPr algn="l"/>
                      <a:r>
                        <a:rPr lang="en-US" sz="2000" dirty="0"/>
                        <a:t>12-30 mg/</a:t>
                      </a:r>
                      <a:r>
                        <a:rPr lang="en-US" sz="2000" dirty="0" err="1"/>
                        <a:t>dL</a:t>
                      </a:r>
                      <a:endParaRPr lang="en-US" sz="2000" dirty="0"/>
                    </a:p>
                  </a:txBody>
                  <a:tcPr marL="47625" marR="47625" marT="47625" marB="47625"/>
                </a:tc>
                <a:tc>
                  <a:txBody>
                    <a:bodyPr/>
                    <a:lstStyle/>
                    <a:p>
                      <a:pPr algn="l"/>
                      <a:r>
                        <a:rPr lang="en-US" sz="2000"/>
                        <a:t>↓50%</a:t>
                      </a:r>
                    </a:p>
                  </a:txBody>
                  <a:tcPr marL="47625" marR="47625" marT="47625" marB="47625"/>
                </a:tc>
                <a:tc>
                  <a:txBody>
                    <a:bodyPr/>
                    <a:lstStyle/>
                    <a:p>
                      <a:pPr algn="l"/>
                      <a:r>
                        <a:rPr lang="en-US" sz="2000" dirty="0"/>
                        <a:t>1st trimester</a:t>
                      </a:r>
                    </a:p>
                  </a:txBody>
                  <a:tcPr marL="47625" marR="47625" marT="47625" marB="47625"/>
                </a:tc>
              </a:tr>
              <a:tr h="719761">
                <a:tc>
                  <a:txBody>
                    <a:bodyPr/>
                    <a:lstStyle/>
                    <a:p>
                      <a:pPr algn="l"/>
                      <a:r>
                        <a:rPr lang="en-US" sz="2000" dirty="0"/>
                        <a:t>Uric acid</a:t>
                      </a:r>
                    </a:p>
                  </a:txBody>
                  <a:tcPr marL="47625" marR="47625" marT="47625" marB="47625"/>
                </a:tc>
                <a:tc>
                  <a:txBody>
                    <a:bodyPr/>
                    <a:lstStyle/>
                    <a:p>
                      <a:pPr algn="l"/>
                      <a:endParaRPr lang="en-US" sz="2000" dirty="0"/>
                    </a:p>
                  </a:txBody>
                  <a:tcPr marL="47625" marR="47625" marT="47625" marB="47625"/>
                </a:tc>
                <a:tc>
                  <a:txBody>
                    <a:bodyPr/>
                    <a:lstStyle/>
                    <a:p>
                      <a:pPr algn="l"/>
                      <a:endParaRPr lang="en-US" sz="2000" dirty="0"/>
                    </a:p>
                  </a:txBody>
                  <a:tcPr marL="47625" marR="47625" marT="47625" marB="47625"/>
                </a:tc>
                <a:tc>
                  <a:txBody>
                    <a:bodyPr/>
                    <a:lstStyle/>
                    <a:p>
                      <a:pPr algn="l"/>
                      <a:r>
                        <a:rPr lang="en-US" sz="2000"/>
                        <a:t>3.5-8 mg/dL</a:t>
                      </a:r>
                    </a:p>
                  </a:txBody>
                  <a:tcPr marL="47625" marR="47625" marT="47625" marB="47625"/>
                </a:tc>
                <a:tc>
                  <a:txBody>
                    <a:bodyPr/>
                    <a:lstStyle/>
                    <a:p>
                      <a:pPr algn="l"/>
                      <a:r>
                        <a:rPr lang="en-US" sz="2000" dirty="0"/>
                        <a:t>↓33%</a:t>
                      </a:r>
                    </a:p>
                  </a:txBody>
                  <a:tcPr marL="47625" marR="47625" marT="47625" marB="47625"/>
                </a:tc>
                <a:tc>
                  <a:txBody>
                    <a:bodyPr/>
                    <a:lstStyle/>
                    <a:p>
                      <a:pPr algn="l"/>
                      <a:r>
                        <a:rPr lang="en-US" sz="2000" dirty="0"/>
                        <a:t>1st trimester, rise at term</a:t>
                      </a:r>
                    </a:p>
                  </a:txBody>
                  <a:tcPr marL="47625" marR="47625" marT="47625" marB="47625"/>
                </a:tc>
              </a:tr>
              <a:tr h="414537">
                <a:tc gridSpan="6">
                  <a:txBody>
                    <a:bodyPr/>
                    <a:lstStyle/>
                    <a:p>
                      <a:pPr algn="l"/>
                      <a:r>
                        <a:rPr lang="en-US" sz="2000" b="1" dirty="0"/>
                        <a:t>URINE CHEMISTRIES</a:t>
                      </a:r>
                      <a:endParaRPr lang="en-US" sz="2000" dirty="0"/>
                    </a:p>
                  </a:txBody>
                  <a:tcPr marL="47625" marR="47625" marT="47625" marB="47625"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19761">
                <a:tc>
                  <a:txBody>
                    <a:bodyPr/>
                    <a:lstStyle/>
                    <a:p>
                      <a:pPr algn="l"/>
                      <a:r>
                        <a:rPr lang="en-US" sz="2000" dirty="0"/>
                        <a:t>Creatinine</a:t>
                      </a:r>
                    </a:p>
                  </a:txBody>
                  <a:tcPr marL="47625" marR="47625" marT="47625" marB="47625"/>
                </a:tc>
                <a:tc gridSpan="2">
                  <a:txBody>
                    <a:bodyPr/>
                    <a:lstStyle/>
                    <a:p>
                      <a:pPr algn="l"/>
                      <a:r>
                        <a:rPr lang="en-US" sz="2000" dirty="0"/>
                        <a:t>15-25 mg/kg/day (1-1.4 g/day)</a:t>
                      </a:r>
                    </a:p>
                  </a:txBody>
                  <a:tcPr marL="47625" marR="47625" marT="47625" marB="47625"/>
                </a:tc>
                <a:tc hMerge="1">
                  <a:txBody>
                    <a:bodyPr/>
                    <a:lstStyle/>
                    <a:p>
                      <a:endParaRPr lang="en-US"/>
                    </a:p>
                  </a:txBody>
                  <a:tcPr/>
                </a:tc>
                <a:tc gridSpan="2">
                  <a:txBody>
                    <a:bodyPr/>
                    <a:lstStyle/>
                    <a:p>
                      <a:pPr algn="l"/>
                      <a:r>
                        <a:rPr lang="en-US" sz="2000" dirty="0"/>
                        <a:t>No significant change</a:t>
                      </a:r>
                    </a:p>
                  </a:txBody>
                  <a:tcPr marL="47625" marR="47625" marT="47625" marB="47625"/>
                </a:tc>
                <a:tc hMerge="1">
                  <a:txBody>
                    <a:bodyPr/>
                    <a:lstStyle/>
                    <a:p>
                      <a:pPr algn="l"/>
                      <a:endParaRPr lang="en-US" dirty="0"/>
                    </a:p>
                  </a:txBody>
                  <a:tcPr marL="47625" marR="47625" marT="47625" marB="47625"/>
                </a:tc>
                <a:tc>
                  <a:txBody>
                    <a:bodyPr/>
                    <a:lstStyle/>
                    <a:p>
                      <a:pPr algn="l"/>
                      <a:r>
                        <a:rPr lang="en-US" sz="2000" dirty="0"/>
                        <a:t> </a:t>
                      </a:r>
                    </a:p>
                  </a:txBody>
                  <a:tcPr marL="47625" marR="47625" marT="47625" marB="47625"/>
                </a:tc>
              </a:tr>
              <a:tr h="414537">
                <a:tc>
                  <a:txBody>
                    <a:bodyPr/>
                    <a:lstStyle/>
                    <a:p>
                      <a:pPr algn="l"/>
                      <a:r>
                        <a:rPr lang="en-US" sz="2000" dirty="0"/>
                        <a:t>Protein</a:t>
                      </a:r>
                    </a:p>
                  </a:txBody>
                  <a:tcPr marL="47625" marR="47625" marT="47625" marB="47625"/>
                </a:tc>
                <a:tc gridSpan="2">
                  <a:txBody>
                    <a:bodyPr/>
                    <a:lstStyle/>
                    <a:p>
                      <a:pPr algn="l"/>
                      <a:r>
                        <a:rPr lang="en-US" sz="2000" dirty="0"/>
                        <a:t>Up to 150 mg/day</a:t>
                      </a:r>
                    </a:p>
                  </a:txBody>
                  <a:tcPr marL="47625" marR="47625" marT="47625" marB="47625"/>
                </a:tc>
                <a:tc hMerge="1">
                  <a:txBody>
                    <a:bodyPr/>
                    <a:lstStyle/>
                    <a:p>
                      <a:endParaRPr lang="en-US"/>
                    </a:p>
                  </a:txBody>
                  <a:tcPr/>
                </a:tc>
                <a:tc gridSpan="2">
                  <a:txBody>
                    <a:bodyPr/>
                    <a:lstStyle/>
                    <a:p>
                      <a:pPr algn="l"/>
                      <a:r>
                        <a:rPr lang="en-US" sz="2000" dirty="0"/>
                        <a:t>Up to 250-300 mg/day</a:t>
                      </a:r>
                    </a:p>
                  </a:txBody>
                  <a:tcPr marL="47625" marR="47625" marT="47625" marB="47625"/>
                </a:tc>
                <a:tc hMerge="1">
                  <a:txBody>
                    <a:bodyPr/>
                    <a:lstStyle/>
                    <a:p>
                      <a:pPr algn="l"/>
                      <a:endParaRPr lang="en-US"/>
                    </a:p>
                  </a:txBody>
                  <a:tcPr marL="47625" marR="47625" marT="47625" marB="47625"/>
                </a:tc>
                <a:tc>
                  <a:txBody>
                    <a:bodyPr/>
                    <a:lstStyle/>
                    <a:p>
                      <a:pPr algn="l"/>
                      <a:r>
                        <a:rPr lang="en-US" sz="2000" dirty="0"/>
                        <a:t>By 20 wk</a:t>
                      </a:r>
                    </a:p>
                  </a:txBody>
                  <a:tcPr marL="47625" marR="47625" marT="47625" marB="47625"/>
                </a:tc>
              </a:tr>
              <a:tr h="719761">
                <a:tc>
                  <a:txBody>
                    <a:bodyPr/>
                    <a:lstStyle/>
                    <a:p>
                      <a:pPr algn="l"/>
                      <a:r>
                        <a:rPr lang="en-US" sz="2000" dirty="0"/>
                        <a:t>Creatinine clearance</a:t>
                      </a:r>
                    </a:p>
                  </a:txBody>
                  <a:tcPr marL="47625" marR="47625" marT="47625" marB="47625"/>
                </a:tc>
                <a:tc gridSpan="2">
                  <a:txBody>
                    <a:bodyPr/>
                    <a:lstStyle/>
                    <a:p>
                      <a:pPr algn="l"/>
                      <a:r>
                        <a:rPr lang="en-US" sz="2000"/>
                        <a:t>90-130 mL/min/1.73 m</a:t>
                      </a:r>
                      <a:r>
                        <a:rPr lang="en-US" sz="2000" baseline="30000"/>
                        <a:t>2</a:t>
                      </a:r>
                      <a:endParaRPr lang="en-US" sz="2000"/>
                    </a:p>
                  </a:txBody>
                  <a:tcPr marL="47625" marR="47625" marT="47625" marB="47625"/>
                </a:tc>
                <a:tc hMerge="1">
                  <a:txBody>
                    <a:bodyPr/>
                    <a:lstStyle/>
                    <a:p>
                      <a:endParaRPr lang="en-US"/>
                    </a:p>
                  </a:txBody>
                  <a:tcPr/>
                </a:tc>
                <a:tc gridSpan="2">
                  <a:txBody>
                    <a:bodyPr/>
                    <a:lstStyle/>
                    <a:p>
                      <a:pPr algn="l"/>
                      <a:r>
                        <a:rPr lang="en-US" sz="2000" dirty="0"/>
                        <a:t>↑ 40%-50%</a:t>
                      </a:r>
                    </a:p>
                  </a:txBody>
                  <a:tcPr marL="47625" marR="47625" marT="47625" marB="47625"/>
                </a:tc>
                <a:tc hMerge="1">
                  <a:txBody>
                    <a:bodyPr/>
                    <a:lstStyle/>
                    <a:p>
                      <a:pPr algn="l"/>
                      <a:endParaRPr lang="en-US"/>
                    </a:p>
                  </a:txBody>
                  <a:tcPr marL="47625" marR="47625" marT="47625" marB="47625"/>
                </a:tc>
                <a:tc>
                  <a:txBody>
                    <a:bodyPr/>
                    <a:lstStyle/>
                    <a:p>
                      <a:pPr algn="l"/>
                      <a:r>
                        <a:rPr lang="en-US" sz="2000" dirty="0"/>
                        <a:t>By 16 wk</a:t>
                      </a:r>
                    </a:p>
                  </a:txBody>
                  <a:tcPr marL="47625" marR="47625" marT="47625" marB="47625"/>
                </a:tc>
              </a:tr>
            </a:tbl>
          </a:graphicData>
        </a:graphic>
      </p:graphicFrame>
    </p:spTree>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304800" y="407670"/>
          <a:ext cx="8610601" cy="5993130"/>
        </p:xfrm>
        <a:graphic>
          <a:graphicData uri="http://schemas.openxmlformats.org/drawingml/2006/table">
            <a:tbl>
              <a:tblPr firstRow="1" bandRow="1">
                <a:tableStyleId>{5C22544A-7EE6-4342-B048-85BDC9FD1C3A}</a:tableStyleId>
              </a:tblPr>
              <a:tblGrid>
                <a:gridCol w="2226879"/>
                <a:gridCol w="222688"/>
                <a:gridCol w="2078421"/>
                <a:gridCol w="148459"/>
                <a:gridCol w="2078421"/>
                <a:gridCol w="1855733"/>
              </a:tblGrid>
              <a:tr h="761533">
                <a:tc gridSpan="2">
                  <a:txBody>
                    <a:bodyPr/>
                    <a:lstStyle/>
                    <a:p>
                      <a:pPr algn="l"/>
                      <a:r>
                        <a:rPr lang="en-US" b="1" dirty="0"/>
                        <a:t>Test</a:t>
                      </a:r>
                      <a:endParaRPr lang="en-US" dirty="0"/>
                    </a:p>
                  </a:txBody>
                  <a:tcPr marL="47625" marR="47625" marT="47625" marB="47625" anchor="b">
                    <a:lnR w="12700" cap="flat" cmpd="sng" algn="ctr">
                      <a:solidFill>
                        <a:schemeClr val="tx1"/>
                      </a:solidFill>
                      <a:prstDash val="solid"/>
                      <a:round/>
                      <a:headEnd type="none" w="med" len="med"/>
                      <a:tailEnd type="none" w="med" len="med"/>
                    </a:lnR>
                  </a:tcPr>
                </a:tc>
                <a:tc hMerge="1">
                  <a:txBody>
                    <a:bodyPr/>
                    <a:lstStyle/>
                    <a:p>
                      <a:endParaRPr lang="en-US"/>
                    </a:p>
                  </a:txBody>
                  <a:tcPr/>
                </a:tc>
                <a:tc gridSpan="2">
                  <a:txBody>
                    <a:bodyPr/>
                    <a:lstStyle/>
                    <a:p>
                      <a:pPr algn="l"/>
                      <a:r>
                        <a:rPr lang="en-US" b="1" dirty="0"/>
                        <a:t>Normal Range (</a:t>
                      </a:r>
                      <a:r>
                        <a:rPr lang="en-US" b="1" dirty="0" err="1"/>
                        <a:t>Nonpregnant</a:t>
                      </a:r>
                      <a:r>
                        <a:rPr lang="en-US" b="1" dirty="0"/>
                        <a:t>)</a:t>
                      </a:r>
                      <a:endParaRPr lang="en-US" dirty="0"/>
                    </a:p>
                  </a:txBody>
                  <a:tcPr marL="47625" marR="47625" marT="47625" marB="476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a:txBody>
                    <a:bodyPr/>
                    <a:lstStyle/>
                    <a:p>
                      <a:pPr algn="l"/>
                      <a:r>
                        <a:rPr lang="en-US" b="1" dirty="0"/>
                        <a:t>Change in Pregnancy</a:t>
                      </a:r>
                      <a:endParaRPr lang="en-US" dirty="0"/>
                    </a:p>
                  </a:txBody>
                  <a:tcPr marL="47625" marR="47625" marT="47625" marB="476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r>
                        <a:rPr lang="en-US" b="1" dirty="0"/>
                        <a:t>Timing</a:t>
                      </a:r>
                      <a:endParaRPr lang="en-US" dirty="0"/>
                    </a:p>
                  </a:txBody>
                  <a:tcPr marL="47625" marR="47625" marT="47625" marB="47625" anchor="b">
                    <a:lnL w="12700" cap="flat" cmpd="sng" algn="ctr">
                      <a:solidFill>
                        <a:schemeClr val="tx1"/>
                      </a:solidFill>
                      <a:prstDash val="solid"/>
                      <a:round/>
                      <a:headEnd type="none" w="med" len="med"/>
                      <a:tailEnd type="none" w="med" len="med"/>
                    </a:lnL>
                  </a:tcPr>
                </a:tc>
              </a:tr>
              <a:tr h="437093">
                <a:tc gridSpan="6">
                  <a:txBody>
                    <a:bodyPr/>
                    <a:lstStyle/>
                    <a:p>
                      <a:pPr algn="l"/>
                      <a:r>
                        <a:rPr lang="en-US" b="1" dirty="0"/>
                        <a:t>SERUM ENZYMATIC ACTIVITIES</a:t>
                      </a:r>
                      <a:endParaRPr lang="en-US" dirty="0"/>
                    </a:p>
                  </a:txBody>
                  <a:tcPr marL="47625" marR="47625" marT="47625" marB="476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7093">
                <a:tc>
                  <a:txBody>
                    <a:bodyPr/>
                    <a:lstStyle/>
                    <a:p>
                      <a:pPr algn="l"/>
                      <a:r>
                        <a:rPr lang="en-US"/>
                        <a:t>Amylase</a:t>
                      </a:r>
                    </a:p>
                  </a:txBody>
                  <a:tcPr marL="47625" marR="47625" marT="47625" marB="47625"/>
                </a:tc>
                <a:tc gridSpan="2">
                  <a:txBody>
                    <a:bodyPr/>
                    <a:lstStyle/>
                    <a:p>
                      <a:pPr algn="l"/>
                      <a:r>
                        <a:rPr lang="en-US" dirty="0"/>
                        <a:t>23-84 IU/L</a:t>
                      </a:r>
                    </a:p>
                  </a:txBody>
                  <a:tcPr marL="47625" marR="47625" marT="47625" marB="47625"/>
                </a:tc>
                <a:tc hMerge="1">
                  <a:txBody>
                    <a:bodyPr/>
                    <a:lstStyle/>
                    <a:p>
                      <a:endParaRPr lang="en-US"/>
                    </a:p>
                  </a:txBody>
                  <a:tcPr/>
                </a:tc>
                <a:tc gridSpan="2">
                  <a:txBody>
                    <a:bodyPr/>
                    <a:lstStyle/>
                    <a:p>
                      <a:pPr algn="l"/>
                      <a:r>
                        <a:rPr lang="en-US" dirty="0"/>
                        <a:t>↑ 50%-100%</a:t>
                      </a:r>
                    </a:p>
                  </a:txBody>
                  <a:tcPr marL="47625" marR="47625" marT="47625" marB="47625"/>
                </a:tc>
                <a:tc hMerge="1">
                  <a:txBody>
                    <a:bodyPr/>
                    <a:lstStyle/>
                    <a:p>
                      <a:pPr algn="l"/>
                      <a:endParaRPr lang="en-US" dirty="0"/>
                    </a:p>
                  </a:txBody>
                  <a:tcPr marL="47625" marR="47625" marT="47625" marB="47625"/>
                </a:tc>
                <a:tc>
                  <a:txBody>
                    <a:bodyPr/>
                    <a:lstStyle/>
                    <a:p>
                      <a:pPr algn="l"/>
                      <a:r>
                        <a:rPr lang="en-US" dirty="0"/>
                        <a:t> </a:t>
                      </a:r>
                    </a:p>
                  </a:txBody>
                  <a:tcPr marL="47625" marR="47625" marT="47625" marB="47625"/>
                </a:tc>
              </a:tr>
              <a:tr h="437093">
                <a:tc>
                  <a:txBody>
                    <a:bodyPr/>
                    <a:lstStyle/>
                    <a:p>
                      <a:pPr algn="l"/>
                      <a:r>
                        <a:rPr lang="en-US"/>
                        <a:t>Transaminase</a:t>
                      </a:r>
                    </a:p>
                  </a:txBody>
                  <a:tcPr marL="47625" marR="47625" marT="47625" marB="47625"/>
                </a:tc>
                <a:tc gridSpan="2">
                  <a:txBody>
                    <a:bodyPr/>
                    <a:lstStyle/>
                    <a:p>
                      <a:pPr algn="l"/>
                      <a:r>
                        <a:rPr lang="en-US"/>
                        <a:t> </a:t>
                      </a:r>
                    </a:p>
                  </a:txBody>
                  <a:tcPr marL="47625" marR="47625" marT="47625" marB="47625"/>
                </a:tc>
                <a:tc hMerge="1">
                  <a:txBody>
                    <a:bodyPr/>
                    <a:lstStyle/>
                    <a:p>
                      <a:endParaRPr lang="en-US"/>
                    </a:p>
                  </a:txBody>
                  <a:tcPr/>
                </a:tc>
                <a:tc gridSpan="2">
                  <a:txBody>
                    <a:bodyPr/>
                    <a:lstStyle/>
                    <a:p>
                      <a:pPr algn="l"/>
                      <a:r>
                        <a:rPr lang="en-US" dirty="0"/>
                        <a:t> </a:t>
                      </a:r>
                    </a:p>
                  </a:txBody>
                  <a:tcPr marL="47625" marR="47625" marT="47625" marB="47625"/>
                </a:tc>
                <a:tc hMerge="1">
                  <a:txBody>
                    <a:bodyPr/>
                    <a:lstStyle/>
                    <a:p>
                      <a:pPr algn="l"/>
                      <a:endParaRPr lang="en-US" dirty="0"/>
                    </a:p>
                  </a:txBody>
                  <a:tcPr marL="47625" marR="47625" marT="47625" marB="47625"/>
                </a:tc>
                <a:tc>
                  <a:txBody>
                    <a:bodyPr/>
                    <a:lstStyle/>
                    <a:p>
                      <a:pPr algn="l"/>
                      <a:r>
                        <a:rPr lang="en-US"/>
                        <a:t> </a:t>
                      </a:r>
                    </a:p>
                  </a:txBody>
                  <a:tcPr marL="47625" marR="47625" marT="47625" marB="47625"/>
                </a:tc>
              </a:tr>
              <a:tr h="761533">
                <a:tc>
                  <a:txBody>
                    <a:bodyPr/>
                    <a:lstStyle/>
                    <a:p>
                      <a:pPr algn="l"/>
                      <a:r>
                        <a:rPr lang="en-US"/>
                        <a:t>  Glutamic pyruvic (SGPT)</a:t>
                      </a:r>
                    </a:p>
                  </a:txBody>
                  <a:tcPr marL="47625" marR="47625" marT="47625" marB="47625"/>
                </a:tc>
                <a:tc gridSpan="2">
                  <a:txBody>
                    <a:bodyPr/>
                    <a:lstStyle/>
                    <a:p>
                      <a:pPr algn="l"/>
                      <a:r>
                        <a:rPr lang="en-US" dirty="0"/>
                        <a:t>5-35 </a:t>
                      </a:r>
                      <a:r>
                        <a:rPr lang="en-US" dirty="0" err="1"/>
                        <a:t>mU</a:t>
                      </a:r>
                      <a:r>
                        <a:rPr lang="en-US" dirty="0"/>
                        <a:t>/</a:t>
                      </a:r>
                      <a:r>
                        <a:rPr lang="en-US" dirty="0" err="1"/>
                        <a:t>mL</a:t>
                      </a:r>
                      <a:endParaRPr lang="en-US" dirty="0"/>
                    </a:p>
                  </a:txBody>
                  <a:tcPr marL="47625" marR="47625" marT="47625" marB="47625"/>
                </a:tc>
                <a:tc hMerge="1">
                  <a:txBody>
                    <a:bodyPr/>
                    <a:lstStyle/>
                    <a:p>
                      <a:endParaRPr lang="en-US"/>
                    </a:p>
                  </a:txBody>
                  <a:tcPr/>
                </a:tc>
                <a:tc gridSpan="2">
                  <a:txBody>
                    <a:bodyPr/>
                    <a:lstStyle/>
                    <a:p>
                      <a:pPr algn="l"/>
                      <a:r>
                        <a:rPr lang="en-US"/>
                        <a:t>No significant change</a:t>
                      </a:r>
                    </a:p>
                  </a:txBody>
                  <a:tcPr marL="47625" marR="47625" marT="47625" marB="47625"/>
                </a:tc>
                <a:tc hMerge="1">
                  <a:txBody>
                    <a:bodyPr/>
                    <a:lstStyle/>
                    <a:p>
                      <a:pPr algn="l"/>
                      <a:endParaRPr lang="en-US"/>
                    </a:p>
                  </a:txBody>
                  <a:tcPr marL="47625" marR="47625" marT="47625" marB="47625"/>
                </a:tc>
                <a:tc>
                  <a:txBody>
                    <a:bodyPr/>
                    <a:lstStyle/>
                    <a:p>
                      <a:pPr algn="l"/>
                      <a:r>
                        <a:rPr lang="en-US"/>
                        <a:t> </a:t>
                      </a:r>
                    </a:p>
                  </a:txBody>
                  <a:tcPr marL="47625" marR="47625" marT="47625" marB="47625"/>
                </a:tc>
              </a:tr>
              <a:tr h="761533">
                <a:tc>
                  <a:txBody>
                    <a:bodyPr/>
                    <a:lstStyle/>
                    <a:p>
                      <a:pPr algn="l"/>
                      <a:r>
                        <a:rPr lang="en-US" dirty="0"/>
                        <a:t>  </a:t>
                      </a:r>
                      <a:r>
                        <a:rPr lang="en-US" dirty="0" err="1"/>
                        <a:t>Glutamic</a:t>
                      </a:r>
                      <a:r>
                        <a:rPr lang="en-US" dirty="0"/>
                        <a:t> </a:t>
                      </a:r>
                      <a:r>
                        <a:rPr lang="en-US" dirty="0" err="1"/>
                        <a:t>oxaloacetic</a:t>
                      </a:r>
                      <a:r>
                        <a:rPr lang="en-US" dirty="0"/>
                        <a:t> (SGOT)</a:t>
                      </a:r>
                    </a:p>
                  </a:txBody>
                  <a:tcPr marL="47625" marR="47625" marT="47625" marB="47625"/>
                </a:tc>
                <a:tc gridSpan="2">
                  <a:txBody>
                    <a:bodyPr/>
                    <a:lstStyle/>
                    <a:p>
                      <a:pPr algn="l"/>
                      <a:r>
                        <a:rPr lang="en-US"/>
                        <a:t>5-40 mU/mL</a:t>
                      </a:r>
                    </a:p>
                  </a:txBody>
                  <a:tcPr marL="47625" marR="47625" marT="47625" marB="47625"/>
                </a:tc>
                <a:tc hMerge="1">
                  <a:txBody>
                    <a:bodyPr/>
                    <a:lstStyle/>
                    <a:p>
                      <a:endParaRPr lang="en-US"/>
                    </a:p>
                  </a:txBody>
                  <a:tcPr/>
                </a:tc>
                <a:tc gridSpan="2">
                  <a:txBody>
                    <a:bodyPr/>
                    <a:lstStyle/>
                    <a:p>
                      <a:pPr algn="l"/>
                      <a:r>
                        <a:rPr lang="en-US"/>
                        <a:t>No significant change</a:t>
                      </a:r>
                    </a:p>
                  </a:txBody>
                  <a:tcPr marL="47625" marR="47625" marT="47625" marB="47625"/>
                </a:tc>
                <a:tc hMerge="1">
                  <a:txBody>
                    <a:bodyPr/>
                    <a:lstStyle/>
                    <a:p>
                      <a:pPr algn="l"/>
                      <a:endParaRPr lang="en-US"/>
                    </a:p>
                  </a:txBody>
                  <a:tcPr marL="47625" marR="47625" marT="47625" marB="47625"/>
                </a:tc>
                <a:tc>
                  <a:txBody>
                    <a:bodyPr/>
                    <a:lstStyle/>
                    <a:p>
                      <a:pPr algn="l"/>
                      <a:r>
                        <a:rPr lang="en-US"/>
                        <a:t> </a:t>
                      </a:r>
                    </a:p>
                  </a:txBody>
                  <a:tcPr marL="47625" marR="47625" marT="47625" marB="47625"/>
                </a:tc>
              </a:tr>
              <a:tr h="761533">
                <a:tc>
                  <a:txBody>
                    <a:bodyPr/>
                    <a:lstStyle/>
                    <a:p>
                      <a:pPr algn="l"/>
                      <a:r>
                        <a:rPr lang="en-US" dirty="0" err="1"/>
                        <a:t>Hematocrit</a:t>
                      </a:r>
                      <a:r>
                        <a:rPr lang="en-US" dirty="0"/>
                        <a:t> </a:t>
                      </a:r>
                    </a:p>
                  </a:txBody>
                  <a:tcPr marL="47625" marR="47625" marT="47625" marB="47625"/>
                </a:tc>
                <a:tc gridSpan="2">
                  <a:txBody>
                    <a:bodyPr/>
                    <a:lstStyle/>
                    <a:p>
                      <a:pPr algn="l"/>
                      <a:r>
                        <a:rPr lang="en-US"/>
                        <a:t>36%-46%</a:t>
                      </a:r>
                    </a:p>
                  </a:txBody>
                  <a:tcPr marL="47625" marR="47625" marT="47625" marB="47625"/>
                </a:tc>
                <a:tc hMerge="1">
                  <a:txBody>
                    <a:bodyPr/>
                    <a:lstStyle/>
                    <a:p>
                      <a:endParaRPr lang="en-US"/>
                    </a:p>
                  </a:txBody>
                  <a:tcPr/>
                </a:tc>
                <a:tc gridSpan="2">
                  <a:txBody>
                    <a:bodyPr/>
                    <a:lstStyle/>
                    <a:p>
                      <a:pPr algn="l"/>
                      <a:r>
                        <a:rPr lang="en-US"/>
                        <a:t>↓4%-7%</a:t>
                      </a:r>
                    </a:p>
                  </a:txBody>
                  <a:tcPr marL="47625" marR="47625" marT="47625" marB="47625"/>
                </a:tc>
                <a:tc hMerge="1">
                  <a:txBody>
                    <a:bodyPr/>
                    <a:lstStyle/>
                    <a:p>
                      <a:pPr algn="l"/>
                      <a:endParaRPr lang="en-US"/>
                    </a:p>
                  </a:txBody>
                  <a:tcPr marL="47625" marR="47625" marT="47625" marB="47625"/>
                </a:tc>
                <a:tc>
                  <a:txBody>
                    <a:bodyPr/>
                    <a:lstStyle/>
                    <a:p>
                      <a:pPr algn="l"/>
                      <a:r>
                        <a:rPr lang="en-US"/>
                        <a:t>Bottoms at 30-34 wk</a:t>
                      </a:r>
                    </a:p>
                  </a:txBody>
                  <a:tcPr marL="47625" marR="47625" marT="47625" marB="47625"/>
                </a:tc>
              </a:tr>
              <a:tr h="761533">
                <a:tc>
                  <a:txBody>
                    <a:bodyPr/>
                    <a:lstStyle/>
                    <a:p>
                      <a:pPr algn="l"/>
                      <a:r>
                        <a:rPr lang="en-US" dirty="0"/>
                        <a:t>Hemoglobin </a:t>
                      </a:r>
                    </a:p>
                  </a:txBody>
                  <a:tcPr marL="47625" marR="47625" marT="47625" marB="47625"/>
                </a:tc>
                <a:tc gridSpan="2">
                  <a:txBody>
                    <a:bodyPr/>
                    <a:lstStyle/>
                    <a:p>
                      <a:pPr algn="l"/>
                      <a:r>
                        <a:rPr lang="en-US"/>
                        <a:t>12-16 g/dL</a:t>
                      </a:r>
                    </a:p>
                  </a:txBody>
                  <a:tcPr marL="47625" marR="47625" marT="47625" marB="47625"/>
                </a:tc>
                <a:tc hMerge="1">
                  <a:txBody>
                    <a:bodyPr/>
                    <a:lstStyle/>
                    <a:p>
                      <a:endParaRPr lang="en-US"/>
                    </a:p>
                  </a:txBody>
                  <a:tcPr/>
                </a:tc>
                <a:tc gridSpan="2">
                  <a:txBody>
                    <a:bodyPr/>
                    <a:lstStyle/>
                    <a:p>
                      <a:pPr algn="l"/>
                      <a:r>
                        <a:rPr lang="en-US"/>
                        <a:t>↓1.5-2 g/dL</a:t>
                      </a:r>
                    </a:p>
                  </a:txBody>
                  <a:tcPr marL="47625" marR="47625" marT="47625" marB="47625"/>
                </a:tc>
                <a:tc hMerge="1">
                  <a:txBody>
                    <a:bodyPr/>
                    <a:lstStyle/>
                    <a:p>
                      <a:pPr algn="l"/>
                      <a:endParaRPr lang="en-US"/>
                    </a:p>
                  </a:txBody>
                  <a:tcPr marL="47625" marR="47625" marT="47625" marB="47625"/>
                </a:tc>
                <a:tc>
                  <a:txBody>
                    <a:bodyPr/>
                    <a:lstStyle/>
                    <a:p>
                      <a:pPr algn="l"/>
                      <a:r>
                        <a:rPr lang="en-US"/>
                        <a:t>Bottoms at 30-34 wk</a:t>
                      </a:r>
                    </a:p>
                  </a:txBody>
                  <a:tcPr marL="47625" marR="47625" marT="47625" marB="47625"/>
                </a:tc>
              </a:tr>
              <a:tr h="437093">
                <a:tc>
                  <a:txBody>
                    <a:bodyPr/>
                    <a:lstStyle/>
                    <a:p>
                      <a:pPr algn="l"/>
                      <a:r>
                        <a:rPr lang="en-US"/>
                        <a:t>Leukocyte count</a:t>
                      </a:r>
                    </a:p>
                  </a:txBody>
                  <a:tcPr marL="47625" marR="47625" marT="47625" marB="47625"/>
                </a:tc>
                <a:tc gridSpan="2">
                  <a:txBody>
                    <a:bodyPr/>
                    <a:lstStyle/>
                    <a:p>
                      <a:pPr algn="l"/>
                      <a:r>
                        <a:rPr lang="en-US"/>
                        <a:t>4.8-10.8 ×10</a:t>
                      </a:r>
                      <a:r>
                        <a:rPr lang="en-US" baseline="30000"/>
                        <a:t>3</a:t>
                      </a:r>
                      <a:r>
                        <a:rPr lang="en-US"/>
                        <a:t>/mm</a:t>
                      </a:r>
                      <a:r>
                        <a:rPr lang="en-US" baseline="30000"/>
                        <a:t>3</a:t>
                      </a:r>
                      <a:endParaRPr lang="en-US"/>
                    </a:p>
                  </a:txBody>
                  <a:tcPr marL="47625" marR="47625" marT="47625" marB="47625"/>
                </a:tc>
                <a:tc hMerge="1">
                  <a:txBody>
                    <a:bodyPr/>
                    <a:lstStyle/>
                    <a:p>
                      <a:endParaRPr lang="en-US"/>
                    </a:p>
                  </a:txBody>
                  <a:tcPr/>
                </a:tc>
                <a:tc gridSpan="2">
                  <a:txBody>
                    <a:bodyPr/>
                    <a:lstStyle/>
                    <a:p>
                      <a:pPr algn="l"/>
                      <a:r>
                        <a:rPr lang="en-US"/>
                        <a:t>↑ 3.5 ×10</a:t>
                      </a:r>
                      <a:r>
                        <a:rPr lang="en-US" baseline="30000"/>
                        <a:t>3</a:t>
                      </a:r>
                      <a:r>
                        <a:rPr lang="en-US"/>
                        <a:t>/mm</a:t>
                      </a:r>
                      <a:r>
                        <a:rPr lang="en-US" baseline="30000"/>
                        <a:t>3</a:t>
                      </a:r>
                      <a:endParaRPr lang="en-US"/>
                    </a:p>
                  </a:txBody>
                  <a:tcPr marL="47625" marR="47625" marT="47625" marB="47625"/>
                </a:tc>
                <a:tc hMerge="1">
                  <a:txBody>
                    <a:bodyPr/>
                    <a:lstStyle/>
                    <a:p>
                      <a:pPr algn="l"/>
                      <a:endParaRPr lang="en-US"/>
                    </a:p>
                  </a:txBody>
                  <a:tcPr marL="47625" marR="47625" marT="47625" marB="47625"/>
                </a:tc>
                <a:tc>
                  <a:txBody>
                    <a:bodyPr/>
                    <a:lstStyle/>
                    <a:p>
                      <a:pPr algn="l"/>
                      <a:r>
                        <a:rPr lang="en-US"/>
                        <a:t>Gradual</a:t>
                      </a:r>
                    </a:p>
                  </a:txBody>
                  <a:tcPr marL="47625" marR="47625" marT="47625" marB="47625"/>
                </a:tc>
              </a:tr>
              <a:tr h="437093">
                <a:tc>
                  <a:txBody>
                    <a:bodyPr/>
                    <a:lstStyle/>
                    <a:p>
                      <a:pPr algn="l"/>
                      <a:r>
                        <a:rPr lang="en-US"/>
                        <a:t>Platelet count</a:t>
                      </a:r>
                    </a:p>
                  </a:txBody>
                  <a:tcPr marL="47625" marR="47625" marT="47625" marB="47625"/>
                </a:tc>
                <a:tc gridSpan="2">
                  <a:txBody>
                    <a:bodyPr/>
                    <a:lstStyle/>
                    <a:p>
                      <a:pPr algn="l"/>
                      <a:r>
                        <a:rPr lang="en-US"/>
                        <a:t>150-400 ×10</a:t>
                      </a:r>
                      <a:r>
                        <a:rPr lang="en-US" baseline="30000"/>
                        <a:t>3</a:t>
                      </a:r>
                      <a:r>
                        <a:rPr lang="en-US"/>
                        <a:t>/mm</a:t>
                      </a:r>
                      <a:r>
                        <a:rPr lang="en-US" baseline="30000"/>
                        <a:t>3</a:t>
                      </a:r>
                      <a:endParaRPr lang="en-US"/>
                    </a:p>
                  </a:txBody>
                  <a:tcPr marL="47625" marR="47625" marT="47625" marB="47625"/>
                </a:tc>
                <a:tc hMerge="1">
                  <a:txBody>
                    <a:bodyPr/>
                    <a:lstStyle/>
                    <a:p>
                      <a:endParaRPr lang="en-US"/>
                    </a:p>
                  </a:txBody>
                  <a:tcPr/>
                </a:tc>
                <a:tc gridSpan="2">
                  <a:txBody>
                    <a:bodyPr/>
                    <a:lstStyle/>
                    <a:p>
                      <a:pPr algn="l"/>
                      <a:r>
                        <a:rPr lang="en-US"/>
                        <a:t>Slight decrease</a:t>
                      </a:r>
                    </a:p>
                  </a:txBody>
                  <a:tcPr marL="47625" marR="47625" marT="47625" marB="47625"/>
                </a:tc>
                <a:tc hMerge="1">
                  <a:txBody>
                    <a:bodyPr/>
                    <a:lstStyle/>
                    <a:p>
                      <a:pPr algn="l"/>
                      <a:endParaRPr lang="en-US"/>
                    </a:p>
                  </a:txBody>
                  <a:tcPr marL="47625" marR="47625" marT="47625" marB="47625"/>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685800"/>
          <a:ext cx="8229600" cy="5562601"/>
        </p:xfrm>
        <a:graphic>
          <a:graphicData uri="http://schemas.openxmlformats.org/drawingml/2006/table">
            <a:tbl>
              <a:tblPr firstRow="1" bandRow="1">
                <a:tableStyleId>{5C22544A-7EE6-4342-B048-85BDC9FD1C3A}</a:tableStyleId>
              </a:tblPr>
              <a:tblGrid>
                <a:gridCol w="2057400"/>
                <a:gridCol w="2057400"/>
                <a:gridCol w="2057400"/>
                <a:gridCol w="2057400"/>
              </a:tblGrid>
              <a:tr h="1040752">
                <a:tc>
                  <a:txBody>
                    <a:bodyPr/>
                    <a:lstStyle/>
                    <a:p>
                      <a:pPr algn="l"/>
                      <a:r>
                        <a:rPr lang="en-US" sz="2400" b="1" dirty="0"/>
                        <a:t>Test</a:t>
                      </a:r>
                      <a:endParaRPr lang="en-US" sz="2400" dirty="0"/>
                    </a:p>
                  </a:txBody>
                  <a:tcPr marL="47625" marR="47625" marT="47625" marB="47625" anchor="b"/>
                </a:tc>
                <a:tc>
                  <a:txBody>
                    <a:bodyPr/>
                    <a:lstStyle/>
                    <a:p>
                      <a:pPr algn="l"/>
                      <a:r>
                        <a:rPr lang="en-US" sz="2400" b="1" dirty="0"/>
                        <a:t>Normal Range (</a:t>
                      </a:r>
                      <a:r>
                        <a:rPr lang="en-US" sz="2400" b="1" dirty="0" err="1"/>
                        <a:t>Nonpregnant</a:t>
                      </a:r>
                      <a:r>
                        <a:rPr lang="en-US" sz="2400" b="1" dirty="0"/>
                        <a:t>)</a:t>
                      </a:r>
                      <a:endParaRPr lang="en-US" sz="2400" dirty="0"/>
                    </a:p>
                  </a:txBody>
                  <a:tcPr marL="47625" marR="47625" marT="47625" marB="47625" anchor="b"/>
                </a:tc>
                <a:tc>
                  <a:txBody>
                    <a:bodyPr/>
                    <a:lstStyle/>
                    <a:p>
                      <a:pPr algn="l"/>
                      <a:r>
                        <a:rPr lang="en-US" sz="2400" b="1" dirty="0"/>
                        <a:t>Change in Pregnancy</a:t>
                      </a:r>
                      <a:endParaRPr lang="en-US" sz="2400" dirty="0"/>
                    </a:p>
                  </a:txBody>
                  <a:tcPr marL="47625" marR="47625" marT="47625" marB="47625" anchor="b"/>
                </a:tc>
                <a:tc>
                  <a:txBody>
                    <a:bodyPr/>
                    <a:lstStyle/>
                    <a:p>
                      <a:pPr algn="l"/>
                      <a:r>
                        <a:rPr lang="en-US" sz="2400" b="1" dirty="0"/>
                        <a:t>Timing</a:t>
                      </a:r>
                      <a:endParaRPr lang="en-US" sz="2400" dirty="0"/>
                    </a:p>
                  </a:txBody>
                  <a:tcPr marL="47625" marR="47625" marT="47625" marB="47625" anchor="b"/>
                </a:tc>
              </a:tr>
              <a:tr h="599407">
                <a:tc gridSpan="4">
                  <a:txBody>
                    <a:bodyPr/>
                    <a:lstStyle/>
                    <a:p>
                      <a:pPr algn="l"/>
                      <a:r>
                        <a:rPr lang="en-US" sz="2400" b="1" dirty="0"/>
                        <a:t>SERUM HORMONE VALUES</a:t>
                      </a:r>
                      <a:endParaRPr lang="en-US" sz="2400" dirty="0"/>
                    </a:p>
                  </a:txBody>
                  <a:tcPr marL="47625" marR="47625" marT="47625" marB="47625"/>
                </a:tc>
                <a:tc hMerge="1">
                  <a:txBody>
                    <a:bodyPr/>
                    <a:lstStyle/>
                    <a:p>
                      <a:endParaRPr lang="en-US"/>
                    </a:p>
                  </a:txBody>
                  <a:tcPr/>
                </a:tc>
                <a:tc hMerge="1">
                  <a:txBody>
                    <a:bodyPr/>
                    <a:lstStyle/>
                    <a:p>
                      <a:endParaRPr lang="en-US"/>
                    </a:p>
                  </a:txBody>
                  <a:tcPr/>
                </a:tc>
                <a:tc hMerge="1">
                  <a:txBody>
                    <a:bodyPr/>
                    <a:lstStyle/>
                    <a:p>
                      <a:endParaRPr lang="en-US"/>
                    </a:p>
                  </a:txBody>
                  <a:tcPr/>
                </a:tc>
              </a:tr>
              <a:tr h="920469">
                <a:tc>
                  <a:txBody>
                    <a:bodyPr/>
                    <a:lstStyle/>
                    <a:p>
                      <a:pPr algn="l"/>
                      <a:r>
                        <a:rPr lang="en-US" sz="2400"/>
                        <a:t>Cortisol (plasma)</a:t>
                      </a:r>
                    </a:p>
                  </a:txBody>
                  <a:tcPr marL="47625" marR="47625" marT="47625" marB="47625"/>
                </a:tc>
                <a:tc>
                  <a:txBody>
                    <a:bodyPr/>
                    <a:lstStyle/>
                    <a:p>
                      <a:pPr algn="l"/>
                      <a:r>
                        <a:rPr lang="en-US" sz="2400" dirty="0"/>
                        <a:t>8-21 g/</a:t>
                      </a:r>
                      <a:r>
                        <a:rPr lang="en-US" sz="2400" dirty="0" err="1"/>
                        <a:t>dL</a:t>
                      </a:r>
                      <a:endParaRPr lang="en-US" sz="2400" dirty="0"/>
                    </a:p>
                  </a:txBody>
                  <a:tcPr marL="47625" marR="47625" marT="47625" marB="47625"/>
                </a:tc>
                <a:tc>
                  <a:txBody>
                    <a:bodyPr/>
                    <a:lstStyle/>
                    <a:p>
                      <a:pPr algn="l"/>
                      <a:r>
                        <a:rPr lang="en-US" sz="2400"/>
                        <a:t>↑ 20 g/dL</a:t>
                      </a:r>
                    </a:p>
                  </a:txBody>
                  <a:tcPr marL="47625" marR="47625" marT="47625" marB="47625"/>
                </a:tc>
                <a:tc>
                  <a:txBody>
                    <a:bodyPr/>
                    <a:lstStyle/>
                    <a:p>
                      <a:pPr algn="l"/>
                      <a:r>
                        <a:rPr lang="en-US" sz="2400"/>
                        <a:t> </a:t>
                      </a:r>
                    </a:p>
                  </a:txBody>
                  <a:tcPr marL="47625" marR="47625" marT="47625" marB="47625"/>
                </a:tc>
              </a:tr>
              <a:tr h="1040752">
                <a:tc>
                  <a:txBody>
                    <a:bodyPr/>
                    <a:lstStyle/>
                    <a:p>
                      <a:pPr algn="l"/>
                      <a:r>
                        <a:rPr lang="en-US" sz="2400" dirty="0" err="1"/>
                        <a:t>Prolactin</a:t>
                      </a:r>
                      <a:r>
                        <a:rPr lang="en-US" sz="2400" dirty="0"/>
                        <a:t> </a:t>
                      </a:r>
                    </a:p>
                  </a:txBody>
                  <a:tcPr marL="47625" marR="47625" marT="47625" marB="47625"/>
                </a:tc>
                <a:tc>
                  <a:txBody>
                    <a:bodyPr/>
                    <a:lstStyle/>
                    <a:p>
                      <a:pPr algn="l"/>
                      <a:r>
                        <a:rPr lang="en-US" sz="2400" dirty="0"/>
                        <a:t>25 </a:t>
                      </a:r>
                      <a:r>
                        <a:rPr lang="en-US" sz="2400" dirty="0" err="1"/>
                        <a:t>ng</a:t>
                      </a:r>
                      <a:r>
                        <a:rPr lang="en-US" sz="2400" dirty="0"/>
                        <a:t>/</a:t>
                      </a:r>
                      <a:r>
                        <a:rPr lang="en-US" sz="2400" dirty="0" err="1"/>
                        <a:t>mL</a:t>
                      </a:r>
                      <a:endParaRPr lang="en-US" sz="2400" dirty="0"/>
                    </a:p>
                  </a:txBody>
                  <a:tcPr marL="47625" marR="47625" marT="47625" marB="47625"/>
                </a:tc>
                <a:tc>
                  <a:txBody>
                    <a:bodyPr/>
                    <a:lstStyle/>
                    <a:p>
                      <a:pPr algn="l"/>
                      <a:r>
                        <a:rPr lang="en-US" sz="2400" dirty="0"/>
                        <a:t>↑ 50-400 </a:t>
                      </a:r>
                      <a:r>
                        <a:rPr lang="en-US" sz="2400" dirty="0" err="1"/>
                        <a:t>ng</a:t>
                      </a:r>
                      <a:r>
                        <a:rPr lang="en-US" sz="2400" dirty="0"/>
                        <a:t>/</a:t>
                      </a:r>
                      <a:r>
                        <a:rPr lang="en-US" sz="2400" dirty="0" err="1"/>
                        <a:t>mL</a:t>
                      </a:r>
                      <a:endParaRPr lang="en-US" sz="2400" dirty="0"/>
                    </a:p>
                  </a:txBody>
                  <a:tcPr marL="47625" marR="47625" marT="47625" marB="47625"/>
                </a:tc>
                <a:tc>
                  <a:txBody>
                    <a:bodyPr/>
                    <a:lstStyle/>
                    <a:p>
                      <a:pPr algn="l"/>
                      <a:r>
                        <a:rPr lang="en-US" sz="2400"/>
                        <a:t>Gradual, peaks at term</a:t>
                      </a:r>
                    </a:p>
                  </a:txBody>
                  <a:tcPr marL="47625" marR="47625" marT="47625" marB="47625"/>
                </a:tc>
              </a:tr>
              <a:tr h="920469">
                <a:tc>
                  <a:txBody>
                    <a:bodyPr/>
                    <a:lstStyle/>
                    <a:p>
                      <a:pPr algn="l"/>
                      <a:r>
                        <a:rPr lang="en-US" sz="2400"/>
                        <a:t>Thyroxine (T</a:t>
                      </a:r>
                      <a:r>
                        <a:rPr lang="en-US" sz="2400" baseline="-25000"/>
                        <a:t>4</a:t>
                      </a:r>
                      <a:r>
                        <a:rPr lang="en-US" sz="2400"/>
                        <a:t>), total</a:t>
                      </a:r>
                    </a:p>
                  </a:txBody>
                  <a:tcPr marL="47625" marR="47625" marT="47625" marB="47625"/>
                </a:tc>
                <a:tc>
                  <a:txBody>
                    <a:bodyPr/>
                    <a:lstStyle/>
                    <a:p>
                      <a:pPr algn="l"/>
                      <a:r>
                        <a:rPr lang="en-US" sz="2400"/>
                        <a:t>5-11 g/dL</a:t>
                      </a:r>
                    </a:p>
                  </a:txBody>
                  <a:tcPr marL="47625" marR="47625" marT="47625" marB="47625"/>
                </a:tc>
                <a:tc>
                  <a:txBody>
                    <a:bodyPr/>
                    <a:lstStyle/>
                    <a:p>
                      <a:pPr algn="l"/>
                      <a:r>
                        <a:rPr lang="en-US" sz="2400" dirty="0"/>
                        <a:t>↑ 5 g/</a:t>
                      </a:r>
                      <a:r>
                        <a:rPr lang="en-US" sz="2400" dirty="0" err="1"/>
                        <a:t>dL</a:t>
                      </a:r>
                      <a:endParaRPr lang="en-US" sz="2400" dirty="0"/>
                    </a:p>
                  </a:txBody>
                  <a:tcPr marL="47625" marR="47625" marT="47625" marB="47625"/>
                </a:tc>
                <a:tc>
                  <a:txBody>
                    <a:bodyPr/>
                    <a:lstStyle/>
                    <a:p>
                      <a:pPr algn="l"/>
                      <a:r>
                        <a:rPr lang="en-US" sz="2400" dirty="0"/>
                        <a:t>Early sustained</a:t>
                      </a:r>
                    </a:p>
                  </a:txBody>
                  <a:tcPr marL="47625" marR="47625" marT="47625" marB="47625"/>
                </a:tc>
              </a:tr>
              <a:tr h="1040752">
                <a:tc>
                  <a:txBody>
                    <a:bodyPr/>
                    <a:lstStyle/>
                    <a:p>
                      <a:pPr algn="l"/>
                      <a:r>
                        <a:rPr lang="en-US" sz="2400"/>
                        <a:t>Triiodothyronine (T</a:t>
                      </a:r>
                      <a:r>
                        <a:rPr lang="en-US" sz="2400" baseline="-25000"/>
                        <a:t>3</a:t>
                      </a:r>
                      <a:r>
                        <a:rPr lang="en-US" sz="2400"/>
                        <a:t>), total</a:t>
                      </a:r>
                    </a:p>
                  </a:txBody>
                  <a:tcPr marL="47625" marR="47625" marT="47625" marB="47625"/>
                </a:tc>
                <a:tc>
                  <a:txBody>
                    <a:bodyPr/>
                    <a:lstStyle/>
                    <a:p>
                      <a:pPr algn="l"/>
                      <a:r>
                        <a:rPr lang="en-US" sz="2400"/>
                        <a:t>125-245 ng/dL</a:t>
                      </a:r>
                    </a:p>
                  </a:txBody>
                  <a:tcPr marL="47625" marR="47625" marT="47625" marB="47625"/>
                </a:tc>
                <a:tc>
                  <a:txBody>
                    <a:bodyPr/>
                    <a:lstStyle/>
                    <a:p>
                      <a:pPr algn="l"/>
                      <a:r>
                        <a:rPr lang="en-US" sz="2400"/>
                        <a:t>↑ 50%</a:t>
                      </a:r>
                    </a:p>
                  </a:txBody>
                  <a:tcPr marL="47625" marR="47625" marT="47625" marB="47625"/>
                </a:tc>
                <a:tc>
                  <a:txBody>
                    <a:bodyPr/>
                    <a:lstStyle/>
                    <a:p>
                      <a:pPr algn="l"/>
                      <a:r>
                        <a:rPr lang="en-US" sz="2400" dirty="0"/>
                        <a:t>Early sustained</a:t>
                      </a:r>
                    </a:p>
                  </a:txBody>
                  <a:tcPr marL="47625" marR="47625" marT="47625" marB="47625"/>
                </a:tc>
              </a:tr>
            </a:tbl>
          </a:graphicData>
        </a:graphic>
      </p:graphicFrame>
    </p:spTree>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533400"/>
            <a:ext cx="8839200" cy="1143000"/>
          </a:xfrm>
        </p:spPr>
        <p:txBody>
          <a:bodyPr>
            <a:normAutofit/>
          </a:bodyPr>
          <a:lstStyle/>
          <a:p>
            <a:pPr>
              <a:defRPr/>
            </a:pPr>
            <a:r>
              <a:rPr lang="en-US" altLang="zh-CN" sz="4000" b="1" dirty="0" smtClean="0">
                <a:ea typeface="宋体" pitchFamily="2" charset="-122"/>
              </a:rPr>
              <a:t>Physiologic changes in pregnancy</a:t>
            </a:r>
          </a:p>
        </p:txBody>
      </p:sp>
      <p:sp>
        <p:nvSpPr>
          <p:cNvPr id="29699" name="Rectangle 3"/>
          <p:cNvSpPr>
            <a:spLocks noGrp="1" noChangeArrowheads="1"/>
          </p:cNvSpPr>
          <p:nvPr>
            <p:ph type="body" idx="1"/>
          </p:nvPr>
        </p:nvSpPr>
        <p:spPr/>
        <p:txBody>
          <a:bodyPr/>
          <a:lstStyle/>
          <a:p>
            <a:pPr marL="609600" indent="-609600">
              <a:buNone/>
              <a:defRPr/>
            </a:pPr>
            <a:r>
              <a:rPr lang="en-US" altLang="zh-CN" b="1" dirty="0" smtClean="0">
                <a:ea typeface="宋体" pitchFamily="2" charset="-122"/>
              </a:rPr>
              <a:t>Gastrointestinal system</a:t>
            </a:r>
          </a:p>
          <a:p>
            <a:pPr marL="609600" indent="-609600">
              <a:buFontTx/>
              <a:buAutoNum type="arabicParenR"/>
              <a:defRPr/>
            </a:pPr>
            <a:r>
              <a:rPr lang="en-US" altLang="zh-CN" dirty="0" smtClean="0">
                <a:ea typeface="宋体" pitchFamily="2" charset="-122"/>
              </a:rPr>
              <a:t>Gastric emptying time is prolonged</a:t>
            </a:r>
            <a:r>
              <a:rPr lang="en-US" altLang="zh-CN" dirty="0" smtClean="0">
                <a:latin typeface="宋体" pitchFamily="2" charset="-122"/>
                <a:ea typeface="宋体" pitchFamily="2" charset="-122"/>
              </a:rPr>
              <a:t>→</a:t>
            </a:r>
            <a:r>
              <a:rPr lang="en-US" altLang="zh-CN" dirty="0" smtClean="0">
                <a:ea typeface="宋体" pitchFamily="2" charset="-122"/>
              </a:rPr>
              <a:t> nausea. </a:t>
            </a:r>
          </a:p>
          <a:p>
            <a:pPr marL="609600" indent="-609600">
              <a:buFontTx/>
              <a:buAutoNum type="arabicParenR"/>
              <a:defRPr/>
            </a:pPr>
            <a:r>
              <a:rPr lang="en-US" altLang="zh-CN" dirty="0" smtClean="0">
                <a:ea typeface="宋体" pitchFamily="2" charset="-122"/>
              </a:rPr>
              <a:t>The motility of large bowel is diminished </a:t>
            </a:r>
            <a:r>
              <a:rPr lang="en-US" altLang="zh-CN" dirty="0" smtClean="0">
                <a:latin typeface="宋体" pitchFamily="2" charset="-122"/>
                <a:ea typeface="宋体" pitchFamily="2" charset="-122"/>
              </a:rPr>
              <a:t>→</a:t>
            </a:r>
            <a:r>
              <a:rPr lang="en-US" altLang="zh-CN" dirty="0" smtClean="0">
                <a:ea typeface="宋体" pitchFamily="2" charset="-122"/>
              </a:rPr>
              <a:t> constipation</a:t>
            </a:r>
          </a:p>
          <a:p>
            <a:pPr marL="609600" indent="-609600">
              <a:buFontTx/>
              <a:buAutoNum type="arabicParenR"/>
              <a:defRPr/>
            </a:pPr>
            <a:r>
              <a:rPr lang="en-US" altLang="zh-CN" dirty="0" smtClean="0">
                <a:ea typeface="宋体" pitchFamily="2" charset="-122"/>
              </a:rPr>
              <a:t>Liver function: unchanged </a:t>
            </a:r>
          </a:p>
        </p:txBody>
      </p:sp>
    </p:spTree>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dirty="0" smtClean="0"/>
              <a:t>Gastrointestinal</a:t>
            </a:r>
          </a:p>
        </p:txBody>
      </p:sp>
      <p:sp>
        <p:nvSpPr>
          <p:cNvPr id="41987" name="Rectangle 3"/>
          <p:cNvSpPr>
            <a:spLocks noGrp="1" noChangeArrowheads="1"/>
          </p:cNvSpPr>
          <p:nvPr>
            <p:ph type="body" idx="1"/>
          </p:nvPr>
        </p:nvSpPr>
        <p:spPr/>
        <p:txBody>
          <a:bodyPr>
            <a:normAutofit lnSpcReduction="10000"/>
          </a:bodyPr>
          <a:lstStyle/>
          <a:p>
            <a:pPr eaLnBrk="1" hangingPunct="1">
              <a:lnSpc>
                <a:spcPct val="90000"/>
              </a:lnSpc>
            </a:pPr>
            <a:r>
              <a:rPr lang="en-US" sz="2800" dirty="0" smtClean="0"/>
              <a:t>Slowed GI motility</a:t>
            </a:r>
          </a:p>
          <a:p>
            <a:pPr lvl="1" eaLnBrk="1" hangingPunct="1">
              <a:lnSpc>
                <a:spcPct val="90000"/>
              </a:lnSpc>
            </a:pPr>
            <a:r>
              <a:rPr lang="en-US" sz="2400" dirty="0" smtClean="0"/>
              <a:t>Constipation, early satiety</a:t>
            </a:r>
          </a:p>
          <a:p>
            <a:pPr eaLnBrk="1" hangingPunct="1">
              <a:lnSpc>
                <a:spcPct val="90000"/>
              </a:lnSpc>
            </a:pPr>
            <a:r>
              <a:rPr lang="en-US" sz="2800" dirty="0" smtClean="0"/>
              <a:t>Relaxation of digestive tract</a:t>
            </a:r>
          </a:p>
          <a:p>
            <a:pPr lvl="1" eaLnBrk="1" hangingPunct="1">
              <a:lnSpc>
                <a:spcPct val="90000"/>
              </a:lnSpc>
            </a:pPr>
            <a:r>
              <a:rPr lang="en-US" sz="2400" dirty="0" smtClean="0"/>
              <a:t>GERD</a:t>
            </a:r>
          </a:p>
          <a:p>
            <a:pPr eaLnBrk="1" hangingPunct="1">
              <a:lnSpc>
                <a:spcPct val="90000"/>
              </a:lnSpc>
            </a:pPr>
            <a:r>
              <a:rPr lang="en-US" sz="2800" dirty="0" smtClean="0"/>
              <a:t>Nausea / vomiting</a:t>
            </a:r>
          </a:p>
          <a:p>
            <a:pPr lvl="1" eaLnBrk="1" hangingPunct="1">
              <a:lnSpc>
                <a:spcPct val="90000"/>
              </a:lnSpc>
            </a:pPr>
            <a:r>
              <a:rPr lang="en-US" sz="2400" dirty="0" smtClean="0"/>
              <a:t>Often proportional to HCG level</a:t>
            </a:r>
          </a:p>
          <a:p>
            <a:pPr eaLnBrk="1" hangingPunct="1">
              <a:lnSpc>
                <a:spcPct val="90000"/>
              </a:lnSpc>
            </a:pPr>
            <a:r>
              <a:rPr lang="en-US" sz="2800" dirty="0" smtClean="0"/>
              <a:t>Liver / gallbladder </a:t>
            </a:r>
          </a:p>
          <a:p>
            <a:pPr lvl="1" eaLnBrk="1" hangingPunct="1">
              <a:lnSpc>
                <a:spcPct val="90000"/>
              </a:lnSpc>
            </a:pPr>
            <a:r>
              <a:rPr lang="en-US" sz="2400" dirty="0" err="1" smtClean="0"/>
              <a:t>Biliary</a:t>
            </a:r>
            <a:r>
              <a:rPr lang="en-US" sz="2400" dirty="0" smtClean="0"/>
              <a:t> stasis, cholesterol saturation</a:t>
            </a:r>
          </a:p>
          <a:p>
            <a:pPr lvl="2" eaLnBrk="1" hangingPunct="1">
              <a:lnSpc>
                <a:spcPct val="90000"/>
              </a:lnSpc>
            </a:pPr>
            <a:r>
              <a:rPr lang="en-US" sz="2000" dirty="0" smtClean="0"/>
              <a:t>More stones</a:t>
            </a:r>
          </a:p>
          <a:p>
            <a:pPr lvl="1" eaLnBrk="1" hangingPunct="1">
              <a:lnSpc>
                <a:spcPct val="90000"/>
              </a:lnSpc>
            </a:pPr>
            <a:r>
              <a:rPr lang="en-US" sz="2400" dirty="0" smtClean="0"/>
              <a:t>Coagulation factors</a:t>
            </a:r>
          </a:p>
          <a:p>
            <a:pPr lvl="1" eaLnBrk="1" hangingPunct="1">
              <a:lnSpc>
                <a:spcPct val="90000"/>
              </a:lnSpc>
            </a:pPr>
            <a:r>
              <a:rPr lang="en-US" sz="2400" dirty="0" smtClean="0"/>
              <a:t>Increased binding proteins (thyroid, steroid, vitamin 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8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198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198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1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98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198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41987">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1987">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41987">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41987">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419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utoUpdateAnimBg="0"/>
      <p:bldP spid="41987" grpId="0" build="p" autoUpdateAnimBg="0"/>
    </p:bld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Gastrointestinal changes</a:t>
            </a:r>
            <a:endParaRPr lang="en-US" b="1" dirty="0"/>
          </a:p>
        </p:txBody>
      </p:sp>
      <p:sp>
        <p:nvSpPr>
          <p:cNvPr id="3" name="Content Placeholder 2"/>
          <p:cNvSpPr>
            <a:spLocks noGrp="1"/>
          </p:cNvSpPr>
          <p:nvPr>
            <p:ph idx="1"/>
          </p:nvPr>
        </p:nvSpPr>
        <p:spPr/>
        <p:txBody>
          <a:bodyPr>
            <a:normAutofit lnSpcReduction="10000"/>
          </a:bodyPr>
          <a:lstStyle/>
          <a:p>
            <a:r>
              <a:rPr lang="en-US" dirty="0" smtClean="0"/>
              <a:t>Peristalsis is slowed because of the production of the hormone progesterone, which decreases tone and mobility of smooth muscles. </a:t>
            </a:r>
          </a:p>
          <a:p>
            <a:r>
              <a:rPr lang="en-US" dirty="0" smtClean="0"/>
              <a:t>This slowing enhances the absorption of nutrients and slows the rate of secretion of hydrochloric acid and pepsin. </a:t>
            </a:r>
          </a:p>
          <a:p>
            <a:r>
              <a:rPr lang="en-US" dirty="0" smtClean="0"/>
              <a:t>Slow emptying may increase nausea and heartburn (</a:t>
            </a:r>
            <a:r>
              <a:rPr lang="en-US" dirty="0" err="1" smtClean="0"/>
              <a:t>pyrosis</a:t>
            </a:r>
            <a:r>
              <a:rPr lang="en-US" dirty="0" smtClean="0"/>
              <a:t>). </a:t>
            </a:r>
          </a:p>
          <a:p>
            <a:endParaRPr lang="en-US" dirty="0"/>
          </a:p>
        </p:txBody>
      </p:sp>
    </p:spTree>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Gastrointestinal changes</a:t>
            </a:r>
            <a:endParaRPr lang="en-US" dirty="0"/>
          </a:p>
        </p:txBody>
      </p:sp>
      <p:sp>
        <p:nvSpPr>
          <p:cNvPr id="3" name="Content Placeholder 2"/>
          <p:cNvSpPr>
            <a:spLocks noGrp="1"/>
          </p:cNvSpPr>
          <p:nvPr>
            <p:ph idx="1"/>
          </p:nvPr>
        </p:nvSpPr>
        <p:spPr/>
        <p:txBody>
          <a:bodyPr/>
          <a:lstStyle/>
          <a:p>
            <a:r>
              <a:rPr lang="en-US" dirty="0" smtClean="0"/>
              <a:t>Relaxation of the cardiac sphincter may increase regurgitation and chance for heartburn. </a:t>
            </a:r>
          </a:p>
          <a:p>
            <a:r>
              <a:rPr lang="en-US" dirty="0" smtClean="0"/>
              <a:t>Movement through the large intestines is also slowed due to an increase in water consumption from this area. This increases the chance for constipation.</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EXTERNAL GEN.jpg"/>
          <p:cNvPicPr>
            <a:picLocks noChangeAspect="1" noChangeArrowheads="1"/>
          </p:cNvPicPr>
          <p:nvPr/>
        </p:nvPicPr>
        <p:blipFill>
          <a:blip r:embed="rId2"/>
          <a:srcRect/>
          <a:stretch>
            <a:fillRect/>
          </a:stretch>
        </p:blipFill>
        <p:spPr bwMode="auto">
          <a:xfrm>
            <a:off x="228600" y="0"/>
            <a:ext cx="8915400" cy="6248400"/>
          </a:xfrm>
          <a:prstGeom prst="rect">
            <a:avLst/>
          </a:prstGeom>
          <a:noFill/>
        </p:spPr>
      </p:pic>
    </p:spTree>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pregnancy</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Endocrine system problems</a:t>
            </a:r>
          </a:p>
          <a:p>
            <a:r>
              <a:rPr lang="en-US" dirty="0" err="1" smtClean="0"/>
              <a:t>hPL</a:t>
            </a:r>
            <a:r>
              <a:rPr lang="en-US" dirty="0" smtClean="0"/>
              <a:t> and progesterone </a:t>
            </a:r>
            <a:r>
              <a:rPr lang="en-US" dirty="0" err="1" smtClean="0"/>
              <a:t>antagonise</a:t>
            </a:r>
            <a:r>
              <a:rPr lang="en-US" dirty="0" smtClean="0"/>
              <a:t> insulin leading to gestational diabetes which lead to feta l and maternal Complications</a:t>
            </a:r>
          </a:p>
          <a:p>
            <a:pPr>
              <a:buNone/>
            </a:pPr>
            <a:r>
              <a:rPr lang="en-US" dirty="0" smtClean="0"/>
              <a:t>Fetal:</a:t>
            </a:r>
          </a:p>
          <a:p>
            <a:r>
              <a:rPr lang="en-US" dirty="0" smtClean="0"/>
              <a:t>Preterm </a:t>
            </a:r>
            <a:r>
              <a:rPr lang="en-US" dirty="0" err="1" smtClean="0"/>
              <a:t>labour</a:t>
            </a:r>
            <a:endParaRPr lang="en-US" dirty="0" smtClean="0"/>
          </a:p>
          <a:p>
            <a:r>
              <a:rPr lang="en-US" dirty="0" smtClean="0"/>
              <a:t>Impaired maturation – </a:t>
            </a:r>
            <a:r>
              <a:rPr lang="en-US" dirty="0" err="1" smtClean="0"/>
              <a:t>eg</a:t>
            </a:r>
            <a:r>
              <a:rPr lang="en-US" dirty="0" smtClean="0"/>
              <a:t>. lungs</a:t>
            </a:r>
          </a:p>
          <a:p>
            <a:r>
              <a:rPr lang="en-US" dirty="0" smtClean="0"/>
              <a:t>Increased </a:t>
            </a:r>
            <a:r>
              <a:rPr lang="en-US" dirty="0" err="1" smtClean="0"/>
              <a:t>birthweight</a:t>
            </a:r>
            <a:endParaRPr lang="en-US" dirty="0" smtClean="0"/>
          </a:p>
          <a:p>
            <a:r>
              <a:rPr lang="en-US" dirty="0" err="1" smtClean="0"/>
              <a:t>dystocia</a:t>
            </a:r>
            <a:endParaRPr lang="en-US" dirty="0" smtClean="0"/>
          </a:p>
          <a:p>
            <a:r>
              <a:rPr lang="en-US" dirty="0" smtClean="0"/>
              <a:t>and birth trauma risk</a:t>
            </a:r>
          </a:p>
          <a:p>
            <a:r>
              <a:rPr lang="en-US" dirty="0" smtClean="0"/>
              <a:t>Fetal distress + sudden fetal death</a:t>
            </a:r>
          </a:p>
          <a:p>
            <a:pPr>
              <a:buNone/>
            </a:pPr>
            <a:r>
              <a:rPr lang="en-US" dirty="0" smtClean="0"/>
              <a:t>Maternal</a:t>
            </a:r>
          </a:p>
          <a:p>
            <a:r>
              <a:rPr lang="en-US" dirty="0" smtClean="0"/>
              <a:t>Increased risk to UTI</a:t>
            </a:r>
          </a:p>
          <a:p>
            <a:r>
              <a:rPr lang="en-US" dirty="0" smtClean="0"/>
              <a:t>Increased risk to PIH</a:t>
            </a:r>
          </a:p>
          <a:p>
            <a:pPr>
              <a:buNone/>
            </a:pPr>
            <a:endParaRPr lang="en-US" dirty="0"/>
          </a:p>
        </p:txBody>
      </p:sp>
    </p:spTree>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b="1" dirty="0" err="1" smtClean="0"/>
              <a:t>Integumentary</a:t>
            </a:r>
            <a:r>
              <a:rPr lang="en-US" b="1" dirty="0" smtClean="0"/>
              <a:t> Changes</a:t>
            </a:r>
          </a:p>
        </p:txBody>
      </p:sp>
      <p:sp>
        <p:nvSpPr>
          <p:cNvPr id="51203" name="Rectangle 3"/>
          <p:cNvSpPr>
            <a:spLocks noGrp="1" noChangeArrowheads="1"/>
          </p:cNvSpPr>
          <p:nvPr>
            <p:ph type="body" idx="1"/>
          </p:nvPr>
        </p:nvSpPr>
        <p:spPr/>
        <p:txBody>
          <a:bodyPr>
            <a:normAutofit lnSpcReduction="10000"/>
          </a:bodyPr>
          <a:lstStyle/>
          <a:p>
            <a:r>
              <a:rPr lang="en-US" dirty="0" smtClean="0"/>
              <a:t>Spider </a:t>
            </a:r>
            <a:r>
              <a:rPr lang="en-US" dirty="0" err="1" smtClean="0"/>
              <a:t>angiomata</a:t>
            </a:r>
            <a:r>
              <a:rPr lang="en-US" dirty="0" smtClean="0"/>
              <a:t> and </a:t>
            </a:r>
            <a:r>
              <a:rPr lang="en-US" dirty="0" err="1" smtClean="0"/>
              <a:t>palmar</a:t>
            </a:r>
            <a:r>
              <a:rPr lang="en-US" dirty="0" smtClean="0"/>
              <a:t> </a:t>
            </a:r>
            <a:r>
              <a:rPr lang="en-US" dirty="0" err="1" smtClean="0"/>
              <a:t>erythema</a:t>
            </a:r>
            <a:r>
              <a:rPr lang="en-US" dirty="0" smtClean="0"/>
              <a:t> - tiny, squiggly red or purple capillaries just below the surface of the skin to branch out and become more visible during pregnancy.</a:t>
            </a:r>
          </a:p>
          <a:p>
            <a:pPr eaLnBrk="1" hangingPunct="1"/>
            <a:r>
              <a:rPr lang="en-US" dirty="0" smtClean="0"/>
              <a:t>Hair growth (abdomen and face)</a:t>
            </a:r>
          </a:p>
          <a:p>
            <a:pPr eaLnBrk="1" hangingPunct="1"/>
            <a:r>
              <a:rPr lang="en-US" dirty="0" smtClean="0"/>
              <a:t>Mucosal hyperemia</a:t>
            </a:r>
          </a:p>
          <a:p>
            <a:pPr eaLnBrk="1" hangingPunct="1"/>
            <a:r>
              <a:rPr lang="en-US" dirty="0" err="1" smtClean="0"/>
              <a:t>Striae</a:t>
            </a:r>
            <a:r>
              <a:rPr lang="en-US" dirty="0" smtClean="0"/>
              <a:t> </a:t>
            </a:r>
            <a:r>
              <a:rPr lang="en-US" dirty="0" err="1" smtClean="0"/>
              <a:t>gravidarum</a:t>
            </a:r>
            <a:endParaRPr lang="en-US" dirty="0" smtClean="0"/>
          </a:p>
          <a:p>
            <a:pPr eaLnBrk="1" hangingPunct="1"/>
            <a:r>
              <a:rPr lang="en-US" dirty="0" err="1" smtClean="0"/>
              <a:t>Hyperpigmentation</a:t>
            </a:r>
            <a:r>
              <a:rPr lang="en-US" dirty="0" smtClean="0"/>
              <a:t> (esp. </a:t>
            </a:r>
            <a:r>
              <a:rPr lang="en-US" dirty="0" err="1" smtClean="0"/>
              <a:t>linea</a:t>
            </a:r>
            <a:r>
              <a:rPr lang="en-US" dirty="0" smtClean="0"/>
              <a:t> </a:t>
            </a:r>
            <a:r>
              <a:rPr lang="en-US" dirty="0" err="1" smtClean="0"/>
              <a:t>nigra</a:t>
            </a:r>
            <a:r>
              <a:rPr lang="en-US" dirty="0" smtClean="0"/>
              <a:t>)</a:t>
            </a:r>
          </a:p>
          <a:p>
            <a:pPr lvl="1" eaLnBrk="1" hangingPunct="1"/>
            <a:r>
              <a:rPr lang="en-US" dirty="0" smtClean="0"/>
              <a:t>Rashes and acne relatively common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0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0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0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120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12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P spid="51203" grpId="0" build="p" autoUpdateAnimBg="0"/>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Integumentary</a:t>
            </a:r>
            <a:r>
              <a:rPr lang="en-US" b="1" dirty="0" smtClean="0"/>
              <a:t> Changes</a:t>
            </a:r>
            <a:endParaRPr lang="en-US" dirty="0"/>
          </a:p>
        </p:txBody>
      </p:sp>
      <p:sp>
        <p:nvSpPr>
          <p:cNvPr id="3" name="Content Placeholder 2"/>
          <p:cNvSpPr>
            <a:spLocks noGrp="1"/>
          </p:cNvSpPr>
          <p:nvPr>
            <p:ph idx="1"/>
          </p:nvPr>
        </p:nvSpPr>
        <p:spPr/>
        <p:txBody>
          <a:bodyPr>
            <a:normAutofit/>
          </a:bodyPr>
          <a:lstStyle/>
          <a:p>
            <a:r>
              <a:rPr lang="en-US" b="1" dirty="0" smtClean="0"/>
              <a:t>Linea </a:t>
            </a:r>
            <a:r>
              <a:rPr lang="en-US" b="1" dirty="0" err="1" smtClean="0"/>
              <a:t>nigra</a:t>
            </a:r>
            <a:r>
              <a:rPr lang="en-US" b="1" dirty="0" smtClean="0"/>
              <a:t>.</a:t>
            </a:r>
            <a:r>
              <a:rPr lang="en-US" dirty="0" smtClean="0"/>
              <a:t> Many women normally have a faint </a:t>
            </a:r>
            <a:r>
              <a:rPr lang="en-US" dirty="0" err="1" smtClean="0"/>
              <a:t>linea</a:t>
            </a:r>
            <a:r>
              <a:rPr lang="en-US" dirty="0" smtClean="0"/>
              <a:t> alba (white line) running from their navel to the center of their pubic bone. It is barely visible before pregnancy. </a:t>
            </a:r>
          </a:p>
          <a:p>
            <a:r>
              <a:rPr lang="en-US" dirty="0" smtClean="0"/>
              <a:t>Sometime in the second trimester a </a:t>
            </a:r>
            <a:r>
              <a:rPr lang="en-US" dirty="0" err="1" smtClean="0"/>
              <a:t>linea</a:t>
            </a:r>
            <a:r>
              <a:rPr lang="en-US" dirty="0" smtClean="0"/>
              <a:t> alba becomes a </a:t>
            </a:r>
            <a:r>
              <a:rPr lang="en-US" dirty="0" err="1" smtClean="0"/>
              <a:t>linea</a:t>
            </a:r>
            <a:r>
              <a:rPr lang="en-US" dirty="0" smtClean="0"/>
              <a:t> </a:t>
            </a:r>
            <a:r>
              <a:rPr lang="en-US" dirty="0" err="1" smtClean="0"/>
              <a:t>nigra</a:t>
            </a:r>
            <a:r>
              <a:rPr lang="en-US" dirty="0" smtClean="0"/>
              <a:t>, a dark line that is much more noticeable. In some women the line extends upward from the navel as well. </a:t>
            </a:r>
            <a:endParaRPr lang="en-US" dirty="0"/>
          </a:p>
        </p:txBody>
      </p:sp>
    </p:spTree>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Integumentary</a:t>
            </a:r>
            <a:r>
              <a:rPr lang="en-US" b="1" dirty="0" smtClean="0"/>
              <a:t> Changes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Some women get brownish or yellowish patches around their eyes and over their cheeks and nose. Sometimes this is called the "mask of pregnancy.“ (</a:t>
            </a:r>
            <a:r>
              <a:rPr lang="en-US" dirty="0" err="1" smtClean="0"/>
              <a:t>chloasma</a:t>
            </a:r>
            <a:r>
              <a:rPr lang="en-US" dirty="0" smtClean="0"/>
              <a:t>).</a:t>
            </a:r>
          </a:p>
          <a:p>
            <a:r>
              <a:rPr lang="en-US" b="1" dirty="0" smtClean="0"/>
              <a:t>Itching. </a:t>
            </a:r>
            <a:r>
              <a:rPr lang="en-US" dirty="0" smtClean="0"/>
              <a:t>Many women enjoy a good "scratch down" at the end of the day. Some areas of the skin may itch because they are dry and flaky, others may itch because of a prickly rash. Many women find the itching most bothersome in the skin that stretches, mainly over the abdomen, but also on hips and thighs.</a:t>
            </a:r>
            <a:endParaRPr lang="en-US" dirty="0"/>
          </a:p>
        </p:txBody>
      </p:sp>
    </p:spTree>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Integumentary</a:t>
            </a:r>
            <a:r>
              <a:rPr lang="en-US" b="1" dirty="0" smtClean="0"/>
              <a:t> Changes</a:t>
            </a:r>
            <a:endParaRPr lang="en-US" dirty="0"/>
          </a:p>
        </p:txBody>
      </p:sp>
      <p:sp>
        <p:nvSpPr>
          <p:cNvPr id="3" name="Content Placeholder 2"/>
          <p:cNvSpPr>
            <a:spLocks noGrp="1"/>
          </p:cNvSpPr>
          <p:nvPr>
            <p:ph idx="1"/>
          </p:nvPr>
        </p:nvSpPr>
        <p:spPr/>
        <p:txBody>
          <a:bodyPr/>
          <a:lstStyle/>
          <a:p>
            <a:r>
              <a:rPr lang="en-US" b="1" dirty="0" smtClean="0"/>
              <a:t>Pimply eruptions.</a:t>
            </a:r>
            <a:r>
              <a:rPr lang="en-US" dirty="0" smtClean="0"/>
              <a:t> Around one percent of pregnant women experience itchy, red, raised patches on their abdomen, thighs, buttocks, and extremities. This condition is called </a:t>
            </a:r>
            <a:r>
              <a:rPr lang="en-US" dirty="0" err="1" smtClean="0"/>
              <a:t>pruritic</a:t>
            </a:r>
            <a:r>
              <a:rPr lang="en-US" dirty="0" smtClean="0"/>
              <a:t> </a:t>
            </a:r>
            <a:r>
              <a:rPr lang="en-US" dirty="0" err="1" smtClean="0"/>
              <a:t>urticarial</a:t>
            </a:r>
            <a:r>
              <a:rPr lang="en-US" dirty="0" smtClean="0"/>
              <a:t> papules and plaques of pregnancy (dubbed PUPP). It tends to come and go during the second half of pregnancy and nearly always disappears shortly after delivery.</a:t>
            </a:r>
            <a:endParaRPr lang="en-US" dirty="0"/>
          </a:p>
        </p:txBody>
      </p:sp>
    </p:spTree>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Integumentary</a:t>
            </a:r>
            <a:r>
              <a:rPr lang="en-US" b="1" dirty="0" smtClean="0"/>
              <a:t> Changes</a:t>
            </a:r>
            <a:endParaRPr lang="en-US" dirty="0"/>
          </a:p>
        </p:txBody>
      </p:sp>
      <p:sp>
        <p:nvSpPr>
          <p:cNvPr id="3" name="Content Placeholder 2"/>
          <p:cNvSpPr>
            <a:spLocks noGrp="1"/>
          </p:cNvSpPr>
          <p:nvPr>
            <p:ph idx="1"/>
          </p:nvPr>
        </p:nvSpPr>
        <p:spPr/>
        <p:txBody>
          <a:bodyPr>
            <a:normAutofit lnSpcReduction="10000"/>
          </a:bodyPr>
          <a:lstStyle/>
          <a:p>
            <a:r>
              <a:rPr lang="en-US" dirty="0" smtClean="0"/>
              <a:t>Body temperature is raised in pregnancy and sweat glands can become clogged causing </a:t>
            </a:r>
            <a:r>
              <a:rPr lang="en-US" dirty="0" err="1" smtClean="0"/>
              <a:t>miliaria</a:t>
            </a:r>
            <a:r>
              <a:rPr lang="en-US" dirty="0" smtClean="0"/>
              <a:t>, the tiny red bumps noted in area of the most sweat. Veins and vessels appear more prominent helping the increased blood flow.</a:t>
            </a:r>
          </a:p>
          <a:p>
            <a:r>
              <a:rPr lang="en-US" dirty="0" smtClean="0"/>
              <a:t>Hormones may cause the facial skin to “glow” and </a:t>
            </a:r>
            <a:r>
              <a:rPr lang="en-US" dirty="0" err="1" smtClean="0"/>
              <a:t>pinken</a:t>
            </a:r>
            <a:r>
              <a:rPr lang="en-US" dirty="0" smtClean="0"/>
              <a:t> and clear of any acne or the other extreme, may cause acne breakouts.</a:t>
            </a:r>
            <a:endParaRPr lang="en-US" dirty="0"/>
          </a:p>
        </p:txBody>
      </p:sp>
    </p:spTree>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Integumentary</a:t>
            </a:r>
            <a:r>
              <a:rPr lang="en-US" b="1" dirty="0" smtClean="0"/>
              <a:t> Changes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early pregnancy, the breast may feel full or tingle, and increase in size as pregnancy progresses. The areola of the nipples darken and the diameter increases. </a:t>
            </a:r>
          </a:p>
          <a:p>
            <a:r>
              <a:rPr lang="en-US" dirty="0" smtClean="0"/>
              <a:t>The Montgomery's glands (the sebaceous glands of the areola) enlarge and tend to protrude. The surface vessels of the breast may become visible due to increased circulation and turns to a bluish tint to the breasts. </a:t>
            </a:r>
          </a:p>
          <a:p>
            <a:r>
              <a:rPr lang="en-US" dirty="0" smtClean="0"/>
              <a:t>By the 16th week the breasts begin to produce </a:t>
            </a:r>
            <a:r>
              <a:rPr lang="en-US" dirty="0" err="1" smtClean="0"/>
              <a:t>colostrum</a:t>
            </a:r>
            <a:r>
              <a:rPr lang="en-US" dirty="0" smtClean="0"/>
              <a:t>. </a:t>
            </a:r>
            <a:endParaRPr lang="en-US" dirty="0"/>
          </a:p>
        </p:txBody>
      </p:sp>
    </p:spTree>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Musculoskeletal changes</a:t>
            </a:r>
            <a:endParaRPr lang="en-US" dirty="0"/>
          </a:p>
        </p:txBody>
      </p:sp>
      <p:sp>
        <p:nvSpPr>
          <p:cNvPr id="3" name="Content Placeholder 2"/>
          <p:cNvSpPr>
            <a:spLocks noGrp="1"/>
          </p:cNvSpPr>
          <p:nvPr>
            <p:ph idx="1"/>
          </p:nvPr>
        </p:nvSpPr>
        <p:spPr/>
        <p:txBody>
          <a:bodyPr>
            <a:normAutofit fontScale="92500"/>
          </a:bodyPr>
          <a:lstStyle/>
          <a:p>
            <a:r>
              <a:rPr lang="en-US" dirty="0" smtClean="0"/>
              <a:t>The placenta produces </a:t>
            </a:r>
            <a:r>
              <a:rPr lang="en-US" dirty="0" err="1" smtClean="0"/>
              <a:t>relaxin</a:t>
            </a:r>
            <a:r>
              <a:rPr lang="en-US" dirty="0" smtClean="0"/>
              <a:t>, a hormone that causes widespread relaxation of ligaments. </a:t>
            </a:r>
          </a:p>
          <a:p>
            <a:r>
              <a:rPr lang="en-US" dirty="0" smtClean="0"/>
              <a:t>There is a realignment of the spinal curvatures during pregnancy to maintain balance. </a:t>
            </a:r>
          </a:p>
          <a:p>
            <a:r>
              <a:rPr lang="en-US" dirty="0" smtClean="0"/>
              <a:t>It is due to the increase in size of the uterus and pressure on the abdominal wall. The patient walks with head and shoulders thrust backward and chest protruding outward to compensate. This gives the patient a "waddling" gait.</a:t>
            </a:r>
          </a:p>
          <a:p>
            <a:endParaRPr lang="en-US" dirty="0"/>
          </a:p>
        </p:txBody>
      </p:sp>
    </p:spTree>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Musculoskeletal changes</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There is a slight relaxation and increased mobility of the pelvic joints, which allows stretching at the time of delivery of the infant.</a:t>
            </a:r>
          </a:p>
          <a:p>
            <a:r>
              <a:rPr lang="en-US" dirty="0" smtClean="0"/>
              <a:t>Exaggerated </a:t>
            </a:r>
            <a:r>
              <a:rPr lang="en-US" dirty="0" err="1" smtClean="0"/>
              <a:t>lordosis</a:t>
            </a:r>
            <a:r>
              <a:rPr lang="en-US" dirty="0" smtClean="0"/>
              <a:t> of the lower back, forward flexion of the neck, and downward movement of the shoulders typically occur to compensate for the enlarged uterus and change in center of gravity. </a:t>
            </a:r>
          </a:p>
          <a:p>
            <a:r>
              <a:rPr lang="en-US" dirty="0" smtClean="0"/>
              <a:t>Stretching, weakness, and separation of abdominal muscles further impede neutral posture and place even more strain on </a:t>
            </a:r>
            <a:r>
              <a:rPr lang="en-US" dirty="0" err="1" smtClean="0"/>
              <a:t>paraspinal</a:t>
            </a:r>
            <a:r>
              <a:rPr lang="en-US" dirty="0" smtClean="0"/>
              <a:t> muscles.</a:t>
            </a:r>
          </a:p>
        </p:txBody>
      </p:sp>
    </p:spTree>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Musculoskeletal changes</a:t>
            </a:r>
            <a:endParaRPr lang="en-US" dirty="0"/>
          </a:p>
        </p:txBody>
      </p:sp>
      <p:sp>
        <p:nvSpPr>
          <p:cNvPr id="3" name="Content Placeholder 2"/>
          <p:cNvSpPr>
            <a:spLocks noGrp="1"/>
          </p:cNvSpPr>
          <p:nvPr>
            <p:ph idx="1"/>
          </p:nvPr>
        </p:nvSpPr>
        <p:spPr/>
        <p:txBody>
          <a:bodyPr/>
          <a:lstStyle/>
          <a:p>
            <a:r>
              <a:rPr lang="en-US" dirty="0" smtClean="0"/>
              <a:t>Joint laxity in the anterior and posterior longitudinal ligaments of the lumbar spine creates more instability in the lumbar spine and can predispose to muscle strain.</a:t>
            </a:r>
          </a:p>
          <a:p>
            <a:r>
              <a:rPr lang="en-US" dirty="0" smtClean="0"/>
              <a:t>There is widening and increased mobility of the sacroiliac joints and pubic </a:t>
            </a:r>
            <a:r>
              <a:rPr lang="en-US" dirty="0" err="1" smtClean="0"/>
              <a:t>symphysis</a:t>
            </a:r>
            <a:r>
              <a:rPr lang="en-US" dirty="0" smtClean="0"/>
              <a:t> in preparation for the fetus' passage through the birth canal.</a:t>
            </a:r>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solidFill>
            <a:schemeClr val="bg1"/>
          </a:solidFill>
          <a:ln>
            <a:solidFill>
              <a:srgbClr val="FFFF00"/>
            </a:solidFill>
          </a:ln>
        </p:spPr>
        <p:txBody>
          <a:bodyPr/>
          <a:lstStyle/>
          <a:p>
            <a:r>
              <a:rPr lang="en-US" dirty="0"/>
              <a:t>MONS PUBIS</a:t>
            </a:r>
          </a:p>
        </p:txBody>
      </p:sp>
      <p:sp>
        <p:nvSpPr>
          <p:cNvPr id="7171" name="Rectangle 3"/>
          <p:cNvSpPr>
            <a:spLocks noGrp="1" noChangeArrowheads="1"/>
          </p:cNvSpPr>
          <p:nvPr>
            <p:ph type="body" idx="1"/>
          </p:nvPr>
        </p:nvSpPr>
        <p:spPr>
          <a:solidFill>
            <a:schemeClr val="bg1"/>
          </a:solidFill>
          <a:ln>
            <a:solidFill>
              <a:srgbClr val="FFFF00"/>
            </a:solidFill>
          </a:ln>
        </p:spPr>
        <p:txBody>
          <a:bodyPr/>
          <a:lstStyle/>
          <a:p>
            <a:r>
              <a:rPr lang="en-US" dirty="0"/>
              <a:t>The triangular mound of fatty tissue that covers the pubic bone</a:t>
            </a:r>
          </a:p>
          <a:p>
            <a:r>
              <a:rPr lang="en-US" dirty="0"/>
              <a:t>It protects the pubic </a:t>
            </a:r>
            <a:r>
              <a:rPr lang="en-US" dirty="0" err="1"/>
              <a:t>symphysis</a:t>
            </a:r>
            <a:endParaRPr lang="en-US" dirty="0"/>
          </a:p>
          <a:p>
            <a:r>
              <a:rPr lang="en-US" dirty="0"/>
              <a:t>During adolescence sex hormones trigger the growth of pubic hair on the </a:t>
            </a:r>
            <a:r>
              <a:rPr lang="en-US" dirty="0" err="1"/>
              <a:t>mons</a:t>
            </a:r>
            <a:r>
              <a:rPr lang="en-US" dirty="0"/>
              <a:t> pubis</a:t>
            </a:r>
          </a:p>
          <a:p>
            <a:r>
              <a:rPr lang="en-US" dirty="0"/>
              <a:t>Hair varies in coarseness curliness, amount, color and thickness</a:t>
            </a:r>
          </a:p>
          <a:p>
            <a:endParaRPr lang="en-US" dirty="0"/>
          </a:p>
        </p:txBody>
      </p:sp>
    </p:spTree>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Changes in body weight during Pregnancy</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Normal weight gain is about 24 to 30 pounds during pregnancy. </a:t>
            </a:r>
          </a:p>
          <a:p>
            <a:r>
              <a:rPr lang="en-US" dirty="0" smtClean="0"/>
              <a:t>Weight gain in pregnancy.</a:t>
            </a:r>
          </a:p>
          <a:p>
            <a:pPr>
              <a:buNone/>
            </a:pPr>
            <a:r>
              <a:rPr lang="en-US" dirty="0" smtClean="0"/>
              <a:t>(1) There is a slight loss of pounds during early pregnancy if the patient experiences much nausea and vomiting.</a:t>
            </a:r>
          </a:p>
          <a:p>
            <a:pPr>
              <a:buNone/>
            </a:pPr>
            <a:r>
              <a:rPr lang="en-US" dirty="0" smtClean="0"/>
              <a:t>(2) She then gains 2 to 4 pounds by the end of the first trimester.</a:t>
            </a:r>
          </a:p>
          <a:p>
            <a:pPr>
              <a:buNone/>
            </a:pPr>
            <a:r>
              <a:rPr lang="en-US" dirty="0" smtClean="0"/>
              <a:t>(3) A gain of a pound per week is expected during the second and third trimesters.</a:t>
            </a:r>
          </a:p>
          <a:p>
            <a:endParaRPr lang="en-US" dirty="0"/>
          </a:p>
        </p:txBody>
      </p:sp>
    </p:spTree>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Changes in body weight during Pregnancy</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(4) Monitoring of weight gain should be done in conjunction with close monitoring of blood pressure.</a:t>
            </a:r>
          </a:p>
          <a:p>
            <a:pPr>
              <a:buNone/>
            </a:pPr>
            <a:r>
              <a:rPr lang="en-US" dirty="0" smtClean="0"/>
              <a:t>(5) A lack of significant weight gain may be an indication of intrauterine growth retardation (IUGR) of the infant.</a:t>
            </a:r>
          </a:p>
          <a:p>
            <a:pPr>
              <a:buNone/>
            </a:pPr>
            <a:r>
              <a:rPr lang="en-US" dirty="0" smtClean="0"/>
              <a:t>(6) Patients with multiple fetuses will require a higher caloric diet and expect a higher weight gain than a patient with only one fetus.</a:t>
            </a:r>
          </a:p>
          <a:p>
            <a:pPr>
              <a:buNone/>
            </a:pPr>
            <a:r>
              <a:rPr lang="en-US" dirty="0" smtClean="0"/>
              <a:t>Adequate protein intake should be emphasized to the patient for development of the healthy fetus and proper diet reviewed at each prenatal visit.</a:t>
            </a:r>
          </a:p>
        </p:txBody>
      </p:sp>
    </p:spTree>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Psychological changes of pregnancy</a:t>
            </a:r>
            <a:endParaRPr lang="en-US" dirty="0"/>
          </a:p>
        </p:txBody>
      </p:sp>
      <p:sp>
        <p:nvSpPr>
          <p:cNvPr id="3" name="Content Placeholder 2"/>
          <p:cNvSpPr>
            <a:spLocks noGrp="1"/>
          </p:cNvSpPr>
          <p:nvPr>
            <p:ph idx="1"/>
          </p:nvPr>
        </p:nvSpPr>
        <p:spPr/>
        <p:txBody>
          <a:bodyPr/>
          <a:lstStyle/>
          <a:p>
            <a:pPr>
              <a:buNone/>
            </a:pPr>
            <a:r>
              <a:rPr lang="en-US" b="1" dirty="0" smtClean="0"/>
              <a:t>Maternal Emotional Responses</a:t>
            </a:r>
          </a:p>
          <a:p>
            <a:pPr>
              <a:buNone/>
            </a:pPr>
            <a:r>
              <a:rPr lang="en-US" dirty="0" smtClean="0"/>
              <a:t>• Ambivalence</a:t>
            </a:r>
          </a:p>
          <a:p>
            <a:pPr>
              <a:buNone/>
            </a:pPr>
            <a:r>
              <a:rPr lang="en-US" dirty="0" smtClean="0"/>
              <a:t>• Introversion (nervousness)</a:t>
            </a:r>
          </a:p>
          <a:p>
            <a:pPr>
              <a:buNone/>
            </a:pPr>
            <a:r>
              <a:rPr lang="en-US" dirty="0" smtClean="0"/>
              <a:t>• Acceptance</a:t>
            </a:r>
          </a:p>
          <a:p>
            <a:pPr>
              <a:buNone/>
            </a:pPr>
            <a:r>
              <a:rPr lang="en-US" dirty="0" smtClean="0"/>
              <a:t>• Mood Swings</a:t>
            </a:r>
          </a:p>
          <a:p>
            <a:pPr>
              <a:buNone/>
            </a:pPr>
            <a:r>
              <a:rPr lang="en-US" dirty="0" smtClean="0"/>
              <a:t>• Changes in Body Image</a:t>
            </a:r>
            <a:endParaRPr lang="en-US" dirty="0"/>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Psychological changes of pregnancy</a:t>
            </a:r>
            <a:endParaRPr lang="en-US" b="1" dirty="0"/>
          </a:p>
        </p:txBody>
      </p:sp>
      <p:sp>
        <p:nvSpPr>
          <p:cNvPr id="3" name="Content Placeholder 2"/>
          <p:cNvSpPr>
            <a:spLocks noGrp="1"/>
          </p:cNvSpPr>
          <p:nvPr>
            <p:ph idx="1"/>
          </p:nvPr>
        </p:nvSpPr>
        <p:spPr/>
        <p:txBody>
          <a:bodyPr>
            <a:normAutofit/>
          </a:bodyPr>
          <a:lstStyle/>
          <a:p>
            <a:r>
              <a:rPr lang="en-US" dirty="0" smtClean="0"/>
              <a:t>A woman’s attitude toward a pregnancy depends a great deal on psychological aspects such as the </a:t>
            </a:r>
            <a:r>
              <a:rPr lang="en-US" b="1" dirty="0" smtClean="0"/>
              <a:t>environment</a:t>
            </a:r>
            <a:r>
              <a:rPr lang="en-US" dirty="0" smtClean="0"/>
              <a:t> in which she was raised, the </a:t>
            </a:r>
            <a:r>
              <a:rPr lang="en-US" b="1" dirty="0" smtClean="0"/>
              <a:t>messages</a:t>
            </a:r>
            <a:r>
              <a:rPr lang="en-US" dirty="0" smtClean="0"/>
              <a:t> about pregnancy her family communicated to her as a child, the </a:t>
            </a:r>
            <a:r>
              <a:rPr lang="en-US" b="1" dirty="0" smtClean="0"/>
              <a:t>society and culture </a:t>
            </a:r>
            <a:r>
              <a:rPr lang="en-US" dirty="0" smtClean="0"/>
              <a:t>in which she lives as an adult, and whether the pregnancy has come at a good </a:t>
            </a:r>
            <a:r>
              <a:rPr lang="en-US" b="1" dirty="0" smtClean="0"/>
              <a:t>time</a:t>
            </a:r>
            <a:r>
              <a:rPr lang="en-US" dirty="0" smtClean="0"/>
              <a:t> or less than a good time in her life (Darby, 2007).</a:t>
            </a:r>
          </a:p>
        </p:txBody>
      </p:sp>
    </p:spTree>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Psychological changes of pregnancy</a:t>
            </a:r>
            <a:endParaRPr lang="en-US" dirty="0"/>
          </a:p>
        </p:txBody>
      </p:sp>
      <p:sp>
        <p:nvSpPr>
          <p:cNvPr id="3" name="Content Placeholder 2"/>
          <p:cNvSpPr>
            <a:spLocks noGrp="1"/>
          </p:cNvSpPr>
          <p:nvPr>
            <p:ph idx="1"/>
          </p:nvPr>
        </p:nvSpPr>
        <p:spPr/>
        <p:txBody>
          <a:bodyPr/>
          <a:lstStyle/>
          <a:p>
            <a:pPr>
              <a:buNone/>
            </a:pPr>
            <a:r>
              <a:rPr lang="en-US" b="1" smtClean="0"/>
              <a:t>Social Inﬂuences</a:t>
            </a:r>
          </a:p>
          <a:p>
            <a:r>
              <a:rPr lang="en-US" smtClean="0"/>
              <a:t>How </a:t>
            </a:r>
            <a:r>
              <a:rPr lang="en-US" dirty="0" smtClean="0"/>
              <a:t>well a pregnant woman and her partner feel during pregnancy and childbirth is related to their cultural background, their personal experiences, and the experiences of friends and relatives, as well as that taught by childbirth educators, and the current public philosophy of childbirth.</a:t>
            </a:r>
          </a:p>
          <a:p>
            <a:endParaRPr lang="en-US" dirty="0"/>
          </a:p>
        </p:txBody>
      </p:sp>
    </p:spTree>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Psychological changes of pregnancy</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Cultural </a:t>
            </a:r>
            <a:r>
              <a:rPr lang="en-US" b="1" dirty="0" err="1" smtClean="0"/>
              <a:t>Inﬂuences</a:t>
            </a:r>
            <a:endParaRPr lang="en-US" b="1" dirty="0" smtClean="0"/>
          </a:p>
          <a:p>
            <a:r>
              <a:rPr lang="en-US" dirty="0" smtClean="0"/>
              <a:t>A woman’s cultural background may strongly influence how active a role she wants to take in her pregnancy, because certain beliefs and taboos may place restrictions on her behavior and activities (Andrews &amp; Boyle, 2007).</a:t>
            </a:r>
          </a:p>
          <a:p>
            <a:pPr>
              <a:buNone/>
            </a:pPr>
            <a:r>
              <a:rPr lang="en-US" b="1" dirty="0" smtClean="0"/>
              <a:t>Family </a:t>
            </a:r>
            <a:r>
              <a:rPr lang="en-US" b="1" dirty="0" err="1" smtClean="0"/>
              <a:t>Inﬂuences</a:t>
            </a:r>
            <a:endParaRPr lang="en-US" b="1" dirty="0" smtClean="0"/>
          </a:p>
          <a:p>
            <a:r>
              <a:rPr lang="en-US" dirty="0" smtClean="0"/>
              <a:t>The family in which a woman was raised can be influential to her beliefs about pregnancy because it is part of her cultural environment.</a:t>
            </a:r>
            <a:endParaRPr lang="en-US" dirty="0"/>
          </a:p>
        </p:txBody>
      </p:sp>
    </p:spTree>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Psychological changes of pregnancy</a:t>
            </a:r>
            <a:endParaRPr lang="en-US" dirty="0"/>
          </a:p>
        </p:txBody>
      </p:sp>
      <p:sp>
        <p:nvSpPr>
          <p:cNvPr id="3" name="Content Placeholder 2"/>
          <p:cNvSpPr>
            <a:spLocks noGrp="1"/>
          </p:cNvSpPr>
          <p:nvPr>
            <p:ph idx="1"/>
          </p:nvPr>
        </p:nvSpPr>
        <p:spPr/>
        <p:txBody>
          <a:bodyPr/>
          <a:lstStyle/>
          <a:p>
            <a:pPr>
              <a:buNone/>
            </a:pPr>
            <a:r>
              <a:rPr lang="en-US" b="1" dirty="0" smtClean="0"/>
              <a:t>Individual </a:t>
            </a:r>
            <a:r>
              <a:rPr lang="en-US" b="1" dirty="0" err="1" smtClean="0"/>
              <a:t>Inﬂuences</a:t>
            </a:r>
            <a:endParaRPr lang="en-US" b="1" dirty="0" smtClean="0"/>
          </a:p>
          <a:p>
            <a:r>
              <a:rPr lang="en-US" dirty="0" smtClean="0"/>
              <a:t>A woman’s ability to cope with or adapt to stress plays a major role in how she will resolve </a:t>
            </a:r>
            <a:r>
              <a:rPr lang="en-US" dirty="0" err="1" smtClean="0"/>
              <a:t>conﬂict</a:t>
            </a:r>
            <a:r>
              <a:rPr lang="en-US" dirty="0" smtClean="0"/>
              <a:t> and adapt to the new life contingencies that are coming. </a:t>
            </a:r>
            <a:endParaRPr lang="en-US" dirty="0"/>
          </a:p>
        </p:txBody>
      </p:sp>
    </p:spTree>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Emotional changes</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Women experience emotional changes during pregnancy.</a:t>
            </a:r>
          </a:p>
          <a:p>
            <a:r>
              <a:rPr lang="en-US" dirty="0" smtClean="0"/>
              <a:t>Expectant fathers are going through emotional changes as well. Some fathers might feel left out during the pregnancy or might become apprehensive about their ability to parent. </a:t>
            </a:r>
          </a:p>
          <a:p>
            <a:r>
              <a:rPr lang="en-US" dirty="0" smtClean="0"/>
              <a:t>Other emotional changes during pregnancy may include feeling uncomfortable with having a baby, feeling anxious about caring for the new baby and even negative emotions about the baby from time to time as sleep deprivation takes its toll on the new mother and father.</a:t>
            </a:r>
            <a:endParaRPr lang="en-US" dirty="0"/>
          </a:p>
        </p:txBody>
      </p:sp>
    </p:spTree>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Emotional changes</a:t>
            </a:r>
            <a:endParaRPr lang="en-US" dirty="0"/>
          </a:p>
        </p:txBody>
      </p:sp>
      <p:sp>
        <p:nvSpPr>
          <p:cNvPr id="3" name="Content Placeholder 2"/>
          <p:cNvSpPr>
            <a:spLocks noGrp="1"/>
          </p:cNvSpPr>
          <p:nvPr>
            <p:ph idx="1"/>
          </p:nvPr>
        </p:nvSpPr>
        <p:spPr/>
        <p:txBody>
          <a:bodyPr/>
          <a:lstStyle/>
          <a:p>
            <a:r>
              <a:rPr lang="en-US" dirty="0" smtClean="0"/>
              <a:t>Feeling sad at times throughout pregnancy is completely normal.</a:t>
            </a:r>
          </a:p>
          <a:p>
            <a:r>
              <a:rPr lang="en-US" dirty="0" smtClean="0"/>
              <a:t>Mood Swings occur during pregnancy because of the overwhelming amount of emotion. This is as a result of the progesterone hormone.</a:t>
            </a:r>
            <a:endParaRPr lang="en-US" dirty="0"/>
          </a:p>
        </p:txBody>
      </p:sp>
    </p:spTree>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MINOR DISORDERS OF PREGNANCY</a:t>
            </a:r>
            <a:endParaRPr lang="en-US" sz="96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a midwife</a:t>
            </a:r>
            <a:endParaRPr lang="en-US" dirty="0"/>
          </a:p>
        </p:txBody>
      </p:sp>
      <p:sp>
        <p:nvSpPr>
          <p:cNvPr id="3" name="Content Placeholder 2"/>
          <p:cNvSpPr>
            <a:spLocks noGrp="1"/>
          </p:cNvSpPr>
          <p:nvPr>
            <p:ph idx="1"/>
          </p:nvPr>
        </p:nvSpPr>
        <p:spPr/>
        <p:txBody>
          <a:bodyPr>
            <a:normAutofit fontScale="92500" lnSpcReduction="10000"/>
          </a:bodyPr>
          <a:lstStyle/>
          <a:p>
            <a:r>
              <a:rPr lang="en-US" dirty="0"/>
              <a:t>"Midwife" is a word which in English was translated to mean "with woman", implying the </a:t>
            </a:r>
            <a:r>
              <a:rPr lang="en-US" dirty="0" smtClean="0"/>
              <a:t>supportive, not </a:t>
            </a:r>
            <a:r>
              <a:rPr lang="en-US" dirty="0" err="1"/>
              <a:t>interventive</a:t>
            </a:r>
            <a:r>
              <a:rPr lang="en-US" dirty="0"/>
              <a:t>, functions of the practitioner. In French a midwife is a sage femme, or a "wise woman".</a:t>
            </a:r>
          </a:p>
          <a:p>
            <a:r>
              <a:rPr lang="en-US" dirty="0"/>
              <a:t>A general thread in all of the references regarding ancient midwifery was support of the woman in labor.</a:t>
            </a:r>
          </a:p>
          <a:p>
            <a:r>
              <a:rPr lang="en-US" dirty="0"/>
              <a:t>Labor was perceived as a basically natural process.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solidFill>
            <a:schemeClr val="bg1"/>
          </a:solidFill>
          <a:ln>
            <a:solidFill>
              <a:srgbClr val="993366"/>
            </a:solidFill>
          </a:ln>
        </p:spPr>
        <p:txBody>
          <a:bodyPr/>
          <a:lstStyle/>
          <a:p>
            <a:r>
              <a:rPr lang="en-US"/>
              <a:t>LABIA MAJORA</a:t>
            </a:r>
          </a:p>
        </p:txBody>
      </p:sp>
      <p:sp>
        <p:nvSpPr>
          <p:cNvPr id="9219" name="Rectangle 3"/>
          <p:cNvSpPr>
            <a:spLocks noGrp="1" noChangeArrowheads="1"/>
          </p:cNvSpPr>
          <p:nvPr>
            <p:ph type="body" idx="1"/>
          </p:nvPr>
        </p:nvSpPr>
        <p:spPr>
          <a:solidFill>
            <a:schemeClr val="bg1"/>
          </a:solidFill>
          <a:ln>
            <a:solidFill>
              <a:srgbClr val="000080"/>
            </a:solidFill>
          </a:ln>
        </p:spPr>
        <p:txBody>
          <a:bodyPr/>
          <a:lstStyle/>
          <a:p>
            <a:r>
              <a:rPr lang="en-US" sz="2800" dirty="0"/>
              <a:t>Referred to as the outer lips</a:t>
            </a:r>
          </a:p>
          <a:p>
            <a:r>
              <a:rPr lang="en-US" sz="2800" dirty="0"/>
              <a:t>They have a darker pigmentation</a:t>
            </a:r>
          </a:p>
          <a:p>
            <a:r>
              <a:rPr lang="en-US" sz="2800" dirty="0"/>
              <a:t>The </a:t>
            </a:r>
            <a:r>
              <a:rPr lang="en-US" sz="2800" b="1" u="sng" dirty="0"/>
              <a:t>Labia </a:t>
            </a:r>
            <a:r>
              <a:rPr lang="en-US" sz="2800" b="1" u="sng" dirty="0" err="1"/>
              <a:t>Majora</a:t>
            </a:r>
            <a:r>
              <a:rPr lang="en-US" sz="2800" dirty="0"/>
              <a:t>:  </a:t>
            </a:r>
          </a:p>
          <a:p>
            <a:r>
              <a:rPr lang="en-US" sz="2800" dirty="0"/>
              <a:t>Protect the </a:t>
            </a:r>
            <a:r>
              <a:rPr lang="en-US" sz="2800" dirty="0" err="1"/>
              <a:t>introitus</a:t>
            </a:r>
            <a:r>
              <a:rPr lang="en-US" sz="2800" dirty="0"/>
              <a:t> and urethral openings</a:t>
            </a:r>
          </a:p>
          <a:p>
            <a:r>
              <a:rPr lang="en-US" sz="2800" dirty="0"/>
              <a:t>Are covered with hair and sebaceous glands</a:t>
            </a:r>
          </a:p>
          <a:p>
            <a:r>
              <a:rPr lang="en-US" sz="2800" dirty="0" smtClean="0"/>
              <a:t>Become </a:t>
            </a:r>
            <a:r>
              <a:rPr lang="en-US" sz="2800" dirty="0"/>
              <a:t>flaccid with age and after childbirth </a:t>
            </a:r>
          </a:p>
        </p:txBody>
      </p:sp>
    </p:spTree>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The anatomical physiological and biochemical adaptations to pregnancy are profound. These changes begin soon after fertilization and continue through gestation. </a:t>
            </a:r>
          </a:p>
          <a:p>
            <a:r>
              <a:rPr lang="en-US" dirty="0" smtClean="0"/>
              <a:t>These changes occur in response to physiological stimuli provided by the fetus and placenta. </a:t>
            </a:r>
          </a:p>
          <a:p>
            <a:r>
              <a:rPr lang="en-US" dirty="0" smtClean="0"/>
              <a:t>These changes may be unpleasant as well as worrying but they are rarely a cause for alarm as most of these changes are usually normal. </a:t>
            </a:r>
          </a:p>
          <a:p>
            <a:r>
              <a:rPr lang="en-US" dirty="0" smtClean="0"/>
              <a:t>These minor ailments are considerably improved by offering a proper explanation and with simple treatments. </a:t>
            </a:r>
            <a:endParaRPr lang="en-US" dirty="0"/>
          </a:p>
        </p:txBody>
      </p:sp>
    </p:spTree>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numCol="2">
            <a:normAutofit lnSpcReduction="10000"/>
          </a:bodyPr>
          <a:lstStyle/>
          <a:p>
            <a:r>
              <a:rPr lang="en-US" dirty="0" smtClean="0"/>
              <a:t>Backache.</a:t>
            </a:r>
          </a:p>
          <a:p>
            <a:r>
              <a:rPr lang="en-US" dirty="0" smtClean="0"/>
              <a:t>Constipation</a:t>
            </a:r>
          </a:p>
          <a:p>
            <a:r>
              <a:rPr lang="en-US" dirty="0" smtClean="0"/>
              <a:t>Nausea and vomiting</a:t>
            </a:r>
          </a:p>
          <a:p>
            <a:r>
              <a:rPr lang="en-US" dirty="0" smtClean="0"/>
              <a:t>Heartburn.</a:t>
            </a:r>
          </a:p>
          <a:p>
            <a:r>
              <a:rPr lang="en-US" dirty="0" smtClean="0"/>
              <a:t>Ankle </a:t>
            </a:r>
            <a:r>
              <a:rPr lang="en-US" dirty="0" err="1" smtClean="0"/>
              <a:t>oedema</a:t>
            </a:r>
            <a:r>
              <a:rPr lang="en-US" dirty="0" smtClean="0"/>
              <a:t>.</a:t>
            </a:r>
          </a:p>
          <a:p>
            <a:r>
              <a:rPr lang="en-US" dirty="0" smtClean="0"/>
              <a:t>Varicose veins.</a:t>
            </a:r>
          </a:p>
          <a:p>
            <a:r>
              <a:rPr lang="en-US" dirty="0" err="1" smtClean="0"/>
              <a:t>Haemorrhoids</a:t>
            </a:r>
            <a:r>
              <a:rPr lang="en-US" dirty="0" smtClean="0"/>
              <a:t>.</a:t>
            </a:r>
          </a:p>
          <a:p>
            <a:r>
              <a:rPr lang="en-US" dirty="0" smtClean="0"/>
              <a:t>Leg cramps.</a:t>
            </a:r>
          </a:p>
          <a:p>
            <a:r>
              <a:rPr lang="en-US" dirty="0" smtClean="0"/>
              <a:t>Vaginal discharge .</a:t>
            </a:r>
          </a:p>
          <a:p>
            <a:r>
              <a:rPr lang="en-US" dirty="0" smtClean="0"/>
              <a:t>Syncope.</a:t>
            </a:r>
          </a:p>
          <a:p>
            <a:r>
              <a:rPr lang="en-US" dirty="0" smtClean="0"/>
              <a:t>Insomnia or sleeplessness.</a:t>
            </a:r>
          </a:p>
          <a:p>
            <a:r>
              <a:rPr lang="en-US" dirty="0" smtClean="0"/>
              <a:t>Pain over round ligament.</a:t>
            </a:r>
          </a:p>
          <a:p>
            <a:r>
              <a:rPr lang="en-US" dirty="0" smtClean="0"/>
              <a:t>Urinary frequency</a:t>
            </a:r>
          </a:p>
          <a:p>
            <a:endParaRPr lang="en-US" dirty="0"/>
          </a:p>
        </p:txBody>
      </p:sp>
    </p:spTree>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Backache</a:t>
            </a:r>
            <a:r>
              <a:rPr lang="en-US" dirty="0" smtClean="0"/>
              <a:t>.</a:t>
            </a:r>
          </a:p>
          <a:p>
            <a:pPr>
              <a:buNone/>
            </a:pPr>
            <a:r>
              <a:rPr lang="en-US" dirty="0" smtClean="0"/>
              <a:t>(1) Backache is caused by relaxation of the sacroiliac joint which is due to increased hormones (steroid sex hormone and relaxing) resulting in slight joint and muscle relaxation and increased mobility; and exaggerated lumbar and </a:t>
            </a:r>
            <a:r>
              <a:rPr lang="en-US" dirty="0" err="1" smtClean="0"/>
              <a:t>cervico</a:t>
            </a:r>
            <a:r>
              <a:rPr lang="en-US" dirty="0" smtClean="0"/>
              <a:t> thoracic curves caused by changes in the center of gravity from the enlarging abdomen and breasts.</a:t>
            </a:r>
          </a:p>
          <a:p>
            <a:pPr>
              <a:buNone/>
            </a:pPr>
            <a:r>
              <a:rPr lang="en-US" dirty="0" smtClean="0"/>
              <a:t>(2) Prevention of strain, which can cause backache, should begin early in pregnancy.</a:t>
            </a:r>
          </a:p>
        </p:txBody>
      </p:sp>
    </p:spTree>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Nursing interventions consist of advising the patient:</a:t>
            </a:r>
          </a:p>
          <a:p>
            <a:r>
              <a:rPr lang="en-US" dirty="0" smtClean="0"/>
              <a:t>To practice good posture and good body mechanics (use the pelvic tilt and bend at the knees).</a:t>
            </a:r>
          </a:p>
          <a:p>
            <a:r>
              <a:rPr lang="en-US" dirty="0" smtClean="0"/>
              <a:t>To wear appropriate, well-fitting shoes.</a:t>
            </a:r>
          </a:p>
          <a:p>
            <a:r>
              <a:rPr lang="en-US" dirty="0" smtClean="0"/>
              <a:t>To sleep on a firm mattress or backboard.</a:t>
            </a:r>
          </a:p>
          <a:p>
            <a:r>
              <a:rPr lang="en-US" dirty="0" smtClean="0"/>
              <a:t>That backaches may indicate a kidney or bladder infection. The patient must inform the physician of backache problems. Backaches should be carefully evaluated.</a:t>
            </a:r>
          </a:p>
          <a:p>
            <a:endParaRPr lang="en-US" dirty="0" smtClean="0"/>
          </a:p>
          <a:p>
            <a:endParaRPr lang="en-US" dirty="0"/>
          </a:p>
        </p:txBody>
      </p:sp>
    </p:spTree>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Gastrointestinal changes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Nursing implications.</a:t>
            </a:r>
          </a:p>
          <a:p>
            <a:pPr>
              <a:buNone/>
            </a:pPr>
            <a:r>
              <a:rPr lang="en-US" dirty="0" smtClean="0"/>
              <a:t>(1) If the mother has difficulty with nausea and/or heartburn, advise her to eat small, frequent meals.</a:t>
            </a:r>
          </a:p>
          <a:p>
            <a:pPr>
              <a:buNone/>
            </a:pPr>
            <a:r>
              <a:rPr lang="en-US" dirty="0" smtClean="0"/>
              <a:t>(2) The patient should eat a well- balanced diet high in protein, iron, and calcium for fetal growth; high fiber and fluids to prevent constipation.</a:t>
            </a:r>
          </a:p>
          <a:p>
            <a:pPr>
              <a:buNone/>
            </a:pPr>
            <a:r>
              <a:rPr lang="en-US" dirty="0" smtClean="0"/>
              <a:t>(3) The mother should not lie flat for 1 to 2 hours after eating because this may cause heartburn and/or regurgitation.</a:t>
            </a:r>
          </a:p>
          <a:p>
            <a:endParaRPr lang="en-US" dirty="0"/>
          </a:p>
        </p:txBody>
      </p:sp>
    </p:spTree>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Muscle Cramps</a:t>
            </a:r>
            <a:r>
              <a:rPr lang="en-US" dirty="0" smtClean="0"/>
              <a:t>.</a:t>
            </a:r>
          </a:p>
          <a:p>
            <a:pPr>
              <a:buNone/>
            </a:pPr>
            <a:r>
              <a:rPr lang="en-US" dirty="0" smtClean="0"/>
              <a:t>Muscle cramps are caused by:</a:t>
            </a:r>
          </a:p>
          <a:p>
            <a:pPr>
              <a:buNone/>
            </a:pPr>
            <a:r>
              <a:rPr lang="en-US" dirty="0" smtClean="0"/>
              <a:t>(a) Compression of nerves supplying the lower extremities due to the enlarging uterus.</a:t>
            </a:r>
          </a:p>
          <a:p>
            <a:pPr>
              <a:buNone/>
            </a:pPr>
            <a:r>
              <a:rPr lang="en-US" dirty="0" smtClean="0"/>
              <a:t>(b) Reduced level of diffusible serum calcium or elevation of serum phosphorus in the bloodstream.</a:t>
            </a:r>
          </a:p>
          <a:p>
            <a:pPr>
              <a:buNone/>
            </a:pPr>
            <a:r>
              <a:rPr lang="en-US" dirty="0" smtClean="0"/>
              <a:t>(c) Fatigue, chilling, or tense body posture.</a:t>
            </a:r>
          </a:p>
          <a:p>
            <a:pPr>
              <a:buNone/>
            </a:pPr>
            <a:r>
              <a:rPr lang="en-US" dirty="0" smtClean="0"/>
              <a:t>Muscle cramps are not considered a serious condition, but they may be quite painful</a:t>
            </a:r>
          </a:p>
          <a:p>
            <a:endParaRPr lang="en-US" dirty="0"/>
          </a:p>
        </p:txBody>
      </p:sp>
    </p:spTree>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Nursing interventions consists of advising the patient to:</a:t>
            </a:r>
          </a:p>
          <a:p>
            <a:pPr>
              <a:buNone/>
            </a:pPr>
            <a:r>
              <a:rPr lang="en-US" dirty="0" smtClean="0"/>
              <a:t>(a) Avoid fatigue and cold legs.</a:t>
            </a:r>
          </a:p>
          <a:p>
            <a:pPr>
              <a:buNone/>
            </a:pPr>
            <a:r>
              <a:rPr lang="en-US" dirty="0" smtClean="0"/>
              <a:t>(b) Eat a diet with adequate calcium or prescribed calcium.</a:t>
            </a:r>
          </a:p>
          <a:p>
            <a:pPr>
              <a:buNone/>
            </a:pPr>
            <a:r>
              <a:rPr lang="en-US" dirty="0" smtClean="0"/>
              <a:t>(c) Avoid drinking more than one (1) </a:t>
            </a:r>
            <a:r>
              <a:rPr lang="en-US" dirty="0" err="1" smtClean="0"/>
              <a:t>litre</a:t>
            </a:r>
            <a:r>
              <a:rPr lang="en-US" dirty="0" smtClean="0"/>
              <a:t> of milk per day. This  will create too much phosphorus in the system.</a:t>
            </a:r>
          </a:p>
          <a:p>
            <a:pPr>
              <a:buNone/>
            </a:pPr>
            <a:r>
              <a:rPr lang="en-US" dirty="0" smtClean="0"/>
              <a:t>(d) Take the prescribed vitamins B and D per doctor's instructions.</a:t>
            </a:r>
          </a:p>
          <a:p>
            <a:endParaRPr lang="en-US" dirty="0"/>
          </a:p>
        </p:txBody>
      </p:sp>
    </p:spTree>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(4) Treatment during muscle cramps.</a:t>
            </a:r>
          </a:p>
          <a:p>
            <a:pPr marL="514350" indent="-514350">
              <a:buAutoNum type="alphaLcParenBoth"/>
            </a:pPr>
            <a:r>
              <a:rPr lang="en-US" dirty="0" smtClean="0"/>
              <a:t>The patient should lie on her back and extend the affected limb. </a:t>
            </a:r>
          </a:p>
          <a:p>
            <a:pPr marL="514350" indent="-514350">
              <a:buAutoNum type="alphaLcParenBoth"/>
            </a:pPr>
            <a:r>
              <a:rPr lang="en-US" dirty="0" smtClean="0"/>
              <a:t>A second individual should apply pressure on the patient's knee with one hand and sharply flex the foot with the other hand.</a:t>
            </a:r>
          </a:p>
          <a:p>
            <a:pPr marL="514350" indent="-514350">
              <a:buAutoNum type="alphaLcParenBoth"/>
            </a:pPr>
            <a:r>
              <a:rPr lang="en-US" dirty="0" smtClean="0"/>
              <a:t>The affected muscle may also be kneaded with the heel or palm of the hand.</a:t>
            </a:r>
          </a:p>
          <a:p>
            <a:pPr>
              <a:buNone/>
            </a:pPr>
            <a:r>
              <a:rPr lang="en-US" dirty="0" smtClean="0"/>
              <a:t>(b) Heat may be applied to the area of the muscle cramp.</a:t>
            </a:r>
          </a:p>
          <a:p>
            <a:endParaRPr lang="en-US" dirty="0"/>
          </a:p>
        </p:txBody>
      </p:sp>
    </p:spTree>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pPr>
              <a:buNone/>
            </a:pPr>
            <a:r>
              <a:rPr lang="en-US" b="1" dirty="0" smtClean="0"/>
              <a:t>DISCOMFORTS RELATED TO THE CARDIOVASCULAR SYSTEM</a:t>
            </a:r>
          </a:p>
          <a:p>
            <a:pPr>
              <a:buNone/>
            </a:pPr>
            <a:r>
              <a:rPr lang="en-US" b="1" dirty="0" smtClean="0"/>
              <a:t>Supine Hypotension (Vena Cava Syndrome) </a:t>
            </a:r>
            <a:endParaRPr lang="en-US" dirty="0" smtClean="0"/>
          </a:p>
          <a:p>
            <a:pPr>
              <a:buNone/>
            </a:pPr>
            <a:r>
              <a:rPr lang="en-US" dirty="0" smtClean="0"/>
              <a:t>(1) Supine hypotension is caused by pressure of the gravid uterus on the ascending vena cava when the woman is supine which decreases the return of the blood.</a:t>
            </a:r>
          </a:p>
          <a:p>
            <a:pPr>
              <a:buNone/>
            </a:pPr>
            <a:r>
              <a:rPr lang="en-US" dirty="0" smtClean="0"/>
              <a:t>(2) Symptoms include nausea, cold and clammy, feels faint, and </a:t>
            </a:r>
            <a:r>
              <a:rPr lang="en-US" dirty="0" err="1" smtClean="0"/>
              <a:t>hypotensive</a:t>
            </a:r>
            <a:r>
              <a:rPr lang="en-US" dirty="0" smtClean="0"/>
              <a:t> (decreased blood pressure).</a:t>
            </a:r>
          </a:p>
          <a:p>
            <a:pPr>
              <a:buNone/>
            </a:pPr>
            <a:r>
              <a:rPr lang="en-US" b="1" dirty="0" smtClean="0"/>
              <a:t>Nursing interventions consist of advising the patient to:</a:t>
            </a:r>
          </a:p>
          <a:p>
            <a:pPr>
              <a:buNone/>
            </a:pPr>
            <a:r>
              <a:rPr lang="en-US" dirty="0" smtClean="0"/>
              <a:t>(a) Get up slowly.</a:t>
            </a:r>
          </a:p>
          <a:p>
            <a:pPr>
              <a:buNone/>
            </a:pPr>
            <a:r>
              <a:rPr lang="en-US" dirty="0" smtClean="0"/>
              <a:t>(b) Use the side-lying position, preferably on the left side.</a:t>
            </a:r>
          </a:p>
          <a:p>
            <a:endParaRPr lang="en-US" dirty="0"/>
          </a:p>
        </p:txBody>
      </p:sp>
    </p:spTree>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a:bodyPr>
          <a:lstStyle/>
          <a:p>
            <a:pPr>
              <a:buNone/>
            </a:pPr>
            <a:r>
              <a:rPr lang="en-US" b="1" dirty="0" smtClean="0"/>
              <a:t>Varicose Veins</a:t>
            </a:r>
            <a:r>
              <a:rPr lang="en-US" dirty="0" smtClean="0"/>
              <a:t>.</a:t>
            </a:r>
          </a:p>
          <a:p>
            <a:pPr>
              <a:buNone/>
            </a:pPr>
            <a:r>
              <a:rPr lang="en-US" dirty="0" smtClean="0"/>
              <a:t>(1) Varicosity is an enlargement of the lumen of a vein due to thinning and stretching of its walls.</a:t>
            </a:r>
          </a:p>
          <a:p>
            <a:pPr>
              <a:buNone/>
            </a:pPr>
            <a:r>
              <a:rPr lang="en-US" dirty="0" smtClean="0"/>
              <a:t>(2) It is caused by the relaxation of smooth muscle walls of veins, which is due to increased hormones (progesterone), which causes pelvic </a:t>
            </a:r>
            <a:r>
              <a:rPr lang="en-US" dirty="0" err="1" smtClean="0"/>
              <a:t>vasocongestion</a:t>
            </a:r>
            <a:r>
              <a:rPr lang="en-US" dirty="0" smtClean="0"/>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LABIA MINORA</a:t>
            </a:r>
          </a:p>
        </p:txBody>
      </p:sp>
      <p:sp>
        <p:nvSpPr>
          <p:cNvPr id="10243" name="Rectangle 3"/>
          <p:cNvSpPr>
            <a:spLocks noGrp="1" noChangeArrowheads="1"/>
          </p:cNvSpPr>
          <p:nvPr>
            <p:ph type="body" idx="1"/>
          </p:nvPr>
        </p:nvSpPr>
        <p:spPr/>
        <p:txBody>
          <a:bodyPr/>
          <a:lstStyle/>
          <a:p>
            <a:r>
              <a:rPr lang="en-US" dirty="0"/>
              <a:t>Referred to as the “inner lips”</a:t>
            </a:r>
          </a:p>
          <a:p>
            <a:r>
              <a:rPr lang="en-US" dirty="0"/>
              <a:t>Made up of erectile, connective tissue that darkens and swells during sexual arousal</a:t>
            </a:r>
          </a:p>
          <a:p>
            <a:r>
              <a:rPr lang="en-US" dirty="0"/>
              <a:t>Located inside the labia </a:t>
            </a:r>
            <a:r>
              <a:rPr lang="en-US" dirty="0" err="1"/>
              <a:t>majora</a:t>
            </a:r>
            <a:endParaRPr lang="en-US" dirty="0"/>
          </a:p>
          <a:p>
            <a:r>
              <a:rPr lang="en-US" dirty="0"/>
              <a:t>They are more sensitive and responsive to touch than the labia </a:t>
            </a:r>
            <a:r>
              <a:rPr lang="en-US" dirty="0" err="1"/>
              <a:t>majora</a:t>
            </a:r>
            <a:endParaRPr lang="en-US" dirty="0"/>
          </a:p>
          <a:p>
            <a:r>
              <a:rPr lang="en-US" dirty="0"/>
              <a:t>The labia </a:t>
            </a:r>
            <a:r>
              <a:rPr lang="en-US" dirty="0" err="1"/>
              <a:t>minora</a:t>
            </a:r>
            <a:r>
              <a:rPr lang="en-US" dirty="0"/>
              <a:t> tightens during </a:t>
            </a:r>
            <a:r>
              <a:rPr lang="en-US" dirty="0" smtClean="0"/>
              <a:t>intercourse</a:t>
            </a:r>
          </a:p>
          <a:p>
            <a:r>
              <a:rPr lang="en-US" dirty="0" smtClean="0"/>
              <a:t>Tend to be smooth, moist, and hairless</a:t>
            </a:r>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This condition is aggravated during pregnancy due to the enlarging uterus in the pelvis causing pressure on the great abdominal veins, which interferes with return blood flow from the lower extremities.</a:t>
            </a:r>
          </a:p>
          <a:p>
            <a:r>
              <a:rPr lang="en-US" dirty="0" smtClean="0"/>
              <a:t>It is also aggravated by gravity and bearing down for bowel movements. This may also be a hereditary disposition.</a:t>
            </a:r>
          </a:p>
          <a:p>
            <a:r>
              <a:rPr lang="en-US" dirty="0" smtClean="0"/>
              <a:t>Varicosity involves the veins of the lower </a:t>
            </a:r>
            <a:r>
              <a:rPr lang="en-US" dirty="0" err="1" smtClean="0"/>
              <a:t>extremeties</a:t>
            </a:r>
            <a:r>
              <a:rPr lang="en-US" dirty="0" smtClean="0"/>
              <a:t> (legs), the external genitalia (vulva or labia), the pelvis, and the </a:t>
            </a:r>
            <a:r>
              <a:rPr lang="en-US" dirty="0" err="1" smtClean="0"/>
              <a:t>perineal</a:t>
            </a:r>
            <a:r>
              <a:rPr lang="en-US" dirty="0" smtClean="0"/>
              <a:t> area (hemorrhoids).</a:t>
            </a:r>
          </a:p>
          <a:p>
            <a:endParaRPr lang="en-US" dirty="0"/>
          </a:p>
        </p:txBody>
      </p:sp>
    </p:spTree>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Nursing intervention consists of advising the patient to:</a:t>
            </a:r>
          </a:p>
          <a:p>
            <a:pPr>
              <a:buNone/>
            </a:pPr>
            <a:r>
              <a:rPr lang="en-US" dirty="0" smtClean="0"/>
              <a:t>(a) Avoid obesity.</a:t>
            </a:r>
          </a:p>
          <a:p>
            <a:pPr>
              <a:buNone/>
            </a:pPr>
            <a:r>
              <a:rPr lang="en-US" dirty="0" smtClean="0"/>
              <a:t>(b) Avoid lengthy standing or sitting.</a:t>
            </a:r>
          </a:p>
          <a:p>
            <a:pPr>
              <a:buNone/>
            </a:pPr>
            <a:r>
              <a:rPr lang="en-US" dirty="0" smtClean="0"/>
              <a:t>(c) Avoid constrictive clothing.</a:t>
            </a:r>
          </a:p>
          <a:p>
            <a:pPr>
              <a:buNone/>
            </a:pPr>
            <a:r>
              <a:rPr lang="en-US" dirty="0" smtClean="0"/>
              <a:t>(d) Avoid constipation and bearing down.</a:t>
            </a:r>
          </a:p>
          <a:p>
            <a:pPr>
              <a:buNone/>
            </a:pPr>
            <a:r>
              <a:rPr lang="en-US" dirty="0" smtClean="0"/>
              <a:t>(e) Elevate legs when sitting.</a:t>
            </a:r>
          </a:p>
          <a:p>
            <a:pPr>
              <a:buNone/>
            </a:pPr>
            <a:r>
              <a:rPr lang="en-US" dirty="0" smtClean="0"/>
              <a:t>(f) Get adequate rest.</a:t>
            </a:r>
          </a:p>
          <a:p>
            <a:pPr>
              <a:buNone/>
            </a:pPr>
            <a:r>
              <a:rPr lang="en-US" dirty="0" smtClean="0"/>
              <a:t>(g) Perform moderate exercise.</a:t>
            </a:r>
          </a:p>
          <a:p>
            <a:endParaRPr lang="en-US" dirty="0" smtClean="0"/>
          </a:p>
          <a:p>
            <a:endParaRPr lang="en-US" dirty="0"/>
          </a:p>
        </p:txBody>
      </p:sp>
    </p:spTree>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pPr>
              <a:buNone/>
            </a:pPr>
            <a:r>
              <a:rPr lang="en-US" b="1" dirty="0" smtClean="0"/>
              <a:t>Treatment once varicose veins have developed.</a:t>
            </a:r>
          </a:p>
          <a:p>
            <a:pPr>
              <a:buNone/>
            </a:pPr>
            <a:r>
              <a:rPr lang="en-US" dirty="0" smtClean="0"/>
              <a:t>(a) Rest with legs and hips elevated.</a:t>
            </a:r>
          </a:p>
          <a:p>
            <a:pPr>
              <a:buNone/>
            </a:pPr>
            <a:r>
              <a:rPr lang="en-US" dirty="0" smtClean="0"/>
              <a:t>(b) Wear support stockings before getting up if varicose veins are severe.</a:t>
            </a:r>
          </a:p>
          <a:p>
            <a:pPr>
              <a:buNone/>
            </a:pPr>
            <a:r>
              <a:rPr lang="en-US" dirty="0" smtClean="0"/>
              <a:t>(c) Lie on the bed with legs extended at a right angel to the body if ordered by the physician.</a:t>
            </a:r>
          </a:p>
          <a:p>
            <a:pPr>
              <a:buNone/>
            </a:pPr>
            <a:r>
              <a:rPr lang="en-US" dirty="0" smtClean="0"/>
              <a:t>(d) If in the vulva, may be relieved by placing a pillow under the buttocks to elevate the hips, assuming the </a:t>
            </a:r>
            <a:r>
              <a:rPr lang="en-US" dirty="0" err="1" smtClean="0"/>
              <a:t>Sim's</a:t>
            </a:r>
            <a:r>
              <a:rPr lang="en-US" dirty="0" smtClean="0"/>
              <a:t> position for a few minutes several times a day, avoid standing as much as possible, or laying down instead of sitting when practical.</a:t>
            </a:r>
          </a:p>
          <a:p>
            <a:pPr>
              <a:buNone/>
            </a:pPr>
            <a:r>
              <a:rPr lang="en-US" dirty="0" smtClean="0"/>
              <a:t>(e) To relieve pain and swelling, take hot </a:t>
            </a:r>
            <a:r>
              <a:rPr lang="en-US" dirty="0" err="1" smtClean="0"/>
              <a:t>sitz</a:t>
            </a:r>
            <a:r>
              <a:rPr lang="en-US" dirty="0" smtClean="0"/>
              <a:t> baths or local application of compresses.</a:t>
            </a:r>
          </a:p>
          <a:p>
            <a:endParaRPr lang="en-US" dirty="0"/>
          </a:p>
        </p:txBody>
      </p:sp>
    </p:spTree>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Edema (Ankle Edema, </a:t>
            </a:r>
            <a:r>
              <a:rPr lang="en-US" b="1" dirty="0" err="1" smtClean="0"/>
              <a:t>Nonpitting</a:t>
            </a:r>
            <a:r>
              <a:rPr lang="en-US" b="1" dirty="0" smtClean="0"/>
              <a:t> to Lower Extremities).</a:t>
            </a:r>
            <a:endParaRPr lang="en-US" dirty="0" smtClean="0"/>
          </a:p>
          <a:p>
            <a:r>
              <a:rPr lang="en-US" dirty="0" smtClean="0"/>
              <a:t>Edema is very common during pregnancy. It most often occurs during the second and third trimesters. </a:t>
            </a:r>
          </a:p>
          <a:p>
            <a:r>
              <a:rPr lang="en-US" dirty="0" smtClean="0"/>
              <a:t>Edema is caused by reduced blood circulation in the lower extremities as the gravid uterus puts pressure on the large vessels. </a:t>
            </a:r>
          </a:p>
          <a:p>
            <a:r>
              <a:rPr lang="en-US" dirty="0" smtClean="0"/>
              <a:t>Edema is most noticeable at the end of the day and it is normal in pregnancy as long as it is not accompanied by the following:</a:t>
            </a:r>
          </a:p>
          <a:p>
            <a:pPr>
              <a:buNone/>
            </a:pPr>
            <a:r>
              <a:rPr lang="en-US" dirty="0" smtClean="0"/>
              <a:t>(a) </a:t>
            </a:r>
            <a:r>
              <a:rPr lang="en-US" dirty="0" err="1" smtClean="0"/>
              <a:t>Proteinuria</a:t>
            </a:r>
            <a:r>
              <a:rPr lang="en-US" dirty="0" smtClean="0"/>
              <a:t> (the presence of an excess of serum proteins in the urine).</a:t>
            </a:r>
          </a:p>
          <a:p>
            <a:pPr>
              <a:buNone/>
            </a:pPr>
            <a:r>
              <a:rPr lang="en-US" dirty="0" smtClean="0"/>
              <a:t>(b) Edema of nondependent parts.</a:t>
            </a:r>
          </a:p>
          <a:p>
            <a:pPr>
              <a:buNone/>
            </a:pPr>
            <a:r>
              <a:rPr lang="en-US" dirty="0" smtClean="0"/>
              <a:t>(c) Sudden increase in weight.</a:t>
            </a:r>
          </a:p>
          <a:p>
            <a:pPr>
              <a:buNone/>
            </a:pPr>
            <a:r>
              <a:rPr lang="en-US" dirty="0" smtClean="0"/>
              <a:t>(d) Hypertension.</a:t>
            </a:r>
          </a:p>
          <a:p>
            <a:pPr>
              <a:buNone/>
            </a:pPr>
            <a:endParaRPr lang="en-US" dirty="0"/>
          </a:p>
        </p:txBody>
      </p:sp>
    </p:spTree>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Nursing intervention consists of advising the patient to:</a:t>
            </a:r>
          </a:p>
          <a:p>
            <a:pPr>
              <a:buNone/>
            </a:pPr>
            <a:r>
              <a:rPr lang="en-US" dirty="0" smtClean="0"/>
              <a:t>(a) Maintain good posture.</a:t>
            </a:r>
          </a:p>
          <a:p>
            <a:pPr>
              <a:buNone/>
            </a:pPr>
            <a:r>
              <a:rPr lang="en-US" dirty="0" smtClean="0"/>
              <a:t>(b) Avoid prolonged standing or sitting.</a:t>
            </a:r>
          </a:p>
          <a:p>
            <a:pPr>
              <a:buNone/>
            </a:pPr>
            <a:r>
              <a:rPr lang="en-US" dirty="0" smtClean="0"/>
              <a:t>(c) Wear support stockings.</a:t>
            </a:r>
          </a:p>
          <a:p>
            <a:pPr>
              <a:buNone/>
            </a:pPr>
            <a:r>
              <a:rPr lang="en-US" dirty="0" smtClean="0"/>
              <a:t>(d) Avoid constrictive clothing (garters, knee-high hose).</a:t>
            </a:r>
          </a:p>
          <a:p>
            <a:pPr>
              <a:buNone/>
            </a:pPr>
            <a:r>
              <a:rPr lang="en-US" dirty="0" smtClean="0"/>
              <a:t>(e) Drink at least eight glasses of fluid for "natural" diuretic effect.</a:t>
            </a:r>
          </a:p>
          <a:p>
            <a:pPr>
              <a:buNone/>
            </a:pPr>
            <a:r>
              <a:rPr lang="en-US" dirty="0" smtClean="0"/>
              <a:t>(f) Get adequate rest and exercise; include rest periods to elevate legs.</a:t>
            </a:r>
          </a:p>
          <a:p>
            <a:endParaRPr lang="en-US" dirty="0"/>
          </a:p>
        </p:txBody>
      </p:sp>
    </p:spTree>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lstStyle/>
          <a:p>
            <a:pPr>
              <a:buNone/>
            </a:pPr>
            <a:r>
              <a:rPr lang="en-US" dirty="0" smtClean="0"/>
              <a:t>(3) Treatment of ankle edema.</a:t>
            </a:r>
          </a:p>
          <a:p>
            <a:pPr>
              <a:buNone/>
            </a:pPr>
            <a:r>
              <a:rPr lang="en-US" dirty="0" smtClean="0"/>
              <a:t>(a) Elevate the feet as often as possible.</a:t>
            </a:r>
          </a:p>
          <a:p>
            <a:pPr>
              <a:buNone/>
            </a:pPr>
            <a:r>
              <a:rPr lang="en-US" dirty="0" smtClean="0"/>
              <a:t>(b) Apply support stockings before getting up.</a:t>
            </a:r>
          </a:p>
          <a:p>
            <a:pPr>
              <a:buNone/>
            </a:pPr>
            <a:r>
              <a:rPr lang="en-US" dirty="0" smtClean="0"/>
              <a:t>(c) Diuretics are contraindicated.</a:t>
            </a:r>
          </a:p>
          <a:p>
            <a:pPr>
              <a:buNone/>
            </a:pPr>
            <a:r>
              <a:rPr lang="en-US" dirty="0" smtClean="0"/>
              <a:t>(4) If condition worsens to a generalized edema, the patient should notify her physician.</a:t>
            </a:r>
          </a:p>
          <a:p>
            <a:endParaRPr lang="en-US" dirty="0"/>
          </a:p>
        </p:txBody>
      </p:sp>
    </p:spTree>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DISCOMFORTS RELATED TO THE RESPIRATORY SYSTEM</a:t>
            </a:r>
          </a:p>
          <a:p>
            <a:pPr>
              <a:buNone/>
            </a:pPr>
            <a:r>
              <a:rPr lang="en-US" b="1" dirty="0" err="1" smtClean="0"/>
              <a:t>Dyspnea</a:t>
            </a:r>
            <a:r>
              <a:rPr lang="en-US" dirty="0" smtClean="0"/>
              <a:t>.</a:t>
            </a:r>
          </a:p>
          <a:p>
            <a:r>
              <a:rPr lang="en-US" dirty="0" err="1" smtClean="0"/>
              <a:t>Dyspnea</a:t>
            </a:r>
            <a:r>
              <a:rPr lang="en-US" dirty="0" smtClean="0"/>
              <a:t> is caused by the limited expansion of the diaphragm by the enlarging uterus. It may be an increased sensitivity to or compensation for slight acidosis ("breathing for two").</a:t>
            </a:r>
          </a:p>
          <a:p>
            <a:r>
              <a:rPr lang="en-US" dirty="0" err="1" smtClean="0"/>
              <a:t>Dyspnea</a:t>
            </a:r>
            <a:r>
              <a:rPr lang="en-US" dirty="0" smtClean="0"/>
              <a:t> may be very troublesome in the last weeks of pregnancy. The patient may have difficulty sleeping.</a:t>
            </a:r>
          </a:p>
          <a:p>
            <a:endParaRPr lang="en-US" dirty="0" smtClean="0"/>
          </a:p>
          <a:p>
            <a:endParaRPr lang="en-US" dirty="0"/>
          </a:p>
        </p:txBody>
      </p:sp>
    </p:spTree>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Nursing interventions consist of advising the patient to:</a:t>
            </a:r>
          </a:p>
          <a:p>
            <a:pPr>
              <a:buNone/>
            </a:pPr>
            <a:r>
              <a:rPr lang="en-US" dirty="0" smtClean="0"/>
              <a:t>(a) Sleep on additional pillows.</a:t>
            </a:r>
          </a:p>
          <a:p>
            <a:pPr>
              <a:buNone/>
            </a:pPr>
            <a:r>
              <a:rPr lang="en-US" dirty="0" smtClean="0"/>
              <a:t>(b) Maintain good posture.</a:t>
            </a:r>
          </a:p>
          <a:p>
            <a:pPr>
              <a:buNone/>
            </a:pPr>
            <a:r>
              <a:rPr lang="en-US" dirty="0" smtClean="0"/>
              <a:t>(c) Avoid overeating.</a:t>
            </a:r>
          </a:p>
          <a:p>
            <a:pPr>
              <a:buNone/>
            </a:pPr>
            <a:r>
              <a:rPr lang="en-US" dirty="0" smtClean="0"/>
              <a:t>(d) Stop or decrease smoking.</a:t>
            </a:r>
          </a:p>
          <a:p>
            <a:pPr>
              <a:buNone/>
            </a:pPr>
            <a:r>
              <a:rPr lang="en-US" dirty="0" smtClean="0"/>
              <a:t>(e) Limit activity before becoming </a:t>
            </a:r>
            <a:r>
              <a:rPr lang="en-US" dirty="0" err="1" smtClean="0"/>
              <a:t>dyspnoeic</a:t>
            </a:r>
            <a:r>
              <a:rPr lang="en-US" dirty="0" smtClean="0"/>
              <a:t>.</a:t>
            </a:r>
          </a:p>
          <a:p>
            <a:pPr>
              <a:buNone/>
            </a:pPr>
            <a:r>
              <a:rPr lang="en-US" dirty="0" smtClean="0"/>
              <a:t>(f) Decrease anxiety by concentrating on slow, deep breaths.</a:t>
            </a:r>
          </a:p>
          <a:p>
            <a:pPr>
              <a:buNone/>
            </a:pPr>
            <a:r>
              <a:rPr lang="en-US" dirty="0" err="1" smtClean="0"/>
              <a:t>Dyspnea</a:t>
            </a:r>
            <a:r>
              <a:rPr lang="en-US" dirty="0" smtClean="0"/>
              <a:t> of sudden onset in patients who are known to have heart disease may be a sign of impending heart failure. The physician should be notified immediately.</a:t>
            </a:r>
          </a:p>
          <a:p>
            <a:endParaRPr lang="en-US" dirty="0"/>
          </a:p>
        </p:txBody>
      </p:sp>
    </p:spTree>
  </p:cSld>
  <p:clrMapOvr>
    <a:masterClrMapping/>
  </p:clrMapOvr>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b="1" dirty="0" smtClean="0"/>
              <a:t>DISCOMFORT RELATED TO THE REPRODUCTIVE SYSTEM</a:t>
            </a:r>
          </a:p>
          <a:p>
            <a:pPr>
              <a:buNone/>
            </a:pPr>
            <a:r>
              <a:rPr lang="en-US" b="1" dirty="0" err="1" smtClean="0"/>
              <a:t>Leukorrhea</a:t>
            </a:r>
            <a:r>
              <a:rPr lang="en-US" dirty="0" smtClean="0"/>
              <a:t>.</a:t>
            </a:r>
          </a:p>
          <a:p>
            <a:pPr marL="514350" indent="-514350">
              <a:buAutoNum type="arabicParenBoth"/>
            </a:pPr>
            <a:r>
              <a:rPr lang="en-US" dirty="0" err="1" smtClean="0"/>
              <a:t>Leukorrhea</a:t>
            </a:r>
            <a:r>
              <a:rPr lang="en-US" dirty="0" smtClean="0"/>
              <a:t> is a white or yellowish mucous discharge from the cervical canal or the vagina. </a:t>
            </a:r>
          </a:p>
          <a:p>
            <a:pPr marL="514350" indent="-514350">
              <a:buAutoNum type="arabicParenBoth"/>
            </a:pPr>
            <a:r>
              <a:rPr lang="en-US" dirty="0" smtClean="0"/>
              <a:t>It is caused by the hormonal stimulation of the cervix, which becomes hypertrophic and hyperactive producing an abundant amount of mucous.</a:t>
            </a:r>
          </a:p>
          <a:p>
            <a:pPr>
              <a:buNone/>
            </a:pPr>
            <a:r>
              <a:rPr lang="en-US" dirty="0" smtClean="0"/>
              <a:t>(2) </a:t>
            </a:r>
            <a:r>
              <a:rPr lang="en-US" dirty="0" err="1" smtClean="0"/>
              <a:t>Leukorrhea</a:t>
            </a:r>
            <a:r>
              <a:rPr lang="en-US" dirty="0" smtClean="0"/>
              <a:t> is not preventable and the patient should not douche.</a:t>
            </a:r>
          </a:p>
          <a:p>
            <a:pPr>
              <a:buNone/>
            </a:pPr>
            <a:r>
              <a:rPr lang="en-US" dirty="0" smtClean="0"/>
              <a:t>(3) </a:t>
            </a:r>
            <a:r>
              <a:rPr lang="en-US" dirty="0" err="1" smtClean="0"/>
              <a:t>Leukorrhea</a:t>
            </a:r>
            <a:r>
              <a:rPr lang="en-US" dirty="0" smtClean="0"/>
              <a:t> may lead to </a:t>
            </a:r>
            <a:r>
              <a:rPr lang="en-US" dirty="0" err="1" smtClean="0"/>
              <a:t>pruritis</a:t>
            </a:r>
            <a:r>
              <a:rPr lang="en-US" dirty="0" smtClean="0"/>
              <a:t> (severe itching), burning on urination, foul odor from the discharge, or edema of the vulva.</a:t>
            </a:r>
          </a:p>
          <a:p>
            <a:pPr>
              <a:buNone/>
            </a:pPr>
            <a:r>
              <a:rPr lang="en-US" b="1" dirty="0" smtClean="0"/>
              <a:t>NOTE</a:t>
            </a:r>
            <a:r>
              <a:rPr lang="en-US" dirty="0" smtClean="0"/>
              <a:t>: The physician should be notified immediately if any of the above symptoms appear. It may be an infection. </a:t>
            </a:r>
          </a:p>
          <a:p>
            <a:endParaRPr lang="en-US" dirty="0"/>
          </a:p>
        </p:txBody>
      </p:sp>
    </p:spTree>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a:bodyPr>
          <a:lstStyle/>
          <a:p>
            <a:pPr>
              <a:buNone/>
            </a:pPr>
            <a:r>
              <a:rPr lang="en-US" b="1" dirty="0" smtClean="0"/>
              <a:t>Treatment/nursing intervention consists of:</a:t>
            </a:r>
          </a:p>
          <a:p>
            <a:r>
              <a:rPr lang="en-US" dirty="0" smtClean="0"/>
              <a:t>Reassuring the patient that this is normal. </a:t>
            </a:r>
          </a:p>
          <a:p>
            <a:r>
              <a:rPr lang="en-US" dirty="0" smtClean="0"/>
              <a:t>Tell the patient to use </a:t>
            </a:r>
            <a:r>
              <a:rPr lang="en-US" dirty="0" err="1" smtClean="0"/>
              <a:t>perineal</a:t>
            </a:r>
            <a:r>
              <a:rPr lang="en-US" dirty="0" smtClean="0"/>
              <a:t> pads and to change them frequently. Also, to cleanse the vulva at least once a day with soap and water and to dry thoroughly.</a:t>
            </a:r>
          </a:p>
          <a:p>
            <a:r>
              <a:rPr lang="en-US" dirty="0" smtClean="0"/>
              <a:t>Advising the patient to maintain good hygiene.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4213" y="611188"/>
            <a:ext cx="7769225" cy="1143000"/>
          </a:xfrm>
          <a:solidFill>
            <a:schemeClr val="bg1"/>
          </a:solidFill>
          <a:ln cap="flat">
            <a:solidFill>
              <a:srgbClr val="FF00FF"/>
            </a:solidFill>
          </a:ln>
        </p:spPr>
        <p:txBody>
          <a:bodyPr/>
          <a:lstStyle/>
          <a:p>
            <a:r>
              <a:rPr lang="en-US"/>
              <a:t>CLITORIS</a:t>
            </a:r>
          </a:p>
        </p:txBody>
      </p:sp>
      <p:sp>
        <p:nvSpPr>
          <p:cNvPr id="11267" name="Rectangle 3"/>
          <p:cNvSpPr>
            <a:spLocks noGrp="1" noChangeArrowheads="1"/>
          </p:cNvSpPr>
          <p:nvPr>
            <p:ph type="body" idx="1"/>
          </p:nvPr>
        </p:nvSpPr>
        <p:spPr>
          <a:solidFill>
            <a:schemeClr val="bg1"/>
          </a:solidFill>
          <a:ln>
            <a:solidFill>
              <a:srgbClr val="FF6600"/>
            </a:solidFill>
          </a:ln>
        </p:spPr>
        <p:txBody>
          <a:bodyPr/>
          <a:lstStyle/>
          <a:p>
            <a:r>
              <a:rPr lang="en-US" sz="2800" dirty="0"/>
              <a:t>Highly sensitive organ composed of nerves, blood vessels, and erectile tissue</a:t>
            </a:r>
          </a:p>
          <a:p>
            <a:r>
              <a:rPr lang="en-US" sz="2800" dirty="0"/>
              <a:t>Located under the prepuce</a:t>
            </a:r>
          </a:p>
          <a:p>
            <a:r>
              <a:rPr lang="en-US" sz="2800" dirty="0"/>
              <a:t>It is made up of a </a:t>
            </a:r>
            <a:r>
              <a:rPr lang="en-US" sz="2800" b="1" u="sng" dirty="0"/>
              <a:t>shaft</a:t>
            </a:r>
            <a:r>
              <a:rPr lang="en-US" sz="2800" dirty="0"/>
              <a:t> and </a:t>
            </a:r>
            <a:r>
              <a:rPr lang="en-US" sz="2800" dirty="0" smtClean="0"/>
              <a:t> </a:t>
            </a:r>
            <a:r>
              <a:rPr lang="en-US" sz="2800" b="1" u="sng" dirty="0" err="1"/>
              <a:t>glans</a:t>
            </a:r>
            <a:r>
              <a:rPr lang="en-US" sz="2800" b="1" u="sng" dirty="0"/>
              <a:t> </a:t>
            </a:r>
            <a:endParaRPr lang="en-US" sz="2800" dirty="0"/>
          </a:p>
          <a:p>
            <a:r>
              <a:rPr lang="en-US" sz="2800" dirty="0"/>
              <a:t>Becomes engorged with blood during sexual stimulation</a:t>
            </a:r>
          </a:p>
          <a:p>
            <a:r>
              <a:rPr lang="en-US" sz="2800" dirty="0"/>
              <a:t>Key to sexual pleasure for most women</a:t>
            </a:r>
          </a:p>
          <a:p>
            <a:r>
              <a:rPr lang="en-US" sz="2800" b="1" u="sng" dirty="0"/>
              <a:t>Urethral opening</a:t>
            </a:r>
            <a:r>
              <a:rPr lang="en-US" sz="2800" dirty="0"/>
              <a:t> is located directly below clitoris</a:t>
            </a:r>
          </a:p>
        </p:txBody>
      </p:sp>
    </p:spTree>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Braxton Hicks' Contractions</a:t>
            </a:r>
            <a:r>
              <a:rPr lang="en-US" dirty="0" smtClean="0"/>
              <a:t>. </a:t>
            </a:r>
          </a:p>
          <a:p>
            <a:r>
              <a:rPr lang="en-US" dirty="0" smtClean="0"/>
              <a:t>These are mild, intermittent, usually painless, uterine contractions. </a:t>
            </a:r>
          </a:p>
          <a:p>
            <a:r>
              <a:rPr lang="en-US" dirty="0" smtClean="0"/>
              <a:t>These contractions are in the preparation for the work of labor. </a:t>
            </a:r>
          </a:p>
          <a:p>
            <a:pPr>
              <a:buNone/>
            </a:pPr>
            <a:r>
              <a:rPr lang="en-US" b="1" dirty="0" smtClean="0"/>
              <a:t>Treatment/nursing interventions consist of advising the patient:</a:t>
            </a:r>
          </a:p>
          <a:p>
            <a:pPr>
              <a:buNone/>
            </a:pPr>
            <a:r>
              <a:rPr lang="en-US" dirty="0" smtClean="0"/>
              <a:t>(1) That these are normal contractions.</a:t>
            </a:r>
          </a:p>
          <a:p>
            <a:pPr>
              <a:buNone/>
            </a:pPr>
            <a:r>
              <a:rPr lang="en-US" dirty="0" smtClean="0"/>
              <a:t>(2) To get plenty of rest.</a:t>
            </a:r>
          </a:p>
          <a:p>
            <a:pPr>
              <a:buNone/>
            </a:pPr>
            <a:r>
              <a:rPr lang="en-US" dirty="0" smtClean="0"/>
              <a:t>(3) To change position as often as possible.</a:t>
            </a:r>
          </a:p>
          <a:p>
            <a:pPr>
              <a:buNone/>
            </a:pPr>
            <a:r>
              <a:rPr lang="en-US" dirty="0" smtClean="0"/>
              <a:t>(4) To practice breathing techniques when contractions are bothersome.</a:t>
            </a:r>
          </a:p>
          <a:p>
            <a:endParaRPr lang="en-US" dirty="0" smtClean="0"/>
          </a:p>
          <a:p>
            <a:endParaRPr lang="en-US" dirty="0"/>
          </a:p>
        </p:txBody>
      </p:sp>
    </p:spTree>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DISCOMFORTS RELATED TO THE URINARY SYSTEM</a:t>
            </a:r>
          </a:p>
          <a:p>
            <a:pPr>
              <a:buNone/>
            </a:pPr>
            <a:r>
              <a:rPr lang="en-US" b="1" dirty="0" smtClean="0"/>
              <a:t>Urinary Frequency and Urgency</a:t>
            </a:r>
            <a:r>
              <a:rPr lang="en-US" dirty="0" smtClean="0"/>
              <a:t>.</a:t>
            </a:r>
          </a:p>
          <a:p>
            <a:r>
              <a:rPr lang="en-US" dirty="0" smtClean="0"/>
              <a:t>This is caused by the vascular engorgement and altered bladder function.</a:t>
            </a:r>
          </a:p>
          <a:p>
            <a:r>
              <a:rPr lang="en-US" dirty="0" smtClean="0"/>
              <a:t> It is caused by an increase in hormones and by the reduction of bladder capacity. This is due to the enlarging uterus and fetal presenting part.</a:t>
            </a:r>
          </a:p>
          <a:p>
            <a:r>
              <a:rPr lang="en-US" b="1" dirty="0" smtClean="0"/>
              <a:t>NOTE</a:t>
            </a:r>
            <a:r>
              <a:rPr lang="en-US" dirty="0" smtClean="0"/>
              <a:t>: The presenting part is that part of the fetus which lies closest to the internal </a:t>
            </a:r>
            <a:r>
              <a:rPr lang="en-US" dirty="0" err="1" smtClean="0"/>
              <a:t>os</a:t>
            </a:r>
            <a:r>
              <a:rPr lang="en-US" dirty="0" smtClean="0"/>
              <a:t> of the cervix.</a:t>
            </a:r>
          </a:p>
        </p:txBody>
      </p:sp>
    </p:spTree>
  </p:cSld>
  <p:clrMapOvr>
    <a:masterClrMapping/>
  </p:clrMapOvr>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lstStyle/>
          <a:p>
            <a:pPr>
              <a:buNone/>
            </a:pPr>
            <a:r>
              <a:rPr lang="en-US" b="1" dirty="0" smtClean="0"/>
              <a:t>Nursing interventions consist of advising the patient:</a:t>
            </a:r>
          </a:p>
          <a:p>
            <a:pPr>
              <a:buNone/>
            </a:pPr>
            <a:r>
              <a:rPr lang="en-US" dirty="0" smtClean="0"/>
              <a:t>(a) That this is normal.</a:t>
            </a:r>
          </a:p>
          <a:p>
            <a:pPr>
              <a:buNone/>
            </a:pPr>
            <a:r>
              <a:rPr lang="en-US" dirty="0" smtClean="0"/>
              <a:t>(b) To limit fluid intake before bedtime to ensure rest.</a:t>
            </a:r>
          </a:p>
          <a:p>
            <a:pPr>
              <a:buNone/>
            </a:pPr>
            <a:r>
              <a:rPr lang="en-US" dirty="0" smtClean="0"/>
              <a:t>(c) To wear </a:t>
            </a:r>
            <a:r>
              <a:rPr lang="en-US" dirty="0" err="1" smtClean="0"/>
              <a:t>perineal</a:t>
            </a:r>
            <a:r>
              <a:rPr lang="en-US" dirty="0" smtClean="0"/>
              <a:t> pads.</a:t>
            </a:r>
          </a:p>
          <a:p>
            <a:pPr>
              <a:buNone/>
            </a:pPr>
            <a:r>
              <a:rPr lang="en-US" dirty="0" smtClean="0"/>
              <a:t>(d) Notify the physician if pain or burning is noted.</a:t>
            </a:r>
          </a:p>
          <a:p>
            <a:endParaRPr lang="en-US" dirty="0" smtClean="0"/>
          </a:p>
          <a:p>
            <a:endParaRPr lang="en-US" dirty="0"/>
          </a:p>
        </p:txBody>
      </p:sp>
    </p:spTree>
  </p:cSld>
  <p:clrMapOvr>
    <a:masterClrMapping/>
  </p:clrMapOvr>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a:bodyPr>
          <a:lstStyle/>
          <a:p>
            <a:pPr>
              <a:buNone/>
            </a:pPr>
            <a:r>
              <a:rPr lang="en-US" b="1" dirty="0" smtClean="0"/>
              <a:t>Stress Incontinence</a:t>
            </a:r>
            <a:r>
              <a:rPr lang="en-US" dirty="0" smtClean="0"/>
              <a:t>. </a:t>
            </a:r>
          </a:p>
          <a:p>
            <a:r>
              <a:rPr lang="en-US" dirty="0" smtClean="0"/>
              <a:t>This occurs later in pregnancy. </a:t>
            </a:r>
          </a:p>
          <a:p>
            <a:r>
              <a:rPr lang="en-US" dirty="0" smtClean="0"/>
              <a:t>The patient may actually void on herself. </a:t>
            </a:r>
          </a:p>
          <a:p>
            <a:r>
              <a:rPr lang="en-US" dirty="0" smtClean="0"/>
              <a:t>Stress incontinence is caused by the enlarging uterus and pressure on the presenting part on the bladder. </a:t>
            </a:r>
            <a:endParaRPr lang="en-US" dirty="0"/>
          </a:p>
        </p:txBody>
      </p:sp>
    </p:spTree>
  </p:cSld>
  <p:clrMapOvr>
    <a:masterClrMapping/>
  </p:clrMapOvr>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MINOR DISORDERS OF PREGNANCY</a:t>
            </a:r>
            <a:endParaRPr lang="en-US" dirty="0"/>
          </a:p>
        </p:txBody>
      </p:sp>
      <p:sp>
        <p:nvSpPr>
          <p:cNvPr id="3" name="Content Placeholder 2"/>
          <p:cNvSpPr>
            <a:spLocks noGrp="1"/>
          </p:cNvSpPr>
          <p:nvPr>
            <p:ph idx="1"/>
          </p:nvPr>
        </p:nvSpPr>
        <p:spPr/>
        <p:txBody>
          <a:bodyPr>
            <a:normAutofit fontScale="92500"/>
          </a:bodyPr>
          <a:lstStyle/>
          <a:p>
            <a:pPr>
              <a:buNone/>
            </a:pPr>
            <a:r>
              <a:rPr lang="en-US" b="1" dirty="0" smtClean="0"/>
              <a:t>Nursing interventions consist of:</a:t>
            </a:r>
          </a:p>
          <a:p>
            <a:pPr>
              <a:buNone/>
            </a:pPr>
            <a:r>
              <a:rPr lang="en-US" dirty="0" smtClean="0"/>
              <a:t>(1) Teaching the mother how to do the </a:t>
            </a:r>
            <a:r>
              <a:rPr lang="en-US" dirty="0" err="1" smtClean="0"/>
              <a:t>Kegel</a:t>
            </a:r>
            <a:r>
              <a:rPr lang="en-US" dirty="0" smtClean="0"/>
              <a:t> exercise. The </a:t>
            </a:r>
            <a:r>
              <a:rPr lang="en-US" dirty="0" err="1" smtClean="0"/>
              <a:t>Kegel</a:t>
            </a:r>
            <a:r>
              <a:rPr lang="en-US" dirty="0" smtClean="0"/>
              <a:t> exercise is the alternate tightening and relaxing of the muscles of the perineum.</a:t>
            </a:r>
          </a:p>
          <a:p>
            <a:pPr>
              <a:buNone/>
            </a:pPr>
            <a:r>
              <a:rPr lang="en-US" dirty="0" smtClean="0"/>
              <a:t>(2) Encouraging the mother to wear </a:t>
            </a:r>
            <a:r>
              <a:rPr lang="en-US" dirty="0" err="1" smtClean="0"/>
              <a:t>perineal</a:t>
            </a:r>
            <a:r>
              <a:rPr lang="en-US" dirty="0" smtClean="0"/>
              <a:t> pads.</a:t>
            </a:r>
          </a:p>
          <a:p>
            <a:pPr>
              <a:buNone/>
            </a:pPr>
            <a:r>
              <a:rPr lang="en-US" dirty="0" smtClean="0"/>
              <a:t>(3) Informing the patient to notify the physician so that rupture of the membranes can be ruled out.</a:t>
            </a:r>
          </a:p>
          <a:p>
            <a:endParaRPr lang="en-US" dirty="0"/>
          </a:p>
        </p:txBody>
      </p:sp>
    </p:spTree>
  </p:cSld>
  <p:clrMapOvr>
    <a:masterClrMapping/>
  </p:clrMapOvr>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PRE – PREGNANCY CARE</a:t>
            </a:r>
            <a:endParaRPr lang="en-US" sz="8000" b="1" dirty="0"/>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 pregnancy counseling</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Pre- pregnancy counseling is an essential component of preventive health care that seeks to promote the health of a woman and her partner before pregnancy. Preconception care is defined as “interventions that aim to identify and modify biomedical, behavioral and social risks to a woman's health or pregnancy outcome through prevention and management”. Its main goals are to optimize fertility and to maximize health outcomes for parents and their future children.</a:t>
            </a:r>
            <a:endParaRPr lang="en-US" dirty="0"/>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b="1" dirty="0" smtClean="0"/>
              <a:t>Patients who require genetic counseling</a:t>
            </a:r>
            <a:endParaRPr lang="en-US" b="1" dirty="0"/>
          </a:p>
        </p:txBody>
      </p:sp>
      <p:sp>
        <p:nvSpPr>
          <p:cNvPr id="3" name="Content Placeholder 2"/>
          <p:cNvSpPr>
            <a:spLocks noGrp="1"/>
          </p:cNvSpPr>
          <p:nvPr>
            <p:ph idx="1"/>
          </p:nvPr>
        </p:nvSpPr>
        <p:spPr/>
        <p:txBody>
          <a:bodyPr>
            <a:normAutofit lnSpcReduction="10000"/>
          </a:bodyPr>
          <a:lstStyle/>
          <a:p>
            <a:r>
              <a:rPr lang="en-US" dirty="0" smtClean="0"/>
              <a:t>Ideally, couples should receive preconception counseling before they decide to have children, so that genetic disease in the couple or their families may be identified before pregnancy. </a:t>
            </a:r>
          </a:p>
          <a:p>
            <a:r>
              <a:rPr lang="en-US" dirty="0" smtClean="0"/>
              <a:t>The major reason couples are referred for prenatal diagnosis is age. Women older than 34 years have an increased risk of having children with chromosomal abnormalities.</a:t>
            </a:r>
            <a:endParaRPr lang="en-US" dirty="0"/>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Chromosomal abnormalities occur in 0.5% of live births, but the incidence associated with spontaneous abortions is much higher and is estimated to be approximately 50%.</a:t>
            </a:r>
            <a:endParaRPr lang="en-US" dirty="0"/>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How long should it take to conceive?</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Most normal, fertile couples achieve a pregnancy within the first 12 months of trying. </a:t>
            </a:r>
          </a:p>
          <a:p>
            <a:r>
              <a:rPr lang="en-US" dirty="0" smtClean="0"/>
              <a:t>It can take up to six months after stopping the contraceptive pill for ovulation to resume. </a:t>
            </a:r>
          </a:p>
          <a:p>
            <a:r>
              <a:rPr lang="en-US" dirty="0" smtClean="0"/>
              <a:t>Women over 35 or who smoke can take twice as long to conceive. </a:t>
            </a:r>
          </a:p>
          <a:p>
            <a:r>
              <a:rPr lang="en-US" dirty="0" smtClean="0"/>
              <a:t>Intercourse 3-4 times a week at ovulation time maximizes the chance of conception.</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solidFill>
            <a:schemeClr val="bg1"/>
          </a:solidFill>
          <a:ln>
            <a:solidFill>
              <a:srgbClr val="FF0000"/>
            </a:solidFill>
          </a:ln>
        </p:spPr>
        <p:txBody>
          <a:bodyPr>
            <a:normAutofit fontScale="90000"/>
          </a:bodyPr>
          <a:lstStyle/>
          <a:p>
            <a:r>
              <a:rPr lang="en-US" dirty="0"/>
              <a:t>VAGINAL OPENING</a:t>
            </a:r>
            <a:br>
              <a:rPr lang="en-US" dirty="0"/>
            </a:br>
            <a:r>
              <a:rPr lang="en-US" dirty="0"/>
              <a:t>INTROITUS</a:t>
            </a:r>
          </a:p>
        </p:txBody>
      </p:sp>
      <p:sp>
        <p:nvSpPr>
          <p:cNvPr id="12291" name="Rectangle 3"/>
          <p:cNvSpPr>
            <a:spLocks noGrp="1" noChangeArrowheads="1"/>
          </p:cNvSpPr>
          <p:nvPr>
            <p:ph type="body" idx="1"/>
          </p:nvPr>
        </p:nvSpPr>
        <p:spPr>
          <a:xfrm>
            <a:off x="685800" y="1905000"/>
            <a:ext cx="7772400" cy="4114800"/>
          </a:xfrm>
          <a:solidFill>
            <a:schemeClr val="bg1"/>
          </a:solidFill>
          <a:ln>
            <a:solidFill>
              <a:srgbClr val="FF00FF"/>
            </a:solidFill>
          </a:ln>
        </p:spPr>
        <p:txBody>
          <a:bodyPr/>
          <a:lstStyle/>
          <a:p>
            <a:r>
              <a:rPr lang="en-US" dirty="0"/>
              <a:t>Opening may be covered by a thin sheath called the </a:t>
            </a:r>
            <a:r>
              <a:rPr lang="en-US" b="1" u="sng" dirty="0"/>
              <a:t>hymen</a:t>
            </a:r>
          </a:p>
          <a:p>
            <a:r>
              <a:rPr lang="en-US" dirty="0"/>
              <a:t>Using the presence of an intact hymen for determining virginity is erroneous</a:t>
            </a:r>
          </a:p>
          <a:p>
            <a:r>
              <a:rPr lang="en-US" dirty="0"/>
              <a:t>Some women are born without hymens</a:t>
            </a:r>
          </a:p>
          <a:p>
            <a:r>
              <a:rPr lang="en-US" dirty="0"/>
              <a:t>The hymen can be perforated by many different events</a:t>
            </a:r>
            <a:endParaRPr lang="en-US" b="1" u="sng" dirty="0"/>
          </a:p>
        </p:txBody>
      </p:sp>
    </p:spTree>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Clinical assessment  </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Most important is a detailed medical history and clinical examination. </a:t>
            </a:r>
          </a:p>
          <a:p>
            <a:r>
              <a:rPr lang="en-US" dirty="0" smtClean="0"/>
              <a:t>The clinical examination should include blood pressure, weight, auscultation of heart sounds, and where relevant breast examination and pap smear.</a:t>
            </a:r>
            <a:endParaRPr lang="en-US" dirty="0"/>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b="1"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b="1" dirty="0" smtClean="0"/>
              <a:t>Medical history  </a:t>
            </a:r>
          </a:p>
          <a:p>
            <a:r>
              <a:rPr lang="en-US" dirty="0" smtClean="0"/>
              <a:t>An assessment of any medical problems and a discussion of how they may affect a pregnancy  should be undertaken.  </a:t>
            </a:r>
          </a:p>
          <a:p>
            <a:r>
              <a:rPr lang="en-US" dirty="0" smtClean="0"/>
              <a:t> Stabilization of pre-existing medical conditions and assessment of mental health status  prior to a  pregnancy is necessary to optimize pregnancy outcomes. Where serious medical conditions are  known to exist, multidisciplinary pre-pregnancy planning should be undertaken.   </a:t>
            </a:r>
          </a:p>
          <a:p>
            <a:pPr>
              <a:buNone/>
            </a:pPr>
            <a:r>
              <a:rPr lang="en-US" b="1" dirty="0" smtClean="0"/>
              <a:t>Past obstetric history </a:t>
            </a:r>
          </a:p>
          <a:p>
            <a:r>
              <a:rPr lang="en-US" dirty="0" smtClean="0"/>
              <a:t>An assessment of the outcomes of any previous pregnancies (e.g. pregnancy loss, preterm birth,  birth defects, gestational diabetes) should be undertaken to determine whether any measures  could reduce the recurrence risk. </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dirty="0"/>
          </a:p>
        </p:txBody>
      </p:sp>
      <p:sp>
        <p:nvSpPr>
          <p:cNvPr id="3" name="Content Placeholder 2"/>
          <p:cNvSpPr>
            <a:spLocks noGrp="1"/>
          </p:cNvSpPr>
          <p:nvPr>
            <p:ph idx="1"/>
          </p:nvPr>
        </p:nvSpPr>
        <p:spPr/>
        <p:txBody>
          <a:bodyPr/>
          <a:lstStyle/>
          <a:p>
            <a:pPr>
              <a:buNone/>
            </a:pPr>
            <a:r>
              <a:rPr lang="en-US" b="1" dirty="0" smtClean="0"/>
              <a:t>Genetic / Family history </a:t>
            </a:r>
          </a:p>
          <a:p>
            <a:r>
              <a:rPr lang="en-US" dirty="0" smtClean="0"/>
              <a:t>If there a high risk of a chromosomal or genetic disorder based on the family history or ethnic  background then pre-pregnancy genetic testing and </a:t>
            </a:r>
            <a:r>
              <a:rPr lang="en-US" dirty="0" err="1" smtClean="0"/>
              <a:t>counselling</a:t>
            </a:r>
            <a:r>
              <a:rPr lang="en-US" dirty="0" smtClean="0"/>
              <a:t> may enable the couple to consider  the relative merits of pre-implantation genetic diagnosis versus prenatal diagnosis in pregnancy. </a:t>
            </a:r>
          </a:p>
          <a:p>
            <a:endParaRPr lang="en-US" dirty="0"/>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Medication use </a:t>
            </a:r>
          </a:p>
          <a:p>
            <a:r>
              <a:rPr lang="en-US" dirty="0" smtClean="0"/>
              <a:t>It is important to review all current medications with regard to  their appropriateness and </a:t>
            </a:r>
            <a:r>
              <a:rPr lang="en-US" dirty="0" err="1" smtClean="0"/>
              <a:t>teratogenic</a:t>
            </a:r>
            <a:r>
              <a:rPr lang="en-US" dirty="0" smtClean="0"/>
              <a:t> potential. Consideration may need to be given to changing  medication prior to a pregnancy with a view to achieving the dual objectives of optimizing disease  control while minimizing </a:t>
            </a:r>
            <a:r>
              <a:rPr lang="en-US" dirty="0" err="1" smtClean="0"/>
              <a:t>teratogenic</a:t>
            </a:r>
            <a:r>
              <a:rPr lang="en-US" dirty="0" smtClean="0"/>
              <a:t> risk. </a:t>
            </a:r>
          </a:p>
          <a:p>
            <a:pPr>
              <a:buNone/>
            </a:pPr>
            <a:r>
              <a:rPr lang="en-US" b="1" dirty="0" smtClean="0"/>
              <a:t>Vaccinations</a:t>
            </a:r>
            <a:r>
              <a:rPr lang="en-US" dirty="0" smtClean="0"/>
              <a:t> </a:t>
            </a:r>
          </a:p>
          <a:p>
            <a:r>
              <a:rPr lang="en-US" dirty="0" smtClean="0"/>
              <a:t>Vaccination history for measles, mumps, Rubella, </a:t>
            </a:r>
            <a:r>
              <a:rPr lang="en-US" dirty="0" err="1" smtClean="0"/>
              <a:t>Varicella</a:t>
            </a:r>
            <a:r>
              <a:rPr lang="en-US" dirty="0" smtClean="0"/>
              <a:t>  Zoster, Diphtheria, Tetanus and </a:t>
            </a:r>
            <a:r>
              <a:rPr lang="en-US" dirty="0" err="1" smtClean="0"/>
              <a:t>Pertussis</a:t>
            </a:r>
            <a:r>
              <a:rPr lang="en-US" dirty="0" smtClean="0"/>
              <a:t> should be checked.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Lifestyle changes </a:t>
            </a:r>
          </a:p>
          <a:p>
            <a:pPr>
              <a:buNone/>
            </a:pPr>
            <a:r>
              <a:rPr lang="en-US" b="1" dirty="0" smtClean="0"/>
              <a:t>Healthy weight / nutrition / exercise </a:t>
            </a:r>
          </a:p>
          <a:p>
            <a:r>
              <a:rPr lang="en-US" dirty="0" smtClean="0"/>
              <a:t>Discussion regarding weight management is appropriate with </a:t>
            </a:r>
            <a:r>
              <a:rPr lang="en-US" dirty="0" err="1" smtClean="0"/>
              <a:t>counselling</a:t>
            </a:r>
            <a:r>
              <a:rPr lang="en-US" dirty="0" smtClean="0"/>
              <a:t> against being over or  underweight. Obesity is one of the commonest and most important risk factors for infertility  and adverse pregnancy outcomes. Such risks can manifest even before conception and  implantation. Obesity has been shown to affect the health of the human </a:t>
            </a:r>
            <a:r>
              <a:rPr lang="en-US" dirty="0" err="1" smtClean="0"/>
              <a:t>oocyte</a:t>
            </a:r>
            <a:r>
              <a:rPr lang="en-US" dirty="0" smtClean="0"/>
              <a:t> and the quality of  the early embryo.</a:t>
            </a:r>
          </a:p>
          <a:p>
            <a:endParaRPr lang="en-US" dirty="0"/>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dirty="0"/>
          </a:p>
        </p:txBody>
      </p:sp>
      <p:sp>
        <p:nvSpPr>
          <p:cNvPr id="3" name="Content Placeholder 2"/>
          <p:cNvSpPr>
            <a:spLocks noGrp="1"/>
          </p:cNvSpPr>
          <p:nvPr>
            <p:ph idx="1"/>
          </p:nvPr>
        </p:nvSpPr>
        <p:spPr/>
        <p:txBody>
          <a:bodyPr/>
          <a:lstStyle/>
          <a:p>
            <a:pPr>
              <a:buNone/>
            </a:pPr>
            <a:r>
              <a:rPr lang="en-US" b="1" dirty="0" smtClean="0"/>
              <a:t>Folic acid and iodine supplementation </a:t>
            </a:r>
          </a:p>
          <a:p>
            <a:r>
              <a:rPr lang="en-US" dirty="0" smtClean="0"/>
              <a:t>It is recommended that folic acid should be taken for a minimum of one month before conception and for the first 3 months of pregnancy. The recommended dose of folic acid is at least 0.4mg daily to aid the prevention of neural tube defects (NTD). </a:t>
            </a:r>
          </a:p>
          <a:p>
            <a:endParaRPr lang="en-US" dirty="0"/>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Smoking, alcohol and illegal drug cessation </a:t>
            </a:r>
          </a:p>
          <a:p>
            <a:r>
              <a:rPr lang="en-US" dirty="0" smtClean="0"/>
              <a:t>Cigarette smoking and illegal drug use during pregnancy can have serious consequences for an unborn child and should be stopped before conception. Paternal tobacco smoking pre-conception has been associated with sperm DNA damage and increased risk of malignancy in their children. </a:t>
            </a:r>
          </a:p>
          <a:p>
            <a:r>
              <a:rPr lang="en-US" dirty="0" err="1" smtClean="0"/>
              <a:t>Counselling</a:t>
            </a:r>
            <a:r>
              <a:rPr lang="en-US" dirty="0" smtClean="0"/>
              <a:t> and pharmacotherapy should be considered for either or both parents when relevant.  </a:t>
            </a:r>
          </a:p>
          <a:p>
            <a:r>
              <a:rPr lang="en-US" dirty="0" smtClean="0"/>
              <a:t>Advice to women that there is no safe level of alcohol consumption during a pregnancy is appropriate. </a:t>
            </a:r>
            <a:endParaRPr lang="en-US" dirty="0"/>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Healthy environment  </a:t>
            </a:r>
          </a:p>
          <a:p>
            <a:r>
              <a:rPr lang="en-US" dirty="0" smtClean="0"/>
              <a:t> Assessment of the risk of exposure to toxins in the household, work place or at recreational activity and discussion to minimize the exposure is worthwhile. </a:t>
            </a:r>
          </a:p>
          <a:p>
            <a:pPr>
              <a:buNone/>
            </a:pPr>
            <a:r>
              <a:rPr lang="en-US" b="1" dirty="0" smtClean="0"/>
              <a:t>Investigations </a:t>
            </a:r>
          </a:p>
          <a:p>
            <a:r>
              <a:rPr lang="en-US" dirty="0" smtClean="0"/>
              <a:t>Further assessment should be guided by the findings on history and examination.  </a:t>
            </a:r>
          </a:p>
          <a:p>
            <a:r>
              <a:rPr lang="en-US" dirty="0" smtClean="0"/>
              <a:t> Patients should receive advice with respect to where and when to attend in early pregnancy and may wish to have their options of antenatal care discussed.</a:t>
            </a:r>
            <a:endParaRPr lang="en-US" dirty="0"/>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Checkpoint summary</a:t>
            </a:r>
            <a:br>
              <a:rPr lang="en-US" b="1" dirty="0" smtClean="0"/>
            </a:b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 Stop smoking</a:t>
            </a:r>
          </a:p>
          <a:p>
            <a:pPr>
              <a:buNone/>
            </a:pPr>
            <a:r>
              <a:rPr lang="en-US" dirty="0" smtClean="0"/>
              <a:t>● Stop alcohol and other social drugs</a:t>
            </a:r>
          </a:p>
          <a:p>
            <a:pPr>
              <a:buNone/>
            </a:pPr>
            <a:r>
              <a:rPr lang="en-US" dirty="0" smtClean="0"/>
              <a:t>● Reduce or stop caffeine intake</a:t>
            </a:r>
          </a:p>
          <a:p>
            <a:pPr>
              <a:buNone/>
            </a:pPr>
            <a:r>
              <a:rPr lang="en-US" dirty="0" smtClean="0"/>
              <a:t>● Review current medications</a:t>
            </a:r>
          </a:p>
          <a:p>
            <a:pPr>
              <a:buNone/>
            </a:pPr>
            <a:r>
              <a:rPr lang="en-US" dirty="0" smtClean="0"/>
              <a:t>● Follow a healthy diet</a:t>
            </a:r>
          </a:p>
          <a:p>
            <a:pPr>
              <a:buNone/>
            </a:pPr>
            <a:r>
              <a:rPr lang="en-US" dirty="0" smtClean="0"/>
              <a:t>● Folic acid for one month before conception</a:t>
            </a:r>
          </a:p>
          <a:p>
            <a:pPr>
              <a:buNone/>
            </a:pPr>
            <a:r>
              <a:rPr lang="en-US" dirty="0" smtClean="0"/>
              <a:t>● Good exercise routine</a:t>
            </a:r>
          </a:p>
          <a:p>
            <a:pPr>
              <a:buNone/>
            </a:pPr>
            <a:r>
              <a:rPr lang="en-US" dirty="0" smtClean="0"/>
              <a:t>● Breast check and Pap smear</a:t>
            </a:r>
          </a:p>
          <a:p>
            <a:pPr>
              <a:buNone/>
            </a:pPr>
            <a:r>
              <a:rPr lang="en-US" dirty="0" smtClean="0"/>
              <a:t>● Eat freshly cooked and prepared food</a:t>
            </a:r>
          </a:p>
          <a:p>
            <a:pPr>
              <a:buNone/>
            </a:pPr>
            <a:r>
              <a:rPr lang="en-US" dirty="0" smtClean="0"/>
              <a:t>● Consider genetic and family history</a:t>
            </a:r>
          </a:p>
          <a:p>
            <a:pPr>
              <a:buNone/>
            </a:pPr>
            <a:r>
              <a:rPr lang="en-US" dirty="0" smtClean="0"/>
              <a:t>● Consider health insurance cover</a:t>
            </a:r>
            <a:endParaRPr lang="en-US" dirty="0"/>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Topics to be addressed in Diabetic patient</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The importance of “good” </a:t>
            </a:r>
            <a:r>
              <a:rPr lang="en-US" dirty="0" err="1" smtClean="0"/>
              <a:t>glycaemic</a:t>
            </a:r>
            <a:r>
              <a:rPr lang="en-US" dirty="0" smtClean="0"/>
              <a:t> control in pre-pregnancy is assessed. </a:t>
            </a:r>
          </a:p>
          <a:p>
            <a:pPr>
              <a:buNone/>
            </a:pPr>
            <a:r>
              <a:rPr lang="en-US" dirty="0" smtClean="0"/>
              <a:t>• Optimization of insulin regime to achieve targeted blood glucose levels. Pre-prandial blood glucoses should range between 4-6 </a:t>
            </a:r>
            <a:r>
              <a:rPr lang="en-US" dirty="0" err="1" smtClean="0"/>
              <a:t>mmols</a:t>
            </a:r>
            <a:r>
              <a:rPr lang="en-US" dirty="0" smtClean="0"/>
              <a:t> in order to reduce the risk of congenital anomalies. </a:t>
            </a:r>
          </a:p>
          <a:p>
            <a:pPr>
              <a:buNone/>
            </a:pPr>
            <a:r>
              <a:rPr lang="en-US" dirty="0" smtClean="0"/>
              <a:t>• The importance of folic acid supplementation in order to reduce the risk of neural tube defects. Folic acid 5mg should be taken prior to conception and until the end of the twelfth week of pregnancy. </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solidFill>
            <a:schemeClr val="bg1"/>
          </a:solidFill>
          <a:ln>
            <a:solidFill>
              <a:srgbClr val="FF6600"/>
            </a:solidFill>
          </a:ln>
        </p:spPr>
        <p:txBody>
          <a:bodyPr/>
          <a:lstStyle/>
          <a:p>
            <a:r>
              <a:rPr lang="en-US" dirty="0"/>
              <a:t>PERINEUM</a:t>
            </a:r>
          </a:p>
        </p:txBody>
      </p:sp>
      <p:sp>
        <p:nvSpPr>
          <p:cNvPr id="13315" name="Rectangle 3"/>
          <p:cNvSpPr>
            <a:spLocks noGrp="1" noChangeArrowheads="1"/>
          </p:cNvSpPr>
          <p:nvPr>
            <p:ph type="body" idx="1"/>
          </p:nvPr>
        </p:nvSpPr>
        <p:spPr>
          <a:solidFill>
            <a:schemeClr val="bg1"/>
          </a:solidFill>
          <a:ln>
            <a:solidFill>
              <a:srgbClr val="FF0000"/>
            </a:solidFill>
          </a:ln>
        </p:spPr>
        <p:txBody>
          <a:bodyPr/>
          <a:lstStyle/>
          <a:p>
            <a:r>
              <a:rPr lang="en-US" sz="2800" dirty="0"/>
              <a:t>The muscle and tissue located between the vaginal opening and anal canal</a:t>
            </a:r>
          </a:p>
          <a:p>
            <a:r>
              <a:rPr lang="en-US" sz="2800" dirty="0"/>
              <a:t>It supports and surrounds the lower parts of the urinary and digestive tracts</a:t>
            </a:r>
          </a:p>
          <a:p>
            <a:r>
              <a:rPr lang="en-US" sz="2800" dirty="0"/>
              <a:t>The </a:t>
            </a:r>
            <a:r>
              <a:rPr lang="en-US" sz="2800" dirty="0" err="1"/>
              <a:t>perinium</a:t>
            </a:r>
            <a:r>
              <a:rPr lang="en-US" sz="2800" dirty="0"/>
              <a:t> contains an abundance of nerve endings that make it sensitive to touch</a:t>
            </a:r>
          </a:p>
          <a:p>
            <a:r>
              <a:rPr lang="en-US" sz="2800" dirty="0"/>
              <a:t>An episiotomy is an incision of the </a:t>
            </a:r>
            <a:r>
              <a:rPr lang="en-US" sz="2800" dirty="0" err="1"/>
              <a:t>perinium</a:t>
            </a:r>
            <a:r>
              <a:rPr lang="en-US" sz="2800" dirty="0"/>
              <a:t> used during childbirth for widening the vaginal opening</a:t>
            </a:r>
          </a:p>
        </p:txBody>
      </p:sp>
    </p:spTree>
  </p:cSld>
  <p:clrMapOvr>
    <a:masterClrMapping/>
  </p:clrMapOvr>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Topics to be addressed in Diabetic patient</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 Referral by the health professional conducting review to a dietitian for dietary advice. Emphasis will be given on the importance of diet and exercise on </a:t>
            </a:r>
            <a:r>
              <a:rPr lang="en-US" dirty="0" err="1" smtClean="0"/>
              <a:t>glycaemic</a:t>
            </a:r>
            <a:r>
              <a:rPr lang="en-US" dirty="0" smtClean="0"/>
              <a:t> control </a:t>
            </a:r>
          </a:p>
          <a:p>
            <a:pPr>
              <a:buNone/>
            </a:pPr>
            <a:r>
              <a:rPr lang="en-US" dirty="0" smtClean="0"/>
              <a:t>• Referral of both Type 1 and 2 women considering pregnancy to the </a:t>
            </a:r>
            <a:r>
              <a:rPr lang="en-US" dirty="0" err="1" smtClean="0"/>
              <a:t>Diabetologist</a:t>
            </a:r>
            <a:r>
              <a:rPr lang="en-US" dirty="0" smtClean="0"/>
              <a:t> as women with Type 1 diabetes may have to change to alternative insulin regimes to improve </a:t>
            </a:r>
            <a:r>
              <a:rPr lang="en-US" dirty="0" err="1" smtClean="0"/>
              <a:t>glycaemic</a:t>
            </a:r>
            <a:r>
              <a:rPr lang="en-US" dirty="0" smtClean="0"/>
              <a:t> control. </a:t>
            </a:r>
          </a:p>
          <a:p>
            <a:endParaRPr lang="en-US" dirty="0"/>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Topics to be addressed in Diabetic patient</a:t>
            </a:r>
            <a:endParaRPr lang="en-US" dirty="0"/>
          </a:p>
        </p:txBody>
      </p:sp>
      <p:sp>
        <p:nvSpPr>
          <p:cNvPr id="3" name="Content Placeholder 2"/>
          <p:cNvSpPr>
            <a:spLocks noGrp="1"/>
          </p:cNvSpPr>
          <p:nvPr>
            <p:ph idx="1"/>
          </p:nvPr>
        </p:nvSpPr>
        <p:spPr/>
        <p:txBody>
          <a:bodyPr>
            <a:normAutofit/>
          </a:bodyPr>
          <a:lstStyle/>
          <a:p>
            <a:pPr>
              <a:buNone/>
            </a:pPr>
            <a:r>
              <a:rPr lang="en-US" dirty="0" smtClean="0"/>
              <a:t>• Contraception whilst blood glucose levels are optimized. </a:t>
            </a:r>
          </a:p>
          <a:p>
            <a:pPr>
              <a:buNone/>
            </a:pPr>
            <a:r>
              <a:rPr lang="en-US" dirty="0" smtClean="0"/>
              <a:t>• Cessation of smoking prior to and during pregnancy </a:t>
            </a:r>
          </a:p>
          <a:p>
            <a:pPr>
              <a:buNone/>
            </a:pPr>
            <a:r>
              <a:rPr lang="en-US" dirty="0" smtClean="0"/>
              <a:t>• Alcohol intake. Guidelines for alcohol consumption in pregnancy are the same as for the non-diabetic woman. </a:t>
            </a:r>
          </a:p>
          <a:p>
            <a:endParaRPr lang="en-US" dirty="0"/>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Topics to be addressed in hypertensive patient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Blood pressure treatment. Methyldopa has the best evidence base for treatment of hypertension in pregnancy. Referral for medical advice is recommended if control of blood pressure is sub-optimal on methyldopa alone. </a:t>
            </a:r>
          </a:p>
          <a:p>
            <a:pPr>
              <a:buNone/>
            </a:pPr>
            <a:r>
              <a:rPr lang="en-US" dirty="0" smtClean="0"/>
              <a:t>• Body mass index. Women with BMI over 25 to be advised regarding optimum weight for health and pregnancy </a:t>
            </a:r>
          </a:p>
          <a:p>
            <a:pPr>
              <a:buNone/>
            </a:pPr>
            <a:r>
              <a:rPr lang="en-US" dirty="0" smtClean="0"/>
              <a:t>• Screening for retinopathy, nephropathy and hypertension </a:t>
            </a:r>
          </a:p>
          <a:p>
            <a:pPr>
              <a:buNone/>
            </a:pPr>
            <a:endParaRPr lang="en-US" dirty="0"/>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PRENATAL CARE</a:t>
            </a:r>
            <a:endParaRPr lang="en-US" sz="9600" b="1" dirty="0"/>
          </a:p>
        </p:txBody>
      </p:sp>
    </p:spTree>
  </p:cSld>
  <p:clrMapOvr>
    <a:masterClrMapping/>
  </p:clrMapOvr>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t>A woman’s health prior to conception and during her pregnancy is critical to the outcome of the pregnancy and may have a lifelong impact on her baby’s health. </a:t>
            </a:r>
          </a:p>
          <a:p>
            <a:r>
              <a:rPr lang="en-US" dirty="0" smtClean="0"/>
              <a:t>All women planning a pregnancy are advised to consult their General Practitioner with a view to: </a:t>
            </a:r>
          </a:p>
          <a:p>
            <a:pPr>
              <a:buNone/>
            </a:pPr>
            <a:r>
              <a:rPr lang="en-US" dirty="0" smtClean="0"/>
              <a:t>1.  Detecting and assessing any specific health problems in the woman or her partner that may be relevant, so that these can be appropriately managed prior to the pregnancy. </a:t>
            </a:r>
          </a:p>
          <a:p>
            <a:pPr>
              <a:buNone/>
            </a:pPr>
            <a:r>
              <a:rPr lang="en-US" dirty="0" smtClean="0"/>
              <a:t>2.  Obtaining general advice about </a:t>
            </a:r>
            <a:r>
              <a:rPr lang="en-US" dirty="0" err="1" smtClean="0"/>
              <a:t>optimising</a:t>
            </a:r>
            <a:r>
              <a:rPr lang="en-US" dirty="0" smtClean="0"/>
              <a:t> personal health care and lifestyle with pregnancy in mind. </a:t>
            </a:r>
            <a:endParaRPr lang="en-US" dirty="0"/>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Prenatal care</a:t>
            </a:r>
            <a:endParaRPr lang="en-US" b="1" dirty="0"/>
          </a:p>
        </p:txBody>
      </p:sp>
      <p:sp>
        <p:nvSpPr>
          <p:cNvPr id="3" name="Content Placeholder 2"/>
          <p:cNvSpPr>
            <a:spLocks noGrp="1"/>
          </p:cNvSpPr>
          <p:nvPr>
            <p:ph idx="1"/>
          </p:nvPr>
        </p:nvSpPr>
        <p:spPr/>
        <p:txBody>
          <a:bodyPr/>
          <a:lstStyle/>
          <a:p>
            <a:r>
              <a:rPr lang="en-US" dirty="0" smtClean="0"/>
              <a:t>Prenatal care is designed to provide preventive care and active intervention for acute medical problems for two interdependent patients.</a:t>
            </a:r>
          </a:p>
          <a:p>
            <a:r>
              <a:rPr lang="en-US" dirty="0" smtClean="0"/>
              <a:t>Prenatal care is unique:</a:t>
            </a:r>
          </a:p>
          <a:p>
            <a:pPr lvl="1"/>
            <a:r>
              <a:rPr lang="en-US" dirty="0" smtClean="0"/>
              <a:t>It provides care simultaneously to two interdependent patients.</a:t>
            </a:r>
          </a:p>
          <a:p>
            <a:endParaRPr lang="en-US" dirty="0"/>
          </a:p>
        </p:txBody>
      </p:sp>
    </p:spTree>
  </p:cSld>
  <p:clrMapOvr>
    <a:masterClrMapping/>
  </p:clrMapOvr>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Prenatal care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There are many components of prenatal care:</a:t>
            </a:r>
          </a:p>
          <a:p>
            <a:pPr lvl="1"/>
            <a:r>
              <a:rPr lang="en-US" dirty="0" smtClean="0"/>
              <a:t>Confirming the diagnosis of pregnancy and establishing the estimated gestational age, which allows the estimated date of confinement to be accurately assigned.</a:t>
            </a:r>
          </a:p>
          <a:p>
            <a:pPr lvl="1"/>
            <a:r>
              <a:rPr lang="en-US" dirty="0" smtClean="0"/>
              <a:t>Obtaining a full history and conducting a physical examination with laboratory evaluation.</a:t>
            </a:r>
          </a:p>
          <a:p>
            <a:pPr lvl="1"/>
            <a:r>
              <a:rPr lang="en-US" dirty="0" smtClean="0"/>
              <a:t>Conducting regular periodic examinations with ongoing patient education.</a:t>
            </a:r>
          </a:p>
          <a:p>
            <a:pPr lvl="1"/>
            <a:r>
              <a:rPr lang="en-US" dirty="0" smtClean="0"/>
              <a:t>Meeting routine health care needs over the length of the pregnancy, solving acute medical problems, and identifying and addressing pregnancy complications.</a:t>
            </a:r>
          </a:p>
          <a:p>
            <a:endParaRPr lang="en-US" dirty="0"/>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 of Prenatal Care. </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During the initial visit, the objectives are directed toward confirming a diagnosis of pregnancy and beginning the process of data collection to act as a basis for ongoing prenatal care. These objectives include:</a:t>
            </a:r>
          </a:p>
          <a:p>
            <a:pPr>
              <a:buNone/>
            </a:pPr>
            <a:r>
              <a:rPr lang="en-US" dirty="0" smtClean="0"/>
              <a:t>(1) Prevention of complications.</a:t>
            </a:r>
          </a:p>
          <a:p>
            <a:pPr>
              <a:buNone/>
            </a:pPr>
            <a:r>
              <a:rPr lang="en-US" dirty="0" smtClean="0"/>
              <a:t>(2) Modification of those complications that may develop.</a:t>
            </a:r>
          </a:p>
          <a:p>
            <a:pPr>
              <a:buNone/>
            </a:pPr>
            <a:r>
              <a:rPr lang="en-US" dirty="0" smtClean="0"/>
              <a:t>(3) Support of the patient's goal to carry the infant to term and deliver a healthy baby.</a:t>
            </a:r>
          </a:p>
          <a:p>
            <a:pPr>
              <a:buNone/>
            </a:pPr>
            <a:r>
              <a:rPr lang="en-US" dirty="0" smtClean="0"/>
              <a:t>(4) Education of the mother-to-be and her family for the parenting role.</a:t>
            </a:r>
          </a:p>
          <a:p>
            <a:pPr>
              <a:buNone/>
            </a:pPr>
            <a:r>
              <a:rPr lang="en-US" dirty="0" smtClean="0"/>
              <a:t>(5) Inclusion of the family as a whole in the concept of "family-centered maternity care."</a:t>
            </a:r>
          </a:p>
          <a:p>
            <a:endParaRPr lang="en-US" dirty="0"/>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Prenatal care</a:t>
            </a:r>
            <a:endParaRPr lang="en-US" dirty="0"/>
          </a:p>
        </p:txBody>
      </p:sp>
      <p:sp>
        <p:nvSpPr>
          <p:cNvPr id="3" name="Content Placeholder 2"/>
          <p:cNvSpPr>
            <a:spLocks noGrp="1"/>
          </p:cNvSpPr>
          <p:nvPr>
            <p:ph idx="1"/>
          </p:nvPr>
        </p:nvSpPr>
        <p:spPr/>
        <p:txBody>
          <a:bodyPr/>
          <a:lstStyle/>
          <a:p>
            <a:r>
              <a:rPr lang="en-US" dirty="0" smtClean="0"/>
              <a:t>All information obtained should be recorded in a concise manner that is accessible to other members of the health care team. </a:t>
            </a:r>
          </a:p>
          <a:p>
            <a:r>
              <a:rPr lang="en-US" dirty="0" smtClean="0"/>
              <a:t>It is helpful to use a standardized format for charting so that important factors are not overlooked.</a:t>
            </a:r>
          </a:p>
          <a:p>
            <a:endParaRPr lang="en-US" dirty="0"/>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Antenatal care ideally consists of:</a:t>
            </a:r>
            <a:r>
              <a:rPr lang="en-US" b="1" dirty="0" smtClean="0"/>
              <a:t> </a:t>
            </a:r>
            <a:br>
              <a:rPr lang="en-US" b="1" dirty="0" smtClean="0"/>
            </a:br>
            <a:endParaRPr lang="en-US" b="1" dirty="0"/>
          </a:p>
        </p:txBody>
      </p:sp>
      <p:sp>
        <p:nvSpPr>
          <p:cNvPr id="3" name="Content Placeholder 2"/>
          <p:cNvSpPr>
            <a:spLocks noGrp="1"/>
          </p:cNvSpPr>
          <p:nvPr>
            <p:ph idx="1"/>
          </p:nvPr>
        </p:nvSpPr>
        <p:spPr/>
        <p:txBody>
          <a:bodyPr>
            <a:normAutofit fontScale="85000" lnSpcReduction="10000"/>
          </a:bodyPr>
          <a:lstStyle/>
          <a:p>
            <a:pPr lvl="0"/>
            <a:r>
              <a:rPr lang="en-US" dirty="0" smtClean="0"/>
              <a:t>Pre-conception </a:t>
            </a:r>
            <a:r>
              <a:rPr lang="en-US" dirty="0" err="1" smtClean="0"/>
              <a:t>counselling</a:t>
            </a:r>
            <a:r>
              <a:rPr lang="en-US" dirty="0" smtClean="0"/>
              <a:t> </a:t>
            </a:r>
          </a:p>
          <a:p>
            <a:pPr lvl="0"/>
            <a:r>
              <a:rPr lang="en-US" dirty="0" smtClean="0"/>
              <a:t>Assessment of risk factors (including maternal health) </a:t>
            </a:r>
          </a:p>
          <a:p>
            <a:pPr lvl="0"/>
            <a:r>
              <a:rPr lang="en-US" dirty="0" smtClean="0"/>
              <a:t>Ongoing assessment of fetal well-being </a:t>
            </a:r>
          </a:p>
          <a:p>
            <a:pPr lvl="0"/>
            <a:r>
              <a:rPr lang="en-US" dirty="0" smtClean="0"/>
              <a:t>Ongoing assessment of complications </a:t>
            </a:r>
          </a:p>
          <a:p>
            <a:pPr lvl="0"/>
            <a:r>
              <a:rPr lang="en-US" dirty="0" smtClean="0"/>
              <a:t>Education about normal discomforts of pregnancy, emotional aspects (including post-natal depression), local antenatal classes, reducing risk of SIDS, parenting issues (including child-proofing the house and coping with crying infants) </a:t>
            </a:r>
          </a:p>
          <a:p>
            <a:pPr lvl="0"/>
            <a:r>
              <a:rPr lang="en-US" dirty="0" smtClean="0"/>
              <a:t>Discussion of birthing care options </a:t>
            </a: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INTERNAL GENITALIA</a:t>
            </a:r>
          </a:p>
        </p:txBody>
      </p:sp>
      <p:sp>
        <p:nvSpPr>
          <p:cNvPr id="14339" name="Rectangle 3"/>
          <p:cNvSpPr>
            <a:spLocks noGrp="1" noChangeArrowheads="1"/>
          </p:cNvSpPr>
          <p:nvPr>
            <p:ph type="body" idx="1"/>
          </p:nvPr>
        </p:nvSpPr>
        <p:spPr/>
        <p:txBody>
          <a:bodyPr/>
          <a:lstStyle/>
          <a:p>
            <a:r>
              <a:rPr lang="en-US"/>
              <a:t>The internal genitalia consists of the:</a:t>
            </a:r>
          </a:p>
          <a:p>
            <a:r>
              <a:rPr lang="en-US"/>
              <a:t>Vagina</a:t>
            </a:r>
          </a:p>
          <a:p>
            <a:r>
              <a:rPr lang="en-US"/>
              <a:t>Cervix</a:t>
            </a:r>
          </a:p>
          <a:p>
            <a:r>
              <a:rPr lang="en-US"/>
              <a:t>Uterus</a:t>
            </a:r>
          </a:p>
          <a:p>
            <a:r>
              <a:rPr lang="en-US"/>
              <a:t>Fallopian Tubes</a:t>
            </a:r>
          </a:p>
          <a:p>
            <a:r>
              <a:rPr lang="en-US"/>
              <a:t>Ovaries</a:t>
            </a:r>
          </a:p>
        </p:txBody>
      </p:sp>
    </p:spTree>
  </p:cSld>
  <p:clrMapOvr>
    <a:masterClrMapping/>
  </p:clrMapOvr>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Antenatal care visits</a:t>
            </a:r>
            <a:endParaRPr lang="en-US" b="1" dirty="0"/>
          </a:p>
        </p:txBody>
      </p:sp>
      <p:sp>
        <p:nvSpPr>
          <p:cNvPr id="3" name="Content Placeholder 2"/>
          <p:cNvSpPr>
            <a:spLocks noGrp="1"/>
          </p:cNvSpPr>
          <p:nvPr>
            <p:ph idx="1"/>
          </p:nvPr>
        </p:nvSpPr>
        <p:spPr>
          <a:xfrm>
            <a:off x="457200" y="1371600"/>
            <a:ext cx="8458200" cy="5257800"/>
          </a:xfrm>
        </p:spPr>
        <p:txBody>
          <a:bodyPr>
            <a:normAutofit lnSpcReduction="10000"/>
          </a:bodyPr>
          <a:lstStyle/>
          <a:p>
            <a:pPr>
              <a:buNone/>
            </a:pPr>
            <a:r>
              <a:rPr lang="en-US" dirty="0" smtClean="0"/>
              <a:t>Each visit should include care that is appropriate to the overall condition and stage of pregnancy and should include four main categories of care (with specific examples provided for each category):</a:t>
            </a:r>
          </a:p>
          <a:p>
            <a:r>
              <a:rPr lang="en-US" dirty="0" smtClean="0"/>
              <a:t>Identification of pre-existing health conditions (e.g., check for weight and nutrition status, anemia, hypertension, syphilis, HIV status)</a:t>
            </a:r>
          </a:p>
          <a:p>
            <a:r>
              <a:rPr lang="en-US" dirty="0" smtClean="0"/>
              <a:t>Early detection of complications arising during pregnancy (e.g. check for pre-</a:t>
            </a:r>
            <a:r>
              <a:rPr lang="en-US" dirty="0" err="1" smtClean="0"/>
              <a:t>eclampsia</a:t>
            </a:r>
            <a:r>
              <a:rPr lang="en-US" dirty="0" smtClean="0"/>
              <a:t>, gestational diabetes)</a:t>
            </a:r>
          </a:p>
          <a:p>
            <a:endParaRPr lang="en-US" dirty="0"/>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Antenatal care visits</a:t>
            </a:r>
            <a:endParaRPr lang="en-US" dirty="0"/>
          </a:p>
        </p:txBody>
      </p:sp>
      <p:sp>
        <p:nvSpPr>
          <p:cNvPr id="3" name="Content Placeholder 2"/>
          <p:cNvSpPr>
            <a:spLocks noGrp="1"/>
          </p:cNvSpPr>
          <p:nvPr>
            <p:ph idx="1"/>
          </p:nvPr>
        </p:nvSpPr>
        <p:spPr/>
        <p:txBody>
          <a:bodyPr>
            <a:normAutofit lnSpcReduction="10000"/>
          </a:bodyPr>
          <a:lstStyle/>
          <a:p>
            <a:r>
              <a:rPr lang="en-US" dirty="0" smtClean="0"/>
              <a:t>Health promotion and disease prevention (e.g. tetanus vaccine, prevention and treatment of malaria, nutrition counseling, micronutrient supplements, FP counseling)</a:t>
            </a:r>
          </a:p>
          <a:p>
            <a:r>
              <a:rPr lang="en-US" dirty="0" smtClean="0"/>
              <a:t>Birth preparedness and complication planning (e.g. birth and emergency plan, breastfeeding counseling, </a:t>
            </a:r>
            <a:r>
              <a:rPr lang="en-US" dirty="0" err="1" smtClean="0"/>
              <a:t>antiretrovirals</a:t>
            </a:r>
            <a:r>
              <a:rPr lang="en-US" dirty="0" smtClean="0"/>
              <a:t> for HIV positive women and reducing mother-to- child transmission of HIV)</a:t>
            </a:r>
          </a:p>
          <a:p>
            <a:endParaRPr lang="en-US" dirty="0"/>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Focused Antenatal Care</a:t>
            </a:r>
            <a:endParaRPr lang="en-US" b="1" dirty="0"/>
          </a:p>
        </p:txBody>
      </p:sp>
      <p:sp>
        <p:nvSpPr>
          <p:cNvPr id="3" name="Content Placeholder 2"/>
          <p:cNvSpPr>
            <a:spLocks noGrp="1"/>
          </p:cNvSpPr>
          <p:nvPr>
            <p:ph idx="1"/>
          </p:nvPr>
        </p:nvSpPr>
        <p:spPr>
          <a:xfrm>
            <a:off x="457200" y="1600200"/>
            <a:ext cx="8458200" cy="4800600"/>
          </a:xfrm>
        </p:spPr>
        <p:txBody>
          <a:bodyPr>
            <a:normAutofit fontScale="85000" lnSpcReduction="10000"/>
          </a:bodyPr>
          <a:lstStyle/>
          <a:p>
            <a:pPr>
              <a:buNone/>
            </a:pPr>
            <a:r>
              <a:rPr lang="en-US" dirty="0" smtClean="0"/>
              <a:t>Focused antenatal care, recognizes two key realities: </a:t>
            </a:r>
          </a:p>
          <a:p>
            <a:pPr>
              <a:buNone/>
            </a:pPr>
            <a:r>
              <a:rPr lang="en-US" dirty="0" smtClean="0"/>
              <a:t>1. Frequent visits do not necessarily improve pregnancy outcomes, and in developing countries they are often logistically and financially impossible for women. </a:t>
            </a:r>
          </a:p>
          <a:p>
            <a:pPr>
              <a:buNone/>
            </a:pPr>
            <a:r>
              <a:rPr lang="en-US" dirty="0" smtClean="0"/>
              <a:t>2. Many women who have risk factors never develop complications, while women without risk factors often do. So, when ANC is planned using a risk approach, scarce healthcare resources may be devoted to unnecessary care for high-risk women who never develop complications, and low-risk women may be unprepared to recognize or respond to signs of complications.</a:t>
            </a:r>
          </a:p>
          <a:p>
            <a:pPr>
              <a:buNone/>
            </a:pPr>
            <a:endParaRPr lang="en-US" dirty="0"/>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Antenatal care: WHO recommendations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 Four antenatal check ups  (in first trimester and then at 26, 32 and 36-38 weeks’ gestation). </a:t>
            </a:r>
          </a:p>
          <a:p>
            <a:pPr>
              <a:buNone/>
            </a:pPr>
            <a:r>
              <a:rPr lang="en-US" dirty="0" smtClean="0"/>
              <a:t>• Need to identify any at risk factors and refer appropriately. </a:t>
            </a:r>
          </a:p>
          <a:p>
            <a:pPr>
              <a:buNone/>
            </a:pPr>
            <a:r>
              <a:rPr lang="en-US" dirty="0" smtClean="0"/>
              <a:t>• Antenatal care to include advice about nutrition, malaria, HIV/AIDS and TB. </a:t>
            </a:r>
          </a:p>
          <a:p>
            <a:pPr>
              <a:buNone/>
            </a:pPr>
            <a:r>
              <a:rPr lang="en-US" dirty="0" smtClean="0"/>
              <a:t>• Important to provide women with information about recognition of signs  and symptoms of complications.  </a:t>
            </a:r>
          </a:p>
          <a:p>
            <a:pPr>
              <a:buNone/>
            </a:pPr>
            <a:r>
              <a:rPr lang="en-US" dirty="0" smtClean="0"/>
              <a:t>• Advise to have a skilled birth attendant at delivery. </a:t>
            </a:r>
            <a:endParaRPr lang="en-US" dirty="0"/>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Goals of Focused ANC</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The new approach to ANC emphasizes the quality of care rather than the quantity. For normal pregnancies WHO recommends only four antenatal visits. The major goal of focused antenatal care is to help women maintain normal pregnancies through: </a:t>
            </a:r>
          </a:p>
          <a:p>
            <a:pPr>
              <a:buNone/>
            </a:pPr>
            <a:r>
              <a:rPr lang="en-US" dirty="0" smtClean="0"/>
              <a:t>• Identification of pre-existing health conditions </a:t>
            </a:r>
          </a:p>
          <a:p>
            <a:pPr>
              <a:buNone/>
            </a:pPr>
            <a:r>
              <a:rPr lang="en-US" dirty="0" smtClean="0"/>
              <a:t>• Early detection of complications arising during the pregnancy </a:t>
            </a:r>
          </a:p>
          <a:p>
            <a:pPr>
              <a:buNone/>
            </a:pPr>
            <a:r>
              <a:rPr lang="en-US" dirty="0" smtClean="0"/>
              <a:t>• Health promotion and disease prevention  </a:t>
            </a:r>
          </a:p>
          <a:p>
            <a:pPr>
              <a:buNone/>
            </a:pPr>
            <a:r>
              <a:rPr lang="en-US" dirty="0" smtClean="0"/>
              <a:t>• Birth preparedness and complication readiness planning. </a:t>
            </a:r>
            <a:endParaRPr lang="en-US" dirty="0"/>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Goals of Focused ANC</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Identification of Pre-existing Health Conditions</a:t>
            </a:r>
            <a:r>
              <a:rPr lang="en-US" dirty="0" smtClean="0"/>
              <a:t>: As part of the initial assessment, the provider talks with the woman and examines her for signs of chronic conditions and infectious diseases.</a:t>
            </a:r>
          </a:p>
          <a:p>
            <a:pPr>
              <a:buNone/>
            </a:pPr>
            <a:r>
              <a:rPr lang="en-US" dirty="0" smtClean="0"/>
              <a:t> Pre-existing health conditions such as HIV, malaria, syphilis and other sexually transmitted diseases, anemia, heart disease, diabetes, malnutrition, and tuberculosis may affect the outcome of pregnancy, require immediate treatment, and usually require a more intensive level of monitoring and follow-up care over the course of pregnancy. </a:t>
            </a:r>
            <a:endParaRPr lang="en-US" dirty="0"/>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Goals of Focused ANC</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Health Promotion and Disease Prevention: </a:t>
            </a:r>
            <a:r>
              <a:rPr lang="en-US" dirty="0" smtClean="0"/>
              <a:t>Counseling about important issues affecting a woman </a:t>
            </a:r>
            <a:r>
              <a:rPr lang="en-US" dirty="0" err="1" smtClean="0"/>
              <a:t>ís</a:t>
            </a:r>
            <a:r>
              <a:rPr lang="en-US" dirty="0" smtClean="0"/>
              <a:t> health and the health of the newborn is a critical component of focused ANC. Discussions should include: </a:t>
            </a:r>
          </a:p>
          <a:p>
            <a:pPr>
              <a:buNone/>
            </a:pPr>
            <a:r>
              <a:rPr lang="en-US" dirty="0" smtClean="0"/>
              <a:t>• How to recognize danger signs, what to do, and where to get help </a:t>
            </a:r>
          </a:p>
          <a:p>
            <a:pPr>
              <a:buNone/>
            </a:pPr>
            <a:r>
              <a:rPr lang="en-US" dirty="0" smtClean="0"/>
              <a:t>• Good nutrition and the importance of rest </a:t>
            </a:r>
          </a:p>
          <a:p>
            <a:pPr>
              <a:buNone/>
            </a:pPr>
            <a:r>
              <a:rPr lang="en-US" dirty="0" smtClean="0"/>
              <a:t>• Hygiene and infection prevention practices </a:t>
            </a:r>
          </a:p>
          <a:p>
            <a:pPr>
              <a:buNone/>
            </a:pPr>
            <a:r>
              <a:rPr lang="en-US" dirty="0" smtClean="0"/>
              <a:t>• Risks of using tobacco, alcohol, local drugs, and traditional remedies </a:t>
            </a:r>
          </a:p>
          <a:p>
            <a:pPr>
              <a:buNone/>
            </a:pPr>
            <a:r>
              <a:rPr lang="en-US" dirty="0" smtClean="0"/>
              <a:t>• Breastfeeding </a:t>
            </a:r>
          </a:p>
          <a:p>
            <a:pPr>
              <a:buNone/>
            </a:pPr>
            <a:r>
              <a:rPr lang="en-US" dirty="0" smtClean="0"/>
              <a:t>• Postpartum family planning and birth spacing. </a:t>
            </a:r>
            <a:endParaRPr lang="en-US" dirty="0"/>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Goals of Focused ANC</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All pregnant women should receive the following preventive interventions: </a:t>
            </a:r>
          </a:p>
          <a:p>
            <a:pPr>
              <a:buNone/>
            </a:pPr>
            <a:r>
              <a:rPr lang="en-US" dirty="0" smtClean="0"/>
              <a:t>• Immunization against tetanus </a:t>
            </a:r>
          </a:p>
          <a:p>
            <a:pPr>
              <a:buNone/>
            </a:pPr>
            <a:r>
              <a:rPr lang="en-US" dirty="0" smtClean="0"/>
              <a:t>• Iron and </a:t>
            </a:r>
            <a:r>
              <a:rPr lang="en-US" dirty="0" err="1" smtClean="0"/>
              <a:t>folate</a:t>
            </a:r>
            <a:r>
              <a:rPr lang="en-US" dirty="0" smtClean="0"/>
              <a:t> supplementation. </a:t>
            </a:r>
          </a:p>
          <a:p>
            <a:pPr>
              <a:buNone/>
            </a:pPr>
            <a:r>
              <a:rPr lang="en-US" dirty="0" smtClean="0"/>
              <a:t>In areas of high prevalence women should also receive: </a:t>
            </a:r>
          </a:p>
          <a:p>
            <a:pPr>
              <a:buNone/>
            </a:pPr>
            <a:r>
              <a:rPr lang="en-US" dirty="0" smtClean="0"/>
              <a:t>• Presumptive treatment of hookworm </a:t>
            </a:r>
          </a:p>
          <a:p>
            <a:pPr>
              <a:buNone/>
            </a:pPr>
            <a:r>
              <a:rPr lang="en-US" dirty="0" smtClean="0"/>
              <a:t>• Voluntary counseling and testing for HIV </a:t>
            </a:r>
          </a:p>
          <a:p>
            <a:pPr>
              <a:buNone/>
            </a:pPr>
            <a:r>
              <a:rPr lang="en-US" dirty="0" smtClean="0"/>
              <a:t>• Protection against malaria through intermittent preventive treatment and insecticide-treated bed nets </a:t>
            </a:r>
          </a:p>
          <a:p>
            <a:pPr>
              <a:buNone/>
            </a:pPr>
            <a:r>
              <a:rPr lang="en-US" dirty="0" smtClean="0"/>
              <a:t>• Protection against vitamin A and iodine deficiencies. </a:t>
            </a:r>
            <a:endParaRPr lang="en-US" dirty="0"/>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Goals of Focused ANC</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Early Detection of Complications:</a:t>
            </a:r>
            <a:r>
              <a:rPr lang="en-US" dirty="0" smtClean="0"/>
              <a:t> The provider talks with and examines the woman to detect problems of pregnancy that might need treatment and closer monitoring.  </a:t>
            </a:r>
          </a:p>
          <a:p>
            <a:pPr>
              <a:buNone/>
            </a:pPr>
            <a:r>
              <a:rPr lang="en-US" dirty="0" smtClean="0"/>
              <a:t>Conditions such as anemia, infection, vaginal bleeding, hypertensive disorders of pregnancy, and abnormal fetal growth or abnormal fetal position after 36 weeks may be or become life-threatening if left untreated. </a:t>
            </a:r>
          </a:p>
          <a:p>
            <a:pPr>
              <a:buNone/>
            </a:pPr>
            <a:endParaRPr lang="en-US" dirty="0"/>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Goals of Focused ANC</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Birth Preparedness and Complication Readiness</a:t>
            </a:r>
            <a:r>
              <a:rPr lang="en-US" dirty="0" smtClean="0"/>
              <a:t>: Approximately 15 percent of women develop a life-threatening complication, so every woman and her family should have a plan for the following: </a:t>
            </a:r>
          </a:p>
          <a:p>
            <a:pPr>
              <a:buNone/>
            </a:pPr>
            <a:r>
              <a:rPr lang="en-US" dirty="0" smtClean="0"/>
              <a:t>• A skilled attendant at birth </a:t>
            </a:r>
          </a:p>
          <a:p>
            <a:pPr>
              <a:buNone/>
            </a:pPr>
            <a:r>
              <a:rPr lang="en-US" dirty="0" smtClean="0"/>
              <a:t>• The place of birth and how to get there including how to obtain emergency transportation if needed </a:t>
            </a:r>
          </a:p>
          <a:p>
            <a:pPr>
              <a:buNone/>
            </a:pPr>
            <a:r>
              <a:rPr lang="en-US" dirty="0" smtClean="0"/>
              <a:t>• Items needed for the birth </a:t>
            </a:r>
          </a:p>
          <a:p>
            <a:pPr>
              <a:buNone/>
            </a:pPr>
            <a:r>
              <a:rPr lang="en-US" dirty="0" smtClean="0"/>
              <a:t>• Money saved to pay the skilled provider and for any needed mediations and supplies </a:t>
            </a:r>
          </a:p>
          <a:p>
            <a:pPr>
              <a:buNone/>
            </a:pPr>
            <a:r>
              <a:rPr lang="en-US" dirty="0" smtClean="0"/>
              <a:t>• Support during and after the birth (e.g., family, friends) </a:t>
            </a:r>
          </a:p>
          <a:p>
            <a:pPr>
              <a:buNone/>
            </a:pPr>
            <a:r>
              <a:rPr lang="en-US" dirty="0" smtClean="0"/>
              <a:t>• Potential blood donors in case of emergency. </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dirty="0"/>
              <a:t>UNIT 3:   FEMALE REPRODUCTIVE SYSTEM</a:t>
            </a:r>
          </a:p>
        </p:txBody>
      </p:sp>
      <p:pic>
        <p:nvPicPr>
          <p:cNvPr id="31746" name="Picture 2" descr="D:\reproductive organs.jpg"/>
          <p:cNvPicPr>
            <a:picLocks noChangeAspect="1" noChangeArrowheads="1"/>
          </p:cNvPicPr>
          <p:nvPr/>
        </p:nvPicPr>
        <p:blipFill>
          <a:blip r:embed="rId2"/>
          <a:srcRect/>
          <a:stretch>
            <a:fillRect/>
          </a:stretch>
        </p:blipFill>
        <p:spPr bwMode="auto">
          <a:xfrm>
            <a:off x="228600" y="0"/>
            <a:ext cx="8915400" cy="6248400"/>
          </a:xfrm>
          <a:prstGeom prst="rect">
            <a:avLst/>
          </a:prstGeom>
          <a:noFill/>
        </p:spPr>
      </p:pic>
    </p:spTree>
  </p:cSld>
  <p:clrMapOvr>
    <a:masterClrMapping/>
  </p:clrMapOvr>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FANC services</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pPr>
              <a:buNone/>
            </a:pPr>
            <a:r>
              <a:rPr lang="en-US" dirty="0" smtClean="0"/>
              <a:t>Generally, providing FANC entails a range of services including the following:</a:t>
            </a:r>
          </a:p>
          <a:p>
            <a:r>
              <a:rPr lang="en-US" dirty="0" smtClean="0"/>
              <a:t>History taking on current complaints, dietary history, reproductive history, tetanus vaccination status, and review of danger signs. </a:t>
            </a:r>
          </a:p>
          <a:p>
            <a:r>
              <a:rPr lang="en-US" dirty="0" smtClean="0"/>
              <a:t>Screening for malaria, syphilis, and TB.</a:t>
            </a:r>
          </a:p>
          <a:p>
            <a:r>
              <a:rPr lang="en-US" dirty="0" smtClean="0"/>
              <a:t>Physical examination including general health assessment, check for STIs, pre-</a:t>
            </a:r>
            <a:r>
              <a:rPr lang="en-US" dirty="0" err="1" smtClean="0"/>
              <a:t>eclampsia</a:t>
            </a:r>
            <a:r>
              <a:rPr lang="en-US" dirty="0" smtClean="0"/>
              <a:t>, anemia, and fetal growth.</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FANC services</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Provision of iron, </a:t>
            </a:r>
            <a:r>
              <a:rPr lang="en-US" dirty="0" err="1" smtClean="0"/>
              <a:t>folate</a:t>
            </a:r>
            <a:r>
              <a:rPr lang="en-US" dirty="0" smtClean="0"/>
              <a:t>, </a:t>
            </a:r>
            <a:r>
              <a:rPr lang="en-US" dirty="0" err="1" smtClean="0"/>
              <a:t>antimalarials</a:t>
            </a:r>
            <a:r>
              <a:rPr lang="en-US" dirty="0" smtClean="0"/>
              <a:t>, and tetanus </a:t>
            </a:r>
            <a:r>
              <a:rPr lang="en-US" dirty="0" err="1" smtClean="0"/>
              <a:t>toxoid</a:t>
            </a:r>
            <a:r>
              <a:rPr lang="en-US" dirty="0" smtClean="0"/>
              <a:t>.</a:t>
            </a:r>
          </a:p>
          <a:p>
            <a:r>
              <a:rPr lang="en-US" dirty="0" smtClean="0"/>
              <a:t>Client counseling on individual birth plan, complication readiness, nutrition and return date, and postpartum use of family planning.</a:t>
            </a:r>
          </a:p>
          <a:p>
            <a:r>
              <a:rPr lang="en-US" dirty="0" smtClean="0"/>
              <a:t>Laboratory investigation for hemoglobin, grouping and rhesus factor, screening and testing for syphilis, sickle cell, TB, hepatitis B (if indicated), and HIV.</a:t>
            </a:r>
          </a:p>
          <a:p>
            <a:endParaRPr lang="en-US" dirty="0"/>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visit schedules </a:t>
            </a:r>
            <a:endParaRPr lang="en-US" dirty="0"/>
          </a:p>
        </p:txBody>
      </p:sp>
      <p:graphicFrame>
        <p:nvGraphicFramePr>
          <p:cNvPr id="4" name="Content Placeholder 3"/>
          <p:cNvGraphicFramePr>
            <a:graphicFrameLocks noGrp="1"/>
          </p:cNvGraphicFramePr>
          <p:nvPr>
            <p:ph idx="1"/>
          </p:nvPr>
        </p:nvGraphicFramePr>
        <p:xfrm>
          <a:off x="457200" y="1600200"/>
          <a:ext cx="8229600" cy="4543241"/>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559687">
                <a:tc>
                  <a:txBody>
                    <a:bodyPr/>
                    <a:lstStyle/>
                    <a:p>
                      <a:endParaRPr lang="en-US" sz="2400" dirty="0"/>
                    </a:p>
                  </a:txBody>
                  <a:tcPr/>
                </a:tc>
                <a:tc>
                  <a:txBody>
                    <a:bodyPr/>
                    <a:lstStyle/>
                    <a:p>
                      <a:r>
                        <a:rPr lang="en-US" sz="2400" dirty="0" smtClean="0"/>
                        <a:t>1</a:t>
                      </a:r>
                      <a:r>
                        <a:rPr lang="en-US" sz="2400" baseline="30000" dirty="0" smtClean="0"/>
                        <a:t>st</a:t>
                      </a:r>
                      <a:r>
                        <a:rPr lang="en-US" sz="2400" dirty="0" smtClean="0"/>
                        <a:t> visit</a:t>
                      </a:r>
                      <a:endParaRPr lang="en-US" sz="2400" dirty="0"/>
                    </a:p>
                  </a:txBody>
                  <a:tcPr/>
                </a:tc>
                <a:tc>
                  <a:txBody>
                    <a:bodyPr/>
                    <a:lstStyle/>
                    <a:p>
                      <a:r>
                        <a:rPr lang="en-US" sz="2400" dirty="0" smtClean="0"/>
                        <a:t>2</a:t>
                      </a:r>
                      <a:r>
                        <a:rPr lang="en-US" sz="2400" baseline="30000" dirty="0" smtClean="0"/>
                        <a:t>nd</a:t>
                      </a:r>
                      <a:r>
                        <a:rPr lang="en-US" sz="2400" dirty="0" smtClean="0"/>
                        <a:t> visit</a:t>
                      </a:r>
                      <a:endParaRPr lang="en-US" sz="2400" dirty="0"/>
                    </a:p>
                  </a:txBody>
                  <a:tcPr/>
                </a:tc>
                <a:tc>
                  <a:txBody>
                    <a:bodyPr/>
                    <a:lstStyle/>
                    <a:p>
                      <a:r>
                        <a:rPr lang="en-US" sz="2400" dirty="0" smtClean="0"/>
                        <a:t>3</a:t>
                      </a:r>
                      <a:r>
                        <a:rPr lang="en-US" sz="2400" baseline="30000" dirty="0" smtClean="0"/>
                        <a:t>rd</a:t>
                      </a:r>
                      <a:r>
                        <a:rPr lang="en-US" sz="2400" dirty="0" smtClean="0"/>
                        <a:t> visit</a:t>
                      </a:r>
                      <a:endParaRPr lang="en-US" sz="2400" dirty="0"/>
                    </a:p>
                  </a:txBody>
                  <a:tcPr/>
                </a:tc>
                <a:tc>
                  <a:txBody>
                    <a:bodyPr/>
                    <a:lstStyle/>
                    <a:p>
                      <a:r>
                        <a:rPr lang="en-US" sz="2400" dirty="0" smtClean="0"/>
                        <a:t>4</a:t>
                      </a:r>
                      <a:r>
                        <a:rPr lang="en-US" sz="2400" baseline="30000" dirty="0" smtClean="0"/>
                        <a:t>th</a:t>
                      </a:r>
                      <a:r>
                        <a:rPr lang="en-US" sz="2400" dirty="0" smtClean="0"/>
                        <a:t> visit</a:t>
                      </a:r>
                      <a:endParaRPr lang="en-US" sz="2400" dirty="0"/>
                    </a:p>
                  </a:txBody>
                  <a:tcPr/>
                </a:tc>
              </a:tr>
              <a:tr h="2208079">
                <a:tc>
                  <a:txBody>
                    <a:bodyPr/>
                    <a:lstStyle/>
                    <a:p>
                      <a:r>
                        <a:rPr lang="en-US" sz="2400" dirty="0" smtClean="0"/>
                        <a:t>Kenya National Guidelines</a:t>
                      </a:r>
                      <a:r>
                        <a:rPr lang="en-US" sz="2400" baseline="0" dirty="0" smtClean="0"/>
                        <a:t> for Quality Obstetrics and </a:t>
                      </a:r>
                      <a:r>
                        <a:rPr lang="en-US" sz="2400" baseline="0" dirty="0" err="1" smtClean="0"/>
                        <a:t>Perinatal</a:t>
                      </a:r>
                      <a:r>
                        <a:rPr lang="en-US" sz="2400" baseline="0" dirty="0" smtClean="0"/>
                        <a:t> Care</a:t>
                      </a:r>
                      <a:endParaRPr lang="en-US" sz="2400" dirty="0"/>
                    </a:p>
                  </a:txBody>
                  <a:tcPr/>
                </a:tc>
                <a:tc>
                  <a:txBody>
                    <a:bodyPr/>
                    <a:lstStyle/>
                    <a:p>
                      <a:r>
                        <a:rPr lang="en-US" sz="2400" dirty="0" smtClean="0"/>
                        <a:t>&lt; 16 weeks</a:t>
                      </a:r>
                      <a:endParaRPr lang="en-US" sz="2400" dirty="0"/>
                    </a:p>
                  </a:txBody>
                  <a:tcPr/>
                </a:tc>
                <a:tc>
                  <a:txBody>
                    <a:bodyPr/>
                    <a:lstStyle/>
                    <a:p>
                      <a:r>
                        <a:rPr lang="en-US" sz="2400" dirty="0" smtClean="0"/>
                        <a:t>16 -  28 weeks</a:t>
                      </a:r>
                      <a:endParaRPr lang="en-US" sz="2400" dirty="0"/>
                    </a:p>
                  </a:txBody>
                  <a:tcPr/>
                </a:tc>
                <a:tc>
                  <a:txBody>
                    <a:bodyPr/>
                    <a:lstStyle/>
                    <a:p>
                      <a:r>
                        <a:rPr lang="en-US" sz="2400" dirty="0" smtClean="0"/>
                        <a:t>28 – 32 weeks</a:t>
                      </a:r>
                      <a:endParaRPr lang="en-US" sz="2400" dirty="0"/>
                    </a:p>
                  </a:txBody>
                  <a:tcPr/>
                </a:tc>
                <a:tc>
                  <a:txBody>
                    <a:bodyPr/>
                    <a:lstStyle/>
                    <a:p>
                      <a:r>
                        <a:rPr lang="en-US" sz="2400" dirty="0" smtClean="0"/>
                        <a:t>32 – 40 weeks</a:t>
                      </a:r>
                      <a:endParaRPr lang="en-US" sz="2400" dirty="0"/>
                    </a:p>
                  </a:txBody>
                  <a:tcPr/>
                </a:tc>
              </a:tr>
              <a:tr h="966034">
                <a:tc>
                  <a:txBody>
                    <a:bodyPr/>
                    <a:lstStyle/>
                    <a:p>
                      <a:r>
                        <a:rPr lang="en-US" sz="2400" dirty="0" smtClean="0"/>
                        <a:t>WHO guidelines</a:t>
                      </a:r>
                      <a:endParaRPr lang="en-US" sz="2400" dirty="0"/>
                    </a:p>
                  </a:txBody>
                  <a:tcPr/>
                </a:tc>
                <a:tc>
                  <a:txBody>
                    <a:bodyPr/>
                    <a:lstStyle/>
                    <a:p>
                      <a:r>
                        <a:rPr lang="en-US" sz="2400" dirty="0" smtClean="0"/>
                        <a:t>8 – 12 weeks</a:t>
                      </a:r>
                      <a:endParaRPr lang="en-US" sz="2400" dirty="0"/>
                    </a:p>
                  </a:txBody>
                  <a:tcPr/>
                </a:tc>
                <a:tc>
                  <a:txBody>
                    <a:bodyPr/>
                    <a:lstStyle/>
                    <a:p>
                      <a:r>
                        <a:rPr lang="en-US" sz="2400" dirty="0" smtClean="0"/>
                        <a:t>24 – 26 weeks</a:t>
                      </a:r>
                      <a:endParaRPr lang="en-US" sz="2400" dirty="0"/>
                    </a:p>
                  </a:txBody>
                  <a:tcPr/>
                </a:tc>
                <a:tc>
                  <a:txBody>
                    <a:bodyPr/>
                    <a:lstStyle/>
                    <a:p>
                      <a:r>
                        <a:rPr lang="en-US" sz="2400" dirty="0" smtClean="0"/>
                        <a:t>32</a:t>
                      </a:r>
                      <a:r>
                        <a:rPr lang="en-US" sz="2400" baseline="0" dirty="0" smtClean="0"/>
                        <a:t> weeks</a:t>
                      </a:r>
                      <a:endParaRPr lang="en-US" sz="2400" dirty="0"/>
                    </a:p>
                  </a:txBody>
                  <a:tcPr/>
                </a:tc>
                <a:tc>
                  <a:txBody>
                    <a:bodyPr/>
                    <a:lstStyle/>
                    <a:p>
                      <a:r>
                        <a:rPr lang="en-US" sz="2400" dirty="0" smtClean="0"/>
                        <a:t>36 – 38 weeks</a:t>
                      </a:r>
                      <a:endParaRPr lang="en-US" sz="2400" dirty="0"/>
                    </a:p>
                  </a:txBody>
                  <a:tcPr/>
                </a:tc>
              </a:tr>
            </a:tbl>
          </a:graphicData>
        </a:graphic>
      </p:graphicFrame>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visit</a:t>
            </a:r>
            <a:endParaRPr lang="en-US" dirty="0"/>
          </a:p>
        </p:txBody>
      </p:sp>
      <p:sp>
        <p:nvSpPr>
          <p:cNvPr id="3" name="Content Placeholder 2"/>
          <p:cNvSpPr>
            <a:spLocks noGrp="1"/>
          </p:cNvSpPr>
          <p:nvPr>
            <p:ph idx="1"/>
          </p:nvPr>
        </p:nvSpPr>
        <p:spPr/>
        <p:txBody>
          <a:bodyPr/>
          <a:lstStyle/>
          <a:p>
            <a:r>
              <a:rPr lang="en-US" dirty="0" smtClean="0"/>
              <a:t>History</a:t>
            </a:r>
          </a:p>
          <a:p>
            <a:r>
              <a:rPr lang="en-US" dirty="0" smtClean="0"/>
              <a:t>Physical examination</a:t>
            </a:r>
          </a:p>
          <a:p>
            <a:r>
              <a:rPr lang="en-US" dirty="0" smtClean="0"/>
              <a:t>Confirm pregnancy, EDD, classify women for basic ANC or specialized care</a:t>
            </a:r>
          </a:p>
          <a:p>
            <a:r>
              <a:rPr lang="en-US" dirty="0" smtClean="0"/>
              <a:t>Screen</a:t>
            </a:r>
          </a:p>
          <a:p>
            <a:r>
              <a:rPr lang="en-US" dirty="0" smtClean="0"/>
              <a:t>Give TT</a:t>
            </a:r>
          </a:p>
          <a:p>
            <a:r>
              <a:rPr lang="en-US" dirty="0" smtClean="0"/>
              <a:t>Health education including safe sex, ITNs, birth plan</a:t>
            </a:r>
            <a:endParaRPr lang="en-US" dirty="0"/>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visit</a:t>
            </a:r>
            <a:endParaRPr lang="en-US" dirty="0"/>
          </a:p>
        </p:txBody>
      </p:sp>
      <p:sp>
        <p:nvSpPr>
          <p:cNvPr id="3" name="Content Placeholder 2"/>
          <p:cNvSpPr>
            <a:spLocks noGrp="1"/>
          </p:cNvSpPr>
          <p:nvPr>
            <p:ph idx="1"/>
          </p:nvPr>
        </p:nvSpPr>
        <p:spPr/>
        <p:txBody>
          <a:bodyPr/>
          <a:lstStyle/>
          <a:p>
            <a:r>
              <a:rPr lang="en-US" dirty="0" smtClean="0"/>
              <a:t>Note any changes since first visit</a:t>
            </a:r>
          </a:p>
          <a:p>
            <a:r>
              <a:rPr lang="en-US" dirty="0" smtClean="0"/>
              <a:t>Assess maternal </a:t>
            </a:r>
            <a:r>
              <a:rPr lang="en-US" dirty="0" err="1" smtClean="0"/>
              <a:t>anf</a:t>
            </a:r>
            <a:r>
              <a:rPr lang="en-US" dirty="0" smtClean="0"/>
              <a:t> fetal well being</a:t>
            </a:r>
          </a:p>
          <a:p>
            <a:r>
              <a:rPr lang="en-US" dirty="0" smtClean="0"/>
              <a:t>Exclude PIH and </a:t>
            </a:r>
            <a:r>
              <a:rPr lang="en-US" dirty="0" err="1" smtClean="0"/>
              <a:t>anaemia</a:t>
            </a:r>
            <a:endParaRPr lang="en-US" dirty="0" smtClean="0"/>
          </a:p>
          <a:p>
            <a:r>
              <a:rPr lang="en-US" dirty="0" smtClean="0"/>
              <a:t>Review and modify birth and emergency plan</a:t>
            </a:r>
          </a:p>
          <a:p>
            <a:r>
              <a:rPr lang="en-US" dirty="0" smtClean="0"/>
              <a:t>Advise and counsel</a:t>
            </a:r>
          </a:p>
          <a:p>
            <a:endParaRPr lang="en-US" dirty="0"/>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baseline="30000" dirty="0" smtClean="0"/>
              <a:t>rd</a:t>
            </a:r>
            <a:r>
              <a:rPr lang="en-US" dirty="0" smtClean="0"/>
              <a:t> visit</a:t>
            </a:r>
            <a:endParaRPr lang="en-US" dirty="0"/>
          </a:p>
        </p:txBody>
      </p:sp>
      <p:sp>
        <p:nvSpPr>
          <p:cNvPr id="3" name="Content Placeholder 2"/>
          <p:cNvSpPr>
            <a:spLocks noGrp="1"/>
          </p:cNvSpPr>
          <p:nvPr>
            <p:ph idx="1"/>
          </p:nvPr>
        </p:nvSpPr>
        <p:spPr/>
        <p:txBody>
          <a:bodyPr/>
          <a:lstStyle/>
          <a:p>
            <a:r>
              <a:rPr lang="en-US" dirty="0" smtClean="0"/>
              <a:t>As for 2</a:t>
            </a:r>
            <a:r>
              <a:rPr lang="en-US" baseline="30000" dirty="0" smtClean="0"/>
              <a:t>nd</a:t>
            </a:r>
            <a:r>
              <a:rPr lang="en-US" dirty="0" smtClean="0"/>
              <a:t> visit plus:</a:t>
            </a:r>
          </a:p>
          <a:p>
            <a:r>
              <a:rPr lang="en-US" dirty="0" smtClean="0"/>
              <a:t>Exclude multiple pregnancies</a:t>
            </a:r>
          </a:p>
          <a:p>
            <a:r>
              <a:rPr lang="en-US" dirty="0" smtClean="0"/>
              <a:t>Give infant feeding and birth spacing advise</a:t>
            </a:r>
            <a:endParaRPr lang="en-US" dirty="0"/>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t>
            </a:r>
            <a:r>
              <a:rPr lang="en-US" baseline="30000" dirty="0" smtClean="0"/>
              <a:t>th</a:t>
            </a:r>
            <a:r>
              <a:rPr lang="en-US" dirty="0" smtClean="0"/>
              <a:t> visit</a:t>
            </a:r>
            <a:endParaRPr lang="en-US" dirty="0"/>
          </a:p>
        </p:txBody>
      </p:sp>
      <p:sp>
        <p:nvSpPr>
          <p:cNvPr id="3" name="Content Placeholder 2"/>
          <p:cNvSpPr>
            <a:spLocks noGrp="1"/>
          </p:cNvSpPr>
          <p:nvPr>
            <p:ph idx="1"/>
          </p:nvPr>
        </p:nvSpPr>
        <p:spPr/>
        <p:txBody>
          <a:bodyPr/>
          <a:lstStyle/>
          <a:p>
            <a:r>
              <a:rPr lang="en-US" dirty="0" smtClean="0"/>
              <a:t>As for third visit plus:</a:t>
            </a:r>
          </a:p>
          <a:p>
            <a:r>
              <a:rPr lang="en-US" dirty="0" smtClean="0"/>
              <a:t>Exclude </a:t>
            </a:r>
            <a:r>
              <a:rPr lang="en-US" dirty="0" err="1" smtClean="0"/>
              <a:t>malpresentations</a:t>
            </a:r>
            <a:endParaRPr lang="en-US" dirty="0"/>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BEST PRACTICES DURING FANC</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Treat clients with dignity and privacy</a:t>
            </a:r>
          </a:p>
          <a:p>
            <a:r>
              <a:rPr lang="en-US" dirty="0" smtClean="0"/>
              <a:t>Good interpersonal/communication skills</a:t>
            </a:r>
          </a:p>
          <a:p>
            <a:r>
              <a:rPr lang="en-US" dirty="0" smtClean="0"/>
              <a:t>Clean, safe service delivery points with well-</a:t>
            </a:r>
            <a:r>
              <a:rPr lang="en-US" dirty="0" err="1" smtClean="0"/>
              <a:t>organised</a:t>
            </a:r>
            <a:r>
              <a:rPr lang="en-US" dirty="0" smtClean="0"/>
              <a:t> client flow</a:t>
            </a:r>
          </a:p>
          <a:p>
            <a:r>
              <a:rPr lang="en-US" dirty="0" smtClean="0"/>
              <a:t>Consistency in service provision</a:t>
            </a:r>
          </a:p>
          <a:p>
            <a:r>
              <a:rPr lang="en-US" dirty="0" smtClean="0"/>
              <a:t>Provider self-assessment – identify clinic problems, solutions and monitoring progress</a:t>
            </a:r>
          </a:p>
          <a:p>
            <a:r>
              <a:rPr lang="en-US" dirty="0" smtClean="0"/>
              <a:t>Thorough history taking and physical examination</a:t>
            </a:r>
          </a:p>
          <a:p>
            <a:r>
              <a:rPr lang="en-US" dirty="0" smtClean="0"/>
              <a:t>Offer HIV testing to every pregnant woman</a:t>
            </a:r>
          </a:p>
          <a:p>
            <a:r>
              <a:rPr lang="en-US" dirty="0" smtClean="0"/>
              <a:t>HIV testing should be voluntary</a:t>
            </a:r>
          </a:p>
          <a:p>
            <a:endParaRPr lang="en-US" dirty="0"/>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high-risk approach has failed</a:t>
            </a:r>
            <a:endParaRPr lang="en-US" b="1"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dirty="0" smtClean="0"/>
              <a:t>• The majority of women who experience an obstetric emergency are assessed as not at risk</a:t>
            </a:r>
          </a:p>
          <a:p>
            <a:pPr>
              <a:buNone/>
            </a:pPr>
            <a:r>
              <a:rPr lang="en-US" dirty="0" smtClean="0"/>
              <a:t>• It fails to distinguish who will develop complications an who will not</a:t>
            </a:r>
          </a:p>
          <a:p>
            <a:pPr>
              <a:buNone/>
            </a:pPr>
            <a:r>
              <a:rPr lang="en-US" dirty="0" smtClean="0"/>
              <a:t>• Many women categorized as low risk do develop complications but are never told how to recognize or respond to them (i.e., these women may have a false sense of security and may not be prepared for an emergency)</a:t>
            </a:r>
          </a:p>
          <a:p>
            <a:pPr>
              <a:buNone/>
            </a:pPr>
            <a:r>
              <a:rPr lang="en-US" dirty="0" smtClean="0"/>
              <a:t>• Many women identified as “at risk” never develop complications but utilize scarce resources (e.g., mandated hospital deliveries for women who don’t really need them)</a:t>
            </a:r>
          </a:p>
          <a:p>
            <a:pPr>
              <a:buNone/>
            </a:pPr>
            <a:r>
              <a:rPr lang="en-US" dirty="0" smtClean="0"/>
              <a:t>• Identification of special medical needs does not guarantee appropriate action at the referral site</a:t>
            </a:r>
            <a:endParaRPr lang="en-US" dirty="0"/>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Barriers to effective antenatal care</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Inadequate infrastructural resources</a:t>
            </a:r>
          </a:p>
          <a:p>
            <a:pPr>
              <a:buNone/>
            </a:pPr>
            <a:r>
              <a:rPr lang="en-US" dirty="0" smtClean="0"/>
              <a:t>• Poor quality of care and treatment of clients</a:t>
            </a:r>
          </a:p>
          <a:p>
            <a:pPr>
              <a:buNone/>
            </a:pPr>
            <a:r>
              <a:rPr lang="en-US" dirty="0" smtClean="0"/>
              <a:t>• Ignorance of the importance and value of ANC</a:t>
            </a:r>
          </a:p>
          <a:p>
            <a:pPr>
              <a:buNone/>
            </a:pPr>
            <a:r>
              <a:rPr lang="en-US" dirty="0" smtClean="0"/>
              <a:t>• Cultural, traditional and religious practices</a:t>
            </a:r>
          </a:p>
          <a:p>
            <a:pPr>
              <a:buNone/>
            </a:pPr>
            <a:r>
              <a:rPr lang="en-US" dirty="0" smtClean="0"/>
              <a:t>• Lack of women’s autonomous decision-making on their own health care seeking</a:t>
            </a:r>
          </a:p>
          <a:p>
            <a:pPr>
              <a:buNone/>
            </a:pPr>
            <a:r>
              <a:rPr lang="en-US" dirty="0" smtClean="0"/>
              <a:t>• Poverty – fear of costs of transport and medical care</a:t>
            </a:r>
          </a:p>
          <a:p>
            <a:pPr>
              <a:buNone/>
            </a:pPr>
            <a:r>
              <a:rPr lang="en-US" dirty="0" smtClean="0"/>
              <a:t>• Household responsibilities</a:t>
            </a:r>
          </a:p>
          <a:p>
            <a:pPr>
              <a:buNone/>
            </a:pPr>
            <a:r>
              <a:rPr lang="en-US" dirty="0" smtClean="0"/>
              <a:t>• Illiteracy</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solidFill>
            <a:schemeClr val="bg1"/>
          </a:solidFill>
          <a:ln>
            <a:solidFill>
              <a:srgbClr val="993300"/>
            </a:solidFill>
          </a:ln>
        </p:spPr>
        <p:txBody>
          <a:bodyPr/>
          <a:lstStyle/>
          <a:p>
            <a:r>
              <a:rPr lang="en-US"/>
              <a:t>VAGINA</a:t>
            </a:r>
          </a:p>
        </p:txBody>
      </p:sp>
      <p:sp>
        <p:nvSpPr>
          <p:cNvPr id="15363" name="Rectangle 3"/>
          <p:cNvSpPr>
            <a:spLocks noGrp="1" noChangeArrowheads="1"/>
          </p:cNvSpPr>
          <p:nvPr>
            <p:ph type="body" idx="1"/>
          </p:nvPr>
        </p:nvSpPr>
        <p:spPr>
          <a:solidFill>
            <a:schemeClr val="bg1"/>
          </a:solidFill>
          <a:ln>
            <a:solidFill>
              <a:srgbClr val="993300"/>
            </a:solidFill>
          </a:ln>
        </p:spPr>
        <p:txBody>
          <a:bodyPr/>
          <a:lstStyle/>
          <a:p>
            <a:r>
              <a:rPr lang="en-US" sz="2400" dirty="0"/>
              <a:t>The vagina connects the cervix to the external genitals</a:t>
            </a:r>
          </a:p>
          <a:p>
            <a:r>
              <a:rPr lang="en-US" sz="2400" dirty="0"/>
              <a:t>It is located between the bladder and rectum</a:t>
            </a:r>
          </a:p>
          <a:p>
            <a:r>
              <a:rPr lang="en-US" sz="2400" dirty="0"/>
              <a:t>It functions :</a:t>
            </a:r>
          </a:p>
          <a:p>
            <a:r>
              <a:rPr lang="en-US" sz="2400" dirty="0"/>
              <a:t>As a passageway for the menstrual flow</a:t>
            </a:r>
          </a:p>
          <a:p>
            <a:r>
              <a:rPr lang="en-US" sz="2400" dirty="0"/>
              <a:t>For uterine secretions to pass down through the introitus</a:t>
            </a:r>
          </a:p>
          <a:p>
            <a:r>
              <a:rPr lang="en-US" sz="2400" dirty="0"/>
              <a:t>As the birth canal during labor</a:t>
            </a:r>
          </a:p>
          <a:p>
            <a:r>
              <a:rPr lang="en-US" sz="2400" dirty="0"/>
              <a:t>With the help of two Bartholin’s glands becomes lubricated during </a:t>
            </a:r>
            <a:r>
              <a:rPr lang="en-US" sz="2400" dirty="0" smtClean="0"/>
              <a:t>sexual intercourse</a:t>
            </a:r>
            <a:endParaRPr lang="en-US" sz="2400" dirty="0"/>
          </a:p>
          <a:p>
            <a:pPr>
              <a:buNone/>
            </a:pPr>
            <a:endParaRPr lang="en-US" sz="2800" dirty="0"/>
          </a:p>
        </p:txBody>
      </p:sp>
    </p:spTree>
  </p:cSld>
  <p:clrMapOvr>
    <a:masterClrMapping/>
  </p:clrMapOvr>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Diagnosis of Pregnancy</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The diagnosis of pregnancy and accurate dating are essential to avoid risks during the first weeks of gestation and for handling possible medical complications, premature labor, or postdates pregnancy.</a:t>
            </a:r>
          </a:p>
          <a:p>
            <a:r>
              <a:rPr lang="en-US" dirty="0" smtClean="0"/>
              <a:t>The diagnosis of pregnancy is facilitated by both presumptive and probable signs.</a:t>
            </a:r>
          </a:p>
          <a:p>
            <a:pPr lvl="1"/>
            <a:r>
              <a:rPr lang="en-US" dirty="0" smtClean="0"/>
              <a:t>Presumptive signs lead a woman to believe that she is pregnant.</a:t>
            </a:r>
          </a:p>
          <a:p>
            <a:pPr lvl="1"/>
            <a:r>
              <a:rPr lang="en-US" dirty="0" smtClean="0"/>
              <a:t>Probable signs are highly suggestive of the diagnosis of pregnancy.</a:t>
            </a:r>
          </a:p>
          <a:p>
            <a:pPr lvl="1">
              <a:buNone/>
            </a:pPr>
            <a:r>
              <a:rPr lang="en-US" b="1" dirty="0" smtClean="0"/>
              <a:t>Note that these signs do not differentiate between an ectopic and an intrauterine pregnancy.</a:t>
            </a:r>
          </a:p>
          <a:p>
            <a:endParaRPr lang="en-US" dirty="0"/>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 of Pregnancy</a:t>
            </a:r>
            <a:endParaRPr lang="en-US" dirty="0"/>
          </a:p>
        </p:txBody>
      </p:sp>
      <p:sp>
        <p:nvSpPr>
          <p:cNvPr id="3" name="Content Placeholder 2"/>
          <p:cNvSpPr>
            <a:spLocks noGrp="1"/>
          </p:cNvSpPr>
          <p:nvPr>
            <p:ph idx="1"/>
          </p:nvPr>
        </p:nvSpPr>
        <p:spPr>
          <a:xfrm>
            <a:off x="457200" y="1600200"/>
            <a:ext cx="8382000" cy="4525963"/>
          </a:xfrm>
        </p:spPr>
        <p:txBody>
          <a:bodyPr>
            <a:normAutofit fontScale="85000" lnSpcReduction="20000"/>
          </a:bodyPr>
          <a:lstStyle/>
          <a:p>
            <a:pPr>
              <a:buNone/>
            </a:pPr>
            <a:r>
              <a:rPr lang="en-US" b="1" dirty="0" smtClean="0"/>
              <a:t>Positive Diagnostic Signs</a:t>
            </a:r>
          </a:p>
          <a:p>
            <a:r>
              <a:rPr lang="en-US" dirty="0" smtClean="0"/>
              <a:t>Fetal heart tones can be detected as early as 9 to 10 weeks from the last menstrual period (LMP) by Doppler technology.  The non-electronic </a:t>
            </a:r>
            <a:r>
              <a:rPr lang="en-US" dirty="0" err="1" smtClean="0"/>
              <a:t>fetoscope</a:t>
            </a:r>
            <a:r>
              <a:rPr lang="en-US" dirty="0" smtClean="0"/>
              <a:t> detects fetal heart tones at 18 to 20 weeks from the LMP.</a:t>
            </a:r>
          </a:p>
          <a:p>
            <a:r>
              <a:rPr lang="en-US" dirty="0" smtClean="0"/>
              <a:t>Fetal movements (quickening) are first felt by the patient at approximately 16 to 18 weeks. They are a valuable indication of fetal well-being. </a:t>
            </a:r>
          </a:p>
          <a:p>
            <a:r>
              <a:rPr lang="en-US" dirty="0" smtClean="0"/>
              <a:t>Ultrasound examination will demonstrate an intrauterine gestational sac at 5 to 6 weeks and a fetal pole with movement and cardiac activity at 6 to 8 weeks.</a:t>
            </a:r>
          </a:p>
          <a:p>
            <a:endParaRPr lang="en-US" dirty="0"/>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Differential diagnosis </a:t>
            </a:r>
            <a:endParaRPr lang="en-US" b="1" dirty="0"/>
          </a:p>
        </p:txBody>
      </p:sp>
      <p:sp>
        <p:nvSpPr>
          <p:cNvPr id="3" name="Content Placeholder 2"/>
          <p:cNvSpPr>
            <a:spLocks noGrp="1"/>
          </p:cNvSpPr>
          <p:nvPr>
            <p:ph idx="1"/>
          </p:nvPr>
        </p:nvSpPr>
        <p:spPr/>
        <p:txBody>
          <a:bodyPr/>
          <a:lstStyle/>
          <a:p>
            <a:r>
              <a:rPr lang="en-US" dirty="0" smtClean="0"/>
              <a:t>Uterine fibroids</a:t>
            </a:r>
          </a:p>
          <a:p>
            <a:r>
              <a:rPr lang="en-US" dirty="0" smtClean="0"/>
              <a:t>Ovarian cysts</a:t>
            </a:r>
          </a:p>
          <a:p>
            <a:r>
              <a:rPr lang="en-US" dirty="0" smtClean="0"/>
              <a:t>Distended bladder</a:t>
            </a:r>
            <a:endParaRPr lang="en-US" dirty="0"/>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PSEUDOCYESIS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A psychological disorder in which a woman has fixed but false idea that she is pregnant.</a:t>
            </a:r>
          </a:p>
          <a:p>
            <a:r>
              <a:rPr lang="en-US" dirty="0" smtClean="0"/>
              <a:t>It is frequently but not always seen near or after menopause and not invariably in women with children.</a:t>
            </a:r>
          </a:p>
          <a:p>
            <a:r>
              <a:rPr lang="en-US" dirty="0" smtClean="0"/>
              <a:t>There may be </a:t>
            </a:r>
            <a:r>
              <a:rPr lang="en-US" dirty="0" err="1" smtClean="0"/>
              <a:t>amenorrhoea</a:t>
            </a:r>
            <a:r>
              <a:rPr lang="en-US" dirty="0" smtClean="0"/>
              <a:t> breast enlargement and the woman may say she is feeling fetal movements.</a:t>
            </a:r>
          </a:p>
          <a:p>
            <a:r>
              <a:rPr lang="en-US" dirty="0" smtClean="0"/>
              <a:t>The abdomen may appear distended either by air collected in the stomach by </a:t>
            </a:r>
            <a:r>
              <a:rPr lang="en-US" dirty="0" err="1" smtClean="0"/>
              <a:t>aerophagy</a:t>
            </a:r>
            <a:r>
              <a:rPr lang="en-US" dirty="0" smtClean="0"/>
              <a:t>, exaggerated lumbar </a:t>
            </a:r>
            <a:r>
              <a:rPr lang="en-US" dirty="0" err="1" smtClean="0"/>
              <a:t>lordosis</a:t>
            </a:r>
            <a:r>
              <a:rPr lang="en-US" dirty="0" smtClean="0"/>
              <a:t> or just fat. </a:t>
            </a:r>
            <a:endParaRPr lang="en-US" dirty="0"/>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History</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Menstrual and contraceptive history:</a:t>
            </a:r>
          </a:p>
          <a:p>
            <a:pPr lvl="1"/>
            <a:r>
              <a:rPr lang="en-US" dirty="0" smtClean="0"/>
              <a:t>Reliable menstrual history is the most accurate predictor of delivery date.</a:t>
            </a:r>
          </a:p>
          <a:p>
            <a:pPr lvl="1"/>
            <a:r>
              <a:rPr lang="en-US" dirty="0" smtClean="0"/>
              <a:t>Women with recent birth control pill usage may have </a:t>
            </a:r>
            <a:r>
              <a:rPr lang="en-US" dirty="0" err="1" smtClean="0"/>
              <a:t>postpill</a:t>
            </a:r>
            <a:r>
              <a:rPr lang="en-US" dirty="0" smtClean="0"/>
              <a:t> amenorrhea, and therefore pregnancy dating may be in error.</a:t>
            </a:r>
          </a:p>
          <a:p>
            <a:pPr lvl="1"/>
            <a:r>
              <a:rPr lang="en-US" dirty="0" smtClean="0"/>
              <a:t>Intrauterine device use should be noted, and its presence, absence, or removal carefully documented.</a:t>
            </a:r>
          </a:p>
          <a:p>
            <a:endParaRPr lang="en-US" dirty="0"/>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History</a:t>
            </a:r>
            <a:br>
              <a:rPr lang="en-US" b="1" dirty="0" smtClean="0"/>
            </a:br>
            <a:endParaRPr lang="en-US" dirty="0"/>
          </a:p>
        </p:txBody>
      </p:sp>
      <p:sp>
        <p:nvSpPr>
          <p:cNvPr id="3" name="Content Placeholder 2"/>
          <p:cNvSpPr>
            <a:spLocks noGrp="1"/>
          </p:cNvSpPr>
          <p:nvPr>
            <p:ph idx="1"/>
          </p:nvPr>
        </p:nvSpPr>
        <p:spPr/>
        <p:txBody>
          <a:bodyPr/>
          <a:lstStyle/>
          <a:p>
            <a:r>
              <a:rPr lang="en-US" dirty="0" smtClean="0"/>
              <a:t>Gynecologic history: Previous gynecologic infections or problems should be recorded.</a:t>
            </a:r>
          </a:p>
          <a:p>
            <a:r>
              <a:rPr lang="en-US" dirty="0" smtClean="0"/>
              <a:t>Obstetric history:</a:t>
            </a:r>
          </a:p>
          <a:p>
            <a:pPr lvl="1"/>
            <a:r>
              <a:rPr lang="en-US" dirty="0" smtClean="0"/>
              <a:t>The obstetric history is recorded as gravidity and parity. Gravidity is the total number of pregnancies. Parity is expressed as four serial numbers: term deliveries, premature deliveries, abortions (spontaneous and elective), and living children.</a:t>
            </a:r>
          </a:p>
          <a:p>
            <a:endParaRPr lang="en-US" dirty="0"/>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History</a:t>
            </a:r>
            <a:br>
              <a:rPr lang="en-US" b="1" dirty="0" smtClean="0"/>
            </a:br>
            <a:endParaRPr lang="en-US" dirty="0"/>
          </a:p>
        </p:txBody>
      </p:sp>
      <p:sp>
        <p:nvSpPr>
          <p:cNvPr id="3" name="Content Placeholder 2"/>
          <p:cNvSpPr>
            <a:spLocks noGrp="1"/>
          </p:cNvSpPr>
          <p:nvPr>
            <p:ph idx="1"/>
          </p:nvPr>
        </p:nvSpPr>
        <p:spPr/>
        <p:txBody>
          <a:bodyPr/>
          <a:lstStyle/>
          <a:p>
            <a:pPr lvl="1"/>
            <a:r>
              <a:rPr lang="en-US" dirty="0" smtClean="0"/>
              <a:t>Details of previous pregnancies, such as character and length of labor, type of delivery, complications, infant status, and birth weight, should be noted. Recurrent first-trimester losses or history of second-trimester losses may suggest genetic problems or incompetent cervix.</a:t>
            </a:r>
          </a:p>
          <a:p>
            <a:pPr lvl="1"/>
            <a:r>
              <a:rPr lang="en-US" dirty="0" smtClean="0"/>
              <a:t>If the patient has had a cesarean delivery, recommendations about vaginal birth after cesarean delivery can be addressed at this time.</a:t>
            </a:r>
          </a:p>
          <a:p>
            <a:endParaRPr lang="en-US" dirty="0"/>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History</a:t>
            </a:r>
            <a:br>
              <a:rPr lang="en-US" b="1" dirty="0" smtClean="0"/>
            </a:br>
            <a:endParaRPr lang="en-US" dirty="0"/>
          </a:p>
        </p:txBody>
      </p:sp>
      <p:sp>
        <p:nvSpPr>
          <p:cNvPr id="3" name="Content Placeholder 2"/>
          <p:cNvSpPr>
            <a:spLocks noGrp="1"/>
          </p:cNvSpPr>
          <p:nvPr>
            <p:ph idx="1"/>
          </p:nvPr>
        </p:nvSpPr>
        <p:spPr>
          <a:xfrm>
            <a:off x="457200" y="1447800"/>
            <a:ext cx="8382000" cy="4953000"/>
          </a:xfrm>
        </p:spPr>
        <p:txBody>
          <a:bodyPr>
            <a:normAutofit fontScale="85000" lnSpcReduction="10000"/>
          </a:bodyPr>
          <a:lstStyle/>
          <a:p>
            <a:r>
              <a:rPr lang="en-US" dirty="0" smtClean="0"/>
              <a:t>Medical and surgical history and prior hospitalizations:</a:t>
            </a:r>
          </a:p>
          <a:p>
            <a:pPr lvl="1"/>
            <a:r>
              <a:rPr lang="en-US" dirty="0" smtClean="0"/>
              <a:t>Pre-</a:t>
            </a:r>
            <a:r>
              <a:rPr lang="en-US" dirty="0" err="1" smtClean="0"/>
              <a:t>exisiting</a:t>
            </a:r>
            <a:r>
              <a:rPr lang="en-US" dirty="0" smtClean="0"/>
              <a:t> medical problems or diagnoses are important for risk assessment and management.</a:t>
            </a:r>
          </a:p>
          <a:p>
            <a:pPr lvl="1"/>
            <a:r>
              <a:rPr lang="en-US" dirty="0" smtClean="0"/>
              <a:t>Previous surgeries and hospitalizations should be elicited and evaluated.</a:t>
            </a:r>
          </a:p>
          <a:p>
            <a:r>
              <a:rPr lang="en-US" dirty="0" smtClean="0"/>
              <a:t>Environmental exposures, medications taken in early pregnancy, reactions to medications, legal and illegal drug use, allergic history, and diethylstilbestrol exposure.</a:t>
            </a:r>
          </a:p>
          <a:p>
            <a:r>
              <a:rPr lang="en-US" dirty="0" smtClean="0"/>
              <a:t>Family history of medical illnesses, hereditary illness, congenital anomalies, and multiple gestation.</a:t>
            </a:r>
          </a:p>
          <a:p>
            <a:endParaRPr lang="en-US" dirty="0"/>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History</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Social factors:</a:t>
            </a:r>
          </a:p>
          <a:p>
            <a:pPr lvl="1"/>
            <a:r>
              <a:rPr lang="en-US" dirty="0" smtClean="0"/>
              <a:t>Home situation, family and social support, and history of possible physical or mental abuse should be assessed and appropriate referrals made.</a:t>
            </a:r>
          </a:p>
          <a:p>
            <a:pPr lvl="1"/>
            <a:r>
              <a:rPr lang="en-US" dirty="0" smtClean="0"/>
              <a:t>Accurate history of substance use is not always easily obtained. Use of legal substances such as cigarettes and alcohol, as well as illicit substance use, is pervasive in all social and racial groups. All of these chemicals have serious ramifications for fetal development and pregnancy outcome.</a:t>
            </a:r>
          </a:p>
          <a:p>
            <a:endParaRPr lang="en-US" dirty="0"/>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History</a:t>
            </a:r>
            <a:br>
              <a:rPr lang="en-US" b="1" dirty="0" smtClean="0"/>
            </a:br>
            <a:endParaRPr lang="en-US" dirty="0"/>
          </a:p>
        </p:txBody>
      </p:sp>
      <p:sp>
        <p:nvSpPr>
          <p:cNvPr id="3" name="Content Placeholder 2"/>
          <p:cNvSpPr>
            <a:spLocks noGrp="1"/>
          </p:cNvSpPr>
          <p:nvPr>
            <p:ph idx="1"/>
          </p:nvPr>
        </p:nvSpPr>
        <p:spPr/>
        <p:txBody>
          <a:bodyPr/>
          <a:lstStyle/>
          <a:p>
            <a:r>
              <a:rPr lang="en-US" dirty="0" smtClean="0"/>
              <a:t>Review of systems as related to pregnancy: nausea, vomiting, abdominal pain, constipation, headaches, </a:t>
            </a:r>
            <a:r>
              <a:rPr lang="en-US" dirty="0" err="1" smtClean="0"/>
              <a:t>syncopal</a:t>
            </a:r>
            <a:r>
              <a:rPr lang="en-US" dirty="0" smtClean="0"/>
              <a:t> episodes, vaginal bleeding or discharge, </a:t>
            </a:r>
            <a:r>
              <a:rPr lang="en-US" dirty="0" err="1" smtClean="0"/>
              <a:t>dysuria</a:t>
            </a:r>
            <a:r>
              <a:rPr lang="en-US" dirty="0" smtClean="0"/>
              <a:t> or urinary frequency, swelling, varicosities, and hemorrhoids.</a:t>
            </a:r>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n-US" dirty="0" smtClean="0"/>
              <a:t/>
            </a:r>
            <a:br>
              <a:rPr lang="en-US" dirty="0" smtClean="0"/>
            </a:br>
            <a:r>
              <a:rPr lang="en-US" dirty="0" smtClean="0"/>
              <a:t>Vagina</a:t>
            </a:r>
            <a:br>
              <a:rPr lang="en-US" dirty="0" smtClean="0"/>
            </a:br>
            <a:endParaRPr lang="en-US" dirty="0"/>
          </a:p>
        </p:txBody>
      </p:sp>
      <p:sp>
        <p:nvSpPr>
          <p:cNvPr id="22531" name="Rectangle 3"/>
          <p:cNvSpPr>
            <a:spLocks noGrp="1" noChangeArrowheads="1"/>
          </p:cNvSpPr>
          <p:nvPr>
            <p:ph type="body" idx="1"/>
          </p:nvPr>
        </p:nvSpPr>
        <p:spPr>
          <a:xfrm>
            <a:off x="685800" y="1981200"/>
            <a:ext cx="7772400" cy="4364038"/>
          </a:xfrm>
        </p:spPr>
        <p:txBody>
          <a:bodyPr>
            <a:normAutofit/>
          </a:bodyPr>
          <a:lstStyle/>
          <a:p>
            <a:pPr lvl="1"/>
            <a:r>
              <a:rPr lang="en-US" dirty="0" smtClean="0"/>
              <a:t>4 </a:t>
            </a:r>
            <a:r>
              <a:rPr lang="en-US" dirty="0"/>
              <a:t>inch, thin-walled accordion-like tube from the </a:t>
            </a:r>
            <a:r>
              <a:rPr lang="en-US" dirty="0" err="1"/>
              <a:t>introitus</a:t>
            </a:r>
            <a:r>
              <a:rPr lang="en-US" dirty="0"/>
              <a:t> to the cervix, tilted back; </a:t>
            </a:r>
          </a:p>
          <a:p>
            <a:pPr lvl="1"/>
            <a:r>
              <a:rPr lang="en-US" dirty="0"/>
              <a:t>organ of intercourse and canal for menses and babies; </a:t>
            </a:r>
          </a:p>
          <a:p>
            <a:pPr lvl="1"/>
            <a:r>
              <a:rPr lang="en-US" dirty="0"/>
              <a:t>lubricant secreted from vaginal wall openings when engorged; </a:t>
            </a:r>
          </a:p>
          <a:p>
            <a:pPr lvl="1"/>
            <a:r>
              <a:rPr lang="en-US" dirty="0"/>
              <a:t>first 1/3 contains many nerve endings, </a:t>
            </a:r>
          </a:p>
          <a:p>
            <a:pPr lvl="1"/>
            <a:r>
              <a:rPr lang="en-US" dirty="0"/>
              <a:t>inner 2/3 has little nerves</a:t>
            </a:r>
          </a:p>
        </p:txBody>
      </p:sp>
    </p:spTree>
  </p:cSld>
  <p:clrMapOvr>
    <a:masterClrMapping/>
  </p:clrMapOvr>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Physical Examination</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Complete physical examination with attention to specific organ systems as directed by any positive findings in the history:</a:t>
            </a:r>
          </a:p>
          <a:p>
            <a:pPr lvl="1"/>
            <a:r>
              <a:rPr lang="en-US" dirty="0" smtClean="0"/>
              <a:t>Measurement of height, weight, blood pressure, pulse; </a:t>
            </a:r>
            <a:r>
              <a:rPr lang="en-US" dirty="0" err="1" smtClean="0"/>
              <a:t>funduscopic</a:t>
            </a:r>
            <a:r>
              <a:rPr lang="en-US" dirty="0" smtClean="0"/>
              <a:t> examination; examination of thyroid, lymph nodes, lungs, heart, breasts, and abdomen, with </a:t>
            </a:r>
            <a:r>
              <a:rPr lang="en-US" dirty="0" err="1" smtClean="0"/>
              <a:t>fundal</a:t>
            </a:r>
            <a:r>
              <a:rPr lang="en-US" dirty="0" smtClean="0"/>
              <a:t> height and presence of fetal heart tones, extremities; and a basic neurologic screening.</a:t>
            </a:r>
          </a:p>
          <a:p>
            <a:endParaRPr lang="en-US" dirty="0"/>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Physical Examination</a:t>
            </a:r>
            <a:br>
              <a:rPr lang="en-US" b="1" dirty="0" smtClean="0"/>
            </a:br>
            <a:endParaRPr lang="en-US" dirty="0"/>
          </a:p>
        </p:txBody>
      </p:sp>
      <p:sp>
        <p:nvSpPr>
          <p:cNvPr id="3" name="Content Placeholder 2"/>
          <p:cNvSpPr>
            <a:spLocks noGrp="1"/>
          </p:cNvSpPr>
          <p:nvPr>
            <p:ph idx="1"/>
          </p:nvPr>
        </p:nvSpPr>
        <p:spPr/>
        <p:txBody>
          <a:bodyPr/>
          <a:lstStyle/>
          <a:p>
            <a:pPr marL="342900" lvl="1" indent="-342900">
              <a:buFont typeface="Arial" pitchFamily="34" charset="0"/>
              <a:buChar char="•"/>
            </a:pPr>
            <a:r>
              <a:rPr lang="en-US" dirty="0" smtClean="0"/>
              <a:t>Evaluate the normal changes found in pregnancy as well as the pathologic changes that may develop during pregnancy to properly assess the findings of the physical examination.</a:t>
            </a:r>
          </a:p>
          <a:p>
            <a:endParaRPr lang="en-US" dirty="0"/>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Physical Examination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Pelvic examination:</a:t>
            </a:r>
          </a:p>
          <a:p>
            <a:pPr lvl="1"/>
            <a:r>
              <a:rPr lang="en-US" dirty="0" smtClean="0"/>
              <a:t>External genitalia evidence of previous obstetric injury should be noted.</a:t>
            </a:r>
          </a:p>
          <a:p>
            <a:pPr lvl="1"/>
            <a:r>
              <a:rPr lang="en-US" dirty="0" smtClean="0"/>
              <a:t>Vagina under hormonal influence of pregnancy, cervical secretions are increased, thus raising the vaginal pH, which may cause a change in the bacteriologic flora of the vagina. No treatment is necessary unless diagnosis of a specific infection is made. Screening for bacterial </a:t>
            </a:r>
            <a:r>
              <a:rPr lang="en-US" dirty="0" err="1" smtClean="0"/>
              <a:t>vaginosis</a:t>
            </a:r>
            <a:r>
              <a:rPr lang="en-US" dirty="0" smtClean="0"/>
              <a:t> should be done in women at high risk for premature labor.</a:t>
            </a:r>
          </a:p>
          <a:p>
            <a:endParaRPr lang="en-US" dirty="0"/>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Physical Examination</a:t>
            </a:r>
            <a:br>
              <a:rPr lang="en-US" b="1" dirty="0" smtClean="0"/>
            </a:br>
            <a:endParaRPr lang="en-US" dirty="0"/>
          </a:p>
        </p:txBody>
      </p:sp>
      <p:sp>
        <p:nvSpPr>
          <p:cNvPr id="3" name="Content Placeholder 2"/>
          <p:cNvSpPr>
            <a:spLocks noGrp="1"/>
          </p:cNvSpPr>
          <p:nvPr>
            <p:ph idx="1"/>
          </p:nvPr>
        </p:nvSpPr>
        <p:spPr>
          <a:xfrm>
            <a:off x="304800" y="1371600"/>
            <a:ext cx="8534400" cy="5105400"/>
          </a:xfrm>
        </p:spPr>
        <p:txBody>
          <a:bodyPr>
            <a:normAutofit fontScale="92500" lnSpcReduction="10000"/>
          </a:bodyPr>
          <a:lstStyle/>
          <a:p>
            <a:pPr lvl="1">
              <a:buNone/>
            </a:pPr>
            <a:r>
              <a:rPr lang="en-US" dirty="0" smtClean="0"/>
              <a:t>Cervix: </a:t>
            </a:r>
            <a:r>
              <a:rPr lang="en-US" dirty="0" err="1" smtClean="0"/>
              <a:t>Papanicolaou</a:t>
            </a:r>
            <a:r>
              <a:rPr lang="en-US" dirty="0" smtClean="0"/>
              <a:t> test and culture for gonorrhea are routinely performed unless the test has been done recently. A Chlamydia culture should also be performed in high-risk populations.</a:t>
            </a:r>
          </a:p>
          <a:p>
            <a:pPr lvl="2"/>
            <a:r>
              <a:rPr lang="en-US" dirty="0" smtClean="0"/>
              <a:t>Cervical softening and </a:t>
            </a:r>
            <a:r>
              <a:rPr lang="en-US" dirty="0" err="1" smtClean="0"/>
              <a:t>eversion</a:t>
            </a:r>
            <a:r>
              <a:rPr lang="en-US" dirty="0" smtClean="0"/>
              <a:t> (</a:t>
            </a:r>
            <a:r>
              <a:rPr lang="en-US" dirty="0" err="1" smtClean="0"/>
              <a:t>ectropion</a:t>
            </a:r>
            <a:r>
              <a:rPr lang="en-US" dirty="0" smtClean="0"/>
              <a:t>) is normal.</a:t>
            </a:r>
          </a:p>
          <a:p>
            <a:pPr lvl="2"/>
            <a:r>
              <a:rPr lang="en-US" dirty="0" err="1" smtClean="0"/>
              <a:t>Nabothian</a:t>
            </a:r>
            <a:r>
              <a:rPr lang="en-US" dirty="0" smtClean="0"/>
              <a:t> cysts (a mucus-filled cyst on the surface of the cervix) are of no consequence.</a:t>
            </a:r>
          </a:p>
          <a:p>
            <a:pPr lvl="2"/>
            <a:r>
              <a:rPr lang="en-US" dirty="0" smtClean="0"/>
              <a:t>Dilatation of the external </a:t>
            </a:r>
            <a:r>
              <a:rPr lang="en-US" dirty="0" err="1" smtClean="0"/>
              <a:t>os</a:t>
            </a:r>
            <a:r>
              <a:rPr lang="en-US" dirty="0" smtClean="0"/>
              <a:t> is common in </a:t>
            </a:r>
            <a:r>
              <a:rPr lang="en-US" dirty="0" err="1" smtClean="0"/>
              <a:t>multiparous</a:t>
            </a:r>
            <a:r>
              <a:rPr lang="en-US" dirty="0" smtClean="0"/>
              <a:t> patients and is benign. Effacement or dilation of the internal </a:t>
            </a:r>
            <a:r>
              <a:rPr lang="en-US" dirty="0" err="1" smtClean="0"/>
              <a:t>os</a:t>
            </a:r>
            <a:r>
              <a:rPr lang="en-US" dirty="0" smtClean="0"/>
              <a:t> is abnormal, except near term, and may indicate premature labor or incompetent cervix.</a:t>
            </a:r>
          </a:p>
          <a:p>
            <a:pPr lvl="2"/>
            <a:r>
              <a:rPr lang="en-US" dirty="0" smtClean="0"/>
              <a:t>Morphologic cervical changes (ridges, hood, or collar: These women have a higher incidence of incompetent cervix and premature delivery and should be evaluated accordingly.</a:t>
            </a:r>
          </a:p>
          <a:p>
            <a:endParaRPr lang="en-US" dirty="0"/>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Physical Examination</a:t>
            </a:r>
            <a:br>
              <a:rPr lang="en-US" b="1" dirty="0" smtClean="0"/>
            </a:br>
            <a:endParaRPr lang="en-US" dirty="0"/>
          </a:p>
        </p:txBody>
      </p:sp>
      <p:sp>
        <p:nvSpPr>
          <p:cNvPr id="3" name="Content Placeholder 2"/>
          <p:cNvSpPr>
            <a:spLocks noGrp="1"/>
          </p:cNvSpPr>
          <p:nvPr>
            <p:ph idx="1"/>
          </p:nvPr>
        </p:nvSpPr>
        <p:spPr>
          <a:xfrm>
            <a:off x="228600" y="1600200"/>
            <a:ext cx="8458200" cy="4953000"/>
          </a:xfrm>
        </p:spPr>
        <p:txBody>
          <a:bodyPr>
            <a:normAutofit lnSpcReduction="10000"/>
          </a:bodyPr>
          <a:lstStyle/>
          <a:p>
            <a:pPr lvl="1">
              <a:buNone/>
            </a:pPr>
            <a:r>
              <a:rPr lang="en-US" dirty="0" smtClean="0"/>
              <a:t>Uterus: Estimating gestational age by gauging uterine size is one of the most important elements of the first examination.</a:t>
            </a:r>
          </a:p>
          <a:p>
            <a:pPr lvl="2"/>
            <a:r>
              <a:rPr lang="en-US" sz="2800" dirty="0" smtClean="0"/>
              <a:t>A normal, </a:t>
            </a:r>
            <a:r>
              <a:rPr lang="en-US" sz="2800" dirty="0" err="1" smtClean="0"/>
              <a:t>nongravid</a:t>
            </a:r>
            <a:r>
              <a:rPr lang="en-US" sz="2800" dirty="0" smtClean="0"/>
              <a:t> uterus is firm, smooth, and approximately 3 x 4 x 7 cm. The uterus will not change noticeably in consistency or size until 5 to 6 weeks after the LMP, or 4 weeks from conception.</a:t>
            </a:r>
          </a:p>
          <a:p>
            <a:pPr lvl="2"/>
            <a:r>
              <a:rPr lang="en-US" sz="2800" dirty="0" smtClean="0"/>
              <a:t>Gestational age from the LMP is estimated by uterine volume (i.e. 8 weeks, twice normal size; 10 weeks, three times normal; 12 weeks, four times normal). </a:t>
            </a:r>
          </a:p>
          <a:p>
            <a:pPr lvl="2"/>
            <a:endParaRPr lang="en-US" dirty="0" smtClean="0"/>
          </a:p>
          <a:p>
            <a:endParaRPr lang="en-US" dirty="0"/>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Physical Examination</a:t>
            </a:r>
            <a:br>
              <a:rPr lang="en-US" b="1" dirty="0" smtClean="0"/>
            </a:br>
            <a:endParaRPr lang="en-US" dirty="0"/>
          </a:p>
        </p:txBody>
      </p:sp>
      <p:sp>
        <p:nvSpPr>
          <p:cNvPr id="3" name="Content Placeholder 2"/>
          <p:cNvSpPr>
            <a:spLocks noGrp="1"/>
          </p:cNvSpPr>
          <p:nvPr>
            <p:ph idx="1"/>
          </p:nvPr>
        </p:nvSpPr>
        <p:spPr>
          <a:xfrm>
            <a:off x="457200" y="1600200"/>
            <a:ext cx="8686800" cy="4953000"/>
          </a:xfrm>
        </p:spPr>
        <p:txBody>
          <a:bodyPr>
            <a:normAutofit/>
          </a:bodyPr>
          <a:lstStyle/>
          <a:p>
            <a:pPr marL="342900" lvl="2" indent="-342900"/>
            <a:r>
              <a:rPr lang="en-US" sz="2800" dirty="0" smtClean="0"/>
              <a:t>At 12 weeks, the uterus fills the pelvis so that the </a:t>
            </a:r>
            <a:r>
              <a:rPr lang="en-US" sz="2800" dirty="0" err="1" smtClean="0"/>
              <a:t>fundus</a:t>
            </a:r>
            <a:r>
              <a:rPr lang="en-US" sz="2800" dirty="0" smtClean="0"/>
              <a:t> of the uterus is palpable at the </a:t>
            </a:r>
            <a:r>
              <a:rPr lang="en-US" sz="2800" dirty="0" err="1" smtClean="0"/>
              <a:t>symphysis</a:t>
            </a:r>
            <a:r>
              <a:rPr lang="en-US" sz="2800" dirty="0" smtClean="0"/>
              <a:t> pubis. </a:t>
            </a:r>
          </a:p>
          <a:p>
            <a:pPr marL="342900" lvl="2" indent="-342900"/>
            <a:r>
              <a:rPr lang="en-US" sz="2800" dirty="0" smtClean="0"/>
              <a:t>By 16 weeks, the uterus is midway between the </a:t>
            </a:r>
            <a:r>
              <a:rPr lang="en-US" sz="2800" dirty="0" err="1" smtClean="0"/>
              <a:t>symphysis</a:t>
            </a:r>
            <a:r>
              <a:rPr lang="en-US" sz="2800" dirty="0" smtClean="0"/>
              <a:t> pubis and the umbilicus. </a:t>
            </a:r>
          </a:p>
          <a:p>
            <a:pPr marL="342900" lvl="2" indent="-342900"/>
            <a:r>
              <a:rPr lang="en-US" sz="2800" dirty="0" smtClean="0"/>
              <a:t>At 20 weeks, it reaches the umbilicus. Thereafter, there is a rough correlation between weeks of gestation and centimeters of </a:t>
            </a:r>
            <a:r>
              <a:rPr lang="en-US" sz="2800" dirty="0" err="1" smtClean="0"/>
              <a:t>fundal</a:t>
            </a:r>
            <a:r>
              <a:rPr lang="en-US" sz="2800" dirty="0" smtClean="0"/>
              <a:t> curvature when measured from the top of the </a:t>
            </a:r>
            <a:r>
              <a:rPr lang="en-US" sz="2800" dirty="0" err="1" smtClean="0"/>
              <a:t>symphysis</a:t>
            </a:r>
            <a:r>
              <a:rPr lang="en-US" sz="2800" dirty="0" smtClean="0"/>
              <a:t> pubis to the top of the uterine </a:t>
            </a:r>
            <a:r>
              <a:rPr lang="en-US" sz="2800" dirty="0" err="1" smtClean="0"/>
              <a:t>fundus</a:t>
            </a:r>
            <a:r>
              <a:rPr lang="en-US" sz="2800" dirty="0" smtClean="0"/>
              <a:t>  (MacDonald measurement).</a:t>
            </a:r>
          </a:p>
          <a:p>
            <a:endParaRPr lang="en-US" dirty="0"/>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ANC approach</a:t>
            </a:r>
            <a:endParaRPr lang="en-US" b="1" dirty="0"/>
          </a:p>
        </p:txBody>
      </p:sp>
      <p:sp>
        <p:nvSpPr>
          <p:cNvPr id="3" name="Content Placeholder 2"/>
          <p:cNvSpPr>
            <a:spLocks noGrp="1"/>
          </p:cNvSpPr>
          <p:nvPr>
            <p:ph idx="1"/>
          </p:nvPr>
        </p:nvSpPr>
        <p:spPr/>
        <p:txBody>
          <a:bodyPr/>
          <a:lstStyle/>
          <a:p>
            <a:r>
              <a:rPr lang="en-US" dirty="0" smtClean="0"/>
              <a:t>Recognize that “Every Pregnancy is at Risk”</a:t>
            </a:r>
          </a:p>
          <a:p>
            <a:r>
              <a:rPr lang="en-US" dirty="0" smtClean="0"/>
              <a:t>Ensure that we use ANC as an opportunity to detect and treat existing problems</a:t>
            </a:r>
          </a:p>
          <a:p>
            <a:r>
              <a:rPr lang="en-US" dirty="0" smtClean="0"/>
              <a:t>Ensure that services are available to respond to obstetric emergencies when they  occur</a:t>
            </a:r>
          </a:p>
          <a:p>
            <a:r>
              <a:rPr lang="en-US" dirty="0" smtClean="0"/>
              <a:t>Prepare women and their families for the eventuality of an emergency</a:t>
            </a:r>
            <a:endParaRPr lang="en-US" dirty="0"/>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t>Effective Antenatal Services to Detect and Treat Complications and Existing Conditions, Adapted from Per </a:t>
            </a:r>
            <a:r>
              <a:rPr lang="en-US" sz="2400" b="1" dirty="0" err="1" smtClean="0"/>
              <a:t>Bergsjo</a:t>
            </a:r>
            <a:r>
              <a:rPr lang="en-US" sz="2400" b="1" dirty="0" smtClean="0"/>
              <a:t> 2001 and Rooney 1992</a:t>
            </a:r>
            <a:endParaRPr lang="en-US" sz="2400" b="1" dirty="0"/>
          </a:p>
        </p:txBody>
      </p:sp>
      <p:pic>
        <p:nvPicPr>
          <p:cNvPr id="111618" name="Picture 2"/>
          <p:cNvPicPr>
            <a:picLocks noGrp="1" noChangeAspect="1" noChangeArrowheads="1"/>
          </p:cNvPicPr>
          <p:nvPr>
            <p:ph idx="1"/>
          </p:nvPr>
        </p:nvPicPr>
        <p:blipFill>
          <a:blip r:embed="rId2"/>
          <a:srcRect/>
          <a:stretch>
            <a:fillRect/>
          </a:stretch>
        </p:blipFill>
        <p:spPr bwMode="auto">
          <a:xfrm>
            <a:off x="457200" y="1600200"/>
            <a:ext cx="8382000" cy="4953000"/>
          </a:xfrm>
          <a:prstGeom prst="rect">
            <a:avLst/>
          </a:prstGeom>
          <a:noFill/>
          <a:ln w="9525">
            <a:noFill/>
            <a:miter lim="800000"/>
            <a:headEnd/>
            <a:tailEnd/>
          </a:ln>
          <a:effectLst/>
        </p:spPr>
      </p:pic>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t>Effective Antenatal Services to Detect and Treat Complications and Existing Conditions, Adapted from Per </a:t>
            </a:r>
            <a:r>
              <a:rPr lang="en-US" sz="2400" b="1" dirty="0" err="1" smtClean="0"/>
              <a:t>Bergsjo</a:t>
            </a:r>
            <a:r>
              <a:rPr lang="en-US" sz="2400" b="1" dirty="0" smtClean="0"/>
              <a:t> 2001 and Rooney 1992</a:t>
            </a:r>
            <a:endParaRPr lang="en-US" sz="2400" dirty="0"/>
          </a:p>
        </p:txBody>
      </p:sp>
      <p:pic>
        <p:nvPicPr>
          <p:cNvPr id="112642" name="Picture 2"/>
          <p:cNvPicPr>
            <a:picLocks noGrp="1" noChangeAspect="1" noChangeArrowheads="1"/>
          </p:cNvPicPr>
          <p:nvPr>
            <p:ph idx="1"/>
          </p:nvPr>
        </p:nvPicPr>
        <p:blipFill>
          <a:blip r:embed="rId2"/>
          <a:srcRect/>
          <a:stretch>
            <a:fillRect/>
          </a:stretch>
        </p:blipFill>
        <p:spPr bwMode="auto">
          <a:xfrm>
            <a:off x="609600" y="1447800"/>
            <a:ext cx="8077199" cy="5410199"/>
          </a:xfrm>
          <a:prstGeom prst="rect">
            <a:avLst/>
          </a:prstGeom>
          <a:noFill/>
          <a:ln w="9525">
            <a:noFill/>
            <a:miter lim="800000"/>
            <a:headEnd/>
            <a:tailEnd/>
          </a:ln>
          <a:effectLst/>
        </p:spPr>
      </p:pic>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BIRTH PREPAREDNESS</a:t>
            </a:r>
            <a:endParaRPr lang="en-US" sz="8800"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Internal Sex Organs</a:t>
            </a:r>
          </a:p>
        </p:txBody>
      </p:sp>
      <p:sp>
        <p:nvSpPr>
          <p:cNvPr id="24579" name="Rectangle 3"/>
          <p:cNvSpPr>
            <a:spLocks noGrp="1" noChangeArrowheads="1"/>
          </p:cNvSpPr>
          <p:nvPr>
            <p:ph type="body" idx="1"/>
          </p:nvPr>
        </p:nvSpPr>
        <p:spPr>
          <a:xfrm>
            <a:off x="685800" y="1981200"/>
            <a:ext cx="7772400" cy="4660900"/>
          </a:xfrm>
        </p:spPr>
        <p:txBody>
          <a:bodyPr/>
          <a:lstStyle/>
          <a:p>
            <a:pPr>
              <a:lnSpc>
                <a:spcPct val="90000"/>
              </a:lnSpc>
            </a:pPr>
            <a:r>
              <a:rPr lang="en-US"/>
              <a:t>Grafenberg Spot (G-spot) – dime to quarter sized spot in the lower third of anterior vaginal wall (2-3 inches up), just past the pubic bone; </a:t>
            </a:r>
          </a:p>
          <a:p>
            <a:pPr lvl="1">
              <a:lnSpc>
                <a:spcPct val="90000"/>
              </a:lnSpc>
            </a:pPr>
            <a:r>
              <a:rPr lang="en-US"/>
              <a:t>sensitive area; </a:t>
            </a:r>
          </a:p>
          <a:p>
            <a:pPr lvl="1">
              <a:lnSpc>
                <a:spcPct val="90000"/>
              </a:lnSpc>
            </a:pPr>
            <a:r>
              <a:rPr lang="en-US"/>
              <a:t>Controversy: </a:t>
            </a:r>
          </a:p>
          <a:p>
            <a:pPr lvl="2">
              <a:lnSpc>
                <a:spcPct val="90000"/>
              </a:lnSpc>
            </a:pPr>
            <a:r>
              <a:rPr lang="en-US"/>
              <a:t>Female ejaculation – powerful orgasms and expulsion of fluid (up to 4 ounces) due to stimulation of the G-spot in some women; </a:t>
            </a:r>
          </a:p>
          <a:p>
            <a:pPr lvl="2">
              <a:lnSpc>
                <a:spcPct val="90000"/>
              </a:lnSpc>
            </a:pPr>
            <a:r>
              <a:rPr lang="en-US"/>
              <a:t>may be Skene’s glands fluid or urine</a:t>
            </a:r>
          </a:p>
        </p:txBody>
      </p:sp>
    </p:spTree>
  </p:cSld>
  <p:clrMapOvr>
    <a:masterClrMapping/>
  </p:clrMapOvr>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Birth preparedness</a:t>
            </a:r>
            <a:endParaRPr lang="en-US" dirty="0"/>
          </a:p>
        </p:txBody>
      </p:sp>
      <p:sp>
        <p:nvSpPr>
          <p:cNvPr id="3" name="Content Placeholder 2"/>
          <p:cNvSpPr>
            <a:spLocks noGrp="1"/>
          </p:cNvSpPr>
          <p:nvPr>
            <p:ph idx="1"/>
          </p:nvPr>
        </p:nvSpPr>
        <p:spPr/>
        <p:txBody>
          <a:bodyPr/>
          <a:lstStyle/>
          <a:p>
            <a:r>
              <a:rPr lang="en-US" dirty="0" smtClean="0"/>
              <a:t>Birth preparedness is a shared responsibility between policy makers, health care providers, families and women. </a:t>
            </a:r>
          </a:p>
          <a:p>
            <a:r>
              <a:rPr lang="en-US" dirty="0" smtClean="0"/>
              <a:t>In many societies, it is considered unlucky to prepare in advance for delivery and expected baby  Thus, no action is taken prior to the delivery and the family scrambles into action only when labor begins.  </a:t>
            </a:r>
          </a:p>
          <a:p>
            <a:endParaRPr lang="en-US" dirty="0"/>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Birth preparedness</a:t>
            </a:r>
            <a:endParaRPr lang="en-US" dirty="0"/>
          </a:p>
        </p:txBody>
      </p:sp>
      <p:sp>
        <p:nvSpPr>
          <p:cNvPr id="3" name="Content Placeholder 2"/>
          <p:cNvSpPr>
            <a:spLocks noGrp="1"/>
          </p:cNvSpPr>
          <p:nvPr>
            <p:ph idx="1"/>
          </p:nvPr>
        </p:nvSpPr>
        <p:spPr/>
        <p:txBody>
          <a:bodyPr>
            <a:normAutofit/>
          </a:bodyPr>
          <a:lstStyle/>
          <a:p>
            <a:r>
              <a:rPr lang="en-US" dirty="0" smtClean="0"/>
              <a:t>Unfortunately, when complications do occur, as they do in 15% of the cases, the family is unprepared and though trying desperately to save the woman, inadvertently wastes a great deal of time in getting organized, gathering funds, finding transport, and reaching the appropriate referral facility – too often these delays lead to maternal death.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Delays </a:t>
            </a:r>
            <a:endParaRPr lang="en-US" b="1" dirty="0"/>
          </a:p>
        </p:txBody>
      </p:sp>
      <p:sp>
        <p:nvSpPr>
          <p:cNvPr id="3" name="Content Placeholder 2"/>
          <p:cNvSpPr>
            <a:spLocks noGrp="1"/>
          </p:cNvSpPr>
          <p:nvPr>
            <p:ph idx="1"/>
          </p:nvPr>
        </p:nvSpPr>
        <p:spPr/>
        <p:txBody>
          <a:bodyPr>
            <a:normAutofit fontScale="85000" lnSpcReduction="20000"/>
          </a:bodyPr>
          <a:lstStyle/>
          <a:p>
            <a:r>
              <a:rPr lang="en-US" b="1" dirty="0" smtClean="0"/>
              <a:t>Delay 1:</a:t>
            </a:r>
            <a:r>
              <a:rPr lang="en-US" dirty="0" smtClean="0"/>
              <a:t> Delay in recognizing the problem (lack of awareness of danger signs)</a:t>
            </a:r>
          </a:p>
          <a:p>
            <a:r>
              <a:rPr lang="en-US" b="1" dirty="0" smtClean="0"/>
              <a:t>Delay 2:</a:t>
            </a:r>
            <a:r>
              <a:rPr lang="en-US" dirty="0" smtClean="0"/>
              <a:t> Delay in deciding to seek care (inaccessible health facility, fear of costs, lack of resources to pay for services, supplies and medicines)</a:t>
            </a:r>
          </a:p>
          <a:p>
            <a:r>
              <a:rPr lang="en-US" b="1" dirty="0" smtClean="0"/>
              <a:t>Delay 3:</a:t>
            </a:r>
            <a:r>
              <a:rPr lang="en-US" dirty="0" smtClean="0"/>
              <a:t> Delay in reaching the health facility (no transport available, unaware of appropriate referral facility)</a:t>
            </a:r>
          </a:p>
          <a:p>
            <a:r>
              <a:rPr lang="en-US" b="1" dirty="0" smtClean="0"/>
              <a:t>Delay 4:</a:t>
            </a:r>
            <a:r>
              <a:rPr lang="en-US" dirty="0" smtClean="0"/>
              <a:t> Delay in receiving adequate treatment once a woman has arrived at the health facility (health facility not adequately equipped, lack of trained personnel, emergency medicines, blood).</a:t>
            </a:r>
          </a:p>
          <a:p>
            <a:endParaRPr lang="en-US" dirty="0"/>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Birth preparedness/complication readiness</a:t>
            </a:r>
            <a:endParaRPr lang="en-US" b="1" dirty="0"/>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pPr>
              <a:buNone/>
            </a:pPr>
            <a:r>
              <a:rPr lang="en-US" b="1" dirty="0" smtClean="0"/>
              <a:t>The pregnant woman and her family must:</a:t>
            </a:r>
          </a:p>
          <a:p>
            <a:pPr>
              <a:buNone/>
            </a:pPr>
            <a:r>
              <a:rPr lang="en-US" dirty="0" smtClean="0"/>
              <a:t>• Know what to expect during pregnancy, including the expected date of delivery and self-care during pregnancy (</a:t>
            </a:r>
            <a:r>
              <a:rPr lang="en-US" dirty="0" err="1" smtClean="0"/>
              <a:t>eg</a:t>
            </a:r>
            <a:r>
              <a:rPr lang="en-US" dirty="0" smtClean="0"/>
              <a:t> nutrition and reduction of workload)</a:t>
            </a:r>
          </a:p>
          <a:p>
            <a:pPr>
              <a:buNone/>
            </a:pPr>
            <a:r>
              <a:rPr lang="en-US" dirty="0" smtClean="0"/>
              <a:t>• Plan the appropriate location for the delivery</a:t>
            </a:r>
          </a:p>
          <a:p>
            <a:pPr>
              <a:buNone/>
            </a:pPr>
            <a:r>
              <a:rPr lang="en-US" dirty="0" smtClean="0"/>
              <a:t>• Choose a skilled provider</a:t>
            </a:r>
          </a:p>
          <a:p>
            <a:pPr>
              <a:buNone/>
            </a:pPr>
            <a:r>
              <a:rPr lang="en-US" dirty="0" smtClean="0"/>
              <a:t>• Have the needed supplies to conduct a clean and safe delivery</a:t>
            </a:r>
          </a:p>
          <a:p>
            <a:pPr>
              <a:buNone/>
            </a:pPr>
            <a:r>
              <a:rPr lang="en-US" dirty="0" smtClean="0"/>
              <a:t>• Make a plan for the skilled attendant to reach the home or for the woman reaching the skilled attendant at onset of labor</a:t>
            </a:r>
          </a:p>
          <a:p>
            <a:pPr>
              <a:buNone/>
            </a:pPr>
            <a:r>
              <a:rPr lang="en-US" dirty="0" smtClean="0"/>
              <a:t>• Plan appropriate care for the postpartum mother and newborn</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Birth preparedness/complication readiness</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dirty="0" smtClean="0"/>
              <a:t>• Identify support people to help with transportation, care of children/household, and accompany the woman to a health facility in an emergency</a:t>
            </a:r>
          </a:p>
          <a:p>
            <a:pPr>
              <a:buNone/>
            </a:pPr>
            <a:r>
              <a:rPr lang="en-US" dirty="0" smtClean="0"/>
              <a:t>• Be able to identify the signs of an obstetric emergency</a:t>
            </a:r>
          </a:p>
          <a:p>
            <a:pPr>
              <a:buNone/>
            </a:pPr>
            <a:r>
              <a:rPr lang="en-US" dirty="0" smtClean="0"/>
              <a:t>• Know the importance of seeking care without delay when complications occur</a:t>
            </a:r>
          </a:p>
          <a:p>
            <a:pPr>
              <a:buNone/>
            </a:pPr>
            <a:r>
              <a:rPr lang="en-US" dirty="0" smtClean="0"/>
              <a:t>• Have a plan to be able to respond immediately in the event of an emergency to avoid delays</a:t>
            </a:r>
          </a:p>
          <a:p>
            <a:pPr>
              <a:buNone/>
            </a:pPr>
            <a:r>
              <a:rPr lang="en-US" dirty="0" smtClean="0"/>
              <a:t>• Know the location of the nearest health facility where Emergency Obstetric Care (</a:t>
            </a:r>
            <a:r>
              <a:rPr lang="en-US" dirty="0" err="1" smtClean="0"/>
              <a:t>EmOC</a:t>
            </a:r>
            <a:r>
              <a:rPr lang="en-US" dirty="0" smtClean="0"/>
              <a:t>) is available</a:t>
            </a:r>
          </a:p>
          <a:p>
            <a:pPr>
              <a:buNone/>
            </a:pPr>
            <a:r>
              <a:rPr lang="en-US" dirty="0" smtClean="0"/>
              <a:t>• Have a means of traveling to this facility</a:t>
            </a:r>
          </a:p>
          <a:p>
            <a:pPr>
              <a:buNone/>
            </a:pPr>
            <a:r>
              <a:rPr lang="en-US" dirty="0" smtClean="0"/>
              <a:t>• Set aside funds for medical care in advance so that the woman can reach appropriate medical facilities as quickly as possible.</a:t>
            </a:r>
          </a:p>
          <a:p>
            <a:endParaRPr lang="en-US" dirty="0"/>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Birth preparedness</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The skilled provider and the woman should plan for the following:</a:t>
            </a:r>
          </a:p>
          <a:p>
            <a:pPr>
              <a:buNone/>
            </a:pPr>
            <a:r>
              <a:rPr lang="en-US" dirty="0" smtClean="0"/>
              <a:t>• A skilled provider to be at the birth</a:t>
            </a:r>
          </a:p>
          <a:p>
            <a:pPr>
              <a:buNone/>
            </a:pPr>
            <a:r>
              <a:rPr lang="en-US" dirty="0" smtClean="0"/>
              <a:t>• The site for the birth and how to get there</a:t>
            </a:r>
          </a:p>
          <a:p>
            <a:pPr>
              <a:buNone/>
            </a:pPr>
            <a:r>
              <a:rPr lang="en-US" dirty="0" smtClean="0"/>
              <a:t>• Items needed for the birth, whether it will be at home or in a healthcare facility</a:t>
            </a:r>
          </a:p>
          <a:p>
            <a:pPr>
              <a:buNone/>
            </a:pPr>
            <a:r>
              <a:rPr lang="en-US" dirty="0" smtClean="0"/>
              <a:t>• Money to pay for the skilled attendant and any needed medications</a:t>
            </a:r>
          </a:p>
          <a:p>
            <a:pPr>
              <a:buNone/>
            </a:pPr>
            <a:r>
              <a:rPr lang="en-US" dirty="0" smtClean="0"/>
              <a:t>• Support after the birth, including someone to accompany the woman during the birth and someone to take care of her family while she is away</a:t>
            </a:r>
            <a:endParaRPr lang="en-US" dirty="0"/>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Complication readiness</a:t>
            </a:r>
            <a:endParaRPr lang="en-US" dirty="0"/>
          </a:p>
        </p:txBody>
      </p:sp>
      <p:sp>
        <p:nvSpPr>
          <p:cNvPr id="3" name="Content Placeholder 2"/>
          <p:cNvSpPr>
            <a:spLocks noGrp="1"/>
          </p:cNvSpPr>
          <p:nvPr>
            <p:ph idx="1"/>
          </p:nvPr>
        </p:nvSpPr>
        <p:spPr/>
        <p:txBody>
          <a:bodyPr>
            <a:normAutofit lnSpcReduction="10000"/>
          </a:bodyPr>
          <a:lstStyle/>
          <a:p>
            <a:r>
              <a:rPr lang="en-US" dirty="0" smtClean="0"/>
              <a:t>Managing complications is important because the window of opportunity to treat women may be small</a:t>
            </a:r>
          </a:p>
          <a:p>
            <a:pPr>
              <a:buNone/>
            </a:pPr>
            <a:r>
              <a:rPr lang="en-US" b="1" dirty="0" smtClean="0"/>
              <a:t>For instance:</a:t>
            </a:r>
          </a:p>
          <a:p>
            <a:pPr>
              <a:buNone/>
            </a:pPr>
            <a:r>
              <a:rPr lang="en-US" dirty="0" smtClean="0"/>
              <a:t>• The interval from onset to death for </a:t>
            </a:r>
            <a:r>
              <a:rPr lang="en-US" dirty="0" err="1" smtClean="0"/>
              <a:t>antepartum</a:t>
            </a:r>
            <a:r>
              <a:rPr lang="en-US" dirty="0" smtClean="0"/>
              <a:t> hemorrhage can be approximately 12 hours.</a:t>
            </a:r>
          </a:p>
          <a:p>
            <a:pPr>
              <a:buNone/>
            </a:pPr>
            <a:r>
              <a:rPr lang="en-US" dirty="0" smtClean="0"/>
              <a:t>• The interval from onset to death for postpartum hemorrhage can be two hours.</a:t>
            </a:r>
            <a:endParaRPr lang="en-US" dirty="0"/>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Complication readiness</a:t>
            </a: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Every woman should have a plan for the following:</a:t>
            </a:r>
          </a:p>
          <a:p>
            <a:pPr>
              <a:buNone/>
            </a:pPr>
            <a:r>
              <a:rPr lang="en-US" dirty="0" smtClean="0"/>
              <a:t>• A person designated to make decisions on her</a:t>
            </a:r>
          </a:p>
          <a:p>
            <a:pPr>
              <a:buNone/>
            </a:pPr>
            <a:r>
              <a:rPr lang="en-US" dirty="0" smtClean="0"/>
              <a:t>behalf, in case she is unable to make them</a:t>
            </a:r>
          </a:p>
          <a:p>
            <a:pPr>
              <a:buNone/>
            </a:pPr>
            <a:r>
              <a:rPr lang="en-US" dirty="0" smtClean="0"/>
              <a:t>• A way to communicate with a source of help (skilled attendant, facility, transportation)</a:t>
            </a:r>
          </a:p>
          <a:p>
            <a:pPr>
              <a:buNone/>
            </a:pPr>
            <a:r>
              <a:rPr lang="en-US" dirty="0" smtClean="0"/>
              <a:t>• A source of emergency funds</a:t>
            </a:r>
          </a:p>
          <a:p>
            <a:pPr>
              <a:buNone/>
            </a:pPr>
            <a:r>
              <a:rPr lang="en-US" dirty="0" smtClean="0"/>
              <a:t>• Emergency transportation</a:t>
            </a:r>
          </a:p>
          <a:p>
            <a:pPr>
              <a:buNone/>
            </a:pPr>
            <a:r>
              <a:rPr lang="en-US" dirty="0" smtClean="0"/>
              <a:t>• Blood donors</a:t>
            </a:r>
            <a:endParaRPr lang="en-US" dirty="0"/>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Warning signs during pregnancy</a:t>
            </a:r>
            <a:endParaRPr lang="en-US" b="1" dirty="0"/>
          </a:p>
        </p:txBody>
      </p:sp>
      <p:sp>
        <p:nvSpPr>
          <p:cNvPr id="3" name="Content Placeholder 2"/>
          <p:cNvSpPr>
            <a:spLocks noGrp="1"/>
          </p:cNvSpPr>
          <p:nvPr>
            <p:ph idx="1"/>
          </p:nvPr>
        </p:nvSpPr>
        <p:spPr/>
        <p:txBody>
          <a:bodyPr>
            <a:normAutofit fontScale="92500"/>
          </a:bodyPr>
          <a:lstStyle/>
          <a:p>
            <a:pPr lvl="0"/>
            <a:r>
              <a:rPr lang="en-US" dirty="0" smtClean="0"/>
              <a:t>Severe abdominal pain or cramping, which could indicate preterm labor or ectopic pregnancy</a:t>
            </a:r>
          </a:p>
          <a:p>
            <a:pPr lvl="0"/>
            <a:r>
              <a:rPr lang="en-US" dirty="0" smtClean="0"/>
              <a:t>Frequent uterine contractions from 20-36 weeks, which could indicate preterm labor</a:t>
            </a:r>
          </a:p>
          <a:p>
            <a:pPr lvl="0"/>
            <a:r>
              <a:rPr lang="en-US" dirty="0" smtClean="0"/>
              <a:t>Vaginal bleeding, which could indicate preterm labor or ectopic pregnancy</a:t>
            </a:r>
          </a:p>
          <a:p>
            <a:pPr lvl="0"/>
            <a:r>
              <a:rPr lang="en-US" dirty="0" smtClean="0"/>
              <a:t>Steady leaking of watery fluid from vagina, which could indicate ruptured membranes (water breaking) or preterm labor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Warning signs during pregnancy</a:t>
            </a:r>
            <a:endParaRPr lang="en-US" dirty="0"/>
          </a:p>
        </p:txBody>
      </p:sp>
      <p:sp>
        <p:nvSpPr>
          <p:cNvPr id="3" name="Content Placeholder 2"/>
          <p:cNvSpPr>
            <a:spLocks noGrp="1"/>
          </p:cNvSpPr>
          <p:nvPr>
            <p:ph idx="1"/>
          </p:nvPr>
        </p:nvSpPr>
        <p:spPr/>
        <p:txBody>
          <a:bodyPr>
            <a:normAutofit lnSpcReduction="10000"/>
          </a:bodyPr>
          <a:lstStyle/>
          <a:p>
            <a:pPr lvl="0"/>
            <a:r>
              <a:rPr lang="en-US" dirty="0" smtClean="0"/>
              <a:t>Absence of or decrease in fetal movements after 20 weeks, which could indicate fetal distress</a:t>
            </a:r>
          </a:p>
          <a:p>
            <a:pPr lvl="0"/>
            <a:r>
              <a:rPr lang="en-US" dirty="0" smtClean="0"/>
              <a:t>Severe headaches and vision problems, which could indicate dangerously elevated blood pressure</a:t>
            </a:r>
          </a:p>
          <a:p>
            <a:pPr lvl="0"/>
            <a:r>
              <a:rPr lang="en-US" dirty="0" smtClean="0"/>
              <a:t>Persistent vomiting, which could lead to dehydration and starvation</a:t>
            </a:r>
          </a:p>
          <a:p>
            <a:pPr lvl="0"/>
            <a:r>
              <a:rPr lang="en-US" dirty="0" smtClean="0"/>
              <a:t>Chills or fever, which could indicate infection</a:t>
            </a:r>
          </a:p>
          <a:p>
            <a:endParaRPr lang="en-US" dirty="0" smtClean="0"/>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Birth of Midwifery</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As </a:t>
            </a:r>
            <a:r>
              <a:rPr lang="en-US" dirty="0"/>
              <a:t>women gave birth, they sought and received care from supportive others. </a:t>
            </a:r>
            <a:endParaRPr lang="en-US" dirty="0" smtClean="0"/>
          </a:p>
          <a:p>
            <a:r>
              <a:rPr lang="en-US" dirty="0" smtClean="0"/>
              <a:t>At </a:t>
            </a:r>
            <a:r>
              <a:rPr lang="en-US" dirty="0"/>
              <a:t>an unknown point in </a:t>
            </a:r>
            <a:r>
              <a:rPr lang="en-US" dirty="0" smtClean="0"/>
              <a:t>the cultural </a:t>
            </a:r>
            <a:r>
              <a:rPr lang="en-US" dirty="0"/>
              <a:t>evolution, some experienced women became designated as the wise women to be in </a:t>
            </a:r>
            <a:r>
              <a:rPr lang="en-US" dirty="0" smtClean="0"/>
              <a:t>attendance at </a:t>
            </a:r>
            <a:r>
              <a:rPr lang="en-US" dirty="0"/>
              <a:t>birth. </a:t>
            </a:r>
            <a:endParaRPr lang="en-US" dirty="0" smtClean="0"/>
          </a:p>
          <a:p>
            <a:r>
              <a:rPr lang="en-US" dirty="0" smtClean="0"/>
              <a:t>Thus</a:t>
            </a:r>
            <a:r>
              <a:rPr lang="en-US" dirty="0"/>
              <a:t>, the profession of midwifery began.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bg1"/>
          </a:solidFill>
          <a:ln>
            <a:solidFill>
              <a:srgbClr val="000080"/>
            </a:solidFill>
          </a:ln>
        </p:spPr>
        <p:txBody>
          <a:bodyPr/>
          <a:lstStyle/>
          <a:p>
            <a:r>
              <a:rPr lang="en-US"/>
              <a:t>CERVIX</a:t>
            </a:r>
          </a:p>
        </p:txBody>
      </p:sp>
      <p:sp>
        <p:nvSpPr>
          <p:cNvPr id="16387" name="Rectangle 3"/>
          <p:cNvSpPr>
            <a:spLocks noGrp="1" noChangeArrowheads="1"/>
          </p:cNvSpPr>
          <p:nvPr>
            <p:ph type="body" idx="1"/>
          </p:nvPr>
        </p:nvSpPr>
        <p:spPr/>
        <p:txBody>
          <a:bodyPr/>
          <a:lstStyle/>
          <a:p>
            <a:r>
              <a:rPr lang="en-US"/>
              <a:t>The cervix connects the uterus to the vagina</a:t>
            </a:r>
          </a:p>
          <a:p>
            <a:r>
              <a:rPr lang="en-US"/>
              <a:t>The cervical opening to the vagina is small</a:t>
            </a:r>
          </a:p>
          <a:p>
            <a:r>
              <a:rPr lang="en-US"/>
              <a:t>This acts as a safety precaution against foreign bodies entering the uterus</a:t>
            </a:r>
          </a:p>
          <a:p>
            <a:r>
              <a:rPr lang="en-US"/>
              <a:t>During childbirth, the cervix dilates to accommodate the passage of the fetus</a:t>
            </a:r>
          </a:p>
          <a:p>
            <a:r>
              <a:rPr lang="en-US"/>
              <a:t>This dilation is a sign that labor has begun</a:t>
            </a:r>
          </a:p>
        </p:txBody>
      </p:sp>
    </p:spTree>
  </p:cSld>
  <p:clrMapOvr>
    <a:masterClrMapping/>
  </p:clrMapOvr>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Danger signs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key danger signs during </a:t>
            </a:r>
            <a:r>
              <a:rPr lang="en-US" b="1" dirty="0" smtClean="0"/>
              <a:t>pregnancy</a:t>
            </a:r>
            <a:r>
              <a:rPr lang="en-US" dirty="0" smtClean="0"/>
              <a:t> include: </a:t>
            </a:r>
          </a:p>
          <a:p>
            <a:r>
              <a:rPr lang="en-US" dirty="0" smtClean="0"/>
              <a:t>Severe vaginal bleeding </a:t>
            </a:r>
          </a:p>
          <a:p>
            <a:r>
              <a:rPr lang="en-US" dirty="0" smtClean="0"/>
              <a:t>Swollen hands/face </a:t>
            </a:r>
          </a:p>
          <a:p>
            <a:r>
              <a:rPr lang="en-US" dirty="0" smtClean="0"/>
              <a:t>Blurred vision </a:t>
            </a:r>
          </a:p>
          <a:p>
            <a:pPr>
              <a:buNone/>
            </a:pPr>
            <a:r>
              <a:rPr lang="en-US" dirty="0" smtClean="0"/>
              <a:t>The key danger signs during </a:t>
            </a:r>
            <a:r>
              <a:rPr lang="en-US" b="1" dirty="0" smtClean="0"/>
              <a:t>labor and childbirth </a:t>
            </a:r>
            <a:r>
              <a:rPr lang="en-US" dirty="0" smtClean="0"/>
              <a:t>include: </a:t>
            </a:r>
          </a:p>
          <a:p>
            <a:r>
              <a:rPr lang="en-US" dirty="0" smtClean="0"/>
              <a:t>Severe vaginal bleeding </a:t>
            </a:r>
          </a:p>
          <a:p>
            <a:r>
              <a:rPr lang="en-US" dirty="0" smtClean="0"/>
              <a:t>Prolonged labor (&gt; 12 hours) </a:t>
            </a:r>
          </a:p>
          <a:p>
            <a:r>
              <a:rPr lang="en-US" dirty="0" smtClean="0"/>
              <a:t>Convulsions</a:t>
            </a:r>
          </a:p>
          <a:p>
            <a:r>
              <a:rPr lang="en-US" dirty="0" smtClean="0"/>
              <a:t>Retained placenta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Danger signs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key danger signs during the </a:t>
            </a:r>
            <a:r>
              <a:rPr lang="en-US" b="1" dirty="0" smtClean="0"/>
              <a:t>postpartum</a:t>
            </a:r>
            <a:r>
              <a:rPr lang="en-US" dirty="0" smtClean="0"/>
              <a:t> period include: </a:t>
            </a:r>
          </a:p>
          <a:p>
            <a:r>
              <a:rPr lang="en-US" dirty="0" smtClean="0"/>
              <a:t>Severe vaginal bleeding </a:t>
            </a:r>
          </a:p>
          <a:p>
            <a:r>
              <a:rPr lang="en-US" dirty="0" smtClean="0"/>
              <a:t>Foul-smelling vaginal discharge </a:t>
            </a:r>
          </a:p>
          <a:p>
            <a:r>
              <a:rPr lang="en-US" dirty="0" smtClean="0"/>
              <a:t>High fever </a:t>
            </a:r>
          </a:p>
          <a:p>
            <a:pPr>
              <a:buNone/>
            </a:pPr>
            <a:r>
              <a:rPr lang="en-US" dirty="0" smtClean="0"/>
              <a:t>The key danger signs in the </a:t>
            </a:r>
            <a:r>
              <a:rPr lang="en-US" b="1" dirty="0" smtClean="0"/>
              <a:t>newborn</a:t>
            </a:r>
            <a:r>
              <a:rPr lang="en-US" dirty="0" smtClean="0"/>
              <a:t> include: </a:t>
            </a:r>
          </a:p>
          <a:p>
            <a:r>
              <a:rPr lang="en-US" dirty="0" smtClean="0"/>
              <a:t>Convulsions/spasms/rigidity</a:t>
            </a:r>
          </a:p>
          <a:p>
            <a:r>
              <a:rPr lang="en-US" dirty="0" smtClean="0"/>
              <a:t>Difficult/fast breathing </a:t>
            </a:r>
          </a:p>
          <a:p>
            <a:r>
              <a:rPr lang="en-US" dirty="0" smtClean="0"/>
              <a:t>Very small baby </a:t>
            </a:r>
          </a:p>
          <a:p>
            <a:r>
              <a:rPr lang="en-US" dirty="0" smtClean="0"/>
              <a:t>Lethargy/unconsciousness </a:t>
            </a:r>
          </a:p>
          <a:p>
            <a:endParaRPr lang="en-US" dirty="0"/>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NON-STRESS TEST </a:t>
            </a:r>
            <a:endParaRPr lang="en-US" dirty="0"/>
          </a:p>
        </p:txBody>
      </p:sp>
      <p:sp>
        <p:nvSpPr>
          <p:cNvPr id="3" name="Content Placeholder 2"/>
          <p:cNvSpPr>
            <a:spLocks noGrp="1"/>
          </p:cNvSpPr>
          <p:nvPr>
            <p:ph idx="1"/>
          </p:nvPr>
        </p:nvSpPr>
        <p:spPr/>
        <p:txBody>
          <a:bodyPr/>
          <a:lstStyle/>
          <a:p>
            <a:r>
              <a:rPr lang="en-US" dirty="0" smtClean="0"/>
              <a:t>A non-stress test is a noninvasive procedure that monitors the fetus's heart rate, making sure he or she is getting enough oxygen. It is called "</a:t>
            </a:r>
            <a:r>
              <a:rPr lang="en-US" dirty="0" err="1" smtClean="0"/>
              <a:t>nonstress</a:t>
            </a:r>
            <a:r>
              <a:rPr lang="en-US" dirty="0" smtClean="0"/>
              <a:t>" because stress is not placed on the fetus while testing.</a:t>
            </a:r>
            <a:endParaRPr lang="en-US" dirty="0"/>
          </a:p>
        </p:txBody>
      </p:sp>
    </p:spTree>
  </p:cSld>
  <p:clrMapOvr>
    <a:masterClrMapping/>
  </p:clrMapOvr>
  <p:timing>
    <p:tnLst>
      <p:par>
        <p:cTn id="1" dur="indefinite" restart="never" nodeType="tmRoot"/>
      </p:par>
    </p:tn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NON-STRESS TEST </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first assessment of fetal well-being is the </a:t>
            </a:r>
            <a:r>
              <a:rPr lang="en-US" dirty="0" err="1" smtClean="0"/>
              <a:t>nonstress</a:t>
            </a:r>
            <a:r>
              <a:rPr lang="en-US" dirty="0" smtClean="0"/>
              <a:t> test. </a:t>
            </a:r>
          </a:p>
          <a:p>
            <a:r>
              <a:rPr lang="en-US" dirty="0" smtClean="0"/>
              <a:t>With the mother resting in the left lateral supine position, a continuous fetal heart rate tracing is obtained using external Doppler equipment. </a:t>
            </a:r>
          </a:p>
          <a:p>
            <a:r>
              <a:rPr lang="en-US" dirty="0" smtClean="0"/>
              <a:t>The mother reports each fetal movement, and the effects of the fetal movements on heart rate are determined. </a:t>
            </a:r>
          </a:p>
        </p:txBody>
      </p:sp>
    </p:spTree>
  </p:cSld>
  <p:clrMapOvr>
    <a:masterClrMapping/>
  </p:clrMapOvr>
  <p:timing>
    <p:tnLst>
      <p:par>
        <p:cTn id="1" dur="indefinite" restart="never" nodeType="tmRoot"/>
      </p:par>
    </p:tn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NON-STRESS TEST </a:t>
            </a:r>
            <a:endParaRPr lang="en-US" dirty="0"/>
          </a:p>
        </p:txBody>
      </p:sp>
      <p:sp>
        <p:nvSpPr>
          <p:cNvPr id="3" name="Content Placeholder 2"/>
          <p:cNvSpPr>
            <a:spLocks noGrp="1"/>
          </p:cNvSpPr>
          <p:nvPr>
            <p:ph idx="1"/>
          </p:nvPr>
        </p:nvSpPr>
        <p:spPr/>
        <p:txBody>
          <a:bodyPr/>
          <a:lstStyle/>
          <a:p>
            <a:r>
              <a:rPr lang="en-US" dirty="0" smtClean="0"/>
              <a:t>A normal fetus responds to fetal movement with an acceleration in fetal heart rate of 15 beats or more per minute above the baseline for at least 15 seconds. </a:t>
            </a:r>
          </a:p>
          <a:p>
            <a:r>
              <a:rPr lang="en-US" dirty="0" smtClean="0"/>
              <a:t>If at least two such accelerations occur in a 20-minute interval, the fetus is regarded as being healthy, and the test is said to be reactive. </a:t>
            </a:r>
          </a:p>
          <a:p>
            <a:endParaRPr lang="en-US" dirty="0"/>
          </a:p>
        </p:txBody>
      </p:sp>
    </p:spTree>
  </p:cSld>
  <p:clrMapOvr>
    <a:masterClrMapping/>
  </p:clrMapOvr>
  <p:timing>
    <p:tnLst>
      <p:par>
        <p:cTn id="1" dur="indefinite" restart="never" nodeType="tmRoot"/>
      </p:par>
    </p:tn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Reasons for having a </a:t>
            </a:r>
            <a:r>
              <a:rPr lang="en-US" b="1" dirty="0" err="1" smtClean="0"/>
              <a:t>nonstress</a:t>
            </a:r>
            <a:r>
              <a:rPr lang="en-US" b="1" dirty="0" smtClean="0"/>
              <a:t> test </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decreased fetal movement</a:t>
            </a:r>
          </a:p>
          <a:p>
            <a:r>
              <a:rPr lang="en-US" dirty="0" smtClean="0"/>
              <a:t>post date</a:t>
            </a:r>
          </a:p>
          <a:p>
            <a:r>
              <a:rPr lang="en-US" dirty="0" smtClean="0"/>
              <a:t>multiple pregnancy</a:t>
            </a:r>
          </a:p>
          <a:p>
            <a:r>
              <a:rPr lang="en-US" dirty="0" smtClean="0"/>
              <a:t>insulin dependent diabetes</a:t>
            </a:r>
          </a:p>
          <a:p>
            <a:r>
              <a:rPr lang="en-US" dirty="0" smtClean="0"/>
              <a:t>high blood pressure</a:t>
            </a:r>
          </a:p>
          <a:p>
            <a:r>
              <a:rPr lang="en-US" dirty="0" smtClean="0"/>
              <a:t>kidney disease</a:t>
            </a:r>
          </a:p>
          <a:p>
            <a:r>
              <a:rPr lang="en-US" dirty="0" smtClean="0"/>
              <a:t>heart problems</a:t>
            </a:r>
          </a:p>
          <a:p>
            <a:r>
              <a:rPr lang="en-US" dirty="0" smtClean="0"/>
              <a:t>IUGR (intrauterine growth restriction)</a:t>
            </a:r>
          </a:p>
          <a:p>
            <a:r>
              <a:rPr lang="en-US" dirty="0" err="1" smtClean="0"/>
              <a:t>oligohydramnios</a:t>
            </a:r>
            <a:endParaRPr lang="en-US" dirty="0" smtClean="0"/>
          </a:p>
          <a:p>
            <a:r>
              <a:rPr lang="en-US" dirty="0" err="1" smtClean="0"/>
              <a:t>polyhydramnios</a:t>
            </a:r>
            <a:endParaRPr lang="en-US" dirty="0" smtClean="0"/>
          </a:p>
          <a:p>
            <a:r>
              <a:rPr lang="en-US" dirty="0" smtClean="0"/>
              <a:t>history of losing a baby during the second half of the pregnancy.</a:t>
            </a:r>
          </a:p>
          <a:p>
            <a:endParaRPr lang="en-US" dirty="0"/>
          </a:p>
        </p:txBody>
      </p:sp>
    </p:spTree>
  </p:cSld>
  <p:clrMapOvr>
    <a:masterClrMapping/>
  </p:clrMapOvr>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97986" name="Picture 2"/>
          <p:cNvPicPr>
            <a:picLocks noGrp="1" noChangeAspect="1" noChangeArrowheads="1"/>
          </p:cNvPicPr>
          <p:nvPr>
            <p:ph idx="1"/>
          </p:nvPr>
        </p:nvPicPr>
        <p:blipFill>
          <a:blip r:embed="rId2"/>
          <a:srcRect/>
          <a:stretch>
            <a:fillRect/>
          </a:stretch>
        </p:blipFill>
        <p:spPr bwMode="auto">
          <a:xfrm>
            <a:off x="1371600" y="1600200"/>
            <a:ext cx="6172200"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99010" name="Picture 2"/>
          <p:cNvPicPr>
            <a:picLocks noGrp="1" noChangeAspect="1" noChangeArrowheads="1"/>
          </p:cNvPicPr>
          <p:nvPr>
            <p:ph idx="1"/>
          </p:nvPr>
        </p:nvPicPr>
        <p:blipFill>
          <a:blip r:embed="rId2"/>
          <a:srcRect/>
          <a:stretch>
            <a:fillRect/>
          </a:stretch>
        </p:blipFill>
        <p:spPr bwMode="auto">
          <a:xfrm>
            <a:off x="838200" y="1752600"/>
            <a:ext cx="7162800"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Biophysical profile (BPP)</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An assessment of the well being of the fetus that uses the </a:t>
            </a:r>
            <a:r>
              <a:rPr lang="en-US" dirty="0" err="1" smtClean="0"/>
              <a:t>nonstress</a:t>
            </a:r>
            <a:r>
              <a:rPr lang="en-US" dirty="0" smtClean="0"/>
              <a:t> test (NST)  and ultrasound to examine fetal breathing movements, tone, and amniotic fluid amounts. A score of 2 is given for each component present. A score of 8 or greater is reassuring. </a:t>
            </a:r>
          </a:p>
          <a:p>
            <a:endParaRPr lang="en-US" dirty="0"/>
          </a:p>
        </p:txBody>
      </p:sp>
    </p:spTree>
  </p:cSld>
  <p:clrMapOvr>
    <a:masterClrMapping/>
  </p:clrMapOvr>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381000" y="269240"/>
          <a:ext cx="8534400" cy="6314440"/>
        </p:xfrm>
        <a:graphic>
          <a:graphicData uri="http://schemas.openxmlformats.org/drawingml/2006/table">
            <a:tbl>
              <a:tblPr firstRow="1" bandRow="1">
                <a:tableStyleId>{5C22544A-7EE6-4342-B048-85BDC9FD1C3A}</a:tableStyleId>
              </a:tblPr>
              <a:tblGrid>
                <a:gridCol w="1975556"/>
                <a:gridCol w="3714044"/>
                <a:gridCol w="2844800"/>
              </a:tblGrid>
              <a:tr h="370840">
                <a:tc>
                  <a:txBody>
                    <a:bodyPr/>
                    <a:lstStyle/>
                    <a:p>
                      <a:r>
                        <a:rPr lang="en-US" dirty="0" smtClean="0"/>
                        <a:t>Component</a:t>
                      </a:r>
                      <a:r>
                        <a:rPr lang="en-US" b="1" dirty="0"/>
                        <a:t> </a:t>
                      </a:r>
                      <a:endParaRPr lang="en-US" dirty="0"/>
                    </a:p>
                  </a:txBody>
                  <a:tcPr anchor="ctr"/>
                </a:tc>
                <a:tc>
                  <a:txBody>
                    <a:bodyPr/>
                    <a:lstStyle/>
                    <a:p>
                      <a:r>
                        <a:rPr lang="en-US" b="1"/>
                        <a:t>Score 2</a:t>
                      </a:r>
                      <a:endParaRPr lang="en-US"/>
                    </a:p>
                  </a:txBody>
                  <a:tcPr anchor="ctr"/>
                </a:tc>
                <a:tc>
                  <a:txBody>
                    <a:bodyPr/>
                    <a:lstStyle/>
                    <a:p>
                      <a:r>
                        <a:rPr lang="en-US" b="1"/>
                        <a:t>Score 0</a:t>
                      </a:r>
                      <a:endParaRPr lang="en-US"/>
                    </a:p>
                  </a:txBody>
                  <a:tcPr anchor="ctr"/>
                </a:tc>
              </a:tr>
              <a:tr h="370840">
                <a:tc>
                  <a:txBody>
                    <a:bodyPr/>
                    <a:lstStyle/>
                    <a:p>
                      <a:r>
                        <a:rPr lang="en-US"/>
                        <a:t>Non-stress test</a:t>
                      </a:r>
                    </a:p>
                  </a:txBody>
                  <a:tcPr anchor="ctr"/>
                </a:tc>
                <a:tc>
                  <a:txBody>
                    <a:bodyPr/>
                    <a:lstStyle/>
                    <a:p>
                      <a:r>
                        <a:rPr lang="en-US"/>
                        <a:t>Two or more fetal heart rate accelerations of at least 15 beats/min and lasting at least 15 seconds during  20 minutes of observation</a:t>
                      </a:r>
                    </a:p>
                  </a:txBody>
                  <a:tcPr anchor="ctr"/>
                </a:tc>
                <a:tc>
                  <a:txBody>
                    <a:bodyPr/>
                    <a:lstStyle/>
                    <a:p>
                      <a:r>
                        <a:rPr lang="en-US"/>
                        <a:t>No accelerations or less than two accelerations of fetal heart rate in 20 minutes</a:t>
                      </a:r>
                    </a:p>
                  </a:txBody>
                  <a:tcPr anchor="ctr"/>
                </a:tc>
              </a:tr>
              <a:tr h="370840">
                <a:tc>
                  <a:txBody>
                    <a:bodyPr/>
                    <a:lstStyle/>
                    <a:p>
                      <a:r>
                        <a:rPr lang="en-US"/>
                        <a:t>Breathing</a:t>
                      </a:r>
                    </a:p>
                  </a:txBody>
                  <a:tcPr anchor="ctr"/>
                </a:tc>
                <a:tc>
                  <a:txBody>
                    <a:bodyPr/>
                    <a:lstStyle/>
                    <a:p>
                      <a:r>
                        <a:rPr lang="en-US"/>
                        <a:t>30 seconds of sustained fetal breathing during a 30 minute period of observation. (Hiccups are included as breathing activity)</a:t>
                      </a:r>
                    </a:p>
                  </a:txBody>
                  <a:tcPr anchor="ctr"/>
                </a:tc>
                <a:tc>
                  <a:txBody>
                    <a:bodyPr/>
                    <a:lstStyle/>
                    <a:p>
                      <a:r>
                        <a:rPr lang="en-US"/>
                        <a:t>Less than 30 seconds of fetal breathing movements in 30 min</a:t>
                      </a:r>
                    </a:p>
                  </a:txBody>
                  <a:tcPr anchor="ctr"/>
                </a:tc>
              </a:tr>
              <a:tr h="370840">
                <a:tc>
                  <a:txBody>
                    <a:bodyPr/>
                    <a:lstStyle/>
                    <a:p>
                      <a:r>
                        <a:rPr lang="en-US"/>
                        <a:t>Movement</a:t>
                      </a:r>
                    </a:p>
                  </a:txBody>
                  <a:tcPr anchor="ctr"/>
                </a:tc>
                <a:tc>
                  <a:txBody>
                    <a:bodyPr/>
                    <a:lstStyle/>
                    <a:p>
                      <a:r>
                        <a:rPr lang="en-US"/>
                        <a:t>2 or more discrete gross body/limb movements in 30 minutes, simultaneous limb and trunk movements</a:t>
                      </a:r>
                    </a:p>
                  </a:txBody>
                  <a:tcPr anchor="ctr"/>
                </a:tc>
                <a:tc>
                  <a:txBody>
                    <a:bodyPr/>
                    <a:lstStyle/>
                    <a:p>
                      <a:r>
                        <a:rPr lang="en-US"/>
                        <a:t>Less than 2 gross body/limb movements in 30 minutes</a:t>
                      </a:r>
                    </a:p>
                  </a:txBody>
                  <a:tcPr anchor="ctr"/>
                </a:tc>
              </a:tr>
              <a:tr h="370840">
                <a:tc>
                  <a:txBody>
                    <a:bodyPr/>
                    <a:lstStyle/>
                    <a:p>
                      <a:r>
                        <a:rPr lang="en-US"/>
                        <a:t>Tone</a:t>
                      </a:r>
                    </a:p>
                  </a:txBody>
                  <a:tcPr anchor="ctr"/>
                </a:tc>
                <a:tc>
                  <a:txBody>
                    <a:bodyPr/>
                    <a:lstStyle/>
                    <a:p>
                      <a:r>
                        <a:rPr lang="en-US"/>
                        <a:t>One episode of motion of a limb from position of flexion to extension and rapid return to flexion (opening and closing of hand considered normal tone)</a:t>
                      </a:r>
                    </a:p>
                  </a:txBody>
                  <a:tcPr anchor="ctr"/>
                </a:tc>
                <a:tc>
                  <a:txBody>
                    <a:bodyPr/>
                    <a:lstStyle/>
                    <a:p>
                      <a:r>
                        <a:rPr lang="en-US"/>
                        <a:t>Position of semi or full limb extension with no return or slow return to flexion with movement;absence of fetal movement</a:t>
                      </a:r>
                    </a:p>
                  </a:txBody>
                  <a:tcPr anchor="ctr"/>
                </a:tc>
              </a:tr>
              <a:tr h="370840">
                <a:tc>
                  <a:txBody>
                    <a:bodyPr/>
                    <a:lstStyle/>
                    <a:p>
                      <a:r>
                        <a:rPr lang="en-US"/>
                        <a:t>Amniotic Fluid Volume</a:t>
                      </a:r>
                    </a:p>
                  </a:txBody>
                  <a:tcPr anchor="ctr"/>
                </a:tc>
                <a:tc>
                  <a:txBody>
                    <a:bodyPr/>
                    <a:lstStyle/>
                    <a:p>
                      <a:r>
                        <a:rPr lang="en-US"/>
                        <a:t>At least 1 pocket of fluid that measures at least 2 cm in two perpendicular planes</a:t>
                      </a:r>
                    </a:p>
                  </a:txBody>
                  <a:tcPr anchor="ctr"/>
                </a:tc>
                <a:tc>
                  <a:txBody>
                    <a:bodyPr/>
                    <a:lstStyle/>
                    <a:p>
                      <a:r>
                        <a:rPr lang="en-US" dirty="0"/>
                        <a:t>Largest pocket of amniotic fluid measures &lt; 2 cm in two perpendicular planes</a:t>
                      </a:r>
                    </a:p>
                  </a:txBody>
                  <a:tcPr anchor="ct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Internal Sex Organs</a:t>
            </a:r>
          </a:p>
        </p:txBody>
      </p:sp>
      <p:sp>
        <p:nvSpPr>
          <p:cNvPr id="28675" name="Rectangle 3"/>
          <p:cNvSpPr>
            <a:spLocks noGrp="1" noChangeArrowheads="1"/>
          </p:cNvSpPr>
          <p:nvPr>
            <p:ph type="body" idx="1"/>
          </p:nvPr>
        </p:nvSpPr>
        <p:spPr>
          <a:xfrm>
            <a:off x="685800" y="1600200"/>
            <a:ext cx="7772400" cy="1885950"/>
          </a:xfrm>
        </p:spPr>
        <p:txBody>
          <a:bodyPr>
            <a:normAutofit lnSpcReduction="10000"/>
          </a:bodyPr>
          <a:lstStyle/>
          <a:p>
            <a:r>
              <a:rPr lang="en-US"/>
              <a:t>Cervix – at bottom of the uterus; doughnut-shaped; secretes mucus to help or impede sperm, depending on the monthly cycle</a:t>
            </a:r>
          </a:p>
          <a:p>
            <a:pPr lvl="1"/>
            <a:r>
              <a:rPr lang="en-US"/>
              <a:t>Os – opening leading into the uterus</a:t>
            </a:r>
          </a:p>
        </p:txBody>
      </p:sp>
    </p:spTree>
  </p:cSld>
  <p:clrMapOvr>
    <a:masterClrMapping/>
  </p:clrMapOvr>
  <p:timing>
    <p:tnLst>
      <p:par>
        <p:cTn id="1" dur="indefinite" restart="never" nodeType="tmRoot"/>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ULTRA SOUND</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 next step in prenatal assessment is to determine the adequacy of amniotic fluid volume by real-time </a:t>
            </a:r>
            <a:r>
              <a:rPr lang="en-US" dirty="0" err="1" smtClean="0"/>
              <a:t>ultrasonography</a:t>
            </a:r>
            <a:r>
              <a:rPr lang="en-US" dirty="0" smtClean="0"/>
              <a:t>. </a:t>
            </a:r>
          </a:p>
          <a:p>
            <a:r>
              <a:rPr lang="en-US" dirty="0" err="1" smtClean="0"/>
              <a:t>Oligohydramnios</a:t>
            </a:r>
            <a:r>
              <a:rPr lang="en-US" dirty="0" smtClean="0"/>
              <a:t> suggests fetal compromise. It can be defined as an amniotic fluid index (AFI) of less than 5. </a:t>
            </a:r>
          </a:p>
          <a:p>
            <a:r>
              <a:rPr lang="en-US" dirty="0" smtClean="0"/>
              <a:t>The AFI represents the total of the linear measurements (in centimeters) of the largest amniotic fluid pockets noted on ultrasonic inspection of each of the four quadrants of the gestational sac. </a:t>
            </a:r>
          </a:p>
        </p:txBody>
      </p:sp>
    </p:spTree>
  </p:cSld>
  <p:clrMapOvr>
    <a:masterClrMapping/>
  </p:clrMapOvr>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ULTRA SOUND</a:t>
            </a:r>
            <a:endParaRPr lang="en-US" dirty="0"/>
          </a:p>
        </p:txBody>
      </p:sp>
      <p:sp>
        <p:nvSpPr>
          <p:cNvPr id="3" name="Content Placeholder 2"/>
          <p:cNvSpPr>
            <a:spLocks noGrp="1"/>
          </p:cNvSpPr>
          <p:nvPr>
            <p:ph idx="1"/>
          </p:nvPr>
        </p:nvSpPr>
        <p:spPr/>
        <p:txBody>
          <a:bodyPr/>
          <a:lstStyle/>
          <a:p>
            <a:r>
              <a:rPr lang="en-US" dirty="0" smtClean="0"/>
              <a:t>When amniotic fluid is reduced, the fetus is more likely to become compromised as a result of umbilical cord compression. </a:t>
            </a:r>
          </a:p>
          <a:p>
            <a:r>
              <a:rPr lang="en-US" dirty="0" smtClean="0"/>
              <a:t>Excessive amniotic fluid (</a:t>
            </a:r>
            <a:r>
              <a:rPr lang="en-US" dirty="0" err="1" smtClean="0"/>
              <a:t>polyhydramnios</a:t>
            </a:r>
            <a:r>
              <a:rPr lang="en-US" dirty="0" smtClean="0"/>
              <a:t>; AFI &gt; 23) can be a sign of poor control in a diabetic pregnancy or an indication that the fetus may have an anomaly</a:t>
            </a:r>
          </a:p>
          <a:p>
            <a:endParaRPr lang="en-US" dirty="0"/>
          </a:p>
        </p:txBody>
      </p:sp>
    </p:spTree>
  </p:cSld>
  <p:clrMapOvr>
    <a:masterClrMapping/>
  </p:clrMapOvr>
  <p:timing>
    <p:tnLst>
      <p:par>
        <p:cTn id="1" dur="indefinite" restart="never" nodeType="tmRoot"/>
      </p:par>
    </p:tn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ULTRA SOUND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Fetal breathing (chest wall movements) and fetal movements (stretching and rotational movements) are also used to assess the fetus. </a:t>
            </a:r>
          </a:p>
          <a:p>
            <a:r>
              <a:rPr lang="en-US" dirty="0" smtClean="0"/>
              <a:t>A fetus who has at least 30 breathing movements in 10 minutes or 3 body movements in 10 minutes is considered healthy. </a:t>
            </a:r>
          </a:p>
          <a:p>
            <a:r>
              <a:rPr lang="en-US" dirty="0" smtClean="0"/>
              <a:t>A combination of a reactive </a:t>
            </a:r>
            <a:r>
              <a:rPr lang="en-US" dirty="0" err="1" smtClean="0"/>
              <a:t>nonstress</a:t>
            </a:r>
            <a:r>
              <a:rPr lang="en-US" dirty="0" smtClean="0"/>
              <a:t> test, adequate amniotic fluid, adequate fetal breathing, adequate fetal movements, and adequate tone is frequently referred to as a normal biophysical profile</a:t>
            </a:r>
            <a:r>
              <a:rPr lang="en-US" b="1" dirty="0" smtClean="0"/>
              <a:t>.</a:t>
            </a:r>
            <a:r>
              <a:rPr lang="en-US" dirty="0" smtClean="0"/>
              <a:t> </a:t>
            </a:r>
          </a:p>
          <a:p>
            <a:r>
              <a:rPr lang="en-US" dirty="0" smtClean="0"/>
              <a:t>Each parameter is given a score of 2. A normal profile equals 10. </a:t>
            </a:r>
          </a:p>
          <a:p>
            <a:endParaRPr lang="en-US" dirty="0"/>
          </a:p>
        </p:txBody>
      </p:sp>
    </p:spTree>
  </p:cSld>
  <p:clrMapOvr>
    <a:masterClrMapping/>
  </p:clrMapOvr>
  <p:timing>
    <p:tnLst>
      <p:par>
        <p:cTn id="1" dur="indefinite" restart="never" nodeType="tmRoot"/>
      </p:par>
    </p:tn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CONTRACTION STRESS TEST </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The contraction stress test is a test for </a:t>
            </a:r>
            <a:r>
              <a:rPr lang="en-US" dirty="0" err="1" smtClean="0"/>
              <a:t>uteroplacental</a:t>
            </a:r>
            <a:r>
              <a:rPr lang="en-US" dirty="0" smtClean="0"/>
              <a:t> dysfunction, a condition that may occur in a high-risk pregnancy. </a:t>
            </a:r>
          </a:p>
          <a:p>
            <a:r>
              <a:rPr lang="en-US" dirty="0" smtClean="0"/>
              <a:t>A dilute infusion of </a:t>
            </a:r>
            <a:r>
              <a:rPr lang="en-US" dirty="0" err="1" smtClean="0"/>
              <a:t>oxytocin</a:t>
            </a:r>
            <a:r>
              <a:rPr lang="en-US" dirty="0" smtClean="0"/>
              <a:t> is given to establish at least 3 uterine contractions in 10 minutes. </a:t>
            </a:r>
          </a:p>
          <a:p>
            <a:r>
              <a:rPr lang="en-US" dirty="0" smtClean="0"/>
              <a:t>If late decelerations are observed with each contraction, the test is positive (abnormal). </a:t>
            </a:r>
          </a:p>
          <a:p>
            <a:r>
              <a:rPr lang="en-US" dirty="0" smtClean="0"/>
              <a:t>If only one deceleration is observed, the test is suspicious. When the test is positive, the baby should usually be delivered. </a:t>
            </a:r>
            <a:endParaRPr lang="en-US" dirty="0"/>
          </a:p>
        </p:txBody>
      </p:sp>
    </p:spTree>
  </p:cSld>
  <p:clrMapOvr>
    <a:masterClrMapping/>
  </p:clrMapOvr>
  <p:timing>
    <p:tnLst>
      <p:par>
        <p:cTn id="1" dur="indefinite" restart="never" nodeType="tmRoot"/>
      </p:par>
    </p:tn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7200" b="1" dirty="0" smtClean="0"/>
              <a:t>PREVENTION OF MOTHER TO CHILD TRANSMISSION</a:t>
            </a:r>
            <a:endParaRPr lang="en-US" sz="7200" b="1" dirty="0"/>
          </a:p>
        </p:txBody>
      </p:sp>
    </p:spTree>
  </p:cSld>
  <p:clrMapOvr>
    <a:masterClrMapping/>
  </p:clrMapOvr>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609600"/>
            <a:ext cx="8229600" cy="1066800"/>
          </a:xfrm>
        </p:spPr>
        <p:txBody>
          <a:bodyPr>
            <a:noAutofit/>
          </a:bodyPr>
          <a:lstStyle/>
          <a:p>
            <a:pPr algn="just"/>
            <a:r>
              <a:rPr lang="en-GB" sz="2800" b="1" dirty="0" smtClean="0"/>
              <a:t>Comprehensive Approach </a:t>
            </a:r>
            <a:r>
              <a:rPr lang="en-GB" sz="2800" b="1" dirty="0"/>
              <a:t>t</a:t>
            </a:r>
            <a:r>
              <a:rPr lang="en-US" sz="2800" b="1" dirty="0" smtClean="0"/>
              <a:t>o</a:t>
            </a:r>
            <a:r>
              <a:rPr lang="en-GB" sz="2800" b="1" dirty="0" smtClean="0"/>
              <a:t> Reducing </a:t>
            </a:r>
            <a:r>
              <a:rPr lang="en-GB" sz="2800" b="1" dirty="0"/>
              <a:t>HIV Infection in Mothers, </a:t>
            </a:r>
            <a:r>
              <a:rPr lang="en-GB" sz="2800" b="1" dirty="0" smtClean="0"/>
              <a:t> Infants </a:t>
            </a:r>
            <a:r>
              <a:rPr lang="en-GB" sz="2800" b="1" dirty="0"/>
              <a:t>and Young Children</a:t>
            </a:r>
            <a:endParaRPr lang="en-US" sz="2800" b="1" dirty="0"/>
          </a:p>
        </p:txBody>
      </p:sp>
      <p:sp>
        <p:nvSpPr>
          <p:cNvPr id="91139" name="Rectangle 3"/>
          <p:cNvSpPr>
            <a:spLocks noGrp="1" noChangeArrowheads="1"/>
          </p:cNvSpPr>
          <p:nvPr>
            <p:ph type="body" idx="1"/>
          </p:nvPr>
        </p:nvSpPr>
        <p:spPr>
          <a:xfrm>
            <a:off x="912812" y="2057400"/>
            <a:ext cx="7545387" cy="4343400"/>
          </a:xfrm>
        </p:spPr>
        <p:txBody>
          <a:bodyPr/>
          <a:lstStyle/>
          <a:p>
            <a:pPr>
              <a:lnSpc>
                <a:spcPct val="90000"/>
              </a:lnSpc>
              <a:buNone/>
              <a:tabLst>
                <a:tab pos="1828800" algn="l"/>
              </a:tabLst>
            </a:pPr>
            <a:r>
              <a:rPr lang="en-US" sz="2800" b="1" dirty="0"/>
              <a:t>Element 1</a:t>
            </a:r>
            <a:r>
              <a:rPr lang="en-US" sz="2800" dirty="0"/>
              <a:t>	</a:t>
            </a:r>
            <a:r>
              <a:rPr lang="en-GB" sz="2800" dirty="0"/>
              <a:t>Primary prevention of HIV </a:t>
            </a:r>
            <a:r>
              <a:rPr lang="en-GB" sz="2800" dirty="0" smtClean="0"/>
              <a:t>infection</a:t>
            </a:r>
            <a:endParaRPr lang="en-US" sz="2800" dirty="0"/>
          </a:p>
          <a:p>
            <a:pPr>
              <a:lnSpc>
                <a:spcPct val="90000"/>
              </a:lnSpc>
              <a:buNone/>
              <a:tabLst>
                <a:tab pos="1828800" algn="l"/>
              </a:tabLst>
            </a:pPr>
            <a:r>
              <a:rPr lang="en-US" sz="2800" b="1" dirty="0"/>
              <a:t>Element 2</a:t>
            </a:r>
            <a:r>
              <a:rPr lang="en-US" sz="2800" dirty="0"/>
              <a:t>	</a:t>
            </a:r>
            <a:r>
              <a:rPr lang="en-GB" sz="2800" dirty="0"/>
              <a:t>Prevention of unintended pregnancies 	</a:t>
            </a:r>
            <a:r>
              <a:rPr lang="en-GB" sz="2800" dirty="0" smtClean="0"/>
              <a:t>among </a:t>
            </a:r>
            <a:r>
              <a:rPr lang="en-GB" sz="2800" dirty="0"/>
              <a:t>women infected with </a:t>
            </a:r>
            <a:r>
              <a:rPr lang="en-GB" sz="2800" dirty="0" smtClean="0"/>
              <a:t>HIV</a:t>
            </a:r>
            <a:endParaRPr lang="en-GB" sz="2800" dirty="0"/>
          </a:p>
          <a:p>
            <a:pPr>
              <a:lnSpc>
                <a:spcPct val="90000"/>
              </a:lnSpc>
              <a:buNone/>
              <a:tabLst>
                <a:tab pos="1828800" algn="l"/>
              </a:tabLst>
            </a:pPr>
            <a:r>
              <a:rPr lang="en-GB" sz="2800" b="1" dirty="0"/>
              <a:t>Element 3</a:t>
            </a:r>
            <a:r>
              <a:rPr lang="en-GB" sz="2800" dirty="0"/>
              <a:t>	Prevention of HIV transmission from 		women infected with HIV to their </a:t>
            </a:r>
            <a:r>
              <a:rPr lang="en-GB" sz="2800" dirty="0" smtClean="0"/>
              <a:t>	infants</a:t>
            </a:r>
            <a:endParaRPr lang="en-GB" sz="2800" dirty="0"/>
          </a:p>
          <a:p>
            <a:pPr>
              <a:lnSpc>
                <a:spcPct val="90000"/>
              </a:lnSpc>
              <a:buNone/>
              <a:tabLst>
                <a:tab pos="1828800" algn="l"/>
              </a:tabLst>
            </a:pPr>
            <a:r>
              <a:rPr lang="en-GB" sz="2800" b="1" dirty="0"/>
              <a:t>Element 4</a:t>
            </a:r>
            <a:r>
              <a:rPr lang="en-GB" sz="2800" dirty="0"/>
              <a:t>	Provision of treatment, care and </a:t>
            </a:r>
            <a:r>
              <a:rPr lang="en-GB" sz="2800" dirty="0" smtClean="0"/>
              <a:t>	support </a:t>
            </a:r>
            <a:r>
              <a:rPr lang="en-GB" sz="2800" dirty="0"/>
              <a:t>to </a:t>
            </a:r>
            <a:r>
              <a:rPr lang="en-GB" sz="2800" dirty="0" smtClean="0"/>
              <a:t>women infected </a:t>
            </a:r>
            <a:r>
              <a:rPr lang="en-GB" sz="2800" dirty="0"/>
              <a:t>with HIV, </a:t>
            </a:r>
            <a:r>
              <a:rPr lang="en-GB" sz="2800" dirty="0" smtClean="0"/>
              <a:t>	their </a:t>
            </a:r>
            <a:r>
              <a:rPr lang="en-GB" sz="2800" dirty="0"/>
              <a:t>infants and </a:t>
            </a:r>
            <a:r>
              <a:rPr lang="en-GB" sz="2800" dirty="0" smtClean="0"/>
              <a:t>their families</a:t>
            </a:r>
            <a:endParaRPr lang="en-GB" sz="2800" dirty="0">
              <a:latin typeface="Tahoma" charset="0"/>
            </a:endParaRPr>
          </a:p>
          <a:p>
            <a:pPr>
              <a:lnSpc>
                <a:spcPct val="90000"/>
              </a:lnSpc>
              <a:tabLst>
                <a:tab pos="1828800" algn="l"/>
              </a:tabLst>
            </a:pPr>
            <a:endParaRPr lang="en-GB" sz="2000" dirty="0"/>
          </a:p>
          <a:p>
            <a:pPr>
              <a:lnSpc>
                <a:spcPct val="90000"/>
              </a:lnSpc>
              <a:tabLst>
                <a:tab pos="1828800" algn="l"/>
              </a:tabLst>
            </a:pPr>
            <a:endParaRPr lang="en-US" sz="2000" dirty="0"/>
          </a:p>
        </p:txBody>
      </p:sp>
    </p:spTree>
  </p:cSld>
  <p:clrMapOvr>
    <a:masterClrMapping/>
  </p:clrMapOvr>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lnSpcReduction="10000"/>
          </a:bodyPr>
          <a:lstStyle/>
          <a:p>
            <a:r>
              <a:rPr lang="en-US" dirty="0" smtClean="0"/>
              <a:t>HIV positive mothers can transmit the virus to the baby during pregnancy (5-10%), </a:t>
            </a:r>
            <a:r>
              <a:rPr lang="en-US" dirty="0" err="1" smtClean="0"/>
              <a:t>labour</a:t>
            </a:r>
            <a:r>
              <a:rPr lang="en-US" dirty="0" smtClean="0"/>
              <a:t> and delivery (10-20%) and breastfeeding (5-20%).</a:t>
            </a:r>
            <a:br>
              <a:rPr lang="en-US" dirty="0" smtClean="0"/>
            </a:br>
            <a:r>
              <a:rPr lang="en-US" dirty="0" smtClean="0"/>
              <a:t>Without intervention, 1 out of 3 children born to HIV positive mothers will get the virus. This can be reduced by half with simple interventions.</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Four pillars of WHO recommendations to reduce MTCT:</a:t>
            </a:r>
          </a:p>
          <a:p>
            <a:r>
              <a:rPr lang="en-US" dirty="0" smtClean="0"/>
              <a:t>Family planning services to reduce unintended pregnancies in HIV positive women</a:t>
            </a:r>
          </a:p>
          <a:p>
            <a:r>
              <a:rPr lang="en-US" dirty="0" smtClean="0"/>
              <a:t>Preventing HIV infection in women through the ABCD (Abstain, Be faithful, Condoms and dual protection)</a:t>
            </a:r>
          </a:p>
          <a:p>
            <a:r>
              <a:rPr lang="en-US" dirty="0" smtClean="0"/>
              <a:t>Identifying pregnant HIV positive women, preventing MTCT and, providing ARVs to mother and child</a:t>
            </a:r>
          </a:p>
          <a:p>
            <a:r>
              <a:rPr lang="en-US" dirty="0" smtClean="0"/>
              <a:t>Care and support of those living with HIV/AIDS</a:t>
            </a:r>
          </a:p>
          <a:p>
            <a:endParaRPr lang="en-US" dirty="0"/>
          </a:p>
        </p:txBody>
      </p:sp>
    </p:spTree>
  </p:cSld>
  <p:clrMapOvr>
    <a:masterClrMapping/>
  </p:clrMapOvr>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a:bodyPr>
          <a:lstStyle/>
          <a:p>
            <a:pPr>
              <a:buNone/>
            </a:pPr>
            <a:r>
              <a:rPr lang="en-US" b="1" u="sng" dirty="0" smtClean="0"/>
              <a:t>Risk factors for MTCT:</a:t>
            </a:r>
          </a:p>
          <a:p>
            <a:pPr>
              <a:buNone/>
            </a:pPr>
            <a:r>
              <a:rPr lang="en-US" b="1" dirty="0" smtClean="0"/>
              <a:t>Viral factors:</a:t>
            </a:r>
          </a:p>
          <a:p>
            <a:r>
              <a:rPr lang="en-US" dirty="0" smtClean="0"/>
              <a:t>Clinical stage (New and advanced infection)</a:t>
            </a:r>
          </a:p>
          <a:p>
            <a:r>
              <a:rPr lang="en-US" dirty="0" smtClean="0"/>
              <a:t>Low maternal CD4 count</a:t>
            </a:r>
          </a:p>
          <a:p>
            <a:r>
              <a:rPr lang="en-US" dirty="0" smtClean="0"/>
              <a:t>High viral load (in the blood and genital tract)</a:t>
            </a:r>
          </a:p>
          <a:p>
            <a:endParaRPr lang="en-US" dirty="0"/>
          </a:p>
        </p:txBody>
      </p:sp>
    </p:spTree>
  </p:cSld>
  <p:clrMapOvr>
    <a:masterClrMapping/>
  </p:clrMapOvr>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Maternal factors:</a:t>
            </a:r>
          </a:p>
          <a:p>
            <a:r>
              <a:rPr lang="en-US" dirty="0" smtClean="0"/>
              <a:t>Unprotected sex with multiple partners</a:t>
            </a:r>
          </a:p>
          <a:p>
            <a:r>
              <a:rPr lang="en-US" dirty="0" smtClean="0"/>
              <a:t>Substance abuse</a:t>
            </a:r>
          </a:p>
          <a:p>
            <a:r>
              <a:rPr lang="en-US" dirty="0" smtClean="0"/>
              <a:t>Smoking</a:t>
            </a:r>
          </a:p>
          <a:p>
            <a:r>
              <a:rPr lang="en-US" dirty="0" smtClean="0"/>
              <a:t>STIs and other co-infections</a:t>
            </a:r>
          </a:p>
          <a:p>
            <a:r>
              <a:rPr lang="en-US" dirty="0" smtClean="0"/>
              <a:t>Vitamin A deficiency</a:t>
            </a:r>
          </a:p>
          <a:p>
            <a:r>
              <a:rPr lang="en-US" dirty="0" smtClean="0"/>
              <a:t>Mothers not taking ARVs</a:t>
            </a:r>
          </a:p>
          <a:p>
            <a:r>
              <a:rPr lang="en-US" dirty="0" smtClean="0"/>
              <a:t>Unprotected sex with an infected partner</a:t>
            </a:r>
          </a:p>
          <a:p>
            <a:r>
              <a:rPr lang="en-US" dirty="0" smtClean="0"/>
              <a:t>HIV infection during pregnancy</a:t>
            </a:r>
          </a:p>
          <a:p>
            <a:r>
              <a:rPr lang="en-US" dirty="0" smtClean="0"/>
              <a:t>Malaria infection in pregnant women</a:t>
            </a: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solidFill>
            <a:schemeClr val="bg1"/>
          </a:solidFill>
          <a:ln>
            <a:solidFill>
              <a:srgbClr val="FF6600"/>
            </a:solidFill>
          </a:ln>
        </p:spPr>
        <p:txBody>
          <a:bodyPr/>
          <a:lstStyle/>
          <a:p>
            <a:r>
              <a:rPr lang="en-US"/>
              <a:t>PERINEUM</a:t>
            </a:r>
          </a:p>
        </p:txBody>
      </p:sp>
      <p:pic>
        <p:nvPicPr>
          <p:cNvPr id="43011" name="Picture 3" descr="D:\PELVICFLR.bmp"/>
          <p:cNvPicPr>
            <a:picLocks noChangeAspect="1" noChangeArrowheads="1"/>
          </p:cNvPicPr>
          <p:nvPr/>
        </p:nvPicPr>
        <p:blipFill>
          <a:blip r:embed="rId2"/>
          <a:srcRect/>
          <a:stretch>
            <a:fillRect/>
          </a:stretch>
        </p:blipFill>
        <p:spPr bwMode="auto">
          <a:xfrm>
            <a:off x="609600" y="1752600"/>
            <a:ext cx="7848600" cy="4514850"/>
          </a:xfrm>
          <a:prstGeom prst="rect">
            <a:avLst/>
          </a:prstGeom>
          <a:noFill/>
        </p:spPr>
      </p:pic>
    </p:spTree>
  </p:cSld>
  <p:clrMapOvr>
    <a:masterClrMapping/>
  </p:clrMapOvr>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Obstetric factors:</a:t>
            </a:r>
          </a:p>
          <a:p>
            <a:r>
              <a:rPr lang="en-US" dirty="0" smtClean="0"/>
              <a:t>Invasive fetal monitoring</a:t>
            </a:r>
          </a:p>
          <a:p>
            <a:r>
              <a:rPr lang="en-US" dirty="0" smtClean="0"/>
              <a:t>Duration of membrane rapture</a:t>
            </a:r>
          </a:p>
          <a:p>
            <a:r>
              <a:rPr lang="en-US" dirty="0" smtClean="0"/>
              <a:t>Routine episiotomy</a:t>
            </a:r>
          </a:p>
          <a:p>
            <a:r>
              <a:rPr lang="en-US" dirty="0" smtClean="0"/>
              <a:t>Placental disruption</a:t>
            </a:r>
          </a:p>
          <a:p>
            <a:r>
              <a:rPr lang="en-US" dirty="0" smtClean="0"/>
              <a:t>Vaginal delivery</a:t>
            </a:r>
          </a:p>
          <a:p>
            <a:pPr>
              <a:buNone/>
            </a:pPr>
            <a:r>
              <a:rPr lang="en-US" b="1" dirty="0" smtClean="0"/>
              <a:t>Infant factors:</a:t>
            </a:r>
            <a:r>
              <a:rPr lang="en-US" dirty="0" smtClean="0"/>
              <a:t/>
            </a:r>
            <a:br>
              <a:rPr lang="en-US" dirty="0" smtClean="0"/>
            </a:br>
            <a:r>
              <a:rPr lang="en-US" dirty="0" smtClean="0"/>
              <a:t>Breastfeeding</a:t>
            </a:r>
          </a:p>
          <a:p>
            <a:r>
              <a:rPr lang="en-US" dirty="0" smtClean="0"/>
              <a:t>Preterm delivery</a:t>
            </a:r>
          </a:p>
          <a:p>
            <a:r>
              <a:rPr lang="en-US" dirty="0" smtClean="0"/>
              <a:t>Neonatal birth injuries</a:t>
            </a:r>
          </a:p>
          <a:p>
            <a:r>
              <a:rPr lang="en-US" dirty="0" smtClean="0"/>
              <a:t>Vigorous </a:t>
            </a:r>
            <a:r>
              <a:rPr lang="en-US" dirty="0" err="1" smtClean="0"/>
              <a:t>naso-gasric</a:t>
            </a:r>
            <a:r>
              <a:rPr lang="en-US" dirty="0" smtClean="0"/>
              <a:t> tube suction</a:t>
            </a:r>
          </a:p>
          <a:p>
            <a:endParaRPr lang="en-US" dirty="0"/>
          </a:p>
        </p:txBody>
      </p:sp>
    </p:spTree>
  </p:cSld>
  <p:clrMapOvr>
    <a:masterClrMapping/>
  </p:clrMapOvr>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CARE OF HIV POSITIVE WOMEN IN THE FANC</a:t>
            </a:r>
            <a:r>
              <a:rPr lang="en-US" dirty="0" smtClean="0"/>
              <a:t/>
            </a:r>
            <a:br>
              <a:rPr lang="en-US" dirty="0" smtClean="0"/>
            </a:br>
            <a:r>
              <a:rPr lang="en-US" dirty="0" smtClean="0"/>
              <a:t>Identify and treat other infections</a:t>
            </a:r>
          </a:p>
          <a:p>
            <a:r>
              <a:rPr lang="en-US" dirty="0" smtClean="0"/>
              <a:t>Nutritional counseling and supplements</a:t>
            </a:r>
          </a:p>
          <a:p>
            <a:r>
              <a:rPr lang="en-US" dirty="0" smtClean="0"/>
              <a:t>Monitor the HIV infection</a:t>
            </a:r>
          </a:p>
          <a:p>
            <a:r>
              <a:rPr lang="en-US" dirty="0" smtClean="0"/>
              <a:t>Discuss infant feeding, other infections, danger signs, condom use and contraception</a:t>
            </a:r>
          </a:p>
          <a:p>
            <a:r>
              <a:rPr lang="en-US" dirty="0" smtClean="0"/>
              <a:t>Stock </a:t>
            </a:r>
            <a:r>
              <a:rPr lang="en-US" dirty="0" err="1" smtClean="0"/>
              <a:t>Nevirapine</a:t>
            </a:r>
            <a:r>
              <a:rPr lang="en-US" dirty="0" smtClean="0"/>
              <a:t> in the ANC clinic</a:t>
            </a:r>
          </a:p>
          <a:p>
            <a:r>
              <a:rPr lang="en-US" dirty="0" smtClean="0"/>
              <a:t>Give AZT from 28 weeks</a:t>
            </a:r>
          </a:p>
          <a:p>
            <a:r>
              <a:rPr lang="en-US" dirty="0" smtClean="0"/>
              <a:t>HIV positive women should deliver in a health facility where they will get ARVs during </a:t>
            </a:r>
            <a:r>
              <a:rPr lang="en-US" dirty="0" err="1" smtClean="0"/>
              <a:t>labour</a:t>
            </a:r>
            <a:r>
              <a:rPr lang="en-US" dirty="0" smtClean="0"/>
              <a:t> and, the baby too, after delivery</a:t>
            </a:r>
          </a:p>
          <a:p>
            <a:r>
              <a:rPr lang="en-US" dirty="0" smtClean="0"/>
              <a:t>The mother should take </a:t>
            </a:r>
            <a:r>
              <a:rPr lang="en-US" dirty="0" err="1" smtClean="0"/>
              <a:t>Nevirapine</a:t>
            </a:r>
            <a:r>
              <a:rPr lang="en-US" dirty="0" smtClean="0"/>
              <a:t> at the onset of </a:t>
            </a:r>
            <a:r>
              <a:rPr lang="en-US" dirty="0" err="1" smtClean="0"/>
              <a:t>labour</a:t>
            </a:r>
            <a:endParaRPr lang="en-US" dirty="0" smtClean="0"/>
          </a:p>
          <a:p>
            <a:r>
              <a:rPr lang="en-US" dirty="0" smtClean="0"/>
              <a:t>Monitor </a:t>
            </a:r>
            <a:r>
              <a:rPr lang="en-US" dirty="0" err="1" smtClean="0"/>
              <a:t>labour</a:t>
            </a:r>
            <a:r>
              <a:rPr lang="en-US" dirty="0" smtClean="0"/>
              <a:t> using a </a:t>
            </a:r>
            <a:r>
              <a:rPr lang="en-US" dirty="0" err="1" smtClean="0"/>
              <a:t>partogram</a:t>
            </a:r>
            <a:endParaRPr lang="en-US" dirty="0" smtClean="0"/>
          </a:p>
          <a:p>
            <a:r>
              <a:rPr lang="en-US" dirty="0" smtClean="0"/>
              <a:t>Only perform episiotomy if necessary</a:t>
            </a:r>
          </a:p>
          <a:p>
            <a:endParaRPr lang="en-US" dirty="0"/>
          </a:p>
        </p:txBody>
      </p:sp>
    </p:spTree>
  </p:cSld>
  <p:clrMapOvr>
    <a:masterClrMapping/>
  </p:clrMapOvr>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a:bodyPr>
          <a:lstStyle/>
          <a:p>
            <a:r>
              <a:rPr lang="en-US" dirty="0" smtClean="0"/>
              <a:t>Avoid artificial rapture of membranes </a:t>
            </a:r>
          </a:p>
          <a:p>
            <a:r>
              <a:rPr lang="en-US" dirty="0" smtClean="0"/>
              <a:t>Perform C-section before onset of </a:t>
            </a:r>
            <a:r>
              <a:rPr lang="en-US" dirty="0" err="1" smtClean="0"/>
              <a:t>labour</a:t>
            </a:r>
            <a:r>
              <a:rPr lang="en-US" dirty="0" smtClean="0"/>
              <a:t> and rapture of membranes </a:t>
            </a:r>
          </a:p>
          <a:p>
            <a:r>
              <a:rPr lang="en-US" dirty="0" smtClean="0"/>
              <a:t>Avoid invasive vaginal delivery </a:t>
            </a:r>
          </a:p>
          <a:p>
            <a:r>
              <a:rPr lang="en-US" dirty="0" smtClean="0"/>
              <a:t>Give the baby AZT within 72 hours of birth</a:t>
            </a:r>
            <a:endParaRPr lang="en-US" dirty="0"/>
          </a:p>
        </p:txBody>
      </p:sp>
    </p:spTree>
  </p:cSld>
  <p:clrMapOvr>
    <a:masterClrMapping/>
  </p:clrMapOvr>
  <p:timing>
    <p:tnLst>
      <p:par>
        <p:cTn id="1" dur="indefinite" restart="never" nodeType="tmRoot"/>
      </p:par>
    </p:tn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Informed choice</a:t>
            </a:r>
            <a:r>
              <a:rPr lang="en-US" dirty="0" smtClean="0"/>
              <a:t>: discuss the options and let the woman decide: </a:t>
            </a:r>
          </a:p>
          <a:p>
            <a:r>
              <a:rPr lang="en-US" dirty="0" smtClean="0"/>
              <a:t>Exclusive breastfeeding for six months </a:t>
            </a:r>
          </a:p>
          <a:p>
            <a:r>
              <a:rPr lang="en-US" dirty="0" smtClean="0"/>
              <a:t>Mixed feeding</a:t>
            </a:r>
          </a:p>
          <a:p>
            <a:r>
              <a:rPr lang="en-US" dirty="0" smtClean="0"/>
              <a:t>Mastitis and cracked nipples increase MTCT of HIV</a:t>
            </a:r>
          </a:p>
          <a:p>
            <a:r>
              <a:rPr lang="en-US" dirty="0" smtClean="0"/>
              <a:t>Teach good breastfeeding technique to prevent cracked nipples and mastitis </a:t>
            </a:r>
          </a:p>
          <a:p>
            <a:r>
              <a:rPr lang="en-US" dirty="0" smtClean="0"/>
              <a:t>Use formula if it is available, affordable, safe and acceptable to the mother, and safe water is available Formula is not as good as breast milk but it is a safe alternative </a:t>
            </a:r>
          </a:p>
          <a:p>
            <a:r>
              <a:rPr lang="en-US" dirty="0" smtClean="0"/>
              <a:t>Refer HIV positive women for care, treatment and support to enhance follow up</a:t>
            </a:r>
          </a:p>
          <a:p>
            <a:endParaRPr lang="en-US" dirty="0"/>
          </a:p>
        </p:txBody>
      </p:sp>
    </p:spTree>
  </p:cSld>
  <p:clrMapOvr>
    <a:masterClrMapping/>
  </p:clrMapOvr>
  <p:timing>
    <p:tnLst>
      <p:par>
        <p:cTn id="1" dur="indefinite" restart="never" nodeType="tmRoot"/>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lnSpcReduction="10000"/>
          </a:bodyPr>
          <a:lstStyle/>
          <a:p>
            <a:pPr>
              <a:buNone/>
            </a:pPr>
            <a:r>
              <a:rPr lang="en-US" b="1" u="sng" dirty="0" smtClean="0"/>
              <a:t>CHANGING FROM BREASTFEEDING AFTER 6 MONTHS</a:t>
            </a:r>
            <a:r>
              <a:rPr lang="en-US" dirty="0" smtClean="0"/>
              <a:t/>
            </a:r>
            <a:br>
              <a:rPr lang="en-US" dirty="0" smtClean="0"/>
            </a:br>
            <a:r>
              <a:rPr lang="en-US" dirty="0" smtClean="0"/>
              <a:t>If replacement feeding is not available and the mother is HIV positive or of unknown </a:t>
            </a:r>
            <a:r>
              <a:rPr lang="en-US" dirty="0" err="1" smtClean="0"/>
              <a:t>sero</a:t>
            </a:r>
            <a:r>
              <a:rPr lang="en-US" dirty="0" smtClean="0"/>
              <a:t>-status, continue breastfeeding and give complementary feeds but regularly assess mother and child</a:t>
            </a:r>
            <a:br>
              <a:rPr lang="en-US" dirty="0" smtClean="0"/>
            </a:br>
            <a:r>
              <a:rPr lang="en-US" dirty="0" smtClean="0"/>
              <a:t>Stop breastfeeding once a nutritionally adequate and safe diet can be given without breast milk</a:t>
            </a:r>
            <a:endParaRPr lang="en-US" dirty="0"/>
          </a:p>
        </p:txBody>
      </p:sp>
    </p:spTree>
  </p:cSld>
  <p:clrMapOvr>
    <a:masterClrMapping/>
  </p:clrMapOvr>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lstStyle/>
          <a:p>
            <a:pPr>
              <a:buNone/>
            </a:pPr>
            <a:r>
              <a:rPr lang="en-US" b="1" u="sng" dirty="0" smtClean="0"/>
              <a:t>INTEGRATION</a:t>
            </a:r>
          </a:p>
          <a:p>
            <a:r>
              <a:rPr lang="en-US" dirty="0" smtClean="0"/>
              <a:t>Integrating comprehensive PMTCT of HIV into MCH programs significantly reduce the number of HIV infected infants and promotes better health for children, mothers and their families</a:t>
            </a:r>
          </a:p>
          <a:p>
            <a:r>
              <a:rPr lang="en-US" dirty="0" smtClean="0"/>
              <a:t>In clinical settings PMTCT is integrated with MCH/FP and Maternity services</a:t>
            </a:r>
          </a:p>
          <a:p>
            <a:endParaRPr lang="en-US" dirty="0"/>
          </a:p>
        </p:txBody>
      </p:sp>
    </p:spTree>
  </p:cSld>
  <p:clrMapOvr>
    <a:masterClrMapping/>
  </p:clrMapOvr>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lnSpcReduction="10000"/>
          </a:bodyPr>
          <a:lstStyle/>
          <a:p>
            <a:pPr>
              <a:buNone/>
            </a:pPr>
            <a:r>
              <a:rPr lang="en-US" b="1" u="sng" dirty="0" smtClean="0"/>
              <a:t>CARE AND SUPPORT</a:t>
            </a:r>
          </a:p>
          <a:p>
            <a:r>
              <a:rPr lang="en-US" dirty="0" smtClean="0"/>
              <a:t>Prevent and treat opportunistic infections</a:t>
            </a:r>
          </a:p>
          <a:p>
            <a:r>
              <a:rPr lang="en-US" dirty="0" smtClean="0"/>
              <a:t>Good nutrition</a:t>
            </a:r>
          </a:p>
          <a:p>
            <a:r>
              <a:rPr lang="en-US" dirty="0" smtClean="0"/>
              <a:t>Social support</a:t>
            </a:r>
          </a:p>
          <a:p>
            <a:r>
              <a:rPr lang="en-US" dirty="0" smtClean="0"/>
              <a:t>Antiretroviral therapy</a:t>
            </a:r>
          </a:p>
          <a:p>
            <a:r>
              <a:rPr lang="en-US" dirty="0" smtClean="0"/>
              <a:t>Plan for children’s care when parents fall sick or die</a:t>
            </a:r>
          </a:p>
          <a:p>
            <a:r>
              <a:rPr lang="en-US" dirty="0" smtClean="0"/>
              <a:t>Avoid re-infection during pregnancy</a:t>
            </a:r>
          </a:p>
          <a:p>
            <a:endParaRPr lang="en-US" dirty="0"/>
          </a:p>
        </p:txBody>
      </p:sp>
    </p:spTree>
  </p:cSld>
  <p:clrMapOvr>
    <a:masterClrMapping/>
  </p:clrMapOvr>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Preventing Mother-to-child Transmission (PMTCT) of HIV</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u="sng" dirty="0" smtClean="0"/>
              <a:t>WHAT YOU CAN DO TO PREVENT MTCT</a:t>
            </a:r>
          </a:p>
          <a:p>
            <a:r>
              <a:rPr lang="en-US" dirty="0" smtClean="0"/>
              <a:t>Discourage discrimination against HIV positive people</a:t>
            </a:r>
          </a:p>
          <a:p>
            <a:r>
              <a:rPr lang="en-US" dirty="0" smtClean="0"/>
              <a:t>Encourage antenatal care and HIV testing for all pregnant women</a:t>
            </a:r>
          </a:p>
          <a:p>
            <a:r>
              <a:rPr lang="en-US" dirty="0" smtClean="0"/>
              <a:t>Encourage women to deliver in health facilities that have PMTCT services</a:t>
            </a:r>
          </a:p>
          <a:p>
            <a:r>
              <a:rPr lang="en-US" dirty="0" smtClean="0"/>
              <a:t>Discuss infant feeding options</a:t>
            </a:r>
          </a:p>
          <a:p>
            <a:r>
              <a:rPr lang="en-US" dirty="0" smtClean="0"/>
              <a:t>Discuss family planning (dual method) to prevent unplanned pregnancy</a:t>
            </a:r>
          </a:p>
          <a:p>
            <a:endParaRPr lang="en-US" dirty="0"/>
          </a:p>
        </p:txBody>
      </p:sp>
    </p:spTree>
  </p:cSld>
  <p:clrMapOvr>
    <a:masterClrMapping/>
  </p:clrMapOvr>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	</a:t>
            </a:r>
            <a:endParaRPr lang="en-US" sz="1400" dirty="0"/>
          </a:p>
        </p:txBody>
      </p:sp>
      <p:sp>
        <p:nvSpPr>
          <p:cNvPr id="186370" name="Rectangle 2"/>
          <p:cNvSpPr>
            <a:spLocks noGrp="1" noChangeArrowheads="1"/>
          </p:cNvSpPr>
          <p:nvPr>
            <p:ph type="title"/>
          </p:nvPr>
        </p:nvSpPr>
        <p:spPr>
          <a:xfrm>
            <a:off x="914400" y="381000"/>
            <a:ext cx="7391400" cy="1371600"/>
          </a:xfrm>
        </p:spPr>
        <p:txBody>
          <a:bodyPr>
            <a:normAutofit/>
          </a:bodyPr>
          <a:lstStyle/>
          <a:p>
            <a:r>
              <a:rPr lang="en-US" sz="4000" b="1" dirty="0"/>
              <a:t>Antiretroviral Treatment</a:t>
            </a:r>
          </a:p>
        </p:txBody>
      </p:sp>
      <p:sp>
        <p:nvSpPr>
          <p:cNvPr id="186371" name="Rectangle 3"/>
          <p:cNvSpPr>
            <a:spLocks noGrp="1" noChangeArrowheads="1"/>
          </p:cNvSpPr>
          <p:nvPr>
            <p:ph type="body" idx="1"/>
          </p:nvPr>
        </p:nvSpPr>
        <p:spPr>
          <a:xfrm>
            <a:off x="457200" y="1600200"/>
            <a:ext cx="8229600" cy="4876800"/>
          </a:xfrm>
        </p:spPr>
        <p:txBody>
          <a:bodyPr>
            <a:normAutofit/>
          </a:bodyPr>
          <a:lstStyle/>
          <a:p>
            <a:pPr marL="404813" indent="-404813">
              <a:buClr>
                <a:schemeClr val="accent2"/>
              </a:buClr>
              <a:buFont typeface="Wingdings" pitchFamily="2" charset="2"/>
              <a:buChar char="§"/>
            </a:pPr>
            <a:r>
              <a:rPr lang="en-US" sz="3600" dirty="0"/>
              <a:t>Reduces viral replication and viral load.</a:t>
            </a:r>
          </a:p>
          <a:p>
            <a:pPr marL="404813" indent="-404813">
              <a:buClr>
                <a:schemeClr val="accent2"/>
              </a:buClr>
              <a:buFont typeface="Wingdings" pitchFamily="2" charset="2"/>
              <a:buChar char="§"/>
            </a:pPr>
            <a:r>
              <a:rPr lang="en-US" sz="3600" dirty="0"/>
              <a:t>Treats maternal infection</a:t>
            </a:r>
          </a:p>
          <a:p>
            <a:pPr marL="404813" indent="-404813">
              <a:buClr>
                <a:schemeClr val="accent2"/>
              </a:buClr>
              <a:buFont typeface="Wingdings" pitchFamily="2" charset="2"/>
              <a:buChar char="§"/>
            </a:pPr>
            <a:r>
              <a:rPr lang="en-US" sz="3600" dirty="0"/>
              <a:t>Protects the HIV-exposed infant</a:t>
            </a:r>
          </a:p>
          <a:p>
            <a:pPr marL="404813" indent="-404813">
              <a:buClr>
                <a:schemeClr val="accent2"/>
              </a:buClr>
              <a:buFont typeface="Wingdings" pitchFamily="2" charset="2"/>
              <a:buChar char="§"/>
            </a:pPr>
            <a:r>
              <a:rPr lang="en-US" sz="3600" dirty="0"/>
              <a:t>Improves overall health of mother</a:t>
            </a:r>
          </a:p>
          <a:p>
            <a:pPr marL="404813" indent="-404813">
              <a:buClr>
                <a:schemeClr val="accent2"/>
              </a:buClr>
              <a:buFont typeface="Wingdings" pitchFamily="2" charset="2"/>
              <a:buChar char="§"/>
            </a:pPr>
            <a:r>
              <a:rPr lang="en-US" sz="3600" dirty="0"/>
              <a:t>Requires ongoing care and monitoring</a:t>
            </a:r>
          </a:p>
        </p:txBody>
      </p:sp>
    </p:spTree>
  </p:cSld>
  <p:clrMapOvr>
    <a:masterClrMapping/>
  </p:clrMapOvr>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flipV="1">
            <a:off x="457200" y="7238999"/>
            <a:ext cx="2133600" cy="228600"/>
          </a:xfrm>
        </p:spPr>
        <p:txBody>
          <a:bodyPr/>
          <a:lstStyle/>
          <a:p>
            <a:endParaRPr lang="en-US" sz="1400" dirty="0"/>
          </a:p>
        </p:txBody>
      </p:sp>
      <p:sp>
        <p:nvSpPr>
          <p:cNvPr id="82946" name="Rectangle 2"/>
          <p:cNvSpPr>
            <a:spLocks noGrp="1" noChangeArrowheads="1"/>
          </p:cNvSpPr>
          <p:nvPr>
            <p:ph type="title"/>
          </p:nvPr>
        </p:nvSpPr>
        <p:spPr/>
        <p:txBody>
          <a:bodyPr/>
          <a:lstStyle/>
          <a:p>
            <a:r>
              <a:rPr lang="en-GB" sz="3200" b="1" dirty="0"/>
              <a:t>Immediate Postpartum Care</a:t>
            </a:r>
            <a:r>
              <a:rPr lang="en-GB" b="1" dirty="0"/>
              <a:t> </a:t>
            </a:r>
          </a:p>
        </p:txBody>
      </p:sp>
      <p:sp>
        <p:nvSpPr>
          <p:cNvPr id="82947" name="Rectangle 3"/>
          <p:cNvSpPr>
            <a:spLocks noGrp="1" noChangeArrowheads="1"/>
          </p:cNvSpPr>
          <p:nvPr>
            <p:ph type="body" idx="1"/>
          </p:nvPr>
        </p:nvSpPr>
        <p:spPr>
          <a:xfrm>
            <a:off x="1143000" y="1524000"/>
            <a:ext cx="7315200" cy="4419600"/>
          </a:xfrm>
        </p:spPr>
        <p:txBody>
          <a:bodyPr>
            <a:normAutofit fontScale="92500"/>
          </a:bodyPr>
          <a:lstStyle/>
          <a:p>
            <a:pPr>
              <a:lnSpc>
                <a:spcPct val="130000"/>
              </a:lnSpc>
            </a:pPr>
            <a:r>
              <a:rPr lang="en-GB" b="1" i="1" dirty="0">
                <a:cs typeface="Times New Roman" pitchFamily="18" charset="0"/>
              </a:rPr>
              <a:t>P</a:t>
            </a:r>
            <a:r>
              <a:rPr lang="en-US" b="1" i="1" dirty="0" err="1">
                <a:cs typeface="Times New Roman" pitchFamily="18" charset="0"/>
              </a:rPr>
              <a:t>atient</a:t>
            </a:r>
            <a:r>
              <a:rPr lang="en-US" b="1" i="1" dirty="0">
                <a:cs typeface="Times New Roman" pitchFamily="18" charset="0"/>
              </a:rPr>
              <a:t> </a:t>
            </a:r>
            <a:r>
              <a:rPr lang="en-GB" b="1" i="1" dirty="0">
                <a:cs typeface="Times New Roman" pitchFamily="18" charset="0"/>
              </a:rPr>
              <a:t>Education</a:t>
            </a:r>
          </a:p>
          <a:p>
            <a:pPr marL="798513" lvl="1" indent="-338138">
              <a:lnSpc>
                <a:spcPct val="130000"/>
              </a:lnSpc>
              <a:buClr>
                <a:schemeClr val="accent2"/>
              </a:buClr>
              <a:buFont typeface="Wingdings" pitchFamily="2" charset="2"/>
              <a:buChar char="§"/>
            </a:pPr>
            <a:r>
              <a:rPr lang="en-GB" sz="3200" b="0" dirty="0">
                <a:cs typeface="Times New Roman" pitchFamily="18" charset="0"/>
              </a:rPr>
              <a:t>Symptoms of infection</a:t>
            </a:r>
          </a:p>
          <a:p>
            <a:pPr marL="798513" lvl="1" indent="-338138">
              <a:lnSpc>
                <a:spcPct val="130000"/>
              </a:lnSpc>
              <a:buClr>
                <a:schemeClr val="accent2"/>
              </a:buClr>
              <a:buFont typeface="Wingdings" pitchFamily="2" charset="2"/>
              <a:buChar char="§"/>
            </a:pPr>
            <a:r>
              <a:rPr lang="en-GB" sz="3200" b="0" dirty="0">
                <a:cs typeface="Times New Roman" pitchFamily="18" charset="0"/>
              </a:rPr>
              <a:t>Information</a:t>
            </a:r>
            <a:r>
              <a:rPr lang="en-US" sz="3200" b="0" dirty="0">
                <a:cs typeface="Times New Roman" pitchFamily="18" charset="0"/>
              </a:rPr>
              <a:t> on where to return for care</a:t>
            </a:r>
            <a:endParaRPr lang="en-GB" sz="3200" b="0" dirty="0">
              <a:cs typeface="Times New Roman" pitchFamily="18" charset="0"/>
            </a:endParaRPr>
          </a:p>
          <a:p>
            <a:pPr marL="798513" lvl="1" indent="-338138">
              <a:lnSpc>
                <a:spcPct val="130000"/>
              </a:lnSpc>
              <a:buClr>
                <a:schemeClr val="accent2"/>
              </a:buClr>
              <a:buFont typeface="Wingdings" pitchFamily="2" charset="2"/>
              <a:buChar char="§"/>
            </a:pPr>
            <a:r>
              <a:rPr lang="en-GB" sz="3200" b="0" dirty="0" err="1">
                <a:cs typeface="Times New Roman" pitchFamily="18" charset="0"/>
              </a:rPr>
              <a:t>Perineal</a:t>
            </a:r>
            <a:r>
              <a:rPr lang="en-GB" sz="3200" b="0" dirty="0">
                <a:cs typeface="Times New Roman" pitchFamily="18" charset="0"/>
              </a:rPr>
              <a:t> care</a:t>
            </a:r>
          </a:p>
          <a:p>
            <a:pPr marL="798513" lvl="1" indent="-338138">
              <a:lnSpc>
                <a:spcPct val="130000"/>
              </a:lnSpc>
              <a:buClr>
                <a:schemeClr val="accent2"/>
              </a:buClr>
              <a:buFont typeface="Wingdings" pitchFamily="2" charset="2"/>
              <a:buChar char="§"/>
            </a:pPr>
            <a:r>
              <a:rPr lang="en-GB" sz="3200" b="0" dirty="0">
                <a:cs typeface="Times New Roman" pitchFamily="18" charset="0"/>
              </a:rPr>
              <a:t>Breast care</a:t>
            </a:r>
          </a:p>
          <a:p>
            <a:pPr marL="798513" lvl="1" indent="-338138">
              <a:lnSpc>
                <a:spcPct val="130000"/>
              </a:lnSpc>
              <a:buClr>
                <a:schemeClr val="accent2"/>
              </a:buClr>
              <a:buFont typeface="Wingdings" pitchFamily="2" charset="2"/>
              <a:buChar char="§"/>
            </a:pPr>
            <a:r>
              <a:rPr lang="en-GB" sz="3200" b="0" dirty="0">
                <a:cs typeface="Times New Roman" pitchFamily="18" charset="0"/>
              </a:rPr>
              <a:t>Disposal </a:t>
            </a:r>
            <a:r>
              <a:rPr lang="en-US" sz="3200" b="0" dirty="0">
                <a:cs typeface="Times New Roman" pitchFamily="18" charset="0"/>
              </a:rPr>
              <a:t>of bloodstained </a:t>
            </a:r>
            <a:r>
              <a:rPr lang="en-GB" sz="3200" b="0" dirty="0">
                <a:cs typeface="Times New Roman" pitchFamily="18" charset="0"/>
              </a:rPr>
              <a:t>pads </a:t>
            </a:r>
            <a:endParaRPr lang="en-GB" sz="32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solidFill>
            <a:schemeClr val="bg1"/>
          </a:solidFill>
          <a:ln>
            <a:solidFill>
              <a:srgbClr val="FF0000"/>
            </a:solidFill>
          </a:ln>
        </p:spPr>
        <p:txBody>
          <a:bodyPr/>
          <a:lstStyle/>
          <a:p>
            <a:r>
              <a:rPr lang="en-US" dirty="0"/>
              <a:t>UTERUS</a:t>
            </a:r>
          </a:p>
        </p:txBody>
      </p:sp>
      <p:sp>
        <p:nvSpPr>
          <p:cNvPr id="17411" name="Rectangle 3"/>
          <p:cNvSpPr>
            <a:spLocks noGrp="1" noChangeArrowheads="1"/>
          </p:cNvSpPr>
          <p:nvPr>
            <p:ph type="body" idx="1"/>
          </p:nvPr>
        </p:nvSpPr>
        <p:spPr>
          <a:solidFill>
            <a:schemeClr val="bg1"/>
          </a:solidFill>
          <a:ln>
            <a:solidFill>
              <a:srgbClr val="993300"/>
            </a:solidFill>
          </a:ln>
        </p:spPr>
        <p:txBody>
          <a:bodyPr/>
          <a:lstStyle/>
          <a:p>
            <a:r>
              <a:rPr lang="en-US" sz="2400" dirty="0"/>
              <a:t>Commonly referred to as the womb</a:t>
            </a:r>
          </a:p>
          <a:p>
            <a:r>
              <a:rPr lang="en-US" sz="2400" dirty="0"/>
              <a:t>A pear shaped organ about the size of a clenched fist</a:t>
            </a:r>
          </a:p>
          <a:p>
            <a:r>
              <a:rPr lang="en-US" sz="2400" dirty="0"/>
              <a:t>It is made up of the </a:t>
            </a:r>
            <a:r>
              <a:rPr lang="en-US" sz="2400" dirty="0" err="1"/>
              <a:t>endometrium</a:t>
            </a:r>
            <a:r>
              <a:rPr lang="en-US" sz="2400" dirty="0"/>
              <a:t>, </a:t>
            </a:r>
            <a:r>
              <a:rPr lang="en-US" sz="2400" dirty="0" err="1"/>
              <a:t>myometrium</a:t>
            </a:r>
            <a:r>
              <a:rPr lang="en-US" sz="2400" dirty="0"/>
              <a:t> and </a:t>
            </a:r>
            <a:r>
              <a:rPr lang="en-US" sz="2400" dirty="0" err="1"/>
              <a:t>perimetrium</a:t>
            </a:r>
            <a:endParaRPr lang="en-US" sz="2400" dirty="0"/>
          </a:p>
          <a:p>
            <a:r>
              <a:rPr lang="en-US" sz="2400" dirty="0"/>
              <a:t>Consists of blood-enriched tissue that sloughs off each month during menstrual cycle</a:t>
            </a:r>
          </a:p>
          <a:p>
            <a:r>
              <a:rPr lang="en-US" sz="2400" dirty="0"/>
              <a:t>The powerful muscles of the uterus expand to accommodate a growing fetus and push it through the birth canal</a:t>
            </a:r>
          </a:p>
          <a:p>
            <a:endParaRPr lang="en-US" sz="2400" dirty="0"/>
          </a:p>
        </p:txBody>
      </p:sp>
    </p:spTree>
  </p:cSld>
  <p:clrMapOvr>
    <a:masterClrMapping/>
  </p:clrMapOvr>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flipV="1">
            <a:off x="457200" y="7391399"/>
            <a:ext cx="2133600" cy="152400"/>
          </a:xfrm>
        </p:spPr>
        <p:txBody>
          <a:bodyPr/>
          <a:lstStyle/>
          <a:p>
            <a:endParaRPr lang="en-US" sz="1400" dirty="0"/>
          </a:p>
        </p:txBody>
      </p:sp>
      <p:sp>
        <p:nvSpPr>
          <p:cNvPr id="81922" name="Rectangle 2"/>
          <p:cNvSpPr>
            <a:spLocks noGrp="1" noChangeArrowheads="1"/>
          </p:cNvSpPr>
          <p:nvPr>
            <p:ph type="title"/>
          </p:nvPr>
        </p:nvSpPr>
        <p:spPr>
          <a:xfrm>
            <a:off x="914400" y="381000"/>
            <a:ext cx="7391400" cy="1371600"/>
          </a:xfrm>
        </p:spPr>
        <p:txBody>
          <a:bodyPr>
            <a:normAutofit fontScale="90000"/>
          </a:bodyPr>
          <a:lstStyle/>
          <a:p>
            <a:r>
              <a:rPr lang="en-GB" b="1" dirty="0"/>
              <a:t>Immediate Postpartum Care</a:t>
            </a:r>
            <a:br>
              <a:rPr lang="en-GB" b="1" dirty="0"/>
            </a:br>
            <a:r>
              <a:rPr lang="en-GB" b="1" dirty="0"/>
              <a:t> of  Women with HIV Infection</a:t>
            </a:r>
          </a:p>
        </p:txBody>
      </p:sp>
      <p:sp>
        <p:nvSpPr>
          <p:cNvPr id="81924" name="Rectangle 4"/>
          <p:cNvSpPr>
            <a:spLocks noGrp="1" noChangeArrowheads="1"/>
          </p:cNvSpPr>
          <p:nvPr>
            <p:ph type="body" idx="1"/>
          </p:nvPr>
        </p:nvSpPr>
        <p:spPr/>
        <p:txBody>
          <a:bodyPr/>
          <a:lstStyle/>
          <a:p>
            <a:pPr marL="347663" indent="-347663"/>
            <a:r>
              <a:rPr lang="en-US" b="1" i="1" dirty="0"/>
              <a:t>Continuing Care</a:t>
            </a:r>
            <a:endParaRPr lang="en-US" dirty="0"/>
          </a:p>
          <a:p>
            <a:pPr marL="347663" indent="-347663">
              <a:buClr>
                <a:schemeClr val="accent2"/>
              </a:buClr>
              <a:buFont typeface="Wingdings" pitchFamily="2" charset="2"/>
              <a:buChar char="§"/>
            </a:pPr>
            <a:r>
              <a:rPr lang="en-US" dirty="0"/>
              <a:t>Provide </a:t>
            </a:r>
            <a:r>
              <a:rPr lang="en-US" dirty="0" err="1"/>
              <a:t>gynaecologic</a:t>
            </a:r>
            <a:r>
              <a:rPr lang="en-US" dirty="0"/>
              <a:t> care, including pap smears.</a:t>
            </a:r>
          </a:p>
          <a:p>
            <a:pPr marL="347663" indent="-347663">
              <a:buClr>
                <a:schemeClr val="accent2"/>
              </a:buClr>
              <a:buFont typeface="Wingdings" pitchFamily="2" charset="2"/>
              <a:buChar char="§"/>
            </a:pPr>
            <a:r>
              <a:rPr lang="en-US" dirty="0"/>
              <a:t>Monitor for OIs, provide prophylaxis.</a:t>
            </a:r>
          </a:p>
          <a:p>
            <a:pPr marL="347663" indent="-347663">
              <a:buClr>
                <a:schemeClr val="accent2"/>
              </a:buClr>
              <a:buFont typeface="Wingdings" pitchFamily="2" charset="2"/>
              <a:buChar char="§"/>
            </a:pPr>
            <a:r>
              <a:rPr lang="en-US" dirty="0"/>
              <a:t>Prevent or treat TB and malaria.</a:t>
            </a:r>
          </a:p>
          <a:p>
            <a:pPr marL="347663" indent="-347663">
              <a:buClr>
                <a:schemeClr val="accent2"/>
              </a:buClr>
              <a:buFont typeface="Wingdings" pitchFamily="2" charset="2"/>
              <a:buChar char="§"/>
            </a:pPr>
            <a:r>
              <a:rPr lang="en-US" dirty="0"/>
              <a:t>Refer for ARV treatment, care and support.</a:t>
            </a:r>
          </a:p>
        </p:txBody>
      </p:sp>
    </p:spTree>
  </p:cSld>
  <p:clrMapOvr>
    <a:masterClrMapping/>
  </p:clrMapOvr>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457200" y="7162799"/>
            <a:ext cx="2133600" cy="76199"/>
          </a:xfrm>
        </p:spPr>
        <p:txBody>
          <a:bodyPr/>
          <a:lstStyle/>
          <a:p>
            <a:endParaRPr lang="en-US" sz="1400" dirty="0"/>
          </a:p>
        </p:txBody>
      </p:sp>
      <p:sp>
        <p:nvSpPr>
          <p:cNvPr id="209922" name="Rectangle 2"/>
          <p:cNvSpPr>
            <a:spLocks noGrp="1" noChangeArrowheads="1"/>
          </p:cNvSpPr>
          <p:nvPr>
            <p:ph type="title"/>
          </p:nvPr>
        </p:nvSpPr>
        <p:spPr/>
        <p:txBody>
          <a:bodyPr>
            <a:normAutofit fontScale="90000"/>
          </a:bodyPr>
          <a:lstStyle/>
          <a:p>
            <a:r>
              <a:rPr lang="en-GB" b="1" dirty="0"/>
              <a:t>Immediate Postpartum Care</a:t>
            </a:r>
            <a:br>
              <a:rPr lang="en-GB" b="1" dirty="0"/>
            </a:br>
            <a:r>
              <a:rPr lang="en-GB" b="1" dirty="0"/>
              <a:t> of  Women with HIV Infection</a:t>
            </a:r>
            <a:endParaRPr lang="en-US" b="1" dirty="0"/>
          </a:p>
        </p:txBody>
      </p:sp>
      <p:sp>
        <p:nvSpPr>
          <p:cNvPr id="209923" name="Rectangle 3"/>
          <p:cNvSpPr>
            <a:spLocks noGrp="1" noChangeArrowheads="1"/>
          </p:cNvSpPr>
          <p:nvPr>
            <p:ph type="body" idx="1"/>
          </p:nvPr>
        </p:nvSpPr>
        <p:spPr/>
        <p:txBody>
          <a:bodyPr/>
          <a:lstStyle/>
          <a:p>
            <a:pPr marL="347663" indent="-347663"/>
            <a:r>
              <a:rPr lang="en-US" sz="2800" b="1" i="1" dirty="0"/>
              <a:t>Newborn Feeding</a:t>
            </a:r>
          </a:p>
          <a:p>
            <a:pPr marL="347663" indent="-347663">
              <a:buClr>
                <a:schemeClr val="accent2"/>
              </a:buClr>
              <a:buFont typeface="Wingdings" pitchFamily="2" charset="2"/>
              <a:buChar char="§"/>
            </a:pPr>
            <a:r>
              <a:rPr lang="en-US" sz="2800" dirty="0"/>
              <a:t>Mother chooses and begins feeding option. </a:t>
            </a:r>
          </a:p>
          <a:p>
            <a:pPr marL="347663" indent="-347663">
              <a:buClr>
                <a:schemeClr val="accent2"/>
              </a:buClr>
              <a:buFont typeface="Wingdings" pitchFamily="2" charset="2"/>
              <a:buChar char="§"/>
            </a:pPr>
            <a:r>
              <a:rPr lang="en-US" sz="2800" dirty="0"/>
              <a:t>Support the choice of feeding option.</a:t>
            </a:r>
          </a:p>
          <a:p>
            <a:pPr marL="347663" indent="-347663">
              <a:buClr>
                <a:schemeClr val="accent2"/>
              </a:buClr>
              <a:buFont typeface="Wingdings" pitchFamily="2" charset="2"/>
              <a:buChar char="§"/>
            </a:pPr>
            <a:r>
              <a:rPr lang="en-US" sz="2800" dirty="0"/>
              <a:t>Provide training on feeding option.</a:t>
            </a:r>
          </a:p>
          <a:p>
            <a:pPr marL="347663" indent="-347663">
              <a:buClr>
                <a:schemeClr val="accent2"/>
              </a:buClr>
              <a:buFont typeface="Wingdings" pitchFamily="2" charset="2"/>
              <a:buChar char="§"/>
            </a:pPr>
            <a:r>
              <a:rPr lang="en-US" sz="2800" dirty="0"/>
              <a:t>Observe feeding technique.</a:t>
            </a:r>
          </a:p>
        </p:txBody>
      </p:sp>
    </p:spTree>
  </p:cSld>
  <p:clrMapOvr>
    <a:masterClrMapping/>
  </p:clrMapOvr>
  <p:timing>
    <p:tnLst>
      <p:par>
        <p:cTn id="1" dur="indefinite" restart="never" nodeType="tmRoot"/>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flipV="1">
            <a:off x="457200" y="6857999"/>
            <a:ext cx="2133600" cy="304800"/>
          </a:xfrm>
        </p:spPr>
        <p:txBody>
          <a:bodyPr/>
          <a:lstStyle/>
          <a:p>
            <a:endParaRPr lang="en-US" sz="1400" dirty="0"/>
          </a:p>
        </p:txBody>
      </p:sp>
      <p:sp>
        <p:nvSpPr>
          <p:cNvPr id="210946" name="Rectangle 2"/>
          <p:cNvSpPr>
            <a:spLocks noGrp="1" noChangeArrowheads="1"/>
          </p:cNvSpPr>
          <p:nvPr>
            <p:ph type="title"/>
          </p:nvPr>
        </p:nvSpPr>
        <p:spPr>
          <a:xfrm>
            <a:off x="990600" y="381000"/>
            <a:ext cx="7315200" cy="1447800"/>
          </a:xfrm>
        </p:spPr>
        <p:txBody>
          <a:bodyPr/>
          <a:lstStyle/>
          <a:p>
            <a:r>
              <a:rPr lang="en-GB" b="1" dirty="0"/>
              <a:t>Immediate Postpartum Care</a:t>
            </a:r>
            <a:br>
              <a:rPr lang="en-GB" b="1" dirty="0"/>
            </a:br>
            <a:r>
              <a:rPr lang="en-GB" b="1" dirty="0"/>
              <a:t> of  Women with HIV Infection</a:t>
            </a:r>
            <a:endParaRPr lang="en-US" b="1" dirty="0"/>
          </a:p>
        </p:txBody>
      </p:sp>
      <p:sp>
        <p:nvSpPr>
          <p:cNvPr id="210947" name="Rectangle 3"/>
          <p:cNvSpPr>
            <a:spLocks noGrp="1" noChangeArrowheads="1"/>
          </p:cNvSpPr>
          <p:nvPr>
            <p:ph type="body" idx="1"/>
          </p:nvPr>
        </p:nvSpPr>
        <p:spPr>
          <a:xfrm>
            <a:off x="457200" y="2057400"/>
            <a:ext cx="8229600" cy="4068763"/>
          </a:xfrm>
        </p:spPr>
        <p:txBody>
          <a:bodyPr/>
          <a:lstStyle/>
          <a:p>
            <a:pPr marL="347663" indent="-347663">
              <a:lnSpc>
                <a:spcPct val="90000"/>
              </a:lnSpc>
            </a:pPr>
            <a:r>
              <a:rPr lang="en-US" sz="2800" b="1" i="1" dirty="0"/>
              <a:t>Signs &amp; Symptoms (S&amp;S) of Postnatal Infection</a:t>
            </a:r>
          </a:p>
          <a:p>
            <a:pPr marL="347663" indent="-347663">
              <a:lnSpc>
                <a:spcPct val="90000"/>
              </a:lnSpc>
              <a:buClr>
                <a:schemeClr val="accent2"/>
              </a:buClr>
              <a:buFont typeface="Wingdings" pitchFamily="2" charset="2"/>
              <a:buChar char="§"/>
            </a:pPr>
            <a:r>
              <a:rPr lang="en-US" sz="2800" dirty="0"/>
              <a:t>Instruct on S&amp;S of infection.</a:t>
            </a:r>
          </a:p>
          <a:p>
            <a:pPr marL="347663" indent="-347663">
              <a:lnSpc>
                <a:spcPct val="90000"/>
              </a:lnSpc>
              <a:buClr>
                <a:schemeClr val="accent2"/>
              </a:buClr>
              <a:buFont typeface="Wingdings" pitchFamily="2" charset="2"/>
              <a:buChar char="§"/>
            </a:pPr>
            <a:r>
              <a:rPr lang="en-US" sz="2800" dirty="0"/>
              <a:t>Provide information on where and when to seek health care.</a:t>
            </a:r>
          </a:p>
          <a:p>
            <a:pPr marL="347663" indent="-347663">
              <a:lnSpc>
                <a:spcPct val="90000"/>
              </a:lnSpc>
              <a:buClr>
                <a:schemeClr val="accent2"/>
              </a:buClr>
              <a:buFont typeface="Wingdings" pitchFamily="2" charset="2"/>
              <a:buChar char="§"/>
            </a:pPr>
            <a:r>
              <a:rPr lang="en-US" sz="2800" dirty="0"/>
              <a:t>Instruct on </a:t>
            </a:r>
            <a:r>
              <a:rPr lang="en-US" sz="2800" dirty="0" err="1"/>
              <a:t>perineal</a:t>
            </a:r>
            <a:r>
              <a:rPr lang="en-US" sz="2800" dirty="0"/>
              <a:t> and breast care.</a:t>
            </a:r>
          </a:p>
          <a:p>
            <a:pPr marL="347663" indent="-347663">
              <a:lnSpc>
                <a:spcPct val="90000"/>
              </a:lnSpc>
              <a:buClr>
                <a:schemeClr val="accent2"/>
              </a:buClr>
              <a:buFont typeface="Wingdings" pitchFamily="2" charset="2"/>
              <a:buChar char="§"/>
            </a:pPr>
            <a:r>
              <a:rPr lang="en-US" sz="2800" dirty="0"/>
              <a:t>Instruct on safe disposal of </a:t>
            </a:r>
            <a:r>
              <a:rPr lang="en-US" sz="2800" dirty="0" err="1"/>
              <a:t>lochia</a:t>
            </a:r>
            <a:r>
              <a:rPr lang="en-US" sz="2800" dirty="0"/>
              <a:t> &amp; bloodstained materials.</a:t>
            </a:r>
          </a:p>
        </p:txBody>
      </p:sp>
    </p:spTree>
  </p:cSld>
  <p:clrMapOvr>
    <a:masterClrMapping/>
  </p:clrMapOvr>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flipV="1">
            <a:off x="457200" y="7086599"/>
            <a:ext cx="2133600" cy="304801"/>
          </a:xfrm>
        </p:spPr>
        <p:txBody>
          <a:bodyPr/>
          <a:lstStyle/>
          <a:p>
            <a:endParaRPr lang="en-US" sz="1400" dirty="0"/>
          </a:p>
        </p:txBody>
      </p:sp>
      <p:sp>
        <p:nvSpPr>
          <p:cNvPr id="83970" name="Rectangle 2"/>
          <p:cNvSpPr>
            <a:spLocks noGrp="1" noChangeArrowheads="1"/>
          </p:cNvSpPr>
          <p:nvPr>
            <p:ph type="title"/>
          </p:nvPr>
        </p:nvSpPr>
        <p:spPr>
          <a:xfrm>
            <a:off x="914400" y="457200"/>
            <a:ext cx="7391400" cy="1371600"/>
          </a:xfrm>
        </p:spPr>
        <p:txBody>
          <a:bodyPr/>
          <a:lstStyle/>
          <a:p>
            <a:r>
              <a:rPr lang="en-GB" sz="3200" b="1" dirty="0"/>
              <a:t>Postpartum Care of Women</a:t>
            </a:r>
          </a:p>
        </p:txBody>
      </p:sp>
      <p:sp>
        <p:nvSpPr>
          <p:cNvPr id="83972" name="Rectangle 4"/>
          <p:cNvSpPr>
            <a:spLocks noGrp="1" noChangeArrowheads="1"/>
          </p:cNvSpPr>
          <p:nvPr>
            <p:ph type="body" idx="1"/>
          </p:nvPr>
        </p:nvSpPr>
        <p:spPr/>
        <p:txBody>
          <a:bodyPr/>
          <a:lstStyle/>
          <a:p>
            <a:r>
              <a:rPr lang="en-US" sz="2800" b="1" i="1" dirty="0"/>
              <a:t>Family Planning</a:t>
            </a:r>
          </a:p>
          <a:p>
            <a:pPr>
              <a:buClr>
                <a:schemeClr val="accent2"/>
              </a:buClr>
              <a:buFont typeface="Wingdings" pitchFamily="2" charset="2"/>
              <a:buChar char="§"/>
            </a:pPr>
            <a:r>
              <a:rPr lang="en-US" sz="2800" b="1" i="1" dirty="0"/>
              <a:t>   </a:t>
            </a:r>
            <a:r>
              <a:rPr lang="en-US" sz="2800" dirty="0"/>
              <a:t>Prevent unintended pregnancies.</a:t>
            </a:r>
          </a:p>
          <a:p>
            <a:pPr>
              <a:buClr>
                <a:schemeClr val="accent2"/>
              </a:buClr>
              <a:buFont typeface="Wingdings" pitchFamily="2" charset="2"/>
              <a:buChar char="§"/>
            </a:pPr>
            <a:r>
              <a:rPr lang="en-US" sz="2800" dirty="0"/>
              <a:t>   Support child spacing.</a:t>
            </a:r>
          </a:p>
          <a:p>
            <a:pPr>
              <a:buClr>
                <a:schemeClr val="accent2"/>
              </a:buClr>
              <a:buFont typeface="Wingdings" pitchFamily="2" charset="2"/>
              <a:buChar char="§"/>
            </a:pPr>
            <a:r>
              <a:rPr lang="en-US" sz="2800" dirty="0"/>
              <a:t>   Promote continued safer sex practices.</a:t>
            </a:r>
          </a:p>
          <a:p>
            <a:pPr>
              <a:buClr>
                <a:schemeClr val="accent2"/>
              </a:buClr>
              <a:buFont typeface="Wingdings" pitchFamily="2" charset="2"/>
              <a:buNone/>
            </a:pPr>
            <a:endParaRPr lang="en-US" sz="2800" b="1" i="1" dirty="0"/>
          </a:p>
        </p:txBody>
      </p:sp>
    </p:spTree>
  </p:cSld>
  <p:clrMapOvr>
    <a:masterClrMapping/>
  </p:clrMapOvr>
  <p:timing>
    <p:tnLst>
      <p:par>
        <p:cTn id="1" dur="indefinite" restart="never" nodeType="tmRoot"/>
      </p:par>
    </p:tn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Major Disorders of pregnancy</a:t>
            </a:r>
            <a:endParaRPr lang="en-US" sz="8800" dirty="0"/>
          </a:p>
        </p:txBody>
      </p:sp>
    </p:spTree>
  </p:cSld>
  <p:clrMapOvr>
    <a:masterClrMapping/>
  </p:clrMapOvr>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HYPEREMESIS GRAVIDARUM</a:t>
            </a:r>
            <a:endParaRPr lang="en-US" sz="9600" b="1" dirty="0"/>
          </a:p>
        </p:txBody>
      </p:sp>
    </p:spTree>
  </p:cSld>
  <p:clrMapOvr>
    <a:masterClrMapping/>
  </p:clrMapOvr>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Hyperemesis</a:t>
            </a:r>
            <a:r>
              <a:rPr lang="en-US" b="1" dirty="0" smtClean="0"/>
              <a:t> </a:t>
            </a:r>
            <a:r>
              <a:rPr lang="en-US" b="1" dirty="0" err="1" smtClean="0"/>
              <a:t>gravidarum</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Nearly all women have some nausea or vomiting, or "morning sickness," particularly during the first 3 months of pregnancy. </a:t>
            </a:r>
          </a:p>
          <a:p>
            <a:r>
              <a:rPr lang="en-US" dirty="0" smtClean="0"/>
              <a:t>It is intractable vomiting leading to fluid, electrolyte and acid base imbalance, nutritional deficiency and weight loss.</a:t>
            </a:r>
          </a:p>
          <a:p>
            <a:r>
              <a:rPr lang="en-US" dirty="0" smtClean="0"/>
              <a:t>The cause of nausea and vomiting during pregnancy is believed to be rapidly rising blood levels of HCG hormone (human chorionic </a:t>
            </a:r>
            <a:r>
              <a:rPr lang="en-US" dirty="0" err="1" smtClean="0"/>
              <a:t>gonadotropin</a:t>
            </a:r>
            <a:r>
              <a:rPr lang="en-US" dirty="0" smtClean="0"/>
              <a:t>), which is released by the placenta.</a:t>
            </a:r>
          </a:p>
          <a:p>
            <a:r>
              <a:rPr lang="en-US" dirty="0" smtClean="0"/>
              <a:t>Extreme nausea and vomiting during pregnancy can happen in twin gestation or </a:t>
            </a:r>
            <a:r>
              <a:rPr lang="en-US" dirty="0" err="1" smtClean="0"/>
              <a:t>hydatidiform</a:t>
            </a:r>
            <a:r>
              <a:rPr lang="en-US" dirty="0" smtClean="0"/>
              <a:t> mole.</a:t>
            </a:r>
          </a:p>
          <a:p>
            <a:endParaRPr lang="en-US" dirty="0"/>
          </a:p>
        </p:txBody>
      </p:sp>
    </p:spTree>
  </p:cSld>
  <p:clrMapOvr>
    <a:masterClrMapping/>
  </p:clrMapOvr>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Associated factors</a:t>
            </a:r>
            <a:endParaRPr lang="en-US" b="1" dirty="0"/>
          </a:p>
        </p:txBody>
      </p:sp>
      <p:sp>
        <p:nvSpPr>
          <p:cNvPr id="3" name="Content Placeholder 2"/>
          <p:cNvSpPr>
            <a:spLocks noGrp="1"/>
          </p:cNvSpPr>
          <p:nvPr>
            <p:ph idx="1"/>
          </p:nvPr>
        </p:nvSpPr>
        <p:spPr>
          <a:xfrm>
            <a:off x="457200" y="1447800"/>
            <a:ext cx="8382000" cy="5410200"/>
          </a:xfrm>
        </p:spPr>
        <p:txBody>
          <a:bodyPr>
            <a:normAutofit fontScale="70000" lnSpcReduction="20000"/>
          </a:bodyPr>
          <a:lstStyle/>
          <a:p>
            <a:r>
              <a:rPr lang="en-US" b="1" dirty="0" smtClean="0"/>
              <a:t>High levels of </a:t>
            </a:r>
            <a:r>
              <a:rPr lang="en-US" b="1" dirty="0" err="1" smtClean="0"/>
              <a:t>hCG</a:t>
            </a:r>
            <a:r>
              <a:rPr lang="en-US" b="1" dirty="0" smtClean="0"/>
              <a:t>.</a:t>
            </a:r>
            <a:r>
              <a:rPr lang="en-US" dirty="0" smtClean="0"/>
              <a:t> Levels of this pregnancy hormone rise quickly during the early stages of pregnancy and may trigger the part of the brain that controls nausea and vomiting.</a:t>
            </a:r>
          </a:p>
          <a:p>
            <a:r>
              <a:rPr lang="en-US" b="1" dirty="0" smtClean="0"/>
              <a:t>Increased estrogen levels</a:t>
            </a:r>
            <a:r>
              <a:rPr lang="en-US" dirty="0" smtClean="0"/>
              <a:t>. This hormone also affects the part of the brain that controls nausea and vomiting.</a:t>
            </a:r>
          </a:p>
          <a:p>
            <a:r>
              <a:rPr lang="en-US" b="1" dirty="0" smtClean="0"/>
              <a:t>Gastrointestinal changes. </a:t>
            </a:r>
            <a:r>
              <a:rPr lang="en-US" dirty="0" smtClean="0"/>
              <a:t>This may result in acid reflux and the stomach emptying more slowly, which can cause nausea and vomiting.</a:t>
            </a:r>
          </a:p>
          <a:p>
            <a:r>
              <a:rPr lang="en-US" b="1" dirty="0" smtClean="0"/>
              <a:t>Psychological factors. </a:t>
            </a:r>
            <a:r>
              <a:rPr lang="en-US" dirty="0" smtClean="0"/>
              <a:t>The anxiety that can accompany a pregnancy may trigger acute morning sickness.</a:t>
            </a:r>
          </a:p>
          <a:p>
            <a:r>
              <a:rPr lang="en-US" dirty="0" smtClean="0"/>
              <a:t>High-fat diet. Recent research shows that women with a high-fat diet are at a much greater risk for developing </a:t>
            </a:r>
            <a:r>
              <a:rPr lang="en-US" dirty="0" err="1" smtClean="0"/>
              <a:t>hyperemesis</a:t>
            </a:r>
            <a:r>
              <a:rPr lang="en-US" dirty="0" smtClean="0"/>
              <a:t> </a:t>
            </a:r>
            <a:r>
              <a:rPr lang="en-US" dirty="0" err="1" smtClean="0"/>
              <a:t>gravidarum</a:t>
            </a:r>
            <a:r>
              <a:rPr lang="en-US" dirty="0" smtClean="0"/>
              <a:t>. </a:t>
            </a:r>
          </a:p>
          <a:p>
            <a:r>
              <a:rPr lang="en-US" b="1" dirty="0" smtClean="0"/>
              <a:t>Helicobacter pylori</a:t>
            </a:r>
            <a:r>
              <a:rPr lang="en-US" dirty="0" smtClean="0"/>
              <a:t>. A research study reported that 90% of pregnant women with </a:t>
            </a:r>
            <a:r>
              <a:rPr lang="en-US" dirty="0" err="1" smtClean="0"/>
              <a:t>hyperemesis</a:t>
            </a:r>
            <a:r>
              <a:rPr lang="en-US" dirty="0" smtClean="0"/>
              <a:t> </a:t>
            </a:r>
            <a:r>
              <a:rPr lang="en-US" dirty="0" err="1" smtClean="0"/>
              <a:t>gravidarum</a:t>
            </a:r>
            <a:r>
              <a:rPr lang="en-US" dirty="0" smtClean="0"/>
              <a:t> are also infected with this bacterium, which may sometimes cause stomach ulcers.</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Symptoms</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Severe, persistent nausea during pregnancy, often leads to weight loss. </a:t>
            </a:r>
          </a:p>
          <a:p>
            <a:r>
              <a:rPr lang="en-US" dirty="0" smtClean="0"/>
              <a:t>Persistent, excessive vomiting. Vomiting is considered excessive if it occurs more than three or four times per day and prevents one from keeping down any food or fluids for a period of 24 hours.</a:t>
            </a:r>
          </a:p>
          <a:p>
            <a:r>
              <a:rPr lang="en-US" dirty="0" smtClean="0"/>
              <a:t>Lightheadedness or fainting</a:t>
            </a:r>
          </a:p>
          <a:p>
            <a:r>
              <a:rPr lang="en-US" dirty="0" smtClean="0"/>
              <a:t>Severe Weight loss of 5 or more pounds over a 1-2 week period. </a:t>
            </a:r>
          </a:p>
          <a:p>
            <a:r>
              <a:rPr lang="en-US" dirty="0" smtClean="0"/>
              <a:t>Infrequent urination. </a:t>
            </a:r>
          </a:p>
          <a:p>
            <a:r>
              <a:rPr lang="en-US" dirty="0" smtClean="0"/>
              <a:t>Dehydration. </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Hyperemesis</a:t>
            </a:r>
            <a:r>
              <a:rPr lang="en-US" b="1" dirty="0" smtClean="0"/>
              <a:t> </a:t>
            </a:r>
            <a:r>
              <a:rPr lang="en-US" b="1" dirty="0" err="1" smtClean="0"/>
              <a:t>gravidarum</a:t>
            </a:r>
            <a:endParaRPr lang="en-US" dirty="0"/>
          </a:p>
        </p:txBody>
      </p:sp>
      <p:sp>
        <p:nvSpPr>
          <p:cNvPr id="3" name="Content Placeholder 2"/>
          <p:cNvSpPr>
            <a:spLocks noGrp="1"/>
          </p:cNvSpPr>
          <p:nvPr>
            <p:ph idx="1"/>
          </p:nvPr>
        </p:nvSpPr>
        <p:spPr/>
        <p:txBody>
          <a:bodyPr>
            <a:normAutofit/>
          </a:bodyPr>
          <a:lstStyle/>
          <a:p>
            <a:pPr>
              <a:buNone/>
            </a:pPr>
            <a:r>
              <a:rPr lang="en-US" b="1" dirty="0" smtClean="0"/>
              <a:t>Diagnosis </a:t>
            </a:r>
          </a:p>
          <a:p>
            <a:r>
              <a:rPr lang="en-US" dirty="0" smtClean="0"/>
              <a:t>Physical exam. Blood pressure may be low. Pulse may be high.</a:t>
            </a:r>
          </a:p>
          <a:p>
            <a:r>
              <a:rPr lang="en-US" dirty="0" smtClean="0"/>
              <a:t>Laboratory tests to check for signs of dehydration:</a:t>
            </a:r>
          </a:p>
          <a:p>
            <a:pPr>
              <a:buFont typeface="Wingdings" pitchFamily="2" charset="2"/>
              <a:buChar char="q"/>
            </a:pPr>
            <a:r>
              <a:rPr lang="en-US" dirty="0" smtClean="0"/>
              <a:t>Hematocrit</a:t>
            </a:r>
          </a:p>
          <a:p>
            <a:pPr>
              <a:buFont typeface="Wingdings" pitchFamily="2" charset="2"/>
              <a:buChar char="q"/>
            </a:pPr>
            <a:r>
              <a:rPr lang="en-US" dirty="0" smtClean="0"/>
              <a:t>Urine </a:t>
            </a:r>
            <a:r>
              <a:rPr lang="en-US" dirty="0" err="1" smtClean="0"/>
              <a:t>ketones</a:t>
            </a:r>
            <a:endParaRPr lang="en-US" dirty="0" smtClean="0"/>
          </a:p>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Histology of Uterine Wall</a:t>
            </a:r>
          </a:p>
        </p:txBody>
      </p:sp>
      <p:sp>
        <p:nvSpPr>
          <p:cNvPr id="55299" name="Rectangle 3"/>
          <p:cNvSpPr>
            <a:spLocks noGrp="1" noChangeArrowheads="1"/>
          </p:cNvSpPr>
          <p:nvPr>
            <p:ph type="body" idx="1"/>
          </p:nvPr>
        </p:nvSpPr>
        <p:spPr>
          <a:xfrm>
            <a:off x="152400" y="1371600"/>
            <a:ext cx="8915400" cy="5181600"/>
          </a:xfrm>
        </p:spPr>
        <p:txBody>
          <a:bodyPr>
            <a:normAutofit lnSpcReduction="10000"/>
          </a:bodyPr>
          <a:lstStyle/>
          <a:p>
            <a:r>
              <a:rPr lang="en-US" dirty="0" err="1"/>
              <a:t>Perimetrium</a:t>
            </a:r>
            <a:r>
              <a:rPr lang="en-US" dirty="0"/>
              <a:t> - external </a:t>
            </a:r>
            <a:r>
              <a:rPr lang="en-US" dirty="0" err="1"/>
              <a:t>serosa</a:t>
            </a:r>
            <a:r>
              <a:rPr lang="en-US" dirty="0"/>
              <a:t> layer</a:t>
            </a:r>
          </a:p>
          <a:p>
            <a:r>
              <a:rPr lang="en-US" dirty="0" err="1"/>
              <a:t>Myometrium</a:t>
            </a:r>
            <a:r>
              <a:rPr lang="en-US" dirty="0"/>
              <a:t> - middle muscular layer </a:t>
            </a:r>
          </a:p>
          <a:p>
            <a:pPr lvl="1"/>
            <a:r>
              <a:rPr lang="en-US" dirty="0"/>
              <a:t>1.25 cm thick in </a:t>
            </a:r>
            <a:r>
              <a:rPr lang="en-US" dirty="0" err="1"/>
              <a:t>nonpregnant</a:t>
            </a:r>
            <a:r>
              <a:rPr lang="en-US" dirty="0"/>
              <a:t> uterus</a:t>
            </a:r>
          </a:p>
          <a:p>
            <a:pPr lvl="1"/>
            <a:r>
              <a:rPr lang="en-US" dirty="0"/>
              <a:t>smooth muscle</a:t>
            </a:r>
          </a:p>
          <a:p>
            <a:pPr lvl="2"/>
            <a:r>
              <a:rPr lang="en-US" dirty="0"/>
              <a:t>produces labor contractions, expels fetus</a:t>
            </a:r>
          </a:p>
          <a:p>
            <a:r>
              <a:rPr lang="en-US" dirty="0" err="1"/>
              <a:t>Endometrium</a:t>
            </a:r>
            <a:endParaRPr lang="en-US" dirty="0"/>
          </a:p>
          <a:p>
            <a:pPr lvl="1"/>
            <a:r>
              <a:rPr lang="en-US" dirty="0"/>
              <a:t>simple columnar epithelium with thick layer compound tubular glands</a:t>
            </a:r>
          </a:p>
          <a:p>
            <a:pPr lvl="2"/>
            <a:r>
              <a:rPr lang="en-US" dirty="0"/>
              <a:t>stratum </a:t>
            </a:r>
            <a:r>
              <a:rPr lang="en-US" dirty="0" err="1"/>
              <a:t>functionalis</a:t>
            </a:r>
            <a:r>
              <a:rPr lang="en-US" dirty="0"/>
              <a:t> – superficial, shed each period</a:t>
            </a:r>
          </a:p>
          <a:p>
            <a:pPr lvl="2"/>
            <a:r>
              <a:rPr lang="en-US" dirty="0"/>
              <a:t>stratum </a:t>
            </a:r>
            <a:r>
              <a:rPr lang="en-US" dirty="0" err="1"/>
              <a:t>basalis</a:t>
            </a:r>
            <a:r>
              <a:rPr lang="en-US" dirty="0"/>
              <a:t> - deep layer, regenerates a new stratum </a:t>
            </a:r>
            <a:r>
              <a:rPr lang="en-US" dirty="0" err="1"/>
              <a:t>functionalis</a:t>
            </a:r>
            <a:r>
              <a:rPr lang="en-US" dirty="0"/>
              <a:t> with each menstrual cycle</a:t>
            </a:r>
          </a:p>
        </p:txBody>
      </p:sp>
    </p:spTree>
  </p:cSld>
  <p:clrMapOvr>
    <a:masterClrMapping/>
  </p:clrMapOvr>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Identification of other causes</a:t>
            </a:r>
            <a:br>
              <a:rPr lang="en-US" b="1" dirty="0" smtClean="0"/>
            </a:b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Other, more unusual causes of nausea and vomiting such as hepatitis, pancreatitis, gastrointestinal obstruction, peptic ulcer disease, thyroid disease, and </a:t>
            </a:r>
            <a:r>
              <a:rPr lang="en-US" dirty="0" err="1" smtClean="0"/>
              <a:t>adrenocortical</a:t>
            </a:r>
            <a:r>
              <a:rPr lang="en-US" dirty="0" smtClean="0"/>
              <a:t> insufficiency should be excluded.</a:t>
            </a:r>
          </a:p>
          <a:p>
            <a:r>
              <a:rPr lang="en-US" dirty="0" smtClean="0"/>
              <a:t>Investigations may include midstream urine to exclude urinary tract infections, electrolytes and liver function tests, an ultrasound to exclude </a:t>
            </a:r>
            <a:r>
              <a:rPr lang="en-US" dirty="0" err="1" smtClean="0"/>
              <a:t>trophoblastic</a:t>
            </a:r>
            <a:r>
              <a:rPr lang="en-US" dirty="0" smtClean="0"/>
              <a:t> disease or multiple pregnancy and TSH if there is suspicion of </a:t>
            </a:r>
            <a:r>
              <a:rPr lang="en-US" dirty="0" err="1" smtClean="0"/>
              <a:t>thyrotoxicosis</a:t>
            </a:r>
            <a:r>
              <a:rPr lang="en-US" dirty="0" smtClean="0"/>
              <a:t>.</a:t>
            </a:r>
            <a:endParaRPr lang="en-US" dirty="0"/>
          </a:p>
        </p:txBody>
      </p:sp>
    </p:spTree>
  </p:cSld>
  <p:clrMapOvr>
    <a:masterClrMapping/>
  </p:clrMapOvr>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Treatment</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Small, frequent meals and eating dry foods such as crackers may help relieve uncomplicated nausea.</a:t>
            </a:r>
          </a:p>
          <a:p>
            <a:r>
              <a:rPr lang="en-US" dirty="0" smtClean="0"/>
              <a:t>Plenty of fluids. </a:t>
            </a:r>
          </a:p>
          <a:p>
            <a:r>
              <a:rPr lang="en-US" dirty="0" smtClean="0"/>
              <a:t>Vitamin B6 (no more than 100 mg daily) has been shown to decrease the nausea in early pregnancy.</a:t>
            </a:r>
          </a:p>
          <a:p>
            <a:r>
              <a:rPr lang="en-US" dirty="0" smtClean="0"/>
              <a:t>Medication to prevent nausea is reserved for cases where vomiting is persistent and severe enough to present potential risks to the mother and baby. </a:t>
            </a:r>
          </a:p>
          <a:p>
            <a:r>
              <a:rPr lang="en-US" dirty="0" smtClean="0"/>
              <a:t>In severe cases, hospital admission is required for intravenous infusion.</a:t>
            </a:r>
          </a:p>
          <a:p>
            <a:endParaRPr lang="en-US" dirty="0"/>
          </a:p>
        </p:txBody>
      </p:sp>
    </p:spTree>
  </p:cSld>
  <p:clrMapOvr>
    <a:masterClrMapping/>
  </p:clrMapOvr>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fontScale="92500"/>
          </a:bodyPr>
          <a:lstStyle/>
          <a:p>
            <a:pPr>
              <a:lnSpc>
                <a:spcPct val="90000"/>
              </a:lnSpc>
            </a:pPr>
            <a:r>
              <a:rPr lang="en-US" dirty="0" smtClean="0"/>
              <a:t>Eat smaller, more frequent meals.</a:t>
            </a:r>
          </a:p>
          <a:p>
            <a:pPr>
              <a:lnSpc>
                <a:spcPct val="90000"/>
              </a:lnSpc>
            </a:pPr>
            <a:r>
              <a:rPr lang="en-US" dirty="0" smtClean="0"/>
              <a:t>Avoid fatty, creamy foods which slow down gastric emptying.</a:t>
            </a:r>
          </a:p>
          <a:p>
            <a:pPr>
              <a:lnSpc>
                <a:spcPct val="90000"/>
              </a:lnSpc>
            </a:pPr>
            <a:r>
              <a:rPr lang="en-US" dirty="0" smtClean="0"/>
              <a:t>Eat mainly carbohydrates which are bland such as potatoes, pasta, rice, or soups including these.</a:t>
            </a:r>
          </a:p>
          <a:p>
            <a:pPr>
              <a:lnSpc>
                <a:spcPct val="90000"/>
              </a:lnSpc>
            </a:pPr>
            <a:r>
              <a:rPr lang="en-US" dirty="0" smtClean="0"/>
              <a:t>Introduce crackers and peanut butter, or cheese in small amounts as tolerated for protein.</a:t>
            </a:r>
          </a:p>
          <a:p>
            <a:pPr>
              <a:lnSpc>
                <a:spcPct val="90000"/>
              </a:lnSpc>
            </a:pPr>
            <a:r>
              <a:rPr lang="en-US" dirty="0" smtClean="0"/>
              <a:t>Next,  small amounts of baked chicken or fish can be introduced as there are digested more easily.</a:t>
            </a:r>
          </a:p>
          <a:p>
            <a:endParaRPr lang="en-US" dirty="0"/>
          </a:p>
        </p:txBody>
      </p:sp>
    </p:spTree>
  </p:cSld>
  <p:clrMapOvr>
    <a:masterClrMapping/>
  </p:clrMapOvr>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Lifestyle advise</a:t>
            </a:r>
            <a:endParaRPr lang="en-US" b="1" dirty="0"/>
          </a:p>
        </p:txBody>
      </p:sp>
      <p:sp>
        <p:nvSpPr>
          <p:cNvPr id="3" name="Content Placeholder 2"/>
          <p:cNvSpPr>
            <a:spLocks noGrp="1"/>
          </p:cNvSpPr>
          <p:nvPr>
            <p:ph idx="1"/>
          </p:nvPr>
        </p:nvSpPr>
        <p:spPr/>
        <p:txBody>
          <a:bodyPr>
            <a:normAutofit fontScale="92500"/>
          </a:bodyPr>
          <a:lstStyle/>
          <a:p>
            <a:r>
              <a:rPr lang="en-US" dirty="0" smtClean="0"/>
              <a:t>Make the most of your best time of day – eat well when you feel best or whenever you feel hungry</a:t>
            </a:r>
          </a:p>
          <a:p>
            <a:r>
              <a:rPr lang="en-US" dirty="0" smtClean="0"/>
              <a:t>If the smell of hot food makes you feel ill – try having cold food instead. If possible avoid cooking and ask for help from friends and family </a:t>
            </a:r>
          </a:p>
          <a:p>
            <a:r>
              <a:rPr lang="en-US" dirty="0" smtClean="0"/>
              <a:t>Lie down when nauseated </a:t>
            </a:r>
          </a:p>
          <a:p>
            <a:r>
              <a:rPr lang="en-US" dirty="0" smtClean="0"/>
              <a:t>Avoid stress – living with the constant threat of nausea and/or vomiting is a stressor in itself</a:t>
            </a:r>
            <a:endParaRPr lang="en-US" dirty="0"/>
          </a:p>
        </p:txBody>
      </p:sp>
    </p:spTree>
  </p:cSld>
  <p:clrMapOvr>
    <a:masterClrMapping/>
  </p:clrMapOvr>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Complications</a:t>
            </a:r>
            <a:br>
              <a:rPr lang="en-US" b="1" dirty="0" smtClean="0"/>
            </a:br>
            <a:endParaRPr lang="en-US" dirty="0"/>
          </a:p>
        </p:txBody>
      </p:sp>
      <p:sp>
        <p:nvSpPr>
          <p:cNvPr id="3" name="Content Placeholder 2"/>
          <p:cNvSpPr>
            <a:spLocks noGrp="1"/>
          </p:cNvSpPr>
          <p:nvPr>
            <p:ph idx="1"/>
          </p:nvPr>
        </p:nvSpPr>
        <p:spPr/>
        <p:txBody>
          <a:bodyPr/>
          <a:lstStyle/>
          <a:p>
            <a:r>
              <a:rPr lang="en-US" dirty="0" smtClean="0"/>
              <a:t>Dehydration and poor weight gain during pregnancy.</a:t>
            </a:r>
          </a:p>
          <a:p>
            <a:r>
              <a:rPr lang="en-US" dirty="0" smtClean="0"/>
              <a:t>Social or psychological problems may be associated with this disorder of pregnancy. If such problems exist, they need to be identified and addressed appropriately.</a:t>
            </a:r>
          </a:p>
          <a:p>
            <a:endParaRPr lang="en-US" dirty="0"/>
          </a:p>
        </p:txBody>
      </p:sp>
    </p:spTree>
  </p:cSld>
  <p:clrMapOvr>
    <a:masterClrMapping/>
  </p:clrMapOvr>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BLEEDING IN PREGNANCY</a:t>
            </a:r>
            <a:endParaRPr lang="en-US" sz="9600" b="1" dirty="0"/>
          </a:p>
        </p:txBody>
      </p:sp>
    </p:spTree>
  </p:cSld>
  <p:clrMapOvr>
    <a:masterClrMapping/>
  </p:clrMapOvr>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Bleeding in pregnancy</a:t>
            </a: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Bleeding may occur at various times in pregnancy. </a:t>
            </a:r>
          </a:p>
          <a:p>
            <a:r>
              <a:rPr lang="en-US" dirty="0" smtClean="0"/>
              <a:t>Although bleeding is alarming, it may or may not be a serious complication. </a:t>
            </a:r>
          </a:p>
          <a:p>
            <a:r>
              <a:rPr lang="en-US" dirty="0" smtClean="0"/>
              <a:t>The time of bleeding in the pregnancy, the amount, and whether or not there is pain may vary depending on the cause.</a:t>
            </a:r>
          </a:p>
          <a:p>
            <a:pPr>
              <a:buNone/>
            </a:pPr>
            <a:r>
              <a:rPr lang="en-US" dirty="0" smtClean="0"/>
              <a:t>Bleeding in the first trimester of pregnancy is quite common and may be due to the following:</a:t>
            </a:r>
          </a:p>
          <a:p>
            <a:r>
              <a:rPr lang="en-US" dirty="0" smtClean="0"/>
              <a:t>miscarriage</a:t>
            </a:r>
          </a:p>
          <a:p>
            <a:r>
              <a:rPr lang="en-US" dirty="0" smtClean="0"/>
              <a:t>ectopic pregnancy</a:t>
            </a:r>
          </a:p>
          <a:p>
            <a:r>
              <a:rPr lang="en-US" dirty="0" smtClean="0"/>
              <a:t>gestational </a:t>
            </a:r>
            <a:r>
              <a:rPr lang="en-US" dirty="0" err="1" smtClean="0"/>
              <a:t>trophoblastic</a:t>
            </a:r>
            <a:r>
              <a:rPr lang="en-US" dirty="0" smtClean="0"/>
              <a:t> disease (a rare condition that may be cancerous in which a grape-like mass of fetal and placental tissues develops)</a:t>
            </a:r>
          </a:p>
          <a:p>
            <a:r>
              <a:rPr lang="en-US" dirty="0" smtClean="0"/>
              <a:t>implantation of the placenta in the uterus</a:t>
            </a:r>
          </a:p>
          <a:p>
            <a:r>
              <a:rPr lang="en-US" dirty="0" smtClean="0"/>
              <a:t>infection</a:t>
            </a:r>
          </a:p>
          <a:p>
            <a:endParaRPr lang="en-US" dirty="0"/>
          </a:p>
        </p:txBody>
      </p:sp>
    </p:spTree>
  </p:cSld>
  <p:clrMapOvr>
    <a:masterClrMapping/>
  </p:clrMapOvr>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Bleeding in pregnancy</a:t>
            </a:r>
            <a:endParaRPr lang="en-US" dirty="0"/>
          </a:p>
        </p:txBody>
      </p:sp>
      <p:sp>
        <p:nvSpPr>
          <p:cNvPr id="3" name="Content Placeholder 2"/>
          <p:cNvSpPr>
            <a:spLocks noGrp="1"/>
          </p:cNvSpPr>
          <p:nvPr>
            <p:ph idx="1"/>
          </p:nvPr>
        </p:nvSpPr>
        <p:spPr/>
        <p:txBody>
          <a:bodyPr/>
          <a:lstStyle/>
          <a:p>
            <a:pPr>
              <a:buNone/>
            </a:pPr>
            <a:r>
              <a:rPr lang="en-US" dirty="0" smtClean="0"/>
              <a:t>Bleeding in late pregnancy (after about 20 weeks) may be due to the following:</a:t>
            </a:r>
          </a:p>
          <a:p>
            <a:r>
              <a:rPr lang="en-US" dirty="0" smtClean="0"/>
              <a:t>placenta </a:t>
            </a:r>
            <a:r>
              <a:rPr lang="en-US" dirty="0" err="1" smtClean="0"/>
              <a:t>previa</a:t>
            </a:r>
            <a:r>
              <a:rPr lang="en-US" dirty="0" smtClean="0"/>
              <a:t> (placenta is near or covers the cervical opening)</a:t>
            </a:r>
          </a:p>
          <a:p>
            <a:r>
              <a:rPr lang="en-US" dirty="0" smtClean="0"/>
              <a:t>placental abruption (placenta detaches prematurely from the uterus)</a:t>
            </a:r>
          </a:p>
          <a:p>
            <a:r>
              <a:rPr lang="en-US" dirty="0" smtClean="0"/>
              <a:t>unknown cause</a:t>
            </a:r>
          </a:p>
          <a:p>
            <a:endParaRPr lang="en-US" dirty="0"/>
          </a:p>
        </p:txBody>
      </p:sp>
    </p:spTree>
  </p:cSld>
  <p:clrMapOvr>
    <a:masterClrMapping/>
  </p:clrMapOvr>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ANTEPARTUM HAEMORRHAGE</a:t>
            </a:r>
            <a:endParaRPr lang="en-US" sz="8800" b="1" dirty="0"/>
          </a:p>
        </p:txBody>
      </p:sp>
    </p:spTree>
  </p:cSld>
  <p:clrMapOvr>
    <a:masterClrMapping/>
  </p:clrMapOvr>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Antepartum</a:t>
            </a:r>
            <a:r>
              <a:rPr lang="en-US" b="1" dirty="0" smtClean="0"/>
              <a:t> </a:t>
            </a:r>
            <a:r>
              <a:rPr lang="en-US" b="1" dirty="0" err="1" smtClean="0"/>
              <a:t>haemorrhage</a:t>
            </a:r>
            <a:endParaRPr lang="en-US" b="1" dirty="0"/>
          </a:p>
        </p:txBody>
      </p:sp>
      <p:sp>
        <p:nvSpPr>
          <p:cNvPr id="3" name="Content Placeholder 2"/>
          <p:cNvSpPr>
            <a:spLocks noGrp="1"/>
          </p:cNvSpPr>
          <p:nvPr>
            <p:ph idx="1"/>
          </p:nvPr>
        </p:nvSpPr>
        <p:spPr/>
        <p:txBody>
          <a:bodyPr/>
          <a:lstStyle/>
          <a:p>
            <a:pPr>
              <a:buNone/>
            </a:pPr>
            <a:r>
              <a:rPr lang="en-US" b="1" dirty="0" smtClean="0"/>
              <a:t>Definition</a:t>
            </a:r>
          </a:p>
          <a:p>
            <a:r>
              <a:rPr lang="en-US" dirty="0" smtClean="0"/>
              <a:t>Bleeding from or into the genital tract after 24</a:t>
            </a:r>
            <a:r>
              <a:rPr lang="en-US" baseline="30000" dirty="0" smtClean="0"/>
              <a:t>th</a:t>
            </a:r>
            <a:r>
              <a:rPr lang="en-US" dirty="0" smtClean="0"/>
              <a:t> week of pregnancy but before the birth f the baby (1</a:t>
            </a:r>
            <a:r>
              <a:rPr lang="en-US" baseline="30000" dirty="0" smtClean="0"/>
              <a:t>st</a:t>
            </a:r>
            <a:r>
              <a:rPr lang="en-US" dirty="0" smtClean="0"/>
              <a:t> and 2</a:t>
            </a:r>
            <a:r>
              <a:rPr lang="en-US" baseline="30000" dirty="0" smtClean="0"/>
              <a:t>nd</a:t>
            </a:r>
            <a:r>
              <a:rPr lang="en-US" dirty="0" smtClean="0"/>
              <a:t> stages are thus included).</a:t>
            </a:r>
          </a:p>
          <a:p>
            <a:r>
              <a:rPr lang="en-US" dirty="0" smtClean="0"/>
              <a:t>Blood loss greater than 300mls or any amount causing </a:t>
            </a:r>
            <a:r>
              <a:rPr lang="en-US" dirty="0" err="1" smtClean="0"/>
              <a:t>hypovolaemic</a:t>
            </a:r>
            <a:r>
              <a:rPr lang="en-US" dirty="0" smtClean="0"/>
              <a:t> shock</a:t>
            </a:r>
          </a:p>
          <a:p>
            <a:r>
              <a:rPr lang="en-US" dirty="0" smtClean="0"/>
              <a:t>Incidence 3-5% of all pregnancies</a:t>
            </a:r>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dirty="0"/>
          </a:p>
        </p:txBody>
      </p:sp>
      <p:sp>
        <p:nvSpPr>
          <p:cNvPr id="26627" name="Rectangle 3"/>
          <p:cNvSpPr>
            <a:spLocks noGrp="1" noChangeArrowheads="1"/>
          </p:cNvSpPr>
          <p:nvPr>
            <p:ph type="body" idx="1"/>
          </p:nvPr>
        </p:nvSpPr>
        <p:spPr>
          <a:xfrm>
            <a:off x="685800" y="1981200"/>
            <a:ext cx="7772400" cy="4278313"/>
          </a:xfrm>
        </p:spPr>
        <p:txBody>
          <a:bodyPr>
            <a:normAutofit/>
          </a:bodyPr>
          <a:lstStyle/>
          <a:p>
            <a:r>
              <a:rPr lang="en-US" dirty="0"/>
              <a:t>Uterus – 1-inch thick walls, hollow, muscular organ between the bladder and </a:t>
            </a:r>
            <a:r>
              <a:rPr lang="en-US" dirty="0" smtClean="0"/>
              <a:t>rectum</a:t>
            </a:r>
          </a:p>
          <a:p>
            <a:r>
              <a:rPr lang="en-US" b="1" dirty="0" smtClean="0"/>
              <a:t>Functions</a:t>
            </a:r>
            <a:r>
              <a:rPr lang="en-US" dirty="0" smtClean="0"/>
              <a:t>: </a:t>
            </a:r>
            <a:r>
              <a:rPr lang="en-US" dirty="0"/>
              <a:t>monthly cycle of change; menstruation, protects fetus, contractions to expel menses and fetus; 3 inches long, 2 inches </a:t>
            </a:r>
            <a:r>
              <a:rPr lang="en-US" dirty="0" smtClean="0"/>
              <a:t>wide</a:t>
            </a:r>
            <a:endParaRPr lang="en-US" dirty="0"/>
          </a:p>
        </p:txBody>
      </p:sp>
    </p:spTree>
  </p:cSld>
  <p:clrMapOvr>
    <a:masterClrMapping/>
  </p:clrMapOvr>
  <p:timing>
    <p:tnLst>
      <p:par>
        <p:cTn id="1" dur="indefinite" restart="never" nodeType="tmRoot"/>
      </p:par>
    </p:tn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Antepartum</a:t>
            </a:r>
            <a:r>
              <a:rPr lang="en-US" b="1" dirty="0" smtClean="0"/>
              <a:t> </a:t>
            </a:r>
            <a:r>
              <a:rPr lang="en-US" b="1" dirty="0" err="1" smtClean="0"/>
              <a:t>haemorrhage</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One of the leading causes of:</a:t>
            </a:r>
          </a:p>
          <a:p>
            <a:r>
              <a:rPr lang="en-US" dirty="0" smtClean="0"/>
              <a:t>antenatal hospitalization</a:t>
            </a:r>
          </a:p>
          <a:p>
            <a:r>
              <a:rPr lang="en-US" dirty="0" smtClean="0"/>
              <a:t>maternal morbidity</a:t>
            </a:r>
          </a:p>
          <a:p>
            <a:r>
              <a:rPr lang="en-US" dirty="0" smtClean="0"/>
              <a:t>operative intervention</a:t>
            </a:r>
          </a:p>
          <a:p>
            <a:pPr>
              <a:buNone/>
            </a:pPr>
            <a:r>
              <a:rPr lang="en-US" b="1" dirty="0" smtClean="0"/>
              <a:t>Causes:</a:t>
            </a:r>
          </a:p>
          <a:p>
            <a:pPr>
              <a:buNone/>
            </a:pPr>
            <a:r>
              <a:rPr lang="en-US" dirty="0" smtClean="0"/>
              <a:t>1.Placenta </a:t>
            </a:r>
            <a:r>
              <a:rPr lang="en-US" dirty="0" err="1" smtClean="0"/>
              <a:t>praevia</a:t>
            </a:r>
            <a:r>
              <a:rPr lang="en-US" dirty="0" smtClean="0"/>
              <a:t> </a:t>
            </a:r>
          </a:p>
          <a:p>
            <a:pPr>
              <a:buNone/>
            </a:pPr>
            <a:r>
              <a:rPr lang="en-US" dirty="0" smtClean="0"/>
              <a:t>2.Placental abruption</a:t>
            </a:r>
          </a:p>
          <a:p>
            <a:pPr>
              <a:buNone/>
            </a:pPr>
            <a:r>
              <a:rPr lang="en-US" dirty="0" smtClean="0"/>
              <a:t>3.Uterine scar disruption                 Life threatening</a:t>
            </a:r>
          </a:p>
          <a:p>
            <a:pPr>
              <a:buNone/>
            </a:pPr>
            <a:r>
              <a:rPr lang="en-US" dirty="0" smtClean="0"/>
              <a:t>4.Vasa </a:t>
            </a:r>
            <a:r>
              <a:rPr lang="en-US" dirty="0" err="1" smtClean="0"/>
              <a:t>praevia</a:t>
            </a:r>
            <a:endParaRPr lang="en-US" dirty="0" smtClean="0"/>
          </a:p>
          <a:p>
            <a:endParaRPr lang="en-US" dirty="0"/>
          </a:p>
        </p:txBody>
      </p:sp>
      <p:sp>
        <p:nvSpPr>
          <p:cNvPr id="4" name="Right Brace 3"/>
          <p:cNvSpPr/>
          <p:nvPr/>
        </p:nvSpPr>
        <p:spPr>
          <a:xfrm>
            <a:off x="4267200" y="4191000"/>
            <a:ext cx="1447800" cy="152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Antepartum</a:t>
            </a:r>
            <a:r>
              <a:rPr lang="en-US" b="1" dirty="0" smtClean="0"/>
              <a:t> </a:t>
            </a:r>
            <a:r>
              <a:rPr lang="en-US" b="1" dirty="0" err="1" smtClean="0"/>
              <a:t>haemorrhage</a:t>
            </a:r>
            <a:endParaRPr lang="en-US" dirty="0"/>
          </a:p>
        </p:txBody>
      </p:sp>
      <p:sp>
        <p:nvSpPr>
          <p:cNvPr id="3" name="Content Placeholder 2"/>
          <p:cNvSpPr>
            <a:spLocks noGrp="1"/>
          </p:cNvSpPr>
          <p:nvPr>
            <p:ph idx="1"/>
          </p:nvPr>
        </p:nvSpPr>
        <p:spPr/>
        <p:txBody>
          <a:bodyPr/>
          <a:lstStyle/>
          <a:p>
            <a:pPr>
              <a:buNone/>
            </a:pPr>
            <a:r>
              <a:rPr lang="en-US" dirty="0" smtClean="0"/>
              <a:t>Can also be caused by:</a:t>
            </a:r>
          </a:p>
          <a:p>
            <a:r>
              <a:rPr lang="en-US" dirty="0" smtClean="0"/>
              <a:t>Unexplained accidental </a:t>
            </a:r>
            <a:r>
              <a:rPr lang="en-US" dirty="0" err="1" smtClean="0"/>
              <a:t>haemorrhage</a:t>
            </a:r>
            <a:endParaRPr lang="en-US" dirty="0" smtClean="0"/>
          </a:p>
          <a:p>
            <a:r>
              <a:rPr lang="en-US" dirty="0" smtClean="0"/>
              <a:t>Incidental </a:t>
            </a:r>
            <a:r>
              <a:rPr lang="en-US" dirty="0" err="1" smtClean="0"/>
              <a:t>haemorrhage</a:t>
            </a:r>
            <a:r>
              <a:rPr lang="en-US" dirty="0" smtClean="0"/>
              <a:t> –</a:t>
            </a:r>
            <a:r>
              <a:rPr lang="en-US" dirty="0" err="1" smtClean="0"/>
              <a:t>vulval</a:t>
            </a:r>
            <a:r>
              <a:rPr lang="en-US" dirty="0" smtClean="0"/>
              <a:t> veins, polyps, cervical cancer, </a:t>
            </a:r>
            <a:r>
              <a:rPr lang="en-US" dirty="0" err="1" smtClean="0"/>
              <a:t>cervicitis</a:t>
            </a:r>
            <a:r>
              <a:rPr lang="en-US" dirty="0" smtClean="0"/>
              <a:t> and vaginal trauma</a:t>
            </a:r>
          </a:p>
          <a:p>
            <a:endParaRPr lang="en-US" dirty="0"/>
          </a:p>
        </p:txBody>
      </p:sp>
    </p:spTree>
  </p:cSld>
  <p:clrMapOvr>
    <a:masterClrMapping/>
  </p:clrMapOvr>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Initial measures </a:t>
            </a:r>
            <a:br>
              <a:rPr lang="en-US" b="1" dirty="0" smtClean="0"/>
            </a:b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Assess mother and fetus </a:t>
            </a:r>
          </a:p>
          <a:p>
            <a:r>
              <a:rPr lang="en-US" dirty="0" smtClean="0"/>
              <a:t>BP, pulse, pallor </a:t>
            </a:r>
          </a:p>
          <a:p>
            <a:r>
              <a:rPr lang="en-US" dirty="0" smtClean="0"/>
              <a:t>Pain </a:t>
            </a:r>
          </a:p>
          <a:p>
            <a:r>
              <a:rPr lang="en-US" dirty="0" smtClean="0"/>
              <a:t>Extent of bleeding </a:t>
            </a:r>
          </a:p>
          <a:p>
            <a:r>
              <a:rPr lang="en-US" dirty="0" smtClean="0"/>
              <a:t>Fetal heart rate presence or absence </a:t>
            </a:r>
          </a:p>
          <a:p>
            <a:r>
              <a:rPr lang="en-US" dirty="0" smtClean="0"/>
              <a:t>Intra-venous (IV) infusion </a:t>
            </a:r>
          </a:p>
          <a:p>
            <a:r>
              <a:rPr lang="en-US" dirty="0" smtClean="0"/>
              <a:t>Bloods for FBC (full blood count), group and antibody screen. If clinically a placental abruption or massive </a:t>
            </a:r>
            <a:r>
              <a:rPr lang="en-US" dirty="0" err="1" smtClean="0"/>
              <a:t>haemorrhage</a:t>
            </a:r>
            <a:r>
              <a:rPr lang="en-US" dirty="0" smtClean="0"/>
              <a:t>, request an urgent coagulation screen.</a:t>
            </a:r>
          </a:p>
          <a:p>
            <a:r>
              <a:rPr lang="en-US" dirty="0" smtClean="0"/>
              <a:t>Order appropriate blood (group O negative, group specific or cross matched blood) and/or blood products for transfusion as necessary </a:t>
            </a:r>
          </a:p>
          <a:p>
            <a:endParaRPr lang="en-US" dirty="0"/>
          </a:p>
        </p:txBody>
      </p:sp>
    </p:spTree>
  </p:cSld>
  <p:clrMapOvr>
    <a:masterClrMapping/>
  </p:clrMapOvr>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Diagnosis </a:t>
            </a:r>
            <a:br>
              <a:rPr lang="en-US" b="1" dirty="0" smtClean="0"/>
            </a:br>
            <a:endParaRPr lang="en-US" b="1" dirty="0"/>
          </a:p>
        </p:txBody>
      </p:sp>
      <p:sp>
        <p:nvSpPr>
          <p:cNvPr id="3" name="Content Placeholder 2"/>
          <p:cNvSpPr>
            <a:spLocks noGrp="1"/>
          </p:cNvSpPr>
          <p:nvPr>
            <p:ph idx="1"/>
          </p:nvPr>
        </p:nvSpPr>
        <p:spPr/>
        <p:txBody>
          <a:bodyPr>
            <a:normAutofit fontScale="62500" lnSpcReduction="20000"/>
          </a:bodyPr>
          <a:lstStyle/>
          <a:p>
            <a:pPr>
              <a:buNone/>
            </a:pPr>
            <a:r>
              <a:rPr lang="en-US" b="1" dirty="0" err="1" smtClean="0"/>
              <a:t>i</a:t>
            </a:r>
            <a:r>
              <a:rPr lang="en-US" dirty="0" smtClean="0"/>
              <a:t>.</a:t>
            </a:r>
            <a:r>
              <a:rPr lang="en-US" b="1" dirty="0" smtClean="0"/>
              <a:t> History </a:t>
            </a:r>
          </a:p>
          <a:p>
            <a:r>
              <a:rPr lang="en-US" dirty="0" smtClean="0"/>
              <a:t>Ask about events leading up to the onset of bleeding </a:t>
            </a:r>
          </a:p>
          <a:p>
            <a:r>
              <a:rPr lang="en-US" dirty="0" smtClean="0"/>
              <a:t>Try to estimate blood loss </a:t>
            </a:r>
          </a:p>
          <a:p>
            <a:pPr>
              <a:buNone/>
            </a:pPr>
            <a:r>
              <a:rPr lang="en-US" b="1" dirty="0" smtClean="0"/>
              <a:t>ii</a:t>
            </a:r>
            <a:r>
              <a:rPr lang="en-US" dirty="0" smtClean="0"/>
              <a:t>. </a:t>
            </a:r>
            <a:r>
              <a:rPr lang="en-US" b="1" dirty="0" smtClean="0"/>
              <a:t>Clinical records: </a:t>
            </a:r>
            <a:r>
              <a:rPr lang="en-US" dirty="0" smtClean="0"/>
              <a:t>(it is important that all records are available) </a:t>
            </a:r>
          </a:p>
          <a:p>
            <a:r>
              <a:rPr lang="en-US" dirty="0" smtClean="0"/>
              <a:t>Previous ultra-sound scans – dating, any evidence of placenta </a:t>
            </a:r>
            <a:r>
              <a:rPr lang="en-US" dirty="0" err="1" smtClean="0"/>
              <a:t>praevia</a:t>
            </a:r>
            <a:r>
              <a:rPr lang="en-US" dirty="0" smtClean="0"/>
              <a:t>? </a:t>
            </a:r>
          </a:p>
          <a:p>
            <a:pPr>
              <a:buNone/>
            </a:pPr>
            <a:r>
              <a:rPr lang="en-US" b="1" dirty="0" smtClean="0"/>
              <a:t>iii</a:t>
            </a:r>
            <a:r>
              <a:rPr lang="en-US" dirty="0" smtClean="0"/>
              <a:t>. </a:t>
            </a:r>
            <a:r>
              <a:rPr lang="en-US" b="1" dirty="0" smtClean="0"/>
              <a:t>Risk factors for placental abruption </a:t>
            </a:r>
          </a:p>
          <a:p>
            <a:r>
              <a:rPr lang="en-US" dirty="0" smtClean="0"/>
              <a:t>Hypertension/pre-</a:t>
            </a:r>
            <a:r>
              <a:rPr lang="en-US" dirty="0" err="1" smtClean="0"/>
              <a:t>eclampsia</a:t>
            </a:r>
            <a:r>
              <a:rPr lang="en-US" dirty="0" smtClean="0"/>
              <a:t> </a:t>
            </a:r>
          </a:p>
          <a:p>
            <a:r>
              <a:rPr lang="en-US" dirty="0" smtClean="0"/>
              <a:t>Smoker </a:t>
            </a:r>
          </a:p>
          <a:p>
            <a:r>
              <a:rPr lang="en-US" dirty="0" smtClean="0"/>
              <a:t>Previous abruption </a:t>
            </a:r>
          </a:p>
          <a:p>
            <a:r>
              <a:rPr lang="en-US" dirty="0" smtClean="0"/>
              <a:t>IUGR (intra uterine growth restriction) </a:t>
            </a:r>
          </a:p>
          <a:p>
            <a:r>
              <a:rPr lang="en-US" dirty="0" smtClean="0"/>
              <a:t>Domestic violence </a:t>
            </a:r>
          </a:p>
          <a:p>
            <a:r>
              <a:rPr lang="en-US" dirty="0" smtClean="0"/>
              <a:t>Accurate gestation </a:t>
            </a:r>
          </a:p>
          <a:p>
            <a:r>
              <a:rPr lang="en-US" dirty="0" smtClean="0"/>
              <a:t>Blood group, including evidence of antibodies. If positive antibody screen, request urgent manual cross match </a:t>
            </a:r>
          </a:p>
          <a:p>
            <a:endParaRPr lang="en-US" dirty="0"/>
          </a:p>
        </p:txBody>
      </p:sp>
    </p:spTree>
  </p:cSld>
  <p:clrMapOvr>
    <a:masterClrMapping/>
  </p:clrMapOvr>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General examination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Abdominal examination, assess </a:t>
            </a:r>
          </a:p>
          <a:p>
            <a:r>
              <a:rPr lang="en-US" dirty="0" smtClean="0"/>
              <a:t>CTG </a:t>
            </a:r>
          </a:p>
          <a:p>
            <a:r>
              <a:rPr lang="en-US" dirty="0" smtClean="0"/>
              <a:t>Uterine tone and tenderness </a:t>
            </a:r>
          </a:p>
          <a:p>
            <a:r>
              <a:rPr lang="en-US" dirty="0" smtClean="0"/>
              <a:t>Uterine activity </a:t>
            </a:r>
          </a:p>
          <a:p>
            <a:r>
              <a:rPr lang="en-US" dirty="0" err="1" smtClean="0"/>
              <a:t>Fundal</a:t>
            </a:r>
            <a:r>
              <a:rPr lang="en-US" dirty="0" smtClean="0"/>
              <a:t> height </a:t>
            </a:r>
          </a:p>
          <a:p>
            <a:r>
              <a:rPr lang="en-US" dirty="0" smtClean="0"/>
              <a:t>Nature of presenting part </a:t>
            </a:r>
          </a:p>
          <a:p>
            <a:r>
              <a:rPr lang="en-US" dirty="0" smtClean="0"/>
              <a:t>Relation of presenting part to pelvic brim (NB: If the presenting part is well engaged, then placenta </a:t>
            </a:r>
            <a:r>
              <a:rPr lang="en-US" dirty="0" err="1" smtClean="0"/>
              <a:t>praevia</a:t>
            </a:r>
            <a:r>
              <a:rPr lang="en-US" dirty="0" smtClean="0"/>
              <a:t> is unlikely, exclude active </a:t>
            </a:r>
            <a:r>
              <a:rPr lang="en-US" dirty="0" err="1" smtClean="0"/>
              <a:t>labour</a:t>
            </a:r>
            <a:r>
              <a:rPr lang="en-US" dirty="0" smtClean="0"/>
              <a:t>) </a:t>
            </a:r>
          </a:p>
          <a:p>
            <a:endParaRPr lang="en-US" dirty="0"/>
          </a:p>
        </p:txBody>
      </p:sp>
    </p:spTree>
  </p:cSld>
  <p:clrMapOvr>
    <a:masterClrMapping/>
  </p:clrMapOvr>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Management of APH in general </a:t>
            </a:r>
            <a:br>
              <a:rPr lang="en-US" b="1" dirty="0" smtClean="0"/>
            </a:b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If there are signs of fetal or maternal compromise, consider immediate delivery. </a:t>
            </a:r>
          </a:p>
          <a:p>
            <a:r>
              <a:rPr lang="en-US" dirty="0" smtClean="0"/>
              <a:t>Once placenta </a:t>
            </a:r>
            <a:r>
              <a:rPr lang="en-US" dirty="0" err="1" smtClean="0"/>
              <a:t>praevia</a:t>
            </a:r>
            <a:r>
              <a:rPr lang="en-US" dirty="0" smtClean="0"/>
              <a:t> has been excluded it is safe to do a vaginal examination. A patient in advanced </a:t>
            </a:r>
            <a:r>
              <a:rPr lang="en-US" dirty="0" err="1" smtClean="0"/>
              <a:t>labour</a:t>
            </a:r>
            <a:r>
              <a:rPr lang="en-US" dirty="0" smtClean="0"/>
              <a:t> with imminent delivery expected may be delivered vaginally, otherwise urgent caesarean section once the mother has been </a:t>
            </a:r>
            <a:r>
              <a:rPr lang="en-US" dirty="0" err="1" smtClean="0"/>
              <a:t>stabilised</a:t>
            </a:r>
            <a:r>
              <a:rPr lang="en-US" dirty="0" smtClean="0"/>
              <a:t>. </a:t>
            </a:r>
          </a:p>
          <a:p>
            <a:r>
              <a:rPr lang="en-US" dirty="0" smtClean="0"/>
              <a:t>Transfusion should be used as appropriate to </a:t>
            </a:r>
            <a:r>
              <a:rPr lang="en-US" dirty="0" err="1" smtClean="0"/>
              <a:t>stabilise</a:t>
            </a:r>
            <a:r>
              <a:rPr lang="en-US" dirty="0" smtClean="0"/>
              <a:t> the patient, especially in the case of placenta </a:t>
            </a:r>
            <a:r>
              <a:rPr lang="en-US" dirty="0" err="1" smtClean="0"/>
              <a:t>praevia</a:t>
            </a:r>
            <a:r>
              <a:rPr lang="en-US" dirty="0" smtClean="0"/>
              <a:t> at early gestation where it may be of benefit to prolong gestation. </a:t>
            </a:r>
          </a:p>
          <a:p>
            <a:r>
              <a:rPr lang="en-US" dirty="0" smtClean="0"/>
              <a:t>Anti-D gamma globulin must be administered to all Rhesus negative patients. </a:t>
            </a:r>
            <a:endParaRPr lang="en-US" dirty="0"/>
          </a:p>
        </p:txBody>
      </p:sp>
    </p:spTree>
  </p:cSld>
  <p:clrMapOvr>
    <a:masterClrMapping/>
  </p:clrMapOvr>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If bleeding settles and patient stable: </a:t>
            </a:r>
            <a:br>
              <a:rPr lang="en-US" b="1" dirty="0" smtClean="0"/>
            </a:b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≥37/40 – usually safer to deliver baby </a:t>
            </a:r>
          </a:p>
          <a:p>
            <a:r>
              <a:rPr lang="en-US" dirty="0" smtClean="0"/>
              <a:t>placenta </a:t>
            </a:r>
            <a:r>
              <a:rPr lang="en-US" dirty="0" err="1" smtClean="0"/>
              <a:t>praevia</a:t>
            </a:r>
            <a:r>
              <a:rPr lang="en-US" dirty="0" smtClean="0"/>
              <a:t>, delivery by caesarean section </a:t>
            </a:r>
          </a:p>
          <a:p>
            <a:r>
              <a:rPr lang="en-US" dirty="0" smtClean="0"/>
              <a:t>small abruption and patient stable and reassuring CTG or bleeding of indeterminate cause, induction of </a:t>
            </a:r>
            <a:r>
              <a:rPr lang="en-US" dirty="0" err="1" smtClean="0"/>
              <a:t>labour</a:t>
            </a:r>
            <a:r>
              <a:rPr lang="en-US" dirty="0" smtClean="0"/>
              <a:t> is appropriate </a:t>
            </a:r>
          </a:p>
          <a:p>
            <a:r>
              <a:rPr lang="en-US" dirty="0" smtClean="0"/>
              <a:t>If undetermined origin, recommend IOL at 38+ weeks </a:t>
            </a:r>
          </a:p>
          <a:p>
            <a:r>
              <a:rPr lang="en-US" dirty="0" smtClean="0"/>
              <a:t>≤37/40 – admit to antenatal ward (96 or 98) </a:t>
            </a:r>
          </a:p>
          <a:p>
            <a:r>
              <a:rPr lang="en-US" dirty="0" smtClean="0"/>
              <a:t>Daily CTG </a:t>
            </a:r>
          </a:p>
          <a:p>
            <a:r>
              <a:rPr lang="en-US" dirty="0" smtClean="0"/>
              <a:t>steroids may be considered if </a:t>
            </a:r>
            <a:r>
              <a:rPr lang="en-US" dirty="0" err="1" smtClean="0"/>
              <a:t>prelabour</a:t>
            </a:r>
            <a:r>
              <a:rPr lang="en-US" dirty="0" smtClean="0"/>
              <a:t> CS is planned prior to 38 weeks </a:t>
            </a:r>
          </a:p>
          <a:p>
            <a:r>
              <a:rPr lang="en-US" dirty="0" smtClean="0"/>
              <a:t>‹34+6/40 – give steroids for fetal lung maturity if any uterine activity or other concern regarding risk of preterm birth. Daily CTG. Treat </a:t>
            </a:r>
            <a:r>
              <a:rPr lang="en-US" dirty="0" err="1" smtClean="0"/>
              <a:t>localised</a:t>
            </a:r>
            <a:r>
              <a:rPr lang="en-US" dirty="0" smtClean="0"/>
              <a:t> vaginal or cervical bleeding appropriately and either admit or discharge patient depending on diagnosis and extent of bleeding </a:t>
            </a:r>
          </a:p>
          <a:p>
            <a:endParaRPr lang="en-US" dirty="0"/>
          </a:p>
        </p:txBody>
      </p:sp>
    </p:spTree>
  </p:cSld>
  <p:clrMapOvr>
    <a:masterClrMapping/>
  </p:clrMapOvr>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algorithm antepartum hemorrhage"/>
          <p:cNvPicPr>
            <a:picLocks noChangeAspect="1" noChangeArrowheads="1"/>
          </p:cNvPicPr>
          <p:nvPr/>
        </p:nvPicPr>
        <p:blipFill>
          <a:blip r:embed="rId2"/>
          <a:srcRect/>
          <a:stretch>
            <a:fillRect/>
          </a:stretch>
        </p:blipFill>
        <p:spPr bwMode="auto">
          <a:xfrm>
            <a:off x="0" y="0"/>
            <a:ext cx="838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PLACENTA PRAEVIA</a:t>
            </a:r>
            <a:endParaRPr lang="en-US" sz="9600" b="1" dirty="0"/>
          </a:p>
        </p:txBody>
      </p:sp>
    </p:spTree>
  </p:cSld>
  <p:clrMapOvr>
    <a:masterClrMapping/>
  </p:clrMapOvr>
  <p:timing>
    <p:tnLst>
      <p:par>
        <p:cTn id="1" dur="indefinite" restart="never" nodeType="tmRoot"/>
      </p:par>
    </p:tn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Placenta </a:t>
            </a:r>
            <a:r>
              <a:rPr lang="en-US" b="1" dirty="0" err="1" smtClean="0"/>
              <a:t>previa</a:t>
            </a:r>
            <a:endParaRPr lang="en-US" b="1" dirty="0"/>
          </a:p>
        </p:txBody>
      </p:sp>
      <p:sp>
        <p:nvSpPr>
          <p:cNvPr id="3" name="Content Placeholder 2"/>
          <p:cNvSpPr>
            <a:spLocks noGrp="1"/>
          </p:cNvSpPr>
          <p:nvPr>
            <p:ph idx="1"/>
          </p:nvPr>
        </p:nvSpPr>
        <p:spPr/>
        <p:txBody>
          <a:bodyPr/>
          <a:lstStyle/>
          <a:p>
            <a:r>
              <a:rPr lang="en-US" dirty="0" smtClean="0"/>
              <a:t>Placenta </a:t>
            </a:r>
            <a:r>
              <a:rPr lang="en-US" dirty="0" err="1" smtClean="0"/>
              <a:t>previa</a:t>
            </a:r>
            <a:r>
              <a:rPr lang="en-US" dirty="0" smtClean="0"/>
              <a:t> is a condition in which the placenta is attached close to or covering the cervix. </a:t>
            </a:r>
          </a:p>
          <a:p>
            <a:r>
              <a:rPr lang="en-US" dirty="0" smtClean="0"/>
              <a:t>The implantation of the placenta over or near the internal </a:t>
            </a:r>
            <a:r>
              <a:rPr lang="en-US" dirty="0" err="1" smtClean="0"/>
              <a:t>os</a:t>
            </a:r>
            <a:r>
              <a:rPr lang="en-US" dirty="0" smtClean="0"/>
              <a:t> of the cervix. </a:t>
            </a:r>
          </a:p>
          <a:p>
            <a:r>
              <a:rPr lang="en-US" dirty="0" smtClean="0"/>
              <a:t>Placenta </a:t>
            </a:r>
            <a:r>
              <a:rPr lang="en-US" dirty="0" err="1" smtClean="0"/>
              <a:t>previa</a:t>
            </a:r>
            <a:r>
              <a:rPr lang="en-US" dirty="0" smtClean="0"/>
              <a:t> occurs in about one in every 200 live births.</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solidFill>
            <a:schemeClr val="bg1"/>
          </a:solidFill>
          <a:ln>
            <a:solidFill>
              <a:srgbClr val="00FF00"/>
            </a:solidFill>
          </a:ln>
        </p:spPr>
        <p:txBody>
          <a:bodyPr/>
          <a:lstStyle/>
          <a:p>
            <a:r>
              <a:rPr lang="en-US" dirty="0"/>
              <a:t>	FALLOPIAN TUBES</a:t>
            </a:r>
          </a:p>
        </p:txBody>
      </p:sp>
      <p:sp>
        <p:nvSpPr>
          <p:cNvPr id="18435" name="Rectangle 3"/>
          <p:cNvSpPr>
            <a:spLocks noGrp="1" noChangeArrowheads="1"/>
          </p:cNvSpPr>
          <p:nvPr>
            <p:ph type="body" idx="1"/>
          </p:nvPr>
        </p:nvSpPr>
        <p:spPr>
          <a:solidFill>
            <a:schemeClr val="bg1"/>
          </a:solidFill>
          <a:ln>
            <a:solidFill>
              <a:srgbClr val="00FF00"/>
            </a:solidFill>
          </a:ln>
        </p:spPr>
        <p:txBody>
          <a:bodyPr/>
          <a:lstStyle/>
          <a:p>
            <a:r>
              <a:rPr lang="en-US" sz="2800" dirty="0"/>
              <a:t>Serve as a pathway for the ovum to the uterus</a:t>
            </a:r>
          </a:p>
          <a:p>
            <a:r>
              <a:rPr lang="en-US" sz="2800" dirty="0"/>
              <a:t>Are the site of fertilization by the male sperm</a:t>
            </a:r>
          </a:p>
          <a:p>
            <a:r>
              <a:rPr lang="en-US" sz="2800" dirty="0"/>
              <a:t>Often referred to as the oviducts or uterine tubes</a:t>
            </a:r>
          </a:p>
          <a:p>
            <a:r>
              <a:rPr lang="en-US" sz="2800" dirty="0"/>
              <a:t>Fertilized egg takes approximately 6 to 10 days to travel through the fallopian tube to implant in the uterine lining</a:t>
            </a:r>
          </a:p>
          <a:p>
            <a:endParaRPr lang="en-US" sz="2800" dirty="0"/>
          </a:p>
          <a:p>
            <a:endParaRPr lang="en-US" sz="2800" dirty="0"/>
          </a:p>
          <a:p>
            <a:endParaRPr lang="en-US" sz="2800" dirty="0"/>
          </a:p>
        </p:txBody>
      </p:sp>
    </p:spTree>
  </p:cSld>
  <p:clrMapOvr>
    <a:masterClrMapping/>
  </p:clrMapOvr>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Placenta </a:t>
            </a:r>
            <a:r>
              <a:rPr lang="en-US" b="1" dirty="0" err="1" smtClean="0"/>
              <a:t>previa</a:t>
            </a:r>
            <a:endParaRPr lang="en-US" dirty="0"/>
          </a:p>
        </p:txBody>
      </p:sp>
      <p:sp>
        <p:nvSpPr>
          <p:cNvPr id="3" name="Content Placeholder 2"/>
          <p:cNvSpPr>
            <a:spLocks noGrp="1"/>
          </p:cNvSpPr>
          <p:nvPr>
            <p:ph idx="1"/>
          </p:nvPr>
        </p:nvSpPr>
        <p:spPr>
          <a:xfrm>
            <a:off x="457200" y="1722437"/>
            <a:ext cx="8382000" cy="4525963"/>
          </a:xfrm>
        </p:spPr>
        <p:txBody>
          <a:bodyPr>
            <a:normAutofit fontScale="85000" lnSpcReduction="10000"/>
          </a:bodyPr>
          <a:lstStyle/>
          <a:p>
            <a:pPr>
              <a:buNone/>
            </a:pPr>
            <a:r>
              <a:rPr lang="en-US" b="1" dirty="0" smtClean="0">
                <a:latin typeface="Times New Roman" pitchFamily="18" charset="0"/>
                <a:cs typeface="Times New Roman" pitchFamily="18" charset="0"/>
              </a:rPr>
              <a:t>Lower uterine segment</a:t>
            </a:r>
            <a:r>
              <a:rPr lang="en-US" b="1" dirty="0" smtClean="0">
                <a:solidFill>
                  <a:schemeClr val="folHlink"/>
                </a:solidFill>
                <a:latin typeface="Times New Roman" pitchFamily="18" charset="0"/>
                <a:cs typeface="Times New Roman" pitchFamily="18" charset="0"/>
              </a:rPr>
              <a:t>:</a:t>
            </a:r>
          </a:p>
          <a:p>
            <a:pPr>
              <a:buFont typeface="Wingdings" pitchFamily="2" charset="2"/>
              <a:buNone/>
            </a:pPr>
            <a:r>
              <a:rPr lang="en-US" dirty="0" smtClean="0">
                <a:latin typeface="Times New Roman" pitchFamily="18" charset="0"/>
                <a:cs typeface="Times New Roman" pitchFamily="18" charset="0"/>
              </a:rPr>
              <a:t>    it forms after 28 weeks’ gestation and it has 3 definitions</a:t>
            </a:r>
          </a:p>
          <a:p>
            <a:pPr>
              <a:buFontTx/>
              <a:buChar char="•"/>
            </a:pPr>
            <a:r>
              <a:rPr lang="en-US" dirty="0" smtClean="0">
                <a:latin typeface="Times New Roman" pitchFamily="18" charset="0"/>
                <a:cs typeface="Times New Roman" pitchFamily="18" charset="0"/>
              </a:rPr>
              <a:t>Is that part of the uterus which measures about 5 cm from the internal </a:t>
            </a:r>
            <a:r>
              <a:rPr lang="en-US" dirty="0" err="1" smtClean="0">
                <a:latin typeface="Times New Roman" pitchFamily="18" charset="0"/>
                <a:cs typeface="Times New Roman" pitchFamily="18" charset="0"/>
              </a:rPr>
              <a:t>os</a:t>
            </a:r>
            <a:r>
              <a:rPr lang="en-US" dirty="0" smtClean="0">
                <a:latin typeface="Times New Roman" pitchFamily="18" charset="0"/>
                <a:cs typeface="Times New Roman" pitchFamily="18" charset="0"/>
              </a:rPr>
              <a:t>.</a:t>
            </a:r>
          </a:p>
          <a:p>
            <a:pPr>
              <a:buFontTx/>
              <a:buChar char="•"/>
            </a:pPr>
            <a:r>
              <a:rPr lang="en-US" dirty="0" smtClean="0">
                <a:latin typeface="Times New Roman" pitchFamily="18" charset="0"/>
                <a:cs typeface="Times New Roman" pitchFamily="18" charset="0"/>
              </a:rPr>
              <a:t>Is that part of the uterus which stretches and dilates in </a:t>
            </a:r>
            <a:r>
              <a:rPr lang="en-US" dirty="0" err="1" smtClean="0">
                <a:latin typeface="Times New Roman" pitchFamily="18" charset="0"/>
                <a:cs typeface="Times New Roman" pitchFamily="18" charset="0"/>
              </a:rPr>
              <a:t>labour</a:t>
            </a:r>
            <a:r>
              <a:rPr lang="en-US" dirty="0" smtClean="0">
                <a:latin typeface="Times New Roman" pitchFamily="18" charset="0"/>
                <a:cs typeface="Times New Roman" pitchFamily="18" charset="0"/>
              </a:rPr>
              <a:t> (</a:t>
            </a:r>
            <a:r>
              <a:rPr lang="en-US" u="sng" dirty="0" smtClean="0">
                <a:latin typeface="Times New Roman" pitchFamily="18" charset="0"/>
                <a:cs typeface="Times New Roman" pitchFamily="18" charset="0"/>
              </a:rPr>
              <a:t>physiological definition occurs in </a:t>
            </a:r>
            <a:r>
              <a:rPr lang="en-US" u="sng" dirty="0" err="1" smtClean="0">
                <a:latin typeface="Times New Roman" pitchFamily="18" charset="0"/>
                <a:cs typeface="Times New Roman" pitchFamily="18" charset="0"/>
              </a:rPr>
              <a:t>labour</a:t>
            </a:r>
            <a:r>
              <a:rPr lang="en-US" dirty="0" smtClean="0">
                <a:latin typeface="Times New Roman" pitchFamily="18" charset="0"/>
                <a:cs typeface="Times New Roman" pitchFamily="18" charset="0"/>
              </a:rPr>
              <a:t>).</a:t>
            </a:r>
          </a:p>
          <a:p>
            <a:pPr>
              <a:buFontTx/>
              <a:buChar char="•"/>
            </a:pPr>
            <a:r>
              <a:rPr lang="en-US" dirty="0" smtClean="0">
                <a:latin typeface="Times New Roman" pitchFamily="18" charset="0"/>
                <a:cs typeface="Times New Roman" pitchFamily="18" charset="0"/>
              </a:rPr>
              <a:t>Is that part of the uterus which lies below the level at which the visceral peritoneum is reflected on the dome of the bladder from being ultimately adherent to the upper uterine segment (</a:t>
            </a:r>
            <a:r>
              <a:rPr lang="en-US" u="sng" dirty="0" smtClean="0">
                <a:latin typeface="Times New Roman" pitchFamily="18" charset="0"/>
                <a:cs typeface="Times New Roman" pitchFamily="18" charset="0"/>
              </a:rPr>
              <a:t>anatomical definition used in caesarean section</a:t>
            </a:r>
            <a:r>
              <a:rPr lang="en-US" dirty="0" smtClean="0">
                <a:latin typeface="Times New Roman" pitchFamily="18" charset="0"/>
                <a:cs typeface="Times New Roman" pitchFamily="18" charset="0"/>
              </a:rPr>
              <a:t>).</a:t>
            </a:r>
          </a:p>
          <a:p>
            <a:endParaRPr lang="en-US" dirty="0"/>
          </a:p>
        </p:txBody>
      </p:sp>
    </p:spTree>
  </p:cSld>
  <p:clrMapOvr>
    <a:masterClrMapping/>
  </p:clrMapOvr>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52400"/>
            <a:ext cx="9144000" cy="1143000"/>
          </a:xfrm>
        </p:spPr>
        <p:txBody>
          <a:bodyPr/>
          <a:lstStyle/>
          <a:p>
            <a:r>
              <a:rPr lang="en-US" b="1" dirty="0"/>
              <a:t>Placenta </a:t>
            </a:r>
            <a:r>
              <a:rPr lang="en-US" b="1" dirty="0" err="1"/>
              <a:t>Previa</a:t>
            </a:r>
            <a:endParaRPr lang="en-US" b="1" dirty="0"/>
          </a:p>
        </p:txBody>
      </p:sp>
      <p:graphicFrame>
        <p:nvGraphicFramePr>
          <p:cNvPr id="16387" name="Object 3"/>
          <p:cNvGraphicFramePr>
            <a:graphicFrameLocks noChangeAspect="1"/>
          </p:cNvGraphicFramePr>
          <p:nvPr/>
        </p:nvGraphicFramePr>
        <p:xfrm>
          <a:off x="1828800" y="1600200"/>
          <a:ext cx="5334000" cy="5113338"/>
        </p:xfrm>
        <a:graphic>
          <a:graphicData uri="http://schemas.openxmlformats.org/presentationml/2006/ole">
            <p:oleObj spid="_x0000_s373762" name="Bitmap Image" r:id="rId3" imgW="4800000" imgH="2838846" progId="PBrush">
              <p:embed/>
            </p:oleObj>
          </a:graphicData>
        </a:graphic>
      </p:graphicFrame>
    </p:spTree>
  </p:cSld>
  <p:clrMapOvr>
    <a:masterClrMapping/>
  </p:clrMapOvr>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placenta </a:t>
            </a:r>
            <a:r>
              <a:rPr lang="en-US" b="1" dirty="0" err="1" smtClean="0"/>
              <a:t>praevia</a:t>
            </a:r>
            <a:endParaRPr lang="en-US" dirty="0"/>
          </a:p>
        </p:txBody>
      </p:sp>
      <p:sp>
        <p:nvSpPr>
          <p:cNvPr id="3" name="Content Placeholder 2"/>
          <p:cNvSpPr>
            <a:spLocks noGrp="1"/>
          </p:cNvSpPr>
          <p:nvPr>
            <p:ph idx="1"/>
          </p:nvPr>
        </p:nvSpPr>
        <p:spPr/>
        <p:txBody>
          <a:bodyPr/>
          <a:lstStyle/>
          <a:p>
            <a:pPr>
              <a:buNone/>
            </a:pPr>
            <a:r>
              <a:rPr lang="en-US" b="1" dirty="0" smtClean="0"/>
              <a:t>Classification</a:t>
            </a:r>
          </a:p>
          <a:p>
            <a:r>
              <a:rPr lang="en-US" dirty="0" smtClean="0"/>
              <a:t>Grade 1 – Just enters lower segment</a:t>
            </a:r>
          </a:p>
          <a:p>
            <a:r>
              <a:rPr lang="en-US" dirty="0" smtClean="0"/>
              <a:t>Grade 2 – Enters LUS but does not reach </a:t>
            </a:r>
            <a:r>
              <a:rPr lang="en-US" dirty="0" err="1" smtClean="0"/>
              <a:t>os</a:t>
            </a:r>
            <a:endParaRPr lang="en-US" dirty="0" smtClean="0"/>
          </a:p>
          <a:p>
            <a:r>
              <a:rPr lang="en-US" dirty="0" smtClean="0"/>
              <a:t>Grade 3 – Partially covers </a:t>
            </a:r>
            <a:r>
              <a:rPr lang="en-US" dirty="0" err="1" smtClean="0"/>
              <a:t>os</a:t>
            </a:r>
            <a:r>
              <a:rPr lang="en-US" dirty="0" smtClean="0"/>
              <a:t> but not completely</a:t>
            </a:r>
          </a:p>
          <a:p>
            <a:r>
              <a:rPr lang="en-US" dirty="0" smtClean="0"/>
              <a:t>Grade 4 – Completely covers </a:t>
            </a:r>
            <a:r>
              <a:rPr lang="en-US" dirty="0" err="1" smtClean="0"/>
              <a:t>os</a:t>
            </a:r>
            <a:endParaRPr lang="en-US" dirty="0"/>
          </a:p>
        </p:txBody>
      </p:sp>
    </p:spTree>
  </p:cSld>
  <p:clrMapOvr>
    <a:masterClrMapping/>
  </p:clrMapOvr>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placenta </a:t>
            </a:r>
            <a:r>
              <a:rPr lang="en-US" b="1" dirty="0" err="1" smtClean="0"/>
              <a:t>praevia</a:t>
            </a:r>
            <a:endParaRPr lang="en-US" b="1" dirty="0"/>
          </a:p>
        </p:txBody>
      </p:sp>
      <p:sp>
        <p:nvSpPr>
          <p:cNvPr id="3" name="Content Placeholder 2"/>
          <p:cNvSpPr>
            <a:spLocks noGrp="1"/>
          </p:cNvSpPr>
          <p:nvPr>
            <p:ph idx="1"/>
          </p:nvPr>
        </p:nvSpPr>
        <p:spPr/>
        <p:txBody>
          <a:bodyPr>
            <a:normAutofit fontScale="92500"/>
          </a:bodyPr>
          <a:lstStyle/>
          <a:p>
            <a:r>
              <a:rPr lang="en-US" dirty="0" smtClean="0"/>
              <a:t>Total placenta </a:t>
            </a:r>
            <a:r>
              <a:rPr lang="en-US" dirty="0" err="1" smtClean="0"/>
              <a:t>previa</a:t>
            </a:r>
            <a:r>
              <a:rPr lang="en-US" dirty="0" smtClean="0"/>
              <a:t> - the placenta completely covers the cervix.</a:t>
            </a:r>
          </a:p>
          <a:p>
            <a:r>
              <a:rPr lang="en-US" dirty="0" smtClean="0"/>
              <a:t>Partial placenta </a:t>
            </a:r>
            <a:r>
              <a:rPr lang="en-US" dirty="0" err="1" smtClean="0"/>
              <a:t>previa</a:t>
            </a:r>
            <a:r>
              <a:rPr lang="en-US" dirty="0" smtClean="0"/>
              <a:t> - the placenta is partially over the cervix.</a:t>
            </a:r>
          </a:p>
          <a:p>
            <a:r>
              <a:rPr lang="en-US" dirty="0" smtClean="0"/>
              <a:t>Marginal placenta </a:t>
            </a:r>
            <a:r>
              <a:rPr lang="en-US" dirty="0" err="1" smtClean="0"/>
              <a:t>previa</a:t>
            </a:r>
            <a:r>
              <a:rPr lang="en-US" dirty="0" smtClean="0"/>
              <a:t> - the placenta is near the edge of the cervix.</a:t>
            </a:r>
          </a:p>
          <a:p>
            <a:r>
              <a:rPr lang="en-US" dirty="0" smtClean="0"/>
              <a:t>Low lying placenta </a:t>
            </a:r>
            <a:r>
              <a:rPr lang="en-US" dirty="0" err="1" smtClean="0"/>
              <a:t>praevia</a:t>
            </a:r>
            <a:r>
              <a:rPr lang="en-US" dirty="0" smtClean="0"/>
              <a:t> - near the cervical opening but not covering it. It will often move upward in the uterus as the pregnancy progresses</a:t>
            </a:r>
          </a:p>
          <a:p>
            <a:endParaRPr lang="en-US" dirty="0"/>
          </a:p>
        </p:txBody>
      </p:sp>
    </p:spTree>
  </p:cSld>
  <p:clrMapOvr>
    <a:masterClrMapping/>
  </p:clrMapOvr>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1106" name="Picture 2"/>
          <p:cNvPicPr>
            <a:picLocks noGrp="1" noChangeAspect="1" noChangeArrowheads="1"/>
          </p:cNvPicPr>
          <p:nvPr>
            <p:ph idx="1"/>
          </p:nvPr>
        </p:nvPicPr>
        <p:blipFill>
          <a:blip r:embed="rId2"/>
          <a:srcRect/>
          <a:stretch>
            <a:fillRect/>
          </a:stretch>
        </p:blipFill>
        <p:spPr bwMode="auto">
          <a:xfrm>
            <a:off x="533400" y="1219200"/>
            <a:ext cx="81534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Causes of placenta </a:t>
            </a:r>
            <a:r>
              <a:rPr lang="en-US" b="1" dirty="0" err="1" smtClean="0"/>
              <a:t>previa</a:t>
            </a:r>
            <a:r>
              <a:rPr lang="en-US" b="1" dirty="0" smtClean="0"/>
              <a:t/>
            </a:r>
            <a:br>
              <a:rPr lang="en-US" b="1" dirty="0" smtClean="0"/>
            </a:br>
            <a:endParaRPr lang="en-US" dirty="0"/>
          </a:p>
        </p:txBody>
      </p:sp>
      <p:sp>
        <p:nvSpPr>
          <p:cNvPr id="3" name="Content Placeholder 2"/>
          <p:cNvSpPr>
            <a:spLocks noGrp="1"/>
          </p:cNvSpPr>
          <p:nvPr>
            <p:ph idx="1"/>
          </p:nvPr>
        </p:nvSpPr>
        <p:spPr>
          <a:xfrm>
            <a:off x="457200" y="1600200"/>
            <a:ext cx="8229600" cy="4525963"/>
          </a:xfrm>
        </p:spPr>
        <p:txBody>
          <a:bodyPr>
            <a:normAutofit fontScale="77500" lnSpcReduction="20000"/>
          </a:bodyPr>
          <a:lstStyle/>
          <a:p>
            <a:pPr>
              <a:buNone/>
            </a:pPr>
            <a:r>
              <a:rPr lang="en-US" dirty="0" smtClean="0"/>
              <a:t>The cause of placenta </a:t>
            </a:r>
            <a:r>
              <a:rPr lang="en-US" dirty="0" err="1" smtClean="0"/>
              <a:t>praevia</a:t>
            </a:r>
            <a:r>
              <a:rPr lang="en-US" dirty="0" smtClean="0"/>
              <a:t> is unknown, but it is associated with certain conditions including the following:</a:t>
            </a:r>
          </a:p>
          <a:p>
            <a:r>
              <a:rPr lang="en-US" dirty="0" smtClean="0"/>
              <a:t>women who have scarring of the uterine wall from previous pregnancies</a:t>
            </a:r>
          </a:p>
          <a:p>
            <a:r>
              <a:rPr lang="en-US" dirty="0" smtClean="0"/>
              <a:t>women who have fibroids or other abnormalities of the uterus</a:t>
            </a:r>
          </a:p>
          <a:p>
            <a:r>
              <a:rPr lang="en-US" dirty="0" smtClean="0"/>
              <a:t>women who have had previous uterine surgeries or cesarean deliveries</a:t>
            </a:r>
          </a:p>
          <a:p>
            <a:r>
              <a:rPr lang="en-US" dirty="0" smtClean="0"/>
              <a:t>older mothers (over age 35)</a:t>
            </a:r>
          </a:p>
          <a:p>
            <a:r>
              <a:rPr lang="en-US" dirty="0" smtClean="0"/>
              <a:t>cigarette smoking</a:t>
            </a:r>
          </a:p>
          <a:p>
            <a:r>
              <a:rPr lang="en-US" dirty="0" smtClean="0"/>
              <a:t>placenta </a:t>
            </a:r>
            <a:r>
              <a:rPr lang="en-US" dirty="0" err="1" smtClean="0"/>
              <a:t>previa</a:t>
            </a:r>
            <a:r>
              <a:rPr lang="en-US" dirty="0" smtClean="0"/>
              <a:t> in a previous pregnancy</a:t>
            </a:r>
          </a:p>
          <a:p>
            <a:endParaRPr lang="en-US" dirty="0"/>
          </a:p>
        </p:txBody>
      </p:sp>
    </p:spTree>
  </p:cSld>
  <p:clrMapOvr>
    <a:masterClrMapping/>
  </p:clrMapOvr>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Risks</a:t>
            </a:r>
            <a:endParaRPr lang="en-US" dirty="0"/>
          </a:p>
        </p:txBody>
      </p:sp>
      <p:sp>
        <p:nvSpPr>
          <p:cNvPr id="3" name="Content Placeholder 2"/>
          <p:cNvSpPr>
            <a:spLocks noGrp="1"/>
          </p:cNvSpPr>
          <p:nvPr>
            <p:ph idx="1"/>
          </p:nvPr>
        </p:nvSpPr>
        <p:spPr/>
        <p:txBody>
          <a:bodyPr>
            <a:normAutofit/>
          </a:bodyPr>
          <a:lstStyle/>
          <a:p>
            <a:r>
              <a:rPr lang="en-US" dirty="0" smtClean="0"/>
              <a:t>The greatest risk of placenta </a:t>
            </a:r>
            <a:r>
              <a:rPr lang="en-US" dirty="0" err="1" smtClean="0"/>
              <a:t>praevia</a:t>
            </a:r>
            <a:r>
              <a:rPr lang="en-US" dirty="0" smtClean="0"/>
              <a:t> is hemorrhage. Bleeding often occurs as the lower part of the uterus thins during the third trimester of pregnancy in preparation for labor. This causes the area of the placenta over the cervix to bleed. The more of the placenta that covers the cervical </a:t>
            </a:r>
            <a:r>
              <a:rPr lang="en-US" dirty="0" err="1" smtClean="0"/>
              <a:t>os</a:t>
            </a:r>
            <a:r>
              <a:rPr lang="en-US" dirty="0" smtClean="0"/>
              <a:t>, the greater the risk for bleeding. </a:t>
            </a:r>
          </a:p>
          <a:p>
            <a:endParaRPr lang="en-US" dirty="0"/>
          </a:p>
        </p:txBody>
      </p:sp>
    </p:spTree>
  </p:cSld>
  <p:clrMapOvr>
    <a:masterClrMapping/>
  </p:clrMapOvr>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Risks</a:t>
            </a:r>
            <a:endParaRPr lang="en-US" dirty="0"/>
          </a:p>
        </p:txBody>
      </p:sp>
      <p:sp>
        <p:nvSpPr>
          <p:cNvPr id="3" name="Content Placeholder 2"/>
          <p:cNvSpPr>
            <a:spLocks noGrp="1"/>
          </p:cNvSpPr>
          <p:nvPr>
            <p:ph idx="1"/>
          </p:nvPr>
        </p:nvSpPr>
        <p:spPr/>
        <p:txBody>
          <a:bodyPr/>
          <a:lstStyle/>
          <a:p>
            <a:pPr>
              <a:buNone/>
            </a:pPr>
            <a:r>
              <a:rPr lang="en-US" dirty="0" smtClean="0"/>
              <a:t>Other risks include the following:</a:t>
            </a:r>
          </a:p>
          <a:p>
            <a:r>
              <a:rPr lang="en-US" dirty="0" smtClean="0"/>
              <a:t>abnormal implantation of the placenta</a:t>
            </a:r>
          </a:p>
          <a:p>
            <a:r>
              <a:rPr lang="en-US" dirty="0" smtClean="0"/>
              <a:t>slowed fetal growth</a:t>
            </a:r>
          </a:p>
          <a:p>
            <a:r>
              <a:rPr lang="en-US" dirty="0" smtClean="0"/>
              <a:t>preterm birth</a:t>
            </a:r>
          </a:p>
          <a:p>
            <a:r>
              <a:rPr lang="en-US" dirty="0" smtClean="0"/>
              <a:t>birth defects</a:t>
            </a:r>
          </a:p>
          <a:p>
            <a:r>
              <a:rPr lang="en-US" dirty="0" smtClean="0"/>
              <a:t>infection after delivery</a:t>
            </a:r>
          </a:p>
          <a:p>
            <a:endParaRPr lang="en-US" dirty="0"/>
          </a:p>
        </p:txBody>
      </p:sp>
    </p:spTree>
  </p:cSld>
  <p:clrMapOvr>
    <a:masterClrMapping/>
  </p:clrMapOvr>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most common symptom of placenta </a:t>
            </a:r>
            <a:r>
              <a:rPr lang="en-US" dirty="0" err="1" smtClean="0"/>
              <a:t>previa</a:t>
            </a:r>
            <a:r>
              <a:rPr lang="en-US" dirty="0" smtClean="0"/>
              <a:t> is vaginal bleeding that is bright red and not associated with abdominal tenderness or pain, especially in the third trimester of pregnancy. </a:t>
            </a:r>
          </a:p>
          <a:p>
            <a:r>
              <a:rPr lang="en-US" dirty="0" smtClean="0"/>
              <a:t>Profuse hemorrhage</a:t>
            </a:r>
          </a:p>
          <a:p>
            <a:r>
              <a:rPr lang="en-US" dirty="0" smtClean="0"/>
              <a:t>Hypotension</a:t>
            </a:r>
          </a:p>
          <a:p>
            <a:r>
              <a:rPr lang="en-US" dirty="0" smtClean="0"/>
              <a:t>Tachycardia</a:t>
            </a:r>
          </a:p>
          <a:p>
            <a:r>
              <a:rPr lang="en-US" dirty="0" smtClean="0"/>
              <a:t>Soft and </a:t>
            </a:r>
            <a:r>
              <a:rPr lang="en-US" dirty="0" err="1" smtClean="0"/>
              <a:t>nontender</a:t>
            </a:r>
            <a:r>
              <a:rPr lang="en-US" dirty="0" smtClean="0"/>
              <a:t> uterus</a:t>
            </a:r>
          </a:p>
          <a:p>
            <a:r>
              <a:rPr lang="en-US" dirty="0" smtClean="0"/>
              <a:t>Normal fetal heart tones (usually)</a:t>
            </a:r>
          </a:p>
          <a:p>
            <a:r>
              <a:rPr lang="en-US" dirty="0" smtClean="0"/>
              <a:t>Vaginal and rectal examinations: Perform examinations in the operating room under double set-up conditions (</a:t>
            </a:r>
            <a:r>
              <a:rPr lang="en-US" dirty="0" err="1" smtClean="0"/>
              <a:t>ie</a:t>
            </a:r>
            <a:r>
              <a:rPr lang="en-US" dirty="0" smtClean="0"/>
              <a:t>, ready for emergent cesarean delivery). </a:t>
            </a:r>
          </a:p>
          <a:p>
            <a:endParaRPr lang="en-US" dirty="0"/>
          </a:p>
        </p:txBody>
      </p:sp>
    </p:spTree>
  </p:cSld>
  <p:clrMapOvr>
    <a:masterClrMapping/>
  </p:clrMapOvr>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In addition to a complete medical history and physical examination, an ultrasound may be used to diagnose placenta </a:t>
            </a:r>
            <a:r>
              <a:rPr lang="en-US" dirty="0" err="1" smtClean="0"/>
              <a:t>previa</a:t>
            </a:r>
            <a:r>
              <a:rPr lang="en-US" dirty="0" smtClean="0"/>
              <a:t>. An ultrasound can show the location of the placenta and how much is covering the cervix. </a:t>
            </a:r>
            <a:br>
              <a:rPr lang="en-US" dirty="0" smtClean="0"/>
            </a:br>
            <a:r>
              <a:rPr lang="en-US" dirty="0" smtClean="0"/>
              <a:t/>
            </a:r>
            <a:br>
              <a:rPr lang="en-US" dirty="0" smtClean="0"/>
            </a:br>
            <a:r>
              <a:rPr lang="en-US" dirty="0" smtClean="0"/>
              <a:t>Although ultrasound may show a low-lying placenta in early pregnancy, only a few women will develop true placenta </a:t>
            </a:r>
            <a:r>
              <a:rPr lang="en-US" dirty="0" err="1" smtClean="0"/>
              <a:t>previa</a:t>
            </a:r>
            <a:r>
              <a:rPr lang="en-US" dirty="0" smtClean="0"/>
              <a:t>. It is common for the placenta to move upwards and away from the cervix as the uterus grows, called placental migration.</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UTERUS.BMP"/>
          <p:cNvPicPr>
            <a:picLocks noChangeAspect="1" noChangeArrowheads="1"/>
          </p:cNvPicPr>
          <p:nvPr/>
        </p:nvPicPr>
        <p:blipFill>
          <a:blip r:embed="rId2"/>
          <a:srcRect/>
          <a:stretch>
            <a:fillRect/>
          </a:stretch>
        </p:blipFill>
        <p:spPr bwMode="auto">
          <a:xfrm>
            <a:off x="0" y="0"/>
            <a:ext cx="9144000" cy="6324600"/>
          </a:xfrm>
          <a:prstGeom prst="rect">
            <a:avLst/>
          </a:prstGeom>
          <a:noFill/>
        </p:spPr>
      </p:pic>
    </p:spTree>
  </p:cSld>
  <p:clrMapOvr>
    <a:masterClrMapping/>
  </p:clrMapOvr>
  <p:timing>
    <p:tnLst>
      <p:par>
        <p:cTn id="1" dur="indefinite" restart="never" nodeType="tmRoot"/>
      </p:par>
    </p:tn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r>
              <a:rPr lang="en-US" dirty="0" smtClean="0"/>
              <a:t>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There is no treatment to change the position of the placenta. </a:t>
            </a:r>
          </a:p>
          <a:p>
            <a:r>
              <a:rPr lang="en-US" dirty="0" smtClean="0"/>
              <a:t>Once placenta </a:t>
            </a:r>
            <a:r>
              <a:rPr lang="en-US" dirty="0" err="1" smtClean="0"/>
              <a:t>previa</a:t>
            </a:r>
            <a:r>
              <a:rPr lang="en-US" dirty="0" smtClean="0"/>
              <a:t> is diagnosed, additional ultrasound examinations are often performed to track its location. </a:t>
            </a:r>
          </a:p>
          <a:p>
            <a:r>
              <a:rPr lang="en-US" dirty="0" smtClean="0"/>
              <a:t>It may be necessary to deliver the baby, depending on the amount of bleeding, the gestational age, and condition of the fetus. Cesarean delivery is necessary for most cases of placenta </a:t>
            </a:r>
            <a:r>
              <a:rPr lang="en-US" dirty="0" err="1" smtClean="0"/>
              <a:t>previa</a:t>
            </a:r>
            <a:r>
              <a:rPr lang="en-US" dirty="0" smtClean="0"/>
              <a:t>. Severe blood loss may require a blood transfusion.</a:t>
            </a:r>
            <a:endParaRPr lang="en-US" dirty="0"/>
          </a:p>
        </p:txBody>
      </p:sp>
    </p:spTree>
  </p:cSld>
  <p:clrMapOvr>
    <a:masterClrMapping/>
  </p:clrMapOvr>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Preparations for delivery</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Prior to delivery, all women with placenta </a:t>
            </a:r>
            <a:r>
              <a:rPr lang="en-US" dirty="0" err="1" smtClean="0"/>
              <a:t>praevia</a:t>
            </a:r>
            <a:r>
              <a:rPr lang="en-US" dirty="0" smtClean="0"/>
              <a:t> and their partners should have a discussion regarding delivery, indications for blood transfusion and hysterectomy should be reviewed, and any concerns, queries or refusals of treatment should be dealt with effectively and documented clearly.</a:t>
            </a:r>
            <a:endParaRPr lang="en-US" dirty="0"/>
          </a:p>
        </p:txBody>
      </p:sp>
    </p:spTree>
  </p:cSld>
  <p:clrMapOvr>
    <a:masterClrMapping/>
  </p:clrMapOvr>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
            </a:r>
            <a:br>
              <a:rPr lang="en-US" b="1" smtClean="0"/>
            </a:br>
            <a:r>
              <a:rPr lang="en-US" b="1" smtClean="0"/>
              <a:t>Preparations for delivery</a:t>
            </a:r>
            <a:br>
              <a:rPr lang="en-US" b="1" smtClean="0"/>
            </a:br>
            <a:endParaRPr lang="en-US"/>
          </a:p>
        </p:txBody>
      </p:sp>
      <p:sp>
        <p:nvSpPr>
          <p:cNvPr id="3" name="Content Placeholder 2"/>
          <p:cNvSpPr>
            <a:spLocks noGrp="1"/>
          </p:cNvSpPr>
          <p:nvPr>
            <p:ph idx="1"/>
          </p:nvPr>
        </p:nvSpPr>
        <p:spPr/>
        <p:txBody>
          <a:bodyPr>
            <a:normAutofit lnSpcReduction="10000"/>
          </a:bodyPr>
          <a:lstStyle/>
          <a:p>
            <a:r>
              <a:rPr lang="en-US" dirty="0" smtClean="0"/>
              <a:t>The mode of delivery should be based on clinical </a:t>
            </a:r>
            <a:r>
              <a:rPr lang="en-US" dirty="0" err="1" smtClean="0"/>
              <a:t>judgement</a:t>
            </a:r>
            <a:r>
              <a:rPr lang="en-US" dirty="0" smtClean="0"/>
              <a:t> supplemented by </a:t>
            </a:r>
            <a:r>
              <a:rPr lang="en-US" dirty="0" err="1" smtClean="0"/>
              <a:t>sonographic</a:t>
            </a:r>
            <a:r>
              <a:rPr lang="en-US" dirty="0" smtClean="0"/>
              <a:t> information.</a:t>
            </a:r>
          </a:p>
          <a:p>
            <a:r>
              <a:rPr lang="en-US" dirty="0" smtClean="0"/>
              <a:t>A woman with a placental edge less than 2 cm from the internal </a:t>
            </a:r>
            <a:r>
              <a:rPr lang="en-US" dirty="0" err="1" smtClean="0"/>
              <a:t>os</a:t>
            </a:r>
            <a:r>
              <a:rPr lang="en-US" dirty="0" smtClean="0"/>
              <a:t> in the third trimester is likely to need delivery by caesarean section, especially if the placenta is thick, but the evidence for this is poor and further research in this area is needed.</a:t>
            </a:r>
            <a:endParaRPr lang="en-US" dirty="0"/>
          </a:p>
        </p:txBody>
      </p:sp>
    </p:spTree>
  </p:cSld>
  <p:clrMapOvr>
    <a:masterClrMapping/>
  </p:clrMapOvr>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ROUTE OF DELIVERY AT TERM</a:t>
            </a:r>
            <a:br>
              <a:rPr lang="en-US" b="1" dirty="0" smtClean="0"/>
            </a:br>
            <a:endParaRPr lang="en-US" dirty="0"/>
          </a:p>
        </p:txBody>
      </p:sp>
      <p:sp>
        <p:nvSpPr>
          <p:cNvPr id="3" name="Content Placeholder 2"/>
          <p:cNvSpPr>
            <a:spLocks noGrp="1"/>
          </p:cNvSpPr>
          <p:nvPr>
            <p:ph idx="1"/>
          </p:nvPr>
        </p:nvSpPr>
        <p:spPr/>
        <p:txBody>
          <a:bodyPr/>
          <a:lstStyle/>
          <a:p>
            <a:r>
              <a:rPr lang="en-US" dirty="0" smtClean="0"/>
              <a:t>The need for C/S at term is predicated upon the </a:t>
            </a:r>
            <a:r>
              <a:rPr lang="en-US" dirty="0" err="1" smtClean="0"/>
              <a:t>os</a:t>
            </a:r>
            <a:r>
              <a:rPr lang="en-US" dirty="0" smtClean="0"/>
              <a:t> to placental edge distance and clinical features (e.g., presence of unstable lie and/or bleeding).</a:t>
            </a:r>
            <a:endParaRPr lang="en-US" dirty="0"/>
          </a:p>
        </p:txBody>
      </p:sp>
    </p:spTree>
  </p:cSld>
  <p:clrMapOvr>
    <a:masterClrMapping/>
  </p:clrMapOvr>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Placenta </a:t>
            </a:r>
            <a:r>
              <a:rPr lang="en-US" b="1" dirty="0" err="1" smtClean="0"/>
              <a:t>Praevia</a:t>
            </a:r>
            <a:r>
              <a:rPr lang="en-US" b="1" dirty="0" smtClean="0"/>
              <a:t> – Associated Complications</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pPr>
              <a:buNone/>
            </a:pPr>
            <a:r>
              <a:rPr lang="en-US" dirty="0" smtClean="0"/>
              <a:t>Congenital Abnormality - 6.7% /3.2% </a:t>
            </a:r>
          </a:p>
          <a:p>
            <a:pPr>
              <a:buNone/>
            </a:pPr>
            <a:r>
              <a:rPr lang="en-US" dirty="0" smtClean="0"/>
              <a:t>Small for Dates(SGA)</a:t>
            </a:r>
          </a:p>
          <a:p>
            <a:r>
              <a:rPr lang="en-US" dirty="0" smtClean="0"/>
              <a:t>19% - decreased placental perfusion</a:t>
            </a:r>
          </a:p>
          <a:p>
            <a:r>
              <a:rPr lang="en-US" dirty="0" smtClean="0"/>
              <a:t>Reduced nutrient transfer</a:t>
            </a:r>
          </a:p>
          <a:p>
            <a:pPr>
              <a:buNone/>
            </a:pPr>
            <a:r>
              <a:rPr lang="en-US" dirty="0" err="1" smtClean="0"/>
              <a:t>Malpresentation</a:t>
            </a:r>
            <a:r>
              <a:rPr lang="en-US" dirty="0" smtClean="0"/>
              <a:t> – 3 fold increase</a:t>
            </a:r>
          </a:p>
          <a:p>
            <a:r>
              <a:rPr lang="en-US" dirty="0" smtClean="0"/>
              <a:t>Breech</a:t>
            </a:r>
          </a:p>
          <a:p>
            <a:r>
              <a:rPr lang="en-US" dirty="0" smtClean="0"/>
              <a:t>Transverse lie</a:t>
            </a:r>
          </a:p>
          <a:p>
            <a:pPr>
              <a:buNone/>
            </a:pPr>
            <a:r>
              <a:rPr lang="en-US" dirty="0" smtClean="0"/>
              <a:t>Abnormal </a:t>
            </a:r>
            <a:r>
              <a:rPr lang="en-US" dirty="0" err="1" smtClean="0"/>
              <a:t>Placentation</a:t>
            </a:r>
            <a:r>
              <a:rPr lang="en-US" dirty="0" smtClean="0"/>
              <a:t> – </a:t>
            </a:r>
            <a:r>
              <a:rPr lang="en-US" dirty="0" err="1" smtClean="0"/>
              <a:t>Accreta</a:t>
            </a:r>
            <a:endParaRPr lang="en-US" dirty="0" smtClean="0"/>
          </a:p>
        </p:txBody>
      </p:sp>
    </p:spTree>
  </p:cSld>
  <p:clrMapOvr>
    <a:masterClrMapping/>
  </p:clrMapOvr>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Complications </a:t>
            </a:r>
            <a:endParaRPr lang="en-US" b="1" dirty="0"/>
          </a:p>
        </p:txBody>
      </p:sp>
      <p:sp>
        <p:nvSpPr>
          <p:cNvPr id="3" name="Content Placeholder 2"/>
          <p:cNvSpPr>
            <a:spLocks noGrp="1"/>
          </p:cNvSpPr>
          <p:nvPr>
            <p:ph idx="1"/>
          </p:nvPr>
        </p:nvSpPr>
        <p:spPr/>
        <p:txBody>
          <a:bodyPr/>
          <a:lstStyle/>
          <a:p>
            <a:pPr lvl="0"/>
            <a:r>
              <a:rPr lang="en-US" dirty="0" smtClean="0"/>
              <a:t>Death from severe bleeding</a:t>
            </a:r>
          </a:p>
          <a:p>
            <a:pPr lvl="0"/>
            <a:r>
              <a:rPr lang="en-US" dirty="0" smtClean="0"/>
              <a:t>Postpartum </a:t>
            </a:r>
            <a:r>
              <a:rPr lang="en-US" dirty="0" err="1" smtClean="0"/>
              <a:t>haemorrhage</a:t>
            </a:r>
            <a:r>
              <a:rPr lang="en-US" dirty="0" smtClean="0"/>
              <a:t> which may be intractable and need hysterectomy.</a:t>
            </a:r>
          </a:p>
          <a:p>
            <a:pPr lvl="0"/>
            <a:r>
              <a:rPr lang="en-US" dirty="0" smtClean="0"/>
              <a:t>Complications of anesthesia and surgery</a:t>
            </a:r>
          </a:p>
          <a:p>
            <a:pPr lvl="0"/>
            <a:r>
              <a:rPr lang="en-US" dirty="0" smtClean="0"/>
              <a:t>Sepsis</a:t>
            </a:r>
          </a:p>
          <a:p>
            <a:pPr lvl="0"/>
            <a:r>
              <a:rPr lang="en-US" dirty="0" smtClean="0"/>
              <a:t>Fetal complications (prematurity)</a:t>
            </a:r>
          </a:p>
          <a:p>
            <a:endParaRPr lang="en-US" dirty="0"/>
          </a:p>
        </p:txBody>
      </p:sp>
    </p:spTree>
  </p:cSld>
  <p:clrMapOvr>
    <a:masterClrMapping/>
  </p:clrMapOvr>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PLACENTA ABRUPTIO</a:t>
            </a:r>
            <a:endParaRPr lang="en-US" sz="9600" b="1" dirty="0"/>
          </a:p>
        </p:txBody>
      </p:sp>
    </p:spTree>
  </p:cSld>
  <p:clrMapOvr>
    <a:masterClrMapping/>
  </p:clrMapOvr>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Placenta </a:t>
            </a:r>
            <a:r>
              <a:rPr lang="en-US" b="1" dirty="0" err="1" smtClean="0"/>
              <a:t>abruptio</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Placental abruption is the premature separation of a placenta from its implantation in the uterus. </a:t>
            </a:r>
          </a:p>
          <a:p>
            <a:r>
              <a:rPr lang="en-US" dirty="0" smtClean="0"/>
              <a:t>Within the placenta are many blood vessels that allow the transfer of nutrients to the fetus from the mother. </a:t>
            </a:r>
          </a:p>
          <a:p>
            <a:r>
              <a:rPr lang="en-US" dirty="0" smtClean="0"/>
              <a:t>If the placenta begins to detach during pregnancy, there is bleeding from these vessels. The larger the area that detaches, the greater the amount of bleeding. </a:t>
            </a:r>
          </a:p>
          <a:p>
            <a:r>
              <a:rPr lang="en-US" dirty="0" smtClean="0"/>
              <a:t>Placental abruption occurs about once in every 100 births.</a:t>
            </a:r>
            <a:endParaRPr lang="en-US" dirty="0"/>
          </a:p>
        </p:txBody>
      </p:sp>
    </p:spTree>
  </p:cSld>
  <p:clrMapOvr>
    <a:masterClrMapping/>
  </p:clrMapOvr>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a:t>
            </a:r>
            <a:endParaRPr lang="en-US" b="1" dirty="0"/>
          </a:p>
        </p:txBody>
      </p:sp>
      <p:sp>
        <p:nvSpPr>
          <p:cNvPr id="3" name="Content Placeholder 2"/>
          <p:cNvSpPr>
            <a:spLocks noGrp="1"/>
          </p:cNvSpPr>
          <p:nvPr>
            <p:ph idx="1"/>
          </p:nvPr>
        </p:nvSpPr>
        <p:spPr/>
        <p:txBody>
          <a:bodyPr>
            <a:normAutofit/>
          </a:bodyPr>
          <a:lstStyle/>
          <a:p>
            <a:pPr>
              <a:buNone/>
            </a:pPr>
            <a:r>
              <a:rPr lang="en-US" dirty="0" smtClean="0"/>
              <a:t>This can be either:</a:t>
            </a:r>
          </a:p>
          <a:p>
            <a:r>
              <a:rPr lang="en-US" dirty="0" smtClean="0"/>
              <a:t>Partial </a:t>
            </a:r>
          </a:p>
          <a:p>
            <a:r>
              <a:rPr lang="en-US" dirty="0" smtClean="0"/>
              <a:t>Complete</a:t>
            </a:r>
          </a:p>
          <a:p>
            <a:r>
              <a:rPr lang="en-US" dirty="0" smtClean="0"/>
              <a:t>Concealed</a:t>
            </a:r>
          </a:p>
          <a:p>
            <a:r>
              <a:rPr lang="en-US" dirty="0" smtClean="0"/>
              <a:t>Visible </a:t>
            </a:r>
          </a:p>
          <a:p>
            <a:endParaRPr lang="en-US" dirty="0"/>
          </a:p>
        </p:txBody>
      </p:sp>
    </p:spTree>
  </p:cSld>
  <p:clrMapOvr>
    <a:masterClrMapping/>
  </p:clrMapOvr>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73163" y="152400"/>
            <a:ext cx="7772400" cy="990600"/>
          </a:xfrm>
        </p:spPr>
        <p:txBody>
          <a:bodyPr/>
          <a:lstStyle/>
          <a:p>
            <a:r>
              <a:rPr lang="en-US" smtClean="0"/>
              <a:t>PLACENTAL ABRUPTION</a:t>
            </a:r>
          </a:p>
        </p:txBody>
      </p:sp>
      <p:sp>
        <p:nvSpPr>
          <p:cNvPr id="34819" name="Rectangle 3"/>
          <p:cNvSpPr>
            <a:spLocks noGrp="1" noChangeArrowheads="1"/>
          </p:cNvSpPr>
          <p:nvPr>
            <p:ph type="body" idx="1"/>
          </p:nvPr>
        </p:nvSpPr>
        <p:spPr>
          <a:xfrm>
            <a:off x="1173163" y="1219200"/>
            <a:ext cx="7772400" cy="5638800"/>
          </a:xfrm>
        </p:spPr>
        <p:txBody>
          <a:bodyPr/>
          <a:lstStyle/>
          <a:p>
            <a:pPr>
              <a:lnSpc>
                <a:spcPct val="90000"/>
              </a:lnSpc>
            </a:pPr>
            <a:r>
              <a:rPr lang="en-US" smtClean="0"/>
              <a:t>Premature separation of the placenta from the uterine wall; usually results in maternal hemorrhage and fetal compromise.</a:t>
            </a:r>
          </a:p>
          <a:p>
            <a:pPr>
              <a:lnSpc>
                <a:spcPct val="90000"/>
              </a:lnSpc>
            </a:pPr>
            <a:r>
              <a:rPr lang="en-US" smtClean="0"/>
              <a:t>Classified as “partial” or “total”.</a:t>
            </a:r>
          </a:p>
          <a:p>
            <a:pPr>
              <a:lnSpc>
                <a:spcPct val="90000"/>
              </a:lnSpc>
            </a:pPr>
            <a:r>
              <a:rPr lang="en-US" smtClean="0"/>
              <a:t>“Total Abruption” – fetal death is inevitable.</a:t>
            </a:r>
          </a:p>
          <a:p>
            <a:pPr>
              <a:lnSpc>
                <a:spcPct val="90000"/>
              </a:lnSpc>
            </a:pPr>
            <a:r>
              <a:rPr lang="en-US" smtClean="0"/>
              <a:t>“Partial Abruption” – the fetus has a chance of survival.</a:t>
            </a:r>
          </a:p>
          <a:p>
            <a:pPr>
              <a:lnSpc>
                <a:spcPct val="90000"/>
              </a:lnSpc>
            </a:pPr>
            <a:r>
              <a:rPr lang="en-US" smtClean="0"/>
              <a:t>Separation of &gt;50% is incompatible with fetal survival.</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solidFill>
            <a:schemeClr val="bg1"/>
          </a:solidFill>
          <a:ln>
            <a:solidFill>
              <a:srgbClr val="003366"/>
            </a:solidFill>
          </a:ln>
        </p:spPr>
        <p:txBody>
          <a:bodyPr/>
          <a:lstStyle/>
          <a:p>
            <a:r>
              <a:rPr lang="en-US" dirty="0"/>
              <a:t>OVARIES</a:t>
            </a:r>
          </a:p>
        </p:txBody>
      </p:sp>
      <p:sp>
        <p:nvSpPr>
          <p:cNvPr id="19459" name="Rectangle 3"/>
          <p:cNvSpPr>
            <a:spLocks noGrp="1" noChangeArrowheads="1"/>
          </p:cNvSpPr>
          <p:nvPr>
            <p:ph type="body" idx="1"/>
          </p:nvPr>
        </p:nvSpPr>
        <p:spPr/>
        <p:txBody>
          <a:bodyPr/>
          <a:lstStyle/>
          <a:p>
            <a:r>
              <a:rPr lang="en-US" sz="2400"/>
              <a:t>The female gonads or sex glands </a:t>
            </a:r>
          </a:p>
          <a:p>
            <a:r>
              <a:rPr lang="en-US" sz="2400"/>
              <a:t>They develop and expel an ovum each month</a:t>
            </a:r>
          </a:p>
          <a:p>
            <a:r>
              <a:rPr lang="en-US" sz="2400"/>
              <a:t>A woman is born with approximately 400,000 immature eggs called follicles</a:t>
            </a:r>
          </a:p>
          <a:p>
            <a:r>
              <a:rPr lang="en-US" sz="2400"/>
              <a:t>During a lifetime a woman release @ 400 to 500 fully matured eggs for fertilization</a:t>
            </a:r>
          </a:p>
          <a:p>
            <a:r>
              <a:rPr lang="en-US" sz="2400"/>
              <a:t>The follicles in the ovaries produce the female sex hormones, progesterone and estrogen</a:t>
            </a:r>
          </a:p>
          <a:p>
            <a:r>
              <a:rPr lang="en-US" sz="2400"/>
              <a:t>These hormones prepare the uterus for implantation of the fertilized egg</a:t>
            </a:r>
            <a:r>
              <a:rPr lang="en-US"/>
              <a:t> </a:t>
            </a:r>
          </a:p>
        </p:txBody>
      </p:sp>
    </p:spTree>
  </p:cSld>
  <p:clrMapOvr>
    <a:masterClrMapping/>
  </p:clrMapOvr>
  <p:timing>
    <p:tnLst>
      <p:par>
        <p:cTn id="1" dur="indefinite" restart="never" nodeType="tmRoot"/>
      </p:par>
    </p:tn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flipV="1">
            <a:off x="1173163" y="-76200"/>
            <a:ext cx="7772400" cy="76200"/>
          </a:xfrm>
        </p:spPr>
        <p:txBody>
          <a:bodyPr>
            <a:normAutofit fontScale="90000"/>
          </a:bodyPr>
          <a:lstStyle/>
          <a:p>
            <a:endParaRPr lang="en-US" smtClean="0"/>
          </a:p>
        </p:txBody>
      </p:sp>
      <p:sp>
        <p:nvSpPr>
          <p:cNvPr id="35843" name="Rectangle 3"/>
          <p:cNvSpPr>
            <a:spLocks noGrp="1" noChangeArrowheads="1"/>
          </p:cNvSpPr>
          <p:nvPr>
            <p:ph type="body" idx="1"/>
          </p:nvPr>
        </p:nvSpPr>
        <p:spPr>
          <a:xfrm>
            <a:off x="1173163" y="304800"/>
            <a:ext cx="7772400" cy="6324600"/>
          </a:xfrm>
        </p:spPr>
        <p:txBody>
          <a:bodyPr/>
          <a:lstStyle/>
          <a:p>
            <a:pPr>
              <a:buFontTx/>
              <a:buNone/>
            </a:pPr>
            <a:r>
              <a:rPr lang="en-US" b="1" i="1" u="sng" dirty="0" smtClean="0"/>
              <a:t>Grading of Placental Abruptions:</a:t>
            </a:r>
          </a:p>
          <a:p>
            <a:r>
              <a:rPr lang="en-US" u="sng" dirty="0" smtClean="0"/>
              <a:t>Grade I:</a:t>
            </a:r>
            <a:r>
              <a:rPr lang="en-US" dirty="0" smtClean="0"/>
              <a:t>  Slight </a:t>
            </a:r>
            <a:r>
              <a:rPr lang="en-US" dirty="0" err="1" smtClean="0"/>
              <a:t>vag.bleeding</a:t>
            </a:r>
            <a:r>
              <a:rPr lang="en-US" dirty="0" smtClean="0"/>
              <a:t> &amp; some uterine irritability.  Maternal BP is unaffected &amp; there are normal fibrinogen levels.  FHR has a normal pattern.</a:t>
            </a:r>
          </a:p>
          <a:p>
            <a:r>
              <a:rPr lang="en-US" u="sng" dirty="0" smtClean="0"/>
              <a:t>Grade II:</a:t>
            </a:r>
            <a:r>
              <a:rPr lang="en-US" dirty="0" smtClean="0"/>
              <a:t>   External bleeding is mild to moderate.  The uterus is irritable.  </a:t>
            </a:r>
            <a:r>
              <a:rPr lang="en-US" dirty="0" err="1" smtClean="0"/>
              <a:t>Tetanic</a:t>
            </a:r>
            <a:r>
              <a:rPr lang="en-US" dirty="0" smtClean="0"/>
              <a:t> </a:t>
            </a:r>
            <a:r>
              <a:rPr lang="en-US" dirty="0" err="1" smtClean="0"/>
              <a:t>ctx</a:t>
            </a:r>
            <a:r>
              <a:rPr lang="en-US" dirty="0" smtClean="0"/>
              <a:t> may be present.  Maternal BP is maintained.  FHR shows signs of distress.  Maternal fibrinogen level is decreased.</a:t>
            </a:r>
          </a:p>
        </p:txBody>
      </p:sp>
    </p:spTree>
  </p:cSld>
  <p:clrMapOvr>
    <a:masterClrMapping/>
  </p:clrMapOvr>
  <p:transition/>
  <p:timing>
    <p:tnLst>
      <p:par>
        <p:cTn id="1" dur="indefinite" restart="never" nodeType="tmRoot"/>
      </p:par>
    </p:tn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flipV="1">
            <a:off x="1173163" y="-76200"/>
            <a:ext cx="7772400" cy="76200"/>
          </a:xfrm>
        </p:spPr>
        <p:txBody>
          <a:bodyPr>
            <a:normAutofit fontScale="90000"/>
          </a:bodyPr>
          <a:lstStyle/>
          <a:p>
            <a:endParaRPr lang="en-US" smtClean="0"/>
          </a:p>
        </p:txBody>
      </p:sp>
      <p:sp>
        <p:nvSpPr>
          <p:cNvPr id="36867" name="Rectangle 3"/>
          <p:cNvSpPr>
            <a:spLocks noGrp="1" noChangeArrowheads="1"/>
          </p:cNvSpPr>
          <p:nvPr>
            <p:ph type="body" idx="1"/>
          </p:nvPr>
        </p:nvSpPr>
        <p:spPr>
          <a:xfrm>
            <a:off x="1173163" y="304800"/>
            <a:ext cx="7772400" cy="6324600"/>
          </a:xfrm>
        </p:spPr>
        <p:txBody>
          <a:bodyPr/>
          <a:lstStyle/>
          <a:p>
            <a:r>
              <a:rPr lang="en-US" u="sng" dirty="0" smtClean="0"/>
              <a:t>Grade III:</a:t>
            </a:r>
            <a:r>
              <a:rPr lang="en-US" dirty="0" smtClean="0"/>
              <a:t>  The bleeding may be severe &amp; may be concealed in some instances.  Uterine </a:t>
            </a:r>
            <a:r>
              <a:rPr lang="en-US" dirty="0" err="1" smtClean="0"/>
              <a:t>ctx</a:t>
            </a:r>
            <a:r>
              <a:rPr lang="en-US" dirty="0" smtClean="0"/>
              <a:t> are </a:t>
            </a:r>
            <a:r>
              <a:rPr lang="en-US" dirty="0" err="1" smtClean="0"/>
              <a:t>tetanic</a:t>
            </a:r>
            <a:r>
              <a:rPr lang="en-US" dirty="0" smtClean="0"/>
              <a:t> and painful.  Maternal hypotension may be present.  The fibrinogen level is greatly decreased &amp; there are coagulation problems.</a:t>
            </a:r>
          </a:p>
          <a:p>
            <a:pPr>
              <a:buFontTx/>
              <a:buNone/>
            </a:pPr>
            <a:endParaRPr lang="en-US" dirty="0" smtClean="0"/>
          </a:p>
          <a:p>
            <a:pPr>
              <a:buFontTx/>
              <a:buNone/>
            </a:pPr>
            <a:r>
              <a:rPr lang="en-US" u="sng" dirty="0" smtClean="0"/>
              <a:t>Diagnosis:</a:t>
            </a:r>
            <a:r>
              <a:rPr lang="en-US" dirty="0" smtClean="0"/>
              <a:t>  may be made by ultrasound, but frequently the diagnosis is made and confirmed at delivery, by inspection of the placenta.</a:t>
            </a:r>
            <a:endParaRPr lang="en-US" u="sng" dirty="0" smtClean="0"/>
          </a:p>
        </p:txBody>
      </p:sp>
    </p:spTree>
  </p:cSld>
  <p:clrMapOvr>
    <a:masterClrMapping/>
  </p:clrMapOvr>
  <p:transition/>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3874" name="Picture 2"/>
          <p:cNvPicPr>
            <a:picLocks noGrp="1" noChangeAspect="1" noChangeArrowheads="1"/>
          </p:cNvPicPr>
          <p:nvPr>
            <p:ph idx="1"/>
          </p:nvPr>
        </p:nvPicPr>
        <p:blipFill>
          <a:blip r:embed="rId2"/>
          <a:srcRect/>
          <a:stretch>
            <a:fillRect/>
          </a:stretch>
        </p:blipFill>
        <p:spPr bwMode="auto">
          <a:xfrm>
            <a:off x="1066800" y="1905000"/>
            <a:ext cx="3048000" cy="3810000"/>
          </a:xfrm>
          <a:prstGeom prst="rect">
            <a:avLst/>
          </a:prstGeom>
          <a:noFill/>
          <a:ln w="9525">
            <a:noFill/>
            <a:miter lim="800000"/>
            <a:headEnd/>
            <a:tailEnd/>
          </a:ln>
          <a:effectLst/>
        </p:spPr>
      </p:pic>
      <p:pic>
        <p:nvPicPr>
          <p:cNvPr id="463875" name="Picture 3"/>
          <p:cNvPicPr>
            <a:picLocks noChangeAspect="1" noChangeArrowheads="1"/>
          </p:cNvPicPr>
          <p:nvPr/>
        </p:nvPicPr>
        <p:blipFill>
          <a:blip r:embed="rId3"/>
          <a:srcRect/>
          <a:stretch>
            <a:fillRect/>
          </a:stretch>
        </p:blipFill>
        <p:spPr bwMode="auto">
          <a:xfrm>
            <a:off x="5638800" y="1752600"/>
            <a:ext cx="3048000" cy="4381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76200"/>
            <a:ext cx="9144000" cy="1143000"/>
          </a:xfrm>
        </p:spPr>
        <p:txBody>
          <a:bodyPr/>
          <a:lstStyle/>
          <a:p>
            <a:r>
              <a:rPr lang="en-US" b="1" dirty="0" err="1"/>
              <a:t>Abrutio</a:t>
            </a:r>
            <a:r>
              <a:rPr lang="en-US" b="1" dirty="0"/>
              <a:t> </a:t>
            </a:r>
            <a:r>
              <a:rPr lang="en-US" b="1" dirty="0" err="1"/>
              <a:t>Placentae</a:t>
            </a:r>
            <a:endParaRPr lang="en-US" b="1" dirty="0"/>
          </a:p>
        </p:txBody>
      </p:sp>
      <p:graphicFrame>
        <p:nvGraphicFramePr>
          <p:cNvPr id="14339" name="Object 3"/>
          <p:cNvGraphicFramePr>
            <a:graphicFrameLocks noChangeAspect="1"/>
          </p:cNvGraphicFramePr>
          <p:nvPr/>
        </p:nvGraphicFramePr>
        <p:xfrm>
          <a:off x="1066800" y="1150938"/>
          <a:ext cx="7162800" cy="5572125"/>
        </p:xfrm>
        <a:graphic>
          <a:graphicData uri="http://schemas.openxmlformats.org/presentationml/2006/ole">
            <p:oleObj spid="_x0000_s374786" name="Bitmap Image" r:id="rId3" imgW="4800000" imgH="2838846" progId="PBrush">
              <p:embed/>
            </p:oleObj>
          </a:graphicData>
        </a:graphic>
      </p:graphicFrame>
    </p:spTree>
  </p:cSld>
  <p:clrMapOvr>
    <a:masterClrMapping/>
  </p:clrMapOvr>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7813"/>
            <a:ext cx="8229600" cy="630237"/>
          </a:xfrm>
        </p:spPr>
        <p:txBody>
          <a:bodyPr/>
          <a:lstStyle/>
          <a:p>
            <a:r>
              <a:rPr lang="en-US" sz="3200" b="1" dirty="0">
                <a:latin typeface="Times New Roman" pitchFamily="18" charset="0"/>
                <a:cs typeface="Times New Roman" pitchFamily="18" charset="0"/>
              </a:rPr>
              <a:t>Predisposing factors of Placenta Abruption</a:t>
            </a:r>
            <a:endParaRPr lang="en-GB" sz="3200" b="1" dirty="0">
              <a:latin typeface="Times New Roman" pitchFamily="18" charset="0"/>
              <a:cs typeface="Times New Roman" pitchFamily="18" charset="0"/>
            </a:endParaRPr>
          </a:p>
        </p:txBody>
      </p:sp>
      <p:sp>
        <p:nvSpPr>
          <p:cNvPr id="27651" name="Rectangle 3"/>
          <p:cNvSpPr>
            <a:spLocks noGrp="1" noChangeArrowheads="1"/>
          </p:cNvSpPr>
          <p:nvPr>
            <p:ph type="body" idx="1"/>
          </p:nvPr>
        </p:nvSpPr>
        <p:spPr>
          <a:xfrm>
            <a:off x="395288" y="981075"/>
            <a:ext cx="8497887" cy="5472113"/>
          </a:xfrm>
        </p:spPr>
        <p:txBody>
          <a:bodyPr/>
          <a:lstStyle/>
          <a:p>
            <a:pPr>
              <a:lnSpc>
                <a:spcPct val="90000"/>
              </a:lnSpc>
              <a:buFont typeface="Wingdings" pitchFamily="2" charset="2"/>
              <a:buNone/>
            </a:pPr>
            <a:endParaRPr lang="en-US" sz="2400" dirty="0">
              <a:latin typeface="Times New Roman" pitchFamily="18" charset="0"/>
              <a:cs typeface="Times New Roman" pitchFamily="18" charset="0"/>
            </a:endParaRPr>
          </a:p>
          <a:p>
            <a:pPr>
              <a:lnSpc>
                <a:spcPct val="90000"/>
              </a:lnSpc>
              <a:buClr>
                <a:schemeClr val="tx1"/>
              </a:buClr>
              <a:buFontTx/>
              <a:buChar char="•"/>
            </a:pPr>
            <a:r>
              <a:rPr lang="en-US" sz="2400" dirty="0">
                <a:latin typeface="Times New Roman" pitchFamily="18" charset="0"/>
                <a:cs typeface="Times New Roman" pitchFamily="18" charset="0"/>
              </a:rPr>
              <a:t>Hypertension: PET (24%), chronic hypertension ( 9-fold).</a:t>
            </a:r>
          </a:p>
          <a:p>
            <a:pPr>
              <a:lnSpc>
                <a:spcPct val="90000"/>
              </a:lnSpc>
              <a:buClr>
                <a:schemeClr val="tx1"/>
              </a:buClr>
              <a:buFontTx/>
              <a:buChar char="•"/>
            </a:pPr>
            <a:r>
              <a:rPr lang="en-US" sz="2400" dirty="0">
                <a:latin typeface="Times New Roman" pitchFamily="18" charset="0"/>
                <a:cs typeface="Times New Roman" pitchFamily="18" charset="0"/>
              </a:rPr>
              <a:t>Fetal abnormality: ↑ maternal serum </a:t>
            </a:r>
            <a:r>
              <a:rPr lang="el-GR" sz="2400" dirty="0">
                <a:latin typeface="Times New Roman" pitchFamily="18" charset="0"/>
                <a:cs typeface="Times New Roman" pitchFamily="18" charset="0"/>
              </a:rPr>
              <a:t>α</a:t>
            </a:r>
            <a:r>
              <a:rPr lang="en-US" sz="2400" dirty="0">
                <a:latin typeface="Times New Roman" pitchFamily="18" charset="0"/>
                <a:cs typeface="Times New Roman" pitchFamily="18" charset="0"/>
              </a:rPr>
              <a:t>-fetoprotein, ↑ recurrence of abruption. ?? poor </a:t>
            </a:r>
            <a:r>
              <a:rPr lang="en-US" sz="2400" dirty="0" err="1">
                <a:latin typeface="Times New Roman" pitchFamily="18" charset="0"/>
                <a:cs typeface="Times New Roman" pitchFamily="18" charset="0"/>
              </a:rPr>
              <a:t>placentation</a:t>
            </a:r>
            <a:r>
              <a:rPr lang="en-US" sz="2400" dirty="0">
                <a:latin typeface="Times New Roman" pitchFamily="18" charset="0"/>
                <a:cs typeface="Times New Roman" pitchFamily="18" charset="0"/>
              </a:rPr>
              <a:t> (↓ adhesiveness).</a:t>
            </a:r>
          </a:p>
          <a:p>
            <a:pPr>
              <a:lnSpc>
                <a:spcPct val="90000"/>
              </a:lnSpc>
              <a:buClr>
                <a:schemeClr val="tx1"/>
              </a:buClr>
              <a:buFontTx/>
              <a:buChar char="•"/>
            </a:pPr>
            <a:r>
              <a:rPr lang="en-US" sz="2400" dirty="0" err="1">
                <a:latin typeface="Times New Roman" pitchFamily="18" charset="0"/>
                <a:cs typeface="Times New Roman" pitchFamily="18" charset="0"/>
              </a:rPr>
              <a:t>Thrombophilias</a:t>
            </a:r>
            <a:r>
              <a:rPr lang="en-US" sz="2400" dirty="0">
                <a:latin typeface="Times New Roman" pitchFamily="18" charset="0"/>
                <a:cs typeface="Times New Roman" pitchFamily="18" charset="0"/>
              </a:rPr>
              <a:t>: factor V </a:t>
            </a:r>
            <a:r>
              <a:rPr lang="en-US" sz="2400" dirty="0" err="1">
                <a:latin typeface="Times New Roman" pitchFamily="18" charset="0"/>
                <a:cs typeface="Times New Roman" pitchFamily="18" charset="0"/>
              </a:rPr>
              <a:t>leiden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prothrombin</a:t>
            </a:r>
            <a:r>
              <a:rPr lang="en-US" sz="2400" dirty="0">
                <a:latin typeface="Times New Roman" pitchFamily="18" charset="0"/>
                <a:cs typeface="Times New Roman" pitchFamily="18" charset="0"/>
              </a:rPr>
              <a:t> gene, protein C &amp; S deficiency, </a:t>
            </a:r>
            <a:r>
              <a:rPr lang="en-US" sz="2400" dirty="0" err="1">
                <a:latin typeface="Times New Roman" pitchFamily="18" charset="0"/>
                <a:cs typeface="Times New Roman" pitchFamily="18" charset="0"/>
              </a:rPr>
              <a:t>antiphospholipid</a:t>
            </a:r>
            <a:r>
              <a:rPr lang="en-US" sz="2400" dirty="0">
                <a:latin typeface="Times New Roman" pitchFamily="18" charset="0"/>
                <a:cs typeface="Times New Roman" pitchFamily="18" charset="0"/>
              </a:rPr>
              <a:t>  syndrome &amp; </a:t>
            </a:r>
            <a:r>
              <a:rPr lang="en-US" sz="2400" dirty="0" err="1">
                <a:latin typeface="Times New Roman" pitchFamily="18" charset="0"/>
                <a:cs typeface="Times New Roman" pitchFamily="18" charset="0"/>
              </a:rPr>
              <a:t>homocysteinaemia</a:t>
            </a:r>
            <a:r>
              <a:rPr lang="en-US" sz="2400" dirty="0">
                <a:latin typeface="Times New Roman" pitchFamily="18" charset="0"/>
                <a:cs typeface="Times New Roman" pitchFamily="18" charset="0"/>
              </a:rPr>
              <a:t>.</a:t>
            </a:r>
          </a:p>
          <a:p>
            <a:pPr>
              <a:lnSpc>
                <a:spcPct val="90000"/>
              </a:lnSpc>
              <a:buClr>
                <a:schemeClr val="tx1"/>
              </a:buClr>
              <a:buFontTx/>
              <a:buChar char="•"/>
            </a:pPr>
            <a:r>
              <a:rPr lang="en-US" sz="2400" dirty="0">
                <a:latin typeface="Times New Roman" pitchFamily="18" charset="0"/>
                <a:cs typeface="Times New Roman" pitchFamily="18" charset="0"/>
              </a:rPr>
              <a:t>Trauma: ECV, </a:t>
            </a:r>
            <a:r>
              <a:rPr lang="en-US" sz="2400" dirty="0" err="1">
                <a:latin typeface="Times New Roman" pitchFamily="18" charset="0"/>
                <a:cs typeface="Times New Roman" pitchFamily="18" charset="0"/>
              </a:rPr>
              <a:t>cordocentesis</a:t>
            </a:r>
            <a:r>
              <a:rPr lang="en-US" sz="2400" dirty="0">
                <a:latin typeface="Times New Roman" pitchFamily="18" charset="0"/>
                <a:cs typeface="Times New Roman" pitchFamily="18" charset="0"/>
              </a:rPr>
              <a:t>, road traffic accidents.</a:t>
            </a:r>
          </a:p>
          <a:p>
            <a:pPr>
              <a:lnSpc>
                <a:spcPct val="90000"/>
              </a:lnSpc>
              <a:buClr>
                <a:schemeClr val="tx1"/>
              </a:buClr>
              <a:buFontTx/>
              <a:buChar char="•"/>
            </a:pPr>
            <a:r>
              <a:rPr lang="en-US" sz="2400" dirty="0">
                <a:latin typeface="Times New Roman" pitchFamily="18" charset="0"/>
                <a:cs typeface="Times New Roman" pitchFamily="18" charset="0"/>
              </a:rPr>
              <a:t>Rupture membranes: rapid decompression in </a:t>
            </a:r>
            <a:r>
              <a:rPr lang="en-US" sz="2400" dirty="0" err="1">
                <a:latin typeface="Times New Roman" pitchFamily="18" charset="0"/>
                <a:cs typeface="Times New Roman" pitchFamily="18" charset="0"/>
              </a:rPr>
              <a:t>polyhydramnios</a:t>
            </a:r>
            <a:r>
              <a:rPr lang="en-US" sz="2400" dirty="0">
                <a:latin typeface="Times New Roman" pitchFamily="18" charset="0"/>
                <a:cs typeface="Times New Roman" pitchFamily="18" charset="0"/>
              </a:rPr>
              <a:t>.</a:t>
            </a:r>
          </a:p>
          <a:p>
            <a:pPr>
              <a:lnSpc>
                <a:spcPct val="90000"/>
              </a:lnSpc>
              <a:buClr>
                <a:schemeClr val="tx1"/>
              </a:buClr>
              <a:buFontTx/>
              <a:buChar char="•"/>
            </a:pPr>
            <a:r>
              <a:rPr lang="en-US" sz="2400" dirty="0">
                <a:latin typeface="Times New Roman" pitchFamily="18" charset="0"/>
                <a:cs typeface="Times New Roman" pitchFamily="18" charset="0"/>
              </a:rPr>
              <a:t>Folic acid deficiency.</a:t>
            </a:r>
          </a:p>
          <a:p>
            <a:pPr>
              <a:lnSpc>
                <a:spcPct val="90000"/>
              </a:lnSpc>
              <a:buClr>
                <a:schemeClr val="tx1"/>
              </a:buClr>
              <a:buFontTx/>
              <a:buChar char="•"/>
            </a:pPr>
            <a:r>
              <a:rPr lang="en-US" sz="2400" dirty="0" err="1">
                <a:latin typeface="Times New Roman" pitchFamily="18" charset="0"/>
                <a:cs typeface="Times New Roman" pitchFamily="18" charset="0"/>
              </a:rPr>
              <a:t>Chorioamnionitis</a:t>
            </a:r>
            <a:r>
              <a:rPr lang="en-US" sz="2400" dirty="0">
                <a:latin typeface="Times New Roman" pitchFamily="18" charset="0"/>
                <a:cs typeface="Times New Roman" pitchFamily="18" charset="0"/>
              </a:rPr>
              <a:t>.</a:t>
            </a:r>
          </a:p>
          <a:p>
            <a:pPr>
              <a:lnSpc>
                <a:spcPct val="90000"/>
              </a:lnSpc>
              <a:buClr>
                <a:schemeClr val="tx1"/>
              </a:buClr>
              <a:buFontTx/>
              <a:buChar char="•"/>
            </a:pPr>
            <a:r>
              <a:rPr lang="en-US" sz="2400" dirty="0">
                <a:latin typeface="Times New Roman" pitchFamily="18" charset="0"/>
                <a:cs typeface="Times New Roman" pitchFamily="18" charset="0"/>
              </a:rPr>
              <a:t>Previous abruption: 6 times to recur.</a:t>
            </a:r>
          </a:p>
          <a:p>
            <a:pPr>
              <a:lnSpc>
                <a:spcPct val="90000"/>
              </a:lnSpc>
              <a:buClr>
                <a:schemeClr val="tx1"/>
              </a:buClr>
              <a:buFontTx/>
              <a:buChar char="•"/>
            </a:pPr>
            <a:r>
              <a:rPr lang="en-US" sz="2400" dirty="0">
                <a:latin typeface="Times New Roman" pitchFamily="18" charset="0"/>
                <a:cs typeface="Times New Roman" pitchFamily="18" charset="0"/>
              </a:rPr>
              <a:t>Multiple pregnancy. </a:t>
            </a:r>
          </a:p>
          <a:p>
            <a:pPr>
              <a:lnSpc>
                <a:spcPct val="90000"/>
              </a:lnSpc>
              <a:buClr>
                <a:schemeClr val="tx1"/>
              </a:buClr>
              <a:buFontTx/>
              <a:buChar char="•"/>
            </a:pPr>
            <a:r>
              <a:rPr lang="en-US" sz="2400" dirty="0">
                <a:latin typeface="Times New Roman" pitchFamily="18" charset="0"/>
                <a:cs typeface="Times New Roman" pitchFamily="18" charset="0"/>
              </a:rPr>
              <a:t>Smoking.</a:t>
            </a:r>
          </a:p>
          <a:p>
            <a:pPr>
              <a:lnSpc>
                <a:spcPct val="90000"/>
              </a:lnSpc>
              <a:buClr>
                <a:schemeClr val="tx1"/>
              </a:buClr>
              <a:buFontTx/>
              <a:buChar char="•"/>
            </a:pPr>
            <a:endParaRPr lang="en-US" sz="2400" dirty="0">
              <a:latin typeface="Times New Roman" pitchFamily="18" charset="0"/>
              <a:cs typeface="Times New Roman" pitchFamily="18" charset="0"/>
            </a:endParaRPr>
          </a:p>
          <a:p>
            <a:pPr>
              <a:lnSpc>
                <a:spcPct val="90000"/>
              </a:lnSpc>
              <a:buClr>
                <a:schemeClr val="tx1"/>
              </a:buClr>
              <a:buFontTx/>
              <a:buChar char="•"/>
            </a:pPr>
            <a:endParaRPr lang="en-US" sz="2400" dirty="0">
              <a:latin typeface="Times New Roman" pitchFamily="18" charset="0"/>
              <a:cs typeface="Times New Roman" pitchFamily="18" charset="0"/>
            </a:endParaRPr>
          </a:p>
          <a:p>
            <a:pPr>
              <a:lnSpc>
                <a:spcPct val="90000"/>
              </a:lnSpc>
              <a:buClr>
                <a:schemeClr val="tx1"/>
              </a:buClr>
              <a:buFontTx/>
              <a:buChar char="•"/>
            </a:pPr>
            <a:endParaRPr lang="el-G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a:t>
            </a:r>
            <a:r>
              <a:rPr lang="en-US" dirty="0" smtClean="0"/>
              <a:t> </a:t>
            </a:r>
            <a:endParaRPr lang="en-US" dirty="0"/>
          </a:p>
        </p:txBody>
      </p:sp>
      <p:sp>
        <p:nvSpPr>
          <p:cNvPr id="3" name="Content Placeholder 2"/>
          <p:cNvSpPr>
            <a:spLocks noGrp="1"/>
          </p:cNvSpPr>
          <p:nvPr>
            <p:ph idx="1"/>
          </p:nvPr>
        </p:nvSpPr>
        <p:spPr/>
        <p:txBody>
          <a:bodyPr/>
          <a:lstStyle/>
          <a:p>
            <a:r>
              <a:rPr lang="en-US" dirty="0" smtClean="0"/>
              <a:t>Abdominal trauma</a:t>
            </a:r>
          </a:p>
          <a:p>
            <a:r>
              <a:rPr lang="en-US" dirty="0" smtClean="0"/>
              <a:t>Previous pregnancy with placental abruption</a:t>
            </a:r>
          </a:p>
          <a:p>
            <a:r>
              <a:rPr lang="en-US" dirty="0" smtClean="0"/>
              <a:t>Hypertension</a:t>
            </a:r>
          </a:p>
          <a:p>
            <a:r>
              <a:rPr lang="en-US" dirty="0" smtClean="0"/>
              <a:t>Cigarette smoking</a:t>
            </a:r>
          </a:p>
          <a:p>
            <a:r>
              <a:rPr lang="en-US" dirty="0" smtClean="0"/>
              <a:t>Multiple pregnancy</a:t>
            </a:r>
          </a:p>
          <a:p>
            <a:r>
              <a:rPr lang="en-US" dirty="0" smtClean="0"/>
              <a:t>Sickle cell anemia</a:t>
            </a:r>
          </a:p>
          <a:p>
            <a:endParaRPr lang="en-US" dirty="0"/>
          </a:p>
        </p:txBody>
      </p:sp>
    </p:spTree>
  </p:cSld>
  <p:clrMapOvr>
    <a:masterClrMapping/>
  </p:clrMapOvr>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Risks of placenta </a:t>
            </a:r>
            <a:r>
              <a:rPr lang="en-US" b="1" dirty="0" err="1" smtClean="0"/>
              <a:t>abruptio</a:t>
            </a:r>
            <a:endParaRPr lang="en-US" b="1" dirty="0"/>
          </a:p>
        </p:txBody>
      </p:sp>
      <p:sp>
        <p:nvSpPr>
          <p:cNvPr id="3" name="Content Placeholder 2"/>
          <p:cNvSpPr>
            <a:spLocks noGrp="1"/>
          </p:cNvSpPr>
          <p:nvPr>
            <p:ph idx="1"/>
          </p:nvPr>
        </p:nvSpPr>
        <p:spPr/>
        <p:txBody>
          <a:bodyPr/>
          <a:lstStyle/>
          <a:p>
            <a:r>
              <a:rPr lang="en-US" dirty="0" smtClean="0"/>
              <a:t>Hemorrhage and shock</a:t>
            </a:r>
          </a:p>
          <a:p>
            <a:r>
              <a:rPr lang="en-US" dirty="0" smtClean="0"/>
              <a:t>Disseminated vascular coagulation (DIC) - a serious blood clotting complication.</a:t>
            </a:r>
          </a:p>
          <a:p>
            <a:r>
              <a:rPr lang="en-US" dirty="0" smtClean="0"/>
              <a:t>Poor blood flow and damage to kidneys or brain</a:t>
            </a:r>
          </a:p>
          <a:p>
            <a:r>
              <a:rPr lang="en-US" dirty="0" smtClean="0"/>
              <a:t>Stillbirth</a:t>
            </a:r>
          </a:p>
          <a:p>
            <a:r>
              <a:rPr lang="en-US" dirty="0" smtClean="0"/>
              <a:t>Postpartum hemorrhage</a:t>
            </a:r>
          </a:p>
          <a:p>
            <a:endParaRPr lang="en-US" dirty="0"/>
          </a:p>
        </p:txBody>
      </p:sp>
    </p:spTree>
  </p:cSld>
  <p:clrMapOvr>
    <a:masterClrMapping/>
  </p:clrMapOvr>
  <p:timing>
    <p:tnLst>
      <p:par>
        <p:cTn id="1" dur="indefinite" restart="never" nodeType="tmRoot"/>
      </p:par>
    </p:tn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 </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The most common symptom of is dark red vaginal bleeding with pain during the third trimester of pregnancy. It also can occur during labor. </a:t>
            </a:r>
          </a:p>
          <a:p>
            <a:pPr>
              <a:buNone/>
            </a:pPr>
            <a:r>
              <a:rPr lang="en-US" dirty="0" smtClean="0"/>
              <a:t>Other symptoms may include:</a:t>
            </a:r>
          </a:p>
          <a:p>
            <a:r>
              <a:rPr lang="en-US" dirty="0" smtClean="0"/>
              <a:t>vaginal bleeding</a:t>
            </a:r>
          </a:p>
          <a:p>
            <a:r>
              <a:rPr lang="en-US" dirty="0" smtClean="0"/>
              <a:t>abdominal pain</a:t>
            </a:r>
          </a:p>
          <a:p>
            <a:r>
              <a:rPr lang="en-US" dirty="0" smtClean="0"/>
              <a:t>uterine contractions that do not relax</a:t>
            </a:r>
          </a:p>
          <a:p>
            <a:r>
              <a:rPr lang="en-US" dirty="0" smtClean="0"/>
              <a:t>blood in amniotic fluid</a:t>
            </a:r>
          </a:p>
          <a:p>
            <a:r>
              <a:rPr lang="en-US" dirty="0" smtClean="0"/>
              <a:t>nausea</a:t>
            </a:r>
          </a:p>
          <a:p>
            <a:r>
              <a:rPr lang="en-US" dirty="0" smtClean="0"/>
              <a:t>thirst</a:t>
            </a:r>
          </a:p>
          <a:p>
            <a:r>
              <a:rPr lang="en-US" dirty="0" smtClean="0"/>
              <a:t>faint feeling</a:t>
            </a:r>
          </a:p>
          <a:p>
            <a:r>
              <a:rPr lang="en-US" dirty="0" smtClean="0"/>
              <a:t>decreased fetal movements</a:t>
            </a:r>
          </a:p>
          <a:p>
            <a:endParaRPr lang="en-US" dirty="0"/>
          </a:p>
        </p:txBody>
      </p:sp>
    </p:spTree>
  </p:cSld>
  <p:clrMapOvr>
    <a:masterClrMapping/>
  </p:clrMapOvr>
  <p:timing>
    <p:tnLst>
      <p:par>
        <p:cTn id="1" dur="indefinite" restart="never" nodeType="tmRoot"/>
      </p:par>
    </p:tn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effectLst>
                  <a:outerShdw blurRad="38100" dist="38100" dir="2700000" algn="tl">
                    <a:srgbClr val="010199"/>
                  </a:outerShdw>
                </a:effectLst>
              </a:rPr>
              <a:t/>
            </a:r>
            <a:br>
              <a:rPr lang="en-GB" dirty="0" smtClean="0">
                <a:effectLst>
                  <a:outerShdw blurRad="38100" dist="38100" dir="2700000" algn="tl">
                    <a:srgbClr val="010199"/>
                  </a:outerShdw>
                </a:effectLst>
              </a:rPr>
            </a:br>
            <a:r>
              <a:rPr lang="en-GB" sz="4000" b="1" dirty="0" smtClean="0"/>
              <a:t>Extensive </a:t>
            </a:r>
            <a:r>
              <a:rPr lang="en-GB" sz="4000" b="1" dirty="0" err="1" smtClean="0"/>
              <a:t>retroplacental</a:t>
            </a:r>
            <a:r>
              <a:rPr lang="en-GB" sz="4000" b="1" dirty="0" smtClean="0"/>
              <a:t> clot  removed from maternal placental surface in a case of abruption</a:t>
            </a:r>
            <a:r>
              <a:rPr lang="en-GB" dirty="0" smtClean="0">
                <a:effectLst>
                  <a:outerShdw blurRad="38100" dist="38100" dir="2700000" algn="tl">
                    <a:srgbClr val="010199"/>
                  </a:outerShdw>
                </a:effectLst>
              </a:rPr>
              <a:t/>
            </a:r>
            <a:br>
              <a:rPr lang="en-GB" dirty="0" smtClean="0">
                <a:effectLst>
                  <a:outerShdw blurRad="38100" dist="38100" dir="2700000" algn="tl">
                    <a:srgbClr val="010199"/>
                  </a:outerShdw>
                </a:effectLst>
              </a:rPr>
            </a:br>
            <a:endParaRPr lang="en-US" dirty="0"/>
          </a:p>
        </p:txBody>
      </p:sp>
      <p:pic>
        <p:nvPicPr>
          <p:cNvPr id="4" name="Picture 4" descr="002f"/>
          <p:cNvPicPr>
            <a:picLocks noGrp="1" noChangeAspect="1" noChangeArrowheads="1"/>
          </p:cNvPicPr>
          <p:nvPr>
            <p:ph idx="1"/>
          </p:nvPr>
        </p:nvPicPr>
        <p:blipFill>
          <a:blip r:embed="rId2"/>
          <a:srcRect/>
          <a:stretch>
            <a:fillRect/>
          </a:stretch>
        </p:blipFill>
        <p:spPr>
          <a:xfrm>
            <a:off x="1235909" y="1600200"/>
            <a:ext cx="6672181" cy="4525963"/>
          </a:xfrm>
          <a:noFill/>
          <a:ln/>
        </p:spPr>
      </p:pic>
    </p:spTree>
  </p:cSld>
  <p:clrMapOvr>
    <a:masterClrMapping/>
  </p:clrMapOvr>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 </a:t>
            </a:r>
            <a:endParaRPr lang="en-US" b="1" dirty="0"/>
          </a:p>
        </p:txBody>
      </p:sp>
      <p:sp>
        <p:nvSpPr>
          <p:cNvPr id="3" name="Content Placeholder 2"/>
          <p:cNvSpPr>
            <a:spLocks noGrp="1"/>
          </p:cNvSpPr>
          <p:nvPr>
            <p:ph idx="1"/>
          </p:nvPr>
        </p:nvSpPr>
        <p:spPr/>
        <p:txBody>
          <a:bodyPr>
            <a:normAutofit fontScale="92500"/>
          </a:bodyPr>
          <a:lstStyle/>
          <a:p>
            <a:r>
              <a:rPr lang="en-US" dirty="0" smtClean="0"/>
              <a:t>The symptoms, and the amount of bleeding and pain. Ultrasound may also be used to show the location of the bleeding and to check the fetus.</a:t>
            </a:r>
          </a:p>
          <a:p>
            <a:pPr>
              <a:buNone/>
            </a:pPr>
            <a:r>
              <a:rPr lang="en-US" b="1" dirty="0" smtClean="0"/>
              <a:t>Abdominal Examination: </a:t>
            </a:r>
          </a:p>
          <a:p>
            <a:r>
              <a:rPr lang="en-US" dirty="0" smtClean="0"/>
              <a:t>Pain or contractions</a:t>
            </a:r>
          </a:p>
          <a:p>
            <a:r>
              <a:rPr lang="en-US" dirty="0" smtClean="0"/>
              <a:t>Tender, tense or irritable uterus (abruption)</a:t>
            </a:r>
          </a:p>
          <a:p>
            <a:r>
              <a:rPr lang="en-US" dirty="0" smtClean="0"/>
              <a:t>Soft uterus, high head (placenta </a:t>
            </a:r>
            <a:r>
              <a:rPr lang="en-US" dirty="0" err="1" smtClean="0"/>
              <a:t>praevia</a:t>
            </a:r>
            <a:r>
              <a:rPr lang="en-US" dirty="0" smtClean="0"/>
              <a:t>)</a:t>
            </a:r>
          </a:p>
          <a:p>
            <a:r>
              <a:rPr lang="en-US" dirty="0" smtClean="0"/>
              <a:t>Bleeding coinciding with SRM (</a:t>
            </a:r>
            <a:r>
              <a:rPr lang="en-US" dirty="0" err="1" smtClean="0"/>
              <a:t>vasa</a:t>
            </a:r>
            <a:r>
              <a:rPr lang="en-US" dirty="0" smtClean="0"/>
              <a:t> </a:t>
            </a:r>
            <a:r>
              <a:rPr lang="en-US" dirty="0" err="1" smtClean="0"/>
              <a:t>praevia</a:t>
            </a:r>
            <a:r>
              <a:rPr lang="en-US" dirty="0" smtClean="0"/>
              <a:t>)</a:t>
            </a:r>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content\ch16\0314l.jpg"/>
          <p:cNvPicPr>
            <a:picLocks noChangeAspect="1" noChangeArrowheads="1"/>
          </p:cNvPicPr>
          <p:nvPr/>
        </p:nvPicPr>
        <p:blipFill>
          <a:blip r:embed="rId2"/>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7813"/>
            <a:ext cx="8229600" cy="919162"/>
          </a:xfrm>
        </p:spPr>
        <p:txBody>
          <a:bodyPr/>
          <a:lstStyle/>
          <a:p>
            <a:r>
              <a:rPr lang="en-US" sz="3200" b="1" dirty="0">
                <a:latin typeface="Times New Roman" pitchFamily="18" charset="0"/>
                <a:cs typeface="Times New Roman" pitchFamily="18" charset="0"/>
              </a:rPr>
              <a:t>Diagnosis of Placenta Abruption</a:t>
            </a:r>
            <a:endParaRPr lang="en-GB" sz="3200" b="1" dirty="0">
              <a:latin typeface="Times New Roman" pitchFamily="18" charset="0"/>
              <a:cs typeface="Times New Roman" pitchFamily="18" charset="0"/>
            </a:endParaRPr>
          </a:p>
        </p:txBody>
      </p:sp>
      <p:sp>
        <p:nvSpPr>
          <p:cNvPr id="28675" name="Rectangle 3"/>
          <p:cNvSpPr>
            <a:spLocks noGrp="1" noChangeArrowheads="1"/>
          </p:cNvSpPr>
          <p:nvPr>
            <p:ph type="body" idx="1"/>
          </p:nvPr>
        </p:nvSpPr>
        <p:spPr>
          <a:xfrm>
            <a:off x="539750" y="1268413"/>
            <a:ext cx="8218488" cy="5156200"/>
          </a:xfrm>
        </p:spPr>
        <p:txBody>
          <a:bodyPr/>
          <a:lstStyle/>
          <a:p>
            <a:pPr>
              <a:buNone/>
            </a:pPr>
            <a:r>
              <a:rPr lang="en-US" sz="2400" b="1" dirty="0">
                <a:effectLst>
                  <a:outerShdw blurRad="38100" dist="38100" dir="2700000" algn="tl">
                    <a:srgbClr val="FFFFFF"/>
                  </a:outerShdw>
                </a:effectLst>
                <a:latin typeface="Times New Roman" pitchFamily="18" charset="0"/>
                <a:cs typeface="Times New Roman" pitchFamily="18" charset="0"/>
              </a:rPr>
              <a:t>Clinical</a:t>
            </a:r>
            <a:r>
              <a:rPr lang="en-US" sz="2400" b="1" dirty="0">
                <a:latin typeface="Times New Roman" pitchFamily="18" charset="0"/>
                <a:cs typeface="Times New Roman" pitchFamily="18" charset="0"/>
              </a:rPr>
              <a:t> </a:t>
            </a:r>
            <a:r>
              <a:rPr lang="en-US" sz="2400" b="1" dirty="0">
                <a:effectLst>
                  <a:outerShdw blurRad="38100" dist="38100" dir="2700000" algn="tl">
                    <a:srgbClr val="FFFFFF"/>
                  </a:outerShdw>
                </a:effectLst>
                <a:latin typeface="Times New Roman" pitchFamily="18" charset="0"/>
                <a:cs typeface="Times New Roman" pitchFamily="18" charset="0"/>
              </a:rPr>
              <a:t>presentation</a:t>
            </a:r>
            <a:r>
              <a:rPr lang="en-US" sz="2400" b="1" dirty="0">
                <a:latin typeface="Times New Roman" pitchFamily="18" charset="0"/>
                <a:cs typeface="Times New Roman" pitchFamily="18" charset="0"/>
              </a:rPr>
              <a:t>:</a:t>
            </a:r>
          </a:p>
          <a:p>
            <a:pPr>
              <a:buClr>
                <a:schemeClr val="tx1"/>
              </a:buClr>
              <a:buFontTx/>
              <a:buChar char="•"/>
            </a:pPr>
            <a:r>
              <a:rPr lang="en-US" sz="2400" dirty="0">
                <a:latin typeface="Times New Roman" pitchFamily="18" charset="0"/>
                <a:cs typeface="Times New Roman" pitchFamily="18" charset="0"/>
              </a:rPr>
              <a:t>Bleeding: revealed/concealed, so clinical picture is important.</a:t>
            </a:r>
          </a:p>
          <a:p>
            <a:pPr>
              <a:buClr>
                <a:schemeClr val="tx1"/>
              </a:buClr>
              <a:buFontTx/>
              <a:buChar char="•"/>
            </a:pPr>
            <a:r>
              <a:rPr lang="en-US" sz="2400" dirty="0">
                <a:latin typeface="Times New Roman" pitchFamily="18" charset="0"/>
                <a:cs typeface="Times New Roman" pitchFamily="18" charset="0"/>
              </a:rPr>
              <a:t>Pain on the uterus and this increases in severity.</a:t>
            </a:r>
          </a:p>
          <a:p>
            <a:pPr>
              <a:buClr>
                <a:schemeClr val="tx1"/>
              </a:buClr>
              <a:buFontTx/>
              <a:buChar char="•"/>
            </a:pPr>
            <a:r>
              <a:rPr lang="en-US" sz="2400" dirty="0">
                <a:latin typeface="Times New Roman" pitchFamily="18" charset="0"/>
                <a:cs typeface="Times New Roman" pitchFamily="18" charset="0"/>
              </a:rPr>
              <a:t>Signs of shock (</a:t>
            </a:r>
            <a:r>
              <a:rPr lang="en-US" sz="2400" dirty="0" err="1">
                <a:latin typeface="Times New Roman" pitchFamily="18" charset="0"/>
                <a:cs typeface="Times New Roman" pitchFamily="18" charset="0"/>
              </a:rPr>
              <a:t>hypovolaemia</a:t>
            </a:r>
            <a:r>
              <a:rPr lang="en-US" sz="2400" dirty="0">
                <a:latin typeface="Times New Roman" pitchFamily="18" charset="0"/>
                <a:cs typeface="Times New Roman" pitchFamily="18" charset="0"/>
              </a:rPr>
              <a:t>): fainting and collapse.</a:t>
            </a:r>
          </a:p>
          <a:p>
            <a:pPr>
              <a:buClr>
                <a:schemeClr val="tx1"/>
              </a:buClr>
              <a:buFontTx/>
              <a:buChar char="•"/>
            </a:pPr>
            <a:r>
              <a:rPr lang="en-US" sz="2400" dirty="0">
                <a:latin typeface="Times New Roman" pitchFamily="18" charset="0"/>
                <a:cs typeface="Times New Roman" pitchFamily="18" charset="0"/>
              </a:rPr>
              <a:t>Hard tender uterus ( uterine </a:t>
            </a:r>
            <a:r>
              <a:rPr lang="en-US" sz="2400" dirty="0" err="1">
                <a:latin typeface="Times New Roman" pitchFamily="18" charset="0"/>
                <a:cs typeface="Times New Roman" pitchFamily="18" charset="0"/>
              </a:rPr>
              <a:t>tetany</a:t>
            </a:r>
            <a:r>
              <a:rPr lang="en-US" sz="2400" dirty="0">
                <a:latin typeface="Times New Roman" pitchFamily="18" charset="0"/>
                <a:cs typeface="Times New Roman" pitchFamily="18" charset="0"/>
              </a:rPr>
              <a:t>).</a:t>
            </a:r>
          </a:p>
          <a:p>
            <a:pPr>
              <a:buClr>
                <a:schemeClr val="tx1"/>
              </a:buClr>
              <a:buFontTx/>
              <a:buChar char="•"/>
            </a:pPr>
            <a:r>
              <a:rPr lang="en-US" sz="2400" dirty="0">
                <a:latin typeface="Times New Roman" pitchFamily="18" charset="0"/>
                <a:cs typeface="Times New Roman" pitchFamily="18" charset="0"/>
              </a:rPr>
              <a:t>Difficult to palpate the fetal parts and to hear the fetal heart.</a:t>
            </a:r>
          </a:p>
          <a:p>
            <a:pPr>
              <a:buNone/>
            </a:pPr>
            <a:r>
              <a:rPr lang="en-US" sz="2400" b="1" dirty="0">
                <a:effectLst>
                  <a:outerShdw blurRad="38100" dist="38100" dir="2700000" algn="tl">
                    <a:srgbClr val="FFFFFF"/>
                  </a:outerShdw>
                </a:effectLst>
                <a:latin typeface="Times New Roman" pitchFamily="18" charset="0"/>
                <a:cs typeface="Times New Roman" pitchFamily="18" charset="0"/>
              </a:rPr>
              <a:t>The diagnosis is clinical</a:t>
            </a:r>
            <a:r>
              <a:rPr lang="en-US" sz="2400" b="1" dirty="0">
                <a:latin typeface="Times New Roman" pitchFamily="18" charset="0"/>
                <a:cs typeface="Times New Roman" pitchFamily="18" charset="0"/>
              </a:rPr>
              <a:t>.</a:t>
            </a:r>
          </a:p>
          <a:p>
            <a:pPr>
              <a:buNone/>
            </a:pPr>
            <a:r>
              <a:rPr lang="en-US" sz="2400" dirty="0">
                <a:effectLst>
                  <a:outerShdw blurRad="38100" dist="38100" dir="2700000" algn="tl">
                    <a:srgbClr val="FFFFFF"/>
                  </a:outerShdw>
                </a:effectLst>
                <a:latin typeface="Times New Roman" pitchFamily="18" charset="0"/>
                <a:cs typeface="Times New Roman" pitchFamily="18" charset="0"/>
              </a:rPr>
              <a:t>U/S</a:t>
            </a:r>
            <a:r>
              <a:rPr lang="en-US" sz="2400" dirty="0">
                <a:latin typeface="Times New Roman" pitchFamily="18" charset="0"/>
                <a:cs typeface="Times New Roman" pitchFamily="18" charset="0"/>
              </a:rPr>
              <a:t>: is to</a:t>
            </a:r>
          </a:p>
          <a:p>
            <a:pPr>
              <a:buClr>
                <a:schemeClr val="tx1"/>
              </a:buClr>
              <a:buFontTx/>
              <a:buChar char="•"/>
            </a:pPr>
            <a:r>
              <a:rPr lang="en-US" sz="2400" dirty="0">
                <a:latin typeface="Times New Roman" pitchFamily="18" charset="0"/>
                <a:cs typeface="Times New Roman" pitchFamily="18" charset="0"/>
              </a:rPr>
              <a:t>Confirm fetal viability, assess fetal growth &amp; normality, measure liquor, do umbilical artery Doppler velocities.</a:t>
            </a:r>
          </a:p>
          <a:p>
            <a:pPr>
              <a:buClr>
                <a:schemeClr val="tx1"/>
              </a:buClr>
              <a:buFontTx/>
              <a:buChar char="•"/>
            </a:pPr>
            <a:r>
              <a:rPr lang="en-US" sz="2400" dirty="0">
                <a:latin typeface="Times New Roman" pitchFamily="18" charset="0"/>
                <a:cs typeface="Times New Roman" pitchFamily="18" charset="0"/>
              </a:rPr>
              <a:t>Exclude placenta </a:t>
            </a:r>
            <a:r>
              <a:rPr lang="en-US" sz="2400" dirty="0" err="1">
                <a:latin typeface="Times New Roman" pitchFamily="18" charset="0"/>
                <a:cs typeface="Times New Roman" pitchFamily="18" charset="0"/>
              </a:rPr>
              <a:t>praevia</a:t>
            </a:r>
            <a:r>
              <a:rPr lang="en-US" sz="2400" dirty="0">
                <a:latin typeface="Times New Roman" pitchFamily="18" charset="0"/>
                <a:cs typeface="Times New Roman" pitchFamily="18" charset="0"/>
              </a:rPr>
              <a:t>.</a:t>
            </a:r>
          </a:p>
          <a:p>
            <a:pPr>
              <a:buClr>
                <a:schemeClr val="tx1"/>
              </a:buClr>
              <a:buFontTx/>
              <a:buNone/>
            </a:pP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Differential diagnosis</a:t>
            </a:r>
            <a:endParaRPr lang="en-US" b="1" dirty="0"/>
          </a:p>
        </p:txBody>
      </p:sp>
      <p:sp>
        <p:nvSpPr>
          <p:cNvPr id="3" name="Content Placeholder 2"/>
          <p:cNvSpPr>
            <a:spLocks noGrp="1"/>
          </p:cNvSpPr>
          <p:nvPr>
            <p:ph idx="1"/>
          </p:nvPr>
        </p:nvSpPr>
        <p:spPr/>
        <p:txBody>
          <a:bodyPr/>
          <a:lstStyle/>
          <a:p>
            <a:r>
              <a:rPr lang="en-US" dirty="0" smtClean="0"/>
              <a:t>Other causes of APH</a:t>
            </a:r>
          </a:p>
          <a:p>
            <a:pPr lvl="0"/>
            <a:r>
              <a:rPr lang="en-US" dirty="0" smtClean="0"/>
              <a:t>Uterine rupture</a:t>
            </a:r>
          </a:p>
          <a:p>
            <a:pPr lvl="0"/>
            <a:r>
              <a:rPr lang="en-US" dirty="0" smtClean="0"/>
              <a:t>Acute </a:t>
            </a:r>
            <a:r>
              <a:rPr lang="en-US" dirty="0" err="1" smtClean="0"/>
              <a:t>polyhydramnious</a:t>
            </a:r>
            <a:endParaRPr lang="en-US" dirty="0" smtClean="0"/>
          </a:p>
          <a:p>
            <a:pPr lvl="0"/>
            <a:r>
              <a:rPr lang="en-US" dirty="0" smtClean="0"/>
              <a:t>Red degeneration of fibroid</a:t>
            </a:r>
          </a:p>
          <a:p>
            <a:pPr lvl="0"/>
            <a:r>
              <a:rPr lang="en-US" dirty="0" smtClean="0"/>
              <a:t>Other abdominal emergencies e: g acute appendicitis, acute </a:t>
            </a:r>
            <a:r>
              <a:rPr lang="en-US" dirty="0" err="1" smtClean="0"/>
              <a:t>cholycystitis</a:t>
            </a:r>
            <a:r>
              <a:rPr lang="en-US" dirty="0" smtClean="0"/>
              <a:t>, </a:t>
            </a:r>
            <a:r>
              <a:rPr lang="en-US" dirty="0" err="1" smtClean="0"/>
              <a:t>pyelonephritis</a:t>
            </a:r>
            <a:r>
              <a:rPr lang="en-US" dirty="0" smtClean="0"/>
              <a:t> </a:t>
            </a:r>
          </a:p>
          <a:p>
            <a:endParaRPr lang="en-US" dirty="0"/>
          </a:p>
        </p:txBody>
      </p:sp>
    </p:spTree>
  </p:cSld>
  <p:clrMapOvr>
    <a:masterClrMapping/>
  </p:clrMapOvr>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7813"/>
            <a:ext cx="8229600" cy="847725"/>
          </a:xfrm>
        </p:spPr>
        <p:txBody>
          <a:bodyPr/>
          <a:lstStyle/>
          <a:p>
            <a:r>
              <a:rPr lang="en-US" sz="3200" b="1" u="sng" dirty="0">
                <a:latin typeface="Times New Roman" pitchFamily="18" charset="0"/>
                <a:cs typeface="Times New Roman" pitchFamily="18" charset="0"/>
              </a:rPr>
              <a:t>Management of Placenta Abruption</a:t>
            </a:r>
            <a:endParaRPr lang="en-GB" sz="3200" b="1" u="sng" dirty="0">
              <a:latin typeface="Times New Roman" pitchFamily="18" charset="0"/>
              <a:cs typeface="Times New Roman" pitchFamily="18" charset="0"/>
            </a:endParaRPr>
          </a:p>
        </p:txBody>
      </p:sp>
      <p:sp>
        <p:nvSpPr>
          <p:cNvPr id="29699" name="Rectangle 3"/>
          <p:cNvSpPr>
            <a:spLocks noGrp="1" noChangeArrowheads="1"/>
          </p:cNvSpPr>
          <p:nvPr>
            <p:ph type="body" idx="1"/>
          </p:nvPr>
        </p:nvSpPr>
        <p:spPr>
          <a:xfrm>
            <a:off x="457200" y="1268413"/>
            <a:ext cx="8229600" cy="5113337"/>
          </a:xfrm>
        </p:spPr>
        <p:txBody>
          <a:bodyPr/>
          <a:lstStyle/>
          <a:p>
            <a:pPr marL="609600" indent="-609600">
              <a:lnSpc>
                <a:spcPct val="90000"/>
              </a:lnSpc>
              <a:buNone/>
            </a:pPr>
            <a:r>
              <a:rPr lang="en-US" sz="2400" b="1" u="sng" dirty="0">
                <a:latin typeface="Times New Roman" pitchFamily="18" charset="0"/>
                <a:cs typeface="Times New Roman" pitchFamily="18" charset="0"/>
              </a:rPr>
              <a:t>Principle of management</a:t>
            </a:r>
            <a:r>
              <a:rPr lang="en-US" sz="2400" dirty="0">
                <a:latin typeface="Times New Roman" pitchFamily="18" charset="0"/>
                <a:cs typeface="Times New Roman" pitchFamily="18" charset="0"/>
              </a:rPr>
              <a:t>:</a:t>
            </a:r>
          </a:p>
          <a:p>
            <a:pPr marL="609600" indent="-609600">
              <a:lnSpc>
                <a:spcPct val="90000"/>
              </a:lnSpc>
              <a:buClr>
                <a:schemeClr val="tx1"/>
              </a:buClr>
              <a:buFont typeface="Wingdings" pitchFamily="2" charset="2"/>
              <a:buAutoNum type="arabicPeriod"/>
            </a:pPr>
            <a:r>
              <a:rPr lang="en-US" sz="2400" dirty="0">
                <a:latin typeface="Times New Roman" pitchFamily="18" charset="0"/>
                <a:cs typeface="Times New Roman" pitchFamily="18" charset="0"/>
              </a:rPr>
              <a:t>Early delivery (50% of abruption present in </a:t>
            </a:r>
            <a:r>
              <a:rPr lang="en-US" sz="2400" dirty="0" err="1">
                <a:latin typeface="Times New Roman" pitchFamily="18" charset="0"/>
                <a:cs typeface="Times New Roman" pitchFamily="18" charset="0"/>
              </a:rPr>
              <a:t>labour</a:t>
            </a:r>
            <a:r>
              <a:rPr lang="en-US" sz="2400" dirty="0">
                <a:latin typeface="Times New Roman" pitchFamily="18" charset="0"/>
                <a:cs typeface="Times New Roman" pitchFamily="18" charset="0"/>
              </a:rPr>
              <a:t>).</a:t>
            </a:r>
          </a:p>
          <a:p>
            <a:pPr marL="609600" indent="-609600">
              <a:lnSpc>
                <a:spcPct val="90000"/>
              </a:lnSpc>
              <a:buClr>
                <a:schemeClr val="tx1"/>
              </a:buClr>
              <a:buFont typeface="Wingdings" pitchFamily="2" charset="2"/>
              <a:buAutoNum type="arabicPeriod"/>
            </a:pPr>
            <a:r>
              <a:rPr lang="en-US" sz="2400" dirty="0">
                <a:latin typeface="Times New Roman" pitchFamily="18" charset="0"/>
                <a:cs typeface="Times New Roman" pitchFamily="18" charset="0"/>
              </a:rPr>
              <a:t>Adequate blood transfusion.</a:t>
            </a:r>
          </a:p>
          <a:p>
            <a:pPr marL="609600" indent="-609600">
              <a:lnSpc>
                <a:spcPct val="90000"/>
              </a:lnSpc>
              <a:buClr>
                <a:schemeClr val="tx1"/>
              </a:buClr>
              <a:buFont typeface="Wingdings" pitchFamily="2" charset="2"/>
              <a:buAutoNum type="arabicPeriod"/>
            </a:pPr>
            <a:r>
              <a:rPr lang="en-US" sz="2400" dirty="0">
                <a:latin typeface="Times New Roman" pitchFamily="18" charset="0"/>
                <a:cs typeface="Times New Roman" pitchFamily="18" charset="0"/>
              </a:rPr>
              <a:t>Adequate analgesia.</a:t>
            </a:r>
          </a:p>
          <a:p>
            <a:pPr marL="609600" indent="-609600">
              <a:lnSpc>
                <a:spcPct val="90000"/>
              </a:lnSpc>
              <a:buClr>
                <a:schemeClr val="tx1"/>
              </a:buClr>
              <a:buFont typeface="Wingdings" pitchFamily="2" charset="2"/>
              <a:buAutoNum type="arabicPeriod"/>
            </a:pPr>
            <a:r>
              <a:rPr lang="en-US" sz="2400" dirty="0">
                <a:latin typeface="Times New Roman" pitchFamily="18" charset="0"/>
                <a:cs typeface="Times New Roman" pitchFamily="18" charset="0"/>
              </a:rPr>
              <a:t>Detailed maternal and fetal monitoring.</a:t>
            </a:r>
          </a:p>
          <a:p>
            <a:pPr marL="609600" indent="-609600">
              <a:lnSpc>
                <a:spcPct val="90000"/>
              </a:lnSpc>
            </a:pPr>
            <a:r>
              <a:rPr lang="en-US" sz="2400" dirty="0">
                <a:latin typeface="Times New Roman" pitchFamily="18" charset="0"/>
                <a:cs typeface="Times New Roman" pitchFamily="18" charset="0"/>
              </a:rPr>
              <a:t>Coagulation profile (30% develop DIC).</a:t>
            </a:r>
          </a:p>
          <a:p>
            <a:pPr marL="609600" indent="-609600">
              <a:lnSpc>
                <a:spcPct val="90000"/>
              </a:lnSpc>
            </a:pPr>
            <a:r>
              <a:rPr lang="en-US" sz="2400" dirty="0">
                <a:latin typeface="Times New Roman" pitchFamily="18" charset="0"/>
                <a:cs typeface="Times New Roman" pitchFamily="18" charset="0"/>
              </a:rPr>
              <a:t>C/S: distressed baby, severe bleeding, alive baby &amp; not in advanced </a:t>
            </a:r>
            <a:r>
              <a:rPr lang="en-US" sz="2400" dirty="0" err="1">
                <a:latin typeface="Times New Roman" pitchFamily="18" charset="0"/>
                <a:cs typeface="Times New Roman" pitchFamily="18" charset="0"/>
              </a:rPr>
              <a:t>labour</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Perinatal</a:t>
            </a:r>
            <a:r>
              <a:rPr lang="en-US" sz="2400" dirty="0">
                <a:latin typeface="Times New Roman" pitchFamily="18" charset="0"/>
                <a:cs typeface="Times New Roman" pitchFamily="18" charset="0"/>
              </a:rPr>
              <a:t> mortality rate is 15-20%.</a:t>
            </a:r>
          </a:p>
          <a:p>
            <a:pPr marL="609600" indent="-609600">
              <a:lnSpc>
                <a:spcPct val="90000"/>
              </a:lnSpc>
            </a:pPr>
            <a:r>
              <a:rPr lang="en-US" sz="2400" dirty="0">
                <a:latin typeface="Times New Roman" pitchFamily="18" charset="0"/>
                <a:cs typeface="Times New Roman" pitchFamily="18" charset="0"/>
              </a:rPr>
              <a:t>Vaginal delivery: very low gestation, dead baby, </a:t>
            </a:r>
            <a:r>
              <a:rPr lang="en-GB" sz="2400" dirty="0">
                <a:latin typeface="Times New Roman" pitchFamily="18" charset="0"/>
                <a:cs typeface="Times New Roman" pitchFamily="18" charset="0"/>
              </a:rPr>
              <a:t>cervix is fully dilated (</a:t>
            </a:r>
            <a:r>
              <a:rPr lang="en-GB" sz="2400" dirty="0" err="1">
                <a:latin typeface="Times New Roman" pitchFamily="18" charset="0"/>
                <a:cs typeface="Times New Roman" pitchFamily="18" charset="0"/>
              </a:rPr>
              <a:t>Ventouse</a:t>
            </a:r>
            <a:r>
              <a:rPr lang="en-GB" sz="2400" dirty="0">
                <a:latin typeface="Times New Roman" pitchFamily="18" charset="0"/>
                <a:cs typeface="Times New Roman" pitchFamily="18" charset="0"/>
              </a:rPr>
              <a:t> delivery)</a:t>
            </a:r>
            <a:r>
              <a:rPr lang="en-US" sz="2400" dirty="0">
                <a:latin typeface="Times New Roman" pitchFamily="18" charset="0"/>
                <a:cs typeface="Times New Roman" pitchFamily="18" charset="0"/>
              </a:rPr>
              <a:t>.</a:t>
            </a:r>
          </a:p>
          <a:p>
            <a:pPr marL="609600" indent="-609600">
              <a:lnSpc>
                <a:spcPct val="90000"/>
              </a:lnSpc>
            </a:pPr>
            <a:r>
              <a:rPr lang="en-US" sz="2400" dirty="0">
                <a:latin typeface="Times New Roman" pitchFamily="18" charset="0"/>
                <a:cs typeface="Times New Roman" pitchFamily="18" charset="0"/>
              </a:rPr>
              <a:t>Conservative: small abruption, well mother and fetus, if the gestational age &lt; 34, give steroids.</a:t>
            </a:r>
          </a:p>
          <a:p>
            <a:pPr marL="609600" indent="-609600">
              <a:lnSpc>
                <a:spcPct val="90000"/>
              </a:lnSpc>
            </a:pP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MANAGEMENT</a:t>
            </a:r>
            <a:br>
              <a:rPr lang="en-US" b="1" dirty="0" smtClean="0"/>
            </a:br>
            <a:endParaRPr lang="en-US" b="1" dirty="0"/>
          </a:p>
        </p:txBody>
      </p:sp>
      <p:sp>
        <p:nvSpPr>
          <p:cNvPr id="3" name="Content Placeholder 2"/>
          <p:cNvSpPr>
            <a:spLocks noGrp="1"/>
          </p:cNvSpPr>
          <p:nvPr>
            <p:ph idx="1"/>
          </p:nvPr>
        </p:nvSpPr>
        <p:spPr/>
        <p:txBody>
          <a:bodyPr>
            <a:normAutofit/>
          </a:bodyPr>
          <a:lstStyle/>
          <a:p>
            <a:pPr lvl="0"/>
            <a:r>
              <a:rPr lang="en-US" dirty="0" smtClean="0"/>
              <a:t>Successful management depends on early diagnosis and effective treatment </a:t>
            </a:r>
          </a:p>
          <a:p>
            <a:pPr lvl="0"/>
            <a:r>
              <a:rPr lang="en-US" dirty="0" smtClean="0"/>
              <a:t>Resuscitation: with plasma expander or other I.V fluids until a good amount of blood is available to correct the blood volume and the blood pressure, analgesia and sedations. </a:t>
            </a:r>
          </a:p>
          <a:p>
            <a:pPr lvl="0"/>
            <a:r>
              <a:rPr lang="en-US" dirty="0" smtClean="0"/>
              <a:t>Treatment of coagulation failure with blood transfusion of fresh blood</a:t>
            </a:r>
          </a:p>
        </p:txBody>
      </p:sp>
    </p:spTree>
  </p:cSld>
  <p:clrMapOvr>
    <a:masterClrMapping/>
  </p:clrMapOvr>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MANAGEMENT</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smtClean="0"/>
              <a:t>Delivery depends on the condition of the fetus, the mother and the cervical dilatation. Vaginal delivery is preferred if the conditions allow.  </a:t>
            </a:r>
          </a:p>
          <a:p>
            <a:r>
              <a:rPr lang="en-US" dirty="0" smtClean="0"/>
              <a:t> If the patient in </a:t>
            </a:r>
            <a:r>
              <a:rPr lang="en-US" dirty="0" err="1" smtClean="0"/>
              <a:t>labour</a:t>
            </a:r>
            <a:r>
              <a:rPr lang="en-US" dirty="0" smtClean="0"/>
              <a:t> and the fetal heart is normal, ARM and </a:t>
            </a:r>
            <a:r>
              <a:rPr lang="en-US" dirty="0" err="1" smtClean="0"/>
              <a:t>oxytocin</a:t>
            </a:r>
            <a:r>
              <a:rPr lang="en-US" dirty="0" smtClean="0"/>
              <a:t> infusion can be started with close observation to the patient and fetus, progress of </a:t>
            </a:r>
            <a:r>
              <a:rPr lang="en-US" dirty="0" err="1" smtClean="0"/>
              <a:t>labour</a:t>
            </a:r>
            <a:r>
              <a:rPr lang="en-US" dirty="0" smtClean="0"/>
              <a:t> usually good and vaginal delivery can be assisted.</a:t>
            </a:r>
          </a:p>
          <a:p>
            <a:r>
              <a:rPr lang="en-US" dirty="0" smtClean="0"/>
              <a:t>If the mother or the fetus conditions not allow caesarean section is indicated.</a:t>
            </a:r>
          </a:p>
          <a:p>
            <a:endParaRPr lang="en-US" dirty="0"/>
          </a:p>
        </p:txBody>
      </p:sp>
    </p:spTree>
  </p:cSld>
  <p:clrMapOvr>
    <a:masterClrMapping/>
  </p:clrMapOvr>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COMPLICATIONS</a:t>
            </a:r>
            <a:br>
              <a:rPr lang="en-US" b="1" dirty="0" smtClean="0"/>
            </a:br>
            <a:endParaRPr lang="en-US" b="1" dirty="0"/>
          </a:p>
        </p:txBody>
      </p:sp>
      <p:sp>
        <p:nvSpPr>
          <p:cNvPr id="3" name="Content Placeholder 2"/>
          <p:cNvSpPr>
            <a:spLocks noGrp="1"/>
          </p:cNvSpPr>
          <p:nvPr>
            <p:ph idx="1"/>
          </p:nvPr>
        </p:nvSpPr>
        <p:spPr/>
        <p:txBody>
          <a:bodyPr>
            <a:normAutofit fontScale="77500" lnSpcReduction="20000"/>
          </a:bodyPr>
          <a:lstStyle/>
          <a:p>
            <a:pPr lvl="0"/>
            <a:r>
              <a:rPr lang="en-US" dirty="0" smtClean="0"/>
              <a:t>Coagulation failure: this is a dangerous situation, occurs due to increase in the intra uterine pressure and in severe cases this </a:t>
            </a:r>
            <a:r>
              <a:rPr lang="en-US" dirty="0" err="1" smtClean="0"/>
              <a:t>wIll</a:t>
            </a:r>
            <a:r>
              <a:rPr lang="en-US" dirty="0" smtClean="0"/>
              <a:t> squeeze the retro-placental </a:t>
            </a:r>
            <a:r>
              <a:rPr lang="en-US" dirty="0" err="1" smtClean="0"/>
              <a:t>haematoma</a:t>
            </a:r>
            <a:r>
              <a:rPr lang="en-US" dirty="0" smtClean="0"/>
              <a:t> beneath the </a:t>
            </a:r>
            <a:r>
              <a:rPr lang="en-US" dirty="0" err="1" smtClean="0"/>
              <a:t>myometrial</a:t>
            </a:r>
            <a:r>
              <a:rPr lang="en-US" dirty="0" smtClean="0"/>
              <a:t> cells and damage it, this well release the </a:t>
            </a:r>
            <a:r>
              <a:rPr lang="en-US" dirty="0" err="1" smtClean="0"/>
              <a:t>Thromboplastin</a:t>
            </a:r>
            <a:r>
              <a:rPr lang="en-US" dirty="0" smtClean="0"/>
              <a:t> which activate </a:t>
            </a:r>
            <a:r>
              <a:rPr lang="en-US" dirty="0" err="1" smtClean="0"/>
              <a:t>Prothrombin</a:t>
            </a:r>
            <a:r>
              <a:rPr lang="en-US" dirty="0" smtClean="0"/>
              <a:t> to Thrombin which activate the Fibrinogen to Fibrin. (Disseminated intravascular coagulation) DIC. </a:t>
            </a:r>
          </a:p>
          <a:p>
            <a:pPr lvl="0"/>
            <a:r>
              <a:rPr lang="en-US" dirty="0" smtClean="0"/>
              <a:t>This will activate the </a:t>
            </a:r>
            <a:r>
              <a:rPr lang="en-US" dirty="0" err="1" smtClean="0"/>
              <a:t>fibrinolytic</a:t>
            </a:r>
            <a:r>
              <a:rPr lang="en-US" dirty="0" smtClean="0"/>
              <a:t> system by activation of </a:t>
            </a:r>
            <a:r>
              <a:rPr lang="en-US" dirty="0" err="1" smtClean="0"/>
              <a:t>Plasminogen</a:t>
            </a:r>
            <a:r>
              <a:rPr lang="en-US" dirty="0" smtClean="0"/>
              <a:t> to </a:t>
            </a:r>
            <a:r>
              <a:rPr lang="en-US" dirty="0" err="1" smtClean="0"/>
              <a:t>Plasmin</a:t>
            </a:r>
            <a:r>
              <a:rPr lang="en-US" dirty="0" smtClean="0"/>
              <a:t> which digest the fibrin and produce fibrin degradation product (FDP).  The end result of this process is consumption of fibrinogen, platelet, and other coagulation factors which leads to coagulation failure.  The uterus seen with multiple </a:t>
            </a:r>
            <a:r>
              <a:rPr lang="en-US" dirty="0" err="1" smtClean="0"/>
              <a:t>haemorrhagic</a:t>
            </a:r>
            <a:r>
              <a:rPr lang="en-US" dirty="0" smtClean="0"/>
              <a:t> spots, </a:t>
            </a:r>
            <a:r>
              <a:rPr lang="en-US" dirty="0" err="1" smtClean="0"/>
              <a:t>ecchymosis</a:t>
            </a:r>
            <a:r>
              <a:rPr lang="en-US" dirty="0" smtClean="0"/>
              <a:t> and blue in </a:t>
            </a:r>
            <a:r>
              <a:rPr lang="en-US" dirty="0" err="1" smtClean="0"/>
              <a:t>colour</a:t>
            </a:r>
            <a:r>
              <a:rPr lang="en-US" dirty="0" smtClean="0"/>
              <a:t> (</a:t>
            </a:r>
            <a:r>
              <a:rPr lang="en-US" dirty="0" err="1" smtClean="0"/>
              <a:t>Couvelaire</a:t>
            </a:r>
            <a:r>
              <a:rPr lang="en-US" dirty="0" smtClean="0"/>
              <a:t> uterus) </a:t>
            </a:r>
          </a:p>
          <a:p>
            <a:pPr lvl="0"/>
            <a:endParaRPr lang="en-US" dirty="0" smtClean="0"/>
          </a:p>
          <a:p>
            <a:endParaRPr lang="en-US" dirty="0"/>
          </a:p>
        </p:txBody>
      </p:sp>
    </p:spTree>
  </p:cSld>
  <p:clrMapOvr>
    <a:masterClrMapping/>
  </p:clrMapOvr>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COMPLICATIONS</a:t>
            </a:r>
            <a:br>
              <a:rPr lang="en-US" b="1" dirty="0" smtClean="0"/>
            </a:br>
            <a:endParaRPr lang="en-US" dirty="0"/>
          </a:p>
        </p:txBody>
      </p:sp>
      <p:sp>
        <p:nvSpPr>
          <p:cNvPr id="3" name="Content Placeholder 2"/>
          <p:cNvSpPr>
            <a:spLocks noGrp="1"/>
          </p:cNvSpPr>
          <p:nvPr>
            <p:ph idx="1"/>
          </p:nvPr>
        </p:nvSpPr>
        <p:spPr/>
        <p:txBody>
          <a:bodyPr/>
          <a:lstStyle/>
          <a:p>
            <a:pPr lvl="0"/>
            <a:r>
              <a:rPr lang="en-US" dirty="0" smtClean="0"/>
              <a:t>Renal failure (due to severe hypotension)</a:t>
            </a:r>
          </a:p>
          <a:p>
            <a:pPr lvl="0"/>
            <a:r>
              <a:rPr lang="en-US" dirty="0" smtClean="0"/>
              <a:t>Postpartum </a:t>
            </a:r>
            <a:r>
              <a:rPr lang="en-US" dirty="0" err="1" smtClean="0"/>
              <a:t>haemorrhage</a:t>
            </a:r>
            <a:r>
              <a:rPr lang="en-US" dirty="0" smtClean="0"/>
              <a:t> (uterine </a:t>
            </a:r>
            <a:r>
              <a:rPr lang="en-US" dirty="0" err="1" smtClean="0"/>
              <a:t>atony</a:t>
            </a:r>
            <a:r>
              <a:rPr lang="en-US" dirty="0" smtClean="0"/>
              <a:t> due to damaged </a:t>
            </a:r>
            <a:r>
              <a:rPr lang="en-US" dirty="0" err="1" smtClean="0"/>
              <a:t>myometrium</a:t>
            </a:r>
            <a:r>
              <a:rPr lang="en-US" dirty="0" smtClean="0"/>
              <a:t>)</a:t>
            </a:r>
          </a:p>
          <a:p>
            <a:pPr lvl="0"/>
            <a:r>
              <a:rPr lang="en-US" dirty="0" smtClean="0"/>
              <a:t>Pituitary necrosis (Sheehan's syndrome)</a:t>
            </a:r>
          </a:p>
          <a:p>
            <a:pPr lvl="0"/>
            <a:r>
              <a:rPr lang="en-US" dirty="0" smtClean="0"/>
              <a:t>Fetal mortality is very common due to intrauterine hypoxia</a:t>
            </a:r>
            <a:endParaRPr lang="en-US" dirty="0"/>
          </a:p>
        </p:txBody>
      </p:sp>
    </p:spTree>
  </p:cSld>
  <p:clrMapOvr>
    <a:masterClrMapping/>
  </p:clrMapOvr>
  <p:timing>
    <p:tnLst>
      <p:par>
        <p:cTn id="1" dur="indefinite" restart="never" nodeType="tmRoot"/>
      </p:par>
    </p:tn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smtClean="0"/>
              <a:t/>
            </a:r>
            <a:br>
              <a:rPr lang="en-US" b="1" dirty="0" smtClean="0"/>
            </a:br>
            <a:r>
              <a:rPr lang="en-US" sz="3600" b="1" dirty="0" smtClean="0"/>
              <a:t>Principal features distinguishing bet. Abruption placenta and P. </a:t>
            </a:r>
            <a:r>
              <a:rPr lang="en-US" sz="3600" b="1" dirty="0" err="1" smtClean="0"/>
              <a:t>praevia</a:t>
            </a:r>
            <a:r>
              <a:rPr lang="en-US" b="1" dirty="0" smtClean="0">
                <a:effectLst>
                  <a:outerShdw blurRad="50800" dist="38100" algn="tr" rotWithShape="0">
                    <a:prstClr val="black">
                      <a:alpha val="40000"/>
                    </a:prstClr>
                  </a:outerShdw>
                </a:effectLst>
              </a:rPr>
              <a:t/>
            </a:r>
            <a:br>
              <a:rPr lang="en-US" b="1" dirty="0" smtClean="0">
                <a:effectLst>
                  <a:outerShdw blurRad="50800" dist="38100" algn="tr" rotWithShape="0">
                    <a:prstClr val="black">
                      <a:alpha val="40000"/>
                    </a:prstClr>
                  </a:outerShdw>
                </a:effectLst>
              </a:rPr>
            </a:br>
            <a:endParaRPr lang="en-US" dirty="0"/>
          </a:p>
        </p:txBody>
      </p:sp>
      <p:graphicFrame>
        <p:nvGraphicFramePr>
          <p:cNvPr id="4" name="Content Placeholder 3"/>
          <p:cNvGraphicFramePr>
            <a:graphicFrameLocks noGrp="1"/>
          </p:cNvGraphicFramePr>
          <p:nvPr>
            <p:ph idx="1"/>
          </p:nvPr>
        </p:nvGraphicFramePr>
        <p:xfrm>
          <a:off x="228600" y="1295401"/>
          <a:ext cx="8915400" cy="5333999"/>
        </p:xfrm>
        <a:graphic>
          <a:graphicData uri="http://schemas.openxmlformats.org/drawingml/2006/table">
            <a:tbl>
              <a:tblPr firstRow="1" bandRow="1">
                <a:tableStyleId>{5C22544A-7EE6-4342-B048-85BDC9FD1C3A}</a:tableStyleId>
              </a:tblPr>
              <a:tblGrid>
                <a:gridCol w="2724150"/>
                <a:gridCol w="3219450"/>
                <a:gridCol w="2971800"/>
              </a:tblGrid>
              <a:tr h="484909">
                <a:tc>
                  <a:txBody>
                    <a:bodyPr/>
                    <a:lstStyle/>
                    <a:p>
                      <a:pPr marL="0" marR="0" algn="l">
                        <a:spcBef>
                          <a:spcPts val="0"/>
                        </a:spcBef>
                        <a:spcAft>
                          <a:spcPts val="0"/>
                        </a:spcAft>
                      </a:pPr>
                      <a:r>
                        <a:rPr lang="en-US" sz="2000" b="0" kern="0" dirty="0">
                          <a:effectLst/>
                          <a:latin typeface="Times New Roman"/>
                          <a:cs typeface="Arial"/>
                        </a:rPr>
                        <a:t> </a:t>
                      </a:r>
                      <a:endParaRPr lang="en-US" sz="2000" b="0" kern="0" dirty="0">
                        <a:effectLst/>
                        <a:latin typeface="Times New Roman"/>
                        <a:cs typeface="Times New Roman"/>
                      </a:endParaRPr>
                    </a:p>
                  </a:txBody>
                  <a:tcPr marL="68580" marR="68580" marT="0" marB="0"/>
                </a:tc>
                <a:tc>
                  <a:txBody>
                    <a:bodyPr/>
                    <a:lstStyle/>
                    <a:p>
                      <a:pPr marL="0" marR="0" algn="ctr">
                        <a:spcBef>
                          <a:spcPts val="0"/>
                        </a:spcBef>
                        <a:spcAft>
                          <a:spcPts val="0"/>
                        </a:spcAft>
                      </a:pPr>
                      <a:r>
                        <a:rPr lang="en-US" sz="2000" b="0" kern="0" dirty="0">
                          <a:effectLst/>
                          <a:latin typeface="Times New Roman"/>
                          <a:cs typeface="Arial"/>
                        </a:rPr>
                        <a:t>Abruption placenta</a:t>
                      </a:r>
                      <a:endParaRPr lang="en-US" sz="2000" b="0" kern="0" dirty="0">
                        <a:effectLst/>
                        <a:latin typeface="Times New Roman"/>
                        <a:cs typeface="Times New Roman"/>
                      </a:endParaRPr>
                    </a:p>
                  </a:txBody>
                  <a:tcPr marL="68580" marR="68580" marT="0" marB="0"/>
                </a:tc>
                <a:tc>
                  <a:txBody>
                    <a:bodyPr/>
                    <a:lstStyle/>
                    <a:p>
                      <a:pPr marL="0" marR="0" algn="ctr">
                        <a:spcBef>
                          <a:spcPts val="0"/>
                        </a:spcBef>
                        <a:spcAft>
                          <a:spcPts val="0"/>
                        </a:spcAft>
                      </a:pPr>
                      <a:r>
                        <a:rPr lang="en-US" sz="2000" b="0" kern="0">
                          <a:effectLst/>
                          <a:latin typeface="Times New Roman"/>
                          <a:cs typeface="Arial"/>
                        </a:rPr>
                        <a:t>Placenta praevia</a:t>
                      </a:r>
                      <a:endParaRPr lang="en-US" sz="2000" b="0" kern="0">
                        <a:effectLst/>
                        <a:latin typeface="Times New Roman"/>
                        <a:cs typeface="Times New Roman"/>
                      </a:endParaRPr>
                    </a:p>
                  </a:txBody>
                  <a:tcPr marL="68580" marR="68580" marT="0" marB="0"/>
                </a:tc>
              </a:tr>
              <a:tr h="484909">
                <a:tc>
                  <a:txBody>
                    <a:bodyPr/>
                    <a:lstStyle/>
                    <a:p>
                      <a:pPr marL="0" marR="0" algn="l">
                        <a:spcBef>
                          <a:spcPts val="0"/>
                        </a:spcBef>
                        <a:spcAft>
                          <a:spcPts val="0"/>
                        </a:spcAft>
                      </a:pPr>
                      <a:r>
                        <a:rPr lang="en-US" sz="2000" b="0" kern="0" dirty="0">
                          <a:effectLst/>
                          <a:latin typeface="Times New Roman"/>
                          <a:cs typeface="Arial"/>
                        </a:rPr>
                        <a:t>Onset</a:t>
                      </a:r>
                      <a:endParaRPr lang="en-US" sz="2000" b="0" kern="0" dirty="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a:effectLst/>
                          <a:latin typeface="Times New Roman"/>
                          <a:cs typeface="Arial"/>
                        </a:rPr>
                        <a:t>Sudden</a:t>
                      </a:r>
                      <a:endParaRPr lang="en-US" sz="2000" b="0" kern="0" dirty="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a:effectLst/>
                          <a:latin typeface="Times New Roman"/>
                          <a:cs typeface="Arial"/>
                        </a:rPr>
                        <a:t>Sudden</a:t>
                      </a:r>
                      <a:endParaRPr lang="en-US" sz="2000" b="0" kern="0">
                        <a:effectLst/>
                        <a:latin typeface="Times New Roman"/>
                        <a:cs typeface="Times New Roman"/>
                      </a:endParaRPr>
                    </a:p>
                  </a:txBody>
                  <a:tcPr marL="68580" marR="68580" marT="0" marB="0"/>
                </a:tc>
              </a:tr>
              <a:tr h="484909">
                <a:tc>
                  <a:txBody>
                    <a:bodyPr/>
                    <a:lstStyle/>
                    <a:p>
                      <a:pPr marL="0" marR="0" algn="l">
                        <a:spcBef>
                          <a:spcPts val="0"/>
                        </a:spcBef>
                        <a:spcAft>
                          <a:spcPts val="0"/>
                        </a:spcAft>
                      </a:pPr>
                      <a:r>
                        <a:rPr lang="en-US" sz="2000" b="0" kern="0">
                          <a:effectLst/>
                          <a:latin typeface="Times New Roman"/>
                          <a:cs typeface="Arial"/>
                        </a:rPr>
                        <a:t>Cause</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a:effectLst/>
                          <a:latin typeface="Times New Roman"/>
                          <a:cs typeface="Arial"/>
                        </a:rPr>
                        <a:t>? Trauma, hypertension</a:t>
                      </a:r>
                      <a:endParaRPr lang="en-US" sz="2000" b="0" kern="0" dirty="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a:effectLst/>
                          <a:latin typeface="Times New Roman"/>
                          <a:cs typeface="Arial"/>
                        </a:rPr>
                        <a:t>Causeless</a:t>
                      </a:r>
                      <a:endParaRPr lang="en-US" sz="2000" b="0" kern="0">
                        <a:effectLst/>
                        <a:latin typeface="Times New Roman"/>
                        <a:cs typeface="Times New Roman"/>
                      </a:endParaRPr>
                    </a:p>
                  </a:txBody>
                  <a:tcPr marL="68580" marR="68580" marT="0" marB="0"/>
                </a:tc>
              </a:tr>
              <a:tr h="484909">
                <a:tc>
                  <a:txBody>
                    <a:bodyPr/>
                    <a:lstStyle/>
                    <a:p>
                      <a:pPr marL="0" marR="0" algn="l">
                        <a:spcBef>
                          <a:spcPts val="0"/>
                        </a:spcBef>
                        <a:spcAft>
                          <a:spcPts val="0"/>
                        </a:spcAft>
                      </a:pPr>
                      <a:r>
                        <a:rPr lang="en-US" sz="2000" b="0" kern="0">
                          <a:effectLst/>
                          <a:latin typeface="Times New Roman"/>
                          <a:cs typeface="Arial"/>
                        </a:rPr>
                        <a:t>Pain</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smtClean="0">
                          <a:effectLst/>
                          <a:latin typeface="Times New Roman"/>
                          <a:cs typeface="Arial"/>
                        </a:rPr>
                        <a:t>Severe </a:t>
                      </a:r>
                      <a:r>
                        <a:rPr lang="en-US" sz="2000" b="0" kern="0" dirty="0">
                          <a:effectLst/>
                          <a:latin typeface="Times New Roman"/>
                          <a:cs typeface="Arial"/>
                        </a:rPr>
                        <a:t>constant</a:t>
                      </a:r>
                      <a:endParaRPr lang="en-US" sz="2000" b="0" kern="0" dirty="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a:effectLst/>
                          <a:latin typeface="Times New Roman"/>
                          <a:cs typeface="Arial"/>
                        </a:rPr>
                        <a:t>Painless</a:t>
                      </a:r>
                      <a:endParaRPr lang="en-US" sz="2000" b="0" kern="0" dirty="0">
                        <a:effectLst/>
                        <a:latin typeface="Times New Roman"/>
                        <a:cs typeface="Times New Roman"/>
                      </a:endParaRPr>
                    </a:p>
                  </a:txBody>
                  <a:tcPr marL="68580" marR="68580" marT="0" marB="0"/>
                </a:tc>
              </a:tr>
              <a:tr h="484909">
                <a:tc>
                  <a:txBody>
                    <a:bodyPr/>
                    <a:lstStyle/>
                    <a:p>
                      <a:pPr marL="0" marR="0" algn="l">
                        <a:spcBef>
                          <a:spcPts val="0"/>
                        </a:spcBef>
                        <a:spcAft>
                          <a:spcPts val="0"/>
                        </a:spcAft>
                      </a:pPr>
                      <a:r>
                        <a:rPr lang="en-US" sz="2000" b="0" kern="0">
                          <a:effectLst/>
                          <a:latin typeface="Times New Roman"/>
                          <a:cs typeface="Arial"/>
                        </a:rPr>
                        <a:t>Shock</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a:effectLst/>
                          <a:latin typeface="Times New Roman"/>
                          <a:cs typeface="Arial"/>
                        </a:rPr>
                        <a:t>Not proportional to blood loss</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a:effectLst/>
                          <a:latin typeface="Times New Roman"/>
                          <a:cs typeface="Arial"/>
                        </a:rPr>
                        <a:t>Proportional to blood loss</a:t>
                      </a:r>
                      <a:endParaRPr lang="en-US" sz="2000" b="0" kern="0" dirty="0">
                        <a:effectLst/>
                        <a:latin typeface="Times New Roman"/>
                        <a:cs typeface="Times New Roman"/>
                      </a:endParaRPr>
                    </a:p>
                  </a:txBody>
                  <a:tcPr marL="68580" marR="68580" marT="0" marB="0"/>
                </a:tc>
              </a:tr>
              <a:tr h="484909">
                <a:tc>
                  <a:txBody>
                    <a:bodyPr/>
                    <a:lstStyle/>
                    <a:p>
                      <a:pPr marL="0" marR="0" algn="l">
                        <a:spcBef>
                          <a:spcPts val="0"/>
                        </a:spcBef>
                        <a:spcAft>
                          <a:spcPts val="0"/>
                        </a:spcAft>
                      </a:pPr>
                      <a:r>
                        <a:rPr lang="en-US" sz="2000" b="0" kern="0">
                          <a:effectLst/>
                          <a:latin typeface="Times New Roman"/>
                          <a:cs typeface="Arial"/>
                        </a:rPr>
                        <a:t>Abdomen</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smtClean="0">
                          <a:effectLst/>
                          <a:latin typeface="Times New Roman"/>
                          <a:cs typeface="Arial"/>
                        </a:rPr>
                        <a:t>Tense, </a:t>
                      </a:r>
                      <a:r>
                        <a:rPr lang="en-US" sz="2000" b="0" kern="0" dirty="0">
                          <a:effectLst/>
                          <a:latin typeface="Times New Roman"/>
                          <a:cs typeface="Arial"/>
                        </a:rPr>
                        <a:t>tender</a:t>
                      </a:r>
                      <a:endParaRPr lang="en-US" sz="2000" b="0" kern="0" dirty="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a:effectLst/>
                          <a:latin typeface="Times New Roman"/>
                          <a:cs typeface="Arial"/>
                        </a:rPr>
                        <a:t>Soft lax</a:t>
                      </a:r>
                      <a:endParaRPr lang="en-US" sz="2000" b="0" kern="0" dirty="0">
                        <a:effectLst/>
                        <a:latin typeface="Times New Roman"/>
                        <a:cs typeface="Times New Roman"/>
                      </a:endParaRPr>
                    </a:p>
                  </a:txBody>
                  <a:tcPr marL="68580" marR="68580" marT="0" marB="0"/>
                </a:tc>
              </a:tr>
              <a:tr h="484909">
                <a:tc>
                  <a:txBody>
                    <a:bodyPr/>
                    <a:lstStyle/>
                    <a:p>
                      <a:pPr marL="0" marR="0" algn="l">
                        <a:spcBef>
                          <a:spcPts val="0"/>
                        </a:spcBef>
                        <a:spcAft>
                          <a:spcPts val="0"/>
                        </a:spcAft>
                      </a:pPr>
                      <a:r>
                        <a:rPr lang="en-US" sz="2000" b="0" kern="0">
                          <a:effectLst/>
                          <a:latin typeface="Times New Roman"/>
                          <a:cs typeface="Arial"/>
                        </a:rPr>
                        <a:t>Presenting part</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a:effectLst/>
                          <a:latin typeface="Times New Roman"/>
                          <a:cs typeface="Arial"/>
                        </a:rPr>
                        <a:t>May be engaged</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a:effectLst/>
                          <a:latin typeface="Times New Roman"/>
                          <a:cs typeface="Arial"/>
                        </a:rPr>
                        <a:t>High deviated</a:t>
                      </a:r>
                      <a:endParaRPr lang="en-US" sz="2000" b="0" kern="0" dirty="0">
                        <a:effectLst/>
                        <a:latin typeface="Times New Roman"/>
                        <a:cs typeface="Times New Roman"/>
                      </a:endParaRPr>
                    </a:p>
                  </a:txBody>
                  <a:tcPr marL="68580" marR="68580" marT="0" marB="0"/>
                </a:tc>
              </a:tr>
              <a:tr h="484909">
                <a:tc>
                  <a:txBody>
                    <a:bodyPr/>
                    <a:lstStyle/>
                    <a:p>
                      <a:pPr marL="0" marR="0" algn="l">
                        <a:spcBef>
                          <a:spcPts val="0"/>
                        </a:spcBef>
                        <a:spcAft>
                          <a:spcPts val="0"/>
                        </a:spcAft>
                      </a:pPr>
                      <a:r>
                        <a:rPr lang="en-US" sz="2000" b="0" kern="0">
                          <a:effectLst/>
                          <a:latin typeface="Times New Roman"/>
                          <a:cs typeface="Arial"/>
                        </a:rPr>
                        <a:t>Lie presentation</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endParaRPr lang="en-US" sz="2000" b="0" kern="0">
                        <a:effectLst/>
                        <a:latin typeface="Times New Roman"/>
                        <a:cs typeface="Arial"/>
                      </a:endParaRPr>
                    </a:p>
                  </a:txBody>
                  <a:tcPr marL="68580" marR="68580" marT="0" marB="0"/>
                </a:tc>
                <a:tc>
                  <a:txBody>
                    <a:bodyPr/>
                    <a:lstStyle/>
                    <a:p>
                      <a:pPr marL="0" marR="0" algn="l">
                        <a:spcBef>
                          <a:spcPts val="0"/>
                        </a:spcBef>
                        <a:spcAft>
                          <a:spcPts val="0"/>
                        </a:spcAft>
                      </a:pPr>
                      <a:r>
                        <a:rPr lang="en-US" sz="2000" b="0" kern="0" dirty="0">
                          <a:effectLst/>
                          <a:latin typeface="Times New Roman"/>
                          <a:cs typeface="Arial"/>
                        </a:rPr>
                        <a:t>May be oblique </a:t>
                      </a:r>
                      <a:endParaRPr lang="en-US" sz="2000" b="0" kern="0" dirty="0">
                        <a:effectLst/>
                        <a:latin typeface="Times New Roman"/>
                        <a:cs typeface="Times New Roman"/>
                      </a:endParaRPr>
                    </a:p>
                  </a:txBody>
                  <a:tcPr marL="68580" marR="68580" marT="0" marB="0"/>
                </a:tc>
              </a:tr>
              <a:tr h="484909">
                <a:tc>
                  <a:txBody>
                    <a:bodyPr/>
                    <a:lstStyle/>
                    <a:p>
                      <a:pPr marL="0" marR="0" algn="l">
                        <a:spcBef>
                          <a:spcPts val="0"/>
                        </a:spcBef>
                        <a:spcAft>
                          <a:spcPts val="0"/>
                        </a:spcAft>
                      </a:pPr>
                      <a:r>
                        <a:rPr lang="en-US" sz="2000" b="0" kern="0">
                          <a:effectLst/>
                          <a:latin typeface="Times New Roman"/>
                          <a:cs typeface="Arial"/>
                        </a:rPr>
                        <a:t>Fetal heart</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smtClean="0">
                          <a:effectLst/>
                          <a:latin typeface="Times New Roman"/>
                          <a:cs typeface="Arial"/>
                        </a:rPr>
                        <a:t>Weak </a:t>
                      </a:r>
                      <a:r>
                        <a:rPr lang="en-US" sz="2000" b="0" kern="0" dirty="0">
                          <a:effectLst/>
                          <a:latin typeface="Times New Roman"/>
                          <a:cs typeface="Arial"/>
                        </a:rPr>
                        <a:t>may be absent</a:t>
                      </a:r>
                      <a:endParaRPr lang="en-US" sz="2000" b="0" kern="0" dirty="0">
                        <a:effectLst/>
                        <a:latin typeface="Times New Roman"/>
                        <a:cs typeface="Times New Roman"/>
                      </a:endParaRPr>
                    </a:p>
                  </a:txBody>
                  <a:tcPr marL="68580" marR="68580" marT="0" marB="0"/>
                </a:tc>
                <a:tc>
                  <a:txBody>
                    <a:bodyPr/>
                    <a:lstStyle/>
                    <a:p>
                      <a:pPr marL="0" marR="0" algn="l">
                        <a:spcBef>
                          <a:spcPts val="0"/>
                        </a:spcBef>
                        <a:spcAft>
                          <a:spcPts val="0"/>
                        </a:spcAft>
                      </a:pPr>
                      <a:endParaRPr lang="en-US" sz="2000" b="0" kern="0" dirty="0">
                        <a:effectLst/>
                        <a:latin typeface="Times New Roman"/>
                        <a:cs typeface="Arial"/>
                      </a:endParaRPr>
                    </a:p>
                  </a:txBody>
                  <a:tcPr marL="68580" marR="68580" marT="0" marB="0"/>
                </a:tc>
              </a:tr>
              <a:tr h="484909">
                <a:tc>
                  <a:txBody>
                    <a:bodyPr/>
                    <a:lstStyle/>
                    <a:p>
                      <a:pPr marL="0" marR="0" algn="l">
                        <a:spcBef>
                          <a:spcPts val="0"/>
                        </a:spcBef>
                        <a:spcAft>
                          <a:spcPts val="0"/>
                        </a:spcAft>
                      </a:pPr>
                      <a:r>
                        <a:rPr lang="en-US" sz="2000" b="0" kern="0">
                          <a:effectLst/>
                          <a:latin typeface="Times New Roman"/>
                          <a:cs typeface="Arial"/>
                        </a:rPr>
                        <a:t>Placental localization</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a:effectLst/>
                          <a:latin typeface="Times New Roman"/>
                          <a:cs typeface="Arial"/>
                        </a:rPr>
                        <a:t>Normal site fundal</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a:effectLst/>
                          <a:latin typeface="Times New Roman"/>
                          <a:cs typeface="Arial"/>
                        </a:rPr>
                        <a:t>In lower uterine segment</a:t>
                      </a:r>
                      <a:endParaRPr lang="en-US" sz="2000" b="0" kern="0" dirty="0">
                        <a:effectLst/>
                        <a:latin typeface="Times New Roman"/>
                        <a:cs typeface="Times New Roman"/>
                      </a:endParaRPr>
                    </a:p>
                  </a:txBody>
                  <a:tcPr marL="68580" marR="68580" marT="0" marB="0"/>
                </a:tc>
              </a:tr>
              <a:tr h="484909">
                <a:tc>
                  <a:txBody>
                    <a:bodyPr/>
                    <a:lstStyle/>
                    <a:p>
                      <a:pPr marL="0" marR="0" algn="l">
                        <a:spcBef>
                          <a:spcPts val="0"/>
                        </a:spcBef>
                        <a:spcAft>
                          <a:spcPts val="0"/>
                        </a:spcAft>
                      </a:pPr>
                      <a:r>
                        <a:rPr lang="en-US" sz="2000" b="0" kern="0">
                          <a:effectLst/>
                          <a:latin typeface="Times New Roman"/>
                          <a:cs typeface="Arial"/>
                        </a:rPr>
                        <a:t>Treatment</a:t>
                      </a:r>
                      <a:endParaRPr lang="en-US" sz="2000" b="0" kern="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a:effectLst/>
                          <a:latin typeface="Times New Roman"/>
                          <a:cs typeface="Arial"/>
                        </a:rPr>
                        <a:t>General + specific</a:t>
                      </a:r>
                      <a:endParaRPr lang="en-US" sz="2000" b="0" kern="0" dirty="0">
                        <a:effectLst/>
                        <a:latin typeface="Times New Roman"/>
                        <a:cs typeface="Times New Roman"/>
                      </a:endParaRPr>
                    </a:p>
                  </a:txBody>
                  <a:tcPr marL="68580" marR="68580" marT="0" marB="0"/>
                </a:tc>
                <a:tc>
                  <a:txBody>
                    <a:bodyPr/>
                    <a:lstStyle/>
                    <a:p>
                      <a:pPr marL="0" marR="0" algn="l">
                        <a:spcBef>
                          <a:spcPts val="0"/>
                        </a:spcBef>
                        <a:spcAft>
                          <a:spcPts val="0"/>
                        </a:spcAft>
                      </a:pPr>
                      <a:r>
                        <a:rPr lang="en-US" sz="2000" b="0" kern="0" dirty="0">
                          <a:effectLst/>
                          <a:latin typeface="Times New Roman"/>
                          <a:cs typeface="Arial"/>
                        </a:rPr>
                        <a:t>General +specific</a:t>
                      </a:r>
                      <a:endParaRPr lang="en-US" sz="2000" b="0" kern="0" dirty="0">
                        <a:effectLst/>
                        <a:latin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VASA PRAEVIA</a:t>
            </a:r>
            <a:endParaRPr lang="en-US" sz="9600" b="1" dirty="0"/>
          </a:p>
        </p:txBody>
      </p:sp>
    </p:spTree>
  </p:cSld>
  <p:clrMapOvr>
    <a:masterClrMapping/>
  </p:clrMapOvr>
  <p:timing>
    <p:tnLst>
      <p:par>
        <p:cTn id="1" dur="indefinite" restart="never" nodeType="tmRoot"/>
      </p:par>
    </p:tn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Vasa</a:t>
            </a:r>
            <a:r>
              <a:rPr lang="en-US" b="1" dirty="0" smtClean="0"/>
              <a:t> </a:t>
            </a:r>
            <a:r>
              <a:rPr lang="en-US" b="1" dirty="0" err="1" smtClean="0"/>
              <a:t>Praevia</a:t>
            </a:r>
            <a:endParaRPr lang="en-US" b="1" dirty="0"/>
          </a:p>
        </p:txBody>
      </p:sp>
      <p:sp>
        <p:nvSpPr>
          <p:cNvPr id="3" name="Content Placeholder 2"/>
          <p:cNvSpPr>
            <a:spLocks noGrp="1"/>
          </p:cNvSpPr>
          <p:nvPr>
            <p:ph idx="1"/>
          </p:nvPr>
        </p:nvSpPr>
        <p:spPr/>
        <p:txBody>
          <a:bodyPr/>
          <a:lstStyle/>
          <a:p>
            <a:pPr>
              <a:buNone/>
            </a:pPr>
            <a:r>
              <a:rPr lang="en-US" dirty="0" err="1" smtClean="0"/>
              <a:t>Vasa</a:t>
            </a:r>
            <a:r>
              <a:rPr lang="en-US" dirty="0" smtClean="0"/>
              <a:t> </a:t>
            </a:r>
            <a:r>
              <a:rPr lang="en-US" dirty="0" err="1" smtClean="0"/>
              <a:t>Praevia</a:t>
            </a:r>
            <a:r>
              <a:rPr lang="en-US" dirty="0" smtClean="0"/>
              <a:t>-The presence of fetal vessels from the placenta crossing the internal </a:t>
            </a:r>
            <a:r>
              <a:rPr lang="en-US" dirty="0" err="1" smtClean="0"/>
              <a:t>os</a:t>
            </a:r>
            <a:r>
              <a:rPr lang="en-US" dirty="0" smtClean="0"/>
              <a:t> of the cervix </a:t>
            </a:r>
          </a:p>
          <a:p>
            <a:pPr>
              <a:buNone/>
            </a:pPr>
            <a:r>
              <a:rPr lang="en-US" dirty="0" smtClean="0"/>
              <a:t>May be due to either:</a:t>
            </a:r>
          </a:p>
          <a:p>
            <a:r>
              <a:rPr lang="en-US" dirty="0" err="1" smtClean="0"/>
              <a:t>Velamentous</a:t>
            </a:r>
            <a:r>
              <a:rPr lang="en-US" dirty="0" smtClean="0"/>
              <a:t> insertion of the cord</a:t>
            </a:r>
          </a:p>
          <a:p>
            <a:r>
              <a:rPr lang="en-US" dirty="0" err="1" smtClean="0"/>
              <a:t>Succenturiatelobe</a:t>
            </a:r>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Birth of Midwifery</a:t>
            </a:r>
            <a:endParaRPr lang="en-US" dirty="0"/>
          </a:p>
        </p:txBody>
      </p:sp>
      <p:sp>
        <p:nvSpPr>
          <p:cNvPr id="3" name="Content Placeholder 2"/>
          <p:cNvSpPr>
            <a:spLocks noGrp="1"/>
          </p:cNvSpPr>
          <p:nvPr>
            <p:ph idx="1"/>
          </p:nvPr>
        </p:nvSpPr>
        <p:spPr/>
        <p:txBody>
          <a:bodyPr/>
          <a:lstStyle/>
          <a:p>
            <a:r>
              <a:rPr lang="en-US" dirty="0" smtClean="0"/>
              <a:t>The scientific nature of the nineteenth century education enabled an expansive knowledge explosion to occur in medical schools.</a:t>
            </a:r>
          </a:p>
          <a:p>
            <a:r>
              <a:rPr lang="en-US" dirty="0" smtClean="0"/>
              <a:t>Since midwifery practice generally remained on an informal level, knowledge of this sophistication was not disseminated within the midwifery profession.</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digital_content\chapt19\art_library\color_art_library\19_08.jpg"/>
          <p:cNvPicPr>
            <a:picLocks noChangeAspect="1" noChangeArrowheads="1"/>
          </p:cNvPicPr>
          <p:nvPr/>
        </p:nvPicPr>
        <p:blipFill>
          <a:blip r:embed="rId2"/>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Vasa</a:t>
            </a:r>
            <a:r>
              <a:rPr lang="en-US" b="1" dirty="0" smtClean="0"/>
              <a:t> </a:t>
            </a:r>
            <a:r>
              <a:rPr lang="en-US" b="1" dirty="0" err="1" smtClean="0"/>
              <a:t>Praevia</a:t>
            </a:r>
            <a:endParaRPr lang="en-US" dirty="0"/>
          </a:p>
        </p:txBody>
      </p:sp>
      <p:sp>
        <p:nvSpPr>
          <p:cNvPr id="3" name="Content Placeholder 2"/>
          <p:cNvSpPr>
            <a:spLocks noGrp="1"/>
          </p:cNvSpPr>
          <p:nvPr>
            <p:ph idx="1"/>
          </p:nvPr>
        </p:nvSpPr>
        <p:spPr/>
        <p:txBody>
          <a:bodyPr/>
          <a:lstStyle/>
          <a:p>
            <a:pPr>
              <a:buNone/>
            </a:pPr>
            <a:r>
              <a:rPr lang="en-US" dirty="0" smtClean="0"/>
              <a:t>Risk factors include:</a:t>
            </a:r>
          </a:p>
          <a:p>
            <a:r>
              <a:rPr lang="en-US" dirty="0" smtClean="0"/>
              <a:t>Multiple pregnancies </a:t>
            </a:r>
          </a:p>
          <a:p>
            <a:r>
              <a:rPr lang="en-US" dirty="0" smtClean="0"/>
              <a:t>Second-trimester low-lying placentas </a:t>
            </a:r>
          </a:p>
          <a:p>
            <a:r>
              <a:rPr lang="en-US" dirty="0" err="1" smtClean="0"/>
              <a:t>Succenturiate</a:t>
            </a:r>
            <a:r>
              <a:rPr lang="en-US" dirty="0" smtClean="0"/>
              <a:t> lobed placentas </a:t>
            </a:r>
          </a:p>
          <a:p>
            <a:r>
              <a:rPr lang="en-US" dirty="0" smtClean="0"/>
              <a:t>Pregnancies resulting from in vitro fertilization</a:t>
            </a:r>
          </a:p>
          <a:p>
            <a:endParaRPr lang="en-US" dirty="0"/>
          </a:p>
        </p:txBody>
      </p:sp>
    </p:spTree>
  </p:cSld>
  <p:clrMapOvr>
    <a:masterClrMapping/>
  </p:clrMapOvr>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fontScale="90000"/>
          </a:bodyPr>
          <a:lstStyle/>
          <a:p>
            <a:r>
              <a:rPr lang="en-US" b="1" dirty="0"/>
              <a:t>What are the causes of aberrant vessels in </a:t>
            </a:r>
            <a:r>
              <a:rPr lang="en-US" b="1" dirty="0" err="1"/>
              <a:t>vasa</a:t>
            </a:r>
            <a:r>
              <a:rPr lang="en-US" b="1" dirty="0"/>
              <a:t> </a:t>
            </a:r>
            <a:r>
              <a:rPr lang="en-US" b="1" dirty="0" err="1"/>
              <a:t>previa</a:t>
            </a:r>
            <a:r>
              <a:rPr lang="en-US" b="1" dirty="0"/>
              <a:t>?</a:t>
            </a:r>
          </a:p>
        </p:txBody>
      </p:sp>
      <p:sp>
        <p:nvSpPr>
          <p:cNvPr id="103427" name="Rectangle 3"/>
          <p:cNvSpPr>
            <a:spLocks noGrp="1" noChangeArrowheads="1"/>
          </p:cNvSpPr>
          <p:nvPr>
            <p:ph type="body" idx="1"/>
          </p:nvPr>
        </p:nvSpPr>
        <p:spPr/>
        <p:txBody>
          <a:bodyPr/>
          <a:lstStyle/>
          <a:p>
            <a:endParaRPr lang="en-US"/>
          </a:p>
          <a:p>
            <a:r>
              <a:rPr lang="en-US"/>
              <a:t>There are three different causes typically noted for vasa previa:</a:t>
            </a:r>
          </a:p>
          <a:p>
            <a:pPr>
              <a:buFont typeface="Wingdings" pitchFamily="2" charset="2"/>
              <a:buNone/>
            </a:pPr>
            <a:r>
              <a:rPr lang="en-US"/>
              <a:t>    1)Bi-lobed placenta</a:t>
            </a:r>
          </a:p>
          <a:p>
            <a:pPr>
              <a:buFont typeface="Wingdings" pitchFamily="2" charset="2"/>
              <a:buNone/>
            </a:pPr>
            <a:r>
              <a:rPr lang="en-US"/>
              <a:t>    2)Velamentous insertion of the umbilical cord</a:t>
            </a:r>
          </a:p>
          <a:p>
            <a:pPr>
              <a:buFont typeface="Wingdings" pitchFamily="2" charset="2"/>
              <a:buNone/>
            </a:pPr>
            <a:r>
              <a:rPr lang="en-US"/>
              <a:t>    3)Succenturiate (Accessory) -lobed placenta</a:t>
            </a:r>
          </a:p>
        </p:txBody>
      </p:sp>
    </p:spTree>
  </p:cSld>
  <p:clrMapOvr>
    <a:masterClrMapping/>
  </p:clrMapOvr>
  <p:timing>
    <p:tnLst>
      <p:par>
        <p:cTn id="1" dur="indefinite" restart="never" nodeType="tmRoot"/>
      </p:par>
    </p:tn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26"/>
          <p:cNvSpPr>
            <a:spLocks noGrp="1" noChangeArrowheads="1"/>
          </p:cNvSpPr>
          <p:nvPr>
            <p:ph type="title"/>
          </p:nvPr>
        </p:nvSpPr>
        <p:spPr/>
        <p:txBody>
          <a:bodyPr/>
          <a:lstStyle/>
          <a:p>
            <a:pPr algn="ctr"/>
            <a:r>
              <a:rPr lang="en-US" b="1" dirty="0"/>
              <a:t>Bi-lobed placenta</a:t>
            </a:r>
          </a:p>
        </p:txBody>
      </p:sp>
      <p:sp>
        <p:nvSpPr>
          <p:cNvPr id="104451" name="Rectangle 1027"/>
          <p:cNvSpPr>
            <a:spLocks noGrp="1" noChangeArrowheads="1"/>
          </p:cNvSpPr>
          <p:nvPr>
            <p:ph type="body" idx="1"/>
          </p:nvPr>
        </p:nvSpPr>
        <p:spPr>
          <a:xfrm>
            <a:off x="457200" y="1447800"/>
            <a:ext cx="8305800" cy="5105400"/>
          </a:xfrm>
        </p:spPr>
        <p:txBody>
          <a:bodyPr>
            <a:normAutofit/>
          </a:bodyPr>
          <a:lstStyle/>
          <a:p>
            <a:r>
              <a:rPr lang="en-US" dirty="0"/>
              <a:t>The separation of the placenta into two distinct lobes of equal or near equal size</a:t>
            </a:r>
          </a:p>
          <a:p>
            <a:r>
              <a:rPr lang="en-US" dirty="0"/>
              <a:t>Possibly a genetic origin due to the increased incidence in subsequent pregnancies</a:t>
            </a:r>
          </a:p>
          <a:p>
            <a:r>
              <a:rPr lang="en-US" dirty="0"/>
              <a:t>Umbilical cord most often inserts into the membranes between the two lobes</a:t>
            </a:r>
          </a:p>
          <a:p>
            <a:r>
              <a:rPr lang="en-US" dirty="0"/>
              <a:t>Risk factors include advanced maternal age, tobacco use in pregnancy, diabetes, and </a:t>
            </a:r>
            <a:r>
              <a:rPr lang="en-US" dirty="0" err="1"/>
              <a:t>hyperemesis</a:t>
            </a:r>
            <a:r>
              <a:rPr lang="en-US" dirty="0"/>
              <a:t> </a:t>
            </a:r>
            <a:r>
              <a:rPr lang="en-US" dirty="0" err="1"/>
              <a:t>gravidarum</a:t>
            </a:r>
            <a:endParaRPr lang="en-US" dirty="0"/>
          </a:p>
        </p:txBody>
      </p:sp>
    </p:spTree>
  </p:cSld>
  <p:clrMapOvr>
    <a:masterClrMapping/>
  </p:clrMapOvr>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ctr"/>
            <a:r>
              <a:rPr lang="en-US"/>
              <a:t>Bi-lobed placenta</a:t>
            </a:r>
          </a:p>
        </p:txBody>
      </p:sp>
      <p:sp>
        <p:nvSpPr>
          <p:cNvPr id="105475" name="Rectangle 3"/>
          <p:cNvSpPr>
            <a:spLocks noGrp="1" noChangeArrowheads="1"/>
          </p:cNvSpPr>
          <p:nvPr>
            <p:ph type="body" idx="1"/>
          </p:nvPr>
        </p:nvSpPr>
        <p:spPr/>
        <p:txBody>
          <a:bodyPr/>
          <a:lstStyle/>
          <a:p>
            <a:endParaRPr lang="en-US" dirty="0"/>
          </a:p>
        </p:txBody>
      </p:sp>
      <p:pic>
        <p:nvPicPr>
          <p:cNvPr id="105476" name="Picture 4" descr="bilobed placenta"/>
          <p:cNvPicPr>
            <a:picLocks noChangeAspect="1" noChangeArrowheads="1"/>
          </p:cNvPicPr>
          <p:nvPr/>
        </p:nvPicPr>
        <p:blipFill>
          <a:blip r:embed="rId2"/>
          <a:srcRect/>
          <a:stretch>
            <a:fillRect/>
          </a:stretch>
        </p:blipFill>
        <p:spPr bwMode="auto">
          <a:xfrm>
            <a:off x="609600" y="1600200"/>
            <a:ext cx="7239000" cy="4419600"/>
          </a:xfrm>
          <a:prstGeom prst="rect">
            <a:avLst/>
          </a:prstGeom>
          <a:noFill/>
        </p:spPr>
      </p:pic>
    </p:spTree>
  </p:cSld>
  <p:clrMapOvr>
    <a:masterClrMapping/>
  </p:clrMapOvr>
  <p:timing>
    <p:tnLst>
      <p:par>
        <p:cTn id="1" dur="indefinite" restart="never" nodeType="tmRoot"/>
      </p:par>
    </p:tn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algn="ctr"/>
            <a:r>
              <a:rPr lang="en-US" b="1" dirty="0" err="1"/>
              <a:t>Velamentous</a:t>
            </a:r>
            <a:r>
              <a:rPr lang="en-US" b="1" dirty="0"/>
              <a:t> Insertion</a:t>
            </a:r>
          </a:p>
        </p:txBody>
      </p:sp>
      <p:sp>
        <p:nvSpPr>
          <p:cNvPr id="106499" name="Rectangle 3"/>
          <p:cNvSpPr>
            <a:spLocks noGrp="1" noChangeArrowheads="1"/>
          </p:cNvSpPr>
          <p:nvPr>
            <p:ph type="body" idx="1"/>
          </p:nvPr>
        </p:nvSpPr>
        <p:spPr/>
        <p:txBody>
          <a:bodyPr>
            <a:normAutofit/>
          </a:bodyPr>
          <a:lstStyle/>
          <a:p>
            <a:r>
              <a:rPr lang="en-US" dirty="0"/>
              <a:t>Normally, the veins of the baby run from the middle of the placenta via the umbilical cord to the baby</a:t>
            </a:r>
            <a:r>
              <a:rPr lang="en-US" dirty="0" smtClean="0"/>
              <a:t>.</a:t>
            </a:r>
            <a:endParaRPr lang="en-US" dirty="0"/>
          </a:p>
          <a:p>
            <a:r>
              <a:rPr lang="en-US" dirty="0" err="1"/>
              <a:t>Velamentous</a:t>
            </a:r>
            <a:r>
              <a:rPr lang="en-US" dirty="0"/>
              <a:t> insertion means that the veins traverse the membranes before they come together in the umbilical </a:t>
            </a:r>
            <a:r>
              <a:rPr lang="en-US" dirty="0" smtClean="0"/>
              <a:t>cord</a:t>
            </a:r>
            <a:endParaRPr lang="en-US" dirty="0"/>
          </a:p>
          <a:p>
            <a:r>
              <a:rPr lang="en-US" dirty="0"/>
              <a:t>Incidence is about 1.1% in singleton pregnancies and 8.7% in twin gestations</a:t>
            </a:r>
          </a:p>
        </p:txBody>
      </p:sp>
    </p:spTree>
  </p:cSld>
  <p:clrMapOvr>
    <a:masterClrMapping/>
  </p:clrMapOvr>
  <p:timing>
    <p:tnLst>
      <p:par>
        <p:cTn id="1" dur="indefinite" restart="never" nodeType="tmRoot"/>
      </p:par>
    </p:tn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algn="ctr"/>
            <a:r>
              <a:rPr lang="en-US" b="1" dirty="0" err="1"/>
              <a:t>Velamentous</a:t>
            </a:r>
            <a:r>
              <a:rPr lang="en-US" b="1" dirty="0"/>
              <a:t> Insertion</a:t>
            </a:r>
          </a:p>
        </p:txBody>
      </p:sp>
      <p:sp>
        <p:nvSpPr>
          <p:cNvPr id="107523" name="Rectangle 3"/>
          <p:cNvSpPr>
            <a:spLocks noGrp="1" noChangeArrowheads="1"/>
          </p:cNvSpPr>
          <p:nvPr>
            <p:ph type="body" idx="1"/>
          </p:nvPr>
        </p:nvSpPr>
        <p:spPr>
          <a:xfrm>
            <a:off x="914400" y="2362200"/>
            <a:ext cx="8001000" cy="4038600"/>
          </a:xfrm>
        </p:spPr>
        <p:txBody>
          <a:bodyPr/>
          <a:lstStyle/>
          <a:p>
            <a:endParaRPr lang="en-US"/>
          </a:p>
        </p:txBody>
      </p:sp>
      <p:pic>
        <p:nvPicPr>
          <p:cNvPr id="107524" name="Picture 4" descr="velamentous insertion"/>
          <p:cNvPicPr>
            <a:picLocks noChangeAspect="1" noChangeArrowheads="1"/>
          </p:cNvPicPr>
          <p:nvPr/>
        </p:nvPicPr>
        <p:blipFill>
          <a:blip r:embed="rId2"/>
          <a:srcRect/>
          <a:stretch>
            <a:fillRect/>
          </a:stretch>
        </p:blipFill>
        <p:spPr bwMode="auto">
          <a:xfrm>
            <a:off x="1295400" y="1676400"/>
            <a:ext cx="6781800" cy="4648200"/>
          </a:xfrm>
          <a:prstGeom prst="rect">
            <a:avLst/>
          </a:prstGeom>
          <a:noFill/>
        </p:spPr>
      </p:pic>
    </p:spTree>
  </p:cSld>
  <p:clrMapOvr>
    <a:masterClrMapping/>
  </p:clrMapOvr>
  <p:timing>
    <p:tnLst>
      <p:par>
        <p:cTn id="1" dur="indefinite" restart="never" nodeType="tmRoot"/>
      </p:par>
    </p:tn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algn="ctr"/>
            <a:r>
              <a:rPr lang="en-US" sz="2800" b="1" dirty="0"/>
              <a:t>Bi-lobed placenta with </a:t>
            </a:r>
            <a:r>
              <a:rPr lang="en-US" sz="2800" b="1" dirty="0" err="1"/>
              <a:t>velamentous</a:t>
            </a:r>
            <a:r>
              <a:rPr lang="en-US" sz="2800" b="1" dirty="0"/>
              <a:t> insertion</a:t>
            </a:r>
          </a:p>
        </p:txBody>
      </p:sp>
      <p:sp>
        <p:nvSpPr>
          <p:cNvPr id="108547" name="Rectangle 3"/>
          <p:cNvSpPr>
            <a:spLocks noGrp="1" noChangeArrowheads="1"/>
          </p:cNvSpPr>
          <p:nvPr>
            <p:ph type="body" idx="1"/>
          </p:nvPr>
        </p:nvSpPr>
        <p:spPr/>
        <p:txBody>
          <a:bodyPr/>
          <a:lstStyle/>
          <a:p>
            <a:endParaRPr lang="en-US"/>
          </a:p>
        </p:txBody>
      </p:sp>
      <p:pic>
        <p:nvPicPr>
          <p:cNvPr id="108548" name="Picture 4" descr="bi-lobed placenta and velamentous"/>
          <p:cNvPicPr>
            <a:picLocks noChangeAspect="1" noChangeArrowheads="1"/>
          </p:cNvPicPr>
          <p:nvPr/>
        </p:nvPicPr>
        <p:blipFill>
          <a:blip r:embed="rId2"/>
          <a:srcRect/>
          <a:stretch>
            <a:fillRect/>
          </a:stretch>
        </p:blipFill>
        <p:spPr bwMode="auto">
          <a:xfrm>
            <a:off x="533400" y="1447800"/>
            <a:ext cx="7924800" cy="4953000"/>
          </a:xfrm>
          <a:prstGeom prst="rect">
            <a:avLst/>
          </a:prstGeom>
          <a:noFill/>
        </p:spPr>
      </p:pic>
    </p:spTree>
  </p:cSld>
  <p:clrMapOvr>
    <a:masterClrMapping/>
  </p:clrMapOvr>
  <p:timing>
    <p:tnLst>
      <p:par>
        <p:cTn id="1" dur="indefinite" restart="never" nodeType="tmRoot"/>
      </p:par>
    </p:tn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algn="ctr"/>
            <a:r>
              <a:rPr lang="en-US" b="1" dirty="0"/>
              <a:t>Accessory (</a:t>
            </a:r>
            <a:r>
              <a:rPr lang="en-US" b="1" dirty="0" err="1"/>
              <a:t>Succenturiate</a:t>
            </a:r>
            <a:r>
              <a:rPr lang="en-US" b="1" dirty="0"/>
              <a:t>) Lobe</a:t>
            </a:r>
          </a:p>
        </p:txBody>
      </p:sp>
      <p:sp>
        <p:nvSpPr>
          <p:cNvPr id="109571" name="Rectangle 3"/>
          <p:cNvSpPr>
            <a:spLocks noGrp="1" noChangeArrowheads="1"/>
          </p:cNvSpPr>
          <p:nvPr>
            <p:ph type="body" idx="1"/>
          </p:nvPr>
        </p:nvSpPr>
        <p:spPr/>
        <p:txBody>
          <a:bodyPr/>
          <a:lstStyle/>
          <a:p>
            <a:r>
              <a:rPr lang="en-US" sz="2400"/>
              <a:t>The presence of a second or third placental lobe that is much smaller than the largest lobe</a:t>
            </a:r>
          </a:p>
          <a:p>
            <a:endParaRPr lang="en-US" sz="2400"/>
          </a:p>
          <a:p>
            <a:r>
              <a:rPr lang="en-US" sz="2400"/>
              <a:t>Unlike bipartite lobes, these accessory lobes often show areas of infarction or atrophy</a:t>
            </a:r>
          </a:p>
          <a:p>
            <a:endParaRPr lang="en-US" sz="2400"/>
          </a:p>
          <a:p>
            <a:r>
              <a:rPr lang="en-US" sz="2400"/>
              <a:t>The membranes between the lobes in such placenta can be torn during delivery, and the extra lobe may be retained resulting in postpartum bleeding</a:t>
            </a:r>
          </a:p>
        </p:txBody>
      </p:sp>
    </p:spTree>
  </p:cSld>
  <p:clrMapOvr>
    <a:masterClrMapping/>
  </p:clrMapOvr>
  <p:timing>
    <p:tnLst>
      <p:par>
        <p:cTn id="1" dur="indefinite" restart="never" nodeType="tmRoot"/>
      </p:par>
    </p:tn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algn="ctr"/>
            <a:r>
              <a:rPr lang="en-US" b="1" dirty="0" err="1"/>
              <a:t>Succenturiate</a:t>
            </a:r>
            <a:r>
              <a:rPr lang="en-US" b="1" dirty="0"/>
              <a:t> Lobe</a:t>
            </a:r>
          </a:p>
        </p:txBody>
      </p:sp>
      <p:sp>
        <p:nvSpPr>
          <p:cNvPr id="110595" name="Rectangle 3"/>
          <p:cNvSpPr>
            <a:spLocks noGrp="1" noChangeArrowheads="1"/>
          </p:cNvSpPr>
          <p:nvPr>
            <p:ph type="body" idx="1"/>
          </p:nvPr>
        </p:nvSpPr>
        <p:spPr/>
        <p:txBody>
          <a:bodyPr/>
          <a:lstStyle/>
          <a:p>
            <a:pPr>
              <a:buFont typeface="Wingdings" pitchFamily="2" charset="2"/>
              <a:buNone/>
            </a:pPr>
            <a:endParaRPr lang="en-US"/>
          </a:p>
        </p:txBody>
      </p:sp>
      <p:pic>
        <p:nvPicPr>
          <p:cNvPr id="110596" name="Picture 4" descr="succenturiate lobe"/>
          <p:cNvPicPr>
            <a:picLocks noChangeAspect="1" noChangeArrowheads="1"/>
          </p:cNvPicPr>
          <p:nvPr/>
        </p:nvPicPr>
        <p:blipFill>
          <a:blip r:embed="rId2"/>
          <a:srcRect/>
          <a:stretch>
            <a:fillRect/>
          </a:stretch>
        </p:blipFill>
        <p:spPr bwMode="auto">
          <a:xfrm>
            <a:off x="381000" y="1600200"/>
            <a:ext cx="8229600" cy="4495800"/>
          </a:xfrm>
          <a:prstGeom prst="rect">
            <a:avLst/>
          </a:prstGeom>
          <a:noFill/>
        </p:spPr>
      </p:pic>
    </p:spTree>
  </p:cSld>
  <p:clrMapOvr>
    <a:masterClrMapping/>
  </p:clrMapOvr>
  <p:timing>
    <p:tnLst>
      <p:par>
        <p:cTn id="1" dur="indefinite" restart="never" nodeType="tmRoot"/>
      </p:par>
    </p:tn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algn="ctr"/>
            <a:r>
              <a:rPr lang="en-US" b="1" dirty="0"/>
              <a:t>Risk Factors for </a:t>
            </a:r>
            <a:r>
              <a:rPr lang="en-US" b="1" dirty="0" err="1"/>
              <a:t>Vasa</a:t>
            </a:r>
            <a:r>
              <a:rPr lang="en-US" b="1" dirty="0"/>
              <a:t> </a:t>
            </a:r>
            <a:r>
              <a:rPr lang="en-US" b="1" dirty="0" err="1"/>
              <a:t>Previa</a:t>
            </a:r>
            <a:endParaRPr lang="en-US" b="1" dirty="0"/>
          </a:p>
        </p:txBody>
      </p:sp>
      <p:sp>
        <p:nvSpPr>
          <p:cNvPr id="111619" name="Rectangle 3"/>
          <p:cNvSpPr>
            <a:spLocks noGrp="1" noChangeArrowheads="1"/>
          </p:cNvSpPr>
          <p:nvPr>
            <p:ph type="body" sz="half" idx="1"/>
          </p:nvPr>
        </p:nvSpPr>
        <p:spPr/>
        <p:txBody>
          <a:bodyPr/>
          <a:lstStyle/>
          <a:p>
            <a:endParaRPr lang="en-US" sz="2400" dirty="0"/>
          </a:p>
          <a:p>
            <a:r>
              <a:rPr lang="en-US" sz="2400" dirty="0" err="1"/>
              <a:t>Bilobed</a:t>
            </a:r>
            <a:r>
              <a:rPr lang="en-US" sz="2400" dirty="0"/>
              <a:t> and </a:t>
            </a:r>
            <a:r>
              <a:rPr lang="en-US" sz="2400" dirty="0" err="1"/>
              <a:t>succenturiate</a:t>
            </a:r>
            <a:r>
              <a:rPr lang="en-US" sz="2400" dirty="0"/>
              <a:t> placentas</a:t>
            </a:r>
          </a:p>
          <a:p>
            <a:r>
              <a:rPr lang="en-US" sz="2400" dirty="0" err="1"/>
              <a:t>Velamentous</a:t>
            </a:r>
            <a:r>
              <a:rPr lang="en-US" sz="2400" dirty="0"/>
              <a:t> insertion of the cord</a:t>
            </a:r>
          </a:p>
          <a:p>
            <a:r>
              <a:rPr lang="en-US" sz="2400" dirty="0"/>
              <a:t>Low-lying placenta and/or placenta </a:t>
            </a:r>
            <a:r>
              <a:rPr lang="en-US" sz="2400" dirty="0" err="1"/>
              <a:t>previa</a:t>
            </a:r>
            <a:endParaRPr lang="en-US" sz="2400" dirty="0"/>
          </a:p>
          <a:p>
            <a:r>
              <a:rPr lang="en-US" sz="2400" dirty="0"/>
              <a:t>Multiple gestation</a:t>
            </a:r>
          </a:p>
          <a:p>
            <a:endParaRPr lang="en-US" sz="2400" dirty="0"/>
          </a:p>
        </p:txBody>
      </p:sp>
      <p:sp>
        <p:nvSpPr>
          <p:cNvPr id="111620" name="Rectangle 4"/>
          <p:cNvSpPr>
            <a:spLocks noGrp="1" noChangeArrowheads="1"/>
          </p:cNvSpPr>
          <p:nvPr>
            <p:ph type="body" sz="half" idx="2"/>
          </p:nvPr>
        </p:nvSpPr>
        <p:spPr/>
        <p:txBody>
          <a:bodyPr/>
          <a:lstStyle/>
          <a:p>
            <a:endParaRPr lang="en-US" sz="2400" dirty="0"/>
          </a:p>
          <a:p>
            <a:r>
              <a:rPr lang="en-US" sz="2400" dirty="0"/>
              <a:t>Pregnancies resulting from in vitro fertilization</a:t>
            </a:r>
          </a:p>
          <a:p>
            <a:r>
              <a:rPr lang="en-US" sz="2400" dirty="0"/>
              <a:t>Palpable vessel on vaginal exam</a:t>
            </a:r>
          </a:p>
          <a:p>
            <a:r>
              <a:rPr lang="en-US" sz="2400" dirty="0"/>
              <a:t>Maternal history of uterine surgery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E2103A5-7791-4F6C-AC10-1D314142F3BD}" type="slidenum">
              <a:rPr lang="en-US"/>
              <a:pPr/>
              <a:t>71</a:t>
            </a:fld>
            <a:endParaRPr lang="en-US"/>
          </a:p>
        </p:txBody>
      </p:sp>
      <p:sp>
        <p:nvSpPr>
          <p:cNvPr id="103426" name="Rectangle 2"/>
          <p:cNvSpPr>
            <a:spLocks noGrp="1" noChangeArrowheads="1"/>
          </p:cNvSpPr>
          <p:nvPr>
            <p:ph type="title"/>
          </p:nvPr>
        </p:nvSpPr>
        <p:spPr>
          <a:xfrm>
            <a:off x="457200" y="76200"/>
            <a:ext cx="8229600" cy="639763"/>
          </a:xfrm>
        </p:spPr>
        <p:txBody>
          <a:bodyPr>
            <a:normAutofit fontScale="90000"/>
          </a:bodyPr>
          <a:lstStyle/>
          <a:p>
            <a:r>
              <a:rPr lang="en-US" sz="4000"/>
              <a:t>Structure of ovary</a:t>
            </a:r>
          </a:p>
        </p:txBody>
      </p:sp>
      <p:sp>
        <p:nvSpPr>
          <p:cNvPr id="103427" name="Rectangle 3"/>
          <p:cNvSpPr>
            <a:spLocks noGrp="1" noChangeArrowheads="1"/>
          </p:cNvSpPr>
          <p:nvPr>
            <p:ph type="body" idx="1"/>
          </p:nvPr>
        </p:nvSpPr>
        <p:spPr>
          <a:xfrm>
            <a:off x="152400" y="762000"/>
            <a:ext cx="8763000" cy="2209800"/>
          </a:xfrm>
        </p:spPr>
        <p:txBody>
          <a:bodyPr/>
          <a:lstStyle/>
          <a:p>
            <a:pPr>
              <a:lnSpc>
                <a:spcPct val="90000"/>
              </a:lnSpc>
            </a:pPr>
            <a:r>
              <a:rPr lang="en-US" sz="2800"/>
              <a:t>Fibrous capsule is called </a:t>
            </a:r>
            <a:r>
              <a:rPr lang="en-US" sz="2800" b="1" i="1"/>
              <a:t>tunica albuginea</a:t>
            </a:r>
          </a:p>
          <a:p>
            <a:pPr>
              <a:lnSpc>
                <a:spcPct val="90000"/>
              </a:lnSpc>
            </a:pPr>
            <a:r>
              <a:rPr lang="en-US" sz="2800"/>
              <a:t>Outer cortex houses developing gametes the </a:t>
            </a:r>
            <a:r>
              <a:rPr lang="en-US" sz="2800" b="1" i="1"/>
              <a:t>oocytes</a:t>
            </a:r>
            <a:r>
              <a:rPr lang="en-US" sz="2800"/>
              <a:t>, within </a:t>
            </a:r>
            <a:r>
              <a:rPr lang="en-US" sz="2800" b="1" i="1"/>
              <a:t>follicles</a:t>
            </a:r>
          </a:p>
          <a:p>
            <a:pPr>
              <a:lnSpc>
                <a:spcPct val="90000"/>
              </a:lnSpc>
            </a:pPr>
            <a:r>
              <a:rPr lang="en-US" sz="2800"/>
              <a:t>Inner medulla is loose connective tissue with largest vessels and nerves </a:t>
            </a:r>
          </a:p>
        </p:txBody>
      </p:sp>
      <p:pic>
        <p:nvPicPr>
          <p:cNvPr id="103428" name="Picture 4" descr="24-12a_OvaryStructr_1"/>
          <p:cNvPicPr>
            <a:picLocks noChangeAspect="1" noChangeArrowheads="1"/>
          </p:cNvPicPr>
          <p:nvPr/>
        </p:nvPicPr>
        <p:blipFill>
          <a:blip r:embed="rId2"/>
          <a:srcRect t="20000" b="11765"/>
          <a:stretch>
            <a:fillRect/>
          </a:stretch>
        </p:blipFill>
        <p:spPr bwMode="auto">
          <a:xfrm>
            <a:off x="800100" y="2917825"/>
            <a:ext cx="7543800" cy="3978275"/>
          </a:xfrm>
          <a:prstGeom prst="rect">
            <a:avLst/>
          </a:prstGeom>
          <a:noFill/>
        </p:spPr>
      </p:pic>
    </p:spTree>
  </p:cSld>
  <p:clrMapOvr>
    <a:masterClrMapping/>
  </p:clrMapOvr>
  <p:timing>
    <p:tnLst>
      <p:par>
        <p:cTn id="1" dur="indefinite" restart="never" nodeType="tmRoot"/>
      </p:par>
    </p:tn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algn="ctr"/>
            <a:r>
              <a:rPr lang="en-US" b="1" dirty="0"/>
              <a:t>Management</a:t>
            </a:r>
          </a:p>
        </p:txBody>
      </p:sp>
      <p:sp>
        <p:nvSpPr>
          <p:cNvPr id="112643" name="Rectangle 3"/>
          <p:cNvSpPr>
            <a:spLocks noGrp="1" noChangeArrowheads="1"/>
          </p:cNvSpPr>
          <p:nvPr>
            <p:ph type="body" idx="1"/>
          </p:nvPr>
        </p:nvSpPr>
        <p:spPr/>
        <p:txBody>
          <a:bodyPr>
            <a:normAutofit lnSpcReduction="10000"/>
          </a:bodyPr>
          <a:lstStyle/>
          <a:p>
            <a:pPr>
              <a:lnSpc>
                <a:spcPct val="90000"/>
              </a:lnSpc>
            </a:pPr>
            <a:r>
              <a:rPr lang="en-US" dirty="0"/>
              <a:t>When </a:t>
            </a:r>
            <a:r>
              <a:rPr lang="en-US" dirty="0" err="1"/>
              <a:t>vasa</a:t>
            </a:r>
            <a:r>
              <a:rPr lang="en-US" dirty="0"/>
              <a:t> </a:t>
            </a:r>
            <a:r>
              <a:rPr lang="en-US" dirty="0" err="1"/>
              <a:t>previa</a:t>
            </a:r>
            <a:r>
              <a:rPr lang="en-US" dirty="0"/>
              <a:t> is detected prior to labor, the baby has a much greater chance of </a:t>
            </a:r>
            <a:r>
              <a:rPr lang="en-US" dirty="0" smtClean="0"/>
              <a:t>surviving</a:t>
            </a:r>
            <a:endParaRPr lang="en-US" dirty="0"/>
          </a:p>
          <a:p>
            <a:pPr>
              <a:lnSpc>
                <a:spcPct val="90000"/>
              </a:lnSpc>
            </a:pPr>
            <a:r>
              <a:rPr lang="en-US" dirty="0"/>
              <a:t>It can be detected during pregnancy with use of </a:t>
            </a:r>
            <a:r>
              <a:rPr lang="en-US" dirty="0" err="1"/>
              <a:t>transvaginal</a:t>
            </a:r>
            <a:r>
              <a:rPr lang="en-US" dirty="0"/>
              <a:t> </a:t>
            </a:r>
            <a:r>
              <a:rPr lang="en-US" dirty="0" err="1"/>
              <a:t>sonography</a:t>
            </a:r>
            <a:r>
              <a:rPr lang="en-US" dirty="0"/>
              <a:t>, preferably in combination with color </a:t>
            </a:r>
            <a:r>
              <a:rPr lang="en-US" dirty="0" smtClean="0"/>
              <a:t>Doppler</a:t>
            </a:r>
            <a:endParaRPr lang="en-US" dirty="0"/>
          </a:p>
          <a:p>
            <a:pPr>
              <a:lnSpc>
                <a:spcPct val="90000"/>
              </a:lnSpc>
            </a:pPr>
            <a:r>
              <a:rPr lang="en-US" dirty="0"/>
              <a:t>Some researchers have suggested screening color Doppler in the second trimesters of patients with risk factors present on routine 20 week ultrasound</a:t>
            </a:r>
          </a:p>
          <a:p>
            <a:pPr>
              <a:lnSpc>
                <a:spcPct val="90000"/>
              </a:lnSpc>
            </a:pPr>
            <a:endParaRPr lang="en-US" sz="2400" dirty="0"/>
          </a:p>
        </p:txBody>
      </p:sp>
    </p:spTree>
  </p:cSld>
  <p:clrMapOvr>
    <a:masterClrMapping/>
  </p:clrMapOvr>
  <p:timing>
    <p:tnLst>
      <p:par>
        <p:cTn id="1" dur="indefinite" restart="never" nodeType="tmRoot"/>
      </p:par>
    </p:tn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algn="ctr"/>
            <a:r>
              <a:rPr lang="en-US" b="1" dirty="0"/>
              <a:t>Management</a:t>
            </a:r>
          </a:p>
        </p:txBody>
      </p:sp>
      <p:sp>
        <p:nvSpPr>
          <p:cNvPr id="113667" name="Rectangle 3"/>
          <p:cNvSpPr>
            <a:spLocks noGrp="1" noChangeArrowheads="1"/>
          </p:cNvSpPr>
          <p:nvPr>
            <p:ph type="body" idx="1"/>
          </p:nvPr>
        </p:nvSpPr>
        <p:spPr/>
        <p:txBody>
          <a:bodyPr>
            <a:normAutofit lnSpcReduction="10000"/>
          </a:bodyPr>
          <a:lstStyle/>
          <a:p>
            <a:pPr>
              <a:lnSpc>
                <a:spcPct val="90000"/>
              </a:lnSpc>
            </a:pPr>
            <a:r>
              <a:rPr lang="en-US" dirty="0"/>
              <a:t>When </a:t>
            </a:r>
            <a:r>
              <a:rPr lang="en-US" dirty="0" err="1"/>
              <a:t>vasa</a:t>
            </a:r>
            <a:r>
              <a:rPr lang="en-US" dirty="0"/>
              <a:t> </a:t>
            </a:r>
            <a:r>
              <a:rPr lang="en-US" dirty="0" err="1"/>
              <a:t>previa</a:t>
            </a:r>
            <a:r>
              <a:rPr lang="en-US" dirty="0"/>
              <a:t> is diagnosed prior to labor, elective caesarian delivery can save the baby’s </a:t>
            </a:r>
            <a:r>
              <a:rPr lang="en-US" dirty="0" smtClean="0"/>
              <a:t>life</a:t>
            </a:r>
            <a:endParaRPr lang="en-US" dirty="0"/>
          </a:p>
          <a:p>
            <a:pPr>
              <a:lnSpc>
                <a:spcPct val="90000"/>
              </a:lnSpc>
            </a:pPr>
            <a:r>
              <a:rPr lang="en-US" dirty="0"/>
              <a:t>The International </a:t>
            </a:r>
            <a:r>
              <a:rPr lang="en-US" dirty="0" err="1"/>
              <a:t>Vasa</a:t>
            </a:r>
            <a:r>
              <a:rPr lang="en-US" dirty="0"/>
              <a:t> </a:t>
            </a:r>
            <a:r>
              <a:rPr lang="en-US" dirty="0" err="1"/>
              <a:t>Previa</a:t>
            </a:r>
            <a:r>
              <a:rPr lang="en-US" dirty="0"/>
              <a:t> Foundation recommends hospitalization in the third trimester, delivery by 35 weeks, and immediate blood transfusion of the infant in the event of a rupture (other researchers say C/S should occur at 37-38 weeks)</a:t>
            </a:r>
          </a:p>
          <a:p>
            <a:pPr>
              <a:lnSpc>
                <a:spcPct val="90000"/>
              </a:lnSpc>
              <a:buFont typeface="Wingdings" pitchFamily="2" charset="2"/>
              <a:buNone/>
            </a:pPr>
            <a:endParaRPr lang="en-US" sz="2400" dirty="0"/>
          </a:p>
          <a:p>
            <a:pPr>
              <a:lnSpc>
                <a:spcPct val="90000"/>
              </a:lnSpc>
              <a:buFont typeface="Wingdings" pitchFamily="2" charset="2"/>
              <a:buNone/>
            </a:pPr>
            <a:r>
              <a:rPr lang="en-US" sz="2400" dirty="0"/>
              <a:t>  </a:t>
            </a:r>
          </a:p>
        </p:txBody>
      </p:sp>
    </p:spTree>
  </p:cSld>
  <p:clrMapOvr>
    <a:masterClrMapping/>
  </p:clrMapOvr>
  <p:timing>
    <p:tnLst>
      <p:par>
        <p:cTn id="1" dur="indefinite" restart="never" nodeType="tmRoot"/>
      </p:par>
    </p:tn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normAutofit/>
          </a:bodyPr>
          <a:lstStyle/>
          <a:p>
            <a:r>
              <a:rPr lang="en-US" sz="3600" b="1" dirty="0" smtClean="0"/>
              <a:t>Management after prenatal diagnosis</a:t>
            </a:r>
            <a:endParaRPr lang="en-US" sz="3600" b="1" dirty="0"/>
          </a:p>
        </p:txBody>
      </p:sp>
      <p:sp>
        <p:nvSpPr>
          <p:cNvPr id="116739" name="Rectangle 3"/>
          <p:cNvSpPr>
            <a:spLocks noGrp="1" noChangeArrowheads="1"/>
          </p:cNvSpPr>
          <p:nvPr>
            <p:ph type="body" idx="1"/>
          </p:nvPr>
        </p:nvSpPr>
        <p:spPr/>
        <p:txBody>
          <a:bodyPr/>
          <a:lstStyle/>
          <a:p>
            <a:pPr>
              <a:lnSpc>
                <a:spcPct val="90000"/>
              </a:lnSpc>
            </a:pPr>
            <a:r>
              <a:rPr lang="en-US" dirty="0"/>
              <a:t>Hospitalize the patient in the third trimester</a:t>
            </a:r>
          </a:p>
          <a:p>
            <a:pPr>
              <a:lnSpc>
                <a:spcPct val="90000"/>
              </a:lnSpc>
            </a:pPr>
            <a:r>
              <a:rPr lang="en-US" dirty="0"/>
              <a:t>In the absence of bleeding, strict bed rest is not necessary, but reduced activity level should be encouraged</a:t>
            </a:r>
          </a:p>
          <a:p>
            <a:pPr>
              <a:lnSpc>
                <a:spcPct val="90000"/>
              </a:lnSpc>
            </a:pPr>
            <a:r>
              <a:rPr lang="en-US" dirty="0"/>
              <a:t>Sexual activity should be discouraged</a:t>
            </a:r>
          </a:p>
          <a:p>
            <a:pPr>
              <a:lnSpc>
                <a:spcPct val="90000"/>
              </a:lnSpc>
            </a:pPr>
            <a:r>
              <a:rPr lang="en-US" dirty="0"/>
              <a:t>For patients less than 34 weeks, the administration of steroids should be considered to promote fetal lung maturation</a:t>
            </a:r>
          </a:p>
          <a:p>
            <a:pPr>
              <a:lnSpc>
                <a:spcPct val="90000"/>
              </a:lnSpc>
            </a:pPr>
            <a:endParaRPr lang="en-US" sz="2400" dirty="0"/>
          </a:p>
          <a:p>
            <a:pPr>
              <a:lnSpc>
                <a:spcPct val="90000"/>
              </a:lnSpc>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algn="ctr"/>
            <a:r>
              <a:rPr lang="en-US" sz="2800" b="1" dirty="0"/>
              <a:t>Making the Diagnosis in the Acute Setting</a:t>
            </a:r>
          </a:p>
        </p:txBody>
      </p:sp>
      <p:sp>
        <p:nvSpPr>
          <p:cNvPr id="117763" name="Rectangle 3"/>
          <p:cNvSpPr>
            <a:spLocks noGrp="1" noChangeArrowheads="1"/>
          </p:cNvSpPr>
          <p:nvPr>
            <p:ph type="body" idx="1"/>
          </p:nvPr>
        </p:nvSpPr>
        <p:spPr/>
        <p:txBody>
          <a:bodyPr>
            <a:normAutofit lnSpcReduction="10000"/>
          </a:bodyPr>
          <a:lstStyle/>
          <a:p>
            <a:r>
              <a:rPr lang="en-US" b="1" dirty="0"/>
              <a:t>Clinical scenarios suggesting </a:t>
            </a:r>
            <a:r>
              <a:rPr lang="en-US" b="1" dirty="0" err="1"/>
              <a:t>vasa</a:t>
            </a:r>
            <a:r>
              <a:rPr lang="en-US" b="1" dirty="0"/>
              <a:t> </a:t>
            </a:r>
            <a:r>
              <a:rPr lang="en-US" b="1" dirty="0" err="1"/>
              <a:t>previa</a:t>
            </a:r>
            <a:r>
              <a:rPr lang="en-US" dirty="0"/>
              <a:t>:</a:t>
            </a:r>
          </a:p>
          <a:p>
            <a:pPr>
              <a:buFont typeface="Wingdings" pitchFamily="2" charset="2"/>
              <a:buNone/>
            </a:pPr>
            <a:r>
              <a:rPr lang="en-US" dirty="0"/>
              <a:t>   -</a:t>
            </a:r>
            <a:r>
              <a:rPr lang="en-US" sz="2800" dirty="0"/>
              <a:t>significant bleeding at the time of membrane rupture</a:t>
            </a:r>
          </a:p>
          <a:p>
            <a:pPr>
              <a:buFont typeface="Wingdings" pitchFamily="2" charset="2"/>
              <a:buNone/>
            </a:pPr>
            <a:r>
              <a:rPr lang="en-US" sz="2800" dirty="0"/>
              <a:t>    -sinusoidal fetal heart tracing, esp. associated with </a:t>
            </a:r>
          </a:p>
          <a:p>
            <a:pPr>
              <a:buFont typeface="Wingdings" pitchFamily="2" charset="2"/>
              <a:buNone/>
            </a:pPr>
            <a:r>
              <a:rPr lang="en-US" sz="2800" dirty="0"/>
              <a:t>       vaginal bleeding</a:t>
            </a:r>
          </a:p>
          <a:p>
            <a:pPr>
              <a:buFont typeface="Wingdings" pitchFamily="2" charset="2"/>
              <a:buNone/>
            </a:pPr>
            <a:r>
              <a:rPr lang="en-US" sz="2800" dirty="0"/>
              <a:t>    -fetal heart rate abnormalities associated with vaginal</a:t>
            </a:r>
          </a:p>
          <a:p>
            <a:pPr>
              <a:buFont typeface="Wingdings" pitchFamily="2" charset="2"/>
              <a:buNone/>
            </a:pPr>
            <a:r>
              <a:rPr lang="en-US" sz="2800" dirty="0"/>
              <a:t>       bleeding</a:t>
            </a:r>
          </a:p>
          <a:p>
            <a:pPr>
              <a:buFont typeface="Wingdings" pitchFamily="2" charset="2"/>
              <a:buNone/>
            </a:pPr>
            <a:r>
              <a:rPr lang="en-US" sz="2800" dirty="0"/>
              <a:t>    -palpable vessels on vaginal examination</a:t>
            </a:r>
          </a:p>
          <a:p>
            <a:endParaRPr lang="en-US" dirty="0"/>
          </a:p>
          <a:p>
            <a:pPr>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UTERINE RUPTURE</a:t>
            </a:r>
            <a:endParaRPr lang="en-US" sz="9600" b="1" dirty="0"/>
          </a:p>
        </p:txBody>
      </p:sp>
    </p:spTree>
  </p:cSld>
  <p:clrMapOvr>
    <a:masterClrMapping/>
  </p:clrMapOvr>
  <p:timing>
    <p:tnLst>
      <p:par>
        <p:cTn id="1" dur="indefinite" restart="never" nodeType="tmRoot"/>
      </p:par>
    </p:tnLst>
  </p:timing>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Uterine Scar Disruption</a:t>
            </a:r>
            <a:endParaRPr lang="en-US" b="1" dirty="0"/>
          </a:p>
        </p:txBody>
      </p:sp>
      <p:sp>
        <p:nvSpPr>
          <p:cNvPr id="3" name="Content Placeholder 2"/>
          <p:cNvSpPr>
            <a:spLocks noGrp="1"/>
          </p:cNvSpPr>
          <p:nvPr>
            <p:ph idx="1"/>
          </p:nvPr>
        </p:nvSpPr>
        <p:spPr/>
        <p:txBody>
          <a:bodyPr/>
          <a:lstStyle/>
          <a:p>
            <a:pPr>
              <a:buNone/>
            </a:pPr>
            <a:r>
              <a:rPr lang="en-US" dirty="0" smtClean="0"/>
              <a:t>Uterine Scar Disruption can be:</a:t>
            </a:r>
          </a:p>
          <a:p>
            <a:r>
              <a:rPr lang="en-US" dirty="0" smtClean="0"/>
              <a:t>An occult separation, thinning or dehiscence that is discovered at repeat caesarean section.</a:t>
            </a:r>
          </a:p>
          <a:p>
            <a:r>
              <a:rPr lang="en-US" dirty="0" smtClean="0"/>
              <a:t>Complete uterine rupture which is symptomatic requires emergency </a:t>
            </a:r>
            <a:r>
              <a:rPr lang="en-US" dirty="0" err="1" smtClean="0"/>
              <a:t>laparotomy</a:t>
            </a:r>
            <a:r>
              <a:rPr lang="en-US" dirty="0" smtClean="0"/>
              <a:t> </a:t>
            </a:r>
          </a:p>
          <a:p>
            <a:endParaRPr lang="en-US" dirty="0"/>
          </a:p>
        </p:txBody>
      </p:sp>
    </p:spTree>
  </p:cSld>
  <p:clrMapOvr>
    <a:masterClrMapping/>
  </p:clrMapOvr>
  <p:timing>
    <p:tnLst>
      <p:par>
        <p:cTn id="1" dur="indefinite" restart="never" nodeType="tmRoot"/>
      </p:par>
    </p:tn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Uterine Scar Disruption</a:t>
            </a:r>
            <a:endParaRPr lang="en-US" dirty="0"/>
          </a:p>
        </p:txBody>
      </p:sp>
      <p:sp>
        <p:nvSpPr>
          <p:cNvPr id="3" name="Content Placeholder 2"/>
          <p:cNvSpPr>
            <a:spLocks noGrp="1"/>
          </p:cNvSpPr>
          <p:nvPr>
            <p:ph idx="1"/>
          </p:nvPr>
        </p:nvSpPr>
        <p:spPr/>
        <p:txBody>
          <a:bodyPr/>
          <a:lstStyle/>
          <a:p>
            <a:pPr>
              <a:buNone/>
            </a:pPr>
            <a:r>
              <a:rPr lang="en-US" dirty="0" smtClean="0"/>
              <a:t>Risk factors include:</a:t>
            </a:r>
          </a:p>
          <a:p>
            <a:r>
              <a:rPr lang="en-US" dirty="0" smtClean="0"/>
              <a:t>Previous uterine scar</a:t>
            </a:r>
          </a:p>
          <a:p>
            <a:r>
              <a:rPr lang="en-US" dirty="0" smtClean="0"/>
              <a:t>Inappropriate </a:t>
            </a:r>
            <a:r>
              <a:rPr lang="en-US" dirty="0" err="1" smtClean="0"/>
              <a:t>oxytocin</a:t>
            </a:r>
            <a:r>
              <a:rPr lang="en-US" dirty="0" smtClean="0"/>
              <a:t> usage </a:t>
            </a:r>
          </a:p>
          <a:p>
            <a:r>
              <a:rPr lang="en-US" dirty="0" smtClean="0"/>
              <a:t>Trauma</a:t>
            </a:r>
          </a:p>
          <a:p>
            <a:r>
              <a:rPr lang="en-US" dirty="0" smtClean="0"/>
              <a:t>Congenital uterine anomaly</a:t>
            </a:r>
          </a:p>
          <a:p>
            <a:r>
              <a:rPr lang="en-US" dirty="0" smtClean="0"/>
              <a:t>Uterine over distension </a:t>
            </a:r>
          </a:p>
          <a:p>
            <a:r>
              <a:rPr lang="en-US" dirty="0" smtClean="0"/>
              <a:t>Difficult manual removal of the placenta</a:t>
            </a:r>
          </a:p>
          <a:p>
            <a:endParaRPr lang="en-US" dirty="0"/>
          </a:p>
        </p:txBody>
      </p:sp>
    </p:spTree>
  </p:cSld>
  <p:clrMapOvr>
    <a:masterClrMapping/>
  </p:clrMapOvr>
  <p:timing>
    <p:tnLst>
      <p:par>
        <p:cTn id="1" dur="indefinite" restart="never" nodeType="tmRoot"/>
      </p:par>
    </p:tn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ctr"/>
            <a:r>
              <a:rPr lang="en-US" b="1" dirty="0"/>
              <a:t>Uterine Rupture Presentation</a:t>
            </a:r>
          </a:p>
        </p:txBody>
      </p:sp>
      <p:sp>
        <p:nvSpPr>
          <p:cNvPr id="72707" name="Rectangle 3"/>
          <p:cNvSpPr>
            <a:spLocks noGrp="1" noChangeArrowheads="1"/>
          </p:cNvSpPr>
          <p:nvPr>
            <p:ph type="body" idx="1"/>
          </p:nvPr>
        </p:nvSpPr>
        <p:spPr>
          <a:xfrm>
            <a:off x="457200" y="1600200"/>
            <a:ext cx="8229600" cy="4953000"/>
          </a:xfrm>
        </p:spPr>
        <p:txBody>
          <a:bodyPr/>
          <a:lstStyle/>
          <a:p>
            <a:r>
              <a:rPr lang="en-US" sz="3000" dirty="0"/>
              <a:t>Classic presentation includes vaginal bleeding, pain, cessation of contractions, absence/ deterioration of fetal heart rate, loss of station, easily palpable fetal parts, and profound maternal tachycardia and </a:t>
            </a:r>
            <a:r>
              <a:rPr lang="en-US" sz="3000" dirty="0" smtClean="0"/>
              <a:t>hypotension</a:t>
            </a:r>
            <a:endParaRPr lang="en-US" sz="3000" dirty="0"/>
          </a:p>
          <a:p>
            <a:r>
              <a:rPr lang="en-US" sz="3000" dirty="0"/>
              <a:t>Patients with a prior uterine scar should be advised to come to the hospital for evaluation of new onset contractions, abdominal pain, or vaginal bleeding</a:t>
            </a:r>
          </a:p>
          <a:p>
            <a:endParaRPr lang="en-US" sz="2400" dirty="0"/>
          </a:p>
          <a:p>
            <a:endParaRPr lang="en-US" sz="2400" dirty="0"/>
          </a:p>
          <a:p>
            <a:endParaRPr lang="en-US" dirty="0"/>
          </a:p>
        </p:txBody>
      </p:sp>
    </p:spTree>
  </p:cSld>
  <p:clrMapOvr>
    <a:masterClrMapping/>
  </p:clrMapOvr>
  <p:timing>
    <p:tnLst>
      <p:par>
        <p:cTn id="1" dur="indefinite" restart="never" nodeType="tmRoot"/>
      </p:par>
    </p:tn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ctr"/>
            <a:r>
              <a:rPr lang="en-US" b="1" dirty="0"/>
              <a:t>Uterine Rupture Management</a:t>
            </a:r>
          </a:p>
        </p:txBody>
      </p:sp>
      <p:sp>
        <p:nvSpPr>
          <p:cNvPr id="73731" name="Rectangle 3"/>
          <p:cNvSpPr>
            <a:spLocks noGrp="1" noChangeArrowheads="1"/>
          </p:cNvSpPr>
          <p:nvPr>
            <p:ph type="body" idx="1"/>
          </p:nvPr>
        </p:nvSpPr>
        <p:spPr/>
        <p:txBody>
          <a:bodyPr>
            <a:normAutofit/>
          </a:bodyPr>
          <a:lstStyle/>
          <a:p>
            <a:r>
              <a:rPr lang="en-US" sz="2800" dirty="0"/>
              <a:t>In the case of sudden change in fetal baseline heart rate or the onset of severe decelerations, the provider should initiate intrauterine resuscitation with maternal position change, IVF hydration, discontinuation of </a:t>
            </a:r>
            <a:r>
              <a:rPr lang="en-US" sz="2800" dirty="0" err="1"/>
              <a:t>pitocin</a:t>
            </a:r>
            <a:r>
              <a:rPr lang="en-US" sz="2800" dirty="0"/>
              <a:t>, O</a:t>
            </a:r>
            <a:r>
              <a:rPr lang="en-US" sz="2000" dirty="0"/>
              <a:t>2</a:t>
            </a:r>
            <a:r>
              <a:rPr lang="en-US" sz="2800" dirty="0"/>
              <a:t> administration by re-breather </a:t>
            </a:r>
            <a:r>
              <a:rPr lang="en-US" sz="2800" dirty="0" smtClean="0"/>
              <a:t>mask.</a:t>
            </a:r>
            <a:endParaRPr lang="en-US" sz="2800" dirty="0"/>
          </a:p>
          <a:p>
            <a:r>
              <a:rPr lang="en-US" sz="2800" dirty="0"/>
              <a:t>If the measures are ineffective, emergent </a:t>
            </a:r>
            <a:r>
              <a:rPr lang="en-US" sz="2800" dirty="0" err="1"/>
              <a:t>laparotomy</a:t>
            </a:r>
            <a:r>
              <a:rPr lang="en-US" sz="2800" dirty="0"/>
              <a:t> is indicated</a:t>
            </a:r>
          </a:p>
        </p:txBody>
      </p:sp>
    </p:spTree>
  </p:cSld>
  <p:clrMapOvr>
    <a:masterClrMapping/>
  </p:clrMapOvr>
  <p:timing>
    <p:tnLst>
      <p:par>
        <p:cTn id="1" dur="indefinite" restart="never" nodeType="tmRoot"/>
      </p:par>
    </p:tn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PREGNANCY-INDUCED HYPERTENSION</a:t>
            </a:r>
            <a:endParaRPr lang="en-US" sz="88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7F11D422-95E5-43F6-9959-AE35B76C8C97}" type="slidenum">
              <a:rPr lang="en-US"/>
              <a:pPr/>
              <a:t>72</a:t>
            </a:fld>
            <a:endParaRPr lang="en-US"/>
          </a:p>
        </p:txBody>
      </p:sp>
      <p:sp>
        <p:nvSpPr>
          <p:cNvPr id="52227" name="Rectangle 3"/>
          <p:cNvSpPr>
            <a:spLocks noGrp="1" noChangeArrowheads="1"/>
          </p:cNvSpPr>
          <p:nvPr>
            <p:ph type="body" idx="1"/>
          </p:nvPr>
        </p:nvSpPr>
        <p:spPr>
          <a:xfrm>
            <a:off x="76200" y="990600"/>
            <a:ext cx="8153400" cy="5486400"/>
          </a:xfrm>
        </p:spPr>
        <p:txBody>
          <a:bodyPr>
            <a:normAutofit lnSpcReduction="10000"/>
          </a:bodyPr>
          <a:lstStyle/>
          <a:p>
            <a:pPr>
              <a:lnSpc>
                <a:spcPct val="80000"/>
              </a:lnSpc>
            </a:pPr>
            <a:r>
              <a:rPr lang="en-US" sz="1600" b="1" i="1" dirty="0"/>
              <a:t>Follicular phase</a:t>
            </a:r>
          </a:p>
          <a:p>
            <a:pPr lvl="1">
              <a:lnSpc>
                <a:spcPct val="80000"/>
              </a:lnSpc>
            </a:pPr>
            <a:r>
              <a:rPr lang="en-US" sz="2200" dirty="0"/>
              <a:t>1</a:t>
            </a:r>
            <a:r>
              <a:rPr lang="en-US" sz="2200" baseline="30000" dirty="0"/>
              <a:t>st</a:t>
            </a:r>
            <a:r>
              <a:rPr lang="en-US" sz="2200" dirty="0"/>
              <a:t> approx 14 days but variable</a:t>
            </a:r>
          </a:p>
          <a:p>
            <a:pPr lvl="1">
              <a:lnSpc>
                <a:spcPct val="80000"/>
              </a:lnSpc>
            </a:pPr>
            <a:r>
              <a:rPr lang="en-US" sz="2200" dirty="0"/>
              <a:t>Egg develops in a follicle</a:t>
            </a:r>
          </a:p>
          <a:p>
            <a:pPr lvl="1">
              <a:lnSpc>
                <a:spcPct val="80000"/>
              </a:lnSpc>
            </a:pPr>
            <a:r>
              <a:rPr lang="en-US" sz="2200" dirty="0"/>
              <a:t>Stimulated by </a:t>
            </a:r>
            <a:r>
              <a:rPr lang="en-US" sz="2200" b="1" dirty="0"/>
              <a:t>FSH </a:t>
            </a:r>
            <a:endParaRPr lang="en-US" sz="2200" dirty="0"/>
          </a:p>
          <a:p>
            <a:pPr lvl="1">
              <a:lnSpc>
                <a:spcPct val="80000"/>
              </a:lnSpc>
            </a:pPr>
            <a:r>
              <a:rPr lang="en-US" sz="2200" dirty="0"/>
              <a:t>Estrogen produced</a:t>
            </a:r>
          </a:p>
          <a:p>
            <a:pPr>
              <a:lnSpc>
                <a:spcPct val="80000"/>
              </a:lnSpc>
            </a:pPr>
            <a:r>
              <a:rPr lang="en-US" sz="2200" b="1" i="1" dirty="0"/>
              <a:t>Ovulation</a:t>
            </a:r>
          </a:p>
          <a:p>
            <a:pPr lvl="1">
              <a:lnSpc>
                <a:spcPct val="80000"/>
              </a:lnSpc>
            </a:pPr>
            <a:r>
              <a:rPr lang="en-US" sz="2200" dirty="0"/>
              <a:t>Egg released from follicle (</a:t>
            </a:r>
            <a:r>
              <a:rPr lang="en-US" sz="2200" b="1" dirty="0"/>
              <a:t>LH</a:t>
            </a:r>
            <a:r>
              <a:rPr lang="en-US" sz="2200" dirty="0"/>
              <a:t> surge) </a:t>
            </a:r>
          </a:p>
          <a:p>
            <a:pPr lvl="1">
              <a:lnSpc>
                <a:spcPct val="80000"/>
              </a:lnSpc>
            </a:pPr>
            <a:r>
              <a:rPr lang="en-US" sz="2200" dirty="0"/>
              <a:t>Egg in abdominal cavity</a:t>
            </a:r>
          </a:p>
          <a:p>
            <a:pPr lvl="1">
              <a:lnSpc>
                <a:spcPct val="80000"/>
              </a:lnSpc>
            </a:pPr>
            <a:r>
              <a:rPr lang="en-US" sz="2200" dirty="0"/>
              <a:t>Picked up by </a:t>
            </a:r>
            <a:r>
              <a:rPr lang="en-US" sz="2200" dirty="0" err="1"/>
              <a:t>fimbria</a:t>
            </a:r>
            <a:r>
              <a:rPr lang="en-US" sz="2200" dirty="0"/>
              <a:t> of fallopian tube</a:t>
            </a:r>
          </a:p>
          <a:p>
            <a:pPr lvl="1">
              <a:lnSpc>
                <a:spcPct val="80000"/>
              </a:lnSpc>
            </a:pPr>
            <a:r>
              <a:rPr lang="en-US" sz="2200" dirty="0"/>
              <a:t>Not necessarily halfway point</a:t>
            </a:r>
          </a:p>
          <a:p>
            <a:pPr>
              <a:lnSpc>
                <a:spcPct val="80000"/>
              </a:lnSpc>
            </a:pPr>
            <a:r>
              <a:rPr lang="en-US" sz="2200" b="1" i="1" dirty="0" err="1"/>
              <a:t>Luteal</a:t>
            </a:r>
            <a:r>
              <a:rPr lang="en-US" sz="2200" b="1" i="1" dirty="0"/>
              <a:t> phase</a:t>
            </a:r>
          </a:p>
          <a:p>
            <a:pPr lvl="1">
              <a:lnSpc>
                <a:spcPct val="80000"/>
              </a:lnSpc>
            </a:pPr>
            <a:r>
              <a:rPr lang="en-US" sz="2200" dirty="0"/>
              <a:t>Postovulatory phase 14 days (more constant)</a:t>
            </a:r>
          </a:p>
          <a:p>
            <a:pPr lvl="1">
              <a:lnSpc>
                <a:spcPct val="80000"/>
              </a:lnSpc>
            </a:pPr>
            <a:r>
              <a:rPr lang="en-US" sz="2200" dirty="0"/>
              <a:t>Corpus </a:t>
            </a:r>
            <a:r>
              <a:rPr lang="en-US" sz="2200" dirty="0" err="1"/>
              <a:t>luteum</a:t>
            </a:r>
            <a:r>
              <a:rPr lang="en-US" sz="2200" dirty="0"/>
              <a:t> develops from exploded follicle</a:t>
            </a:r>
          </a:p>
          <a:p>
            <a:pPr lvl="1">
              <a:lnSpc>
                <a:spcPct val="80000"/>
              </a:lnSpc>
            </a:pPr>
            <a:r>
              <a:rPr lang="en-US" sz="2200" dirty="0"/>
              <a:t>Produces progesterone as well as estrogen</a:t>
            </a:r>
          </a:p>
          <a:p>
            <a:pPr lvl="2">
              <a:lnSpc>
                <a:spcPct val="80000"/>
              </a:lnSpc>
            </a:pPr>
            <a:r>
              <a:rPr lang="en-US" sz="2200" dirty="0"/>
              <a:t>Progesterone stimulates uterus to be ready for baby</a:t>
            </a:r>
          </a:p>
          <a:p>
            <a:pPr lvl="1">
              <a:lnSpc>
                <a:spcPct val="80000"/>
              </a:lnSpc>
            </a:pPr>
            <a:r>
              <a:rPr lang="en-US" sz="2200" dirty="0"/>
              <a:t>If no pregnancy, corpus </a:t>
            </a:r>
            <a:r>
              <a:rPr lang="en-US" sz="2200" dirty="0" err="1"/>
              <a:t>luteum</a:t>
            </a:r>
            <a:r>
              <a:rPr lang="en-US" sz="2200" dirty="0"/>
              <a:t> degenerates into corpus </a:t>
            </a:r>
            <a:r>
              <a:rPr lang="en-US" sz="2200" dirty="0" err="1"/>
              <a:t>albicans</a:t>
            </a:r>
            <a:endParaRPr lang="en-US" sz="2200" dirty="0"/>
          </a:p>
        </p:txBody>
      </p:sp>
      <p:sp>
        <p:nvSpPr>
          <p:cNvPr id="52230" name="Text Box 6"/>
          <p:cNvSpPr txBox="1">
            <a:spLocks noChangeArrowheads="1"/>
          </p:cNvSpPr>
          <p:nvPr/>
        </p:nvSpPr>
        <p:spPr bwMode="auto">
          <a:xfrm>
            <a:off x="457200" y="182563"/>
            <a:ext cx="3724275" cy="579437"/>
          </a:xfrm>
          <a:prstGeom prst="rect">
            <a:avLst/>
          </a:prstGeom>
          <a:noFill/>
          <a:ln w="9525">
            <a:noFill/>
            <a:miter lim="800000"/>
            <a:headEnd/>
            <a:tailEnd/>
          </a:ln>
          <a:effectLst/>
        </p:spPr>
        <p:txBody>
          <a:bodyPr wrap="none">
            <a:spAutoFit/>
          </a:bodyPr>
          <a:lstStyle/>
          <a:p>
            <a:r>
              <a:rPr lang="en-US" sz="3200" b="1">
                <a:solidFill>
                  <a:schemeClr val="tx2"/>
                </a:solidFill>
              </a:rPr>
              <a:t>The Ovarian Cycle</a:t>
            </a:r>
          </a:p>
        </p:txBody>
      </p:sp>
    </p:spTree>
  </p:cSld>
  <p:clrMapOvr>
    <a:masterClrMapping/>
  </p:clrMapOvr>
  <p:timing>
    <p:tnLst>
      <p:par>
        <p:cTn id="1" dur="indefinite" restart="never" nodeType="tmRoot"/>
      </p:par>
    </p:tnLst>
  </p:timing>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Hypertension </a:t>
            </a:r>
            <a:endParaRPr lang="en-US" b="1" dirty="0"/>
          </a:p>
        </p:txBody>
      </p:sp>
      <p:sp>
        <p:nvSpPr>
          <p:cNvPr id="3" name="Content Placeholder 2"/>
          <p:cNvSpPr>
            <a:spLocks noGrp="1"/>
          </p:cNvSpPr>
          <p:nvPr>
            <p:ph idx="1"/>
          </p:nvPr>
        </p:nvSpPr>
        <p:spPr/>
        <p:txBody>
          <a:bodyPr/>
          <a:lstStyle/>
          <a:p>
            <a:pPr>
              <a:buNone/>
            </a:pPr>
            <a:r>
              <a:rPr lang="en-US" dirty="0" smtClean="0"/>
              <a:t>Hypertension is a diastolic blood pressure of 90 mmHg or more; the hypertensive disorders of pregnancy include:</a:t>
            </a:r>
          </a:p>
          <a:p>
            <a:r>
              <a:rPr lang="en-US" dirty="0" smtClean="0"/>
              <a:t>pregnancy-induced-hypertension which occurs after 20 weeks gestation, in </a:t>
            </a:r>
            <a:r>
              <a:rPr lang="en-US" dirty="0" err="1" smtClean="0"/>
              <a:t>labour</a:t>
            </a:r>
            <a:r>
              <a:rPr lang="en-US" dirty="0" smtClean="0"/>
              <a:t> or within 48 hours of delivery; and </a:t>
            </a:r>
          </a:p>
          <a:p>
            <a:r>
              <a:rPr lang="en-US" dirty="0" smtClean="0"/>
              <a:t>chronic hypertension which is present before 20 weeks gestation.</a:t>
            </a:r>
            <a:endParaRPr lang="en-US" dirty="0"/>
          </a:p>
        </p:txBody>
      </p:sp>
    </p:spTree>
  </p:cSld>
  <p:clrMapOvr>
    <a:masterClrMapping/>
  </p:clrMapOvr>
  <p:timing>
    <p:tnLst>
      <p:par>
        <p:cTn id="1" dur="indefinite" restart="never" nodeType="tmRoot"/>
      </p:par>
    </p:tnLst>
  </p:timing>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Pregnancy-induced hypertension</a:t>
            </a:r>
            <a:endParaRPr lang="en-US" b="1" dirty="0"/>
          </a:p>
        </p:txBody>
      </p:sp>
      <p:sp>
        <p:nvSpPr>
          <p:cNvPr id="3" name="Content Placeholder 2"/>
          <p:cNvSpPr>
            <a:spLocks noGrp="1"/>
          </p:cNvSpPr>
          <p:nvPr>
            <p:ph idx="1"/>
          </p:nvPr>
        </p:nvSpPr>
        <p:spPr/>
        <p:txBody>
          <a:bodyPr>
            <a:normAutofit/>
          </a:bodyPr>
          <a:lstStyle/>
          <a:p>
            <a:r>
              <a:rPr lang="en-US" dirty="0" smtClean="0"/>
              <a:t>Pregnancy-induced hypertension may progress from a mild hypertension  hypertension disease to a life-threatening condition, as follows:</a:t>
            </a:r>
          </a:p>
          <a:p>
            <a:r>
              <a:rPr lang="en-US" dirty="0" smtClean="0"/>
              <a:t>hypertension without </a:t>
            </a:r>
            <a:r>
              <a:rPr lang="en-US" dirty="0" err="1" smtClean="0"/>
              <a:t>proteinuria</a:t>
            </a:r>
            <a:r>
              <a:rPr lang="en-US" dirty="0" smtClean="0"/>
              <a:t> or </a:t>
            </a:r>
            <a:r>
              <a:rPr lang="en-US" dirty="0" err="1" smtClean="0"/>
              <a:t>oedema</a:t>
            </a:r>
            <a:endParaRPr lang="en-US" dirty="0" smtClean="0"/>
          </a:p>
          <a:p>
            <a:r>
              <a:rPr lang="en-US" dirty="0" smtClean="0"/>
              <a:t>mild pre-</a:t>
            </a:r>
            <a:r>
              <a:rPr lang="en-US" dirty="0" err="1" smtClean="0"/>
              <a:t>eclampsia</a:t>
            </a:r>
            <a:endParaRPr lang="en-US" dirty="0" smtClean="0"/>
          </a:p>
          <a:p>
            <a:r>
              <a:rPr lang="en-US" dirty="0" smtClean="0"/>
              <a:t>severe pre-</a:t>
            </a:r>
            <a:r>
              <a:rPr lang="en-US" dirty="0" err="1" smtClean="0"/>
              <a:t>eclampsia</a:t>
            </a:r>
            <a:endParaRPr lang="en-US" dirty="0" smtClean="0"/>
          </a:p>
          <a:p>
            <a:r>
              <a:rPr lang="en-US" dirty="0" err="1" smtClean="0"/>
              <a:t>eclampsia</a:t>
            </a:r>
            <a:endParaRPr lang="en-US" dirty="0"/>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PRE-ECLAMPSIA AND ECLAMPSIA</a:t>
            </a:r>
            <a:endParaRPr lang="en-US" sz="8800" b="1" dirty="0"/>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 </a:t>
            </a:r>
            <a:endParaRPr lang="en-US" b="1" dirty="0"/>
          </a:p>
        </p:txBody>
      </p:sp>
      <p:sp>
        <p:nvSpPr>
          <p:cNvPr id="3" name="Content Placeholder 2"/>
          <p:cNvSpPr>
            <a:spLocks noGrp="1"/>
          </p:cNvSpPr>
          <p:nvPr>
            <p:ph idx="1"/>
          </p:nvPr>
        </p:nvSpPr>
        <p:spPr/>
        <p:txBody>
          <a:bodyPr>
            <a:normAutofit fontScale="85000" lnSpcReduction="10000"/>
          </a:bodyPr>
          <a:lstStyle/>
          <a:p>
            <a:r>
              <a:rPr lang="en-US" dirty="0" err="1" smtClean="0"/>
              <a:t>Eclampsia</a:t>
            </a:r>
            <a:r>
              <a:rPr lang="en-US" dirty="0" smtClean="0"/>
              <a:t> accounts for 12% of all maternal deaths in developing countries. This figure is an average only, as some countries have a much greater incidence of </a:t>
            </a:r>
            <a:r>
              <a:rPr lang="en-US" dirty="0" err="1" smtClean="0"/>
              <a:t>eclampsia</a:t>
            </a:r>
            <a:r>
              <a:rPr lang="en-US" dirty="0" smtClean="0"/>
              <a:t> than others. </a:t>
            </a:r>
          </a:p>
          <a:p>
            <a:r>
              <a:rPr lang="en-US" dirty="0" smtClean="0"/>
              <a:t>It is very important for midwives to be able to detect the onset of early pre-</a:t>
            </a:r>
            <a:r>
              <a:rPr lang="en-US" dirty="0" err="1" smtClean="0"/>
              <a:t>eclampsia</a:t>
            </a:r>
            <a:r>
              <a:rPr lang="en-US" dirty="0" smtClean="0"/>
              <a:t>, to teach women and their families the symptoms of imminent </a:t>
            </a:r>
            <a:r>
              <a:rPr lang="en-US" dirty="0" err="1" smtClean="0"/>
              <a:t>eclampsia</a:t>
            </a:r>
            <a:r>
              <a:rPr lang="en-US" dirty="0" smtClean="0"/>
              <a:t> and the need to seek help immediately if these symptoms develop, and to take urgent and appropriate action in cases of severe pre-</a:t>
            </a:r>
            <a:r>
              <a:rPr lang="en-US" dirty="0" err="1" smtClean="0"/>
              <a:t>eclampsia</a:t>
            </a:r>
            <a:r>
              <a:rPr lang="en-US" dirty="0" smtClean="0"/>
              <a:t> and </a:t>
            </a:r>
            <a:r>
              <a:rPr lang="en-US" dirty="0" err="1" smtClean="0"/>
              <a:t>eclampsia</a:t>
            </a:r>
            <a:r>
              <a:rPr lang="en-US" dirty="0" smtClean="0"/>
              <a:t> to reduce the risk of maternal death.</a:t>
            </a:r>
            <a:endParaRPr lang="en-US" dirty="0"/>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 - </a:t>
            </a:r>
            <a:r>
              <a:rPr lang="en-US" b="1" dirty="0" err="1" smtClean="0"/>
              <a:t>Eclampsia</a:t>
            </a:r>
            <a:endParaRPr lang="en-US" b="1" dirty="0"/>
          </a:p>
        </p:txBody>
      </p:sp>
      <p:sp>
        <p:nvSpPr>
          <p:cNvPr id="3" name="Content Placeholder 2"/>
          <p:cNvSpPr>
            <a:spLocks noGrp="1"/>
          </p:cNvSpPr>
          <p:nvPr>
            <p:ph idx="1"/>
          </p:nvPr>
        </p:nvSpPr>
        <p:spPr/>
        <p:txBody>
          <a:bodyPr/>
          <a:lstStyle/>
          <a:p>
            <a:r>
              <a:rPr lang="en-US" dirty="0" smtClean="0"/>
              <a:t>Preeclampsia (high blood pressure during pregnancy) generally begins after the 20th week of pregnancy and is related to increased blood pressure and protein in the mother's urine.</a:t>
            </a:r>
          </a:p>
          <a:p>
            <a:r>
              <a:rPr lang="en-US" dirty="0" smtClean="0"/>
              <a:t>It is marked by high blood pressure and a high level of protein in the urine.</a:t>
            </a:r>
            <a:endParaRPr lang="en-US" dirty="0"/>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Classification </a:t>
            </a:r>
            <a:endParaRPr lang="en-US" b="1" dirty="0"/>
          </a:p>
        </p:txBody>
      </p:sp>
      <p:graphicFrame>
        <p:nvGraphicFramePr>
          <p:cNvPr id="4" name="Content Placeholder 3"/>
          <p:cNvGraphicFramePr>
            <a:graphicFrameLocks noGrp="1"/>
          </p:cNvGraphicFramePr>
          <p:nvPr>
            <p:ph idx="1"/>
          </p:nvPr>
        </p:nvGraphicFramePr>
        <p:xfrm>
          <a:off x="457200" y="1600201"/>
          <a:ext cx="8229600" cy="4642195"/>
        </p:xfrm>
        <a:graphic>
          <a:graphicData uri="http://schemas.openxmlformats.org/drawingml/2006/table">
            <a:tbl>
              <a:tblPr firstRow="1" bandRow="1">
                <a:tableStyleId>{5C22544A-7EE6-4342-B048-85BDC9FD1C3A}</a:tableStyleId>
              </a:tblPr>
              <a:tblGrid>
                <a:gridCol w="2743200"/>
                <a:gridCol w="2743200"/>
                <a:gridCol w="2743200"/>
              </a:tblGrid>
              <a:tr h="863971">
                <a:tc>
                  <a:txBody>
                    <a:bodyPr/>
                    <a:lstStyle/>
                    <a:p>
                      <a:r>
                        <a:rPr lang="en-US" sz="2800" dirty="0" smtClean="0"/>
                        <a:t>Finding</a:t>
                      </a:r>
                    </a:p>
                  </a:txBody>
                  <a:tcPr/>
                </a:tc>
                <a:tc>
                  <a:txBody>
                    <a:bodyPr/>
                    <a:lstStyle/>
                    <a:p>
                      <a:r>
                        <a:rPr lang="en-US" sz="2800" dirty="0" smtClean="0"/>
                        <a:t>Mild pre-</a:t>
                      </a:r>
                      <a:r>
                        <a:rPr lang="en-US" sz="2800" dirty="0" err="1" smtClean="0"/>
                        <a:t>eclampsia</a:t>
                      </a:r>
                      <a:r>
                        <a:rPr lang="en-US" sz="2800" dirty="0" smtClean="0"/>
                        <a:t> </a:t>
                      </a:r>
                      <a:endParaRPr lang="en-US" sz="2800" dirty="0"/>
                    </a:p>
                  </a:txBody>
                  <a:tcPr/>
                </a:tc>
                <a:tc>
                  <a:txBody>
                    <a:bodyPr/>
                    <a:lstStyle/>
                    <a:p>
                      <a:r>
                        <a:rPr lang="en-US" sz="2800" dirty="0" smtClean="0"/>
                        <a:t>Severe pre-</a:t>
                      </a:r>
                      <a:r>
                        <a:rPr lang="en-US" sz="2800" dirty="0" err="1" smtClean="0"/>
                        <a:t>eclampsia</a:t>
                      </a:r>
                      <a:endParaRPr lang="en-US" sz="2800" dirty="0"/>
                    </a:p>
                  </a:txBody>
                  <a:tcPr/>
                </a:tc>
              </a:tr>
              <a:tr h="2560319">
                <a:tc>
                  <a:txBody>
                    <a:bodyPr/>
                    <a:lstStyle/>
                    <a:p>
                      <a:r>
                        <a:rPr lang="en-US" sz="2800" dirty="0" smtClean="0"/>
                        <a:t>Diastolic blood </a:t>
                      </a:r>
                    </a:p>
                    <a:p>
                      <a:r>
                        <a:rPr lang="en-US" sz="2800" dirty="0" smtClean="0"/>
                        <a:t>pressure</a:t>
                      </a:r>
                    </a:p>
                    <a:p>
                      <a:endParaRPr lang="en-US" sz="2800" dirty="0"/>
                    </a:p>
                  </a:txBody>
                  <a:tcPr/>
                </a:tc>
                <a:tc>
                  <a:txBody>
                    <a:bodyPr/>
                    <a:lstStyle/>
                    <a:p>
                      <a:r>
                        <a:rPr lang="en-US" sz="2800" dirty="0" smtClean="0"/>
                        <a:t>Raised to 90–110   mmHg on two occasions 1–4 hours apart after 20 weeks gestation</a:t>
                      </a:r>
                    </a:p>
                  </a:txBody>
                  <a:tcPr/>
                </a:tc>
                <a:tc>
                  <a:txBody>
                    <a:bodyPr/>
                    <a:lstStyle/>
                    <a:p>
                      <a:r>
                        <a:rPr lang="en-US" sz="2800" dirty="0" smtClean="0"/>
                        <a:t>Raised to 110 mmHg or more after 20 weeks gestation</a:t>
                      </a:r>
                    </a:p>
                    <a:p>
                      <a:endParaRPr lang="en-US" sz="2800" dirty="0"/>
                    </a:p>
                  </a:txBody>
                  <a:tcPr/>
                </a:tc>
              </a:tr>
              <a:tr h="1045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t>Proteinuria</a:t>
                      </a:r>
                      <a:r>
                        <a:rPr lang="en-US" sz="2800" dirty="0" smtClean="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Up to 2+ </a:t>
                      </a:r>
                    </a:p>
                  </a:txBody>
                  <a:tcPr/>
                </a:tc>
                <a:tc>
                  <a:txBody>
                    <a:bodyPr/>
                    <a:lstStyle/>
                    <a:p>
                      <a:r>
                        <a:rPr lang="en-US" sz="2800" dirty="0" smtClean="0"/>
                        <a:t>3+ or more</a:t>
                      </a:r>
                      <a:endParaRPr lang="en-US" sz="2800" dirty="0"/>
                    </a:p>
                  </a:txBody>
                  <a:tcPr/>
                </a:tc>
              </a:tr>
            </a:tbl>
          </a:graphicData>
        </a:graphic>
      </p:graphicFrame>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What Causes Preeclampsia?</a:t>
            </a:r>
            <a:br>
              <a:rPr lang="en-US" b="1" dirty="0" smtClean="0"/>
            </a:br>
            <a:endParaRPr lang="en-US" dirty="0"/>
          </a:p>
        </p:txBody>
      </p:sp>
      <p:sp>
        <p:nvSpPr>
          <p:cNvPr id="3" name="Content Placeholder 2"/>
          <p:cNvSpPr>
            <a:spLocks noGrp="1"/>
          </p:cNvSpPr>
          <p:nvPr>
            <p:ph idx="1"/>
          </p:nvPr>
        </p:nvSpPr>
        <p:spPr/>
        <p:txBody>
          <a:bodyPr/>
          <a:lstStyle/>
          <a:p>
            <a:r>
              <a:rPr lang="en-US" dirty="0" smtClean="0"/>
              <a:t>The exact causes of preeclampsia and </a:t>
            </a:r>
            <a:r>
              <a:rPr lang="en-US" dirty="0" err="1" smtClean="0"/>
              <a:t>eclampsia</a:t>
            </a:r>
            <a:r>
              <a:rPr lang="en-US" dirty="0" smtClean="0"/>
              <a:t> -- a result of a placenta that doesn't function properly -- are not known, although some researchers suspect poor nutrition, high body fat, or insufficient blood flow to the uterus as possible causes. Genetics plays a role, as well.</a:t>
            </a:r>
          </a:p>
          <a:p>
            <a:endParaRPr lang="en-US" dirty="0"/>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Who is at Risk for Pre-</a:t>
            </a:r>
            <a:r>
              <a:rPr lang="en-US" b="1" dirty="0" err="1" smtClean="0"/>
              <a:t>eclampsia</a:t>
            </a:r>
            <a:r>
              <a:rPr lang="en-US" b="1" dirty="0" smtClean="0"/>
              <a:t>?</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Preeclampsia is most often seen in first-time pregnancies, in pregnant teens, and in women over 40. Other risk factors include:</a:t>
            </a:r>
          </a:p>
          <a:p>
            <a:r>
              <a:rPr lang="en-US" dirty="0" smtClean="0"/>
              <a:t>A history of high blood pressure prior to pregnancy</a:t>
            </a:r>
          </a:p>
          <a:p>
            <a:r>
              <a:rPr lang="en-US" dirty="0" smtClean="0"/>
              <a:t>A history of preeclampsia</a:t>
            </a:r>
          </a:p>
          <a:p>
            <a:r>
              <a:rPr lang="en-US" dirty="0" smtClean="0"/>
              <a:t>Having a mother or sister who had preeclampsia</a:t>
            </a:r>
          </a:p>
          <a:p>
            <a:r>
              <a:rPr lang="en-US" dirty="0" smtClean="0"/>
              <a:t>A history of obesity</a:t>
            </a:r>
          </a:p>
          <a:p>
            <a:r>
              <a:rPr lang="en-US" dirty="0" smtClean="0"/>
              <a:t>Carrying more than one baby</a:t>
            </a:r>
          </a:p>
          <a:p>
            <a:r>
              <a:rPr lang="en-US" dirty="0" smtClean="0"/>
              <a:t>History of diabetes, kidney disease, lupus, or rheumatoid arthritis</a:t>
            </a:r>
          </a:p>
          <a:p>
            <a:endParaRPr lang="en-US" dirty="0"/>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What Are the Signs and Symptoms of Preeclampsia?</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In addition to swelling, protein in the urine, and high blood pressure, preeclampsia symptoms can include:</a:t>
            </a:r>
          </a:p>
          <a:p>
            <a:r>
              <a:rPr lang="en-US" dirty="0" smtClean="0"/>
              <a:t>Rapid weight gain caused by a significant increase in bodily fluid</a:t>
            </a:r>
          </a:p>
          <a:p>
            <a:r>
              <a:rPr lang="en-US" dirty="0" smtClean="0"/>
              <a:t>Abdominal pain</a:t>
            </a:r>
          </a:p>
          <a:p>
            <a:r>
              <a:rPr lang="en-US" dirty="0" smtClean="0"/>
              <a:t>Severe headaches</a:t>
            </a:r>
          </a:p>
          <a:p>
            <a:r>
              <a:rPr lang="en-US" dirty="0" smtClean="0"/>
              <a:t>Change in reflexes</a:t>
            </a:r>
          </a:p>
          <a:p>
            <a:r>
              <a:rPr lang="en-US" dirty="0" smtClean="0"/>
              <a:t>Reduced urine or no urine output</a:t>
            </a:r>
          </a:p>
          <a:p>
            <a:r>
              <a:rPr lang="en-US" dirty="0" smtClean="0"/>
              <a:t>Dizziness</a:t>
            </a:r>
          </a:p>
          <a:p>
            <a:r>
              <a:rPr lang="en-US" dirty="0" smtClean="0"/>
              <a:t>Excessive vomiting and nausea</a:t>
            </a:r>
          </a:p>
          <a:p>
            <a:endParaRPr lang="en-US" dirty="0"/>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Differences between mild and severe Pre-</a:t>
            </a:r>
            <a:r>
              <a:rPr lang="en-US" dirty="0" err="1" smtClean="0"/>
              <a:t>eclampsia</a:t>
            </a:r>
            <a:endParaRPr lang="en-US" dirty="0"/>
          </a:p>
        </p:txBody>
      </p:sp>
      <p:graphicFrame>
        <p:nvGraphicFramePr>
          <p:cNvPr id="4" name="Content Placeholder 3"/>
          <p:cNvGraphicFramePr>
            <a:graphicFrameLocks noGrp="1"/>
          </p:cNvGraphicFramePr>
          <p:nvPr>
            <p:ph idx="1"/>
          </p:nvPr>
        </p:nvGraphicFramePr>
        <p:xfrm>
          <a:off x="609601" y="1524000"/>
          <a:ext cx="8534399" cy="5029200"/>
        </p:xfrm>
        <a:graphic>
          <a:graphicData uri="http://schemas.openxmlformats.org/drawingml/2006/table">
            <a:tbl>
              <a:tblPr firstRow="1" bandRow="1">
                <a:tableStyleId>{5C22544A-7EE6-4342-B048-85BDC9FD1C3A}</a:tableStyleId>
              </a:tblPr>
              <a:tblGrid>
                <a:gridCol w="3714044"/>
                <a:gridCol w="2212622"/>
                <a:gridCol w="2607733"/>
              </a:tblGrid>
              <a:tr h="421206">
                <a:tc>
                  <a:txBody>
                    <a:bodyPr/>
                    <a:lstStyle/>
                    <a:p>
                      <a:r>
                        <a:rPr lang="en-US" sz="2400" dirty="0" smtClean="0"/>
                        <a:t>Finding </a:t>
                      </a:r>
                      <a:endParaRPr lang="en-US" sz="2400" dirty="0"/>
                    </a:p>
                  </a:txBody>
                  <a:tcPr/>
                </a:tc>
                <a:tc>
                  <a:txBody>
                    <a:bodyPr/>
                    <a:lstStyle/>
                    <a:p>
                      <a:r>
                        <a:rPr lang="en-US" sz="2400" dirty="0" smtClean="0"/>
                        <a:t>Mild Pre-</a:t>
                      </a:r>
                      <a:r>
                        <a:rPr lang="en-US" sz="2400" dirty="0" err="1" smtClean="0"/>
                        <a:t>eclampsia</a:t>
                      </a:r>
                      <a:endParaRPr lang="en-US" sz="2400" dirty="0"/>
                    </a:p>
                  </a:txBody>
                  <a:tcPr/>
                </a:tc>
                <a:tc>
                  <a:txBody>
                    <a:bodyPr/>
                    <a:lstStyle/>
                    <a:p>
                      <a:r>
                        <a:rPr lang="en-US" sz="2400" dirty="0" smtClean="0"/>
                        <a:t>Severe pre - </a:t>
                      </a:r>
                      <a:r>
                        <a:rPr lang="en-US" sz="2400" dirty="0" err="1" smtClean="0"/>
                        <a:t>eclampsia</a:t>
                      </a:r>
                      <a:endParaRPr lang="en-US" sz="2400" dirty="0"/>
                    </a:p>
                  </a:txBody>
                  <a:tcPr/>
                </a:tc>
              </a:tr>
              <a:tr h="727014">
                <a:tc>
                  <a:txBody>
                    <a:bodyPr/>
                    <a:lstStyle/>
                    <a:p>
                      <a:r>
                        <a:rPr lang="en-US" sz="2400" dirty="0" smtClean="0"/>
                        <a:t>Headache</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Absent</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May be present</a:t>
                      </a:r>
                    </a:p>
                    <a:p>
                      <a:endParaRPr lang="en-US" sz="2400" dirty="0"/>
                    </a:p>
                  </a:txBody>
                  <a:tcPr/>
                </a:tc>
              </a:tr>
              <a:tr h="421206">
                <a:tc>
                  <a:txBody>
                    <a:bodyPr/>
                    <a:lstStyle/>
                    <a:p>
                      <a:r>
                        <a:rPr lang="en-US" sz="2400" dirty="0" smtClean="0"/>
                        <a:t>Visual disturbances</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Absent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May be present</a:t>
                      </a:r>
                    </a:p>
                  </a:txBody>
                  <a:tcPr/>
                </a:tc>
              </a:tr>
              <a:tr h="685800">
                <a:tc>
                  <a:txBody>
                    <a:bodyPr/>
                    <a:lstStyle/>
                    <a:p>
                      <a:r>
                        <a:rPr lang="en-US" sz="2400" dirty="0" smtClean="0"/>
                        <a:t>Upper abdominal pain (</a:t>
                      </a:r>
                      <a:r>
                        <a:rPr lang="en-US" sz="2400" dirty="0" err="1" smtClean="0"/>
                        <a:t>epigastric</a:t>
                      </a:r>
                      <a:r>
                        <a:rPr lang="en-US" sz="2400" dirty="0" smtClean="0"/>
                        <a:t> region)</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Absent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May be present</a:t>
                      </a:r>
                    </a:p>
                  </a:txBody>
                  <a:tcPr/>
                </a:tc>
              </a:tr>
              <a:tr h="1097280">
                <a:tc>
                  <a:txBody>
                    <a:bodyPr/>
                    <a:lstStyle/>
                    <a:p>
                      <a:r>
                        <a:rPr lang="en-US" sz="2400" dirty="0" err="1" smtClean="0"/>
                        <a:t>Oliguria</a:t>
                      </a:r>
                      <a:r>
                        <a:rPr lang="en-US" sz="2400" dirty="0" smtClean="0"/>
                        <a:t> (less than 400 ml in 24 hours)</a:t>
                      </a:r>
                      <a:endParaRPr lang="en-US" sz="2400" dirty="0"/>
                    </a:p>
                  </a:txBody>
                  <a:tcPr/>
                </a:tc>
                <a:tc>
                  <a:txBody>
                    <a:bodyPr/>
                    <a:lstStyle/>
                    <a:p>
                      <a:r>
                        <a:rPr lang="en-US" sz="2400" dirty="0" smtClean="0"/>
                        <a:t>No </a:t>
                      </a:r>
                      <a:r>
                        <a:rPr lang="en-US" sz="2400" dirty="0" err="1" smtClean="0"/>
                        <a:t>oliguria</a:t>
                      </a:r>
                      <a:endParaRPr lang="en-US" sz="2400" dirty="0"/>
                    </a:p>
                  </a:txBody>
                  <a:tcPr/>
                </a:tc>
                <a:tc>
                  <a:txBody>
                    <a:bodyPr/>
                    <a:lstStyle/>
                    <a:p>
                      <a:r>
                        <a:rPr lang="en-US" sz="2400" dirty="0" smtClean="0"/>
                        <a:t>Diminished urinary output to less than 400 ml in 24 hours</a:t>
                      </a:r>
                    </a:p>
                  </a:txBody>
                  <a:tcPr/>
                </a:tc>
              </a:tr>
              <a:tr h="421206">
                <a:tc>
                  <a:txBody>
                    <a:bodyPr/>
                    <a:lstStyle/>
                    <a:p>
                      <a:r>
                        <a:rPr lang="en-US" sz="2400" dirty="0" smtClean="0"/>
                        <a:t>Hyper-</a:t>
                      </a:r>
                      <a:r>
                        <a:rPr lang="en-US" sz="2400" dirty="0" err="1" smtClean="0"/>
                        <a:t>reflexia</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Absent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May be present</a:t>
                      </a:r>
                    </a:p>
                  </a:txBody>
                  <a:tcPr/>
                </a:tc>
              </a:tr>
              <a:tr h="421206">
                <a:tc>
                  <a:txBody>
                    <a:bodyPr/>
                    <a:lstStyle/>
                    <a:p>
                      <a:r>
                        <a:rPr lang="en-US" sz="2400" dirty="0" smtClean="0"/>
                        <a:t>Pulmonary </a:t>
                      </a:r>
                      <a:r>
                        <a:rPr lang="en-US" sz="2400" dirty="0" err="1" smtClean="0"/>
                        <a:t>oedema</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Absent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May be present</a:t>
                      </a:r>
                    </a:p>
                  </a:txBody>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24-12a_OvaryStructr_1"/>
          <p:cNvPicPr>
            <a:picLocks noGrp="1" noChangeAspect="1" noChangeArrowheads="1"/>
          </p:cNvPicPr>
          <p:nvPr>
            <p:ph idx="1"/>
          </p:nvPr>
        </p:nvPicPr>
        <p:blipFill>
          <a:blip r:embed="rId2"/>
          <a:srcRect l="7272" t="18823" r="8182" b="12941"/>
          <a:stretch>
            <a:fillRect/>
          </a:stretch>
        </p:blipFill>
        <p:spPr bwMode="auto">
          <a:xfrm>
            <a:off x="685800" y="609600"/>
            <a:ext cx="8077200" cy="5516563"/>
          </a:xfrm>
          <a:prstGeom prst="rect">
            <a:avLst/>
          </a:prstGeom>
          <a:noFill/>
        </p:spPr>
      </p:pic>
    </p:spTree>
  </p:cSld>
  <p:clrMapOvr>
    <a:masterClrMapping/>
  </p:clrMapOvr>
  <p:timing>
    <p:tnLst>
      <p:par>
        <p:cTn id="1" dur="indefinite" restart="never" nodeType="tmRoot"/>
      </p:par>
    </p:tnLst>
  </p:timing>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Management of pregnancy-induced hypertension  and mild pre-</a:t>
            </a:r>
            <a:r>
              <a:rPr lang="en-US" b="1" dirty="0" err="1" smtClean="0"/>
              <a:t>eclampsia</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order to detect early signs of pregnancy-induced hypertension and pre-</a:t>
            </a:r>
            <a:r>
              <a:rPr lang="en-US" dirty="0" err="1" smtClean="0"/>
              <a:t>eclampsia</a:t>
            </a:r>
            <a:r>
              <a:rPr lang="en-US" dirty="0" smtClean="0"/>
              <a:t>, regular antenatal visits are necessary, especially in the third trimester of pregnancy.</a:t>
            </a:r>
          </a:p>
          <a:p>
            <a:r>
              <a:rPr lang="en-US" dirty="0" smtClean="0"/>
              <a:t>At each antenatal visit, the woman’s blood pressure must be measured and her urine should be checked for protein if diastolic blood pressure is more than 90mmHg. </a:t>
            </a:r>
          </a:p>
          <a:p>
            <a:r>
              <a:rPr lang="en-US" dirty="0" smtClean="0"/>
              <a:t>If </a:t>
            </a:r>
            <a:r>
              <a:rPr lang="en-US" dirty="0" err="1" smtClean="0"/>
              <a:t>proteinuria</a:t>
            </a:r>
            <a:r>
              <a:rPr lang="en-US" dirty="0" smtClean="0"/>
              <a:t> develops, she should be admitted to a health facility capable of coping with a woman who may develop </a:t>
            </a:r>
            <a:r>
              <a:rPr lang="en-US" dirty="0" err="1" smtClean="0"/>
              <a:t>eclampsia</a:t>
            </a:r>
            <a:r>
              <a:rPr lang="en-US" dirty="0" smtClean="0"/>
              <a:t>.</a:t>
            </a:r>
            <a:endParaRPr lang="en-US" dirty="0"/>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Pregnancy-induced hypertension</a:t>
            </a:r>
            <a:endParaRPr lang="en-US" b="1" dirty="0"/>
          </a:p>
        </p:txBody>
      </p:sp>
      <p:sp>
        <p:nvSpPr>
          <p:cNvPr id="3" name="Content Placeholder 2"/>
          <p:cNvSpPr>
            <a:spLocks noGrp="1"/>
          </p:cNvSpPr>
          <p:nvPr>
            <p:ph idx="1"/>
          </p:nvPr>
        </p:nvSpPr>
        <p:spPr/>
        <p:txBody>
          <a:bodyPr/>
          <a:lstStyle/>
          <a:p>
            <a:r>
              <a:rPr lang="en-US" dirty="0" smtClean="0"/>
              <a:t>The diastolic blood pressure is 90–110 mmHg and there is </a:t>
            </a:r>
            <a:r>
              <a:rPr lang="en-US" dirty="0" err="1" smtClean="0"/>
              <a:t>nohypertension</a:t>
            </a:r>
            <a:r>
              <a:rPr lang="en-US" dirty="0" smtClean="0"/>
              <a:t>  </a:t>
            </a:r>
            <a:r>
              <a:rPr lang="en-US" dirty="0" err="1" smtClean="0"/>
              <a:t>proteinuria</a:t>
            </a:r>
            <a:r>
              <a:rPr lang="en-US" dirty="0" smtClean="0"/>
              <a:t>. The woman is usually managed as an outpatient and followed up weekly at home or at a local clinic</a:t>
            </a:r>
            <a:endParaRPr lang="en-US" dirty="0"/>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Management on an outpatient basis: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monitor blood pressure, urine (for </a:t>
            </a:r>
            <a:r>
              <a:rPr lang="en-US" dirty="0" err="1" smtClean="0"/>
              <a:t>proteinuria</a:t>
            </a:r>
            <a:r>
              <a:rPr lang="en-US" dirty="0" smtClean="0"/>
              <a:t>) and fetal condition (growth, movement, heart rate) weekly</a:t>
            </a:r>
          </a:p>
          <a:p>
            <a:r>
              <a:rPr lang="en-US" dirty="0" smtClean="0"/>
              <a:t>  check if the woman has severe headache, visual disturbances or abdominal pain</a:t>
            </a:r>
          </a:p>
          <a:p>
            <a:r>
              <a:rPr lang="en-US" dirty="0" smtClean="0"/>
              <a:t>  counsel the woman and her family about the danger signals of severe pre-</a:t>
            </a:r>
            <a:r>
              <a:rPr lang="en-US" dirty="0" err="1" smtClean="0"/>
              <a:t>eclampsia</a:t>
            </a:r>
            <a:r>
              <a:rPr lang="en-US" dirty="0" smtClean="0"/>
              <a:t>, ensuring that they know the importance of obtaining immediate medical help if any of the signs develop.</a:t>
            </a:r>
            <a:endParaRPr lang="en-US" dirty="0"/>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Mild – pre-</a:t>
            </a:r>
            <a:r>
              <a:rPr lang="en-US" b="1" dirty="0" err="1" smtClean="0"/>
              <a:t>eclampsia</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In mild pre-</a:t>
            </a:r>
            <a:r>
              <a:rPr lang="en-US" dirty="0" err="1" smtClean="0"/>
              <a:t>eclampsia</a:t>
            </a:r>
            <a:r>
              <a:rPr lang="en-US" dirty="0" smtClean="0"/>
              <a:t> the diastolic blood pressure is between 90–110 mmHg and there is up to 2+ of protein in the urine. Refer the woman to hospital.</a:t>
            </a:r>
          </a:p>
          <a:p>
            <a:r>
              <a:rPr lang="en-US" dirty="0" smtClean="0"/>
              <a:t>If the woman’s signs remain unchanged, keep her in hospital and continue the same management and monitor fetal growth by </a:t>
            </a:r>
            <a:r>
              <a:rPr lang="en-US" dirty="0" err="1" smtClean="0"/>
              <a:t>symphysis-fundal</a:t>
            </a:r>
            <a:r>
              <a:rPr lang="en-US" dirty="0" smtClean="0"/>
              <a:t> height:</a:t>
            </a:r>
          </a:p>
          <a:p>
            <a:r>
              <a:rPr lang="en-US" dirty="0" smtClean="0"/>
              <a:t>  if there are signs of growth restriction, consider an early delivery; if not continue hospitalization until term.</a:t>
            </a:r>
          </a:p>
          <a:p>
            <a:r>
              <a:rPr lang="en-US" dirty="0" smtClean="0"/>
              <a:t>If urinary protein level increases, manage as severe pre-</a:t>
            </a:r>
            <a:r>
              <a:rPr lang="en-US" dirty="0" err="1" smtClean="0"/>
              <a:t>eclampsia</a:t>
            </a:r>
            <a:r>
              <a:rPr lang="en-US" dirty="0" smtClean="0"/>
              <a:t>.</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Mild pre-</a:t>
            </a:r>
            <a:r>
              <a:rPr lang="en-US" b="1" dirty="0" err="1" smtClean="0"/>
              <a:t>eclampsia</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If gestation is more than 37 weeks: </a:t>
            </a:r>
          </a:p>
          <a:p>
            <a:r>
              <a:rPr lang="en-US" dirty="0" smtClean="0"/>
              <a:t>If there are signs of fetal compromise, assess the cervix and expedite delivery</a:t>
            </a:r>
          </a:p>
          <a:p>
            <a:r>
              <a:rPr lang="en-US" dirty="0" smtClean="0"/>
              <a:t>If the cervix is </a:t>
            </a:r>
            <a:r>
              <a:rPr lang="en-US" b="1" dirty="0" err="1" smtClean="0"/>
              <a:t>favourable</a:t>
            </a:r>
            <a:r>
              <a:rPr lang="en-US" dirty="0" smtClean="0"/>
              <a:t>, (soft, thin, partly dilated), rupture membranes with an amniotic hook or a Kocher clamp and induce </a:t>
            </a:r>
            <a:r>
              <a:rPr lang="en-US" dirty="0" err="1" smtClean="0"/>
              <a:t>labour</a:t>
            </a:r>
            <a:r>
              <a:rPr lang="en-US" dirty="0" smtClean="0"/>
              <a:t> using </a:t>
            </a:r>
            <a:r>
              <a:rPr lang="en-US" dirty="0" err="1" smtClean="0"/>
              <a:t>oxytocin</a:t>
            </a:r>
            <a:r>
              <a:rPr lang="en-US" dirty="0" smtClean="0"/>
              <a:t> or prostaglandins.</a:t>
            </a:r>
          </a:p>
          <a:p>
            <a:r>
              <a:rPr lang="en-US" dirty="0" smtClean="0"/>
              <a:t>If the cervix is </a:t>
            </a:r>
            <a:r>
              <a:rPr lang="en-US" b="1" dirty="0" err="1" smtClean="0"/>
              <a:t>unfavourable</a:t>
            </a:r>
            <a:r>
              <a:rPr lang="en-US" dirty="0" smtClean="0"/>
              <a:t> (thick, firm and closed), ripen the cervix using prostaglandins or a Foley catheter or deliver the woman by caesarean section.</a:t>
            </a:r>
            <a:endParaRPr lang="en-US" dirty="0"/>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Impending </a:t>
            </a:r>
            <a:r>
              <a:rPr lang="en-US" b="1" dirty="0" err="1" smtClean="0"/>
              <a:t>eclampsia</a:t>
            </a:r>
            <a:r>
              <a:rPr lang="en-US" b="1" dirty="0" smtClean="0"/>
              <a:t>:</a:t>
            </a:r>
            <a:br>
              <a:rPr lang="en-US" b="1" dirty="0" smtClean="0"/>
            </a:b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smtClean="0"/>
              <a:t>Impending </a:t>
            </a:r>
            <a:r>
              <a:rPr lang="en-US" dirty="0" err="1" smtClean="0"/>
              <a:t>eclampsia</a:t>
            </a:r>
            <a:r>
              <a:rPr lang="en-US" dirty="0" smtClean="0"/>
              <a:t> means that </a:t>
            </a:r>
            <a:r>
              <a:rPr lang="en-US" dirty="0" err="1" smtClean="0"/>
              <a:t>eclamptic</a:t>
            </a:r>
            <a:r>
              <a:rPr lang="en-US" dirty="0" smtClean="0"/>
              <a:t> fits are likely to occur very soon, usually in a woman with severe pre-</a:t>
            </a:r>
            <a:r>
              <a:rPr lang="en-US" dirty="0" err="1" smtClean="0"/>
              <a:t>eclampsia</a:t>
            </a:r>
            <a:r>
              <a:rPr lang="en-US" dirty="0" smtClean="0"/>
              <a:t>. </a:t>
            </a:r>
          </a:p>
          <a:p>
            <a:pPr>
              <a:buNone/>
            </a:pPr>
            <a:r>
              <a:rPr lang="en-US" dirty="0" smtClean="0"/>
              <a:t>Signs of impending </a:t>
            </a:r>
            <a:r>
              <a:rPr lang="en-US" dirty="0" err="1" smtClean="0"/>
              <a:t>eclampsia</a:t>
            </a:r>
            <a:r>
              <a:rPr lang="en-US" dirty="0" smtClean="0"/>
              <a:t> are: -</a:t>
            </a:r>
          </a:p>
          <a:p>
            <a:pPr>
              <a:buNone/>
            </a:pPr>
            <a:r>
              <a:rPr lang="en-US" dirty="0" smtClean="0"/>
              <a:t>• A sharp rise in blood pressure</a:t>
            </a:r>
          </a:p>
          <a:p>
            <a:pPr>
              <a:buNone/>
            </a:pPr>
            <a:r>
              <a:rPr lang="en-US" dirty="0" smtClean="0"/>
              <a:t>• Decreased urinary output</a:t>
            </a:r>
          </a:p>
          <a:p>
            <a:pPr>
              <a:buNone/>
            </a:pPr>
            <a:r>
              <a:rPr lang="en-US" dirty="0" smtClean="0"/>
              <a:t>• Increased </a:t>
            </a:r>
            <a:r>
              <a:rPr lang="en-US" dirty="0" err="1" smtClean="0"/>
              <a:t>proteinuria</a:t>
            </a:r>
            <a:endParaRPr lang="en-US" dirty="0" smtClean="0"/>
          </a:p>
          <a:p>
            <a:pPr>
              <a:buNone/>
            </a:pPr>
            <a:r>
              <a:rPr lang="en-US" dirty="0" smtClean="0"/>
              <a:t>• Severe headache</a:t>
            </a:r>
          </a:p>
          <a:p>
            <a:pPr>
              <a:buNone/>
            </a:pPr>
            <a:r>
              <a:rPr lang="en-US" dirty="0" smtClean="0"/>
              <a:t>• Drowsiness</a:t>
            </a:r>
          </a:p>
          <a:p>
            <a:pPr>
              <a:buNone/>
            </a:pPr>
            <a:r>
              <a:rPr lang="en-US" dirty="0" smtClean="0"/>
              <a:t>• Mental confusion</a:t>
            </a:r>
          </a:p>
          <a:p>
            <a:pPr>
              <a:buNone/>
            </a:pPr>
            <a:r>
              <a:rPr lang="en-US" dirty="0" smtClean="0"/>
              <a:t>• Visual disturbance (e.g. blurred vision, flashes of light)</a:t>
            </a:r>
          </a:p>
          <a:p>
            <a:pPr>
              <a:buNone/>
            </a:pPr>
            <a:r>
              <a:rPr lang="en-US" dirty="0" smtClean="0"/>
              <a:t>• </a:t>
            </a:r>
            <a:r>
              <a:rPr lang="en-US" dirty="0" err="1" smtClean="0"/>
              <a:t>Epigastric</a:t>
            </a:r>
            <a:r>
              <a:rPr lang="en-US" dirty="0" smtClean="0"/>
              <a:t> pain</a:t>
            </a:r>
          </a:p>
          <a:p>
            <a:pPr>
              <a:buNone/>
            </a:pPr>
            <a:r>
              <a:rPr lang="en-US" dirty="0" smtClean="0"/>
              <a:t>• Nausea</a:t>
            </a:r>
          </a:p>
          <a:p>
            <a:pPr>
              <a:buNone/>
            </a:pPr>
            <a:r>
              <a:rPr lang="en-US" dirty="0" smtClean="0"/>
              <a:t>• Vomiting</a:t>
            </a:r>
          </a:p>
          <a:p>
            <a:pPr>
              <a:buNone/>
            </a:pPr>
            <a:r>
              <a:rPr lang="en-US" dirty="0" smtClean="0"/>
              <a:t>• Hyper-</a:t>
            </a:r>
            <a:r>
              <a:rPr lang="en-US" dirty="0" err="1" smtClean="0"/>
              <a:t>reflexia</a:t>
            </a:r>
            <a:r>
              <a:rPr lang="en-US" dirty="0" smtClean="0"/>
              <a:t>.</a:t>
            </a:r>
            <a:endParaRPr lang="en-US" dirty="0"/>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ECLAMPSIA </a:t>
            </a:r>
            <a:endParaRPr lang="en-US" sz="9600" b="1" dirty="0"/>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a:t>
            </a:r>
            <a:endParaRPr lang="en-US" b="1" dirty="0"/>
          </a:p>
        </p:txBody>
      </p:sp>
      <p:sp>
        <p:nvSpPr>
          <p:cNvPr id="3" name="Content Placeholder 2"/>
          <p:cNvSpPr>
            <a:spLocks noGrp="1"/>
          </p:cNvSpPr>
          <p:nvPr>
            <p:ph idx="1"/>
          </p:nvPr>
        </p:nvSpPr>
        <p:spPr/>
        <p:txBody>
          <a:bodyPr>
            <a:normAutofit lnSpcReduction="10000"/>
          </a:bodyPr>
          <a:lstStyle/>
          <a:p>
            <a:r>
              <a:rPr lang="en-US" dirty="0" err="1" smtClean="0"/>
              <a:t>Eclampsia</a:t>
            </a:r>
            <a:r>
              <a:rPr lang="en-US" dirty="0" smtClean="0"/>
              <a:t> is the onset of fits in a woman whose pregnancy is usually complicated by pre-</a:t>
            </a:r>
            <a:r>
              <a:rPr lang="en-US" dirty="0" err="1" smtClean="0"/>
              <a:t>eclampsia</a:t>
            </a:r>
            <a:r>
              <a:rPr lang="en-US" dirty="0" smtClean="0"/>
              <a:t>. </a:t>
            </a:r>
          </a:p>
          <a:p>
            <a:r>
              <a:rPr lang="en-US" dirty="0" smtClean="0"/>
              <a:t>The fits may occur in pregnancy after 20 weeks gestation, in </a:t>
            </a:r>
            <a:r>
              <a:rPr lang="en-US" dirty="0" err="1" smtClean="0"/>
              <a:t>labour</a:t>
            </a:r>
            <a:r>
              <a:rPr lang="en-US" dirty="0" smtClean="0"/>
              <a:t>, or during the first 48 hours of the postpartum period. </a:t>
            </a:r>
          </a:p>
          <a:p>
            <a:r>
              <a:rPr lang="en-US" dirty="0" smtClean="0"/>
              <a:t>There is a high incidence of maternal death in women with </a:t>
            </a:r>
            <a:r>
              <a:rPr lang="en-US" dirty="0" err="1" smtClean="0"/>
              <a:t>eclampsia</a:t>
            </a:r>
            <a:r>
              <a:rPr lang="en-US" dirty="0" smtClean="0"/>
              <a:t>. </a:t>
            </a:r>
            <a:r>
              <a:rPr lang="en-US" dirty="0" err="1" smtClean="0"/>
              <a:t>Perinatal</a:t>
            </a:r>
            <a:r>
              <a:rPr lang="en-US" dirty="0" smtClean="0"/>
              <a:t> mortality is also high.</a:t>
            </a:r>
            <a:endParaRPr lang="en-US" dirty="0"/>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a:t>
            </a:r>
            <a:endParaRPr lang="en-US" dirty="0"/>
          </a:p>
        </p:txBody>
      </p:sp>
      <p:sp>
        <p:nvSpPr>
          <p:cNvPr id="3" name="Content Placeholder 2"/>
          <p:cNvSpPr>
            <a:spLocks noGrp="1"/>
          </p:cNvSpPr>
          <p:nvPr>
            <p:ph idx="1"/>
          </p:nvPr>
        </p:nvSpPr>
        <p:spPr/>
        <p:txBody>
          <a:bodyPr/>
          <a:lstStyle/>
          <a:p>
            <a:r>
              <a:rPr lang="en-US" dirty="0" smtClean="0"/>
              <a:t>Occasionally convulsions occur when there is no hypertension, only </a:t>
            </a:r>
            <a:r>
              <a:rPr lang="en-US" dirty="0" err="1" smtClean="0"/>
              <a:t>proteinuria</a:t>
            </a:r>
            <a:r>
              <a:rPr lang="en-US" dirty="0" smtClean="0"/>
              <a:t>. Other women may have raised blood pressure and </a:t>
            </a:r>
            <a:r>
              <a:rPr lang="en-US" dirty="0" err="1" smtClean="0"/>
              <a:t>proteinuria</a:t>
            </a:r>
            <a:r>
              <a:rPr lang="en-US" dirty="0" smtClean="0"/>
              <a:t>, but only one or two of the signs of severe pre-</a:t>
            </a:r>
            <a:r>
              <a:rPr lang="en-US" dirty="0" err="1" smtClean="0"/>
              <a:t>eclampsia</a:t>
            </a:r>
            <a:r>
              <a:rPr lang="en-US" dirty="0" smtClean="0"/>
              <a:t> when a fit occurs.</a:t>
            </a:r>
            <a:endParaRPr lang="en-US" dirty="0"/>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Epidemiology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This is the third most common cause of maternal mortality worldwide. </a:t>
            </a:r>
            <a:r>
              <a:rPr lang="en-US" dirty="0" err="1" smtClean="0"/>
              <a:t>Eclampsia</a:t>
            </a:r>
            <a:r>
              <a:rPr lang="en-US" dirty="0" smtClean="0"/>
              <a:t> is estimated to occur in about 1 in 100 -1700 deliveries.</a:t>
            </a:r>
          </a:p>
          <a:p>
            <a:pPr>
              <a:buNone/>
            </a:pPr>
            <a:r>
              <a:rPr lang="en-US" dirty="0" smtClean="0"/>
              <a:t>The following increase a woman's chance for getting preeclampsia:</a:t>
            </a:r>
          </a:p>
          <a:p>
            <a:r>
              <a:rPr lang="en-US" dirty="0" smtClean="0"/>
              <a:t>Being 35 or older</a:t>
            </a:r>
          </a:p>
          <a:p>
            <a:r>
              <a:rPr lang="en-US" dirty="0" smtClean="0"/>
              <a:t>Being African American</a:t>
            </a:r>
          </a:p>
          <a:p>
            <a:r>
              <a:rPr lang="en-US" dirty="0" smtClean="0"/>
              <a:t>First pregnancy</a:t>
            </a:r>
          </a:p>
          <a:p>
            <a:r>
              <a:rPr lang="en-US" dirty="0" smtClean="0"/>
              <a:t>History of diabetes, high blood pressure, or kidney disease</a:t>
            </a:r>
          </a:p>
          <a:p>
            <a:r>
              <a:rPr lang="en-US" dirty="0" smtClean="0"/>
              <a:t>Multiple pregnancies (twins, triplets, etc.)</a:t>
            </a:r>
          </a:p>
          <a:p>
            <a:r>
              <a:rPr lang="en-US" dirty="0" smtClean="0"/>
              <a:t>Teenage pregnancy</a:t>
            </a:r>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descr="24-13_OvarianCycle_1"/>
          <p:cNvPicPr>
            <a:picLocks noGrp="1" noChangeAspect="1" noChangeArrowheads="1"/>
          </p:cNvPicPr>
          <p:nvPr>
            <p:ph idx="1"/>
          </p:nvPr>
        </p:nvPicPr>
        <p:blipFill>
          <a:blip r:embed="rId2"/>
          <a:srcRect l="19090" t="28235" r="17273" b="22353"/>
          <a:stretch>
            <a:fillRect/>
          </a:stretch>
        </p:blipFill>
        <p:spPr bwMode="auto">
          <a:xfrm>
            <a:off x="685800" y="1219200"/>
            <a:ext cx="7924800" cy="4953000"/>
          </a:xfrm>
          <a:prstGeom prst="rect">
            <a:avLst/>
          </a:prstGeom>
          <a:noFill/>
        </p:spPr>
      </p:pic>
    </p:spTree>
  </p:cSld>
  <p:clrMapOvr>
    <a:masterClrMapping/>
  </p:clrMapOvr>
  <p:timing>
    <p:tnLst>
      <p:par>
        <p:cTn id="1" dur="indefinite" restart="never" nodeType="tmRoot"/>
      </p:par>
    </p:tnLst>
  </p:timing>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Epidemiology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Kenyatta National Hospital the incidence of </a:t>
            </a:r>
            <a:r>
              <a:rPr lang="en-US" dirty="0" err="1" smtClean="0"/>
              <a:t>eclampsia</a:t>
            </a:r>
            <a:r>
              <a:rPr lang="en-US" dirty="0" smtClean="0"/>
              <a:t> among 14,730 deliveries over a two-year period (Jan 1999 - Dec 2000) was 147, approximately 10 per 1000 deliveries. </a:t>
            </a:r>
          </a:p>
          <a:p>
            <a:r>
              <a:rPr lang="en-US" dirty="0" smtClean="0"/>
              <a:t>74% of the patients with </a:t>
            </a:r>
            <a:r>
              <a:rPr lang="en-US" dirty="0" err="1" smtClean="0"/>
              <a:t>eclampsia</a:t>
            </a:r>
            <a:r>
              <a:rPr lang="en-US" dirty="0" smtClean="0"/>
              <a:t> were </a:t>
            </a:r>
            <a:r>
              <a:rPr lang="en-US" dirty="0" err="1" smtClean="0"/>
              <a:t>nulliparous</a:t>
            </a:r>
            <a:r>
              <a:rPr lang="en-US" dirty="0" smtClean="0"/>
              <a:t>. </a:t>
            </a:r>
          </a:p>
          <a:p>
            <a:r>
              <a:rPr lang="en-US" dirty="0" smtClean="0"/>
              <a:t>The complications in patients with </a:t>
            </a:r>
            <a:r>
              <a:rPr lang="en-US" dirty="0" err="1" smtClean="0"/>
              <a:t>eclampsia</a:t>
            </a:r>
            <a:r>
              <a:rPr lang="en-US" dirty="0" smtClean="0"/>
              <a:t> were mainly; sepsis (40%), pulmonary </a:t>
            </a:r>
            <a:r>
              <a:rPr lang="en-US" dirty="0" err="1" smtClean="0"/>
              <a:t>oedema</a:t>
            </a:r>
            <a:r>
              <a:rPr lang="en-US" dirty="0" smtClean="0"/>
              <a:t> (25%), acute renal failure (10%) and cerebral </a:t>
            </a:r>
            <a:r>
              <a:rPr lang="en-US" dirty="0" err="1" smtClean="0"/>
              <a:t>haemorrhage</a:t>
            </a:r>
            <a:r>
              <a:rPr lang="en-US" dirty="0" smtClean="0"/>
              <a:t> (10%).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Epidemiology</a:t>
            </a:r>
            <a:endParaRPr lang="en-US" dirty="0"/>
          </a:p>
        </p:txBody>
      </p:sp>
      <p:sp>
        <p:nvSpPr>
          <p:cNvPr id="3" name="Content Placeholder 2"/>
          <p:cNvSpPr>
            <a:spLocks noGrp="1"/>
          </p:cNvSpPr>
          <p:nvPr>
            <p:ph idx="1"/>
          </p:nvPr>
        </p:nvSpPr>
        <p:spPr/>
        <p:txBody>
          <a:bodyPr/>
          <a:lstStyle/>
          <a:p>
            <a:r>
              <a:rPr lang="en-US" dirty="0" smtClean="0"/>
              <a:t> Of these patients with complications 45% were admitted to ICU mainly due to pulmonary </a:t>
            </a:r>
            <a:r>
              <a:rPr lang="en-US" dirty="0" err="1" smtClean="0"/>
              <a:t>oedema</a:t>
            </a:r>
            <a:r>
              <a:rPr lang="en-US" dirty="0" smtClean="0"/>
              <a:t> (47%) and poor reversal from </a:t>
            </a:r>
            <a:r>
              <a:rPr lang="en-US" dirty="0" err="1" smtClean="0"/>
              <a:t>anaesthesia</a:t>
            </a:r>
            <a:r>
              <a:rPr lang="en-US" dirty="0" smtClean="0"/>
              <a:t> (37%). </a:t>
            </a:r>
          </a:p>
          <a:p>
            <a:r>
              <a:rPr lang="en-US" dirty="0" smtClean="0"/>
              <a:t>Thus, hypertension in pregnancy is a major cause of maternal mortality and interventions are required for it’s prompt management.</a:t>
            </a:r>
          </a:p>
          <a:p>
            <a:endParaRPr lang="en-US" dirty="0"/>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primigravidae</a:t>
            </a:r>
            <a:r>
              <a:rPr lang="en-US" dirty="0" smtClean="0"/>
              <a:t> (especially young teenagers and women over 35 years)</a:t>
            </a:r>
          </a:p>
          <a:p>
            <a:r>
              <a:rPr lang="en-US" dirty="0" smtClean="0"/>
              <a:t>  obese women</a:t>
            </a:r>
          </a:p>
          <a:p>
            <a:r>
              <a:rPr lang="en-US" dirty="0" smtClean="0"/>
              <a:t>  women with essential or renal hypertension</a:t>
            </a:r>
          </a:p>
          <a:p>
            <a:r>
              <a:rPr lang="en-US" dirty="0" smtClean="0"/>
              <a:t>  multiple pregnancy</a:t>
            </a:r>
          </a:p>
          <a:p>
            <a:r>
              <a:rPr lang="en-US" dirty="0" smtClean="0"/>
              <a:t>  women with</a:t>
            </a:r>
          </a:p>
          <a:p>
            <a:r>
              <a:rPr lang="en-US" dirty="0" smtClean="0"/>
              <a:t>-  diabetes</a:t>
            </a:r>
          </a:p>
          <a:p>
            <a:r>
              <a:rPr lang="en-US" dirty="0" smtClean="0"/>
              <a:t>-  </a:t>
            </a:r>
            <a:r>
              <a:rPr lang="en-US" dirty="0" err="1" smtClean="0"/>
              <a:t>hydatidiform</a:t>
            </a:r>
            <a:r>
              <a:rPr lang="en-US" dirty="0" smtClean="0"/>
              <a:t> mole</a:t>
            </a:r>
          </a:p>
          <a:p>
            <a:r>
              <a:rPr lang="en-US" dirty="0" smtClean="0"/>
              <a:t>-  </a:t>
            </a:r>
            <a:r>
              <a:rPr lang="en-US" dirty="0" err="1" smtClean="0"/>
              <a:t>polyhydramnios</a:t>
            </a:r>
            <a:endParaRPr lang="en-US" dirty="0" smtClean="0"/>
          </a:p>
          <a:p>
            <a:r>
              <a:rPr lang="en-US" dirty="0" smtClean="0"/>
              <a:t>-  </a:t>
            </a:r>
            <a:r>
              <a:rPr lang="en-US" dirty="0" err="1" smtClean="0"/>
              <a:t>hydrops</a:t>
            </a:r>
            <a:r>
              <a:rPr lang="en-US" dirty="0" smtClean="0"/>
              <a:t> </a:t>
            </a:r>
            <a:r>
              <a:rPr lang="en-US" dirty="0" err="1" smtClean="0"/>
              <a:t>fetalis</a:t>
            </a:r>
            <a:r>
              <a:rPr lang="en-US" dirty="0" smtClean="0"/>
              <a:t>.</a:t>
            </a:r>
            <a:endParaRPr lang="en-US" dirty="0"/>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The following risk factors make the danger of dying from </a:t>
            </a:r>
            <a:r>
              <a:rPr lang="en-US" dirty="0" err="1" smtClean="0"/>
              <a:t>eclampsia</a:t>
            </a:r>
            <a:r>
              <a:rPr lang="en-US" dirty="0" smtClean="0"/>
              <a:t> greater.</a:t>
            </a:r>
          </a:p>
          <a:p>
            <a:pPr>
              <a:buNone/>
            </a:pPr>
            <a:r>
              <a:rPr lang="en-US" b="1" dirty="0" smtClean="0"/>
              <a:t>Community risk factors:</a:t>
            </a:r>
          </a:p>
          <a:p>
            <a:r>
              <a:rPr lang="en-US" dirty="0" smtClean="0"/>
              <a:t>  lack of awareness about symptoms of severe pre-</a:t>
            </a:r>
            <a:r>
              <a:rPr lang="en-US" dirty="0" err="1" smtClean="0"/>
              <a:t>eclampsia</a:t>
            </a:r>
            <a:r>
              <a:rPr lang="en-US" dirty="0" smtClean="0"/>
              <a:t> and </a:t>
            </a:r>
            <a:r>
              <a:rPr lang="en-US" dirty="0" err="1" smtClean="0"/>
              <a:t>eclampsia</a:t>
            </a:r>
            <a:r>
              <a:rPr lang="en-US" dirty="0" smtClean="0"/>
              <a:t> and the importance of early and regular antenatal care</a:t>
            </a:r>
          </a:p>
          <a:p>
            <a:r>
              <a:rPr lang="en-US" dirty="0" smtClean="0"/>
              <a:t>  transportation problems</a:t>
            </a:r>
          </a:p>
          <a:p>
            <a:r>
              <a:rPr lang="en-US" dirty="0" smtClean="0"/>
              <a:t>  low socioeconomic status (this is because teenage pregnancy is more common among the poor)</a:t>
            </a:r>
          </a:p>
          <a:p>
            <a:r>
              <a:rPr lang="en-US" dirty="0" smtClean="0"/>
              <a:t>  financial hardship and inability to pay for transport and medical care</a:t>
            </a:r>
          </a:p>
          <a:p>
            <a:r>
              <a:rPr lang="en-US" dirty="0" smtClean="0"/>
              <a:t>  community distrust of health care personnel.</a:t>
            </a:r>
            <a:endParaRPr lang="en-US" dirty="0"/>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Health service risk factors:</a:t>
            </a:r>
          </a:p>
          <a:p>
            <a:r>
              <a:rPr lang="en-US" dirty="0" smtClean="0"/>
              <a:t>  failure to monitor blood pressure and urine during antenatal care</a:t>
            </a:r>
          </a:p>
          <a:p>
            <a:r>
              <a:rPr lang="en-US" dirty="0" smtClean="0"/>
              <a:t>  failure to counsel women and families about dangerous symptoms of severe pre-</a:t>
            </a:r>
            <a:r>
              <a:rPr lang="en-US" dirty="0" err="1" smtClean="0"/>
              <a:t>eclampsia</a:t>
            </a:r>
            <a:r>
              <a:rPr lang="en-US" dirty="0" smtClean="0"/>
              <a:t> and the importance of regular antenatal care</a:t>
            </a:r>
          </a:p>
          <a:p>
            <a:r>
              <a:rPr lang="en-US" dirty="0" smtClean="0"/>
              <a:t>  delay in referral of women with symptoms and signs of severe pre-</a:t>
            </a:r>
            <a:r>
              <a:rPr lang="en-US" dirty="0" err="1" smtClean="0"/>
              <a:t>eclampsia</a:t>
            </a:r>
            <a:r>
              <a:rPr lang="en-US" dirty="0" smtClean="0"/>
              <a:t> or </a:t>
            </a:r>
            <a:r>
              <a:rPr lang="en-US" dirty="0" err="1" smtClean="0"/>
              <a:t>eclampsia</a:t>
            </a:r>
            <a:endParaRPr lang="en-US" dirty="0" smtClean="0"/>
          </a:p>
          <a:p>
            <a:r>
              <a:rPr lang="en-US" dirty="0" smtClean="0"/>
              <a:t>  lack of a clear-cut management strategy/clinical protocols for dealing with pre-</a:t>
            </a:r>
            <a:r>
              <a:rPr lang="en-US" dirty="0" err="1" smtClean="0"/>
              <a:t>eclampsia</a:t>
            </a:r>
            <a:r>
              <a:rPr lang="en-US" dirty="0" smtClean="0"/>
              <a:t> and </a:t>
            </a:r>
            <a:r>
              <a:rPr lang="en-US" dirty="0" err="1" smtClean="0"/>
              <a:t>eclampsia</a:t>
            </a:r>
            <a:endParaRPr lang="en-US" dirty="0" smtClean="0"/>
          </a:p>
          <a:p>
            <a:r>
              <a:rPr lang="en-US" dirty="0" smtClean="0"/>
              <a:t>  inadequately trained staff to treat women with severe </a:t>
            </a:r>
            <a:r>
              <a:rPr lang="en-US" dirty="0" err="1" smtClean="0"/>
              <a:t>eclampsia</a:t>
            </a:r>
            <a:r>
              <a:rPr lang="en-US" dirty="0" smtClean="0"/>
              <a:t> or </a:t>
            </a:r>
            <a:r>
              <a:rPr lang="en-US" dirty="0" err="1" smtClean="0"/>
              <a:t>eclampsia</a:t>
            </a:r>
            <a:endParaRPr lang="en-US" dirty="0" smtClean="0"/>
          </a:p>
          <a:p>
            <a:r>
              <a:rPr lang="en-US" dirty="0" smtClean="0"/>
              <a:t>  lack of proper equipment and drugs to treat </a:t>
            </a:r>
            <a:r>
              <a:rPr lang="en-US" dirty="0" err="1" smtClean="0"/>
              <a:t>eclampsia</a:t>
            </a:r>
            <a:r>
              <a:rPr lang="en-US" dirty="0" smtClean="0"/>
              <a:t>.</a:t>
            </a:r>
            <a:endParaRPr lang="en-US" dirty="0"/>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 of </a:t>
            </a:r>
            <a:r>
              <a:rPr lang="en-US" b="1" dirty="0" err="1" smtClean="0"/>
              <a:t>eclampsia</a:t>
            </a:r>
            <a:r>
              <a:rPr lang="en-US" b="1" dirty="0" smtClean="0"/>
              <a:t> </a:t>
            </a:r>
            <a:endParaRPr lang="en-US" b="1" dirty="0"/>
          </a:p>
        </p:txBody>
      </p:sp>
      <p:sp>
        <p:nvSpPr>
          <p:cNvPr id="3" name="Content Placeholder 2"/>
          <p:cNvSpPr>
            <a:spLocks noGrp="1"/>
          </p:cNvSpPr>
          <p:nvPr>
            <p:ph idx="1"/>
          </p:nvPr>
        </p:nvSpPr>
        <p:spPr/>
        <p:txBody>
          <a:bodyPr/>
          <a:lstStyle/>
          <a:p>
            <a:pPr>
              <a:buNone/>
            </a:pPr>
            <a:r>
              <a:rPr lang="en-US" dirty="0" smtClean="0"/>
              <a:t>Include:</a:t>
            </a:r>
          </a:p>
          <a:p>
            <a:r>
              <a:rPr lang="en-US" dirty="0" smtClean="0"/>
              <a:t>Muscle aches and pains</a:t>
            </a:r>
          </a:p>
          <a:p>
            <a:r>
              <a:rPr lang="en-US" dirty="0" smtClean="0"/>
              <a:t>Seizures</a:t>
            </a:r>
          </a:p>
          <a:p>
            <a:r>
              <a:rPr lang="en-US" dirty="0" smtClean="0"/>
              <a:t>Severe agitation</a:t>
            </a:r>
          </a:p>
          <a:p>
            <a:r>
              <a:rPr lang="en-US" dirty="0" smtClean="0"/>
              <a:t>Unconsciousness</a:t>
            </a:r>
          </a:p>
          <a:p>
            <a:endParaRPr lang="en-US" dirty="0"/>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Stages of an </a:t>
            </a:r>
            <a:r>
              <a:rPr lang="en-US" b="1" dirty="0" err="1" smtClean="0"/>
              <a:t>eclamptic</a:t>
            </a:r>
            <a:r>
              <a:rPr lang="en-US" b="1" dirty="0" smtClean="0"/>
              <a:t> fit</a:t>
            </a:r>
            <a:endParaRPr lang="en-US" b="1" dirty="0"/>
          </a:p>
        </p:txBody>
      </p:sp>
      <p:sp>
        <p:nvSpPr>
          <p:cNvPr id="3" name="Content Placeholder 2"/>
          <p:cNvSpPr>
            <a:spLocks noGrp="1"/>
          </p:cNvSpPr>
          <p:nvPr>
            <p:ph idx="1"/>
          </p:nvPr>
        </p:nvSpPr>
        <p:spPr/>
        <p:txBody>
          <a:bodyPr>
            <a:normAutofit/>
          </a:bodyPr>
          <a:lstStyle/>
          <a:p>
            <a:pPr>
              <a:buNone/>
            </a:pPr>
            <a:r>
              <a:rPr lang="en-US" dirty="0" smtClean="0"/>
              <a:t>It is similar to an epileptic fit.</a:t>
            </a:r>
          </a:p>
          <a:p>
            <a:pPr>
              <a:buNone/>
            </a:pPr>
            <a:endParaRPr lang="en-US" dirty="0" smtClean="0"/>
          </a:p>
          <a:p>
            <a:pPr>
              <a:buNone/>
            </a:pPr>
            <a:r>
              <a:rPr lang="en-US" dirty="0" smtClean="0"/>
              <a:t>1.  </a:t>
            </a:r>
            <a:r>
              <a:rPr lang="en-US" b="1" dirty="0" err="1" smtClean="0"/>
              <a:t>Premonitary</a:t>
            </a:r>
            <a:r>
              <a:rPr lang="en-US" b="1" dirty="0" smtClean="0"/>
              <a:t> stage:  </a:t>
            </a:r>
            <a:r>
              <a:rPr lang="en-US" dirty="0" smtClean="0"/>
              <a:t>This lasts 10–20 seconds, during which:</a:t>
            </a:r>
          </a:p>
          <a:p>
            <a:pPr>
              <a:buNone/>
            </a:pPr>
            <a:r>
              <a:rPr lang="en-US" dirty="0" smtClean="0"/>
              <a:t>  the eyes roll or stare</a:t>
            </a:r>
          </a:p>
          <a:p>
            <a:pPr>
              <a:buNone/>
            </a:pPr>
            <a:r>
              <a:rPr lang="en-US" dirty="0" smtClean="0"/>
              <a:t>  the face and hand muscles may twitch.</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Stages of an </a:t>
            </a:r>
            <a:r>
              <a:rPr lang="en-US" b="1" dirty="0" err="1" smtClean="0"/>
              <a:t>eclamptic</a:t>
            </a:r>
            <a:r>
              <a:rPr lang="en-US" b="1" dirty="0" smtClean="0"/>
              <a:t> fit</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2. </a:t>
            </a:r>
            <a:r>
              <a:rPr lang="en-US" b="1" dirty="0" smtClean="0"/>
              <a:t>Tonic stage:  </a:t>
            </a:r>
            <a:r>
              <a:rPr lang="en-US" dirty="0" smtClean="0"/>
              <a:t>This lasts up to 30 seconds, during which:</a:t>
            </a:r>
          </a:p>
          <a:p>
            <a:pPr>
              <a:buNone/>
            </a:pPr>
            <a:r>
              <a:rPr lang="en-US" dirty="0" smtClean="0"/>
              <a:t>  the muscles go into violent spasm</a:t>
            </a:r>
          </a:p>
          <a:p>
            <a:pPr>
              <a:buNone/>
            </a:pPr>
            <a:r>
              <a:rPr lang="en-US" dirty="0" smtClean="0"/>
              <a:t>  the fists are clenched and arms and legs are rigid</a:t>
            </a:r>
          </a:p>
          <a:p>
            <a:pPr>
              <a:buNone/>
            </a:pPr>
            <a:r>
              <a:rPr lang="en-US" dirty="0" smtClean="0"/>
              <a:t>  the diaphragm (which is a muscle separating the chest from the abdomen) is in spasm, so that breathing stops and the </a:t>
            </a:r>
            <a:r>
              <a:rPr lang="en-US" dirty="0" err="1" smtClean="0"/>
              <a:t>colour</a:t>
            </a:r>
            <a:r>
              <a:rPr lang="en-US" dirty="0" smtClean="0"/>
              <a:t> of the skin becomes blue or dusky (cyanosis)</a:t>
            </a:r>
          </a:p>
          <a:p>
            <a:pPr>
              <a:buNone/>
            </a:pPr>
            <a:r>
              <a:rPr lang="en-US" dirty="0" smtClean="0"/>
              <a:t>  the back may be arched</a:t>
            </a:r>
          </a:p>
          <a:p>
            <a:pPr>
              <a:buNone/>
            </a:pPr>
            <a:r>
              <a:rPr lang="en-US" dirty="0" smtClean="0"/>
              <a:t>  the teeth are clenched</a:t>
            </a:r>
          </a:p>
          <a:p>
            <a:pPr>
              <a:buNone/>
            </a:pPr>
            <a:r>
              <a:rPr lang="en-US" dirty="0" smtClean="0"/>
              <a:t>  the eyes bulge.</a:t>
            </a:r>
          </a:p>
          <a:p>
            <a:endParaRPr lang="en-US" dirty="0"/>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Stages of an </a:t>
            </a:r>
            <a:r>
              <a:rPr lang="en-US" b="1" dirty="0" err="1" smtClean="0"/>
              <a:t>eclamptic</a:t>
            </a:r>
            <a:r>
              <a:rPr lang="en-US" b="1" dirty="0" smtClean="0"/>
              <a:t> fit</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3. </a:t>
            </a:r>
            <a:r>
              <a:rPr lang="en-US" b="1" dirty="0" err="1" smtClean="0"/>
              <a:t>Clonic</a:t>
            </a:r>
            <a:r>
              <a:rPr lang="en-US" b="1" dirty="0" smtClean="0"/>
              <a:t> Stage  </a:t>
            </a:r>
            <a:r>
              <a:rPr lang="en-US" dirty="0" smtClean="0"/>
              <a:t>This lasts 1–2 minutes and is marked by:</a:t>
            </a:r>
          </a:p>
          <a:p>
            <a:pPr>
              <a:buNone/>
            </a:pPr>
            <a:r>
              <a:rPr lang="en-US" dirty="0" smtClean="0"/>
              <a:t>  violent contraction and relaxation of the muscles</a:t>
            </a:r>
          </a:p>
          <a:p>
            <a:pPr>
              <a:buNone/>
            </a:pPr>
            <a:r>
              <a:rPr lang="en-US" dirty="0" smtClean="0"/>
              <a:t>  increased saliva causes “foaming” at the mouth and there is a risk of inhalation</a:t>
            </a:r>
          </a:p>
          <a:p>
            <a:pPr>
              <a:buNone/>
            </a:pPr>
            <a:r>
              <a:rPr lang="en-US" dirty="0" smtClean="0"/>
              <a:t>  deep, noisy breathing </a:t>
            </a:r>
          </a:p>
          <a:p>
            <a:pPr>
              <a:buNone/>
            </a:pPr>
            <a:r>
              <a:rPr lang="en-US" dirty="0" smtClean="0"/>
              <a:t>  the face looks congested (filled with blood) and swollen.</a:t>
            </a:r>
            <a:endParaRPr lang="en-US" dirty="0"/>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Stages of an </a:t>
            </a:r>
            <a:r>
              <a:rPr lang="en-US" b="1" dirty="0" err="1" smtClean="0"/>
              <a:t>eclamptic</a:t>
            </a:r>
            <a:r>
              <a:rPr lang="en-US" b="1" dirty="0" smtClean="0"/>
              <a:t> fit</a:t>
            </a:r>
            <a:endParaRPr lang="en-US" dirty="0"/>
          </a:p>
        </p:txBody>
      </p:sp>
      <p:sp>
        <p:nvSpPr>
          <p:cNvPr id="3" name="Content Placeholder 2"/>
          <p:cNvSpPr>
            <a:spLocks noGrp="1"/>
          </p:cNvSpPr>
          <p:nvPr>
            <p:ph idx="1"/>
          </p:nvPr>
        </p:nvSpPr>
        <p:spPr/>
        <p:txBody>
          <a:bodyPr/>
          <a:lstStyle/>
          <a:p>
            <a:pPr>
              <a:buNone/>
            </a:pPr>
            <a:r>
              <a:rPr lang="en-US" dirty="0" smtClean="0"/>
              <a:t>4. </a:t>
            </a:r>
            <a:r>
              <a:rPr lang="en-US" b="1" dirty="0" smtClean="0"/>
              <a:t>Coma Stage:  </a:t>
            </a:r>
            <a:r>
              <a:rPr lang="en-US" dirty="0" smtClean="0"/>
              <a:t>This may last for minutes or hours. The woman is deeply unconscious and often breathes noisily. The cyanosis fades but her face may still be swollen and congested. Further fits may occur.</a:t>
            </a:r>
          </a:p>
          <a:p>
            <a:pPr>
              <a:buNone/>
            </a:pPr>
            <a:r>
              <a:rPr lang="en-US" dirty="0" smtClean="0"/>
              <a:t>The woman may die after only one or two fits.</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029F87F-70F5-4252-9EC5-AF2C0A4CA21A}" type="slidenum">
              <a:rPr lang="en-US"/>
              <a:pPr/>
              <a:t>75</a:t>
            </a:fld>
            <a:endParaRPr lang="en-US"/>
          </a:p>
        </p:txBody>
      </p:sp>
      <p:sp>
        <p:nvSpPr>
          <p:cNvPr id="53250" name="Rectangle 2"/>
          <p:cNvSpPr>
            <a:spLocks noGrp="1" noChangeArrowheads="1"/>
          </p:cNvSpPr>
          <p:nvPr>
            <p:ph type="title"/>
          </p:nvPr>
        </p:nvSpPr>
        <p:spPr>
          <a:xfrm>
            <a:off x="5257800" y="655638"/>
            <a:ext cx="3733800" cy="563562"/>
          </a:xfrm>
        </p:spPr>
        <p:txBody>
          <a:bodyPr/>
          <a:lstStyle/>
          <a:p>
            <a:r>
              <a:rPr lang="en-US" sz="2800"/>
              <a:t>Nearly mature follicle</a:t>
            </a:r>
          </a:p>
        </p:txBody>
      </p:sp>
      <p:sp>
        <p:nvSpPr>
          <p:cNvPr id="53251" name="Rectangle 3"/>
          <p:cNvSpPr>
            <a:spLocks noGrp="1" noChangeArrowheads="1"/>
          </p:cNvSpPr>
          <p:nvPr>
            <p:ph type="body" idx="1"/>
          </p:nvPr>
        </p:nvSpPr>
        <p:spPr>
          <a:xfrm>
            <a:off x="228600" y="2819400"/>
            <a:ext cx="8686800" cy="4038600"/>
          </a:xfrm>
        </p:spPr>
        <p:txBody>
          <a:bodyPr/>
          <a:lstStyle/>
          <a:p>
            <a:pPr>
              <a:lnSpc>
                <a:spcPct val="80000"/>
              </a:lnSpc>
            </a:pPr>
            <a:r>
              <a:rPr lang="en-US" sz="2400"/>
              <a:t>Oocyte develops the </a:t>
            </a:r>
            <a:r>
              <a:rPr lang="en-US" sz="2400" b="1" i="1"/>
              <a:t>zona pellucida</a:t>
            </a:r>
          </a:p>
          <a:p>
            <a:pPr lvl="1">
              <a:lnSpc>
                <a:spcPct val="80000"/>
              </a:lnSpc>
            </a:pPr>
            <a:r>
              <a:rPr lang="en-US" sz="2000"/>
              <a:t>Glycoprotein coat</a:t>
            </a:r>
          </a:p>
          <a:p>
            <a:pPr lvl="1">
              <a:lnSpc>
                <a:spcPct val="80000"/>
              </a:lnSpc>
            </a:pPr>
            <a:r>
              <a:rPr lang="en-US" sz="2000"/>
              <a:t>Protective shell (egg shell)</a:t>
            </a:r>
          </a:p>
          <a:p>
            <a:pPr lvl="1">
              <a:lnSpc>
                <a:spcPct val="80000"/>
              </a:lnSpc>
            </a:pPr>
            <a:r>
              <a:rPr lang="en-US" sz="2000"/>
              <a:t>Sperm must penetrate to fertilize the oocyte</a:t>
            </a:r>
          </a:p>
          <a:p>
            <a:pPr>
              <a:lnSpc>
                <a:spcPct val="80000"/>
              </a:lnSpc>
            </a:pPr>
            <a:r>
              <a:rPr lang="en-US" sz="2400"/>
              <a:t>Thecal cells stimulated by LH to secrete androgens</a:t>
            </a:r>
          </a:p>
          <a:p>
            <a:pPr>
              <a:lnSpc>
                <a:spcPct val="80000"/>
              </a:lnSpc>
            </a:pPr>
            <a:r>
              <a:rPr lang="en-US" sz="2400"/>
              <a:t>Granulosa cells (with FSH influence) convert androgens to estrogen (follicular cells called granulosa cells now)</a:t>
            </a:r>
          </a:p>
          <a:p>
            <a:pPr>
              <a:lnSpc>
                <a:spcPct val="80000"/>
              </a:lnSpc>
            </a:pPr>
            <a:r>
              <a:rPr lang="en-US" sz="2400"/>
              <a:t>Clear liquid gathers to form fluid-filled antrum: now a secondary follicle</a:t>
            </a:r>
          </a:p>
          <a:p>
            <a:pPr>
              <a:lnSpc>
                <a:spcPct val="80000"/>
              </a:lnSpc>
            </a:pPr>
            <a:r>
              <a:rPr lang="en-US" sz="2400"/>
              <a:t>Surrounding coat of granulosa cells: </a:t>
            </a:r>
            <a:r>
              <a:rPr lang="en-US" sz="2400" b="1" i="1"/>
              <a:t>corona radiata</a:t>
            </a:r>
          </a:p>
          <a:p>
            <a:pPr>
              <a:lnSpc>
                <a:spcPct val="80000"/>
              </a:lnSpc>
            </a:pPr>
            <a:r>
              <a:rPr lang="en-US" sz="2400"/>
              <a:t>Fully mature, ready to ovulate, called: </a:t>
            </a:r>
            <a:r>
              <a:rPr lang="en-US" sz="2400" b="1" i="1"/>
              <a:t>”Graafian follicle”</a:t>
            </a:r>
          </a:p>
          <a:p>
            <a:pPr>
              <a:lnSpc>
                <a:spcPct val="80000"/>
              </a:lnSpc>
            </a:pPr>
            <a:endParaRPr lang="en-US" sz="2400"/>
          </a:p>
        </p:txBody>
      </p:sp>
      <p:pic>
        <p:nvPicPr>
          <p:cNvPr id="53252" name="Picture 4" descr="24-12b_OvaryStructr_1"/>
          <p:cNvPicPr>
            <a:picLocks noChangeAspect="1" noChangeArrowheads="1"/>
          </p:cNvPicPr>
          <p:nvPr/>
        </p:nvPicPr>
        <p:blipFill>
          <a:blip r:embed="rId2"/>
          <a:srcRect l="13637" t="28235" r="16364" b="22353"/>
          <a:stretch>
            <a:fillRect/>
          </a:stretch>
        </p:blipFill>
        <p:spPr bwMode="auto">
          <a:xfrm>
            <a:off x="-7938" y="-7938"/>
            <a:ext cx="5281613" cy="2881313"/>
          </a:xfrm>
          <a:prstGeom prst="rect">
            <a:avLst/>
          </a:prstGeom>
          <a:noFill/>
        </p:spPr>
      </p:pic>
    </p:spTree>
  </p:cSld>
  <p:clrMapOvr>
    <a:masterClrMapping/>
  </p:clrMapOvr>
  <p:timing>
    <p:tnLst>
      <p:par>
        <p:cTn id="1" dur="indefinite" restart="never" nodeType="tmRoot"/>
      </p:par>
    </p:tnLst>
  </p:timing>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a:t>
            </a:r>
            <a:r>
              <a:rPr lang="en-US" dirty="0" smtClean="0"/>
              <a:t> </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Blood and urine tests may be done to check:</a:t>
            </a:r>
          </a:p>
          <a:p>
            <a:r>
              <a:rPr lang="en-US" dirty="0" smtClean="0"/>
              <a:t>Blood clotting factors</a:t>
            </a:r>
          </a:p>
          <a:p>
            <a:r>
              <a:rPr lang="en-US" dirty="0" smtClean="0"/>
              <a:t>Creatinine</a:t>
            </a:r>
          </a:p>
          <a:p>
            <a:r>
              <a:rPr lang="en-US" dirty="0" smtClean="0"/>
              <a:t>Hematocrit</a:t>
            </a:r>
          </a:p>
          <a:p>
            <a:r>
              <a:rPr lang="en-US" dirty="0" smtClean="0"/>
              <a:t>Uric acid</a:t>
            </a:r>
          </a:p>
          <a:p>
            <a:r>
              <a:rPr lang="en-US" dirty="0" smtClean="0"/>
              <a:t>Liver function</a:t>
            </a:r>
          </a:p>
          <a:p>
            <a:r>
              <a:rPr lang="en-US" dirty="0" smtClean="0"/>
              <a:t>Platelet count</a:t>
            </a:r>
          </a:p>
          <a:p>
            <a:r>
              <a:rPr lang="en-US" dirty="0" smtClean="0"/>
              <a:t>Protein in the urine</a:t>
            </a:r>
          </a:p>
          <a:p>
            <a:endParaRPr lang="en-US" dirty="0"/>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a:t>
            </a:r>
            <a:r>
              <a:rPr lang="en-US" b="1" dirty="0" err="1" smtClean="0"/>
              <a:t>eclampsia</a:t>
            </a:r>
            <a:r>
              <a:rPr lang="en-US" b="1" dirty="0" smtClean="0"/>
              <a:t> affects mother and fetus</a:t>
            </a:r>
            <a:endParaRPr lang="en-US" b="1" dirty="0"/>
          </a:p>
        </p:txBody>
      </p:sp>
      <p:sp>
        <p:nvSpPr>
          <p:cNvPr id="3" name="Content Placeholder 2"/>
          <p:cNvSpPr>
            <a:spLocks noGrp="1"/>
          </p:cNvSpPr>
          <p:nvPr>
            <p:ph idx="1"/>
          </p:nvPr>
        </p:nvSpPr>
        <p:spPr/>
        <p:txBody>
          <a:bodyPr>
            <a:normAutofit/>
          </a:bodyPr>
          <a:lstStyle/>
          <a:p>
            <a:r>
              <a:rPr lang="en-US" dirty="0" smtClean="0"/>
              <a:t>Widespread spasm of arterioles affects most organs in the body causing organ failure that endangers the lives of mother and fetus. </a:t>
            </a:r>
          </a:p>
          <a:p>
            <a:r>
              <a:rPr lang="en-US" dirty="0" smtClean="0"/>
              <a:t>The main causes of maternal death in </a:t>
            </a:r>
            <a:r>
              <a:rPr lang="en-US" dirty="0" err="1" smtClean="0"/>
              <a:t>eclampsia</a:t>
            </a:r>
            <a:r>
              <a:rPr lang="en-US" dirty="0" smtClean="0"/>
              <a:t> are </a:t>
            </a:r>
            <a:r>
              <a:rPr lang="en-US" dirty="0" err="1" smtClean="0"/>
              <a:t>intracerebral</a:t>
            </a:r>
            <a:r>
              <a:rPr lang="en-US" dirty="0" smtClean="0"/>
              <a:t> </a:t>
            </a:r>
            <a:r>
              <a:rPr lang="en-US" dirty="0" err="1" smtClean="0"/>
              <a:t>haemorrhage</a:t>
            </a:r>
            <a:r>
              <a:rPr lang="en-US" dirty="0" smtClean="0"/>
              <a:t>, pulmonary complications, kidney failure, liver failure and failure of more than one organ (e.g. heart + liver + kidney).</a:t>
            </a:r>
            <a:endParaRPr lang="en-US" dirty="0"/>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Effects on the Mother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  respiratory problems (asphyxia, aspiration of vomit, pulmonary </a:t>
            </a:r>
          </a:p>
          <a:p>
            <a:r>
              <a:rPr lang="en-US" dirty="0" err="1" smtClean="0"/>
              <a:t>oedema</a:t>
            </a:r>
            <a:r>
              <a:rPr lang="en-US" dirty="0" smtClean="0"/>
              <a:t>, </a:t>
            </a:r>
            <a:r>
              <a:rPr lang="en-US" dirty="0" err="1" smtClean="0"/>
              <a:t>broncho</a:t>
            </a:r>
            <a:r>
              <a:rPr lang="en-US" dirty="0" smtClean="0"/>
              <a:t>-pneumonia)</a:t>
            </a:r>
          </a:p>
          <a:p>
            <a:r>
              <a:rPr lang="en-US" dirty="0" smtClean="0"/>
              <a:t>  cardiac problems (heart failure)</a:t>
            </a:r>
          </a:p>
          <a:p>
            <a:r>
              <a:rPr lang="en-US" dirty="0" smtClean="0"/>
              <a:t>  effects on the brain (</a:t>
            </a:r>
            <a:r>
              <a:rPr lang="en-US" dirty="0" err="1" smtClean="0"/>
              <a:t>haemorrhage</a:t>
            </a:r>
            <a:r>
              <a:rPr lang="en-US" dirty="0" smtClean="0"/>
              <a:t>, thrombosis, </a:t>
            </a:r>
            <a:r>
              <a:rPr lang="en-US" dirty="0" err="1" smtClean="0"/>
              <a:t>oedema</a:t>
            </a:r>
            <a:r>
              <a:rPr lang="en-US" dirty="0" smtClean="0"/>
              <a:t>)</a:t>
            </a:r>
          </a:p>
          <a:p>
            <a:r>
              <a:rPr lang="en-US" dirty="0" smtClean="0"/>
              <a:t>  renal complications (acute kidney failure)</a:t>
            </a:r>
          </a:p>
          <a:p>
            <a:r>
              <a:rPr lang="en-US" dirty="0" smtClean="0"/>
              <a:t>  hepatic disease (liver necrosis)</a:t>
            </a:r>
          </a:p>
          <a:p>
            <a:r>
              <a:rPr lang="en-US" dirty="0" smtClean="0"/>
              <a:t>  HELLP syndrome (</a:t>
            </a:r>
            <a:r>
              <a:rPr lang="en-US" dirty="0" err="1" smtClean="0"/>
              <a:t>haemolysis</a:t>
            </a:r>
            <a:r>
              <a:rPr lang="en-US" dirty="0" smtClean="0"/>
              <a:t>, elevated liver enzymes, low platelet count)</a:t>
            </a:r>
          </a:p>
          <a:p>
            <a:r>
              <a:rPr lang="en-US" dirty="0" smtClean="0"/>
              <a:t>  </a:t>
            </a:r>
            <a:r>
              <a:rPr lang="en-US" dirty="0" err="1" smtClean="0"/>
              <a:t>coagulopathy</a:t>
            </a:r>
            <a:r>
              <a:rPr lang="en-US" dirty="0" smtClean="0"/>
              <a:t> (clotting/coagulation failure)</a:t>
            </a:r>
          </a:p>
          <a:p>
            <a:r>
              <a:rPr lang="en-US" dirty="0" smtClean="0"/>
              <a:t>  visual disturbances (temporary blindness due to </a:t>
            </a:r>
            <a:r>
              <a:rPr lang="en-US" dirty="0" err="1" smtClean="0"/>
              <a:t>oedema</a:t>
            </a:r>
            <a:r>
              <a:rPr lang="en-US" dirty="0" smtClean="0"/>
              <a:t> of the retina)</a:t>
            </a:r>
          </a:p>
          <a:p>
            <a:r>
              <a:rPr lang="en-US" dirty="0" smtClean="0"/>
              <a:t>  injuries during convulsions (fractures).</a:t>
            </a:r>
            <a:endParaRPr lang="en-US" dirty="0"/>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Effects on the Fetus </a:t>
            </a:r>
            <a:endParaRPr lang="en-US" dirty="0"/>
          </a:p>
        </p:txBody>
      </p:sp>
      <p:sp>
        <p:nvSpPr>
          <p:cNvPr id="3" name="Content Placeholder 2"/>
          <p:cNvSpPr>
            <a:spLocks noGrp="1"/>
          </p:cNvSpPr>
          <p:nvPr>
            <p:ph idx="1"/>
          </p:nvPr>
        </p:nvSpPr>
        <p:spPr/>
        <p:txBody>
          <a:bodyPr>
            <a:normAutofit/>
          </a:bodyPr>
          <a:lstStyle/>
          <a:p>
            <a:r>
              <a:rPr lang="en-US" dirty="0" smtClean="0"/>
              <a:t>Pre-</a:t>
            </a:r>
            <a:r>
              <a:rPr lang="en-US" dirty="0" err="1" smtClean="0"/>
              <a:t>eclampsia</a:t>
            </a:r>
            <a:r>
              <a:rPr lang="en-US" dirty="0" smtClean="0"/>
              <a:t> is associated with a reduction in maternal placental </a:t>
            </a:r>
            <a:r>
              <a:rPr lang="en-US" dirty="0" err="1" smtClean="0"/>
              <a:t>bloodflow</a:t>
            </a:r>
            <a:r>
              <a:rPr lang="en-US" dirty="0" smtClean="0"/>
              <a:t> which results in:</a:t>
            </a:r>
          </a:p>
          <a:p>
            <a:r>
              <a:rPr lang="en-US" dirty="0" smtClean="0"/>
              <a:t>  hypoxia</a:t>
            </a:r>
          </a:p>
          <a:p>
            <a:r>
              <a:rPr lang="en-US" dirty="0" smtClean="0"/>
              <a:t>  intrauterine growth retardation (IUGR)</a:t>
            </a:r>
          </a:p>
          <a:p>
            <a:r>
              <a:rPr lang="en-US" dirty="0" smtClean="0"/>
              <a:t>  in severe cases the baby may be stillborn.</a:t>
            </a:r>
          </a:p>
          <a:p>
            <a:r>
              <a:rPr lang="en-US" dirty="0" smtClean="0"/>
              <a:t>Hypoxia may cause brain damage if severe or prolonged, and can result in:</a:t>
            </a:r>
          </a:p>
          <a:p>
            <a:r>
              <a:rPr lang="en-US" dirty="0" smtClean="0"/>
              <a:t>  physical or mental disability.</a:t>
            </a:r>
            <a:endParaRPr lang="en-US" dirty="0"/>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management of </a:t>
            </a:r>
            <a:r>
              <a:rPr lang="en-US" dirty="0" err="1" smtClean="0"/>
              <a:t>eclampsia</a:t>
            </a:r>
            <a:r>
              <a:rPr lang="en-US" dirty="0" smtClean="0"/>
              <a:t> involves six stages:</a:t>
            </a:r>
          </a:p>
          <a:p>
            <a:pPr>
              <a:buNone/>
            </a:pPr>
            <a:r>
              <a:rPr lang="en-US" dirty="0" smtClean="0"/>
              <a:t>1.  Making sure the airways are clear and the woman can breathe.</a:t>
            </a:r>
          </a:p>
          <a:p>
            <a:pPr>
              <a:buNone/>
            </a:pPr>
            <a:r>
              <a:rPr lang="en-US" dirty="0" smtClean="0"/>
              <a:t>2.  Controlling the fits.</a:t>
            </a:r>
          </a:p>
          <a:p>
            <a:pPr>
              <a:buNone/>
            </a:pPr>
            <a:r>
              <a:rPr lang="en-US" dirty="0" smtClean="0"/>
              <a:t>3.  Controlling the blood pressure.</a:t>
            </a:r>
          </a:p>
          <a:p>
            <a:pPr>
              <a:buNone/>
            </a:pPr>
            <a:r>
              <a:rPr lang="en-US" dirty="0" smtClean="0"/>
              <a:t>4.  General care and monitoring, including controlling fluid balance.</a:t>
            </a:r>
          </a:p>
          <a:p>
            <a:pPr>
              <a:buNone/>
            </a:pPr>
            <a:r>
              <a:rPr lang="en-US" dirty="0" smtClean="0"/>
              <a:t>5.  Delivering the baby.</a:t>
            </a:r>
          </a:p>
          <a:p>
            <a:pPr>
              <a:buNone/>
            </a:pPr>
            <a:r>
              <a:rPr lang="en-US" dirty="0" smtClean="0"/>
              <a:t>6.  Monitoring carefully to prevent further fits and identify complications.</a:t>
            </a:r>
            <a:endParaRPr lang="en-US" dirty="0"/>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1. Making sure the woman can breathe  </a:t>
            </a:r>
          </a:p>
          <a:p>
            <a:r>
              <a:rPr lang="en-US" dirty="0" smtClean="0"/>
              <a:t>  Place the woman on her left side to reduce the risk of aspiration of secretions, vomit and blood</a:t>
            </a:r>
          </a:p>
          <a:p>
            <a:r>
              <a:rPr lang="en-US" dirty="0" smtClean="0"/>
              <a:t>  Give oxygen (if available) and continue for five minutes after each fit, or longer if cyanosis persists</a:t>
            </a:r>
          </a:p>
          <a:p>
            <a:r>
              <a:rPr lang="en-US" dirty="0" smtClean="0"/>
              <a:t>  After a convulsion, aspirate the mouth and throat as necessary to clear the airway</a:t>
            </a:r>
          </a:p>
          <a:p>
            <a:r>
              <a:rPr lang="en-US" dirty="0" smtClean="0"/>
              <a:t>  Stay with the woman and ensure that her airway is clear.</a:t>
            </a:r>
            <a:endParaRPr lang="en-US" dirty="0"/>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2. Controlling fits  </a:t>
            </a:r>
          </a:p>
          <a:p>
            <a:r>
              <a:rPr lang="en-US" dirty="0" smtClean="0"/>
              <a:t>Fits are controlled by giving the woman anticonvulsant drugs. </a:t>
            </a:r>
          </a:p>
          <a:p>
            <a:r>
              <a:rPr lang="en-US" dirty="0" smtClean="0"/>
              <a:t>The drug of choice for both the prevention and treatment of </a:t>
            </a:r>
            <a:r>
              <a:rPr lang="en-US" dirty="0" err="1" smtClean="0"/>
              <a:t>eclampsia</a:t>
            </a:r>
            <a:r>
              <a:rPr lang="en-US" dirty="0" smtClean="0"/>
              <a:t> is magnesium </a:t>
            </a:r>
            <a:r>
              <a:rPr lang="en-US" dirty="0" err="1" smtClean="0"/>
              <a:t>sulphate</a:t>
            </a:r>
            <a:r>
              <a:rPr lang="en-US" dirty="0" smtClean="0"/>
              <a:t>. </a:t>
            </a:r>
          </a:p>
          <a:p>
            <a:r>
              <a:rPr lang="en-US" dirty="0" smtClean="0"/>
              <a:t>If magnesium </a:t>
            </a:r>
            <a:r>
              <a:rPr lang="en-US" dirty="0" err="1" smtClean="0"/>
              <a:t>sulphate</a:t>
            </a:r>
            <a:r>
              <a:rPr lang="en-US" dirty="0" smtClean="0"/>
              <a:t> is not available, diazepam may be given, but there is a greater risk of neonatal depression because diazepam crosses the placenta freely. </a:t>
            </a:r>
          </a:p>
          <a:p>
            <a:r>
              <a:rPr lang="en-US" dirty="0" smtClean="0"/>
              <a:t>A single dose of diazepam is unlikely to cause much neonatal depression but, if treatment continues with this drug, the risk of neonatal depression increases and the effect may last for several days.</a:t>
            </a:r>
            <a:endParaRPr lang="en-US" dirty="0"/>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30275" y="152400"/>
            <a:ext cx="7772400" cy="762000"/>
          </a:xfrm>
        </p:spPr>
        <p:txBody>
          <a:bodyPr>
            <a:normAutofit fontScale="90000"/>
          </a:bodyPr>
          <a:lstStyle/>
          <a:p>
            <a:pPr algn="ctr" eaLnBrk="1" hangingPunct="1"/>
            <a:r>
              <a:rPr lang="en-US" dirty="0" smtClean="0">
                <a:solidFill>
                  <a:schemeClr val="tx1"/>
                </a:solidFill>
                <a:latin typeface="+mn-lt"/>
                <a:ea typeface="+mn-ea"/>
                <a:cs typeface="+mn-cs"/>
              </a:rPr>
              <a:t/>
            </a:r>
            <a:br>
              <a:rPr lang="en-US" dirty="0" smtClean="0">
                <a:solidFill>
                  <a:schemeClr val="tx1"/>
                </a:solidFill>
                <a:latin typeface="+mn-lt"/>
                <a:ea typeface="+mn-ea"/>
                <a:cs typeface="+mn-cs"/>
              </a:rPr>
            </a:br>
            <a:r>
              <a:rPr lang="en-US" b="1" dirty="0" smtClean="0">
                <a:solidFill>
                  <a:schemeClr val="tx1"/>
                </a:solidFill>
                <a:latin typeface="+mn-lt"/>
                <a:ea typeface="+mn-ea"/>
                <a:cs typeface="+mn-cs"/>
              </a:rPr>
              <a:t>Magnesium </a:t>
            </a:r>
            <a:r>
              <a:rPr lang="en-US" b="1" dirty="0">
                <a:solidFill>
                  <a:schemeClr val="tx1"/>
                </a:solidFill>
                <a:latin typeface="+mn-lt"/>
                <a:ea typeface="+mn-ea"/>
                <a:cs typeface="+mn-cs"/>
              </a:rPr>
              <a:t>sulphate </a:t>
            </a:r>
            <a:r>
              <a:rPr lang="en-US" dirty="0">
                <a:solidFill>
                  <a:schemeClr val="tx1"/>
                </a:solidFill>
                <a:latin typeface="+mn-lt"/>
                <a:ea typeface="+mn-ea"/>
                <a:cs typeface="+mn-cs"/>
              </a:rPr>
              <a:t/>
            </a:r>
            <a:br>
              <a:rPr lang="en-US" dirty="0">
                <a:solidFill>
                  <a:schemeClr val="tx1"/>
                </a:solidFill>
                <a:latin typeface="+mn-lt"/>
                <a:ea typeface="+mn-ea"/>
                <a:cs typeface="+mn-cs"/>
              </a:rPr>
            </a:br>
            <a:endParaRPr lang="en-US" dirty="0"/>
          </a:p>
        </p:txBody>
      </p:sp>
      <p:sp>
        <p:nvSpPr>
          <p:cNvPr id="6147" name="Text Placeholder 2"/>
          <p:cNvSpPr>
            <a:spLocks noGrp="1"/>
          </p:cNvSpPr>
          <p:nvPr>
            <p:ph type="body" sz="half" idx="1"/>
          </p:nvPr>
        </p:nvSpPr>
        <p:spPr>
          <a:xfrm flipV="1">
            <a:off x="3124200" y="6857999"/>
            <a:ext cx="5543550" cy="45719"/>
          </a:xfrm>
        </p:spPr>
        <p:txBody>
          <a:bodyPr>
            <a:normAutofit fontScale="25000" lnSpcReduction="20000"/>
          </a:bodyPr>
          <a:lstStyle/>
          <a:p>
            <a:pPr algn="ctr" eaLnBrk="1" hangingPunct="1">
              <a:buFontTx/>
              <a:buNone/>
            </a:pPr>
            <a:endParaRPr lang="en-US" sz="3600" b="1" dirty="0">
              <a:solidFill>
                <a:srgbClr val="FF0000"/>
              </a:solidFill>
            </a:endParaRPr>
          </a:p>
        </p:txBody>
      </p:sp>
      <p:sp>
        <p:nvSpPr>
          <p:cNvPr id="6148" name="Content Placeholder 3"/>
          <p:cNvSpPr>
            <a:spLocks noGrp="1"/>
          </p:cNvSpPr>
          <p:nvPr>
            <p:ph sz="half" idx="2"/>
          </p:nvPr>
        </p:nvSpPr>
        <p:spPr>
          <a:xfrm>
            <a:off x="533400" y="1295400"/>
            <a:ext cx="8381999" cy="4648200"/>
          </a:xfrm>
        </p:spPr>
        <p:txBody>
          <a:bodyPr/>
          <a:lstStyle/>
          <a:p>
            <a:pPr lvl="0"/>
            <a:r>
              <a:rPr lang="en-US" sz="2500" dirty="0">
                <a:solidFill>
                  <a:schemeClr val="tx1"/>
                </a:solidFill>
                <a:latin typeface="+mn-lt"/>
                <a:ea typeface="+mn-ea"/>
                <a:cs typeface="+mn-cs"/>
              </a:rPr>
              <a:t>Is the drug of choice in management of severe PET/</a:t>
            </a:r>
            <a:r>
              <a:rPr lang="en-US" sz="2500" dirty="0" err="1">
                <a:solidFill>
                  <a:schemeClr val="tx1"/>
                </a:solidFill>
                <a:latin typeface="+mn-lt"/>
                <a:ea typeface="+mn-ea"/>
                <a:cs typeface="+mn-cs"/>
              </a:rPr>
              <a:t>Eclampsia</a:t>
            </a:r>
            <a:endParaRPr lang="en-US" sz="2500" dirty="0">
              <a:solidFill>
                <a:schemeClr val="tx1"/>
              </a:solidFill>
              <a:latin typeface="+mn-lt"/>
              <a:ea typeface="+mn-ea"/>
              <a:cs typeface="+mn-cs"/>
            </a:endParaRPr>
          </a:p>
          <a:p>
            <a:pPr lvl="0"/>
            <a:r>
              <a:rPr lang="en-US" sz="2500" dirty="0">
                <a:solidFill>
                  <a:schemeClr val="tx1"/>
                </a:solidFill>
                <a:latin typeface="+mn-lt"/>
                <a:ea typeface="+mn-ea"/>
                <a:cs typeface="+mn-cs"/>
              </a:rPr>
              <a:t>Reduces motor endplate sensitivity to acetyl </a:t>
            </a:r>
            <a:r>
              <a:rPr lang="en-US" sz="2500" dirty="0" err="1">
                <a:solidFill>
                  <a:schemeClr val="tx1"/>
                </a:solidFill>
                <a:latin typeface="+mn-lt"/>
                <a:ea typeface="+mn-ea"/>
                <a:cs typeface="+mn-cs"/>
              </a:rPr>
              <a:t>choline</a:t>
            </a:r>
            <a:r>
              <a:rPr lang="en-US" sz="2500" dirty="0">
                <a:solidFill>
                  <a:schemeClr val="tx1"/>
                </a:solidFill>
                <a:latin typeface="+mn-lt"/>
                <a:ea typeface="+mn-ea"/>
                <a:cs typeface="+mn-cs"/>
              </a:rPr>
              <a:t> thus reducing neuromuscular irritability (anticonvulsant activity)</a:t>
            </a:r>
          </a:p>
          <a:p>
            <a:pPr lvl="0"/>
            <a:r>
              <a:rPr lang="en-US" sz="2500" dirty="0">
                <a:solidFill>
                  <a:schemeClr val="tx1"/>
                </a:solidFill>
                <a:latin typeface="+mn-lt"/>
                <a:ea typeface="+mn-ea"/>
                <a:cs typeface="+mn-cs"/>
              </a:rPr>
              <a:t>Induces cerebral vasodilatation</a:t>
            </a:r>
          </a:p>
          <a:p>
            <a:pPr lvl="0"/>
            <a:r>
              <a:rPr lang="en-US" sz="2500" dirty="0">
                <a:solidFill>
                  <a:schemeClr val="tx1"/>
                </a:solidFill>
                <a:latin typeface="+mn-lt"/>
                <a:ea typeface="+mn-ea"/>
                <a:cs typeface="+mn-cs"/>
              </a:rPr>
              <a:t>Causes uterine vessel dilatation</a:t>
            </a:r>
          </a:p>
          <a:p>
            <a:pPr lvl="0"/>
            <a:r>
              <a:rPr lang="en-US" sz="2500" dirty="0">
                <a:solidFill>
                  <a:schemeClr val="tx1"/>
                </a:solidFill>
                <a:latin typeface="+mn-lt"/>
                <a:ea typeface="+mn-ea"/>
                <a:cs typeface="+mn-cs"/>
              </a:rPr>
              <a:t>Increases production of endothelial </a:t>
            </a:r>
            <a:r>
              <a:rPr lang="en-US" sz="2500" dirty="0" err="1">
                <a:solidFill>
                  <a:schemeClr val="tx1"/>
                </a:solidFill>
                <a:latin typeface="+mn-lt"/>
                <a:ea typeface="+mn-ea"/>
                <a:cs typeface="+mn-cs"/>
              </a:rPr>
              <a:t>prostacyclin</a:t>
            </a:r>
            <a:r>
              <a:rPr lang="en-US" sz="2500" dirty="0">
                <a:solidFill>
                  <a:schemeClr val="tx1"/>
                </a:solidFill>
                <a:latin typeface="+mn-lt"/>
                <a:ea typeface="+mn-ea"/>
                <a:cs typeface="+mn-cs"/>
              </a:rPr>
              <a:t> (a vasodilator) and inhibits platelet activation</a:t>
            </a:r>
          </a:p>
          <a:p>
            <a:pPr lvl="0"/>
            <a:r>
              <a:rPr lang="en-US" sz="2500" dirty="0">
                <a:solidFill>
                  <a:schemeClr val="tx1"/>
                </a:solidFill>
                <a:latin typeface="+mn-lt"/>
                <a:ea typeface="+mn-ea"/>
                <a:cs typeface="+mn-cs"/>
              </a:rPr>
              <a:t>Does not sedate</a:t>
            </a:r>
          </a:p>
          <a:p>
            <a:r>
              <a:rPr lang="en-US" sz="2500" dirty="0">
                <a:solidFill>
                  <a:schemeClr val="tx1"/>
                </a:solidFill>
                <a:latin typeface="+mn-lt"/>
                <a:ea typeface="+mn-ea"/>
                <a:cs typeface="+mn-cs"/>
              </a:rPr>
              <a:t>It is not antihypertensive</a:t>
            </a:r>
            <a:endParaRPr lang="el-GR" sz="2500" dirty="0"/>
          </a:p>
        </p:txBody>
      </p:sp>
    </p:spTree>
  </p:cSld>
  <p:clrMapOvr>
    <a:masterClrMapping/>
  </p:clrMapOvr>
  <p:transition/>
  <p:timing>
    <p:tnLst>
      <p:par>
        <p:cTn id="1" dur="indefinite" restart="never" nodeType="tmRoot"/>
      </p:par>
    </p:tnLst>
  </p:timing>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algn="ctr" eaLnBrk="1" hangingPunct="1"/>
            <a:r>
              <a:rPr lang="en-US" dirty="0" smtClean="0">
                <a:solidFill>
                  <a:schemeClr val="tx1"/>
                </a:solidFill>
                <a:latin typeface="+mn-lt"/>
                <a:ea typeface="+mn-ea"/>
                <a:cs typeface="+mn-cs"/>
              </a:rPr>
              <a:t/>
            </a:r>
            <a:br>
              <a:rPr lang="en-US" dirty="0" smtClean="0">
                <a:solidFill>
                  <a:schemeClr val="tx1"/>
                </a:solidFill>
                <a:latin typeface="+mn-lt"/>
                <a:ea typeface="+mn-ea"/>
                <a:cs typeface="+mn-cs"/>
              </a:rPr>
            </a:br>
            <a:r>
              <a:rPr lang="en-US" dirty="0" smtClean="0">
                <a:solidFill>
                  <a:schemeClr val="tx1"/>
                </a:solidFill>
                <a:latin typeface="+mn-lt"/>
                <a:ea typeface="+mn-ea"/>
                <a:cs typeface="+mn-cs"/>
              </a:rPr>
              <a:t/>
            </a:r>
            <a:br>
              <a:rPr lang="en-US" dirty="0" smtClean="0">
                <a:solidFill>
                  <a:schemeClr val="tx1"/>
                </a:solidFill>
                <a:latin typeface="+mn-lt"/>
                <a:ea typeface="+mn-ea"/>
                <a:cs typeface="+mn-cs"/>
              </a:rPr>
            </a:br>
            <a:r>
              <a:rPr lang="en-US" b="1" dirty="0" smtClean="0">
                <a:solidFill>
                  <a:schemeClr val="tx1"/>
                </a:solidFill>
                <a:latin typeface="+mn-lt"/>
                <a:ea typeface="+mn-ea"/>
                <a:cs typeface="+mn-cs"/>
              </a:rPr>
              <a:t>Indications </a:t>
            </a:r>
            <a:r>
              <a:rPr lang="en-US" b="1" dirty="0">
                <a:solidFill>
                  <a:schemeClr val="tx1"/>
                </a:solidFill>
                <a:latin typeface="+mn-lt"/>
                <a:ea typeface="+mn-ea"/>
                <a:cs typeface="+mn-cs"/>
              </a:rPr>
              <a:t>for magnesium sulphate infusion</a:t>
            </a:r>
            <a:r>
              <a:rPr lang="en-US" dirty="0">
                <a:solidFill>
                  <a:schemeClr val="tx1"/>
                </a:solidFill>
                <a:latin typeface="+mn-lt"/>
                <a:ea typeface="+mn-ea"/>
                <a:cs typeface="+mn-cs"/>
              </a:rPr>
              <a:t/>
            </a:r>
            <a:br>
              <a:rPr lang="en-US" dirty="0">
                <a:solidFill>
                  <a:schemeClr val="tx1"/>
                </a:solidFill>
                <a:latin typeface="+mn-lt"/>
                <a:ea typeface="+mn-ea"/>
                <a:cs typeface="+mn-cs"/>
              </a:rPr>
            </a:br>
            <a:endParaRPr lang="en-US" dirty="0"/>
          </a:p>
        </p:txBody>
      </p:sp>
      <p:sp>
        <p:nvSpPr>
          <p:cNvPr id="6147" name="Text Placeholder 2"/>
          <p:cNvSpPr>
            <a:spLocks noGrp="1"/>
          </p:cNvSpPr>
          <p:nvPr>
            <p:ph type="body" sz="half" idx="1"/>
          </p:nvPr>
        </p:nvSpPr>
        <p:spPr>
          <a:xfrm>
            <a:off x="4857750" y="6072188"/>
            <a:ext cx="3810000" cy="571500"/>
          </a:xfrm>
        </p:spPr>
        <p:txBody>
          <a:bodyPr/>
          <a:lstStyle/>
          <a:p>
            <a:pPr algn="ctr" eaLnBrk="1" hangingPunct="1">
              <a:buFontTx/>
              <a:buNone/>
            </a:pPr>
            <a:endParaRPr lang="en-US" sz="2400" b="1" dirty="0">
              <a:solidFill>
                <a:srgbClr val="FF0000"/>
              </a:solidFill>
            </a:endParaRPr>
          </a:p>
        </p:txBody>
      </p:sp>
      <p:sp>
        <p:nvSpPr>
          <p:cNvPr id="6148" name="Content Placeholder 3"/>
          <p:cNvSpPr>
            <a:spLocks noGrp="1"/>
          </p:cNvSpPr>
          <p:nvPr>
            <p:ph sz="half" idx="2"/>
          </p:nvPr>
        </p:nvSpPr>
        <p:spPr>
          <a:xfrm>
            <a:off x="785813" y="1905000"/>
            <a:ext cx="7566025" cy="3608388"/>
          </a:xfrm>
        </p:spPr>
        <p:txBody>
          <a:bodyPr/>
          <a:lstStyle/>
          <a:p>
            <a:pPr>
              <a:buNone/>
            </a:pPr>
            <a:r>
              <a:rPr lang="en-US" sz="2400" dirty="0">
                <a:solidFill>
                  <a:schemeClr val="tx1"/>
                </a:solidFill>
                <a:latin typeface="+mn-lt"/>
                <a:ea typeface="+mn-ea"/>
                <a:cs typeface="+mn-cs"/>
              </a:rPr>
              <a:t>1. seizure prophylaxis in a woman who has already had an </a:t>
            </a:r>
            <a:r>
              <a:rPr lang="en-US" sz="2400" dirty="0" err="1">
                <a:solidFill>
                  <a:schemeClr val="tx1"/>
                </a:solidFill>
                <a:latin typeface="+mn-lt"/>
                <a:ea typeface="+mn-ea"/>
                <a:cs typeface="+mn-cs"/>
              </a:rPr>
              <a:t>eclamptic</a:t>
            </a:r>
            <a:r>
              <a:rPr lang="en-US" sz="2400" dirty="0">
                <a:solidFill>
                  <a:schemeClr val="tx1"/>
                </a:solidFill>
                <a:latin typeface="+mn-lt"/>
                <a:ea typeface="+mn-ea"/>
                <a:cs typeface="+mn-cs"/>
              </a:rPr>
              <a:t> seizure;</a:t>
            </a:r>
          </a:p>
          <a:p>
            <a:pPr>
              <a:buNone/>
            </a:pPr>
            <a:r>
              <a:rPr lang="en-US" sz="2400" dirty="0">
                <a:solidFill>
                  <a:schemeClr val="tx1"/>
                </a:solidFill>
                <a:latin typeface="+mn-lt"/>
                <a:ea typeface="+mn-ea"/>
                <a:cs typeface="+mn-cs"/>
              </a:rPr>
              <a:t>2. seizure prophylaxis in a woman with severe pre-</a:t>
            </a:r>
            <a:r>
              <a:rPr lang="en-US" sz="2400" dirty="0" err="1">
                <a:solidFill>
                  <a:schemeClr val="tx1"/>
                </a:solidFill>
                <a:latin typeface="+mn-lt"/>
                <a:ea typeface="+mn-ea"/>
                <a:cs typeface="+mn-cs"/>
              </a:rPr>
              <a:t>eclampsia</a:t>
            </a:r>
            <a:r>
              <a:rPr lang="en-US" sz="2400" dirty="0">
                <a:solidFill>
                  <a:schemeClr val="tx1"/>
                </a:solidFill>
                <a:latin typeface="+mn-lt"/>
                <a:ea typeface="+mn-ea"/>
                <a:cs typeface="+mn-cs"/>
              </a:rPr>
              <a:t> who is at risk of </a:t>
            </a:r>
            <a:r>
              <a:rPr lang="en-US" sz="2400" dirty="0" err="1">
                <a:solidFill>
                  <a:schemeClr val="tx1"/>
                </a:solidFill>
                <a:latin typeface="+mn-lt"/>
                <a:ea typeface="+mn-ea"/>
                <a:cs typeface="+mn-cs"/>
              </a:rPr>
              <a:t>eclampsia</a:t>
            </a:r>
            <a:endParaRPr lang="en-US" sz="2400" dirty="0">
              <a:solidFill>
                <a:schemeClr val="tx1"/>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Magnesium </a:t>
            </a:r>
            <a:r>
              <a:rPr lang="en-US" b="1" dirty="0" err="1" smtClean="0"/>
              <a:t>Sulphate</a:t>
            </a:r>
            <a:r>
              <a:rPr lang="en-US" b="1" dirty="0" smtClean="0"/>
              <a:t> </a:t>
            </a:r>
            <a:endParaRPr lang="en-US" dirty="0"/>
          </a:p>
        </p:txBody>
      </p:sp>
      <p:sp>
        <p:nvSpPr>
          <p:cNvPr id="3" name="Content Placeholder 2"/>
          <p:cNvSpPr>
            <a:spLocks noGrp="1"/>
          </p:cNvSpPr>
          <p:nvPr>
            <p:ph idx="1"/>
          </p:nvPr>
        </p:nvSpPr>
        <p:spPr/>
        <p:txBody>
          <a:bodyPr>
            <a:normAutofit/>
          </a:bodyPr>
          <a:lstStyle/>
          <a:p>
            <a:pPr>
              <a:buNone/>
            </a:pPr>
            <a:r>
              <a:rPr lang="en-US" b="1" dirty="0" smtClean="0"/>
              <a:t>Advantages of magnesium </a:t>
            </a:r>
            <a:r>
              <a:rPr lang="en-US" b="1" dirty="0" err="1" smtClean="0"/>
              <a:t>sulphate</a:t>
            </a:r>
            <a:r>
              <a:rPr lang="en-US" b="1" dirty="0" smtClean="0"/>
              <a:t>: </a:t>
            </a:r>
          </a:p>
          <a:p>
            <a:r>
              <a:rPr lang="en-US" dirty="0" smtClean="0"/>
              <a:t>Magnesium </a:t>
            </a:r>
            <a:r>
              <a:rPr lang="en-US" dirty="0" err="1" smtClean="0"/>
              <a:t>sulphate</a:t>
            </a:r>
            <a:r>
              <a:rPr lang="en-US" dirty="0" smtClean="0"/>
              <a:t> has been shown in large, multi-centre studies to be more effective than diazepam or </a:t>
            </a:r>
            <a:r>
              <a:rPr lang="en-US" dirty="0" err="1" smtClean="0"/>
              <a:t>phenytoin</a:t>
            </a:r>
            <a:r>
              <a:rPr lang="en-US" dirty="0" smtClean="0"/>
              <a:t> in preventing or reducing the number of </a:t>
            </a:r>
            <a:r>
              <a:rPr lang="en-US" dirty="0" err="1" smtClean="0"/>
              <a:t>eclamptic</a:t>
            </a:r>
            <a:r>
              <a:rPr lang="en-US" dirty="0" smtClean="0"/>
              <a:t> fits.</a:t>
            </a:r>
          </a:p>
          <a:p>
            <a:pPr>
              <a:buNone/>
            </a:pPr>
            <a:r>
              <a:rPr lang="en-US" b="1" dirty="0" smtClean="0"/>
              <a:t>Disadvantages</a:t>
            </a:r>
            <a:endParaRPr lang="en-US" dirty="0" smtClean="0"/>
          </a:p>
          <a:p>
            <a:r>
              <a:rPr lang="en-US" dirty="0" smtClean="0"/>
              <a:t>Can cause respiratory depression and arrest.</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C9AEFC5-C42F-4EEA-BFE1-DE405C78BDF6}" type="slidenum">
              <a:rPr lang="en-US"/>
              <a:pPr/>
              <a:t>76</a:t>
            </a:fld>
            <a:endParaRPr lang="en-US"/>
          </a:p>
        </p:txBody>
      </p:sp>
      <p:sp>
        <p:nvSpPr>
          <p:cNvPr id="55298" name="Rectangle 2"/>
          <p:cNvSpPr>
            <a:spLocks noGrp="1" noChangeArrowheads="1"/>
          </p:cNvSpPr>
          <p:nvPr>
            <p:ph type="title"/>
          </p:nvPr>
        </p:nvSpPr>
        <p:spPr>
          <a:xfrm>
            <a:off x="457200" y="274638"/>
            <a:ext cx="5334000" cy="1143000"/>
          </a:xfrm>
        </p:spPr>
        <p:txBody>
          <a:bodyPr/>
          <a:lstStyle/>
          <a:p>
            <a:r>
              <a:rPr lang="en-US" sz="3600"/>
              <a:t>Ovulation </a:t>
            </a:r>
          </a:p>
        </p:txBody>
      </p:sp>
      <p:sp>
        <p:nvSpPr>
          <p:cNvPr id="55299" name="Rectangle 3"/>
          <p:cNvSpPr>
            <a:spLocks noGrp="1" noChangeArrowheads="1"/>
          </p:cNvSpPr>
          <p:nvPr>
            <p:ph type="body" idx="1"/>
          </p:nvPr>
        </p:nvSpPr>
        <p:spPr>
          <a:xfrm>
            <a:off x="228600" y="1600200"/>
            <a:ext cx="4572000" cy="4525963"/>
          </a:xfrm>
        </p:spPr>
        <p:txBody>
          <a:bodyPr/>
          <a:lstStyle/>
          <a:p>
            <a:r>
              <a:rPr lang="en-US"/>
              <a:t>Signal for ovulation is LH surge</a:t>
            </a:r>
          </a:p>
          <a:p>
            <a:r>
              <a:rPr lang="en-US"/>
              <a:t>Ovarian wall ruptures and egg released, surrounded by its corona radiata</a:t>
            </a:r>
          </a:p>
        </p:txBody>
      </p:sp>
      <p:pic>
        <p:nvPicPr>
          <p:cNvPr id="55300" name="Picture 4" descr="24-14_Ovulation_1"/>
          <p:cNvPicPr>
            <a:picLocks noChangeAspect="1" noChangeArrowheads="1"/>
          </p:cNvPicPr>
          <p:nvPr/>
        </p:nvPicPr>
        <p:blipFill>
          <a:blip r:embed="rId2"/>
          <a:srcRect l="30910" t="28235" r="30000" b="24706"/>
          <a:stretch>
            <a:fillRect/>
          </a:stretch>
        </p:blipFill>
        <p:spPr bwMode="auto">
          <a:xfrm>
            <a:off x="6194425" y="-23813"/>
            <a:ext cx="2949575" cy="2743201"/>
          </a:xfrm>
          <a:prstGeom prst="rect">
            <a:avLst/>
          </a:prstGeom>
          <a:noFill/>
        </p:spPr>
      </p:pic>
      <p:pic>
        <p:nvPicPr>
          <p:cNvPr id="55302" name="Picture 6" descr="Image:Gray3.png">
            <a:hlinkClick r:id="rId3"/>
          </p:cNvPr>
          <p:cNvPicPr>
            <a:picLocks noChangeAspect="1" noChangeArrowheads="1"/>
          </p:cNvPicPr>
          <p:nvPr/>
        </p:nvPicPr>
        <p:blipFill>
          <a:blip r:embed="rId4"/>
          <a:srcRect/>
          <a:stretch>
            <a:fillRect/>
          </a:stretch>
        </p:blipFill>
        <p:spPr bwMode="auto">
          <a:xfrm>
            <a:off x="4884738" y="2743200"/>
            <a:ext cx="4259262" cy="4114800"/>
          </a:xfrm>
          <a:prstGeom prst="rect">
            <a:avLst/>
          </a:prstGeom>
          <a:noFill/>
        </p:spPr>
      </p:pic>
    </p:spTree>
  </p:cSld>
  <p:clrMapOvr>
    <a:masterClrMapping/>
  </p:clrMapOvr>
  <p:timing>
    <p:tnLst>
      <p:par>
        <p:cTn id="1" dur="indefinite" restart="never" nodeType="tmRoot"/>
      </p:par>
    </p:tnLst>
  </p:timing>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Magnesium </a:t>
            </a:r>
            <a:r>
              <a:rPr lang="en-US" b="1" dirty="0" err="1" smtClean="0"/>
              <a:t>Sulphate</a:t>
            </a:r>
            <a:r>
              <a:rPr lang="en-US" b="1" dirty="0" smtClean="0"/>
              <a:t> </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Loading dose: </a:t>
            </a:r>
          </a:p>
          <a:p>
            <a:r>
              <a:rPr lang="en-US" dirty="0" smtClean="0"/>
              <a:t>Give 4 g of 20% magnesium </a:t>
            </a:r>
            <a:r>
              <a:rPr lang="en-US" dirty="0" err="1" smtClean="0"/>
              <a:t>sulphate</a:t>
            </a:r>
            <a:r>
              <a:rPr lang="en-US" dirty="0" smtClean="0"/>
              <a:t> IV slowly over 5 minutes. </a:t>
            </a:r>
          </a:p>
          <a:p>
            <a:r>
              <a:rPr lang="en-US" dirty="0" smtClean="0"/>
              <a:t>Magnesium </a:t>
            </a:r>
            <a:r>
              <a:rPr lang="en-US" dirty="0" err="1" smtClean="0"/>
              <a:t>sulphate</a:t>
            </a:r>
            <a:r>
              <a:rPr lang="en-US" dirty="0" smtClean="0"/>
              <a:t> should not be given as a bolus.</a:t>
            </a:r>
          </a:p>
          <a:p>
            <a:r>
              <a:rPr lang="en-US" dirty="0" smtClean="0"/>
              <a:t>Follow immediately with 10  g of 50% magnesium </a:t>
            </a:r>
            <a:r>
              <a:rPr lang="en-US" dirty="0" err="1" smtClean="0"/>
              <a:t>sulphate</a:t>
            </a:r>
            <a:r>
              <a:rPr lang="en-US" dirty="0" smtClean="0"/>
              <a:t> solution, 5 g in each buttock as deep IM injection, with 1 ml of 2% </a:t>
            </a:r>
            <a:r>
              <a:rPr lang="en-US" dirty="0" err="1" smtClean="0"/>
              <a:t>lignocaine</a:t>
            </a:r>
            <a:r>
              <a:rPr lang="en-US" dirty="0" smtClean="0"/>
              <a:t>  in the same syringe. </a:t>
            </a:r>
          </a:p>
          <a:p>
            <a:r>
              <a:rPr lang="en-US" dirty="0" smtClean="0"/>
              <a:t>Good aseptic technique is essential when giving IM magnesium </a:t>
            </a:r>
            <a:r>
              <a:rPr lang="en-US" dirty="0" err="1" smtClean="0"/>
              <a:t>sulphate</a:t>
            </a:r>
            <a:r>
              <a:rPr lang="en-US" dirty="0" smtClean="0"/>
              <a:t>. The woman may have a feeling of warmth during the injection, but this is normal.</a:t>
            </a:r>
          </a:p>
          <a:p>
            <a:r>
              <a:rPr lang="en-US" dirty="0" smtClean="0"/>
              <a:t>If convulsions recur after 15 minutes, give 2 g magnesium </a:t>
            </a:r>
            <a:r>
              <a:rPr lang="en-US" dirty="0" err="1" smtClean="0"/>
              <a:t>sulphate</a:t>
            </a:r>
            <a:r>
              <a:rPr lang="en-US" dirty="0" smtClean="0"/>
              <a:t> (50% solution) IV over 5 minutes.</a:t>
            </a:r>
            <a:endParaRPr lang="en-US" dirty="0"/>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Magnesium </a:t>
            </a:r>
            <a:r>
              <a:rPr lang="en-US" b="1" dirty="0" err="1" smtClean="0"/>
              <a:t>Sulphate</a:t>
            </a:r>
            <a:r>
              <a:rPr lang="en-US" b="1" dirty="0" smtClean="0"/>
              <a:t> </a:t>
            </a:r>
            <a:endParaRPr lang="en-US" dirty="0"/>
          </a:p>
        </p:txBody>
      </p:sp>
      <p:sp>
        <p:nvSpPr>
          <p:cNvPr id="3" name="Content Placeholder 2"/>
          <p:cNvSpPr>
            <a:spLocks noGrp="1"/>
          </p:cNvSpPr>
          <p:nvPr>
            <p:ph idx="1"/>
          </p:nvPr>
        </p:nvSpPr>
        <p:spPr/>
        <p:txBody>
          <a:bodyPr>
            <a:normAutofit/>
          </a:bodyPr>
          <a:lstStyle/>
          <a:p>
            <a:pPr>
              <a:buNone/>
            </a:pPr>
            <a:r>
              <a:rPr lang="en-US" b="1" dirty="0" smtClean="0"/>
              <a:t>Maintenance dose: </a:t>
            </a:r>
          </a:p>
          <a:p>
            <a:r>
              <a:rPr lang="en-US" dirty="0" smtClean="0"/>
              <a:t>Give 5g magnesium </a:t>
            </a:r>
            <a:r>
              <a:rPr lang="en-US" dirty="0" err="1" smtClean="0"/>
              <a:t>sulphate</a:t>
            </a:r>
            <a:r>
              <a:rPr lang="en-US" dirty="0" smtClean="0"/>
              <a:t> (50% solution) together with 1 ml </a:t>
            </a:r>
            <a:r>
              <a:rPr lang="en-US" dirty="0" err="1" smtClean="0"/>
              <a:t>lignocaine</a:t>
            </a:r>
            <a:r>
              <a:rPr lang="en-US" dirty="0" smtClean="0"/>
              <a:t> 2% in the same syringe every 4 hours into alternate buttocks.</a:t>
            </a:r>
          </a:p>
          <a:p>
            <a:r>
              <a:rPr lang="en-US" dirty="0" smtClean="0"/>
              <a:t>Continue the treatment with magnesium </a:t>
            </a:r>
            <a:r>
              <a:rPr lang="en-US" dirty="0" err="1" smtClean="0"/>
              <a:t>sulphate</a:t>
            </a:r>
            <a:r>
              <a:rPr lang="en-US" dirty="0" smtClean="0"/>
              <a:t> for 24 hours after delivery or the last convulsion, whichever occurs last.</a:t>
            </a:r>
            <a:endParaRPr lang="en-US" dirty="0"/>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30275" y="274638"/>
            <a:ext cx="7772400" cy="563562"/>
          </a:xfrm>
        </p:spPr>
        <p:txBody>
          <a:bodyPr>
            <a:normAutofit fontScale="90000"/>
          </a:bodyPr>
          <a:lstStyle/>
          <a:p>
            <a:pPr algn="ctr" eaLnBrk="1" hangingPunct="1"/>
            <a:r>
              <a:rPr lang="en-US" u="sng" dirty="0">
                <a:solidFill>
                  <a:schemeClr val="tx1"/>
                </a:solidFill>
                <a:latin typeface="+mn-lt"/>
                <a:ea typeface="+mn-ea"/>
                <a:cs typeface="+mn-cs"/>
              </a:rPr>
              <a:t>Intramuscular regime</a:t>
            </a:r>
            <a:r>
              <a:rPr lang="en-US" sz="2000" dirty="0">
                <a:solidFill>
                  <a:schemeClr val="tx1"/>
                </a:solidFill>
                <a:latin typeface="+mn-lt"/>
                <a:ea typeface="+mn-ea"/>
                <a:cs typeface="+mn-cs"/>
              </a:rPr>
              <a:t/>
            </a:r>
            <a:br>
              <a:rPr lang="en-US" sz="2000" dirty="0">
                <a:solidFill>
                  <a:schemeClr val="tx1"/>
                </a:solidFill>
                <a:latin typeface="+mn-lt"/>
                <a:ea typeface="+mn-ea"/>
                <a:cs typeface="+mn-cs"/>
              </a:rPr>
            </a:br>
            <a:endParaRPr lang="en-US" dirty="0"/>
          </a:p>
        </p:txBody>
      </p:sp>
      <p:sp>
        <p:nvSpPr>
          <p:cNvPr id="6147" name="Text Placeholder 2"/>
          <p:cNvSpPr>
            <a:spLocks noGrp="1"/>
          </p:cNvSpPr>
          <p:nvPr>
            <p:ph type="body" sz="half" idx="1"/>
          </p:nvPr>
        </p:nvSpPr>
        <p:spPr>
          <a:xfrm flipV="1">
            <a:off x="4857750" y="6812280"/>
            <a:ext cx="3810000" cy="45719"/>
          </a:xfrm>
        </p:spPr>
        <p:txBody>
          <a:bodyPr>
            <a:normAutofit fontScale="25000" lnSpcReduction="20000"/>
          </a:bodyPr>
          <a:lstStyle/>
          <a:p>
            <a:pPr algn="ctr" eaLnBrk="1" hangingPunct="1">
              <a:buFontTx/>
              <a:buNone/>
            </a:pPr>
            <a:endParaRPr lang="en-US" sz="2400" b="1" dirty="0">
              <a:solidFill>
                <a:srgbClr val="FF0000"/>
              </a:solidFill>
            </a:endParaRPr>
          </a:p>
        </p:txBody>
      </p:sp>
      <p:sp>
        <p:nvSpPr>
          <p:cNvPr id="6148" name="Content Placeholder 3"/>
          <p:cNvSpPr>
            <a:spLocks noGrp="1"/>
          </p:cNvSpPr>
          <p:nvPr>
            <p:ph sz="half" idx="2"/>
          </p:nvPr>
        </p:nvSpPr>
        <p:spPr>
          <a:xfrm>
            <a:off x="0" y="762000"/>
            <a:ext cx="9144000" cy="5562600"/>
          </a:xfrm>
        </p:spPr>
        <p:txBody>
          <a:bodyPr>
            <a:normAutofit fontScale="92500"/>
          </a:bodyPr>
          <a:lstStyle/>
          <a:p>
            <a:pPr lvl="0">
              <a:buNone/>
            </a:pPr>
            <a:r>
              <a:rPr lang="en-US" b="1" u="sng" dirty="0">
                <a:solidFill>
                  <a:schemeClr val="tx1"/>
                </a:solidFill>
                <a:latin typeface="+mn-lt"/>
                <a:ea typeface="+mn-ea"/>
                <a:cs typeface="+mn-cs"/>
              </a:rPr>
              <a:t>Loading</a:t>
            </a:r>
            <a:r>
              <a:rPr lang="en-US" sz="2400" b="1" u="sng" dirty="0">
                <a:solidFill>
                  <a:schemeClr val="tx1"/>
                </a:solidFill>
                <a:latin typeface="+mn-lt"/>
                <a:ea typeface="+mn-ea"/>
                <a:cs typeface="+mn-cs"/>
              </a:rPr>
              <a:t> dose </a:t>
            </a:r>
            <a:r>
              <a:rPr lang="en-US" sz="2400" b="1" dirty="0">
                <a:solidFill>
                  <a:schemeClr val="tx1"/>
                </a:solidFill>
                <a:latin typeface="+mn-lt"/>
                <a:ea typeface="+mn-ea"/>
                <a:cs typeface="+mn-cs"/>
              </a:rPr>
              <a:t>   (Either)</a:t>
            </a:r>
          </a:p>
          <a:p>
            <a:pPr marL="976313" lvl="1" indent="-514350">
              <a:buAutoNum type="arabicPeriod"/>
            </a:pPr>
            <a:r>
              <a:rPr lang="en-US" dirty="0">
                <a:solidFill>
                  <a:schemeClr val="tx1"/>
                </a:solidFill>
                <a:latin typeface="+mn-lt"/>
              </a:rPr>
              <a:t>Magnesium sulphate 4g IV slowly over 10-20 minutes </a:t>
            </a:r>
          </a:p>
          <a:p>
            <a:pPr marL="976313" lvl="1" indent="-514350">
              <a:buNone/>
            </a:pPr>
            <a:r>
              <a:rPr lang="en-US" i="1" dirty="0">
                <a:solidFill>
                  <a:schemeClr val="tx1"/>
                </a:solidFill>
                <a:latin typeface="+mn-lt"/>
              </a:rPr>
              <a:t>(Draw 8ml(4g) from the 10ml 50% amp, dilute in normal saline)</a:t>
            </a:r>
          </a:p>
          <a:p>
            <a:pPr marL="514350" indent="-514350">
              <a:buNone/>
            </a:pPr>
            <a:r>
              <a:rPr lang="en-US" sz="2400" b="1" dirty="0">
                <a:solidFill>
                  <a:schemeClr val="tx1"/>
                </a:solidFill>
                <a:latin typeface="+mn-lt"/>
                <a:ea typeface="+mn-ea"/>
                <a:cs typeface="+mn-cs"/>
              </a:rPr>
              <a:t>Or</a:t>
            </a:r>
          </a:p>
          <a:p>
            <a:pPr marL="976313" lvl="1" indent="-514350">
              <a:buNone/>
            </a:pPr>
            <a:r>
              <a:rPr lang="en-US" dirty="0">
                <a:solidFill>
                  <a:schemeClr val="tx1"/>
                </a:solidFill>
                <a:latin typeface="+mn-lt"/>
              </a:rPr>
              <a:t>2. Magnesium sulphate 10g deep IM 5g(10ml) in each buttock</a:t>
            </a:r>
          </a:p>
          <a:p>
            <a:pPr lvl="0">
              <a:buNone/>
            </a:pPr>
            <a:r>
              <a:rPr lang="en-US" sz="2400" b="1" u="sng" dirty="0">
                <a:solidFill>
                  <a:schemeClr val="tx1"/>
                </a:solidFill>
                <a:latin typeface="+mn-lt"/>
                <a:ea typeface="+mn-ea"/>
                <a:cs typeface="+mn-cs"/>
              </a:rPr>
              <a:t>Maintenance therapy (For IM regime)</a:t>
            </a:r>
          </a:p>
          <a:p>
            <a:pPr lvl="1"/>
            <a:r>
              <a:rPr lang="en-US" dirty="0">
                <a:solidFill>
                  <a:schemeClr val="tx1"/>
                </a:solidFill>
                <a:latin typeface="+mn-lt"/>
              </a:rPr>
              <a:t>Magnesium sulphate 5g deep IM </a:t>
            </a:r>
            <a:r>
              <a:rPr lang="en-US" dirty="0"/>
              <a:t>{</a:t>
            </a:r>
            <a:r>
              <a:rPr lang="en-US" dirty="0">
                <a:solidFill>
                  <a:schemeClr val="tx1"/>
                </a:solidFill>
                <a:latin typeface="+mn-lt"/>
              </a:rPr>
              <a:t>2.5g (5ml)  in each buttock} every 4hrs</a:t>
            </a:r>
          </a:p>
          <a:p>
            <a:pPr lvl="1"/>
            <a:r>
              <a:rPr lang="en-US" dirty="0">
                <a:solidFill>
                  <a:schemeClr val="tx1"/>
                </a:solidFill>
                <a:latin typeface="+mn-lt"/>
              </a:rPr>
              <a:t>Continue for 24hrs after the last convulsion </a:t>
            </a:r>
          </a:p>
          <a:p>
            <a:pPr lvl="1">
              <a:buNone/>
            </a:pPr>
            <a:r>
              <a:rPr lang="en-US" i="1" dirty="0"/>
              <a:t>(IM injections should preferably </a:t>
            </a:r>
            <a:r>
              <a:rPr lang="en-US" i="1" dirty="0" smtClean="0"/>
              <a:t>be given with 1 ml of 2</a:t>
            </a:r>
            <a:r>
              <a:rPr lang="en-US" i="1" dirty="0"/>
              <a:t>% </a:t>
            </a:r>
            <a:r>
              <a:rPr lang="en-US" i="1" dirty="0" err="1"/>
              <a:t>lignocaine</a:t>
            </a:r>
            <a:r>
              <a:rPr lang="en-US" i="1" dirty="0"/>
              <a:t> in the same syringe to make them less painful)</a:t>
            </a:r>
            <a:endParaRPr lang="en-US" dirty="0">
              <a:solidFill>
                <a:schemeClr val="tx1"/>
              </a:solidFill>
              <a:latin typeface="+mn-lt"/>
            </a:endParaRPr>
          </a:p>
          <a:p>
            <a:pPr eaLnBrk="1" hangingPunct="1"/>
            <a:endParaRPr lang="el-GR" sz="2600" dirty="0"/>
          </a:p>
        </p:txBody>
      </p:sp>
    </p:spTree>
  </p:cSld>
  <p:clrMapOvr>
    <a:masterClrMapping/>
  </p:clrMapOvr>
  <p:transition/>
  <p:timing>
    <p:tnLst>
      <p:par>
        <p:cTn id="1" dur="indefinite" restart="never" nodeType="tmRoot"/>
      </p:par>
    </p:tnLst>
  </p:timing>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Magnesium </a:t>
            </a:r>
            <a:r>
              <a:rPr lang="en-US" b="1" dirty="0" err="1" smtClean="0"/>
              <a:t>Sulphate</a:t>
            </a:r>
            <a:r>
              <a:rPr lang="en-US" b="1" dirty="0" smtClean="0"/>
              <a:t> </a:t>
            </a:r>
            <a:endParaRPr lang="en-US" dirty="0"/>
          </a:p>
        </p:txBody>
      </p:sp>
      <p:sp>
        <p:nvSpPr>
          <p:cNvPr id="3" name="Content Placeholder 2"/>
          <p:cNvSpPr>
            <a:spLocks noGrp="1"/>
          </p:cNvSpPr>
          <p:nvPr>
            <p:ph idx="1"/>
          </p:nvPr>
        </p:nvSpPr>
        <p:spPr/>
        <p:txBody>
          <a:bodyPr/>
          <a:lstStyle/>
          <a:p>
            <a:r>
              <a:rPr lang="en-US" dirty="0" smtClean="0"/>
              <a:t>Observations which must be made before giving repeat doses of magnesium </a:t>
            </a:r>
            <a:r>
              <a:rPr lang="en-US" dirty="0" err="1" smtClean="0"/>
              <a:t>sulphate</a:t>
            </a:r>
            <a:r>
              <a:rPr lang="en-US" dirty="0" smtClean="0"/>
              <a:t>:</a:t>
            </a:r>
          </a:p>
          <a:p>
            <a:r>
              <a:rPr lang="en-US" dirty="0" smtClean="0"/>
              <a:t>  respiratory rate </a:t>
            </a:r>
          </a:p>
          <a:p>
            <a:r>
              <a:rPr lang="en-US" dirty="0" smtClean="0"/>
              <a:t>  patellar reflexes (knee jerk)</a:t>
            </a:r>
          </a:p>
          <a:p>
            <a:r>
              <a:rPr lang="en-US" dirty="0" smtClean="0"/>
              <a:t>  urinary output.</a:t>
            </a:r>
            <a:endParaRPr lang="en-US" dirty="0"/>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Magnesium </a:t>
            </a:r>
            <a:r>
              <a:rPr lang="en-US" b="1" dirty="0" err="1" smtClean="0"/>
              <a:t>Sulphate</a:t>
            </a:r>
            <a:r>
              <a:rPr lang="en-US" b="1" dirty="0" smtClean="0"/>
              <a:t> </a:t>
            </a:r>
            <a:endParaRPr lang="en-US" dirty="0"/>
          </a:p>
        </p:txBody>
      </p:sp>
      <p:sp>
        <p:nvSpPr>
          <p:cNvPr id="3" name="Content Placeholder 2"/>
          <p:cNvSpPr>
            <a:spLocks noGrp="1"/>
          </p:cNvSpPr>
          <p:nvPr>
            <p:ph idx="1"/>
          </p:nvPr>
        </p:nvSpPr>
        <p:spPr/>
        <p:txBody>
          <a:bodyPr>
            <a:normAutofit/>
          </a:bodyPr>
          <a:lstStyle/>
          <a:p>
            <a:pPr>
              <a:buNone/>
            </a:pPr>
            <a:r>
              <a:rPr lang="en-US" b="1" dirty="0" smtClean="0"/>
              <a:t>Complications: </a:t>
            </a:r>
          </a:p>
          <a:p>
            <a:r>
              <a:rPr lang="en-US" dirty="0" smtClean="0"/>
              <a:t>Repeat doses of magnesium </a:t>
            </a:r>
            <a:r>
              <a:rPr lang="en-US" dirty="0" err="1" smtClean="0"/>
              <a:t>sulphate</a:t>
            </a:r>
            <a:r>
              <a:rPr lang="en-US" dirty="0" smtClean="0"/>
              <a:t> must be withheld or delayed if:</a:t>
            </a:r>
          </a:p>
          <a:p>
            <a:r>
              <a:rPr lang="en-US" dirty="0" smtClean="0"/>
              <a:t>  the respiratory rate is less than 16 per minute</a:t>
            </a:r>
          </a:p>
          <a:p>
            <a:r>
              <a:rPr lang="en-US" dirty="0" smtClean="0"/>
              <a:t>  patellar reflexes are absent</a:t>
            </a:r>
          </a:p>
          <a:p>
            <a:r>
              <a:rPr lang="en-US" dirty="0" smtClean="0"/>
              <a:t>  urinary output is less than 30 ml per hour over preceding 4 hours.</a:t>
            </a:r>
            <a:endParaRPr lang="en-US" dirty="0"/>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algn="ctr" eaLnBrk="1" hangingPunct="1"/>
            <a:r>
              <a:rPr lang="en-US" b="1" dirty="0">
                <a:solidFill>
                  <a:schemeClr val="tx1"/>
                </a:solidFill>
                <a:latin typeface="+mn-lt"/>
                <a:ea typeface="+mn-ea"/>
                <a:cs typeface="+mn-cs"/>
              </a:rPr>
              <a:t>Magnesium sulphate toxicity</a:t>
            </a:r>
            <a:r>
              <a:rPr lang="en-US" sz="2000" dirty="0">
                <a:solidFill>
                  <a:schemeClr val="tx1"/>
                </a:solidFill>
                <a:latin typeface="+mn-lt"/>
                <a:ea typeface="+mn-ea"/>
                <a:cs typeface="+mn-cs"/>
              </a:rPr>
              <a:t/>
            </a:r>
            <a:br>
              <a:rPr lang="en-US" sz="2000" dirty="0">
                <a:solidFill>
                  <a:schemeClr val="tx1"/>
                </a:solidFill>
                <a:latin typeface="+mn-lt"/>
                <a:ea typeface="+mn-ea"/>
                <a:cs typeface="+mn-cs"/>
              </a:rPr>
            </a:br>
            <a:endParaRPr lang="en-US" dirty="0"/>
          </a:p>
        </p:txBody>
      </p:sp>
      <p:sp>
        <p:nvSpPr>
          <p:cNvPr id="6147" name="Text Placeholder 2"/>
          <p:cNvSpPr>
            <a:spLocks noGrp="1"/>
          </p:cNvSpPr>
          <p:nvPr>
            <p:ph type="body" sz="half" idx="1"/>
          </p:nvPr>
        </p:nvSpPr>
        <p:spPr>
          <a:xfrm>
            <a:off x="4857750" y="6072188"/>
            <a:ext cx="3810000" cy="571500"/>
          </a:xfrm>
        </p:spPr>
        <p:txBody>
          <a:bodyPr/>
          <a:lstStyle/>
          <a:p>
            <a:pPr algn="ctr" eaLnBrk="1" hangingPunct="1">
              <a:buFontTx/>
              <a:buNone/>
            </a:pPr>
            <a:endParaRPr lang="en-US" sz="2400" b="1" dirty="0">
              <a:solidFill>
                <a:srgbClr val="FF0000"/>
              </a:solidFill>
            </a:endParaRPr>
          </a:p>
        </p:txBody>
      </p:sp>
      <p:sp>
        <p:nvSpPr>
          <p:cNvPr id="6148" name="Content Placeholder 3"/>
          <p:cNvSpPr>
            <a:spLocks noGrp="1"/>
          </p:cNvSpPr>
          <p:nvPr>
            <p:ph sz="half" idx="2"/>
          </p:nvPr>
        </p:nvSpPr>
        <p:spPr>
          <a:xfrm>
            <a:off x="838200" y="1143000"/>
            <a:ext cx="7566025" cy="4876800"/>
          </a:xfrm>
        </p:spPr>
        <p:txBody>
          <a:bodyPr/>
          <a:lstStyle/>
          <a:p>
            <a:pPr marL="514350" lvl="0" indent="-514350">
              <a:buFont typeface="+mj-lt"/>
              <a:buAutoNum type="arabicPeriod"/>
            </a:pPr>
            <a:r>
              <a:rPr lang="en-US" dirty="0">
                <a:solidFill>
                  <a:schemeClr val="tx1"/>
                </a:solidFill>
                <a:latin typeface="+mn-lt"/>
                <a:ea typeface="+mn-ea"/>
                <a:cs typeface="+mn-cs"/>
              </a:rPr>
              <a:t>Respiratory arrest</a:t>
            </a:r>
            <a:endParaRPr lang="en-US" sz="1800" dirty="0">
              <a:solidFill>
                <a:schemeClr val="tx1"/>
              </a:solidFill>
              <a:latin typeface="+mn-lt"/>
              <a:ea typeface="+mn-ea"/>
              <a:cs typeface="+mn-cs"/>
            </a:endParaRPr>
          </a:p>
          <a:p>
            <a:pPr marL="919163" lvl="1" indent="-457200"/>
            <a:r>
              <a:rPr lang="en-US" dirty="0">
                <a:solidFill>
                  <a:schemeClr val="tx1"/>
                </a:solidFill>
                <a:latin typeface="+mn-lt"/>
              </a:rPr>
              <a:t>Stop treatment</a:t>
            </a:r>
            <a:endParaRPr lang="en-US" sz="1600" dirty="0">
              <a:solidFill>
                <a:schemeClr val="tx1"/>
              </a:solidFill>
              <a:latin typeface="+mn-lt"/>
            </a:endParaRPr>
          </a:p>
          <a:p>
            <a:pPr marL="919163" lvl="1" indent="-457200"/>
            <a:r>
              <a:rPr lang="en-US" dirty="0" err="1">
                <a:solidFill>
                  <a:schemeClr val="tx1"/>
                </a:solidFill>
                <a:latin typeface="+mn-lt"/>
              </a:rPr>
              <a:t>Intubate</a:t>
            </a:r>
            <a:r>
              <a:rPr lang="en-US" dirty="0">
                <a:solidFill>
                  <a:schemeClr val="tx1"/>
                </a:solidFill>
                <a:latin typeface="+mn-lt"/>
              </a:rPr>
              <a:t> and ventilate</a:t>
            </a:r>
            <a:endParaRPr lang="en-US" sz="1600" dirty="0">
              <a:solidFill>
                <a:schemeClr val="tx1"/>
              </a:solidFill>
              <a:latin typeface="+mn-lt"/>
            </a:endParaRPr>
          </a:p>
          <a:p>
            <a:pPr marL="919163" lvl="1" indent="-457200"/>
            <a:r>
              <a:rPr lang="en-US" dirty="0">
                <a:solidFill>
                  <a:schemeClr val="tx1"/>
                </a:solidFill>
                <a:latin typeface="+mn-lt"/>
              </a:rPr>
              <a:t>Give IV calcium </a:t>
            </a:r>
            <a:r>
              <a:rPr lang="en-US" dirty="0" err="1">
                <a:solidFill>
                  <a:schemeClr val="tx1"/>
                </a:solidFill>
                <a:latin typeface="+mn-lt"/>
              </a:rPr>
              <a:t>gluconate</a:t>
            </a:r>
            <a:r>
              <a:rPr lang="en-US" dirty="0">
                <a:solidFill>
                  <a:schemeClr val="tx1"/>
                </a:solidFill>
                <a:latin typeface="+mn-lt"/>
              </a:rPr>
              <a:t> 1g</a:t>
            </a:r>
            <a:endParaRPr lang="en-US" sz="1600" dirty="0">
              <a:solidFill>
                <a:schemeClr val="tx1"/>
              </a:solidFill>
              <a:latin typeface="+mn-lt"/>
            </a:endParaRPr>
          </a:p>
          <a:p>
            <a:pPr>
              <a:buFont typeface="+mj-lt"/>
              <a:buAutoNum type="arabicPeriod"/>
            </a:pPr>
            <a:endParaRPr lang="en-US" sz="1800" dirty="0">
              <a:solidFill>
                <a:schemeClr val="tx1"/>
              </a:solidFill>
              <a:latin typeface="+mn-lt"/>
              <a:ea typeface="+mn-ea"/>
              <a:cs typeface="+mn-cs"/>
            </a:endParaRPr>
          </a:p>
          <a:p>
            <a:pPr marL="514350" lvl="0" indent="-514350">
              <a:buFont typeface="+mj-lt"/>
              <a:buAutoNum type="arabicPeriod"/>
            </a:pPr>
            <a:r>
              <a:rPr lang="en-US" dirty="0">
                <a:solidFill>
                  <a:schemeClr val="tx1"/>
                </a:solidFill>
                <a:latin typeface="+mn-lt"/>
                <a:ea typeface="+mn-ea"/>
                <a:cs typeface="+mn-cs"/>
              </a:rPr>
              <a:t>Respiratory depression</a:t>
            </a:r>
            <a:endParaRPr lang="en-US" sz="1800" dirty="0">
              <a:solidFill>
                <a:schemeClr val="tx1"/>
              </a:solidFill>
              <a:latin typeface="+mn-lt"/>
              <a:ea typeface="+mn-ea"/>
              <a:cs typeface="+mn-cs"/>
            </a:endParaRPr>
          </a:p>
          <a:p>
            <a:pPr marL="919163" lvl="1" indent="-457200"/>
            <a:r>
              <a:rPr lang="en-US" dirty="0">
                <a:solidFill>
                  <a:schemeClr val="tx1"/>
                </a:solidFill>
                <a:latin typeface="+mn-lt"/>
              </a:rPr>
              <a:t>Stop treatment</a:t>
            </a:r>
            <a:endParaRPr lang="en-US" sz="1600" dirty="0">
              <a:solidFill>
                <a:schemeClr val="tx1"/>
              </a:solidFill>
              <a:latin typeface="+mn-lt"/>
            </a:endParaRPr>
          </a:p>
          <a:p>
            <a:pPr marL="919163" lvl="1" indent="-457200"/>
            <a:r>
              <a:rPr lang="en-US" dirty="0">
                <a:solidFill>
                  <a:schemeClr val="tx1"/>
                </a:solidFill>
                <a:latin typeface="+mn-lt"/>
              </a:rPr>
              <a:t>Oxygen by mask</a:t>
            </a:r>
            <a:endParaRPr lang="en-US" sz="1600" dirty="0">
              <a:solidFill>
                <a:schemeClr val="tx1"/>
              </a:solidFill>
              <a:latin typeface="+mn-lt"/>
            </a:endParaRPr>
          </a:p>
          <a:p>
            <a:pPr lvl="1"/>
            <a:r>
              <a:rPr lang="en-US" dirty="0">
                <a:solidFill>
                  <a:schemeClr val="tx1"/>
                </a:solidFill>
                <a:latin typeface="+mn-lt"/>
                <a:ea typeface="+mn-ea"/>
                <a:cs typeface="+mn-cs"/>
              </a:rPr>
              <a:t> Give IV calcium </a:t>
            </a:r>
            <a:r>
              <a:rPr lang="en-US" dirty="0" err="1">
                <a:solidFill>
                  <a:schemeClr val="tx1"/>
                </a:solidFill>
                <a:latin typeface="+mn-lt"/>
                <a:ea typeface="+mn-ea"/>
                <a:cs typeface="+mn-cs"/>
              </a:rPr>
              <a:t>gluconate</a:t>
            </a:r>
            <a:r>
              <a:rPr lang="en-US" dirty="0">
                <a:solidFill>
                  <a:schemeClr val="tx1"/>
                </a:solidFill>
                <a:latin typeface="+mn-lt"/>
                <a:ea typeface="+mn-ea"/>
                <a:cs typeface="+mn-cs"/>
              </a:rPr>
              <a:t> 1g</a:t>
            </a:r>
            <a:endParaRPr lang="el-GR" sz="3200" dirty="0"/>
          </a:p>
        </p:txBody>
      </p:sp>
    </p:spTree>
  </p:cSld>
  <p:clrMapOvr>
    <a:masterClrMapping/>
  </p:clrMapOvr>
  <p:transition/>
  <p:timing>
    <p:tnLst>
      <p:par>
        <p:cTn id="1" dur="indefinite" restart="never" nodeType="tmRoot"/>
      </p:par>
    </p:tnLst>
  </p:timing>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ctr" eaLnBrk="1" hangingPunct="1"/>
            <a:r>
              <a:rPr lang="en-US" b="1" dirty="0">
                <a:solidFill>
                  <a:schemeClr val="tx1"/>
                </a:solidFill>
              </a:rPr>
              <a:t>Magnesium sulphate toxicity</a:t>
            </a:r>
            <a:endParaRPr lang="en-US" b="1" dirty="0"/>
          </a:p>
        </p:txBody>
      </p:sp>
      <p:sp>
        <p:nvSpPr>
          <p:cNvPr id="6147" name="Text Placeholder 2"/>
          <p:cNvSpPr>
            <a:spLocks noGrp="1"/>
          </p:cNvSpPr>
          <p:nvPr>
            <p:ph type="body" sz="half" idx="1"/>
          </p:nvPr>
        </p:nvSpPr>
        <p:spPr>
          <a:xfrm>
            <a:off x="4857750" y="6072188"/>
            <a:ext cx="3810000" cy="571500"/>
          </a:xfrm>
        </p:spPr>
        <p:txBody>
          <a:bodyPr/>
          <a:lstStyle/>
          <a:p>
            <a:pPr algn="ctr" eaLnBrk="1" hangingPunct="1">
              <a:buFontTx/>
              <a:buNone/>
            </a:pPr>
            <a:endParaRPr lang="en-US" sz="2400" b="1" dirty="0">
              <a:solidFill>
                <a:srgbClr val="FF0000"/>
              </a:solidFill>
            </a:endParaRPr>
          </a:p>
        </p:txBody>
      </p:sp>
      <p:sp>
        <p:nvSpPr>
          <p:cNvPr id="6148" name="Content Placeholder 3"/>
          <p:cNvSpPr>
            <a:spLocks noGrp="1"/>
          </p:cNvSpPr>
          <p:nvPr>
            <p:ph sz="half" idx="2"/>
          </p:nvPr>
        </p:nvSpPr>
        <p:spPr>
          <a:xfrm>
            <a:off x="785813" y="1398588"/>
            <a:ext cx="7566025" cy="4114800"/>
          </a:xfrm>
        </p:spPr>
        <p:txBody>
          <a:bodyPr/>
          <a:lstStyle/>
          <a:p>
            <a:pPr lvl="0">
              <a:buNone/>
            </a:pPr>
            <a:endParaRPr lang="en-US" dirty="0">
              <a:solidFill>
                <a:schemeClr val="tx1"/>
              </a:solidFill>
              <a:latin typeface="+mn-lt"/>
              <a:ea typeface="+mn-ea"/>
              <a:cs typeface="+mn-cs"/>
            </a:endParaRPr>
          </a:p>
          <a:p>
            <a:pPr lvl="0">
              <a:buNone/>
            </a:pPr>
            <a:r>
              <a:rPr lang="en-US" dirty="0">
                <a:solidFill>
                  <a:schemeClr val="tx1"/>
                </a:solidFill>
                <a:latin typeface="+mn-lt"/>
                <a:ea typeface="+mn-ea"/>
                <a:cs typeface="+mn-cs"/>
              </a:rPr>
              <a:t>3. Absent patellar reflexes</a:t>
            </a:r>
            <a:endParaRPr lang="en-US" sz="1800" dirty="0">
              <a:solidFill>
                <a:schemeClr val="tx1"/>
              </a:solidFill>
              <a:latin typeface="+mn-lt"/>
              <a:ea typeface="+mn-ea"/>
              <a:cs typeface="+mn-cs"/>
            </a:endParaRPr>
          </a:p>
          <a:p>
            <a:pPr lvl="1"/>
            <a:r>
              <a:rPr lang="en-US" dirty="0">
                <a:solidFill>
                  <a:schemeClr val="tx1"/>
                </a:solidFill>
                <a:latin typeface="+mn-lt"/>
              </a:rPr>
              <a:t>If respiratory rate is abnormal the, withhold magnesium sulphate</a:t>
            </a:r>
            <a:endParaRPr lang="en-US" sz="1600" dirty="0">
              <a:solidFill>
                <a:schemeClr val="tx1"/>
              </a:solidFill>
              <a:latin typeface="+mn-lt"/>
            </a:endParaRPr>
          </a:p>
          <a:p>
            <a:pPr lvl="1"/>
            <a:r>
              <a:rPr lang="en-US" dirty="0">
                <a:solidFill>
                  <a:schemeClr val="tx1"/>
                </a:solidFill>
                <a:latin typeface="+mn-lt"/>
              </a:rPr>
              <a:t>Urine output less than 100mls in 4hrs, if there is are no respiratory, reduce the dose by half</a:t>
            </a:r>
            <a:endParaRPr lang="en-US" sz="1600" dirty="0">
              <a:solidFill>
                <a:schemeClr val="tx1"/>
              </a:solidFill>
              <a:latin typeface="+mn-lt"/>
            </a:endParaRPr>
          </a:p>
          <a:p>
            <a:pPr eaLnBrk="1" hangingPunct="1"/>
            <a:endParaRPr lang="el-GR" sz="2400" dirty="0"/>
          </a:p>
        </p:txBody>
      </p:sp>
    </p:spTree>
  </p:cSld>
  <p:clrMapOvr>
    <a:masterClrMapping/>
  </p:clrMapOvr>
  <p:transition/>
  <p:timing>
    <p:tnLst>
      <p:par>
        <p:cTn id="1" dur="indefinite" restart="never" nodeType="tmRoot"/>
      </p:par>
    </p:tnLst>
  </p:timing>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algn="ctr" eaLnBrk="1" hangingPunct="1"/>
            <a:r>
              <a:rPr lang="en-US" b="1" dirty="0">
                <a:solidFill>
                  <a:schemeClr val="tx1"/>
                </a:solidFill>
                <a:latin typeface="+mn-lt"/>
                <a:ea typeface="+mn-ea"/>
                <a:cs typeface="+mn-cs"/>
              </a:rPr>
              <a:t>Relative contraindications</a:t>
            </a:r>
            <a:br>
              <a:rPr lang="en-US" b="1" dirty="0">
                <a:solidFill>
                  <a:schemeClr val="tx1"/>
                </a:solidFill>
                <a:latin typeface="+mn-lt"/>
                <a:ea typeface="+mn-ea"/>
                <a:cs typeface="+mn-cs"/>
              </a:rPr>
            </a:br>
            <a:endParaRPr lang="en-US" b="1" dirty="0"/>
          </a:p>
        </p:txBody>
      </p:sp>
      <p:sp>
        <p:nvSpPr>
          <p:cNvPr id="6147" name="Text Placeholder 2"/>
          <p:cNvSpPr>
            <a:spLocks noGrp="1"/>
          </p:cNvSpPr>
          <p:nvPr>
            <p:ph type="body" sz="half" idx="1"/>
          </p:nvPr>
        </p:nvSpPr>
        <p:spPr>
          <a:xfrm>
            <a:off x="4857750" y="6072188"/>
            <a:ext cx="3810000" cy="571500"/>
          </a:xfrm>
        </p:spPr>
        <p:txBody>
          <a:bodyPr/>
          <a:lstStyle/>
          <a:p>
            <a:pPr algn="ctr" eaLnBrk="1" hangingPunct="1">
              <a:buFontTx/>
              <a:buNone/>
            </a:pPr>
            <a:endParaRPr lang="en-US" sz="2400" b="1" dirty="0">
              <a:solidFill>
                <a:srgbClr val="FF0000"/>
              </a:solidFill>
            </a:endParaRPr>
          </a:p>
        </p:txBody>
      </p:sp>
      <p:sp>
        <p:nvSpPr>
          <p:cNvPr id="6148" name="Content Placeholder 3"/>
          <p:cNvSpPr>
            <a:spLocks noGrp="1"/>
          </p:cNvSpPr>
          <p:nvPr>
            <p:ph sz="half" idx="2"/>
          </p:nvPr>
        </p:nvSpPr>
        <p:spPr>
          <a:xfrm>
            <a:off x="785813" y="1398588"/>
            <a:ext cx="7566025" cy="4114800"/>
          </a:xfrm>
        </p:spPr>
        <p:txBody>
          <a:bodyPr/>
          <a:lstStyle/>
          <a:p>
            <a:pPr>
              <a:buNone/>
            </a:pPr>
            <a:r>
              <a:rPr lang="en-US" sz="2400" dirty="0">
                <a:solidFill>
                  <a:schemeClr val="tx1"/>
                </a:solidFill>
                <a:latin typeface="+mn-lt"/>
                <a:ea typeface="+mn-ea"/>
                <a:cs typeface="+mn-cs"/>
              </a:rPr>
              <a:t>• </a:t>
            </a:r>
            <a:r>
              <a:rPr lang="en-US" sz="2400" dirty="0" smtClean="0">
                <a:solidFill>
                  <a:schemeClr val="tx1"/>
                </a:solidFill>
                <a:latin typeface="+mn-lt"/>
                <a:ea typeface="+mn-ea"/>
                <a:cs typeface="+mn-cs"/>
              </a:rPr>
              <a:t>Renal failure</a:t>
            </a:r>
            <a:r>
              <a:rPr lang="en-US" sz="2400" dirty="0">
                <a:solidFill>
                  <a:schemeClr val="tx1"/>
                </a:solidFill>
                <a:latin typeface="+mn-lt"/>
                <a:ea typeface="+mn-ea"/>
                <a:cs typeface="+mn-cs"/>
              </a:rPr>
              <a:t>, severe renal compromise or if </a:t>
            </a:r>
            <a:r>
              <a:rPr lang="en-US" sz="2400" dirty="0" err="1">
                <a:solidFill>
                  <a:schemeClr val="tx1"/>
                </a:solidFill>
                <a:latin typeface="+mn-lt"/>
                <a:ea typeface="+mn-ea"/>
                <a:cs typeface="+mn-cs"/>
              </a:rPr>
              <a:t>oliguria</a:t>
            </a:r>
            <a:r>
              <a:rPr lang="en-US" sz="2400" dirty="0">
                <a:solidFill>
                  <a:schemeClr val="tx1"/>
                </a:solidFill>
                <a:latin typeface="+mn-lt"/>
                <a:ea typeface="+mn-ea"/>
                <a:cs typeface="+mn-cs"/>
              </a:rPr>
              <a:t> is present (magnesium concentration can reach toxic levels as elimination is predominantly renal). Half dose magnesium sulphate should be considered if there is renal compromise;</a:t>
            </a:r>
          </a:p>
          <a:p>
            <a:pPr>
              <a:buNone/>
            </a:pPr>
            <a:r>
              <a:rPr lang="en-US" sz="2400" dirty="0">
                <a:solidFill>
                  <a:schemeClr val="tx1"/>
                </a:solidFill>
                <a:latin typeface="+mn-lt"/>
                <a:ea typeface="+mn-ea"/>
                <a:cs typeface="+mn-cs"/>
              </a:rPr>
              <a:t>• </a:t>
            </a:r>
            <a:r>
              <a:rPr lang="en-US" sz="2400" dirty="0" smtClean="0">
                <a:solidFill>
                  <a:schemeClr val="tx1"/>
                </a:solidFill>
                <a:latin typeface="+mn-lt"/>
                <a:ea typeface="+mn-ea"/>
                <a:cs typeface="+mn-cs"/>
              </a:rPr>
              <a:t>In association </a:t>
            </a:r>
            <a:r>
              <a:rPr lang="en-US" sz="2400" dirty="0">
                <a:solidFill>
                  <a:schemeClr val="tx1"/>
                </a:solidFill>
                <a:latin typeface="+mn-lt"/>
                <a:ea typeface="+mn-ea"/>
                <a:cs typeface="+mn-cs"/>
              </a:rPr>
              <a:t>with </a:t>
            </a:r>
            <a:r>
              <a:rPr lang="en-US" sz="2400" dirty="0" err="1">
                <a:solidFill>
                  <a:schemeClr val="tx1"/>
                </a:solidFill>
                <a:latin typeface="+mn-lt"/>
                <a:ea typeface="+mn-ea"/>
                <a:cs typeface="+mn-cs"/>
              </a:rPr>
              <a:t>hypocalcaemic</a:t>
            </a:r>
            <a:r>
              <a:rPr lang="en-US" sz="2400" dirty="0">
                <a:solidFill>
                  <a:schemeClr val="tx1"/>
                </a:solidFill>
                <a:latin typeface="+mn-lt"/>
                <a:ea typeface="+mn-ea"/>
                <a:cs typeface="+mn-cs"/>
              </a:rPr>
              <a:t> states;</a:t>
            </a:r>
          </a:p>
          <a:p>
            <a:pPr>
              <a:buNone/>
            </a:pPr>
            <a:r>
              <a:rPr lang="en-US" sz="2400" dirty="0">
                <a:solidFill>
                  <a:schemeClr val="tx1"/>
                </a:solidFill>
                <a:latin typeface="+mn-lt"/>
                <a:ea typeface="+mn-ea"/>
                <a:cs typeface="+mn-cs"/>
              </a:rPr>
              <a:t>• </a:t>
            </a:r>
            <a:r>
              <a:rPr lang="en-US" sz="2400" dirty="0" smtClean="0">
                <a:solidFill>
                  <a:schemeClr val="tx1"/>
                </a:solidFill>
                <a:latin typeface="+mn-lt"/>
                <a:ea typeface="+mn-ea"/>
                <a:cs typeface="+mn-cs"/>
              </a:rPr>
              <a:t>Myasthenia gravis</a:t>
            </a:r>
            <a:r>
              <a:rPr lang="en-US" sz="2400" dirty="0">
                <a:solidFill>
                  <a:schemeClr val="tx1"/>
                </a:solidFill>
                <a:latin typeface="+mn-lt"/>
                <a:ea typeface="+mn-ea"/>
                <a:cs typeface="+mn-cs"/>
              </a:rPr>
              <a:t>;</a:t>
            </a:r>
          </a:p>
          <a:p>
            <a:pPr>
              <a:buNone/>
            </a:pPr>
            <a:r>
              <a:rPr lang="en-US" sz="2400" dirty="0">
                <a:solidFill>
                  <a:schemeClr val="tx1"/>
                </a:solidFill>
                <a:latin typeface="+mn-lt"/>
                <a:ea typeface="+mn-ea"/>
                <a:cs typeface="+mn-cs"/>
              </a:rPr>
              <a:t>• </a:t>
            </a:r>
            <a:r>
              <a:rPr lang="en-US" sz="2400" dirty="0" smtClean="0">
                <a:solidFill>
                  <a:schemeClr val="tx1"/>
                </a:solidFill>
                <a:latin typeface="+mn-lt"/>
                <a:ea typeface="+mn-ea"/>
                <a:cs typeface="+mn-cs"/>
              </a:rPr>
              <a:t>Cardiac conditions</a:t>
            </a:r>
            <a:r>
              <a:rPr lang="en-US" sz="2400" dirty="0">
                <a:solidFill>
                  <a:schemeClr val="tx1"/>
                </a:solidFill>
                <a:latin typeface="+mn-lt"/>
                <a:ea typeface="+mn-ea"/>
                <a:cs typeface="+mn-cs"/>
              </a:rPr>
              <a:t>, in particular conduction problems or myocardial damage.</a:t>
            </a:r>
            <a:endParaRPr lang="el-GR" sz="2400" dirty="0"/>
          </a:p>
        </p:txBody>
      </p:sp>
    </p:spTree>
  </p:cSld>
  <p:clrMapOvr>
    <a:masterClrMapping/>
  </p:clrMapOvr>
  <p:transition/>
  <p:timing>
    <p:tnLst>
      <p:par>
        <p:cTn id="1" dur="indefinite" restart="never" nodeType="tmRoot"/>
      </p:par>
    </p:tnLst>
  </p:timing>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Magnesium </a:t>
            </a:r>
            <a:r>
              <a:rPr lang="en-US" b="1" dirty="0" err="1" smtClean="0"/>
              <a:t>Sulphate</a:t>
            </a:r>
            <a:r>
              <a:rPr lang="en-US" b="1" dirty="0" smtClean="0"/>
              <a:t> </a:t>
            </a:r>
            <a:endParaRPr lang="en-US" dirty="0"/>
          </a:p>
        </p:txBody>
      </p:sp>
      <p:sp>
        <p:nvSpPr>
          <p:cNvPr id="3" name="Content Placeholder 2"/>
          <p:cNvSpPr>
            <a:spLocks noGrp="1"/>
          </p:cNvSpPr>
          <p:nvPr>
            <p:ph idx="1"/>
          </p:nvPr>
        </p:nvSpPr>
        <p:spPr/>
        <p:txBody>
          <a:bodyPr/>
          <a:lstStyle/>
          <a:p>
            <a:pPr>
              <a:buNone/>
            </a:pPr>
            <a:r>
              <a:rPr lang="en-US" b="1" dirty="0" smtClean="0"/>
              <a:t>Antidote: </a:t>
            </a:r>
          </a:p>
          <a:p>
            <a:pPr>
              <a:buNone/>
            </a:pPr>
            <a:r>
              <a:rPr lang="en-US" dirty="0" smtClean="0"/>
              <a:t>In cases of respiratory arrest:</a:t>
            </a:r>
          </a:p>
          <a:p>
            <a:r>
              <a:rPr lang="en-US" dirty="0" smtClean="0"/>
              <a:t>give calcium </a:t>
            </a:r>
            <a:r>
              <a:rPr lang="en-US" dirty="0" err="1" smtClean="0"/>
              <a:t>gluconate</a:t>
            </a:r>
            <a:r>
              <a:rPr lang="en-US" dirty="0" smtClean="0"/>
              <a:t> 1 g (10 ml of 10% solution) IV slowly until respirations satisfactory</a:t>
            </a:r>
          </a:p>
          <a:p>
            <a:r>
              <a:rPr lang="en-US" dirty="0" smtClean="0"/>
              <a:t>assist ventilation using mask and bag, </a:t>
            </a:r>
            <a:r>
              <a:rPr lang="en-US" dirty="0" err="1" smtClean="0"/>
              <a:t>anaesthetic</a:t>
            </a:r>
            <a:r>
              <a:rPr lang="en-US" dirty="0" smtClean="0"/>
              <a:t> apparatus or intubation.</a:t>
            </a:r>
            <a:endParaRPr lang="en-US" dirty="0"/>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3. controlling blood pressure</a:t>
            </a:r>
          </a:p>
          <a:p>
            <a:r>
              <a:rPr lang="en-US" dirty="0" smtClean="0"/>
              <a:t>Antihypertensive drugs should be given if the diastolic blood pressure is 110 mmHg or more. The aim is to keep the diastolic blood pressure between 90–100 mmHg to prevent cerebral </a:t>
            </a:r>
            <a:r>
              <a:rPr lang="en-US" dirty="0" err="1" smtClean="0"/>
              <a:t>haemorrhage</a:t>
            </a:r>
            <a:r>
              <a:rPr lang="en-US" dirty="0" smtClean="0"/>
              <a:t>. </a:t>
            </a:r>
          </a:p>
          <a:p>
            <a:r>
              <a:rPr lang="en-US" dirty="0" err="1" smtClean="0"/>
              <a:t>Hydralazine</a:t>
            </a:r>
            <a:r>
              <a:rPr lang="en-US" dirty="0" smtClean="0"/>
              <a:t> is the drug of choice. Give </a:t>
            </a:r>
            <a:r>
              <a:rPr lang="en-US" dirty="0" err="1" smtClean="0"/>
              <a:t>hydralazine</a:t>
            </a:r>
            <a:r>
              <a:rPr lang="en-US" dirty="0" smtClean="0"/>
              <a:t> 5 mg IV slowly every 5 minutes until blood pressure is lowered. Repeat hourly as needed or give </a:t>
            </a:r>
            <a:r>
              <a:rPr lang="en-US" dirty="0" err="1" smtClean="0"/>
              <a:t>hydralazine</a:t>
            </a:r>
            <a:r>
              <a:rPr lang="en-US" dirty="0" smtClean="0"/>
              <a:t> 12.5 mg IM every 2 hours as needed.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E02704-3C2A-46A4-AD6C-6F8D46799695}" type="slidenum">
              <a:rPr lang="en-US"/>
              <a:pPr/>
              <a:t>77</a:t>
            </a:fld>
            <a:endParaRPr lang="en-US"/>
          </a:p>
        </p:txBody>
      </p:sp>
      <p:sp>
        <p:nvSpPr>
          <p:cNvPr id="56322" name="Rectangle 2"/>
          <p:cNvSpPr>
            <a:spLocks noGrp="1" noChangeArrowheads="1"/>
          </p:cNvSpPr>
          <p:nvPr>
            <p:ph type="title"/>
          </p:nvPr>
        </p:nvSpPr>
        <p:spPr>
          <a:xfrm>
            <a:off x="5562600" y="76200"/>
            <a:ext cx="3124200" cy="868363"/>
          </a:xfrm>
        </p:spPr>
        <p:txBody>
          <a:bodyPr>
            <a:normAutofit fontScale="90000"/>
          </a:bodyPr>
          <a:lstStyle/>
          <a:p>
            <a:r>
              <a:rPr lang="en-US" sz="3200"/>
              <a:t>Oogenesis</a:t>
            </a:r>
            <a:br>
              <a:rPr lang="en-US" sz="3200"/>
            </a:br>
            <a:r>
              <a:rPr lang="en-US" sz="2400"/>
              <a:t>Generation of eggs</a:t>
            </a:r>
          </a:p>
        </p:txBody>
      </p:sp>
      <p:sp>
        <p:nvSpPr>
          <p:cNvPr id="56323" name="Rectangle 3"/>
          <p:cNvSpPr>
            <a:spLocks noGrp="1" noChangeArrowheads="1"/>
          </p:cNvSpPr>
          <p:nvPr>
            <p:ph type="body" idx="1"/>
          </p:nvPr>
        </p:nvSpPr>
        <p:spPr>
          <a:xfrm>
            <a:off x="5562600" y="1143000"/>
            <a:ext cx="3429000" cy="5638800"/>
          </a:xfrm>
        </p:spPr>
        <p:txBody>
          <a:bodyPr/>
          <a:lstStyle/>
          <a:p>
            <a:pPr>
              <a:lnSpc>
                <a:spcPct val="80000"/>
              </a:lnSpc>
            </a:pPr>
            <a:r>
              <a:rPr lang="en-US" sz="1800"/>
              <a:t>Starts in fetal period</a:t>
            </a:r>
          </a:p>
          <a:p>
            <a:pPr lvl="1">
              <a:lnSpc>
                <a:spcPct val="80000"/>
              </a:lnSpc>
            </a:pPr>
            <a:r>
              <a:rPr lang="en-US" sz="1600"/>
              <a:t>No more </a:t>
            </a:r>
            <a:r>
              <a:rPr lang="en-US" sz="1600" b="1" i="1"/>
              <a:t>oocytes</a:t>
            </a:r>
            <a:r>
              <a:rPr lang="en-US" sz="1600"/>
              <a:t> made after about 7th month</a:t>
            </a:r>
          </a:p>
          <a:p>
            <a:pPr lvl="1">
              <a:lnSpc>
                <a:spcPct val="80000"/>
              </a:lnSpc>
            </a:pPr>
            <a:r>
              <a:rPr lang="en-US" sz="1600"/>
              <a:t>Developed only to early stage of meiosis I by birth and stops (called </a:t>
            </a:r>
            <a:r>
              <a:rPr lang="en-US" sz="1600" b="1" i="1"/>
              <a:t>primary oocyte)</a:t>
            </a:r>
          </a:p>
          <a:p>
            <a:pPr>
              <a:lnSpc>
                <a:spcPct val="80000"/>
              </a:lnSpc>
            </a:pPr>
            <a:r>
              <a:rPr lang="en-US" sz="1800"/>
              <a:t>6-12 primordial oocytes each cycle selected to develop for ovulation (most die)</a:t>
            </a:r>
          </a:p>
          <a:p>
            <a:pPr lvl="1">
              <a:lnSpc>
                <a:spcPct val="80000"/>
              </a:lnSpc>
            </a:pPr>
            <a:r>
              <a:rPr lang="en-US" sz="1600"/>
              <a:t>Only then is meiosis I completed</a:t>
            </a:r>
          </a:p>
          <a:p>
            <a:pPr lvl="1">
              <a:lnSpc>
                <a:spcPct val="80000"/>
              </a:lnSpc>
            </a:pPr>
            <a:r>
              <a:rPr lang="en-US" sz="1600" b="1" i="1"/>
              <a:t>Secondary oocyte</a:t>
            </a:r>
            <a:r>
              <a:rPr lang="en-US" sz="1600"/>
              <a:t> is then arrested in meiosis II</a:t>
            </a:r>
          </a:p>
          <a:p>
            <a:pPr>
              <a:lnSpc>
                <a:spcPct val="80000"/>
              </a:lnSpc>
            </a:pPr>
            <a:r>
              <a:rPr lang="en-US" sz="1800"/>
              <a:t>Meiosis II not completed (now an </a:t>
            </a:r>
            <a:r>
              <a:rPr lang="en-US" sz="1800" b="1" i="1"/>
              <a:t>ovum</a:t>
            </a:r>
            <a:r>
              <a:rPr lang="en-US" sz="1800"/>
              <a:t>) unless sperm penetrates its plasma membrane</a:t>
            </a:r>
          </a:p>
          <a:p>
            <a:pPr>
              <a:lnSpc>
                <a:spcPct val="80000"/>
              </a:lnSpc>
            </a:pPr>
            <a:r>
              <a:rPr lang="en-US" sz="1800"/>
              <a:t>Of the 4 daughter cells, only one becomes ovum (needs a lot of cytoplasm)</a:t>
            </a:r>
          </a:p>
          <a:p>
            <a:pPr lvl="1">
              <a:lnSpc>
                <a:spcPct val="80000"/>
              </a:lnSpc>
            </a:pPr>
            <a:r>
              <a:rPr lang="en-US" sz="1600"/>
              <a:t>The other 3 become </a:t>
            </a:r>
            <a:r>
              <a:rPr lang="en-US" sz="1600" b="1" i="1"/>
              <a:t>“polar bodies” </a:t>
            </a:r>
          </a:p>
        </p:txBody>
      </p:sp>
      <p:pic>
        <p:nvPicPr>
          <p:cNvPr id="56324" name="Picture 4" descr="24-15_Oogenesis_1"/>
          <p:cNvPicPr>
            <a:picLocks noChangeAspect="1" noChangeArrowheads="1"/>
          </p:cNvPicPr>
          <p:nvPr/>
        </p:nvPicPr>
        <p:blipFill>
          <a:blip r:embed="rId2"/>
          <a:srcRect l="5882" t="9091" b="7272"/>
          <a:stretch>
            <a:fillRect/>
          </a:stretch>
        </p:blipFill>
        <p:spPr bwMode="auto">
          <a:xfrm>
            <a:off x="0" y="168275"/>
            <a:ext cx="5486400" cy="6308725"/>
          </a:xfrm>
          <a:prstGeom prst="rect">
            <a:avLst/>
          </a:prstGeom>
          <a:noFill/>
        </p:spPr>
      </p:pic>
    </p:spTree>
  </p:cSld>
  <p:clrMapOvr>
    <a:masterClrMapping/>
  </p:clrMapOvr>
  <p:timing>
    <p:tnLst>
      <p:par>
        <p:cTn id="1" dur="indefinite" restart="never" nodeType="tmRoot"/>
      </p:par>
    </p:tnLst>
  </p:timing>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b="1" dirty="0" smtClean="0"/>
              <a:t>Advantages of </a:t>
            </a:r>
            <a:r>
              <a:rPr lang="en-US" b="1" dirty="0" err="1" smtClean="0"/>
              <a:t>hydralazine</a:t>
            </a:r>
            <a:r>
              <a:rPr lang="en-US" b="1" dirty="0" smtClean="0"/>
              <a:t>: </a:t>
            </a:r>
          </a:p>
          <a:p>
            <a:r>
              <a:rPr lang="en-US" dirty="0" err="1" smtClean="0"/>
              <a:t>Hydralazine</a:t>
            </a:r>
            <a:r>
              <a:rPr lang="en-US" dirty="0" smtClean="0"/>
              <a:t> will reduce the blood pressure quickly when hypertension is severe. It does not cause </a:t>
            </a:r>
            <a:r>
              <a:rPr lang="en-US" dirty="0" err="1" smtClean="0"/>
              <a:t>semiconsciousness</a:t>
            </a:r>
            <a:r>
              <a:rPr lang="en-US" dirty="0" smtClean="0"/>
              <a:t> and associated problems.</a:t>
            </a:r>
          </a:p>
          <a:p>
            <a:pPr>
              <a:buNone/>
            </a:pPr>
            <a:r>
              <a:rPr lang="en-US" b="1" dirty="0" smtClean="0"/>
              <a:t>Disadvantages of </a:t>
            </a:r>
            <a:r>
              <a:rPr lang="en-US" b="1" dirty="0" err="1" smtClean="0"/>
              <a:t>hydralazine</a:t>
            </a:r>
            <a:r>
              <a:rPr lang="en-US" b="1" dirty="0" smtClean="0"/>
              <a:t>: </a:t>
            </a:r>
          </a:p>
          <a:p>
            <a:r>
              <a:rPr lang="en-US" dirty="0" smtClean="0"/>
              <a:t>In the mother </a:t>
            </a:r>
            <a:r>
              <a:rPr lang="en-US" dirty="0" err="1" smtClean="0"/>
              <a:t>hydralazine</a:t>
            </a:r>
            <a:r>
              <a:rPr lang="en-US" dirty="0" smtClean="0"/>
              <a:t> may cause: </a:t>
            </a:r>
          </a:p>
          <a:p>
            <a:r>
              <a:rPr lang="en-US" dirty="0" smtClean="0"/>
              <a:t>  fast pulse</a:t>
            </a:r>
          </a:p>
          <a:p>
            <a:r>
              <a:rPr lang="en-US" dirty="0" smtClean="0"/>
              <a:t>  nausea and vomiting</a:t>
            </a:r>
          </a:p>
          <a:p>
            <a:r>
              <a:rPr lang="en-US" dirty="0" smtClean="0"/>
              <a:t>  headache</a:t>
            </a:r>
          </a:p>
          <a:p>
            <a:r>
              <a:rPr lang="en-US" dirty="0" smtClean="0"/>
              <a:t>  muscle tremors. </a:t>
            </a:r>
          </a:p>
          <a:p>
            <a:r>
              <a:rPr lang="en-US" dirty="0" smtClean="0"/>
              <a:t>There may also be fetal distress; because of the sudden fall in blood pressure the circulation of blood through the uterus and placenta will be reduced</a:t>
            </a:r>
            <a:endParaRPr lang="en-US" dirty="0"/>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4. </a:t>
            </a:r>
            <a:r>
              <a:rPr lang="en-US" b="1" dirty="0" smtClean="0"/>
              <a:t>General care and  monitoring:</a:t>
            </a:r>
          </a:p>
          <a:p>
            <a:r>
              <a:rPr lang="en-US" dirty="0" smtClean="0"/>
              <a:t>Any stimulus may precipitate a fit, so external stimuli such as noise, monitoring  bright lights and handling the woman are reduced to a minimum. </a:t>
            </a:r>
          </a:p>
          <a:p>
            <a:r>
              <a:rPr lang="en-US" dirty="0" smtClean="0"/>
              <a:t>The woman is nursed in a quiet, single room and must never be left alone, because she could fit at any time and inhale secretions or vomit and/or sustain serious injuries if there is no one in the room to gently restrain her. </a:t>
            </a:r>
          </a:p>
          <a:p>
            <a:r>
              <a:rPr lang="en-US" dirty="0" err="1" smtClean="0"/>
              <a:t>Anaesthetic</a:t>
            </a:r>
            <a:r>
              <a:rPr lang="en-US" dirty="0" smtClean="0"/>
              <a:t> instruments, suction apparatus and oxygen equipment must be ready for use by the bedside.</a:t>
            </a:r>
            <a:endParaRPr lang="en-US" dirty="0"/>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b="1" dirty="0" smtClean="0"/>
              <a:t>Only essential care should be given. This includes:</a:t>
            </a:r>
          </a:p>
          <a:p>
            <a:r>
              <a:rPr lang="en-US" dirty="0" smtClean="0"/>
              <a:t>  turning the woman two–hourly to avoid hypostatic pneumonia</a:t>
            </a:r>
          </a:p>
          <a:p>
            <a:r>
              <a:rPr lang="en-US" dirty="0" smtClean="0"/>
              <a:t>  mouth care, (no oral fluids are given)</a:t>
            </a:r>
          </a:p>
          <a:p>
            <a:r>
              <a:rPr lang="en-US" dirty="0" smtClean="0"/>
              <a:t>  insert a urinary catheter and monitor the urinary output.</a:t>
            </a:r>
          </a:p>
          <a:p>
            <a:pPr>
              <a:buNone/>
            </a:pPr>
            <a:r>
              <a:rPr lang="en-US" b="1" dirty="0" smtClean="0"/>
              <a:t>Observations:</a:t>
            </a:r>
          </a:p>
          <a:p>
            <a:r>
              <a:rPr lang="en-US" dirty="0" smtClean="0"/>
              <a:t>  restlessness or twitching which may herald the onset of another fit</a:t>
            </a:r>
          </a:p>
          <a:p>
            <a:r>
              <a:rPr lang="en-US" dirty="0" smtClean="0"/>
              <a:t>  </a:t>
            </a:r>
            <a:r>
              <a:rPr lang="en-US" dirty="0" err="1" smtClean="0"/>
              <a:t>colour</a:t>
            </a:r>
            <a:r>
              <a:rPr lang="en-US" dirty="0" smtClean="0"/>
              <a:t> is observed for cyanosis which indicates the need for oxygen</a:t>
            </a:r>
          </a:p>
          <a:p>
            <a:r>
              <a:rPr lang="en-US" dirty="0" smtClean="0"/>
              <a:t>  temperature four–hourly. Hyperpyrexia may occur</a:t>
            </a:r>
          </a:p>
          <a:p>
            <a:r>
              <a:rPr lang="en-US" dirty="0" smtClean="0"/>
              <a:t>  pulse and respirations are recorded hourly, or more often</a:t>
            </a:r>
          </a:p>
          <a:p>
            <a:r>
              <a:rPr lang="en-US" dirty="0" smtClean="0"/>
              <a:t>  blood pressure is recorded at least hourly</a:t>
            </a:r>
          </a:p>
          <a:p>
            <a:r>
              <a:rPr lang="en-US" dirty="0" smtClean="0"/>
              <a:t>  fetal heart is checked hourly</a:t>
            </a:r>
          </a:p>
          <a:p>
            <a:r>
              <a:rPr lang="en-US" dirty="0" smtClean="0"/>
              <a:t>  signs of </a:t>
            </a:r>
            <a:r>
              <a:rPr lang="en-US" dirty="0" err="1" smtClean="0"/>
              <a:t>labour</a:t>
            </a:r>
            <a:endParaRPr lang="en-US" dirty="0" smtClean="0"/>
          </a:p>
          <a:p>
            <a:r>
              <a:rPr lang="en-US" dirty="0" smtClean="0"/>
              <a:t>  fluid balance is recorded accurately</a:t>
            </a:r>
            <a:endParaRPr lang="en-US" dirty="0"/>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normAutofit fontScale="92500"/>
          </a:bodyPr>
          <a:lstStyle/>
          <a:p>
            <a:r>
              <a:rPr lang="en-US" dirty="0" smtClean="0"/>
              <a:t>Diuretics should not be used unless there is evidence of pulmonary </a:t>
            </a:r>
            <a:r>
              <a:rPr lang="en-US" dirty="0" err="1" smtClean="0"/>
              <a:t>oedema</a:t>
            </a:r>
            <a:r>
              <a:rPr lang="en-US" dirty="0" smtClean="0"/>
              <a:t>. To diagnose pulmonary </a:t>
            </a:r>
            <a:r>
              <a:rPr lang="en-US" dirty="0" err="1" smtClean="0"/>
              <a:t>oedema</a:t>
            </a:r>
            <a:r>
              <a:rPr lang="en-US" dirty="0" smtClean="0"/>
              <a:t>, the lung bases are </a:t>
            </a:r>
            <a:r>
              <a:rPr lang="en-US" dirty="0" err="1" smtClean="0"/>
              <a:t>auscultated</a:t>
            </a:r>
            <a:r>
              <a:rPr lang="en-US" dirty="0" smtClean="0"/>
              <a:t> for </a:t>
            </a:r>
            <a:r>
              <a:rPr lang="en-US" dirty="0" err="1" smtClean="0"/>
              <a:t>rales</a:t>
            </a:r>
            <a:r>
              <a:rPr lang="en-US" dirty="0" smtClean="0"/>
              <a:t>. Fluids should then be withheld.</a:t>
            </a:r>
          </a:p>
          <a:p>
            <a:r>
              <a:rPr lang="en-US" dirty="0" smtClean="0"/>
              <a:t>Clotting status should be assessed with a bedside clotting test. Failure of a clot to form within seven minutes, or a soft clot that breaks down easily, suggests </a:t>
            </a:r>
            <a:r>
              <a:rPr lang="en-US" dirty="0" err="1" smtClean="0"/>
              <a:t>coagulopathy</a:t>
            </a:r>
            <a:r>
              <a:rPr lang="en-US" dirty="0" smtClean="0"/>
              <a:t> (clotting failure).</a:t>
            </a:r>
            <a:endParaRPr lang="en-US" dirty="0"/>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5. delivering the baby</a:t>
            </a:r>
            <a:r>
              <a:rPr lang="en-US" dirty="0" smtClean="0"/>
              <a:t>  </a:t>
            </a:r>
          </a:p>
          <a:p>
            <a:r>
              <a:rPr lang="en-US" dirty="0" smtClean="0"/>
              <a:t>Delivery should take place as soon as the woman’s condition has stabilized, regardless of gestational age. In severe pre-</a:t>
            </a:r>
            <a:r>
              <a:rPr lang="en-US" dirty="0" err="1" smtClean="0"/>
              <a:t>eclampsia</a:t>
            </a:r>
            <a:r>
              <a:rPr lang="en-US" dirty="0" smtClean="0"/>
              <a:t>, delivery should take place within 24 hours of the onset of symptoms. </a:t>
            </a:r>
          </a:p>
          <a:p>
            <a:r>
              <a:rPr lang="en-US" dirty="0" smtClean="0"/>
              <a:t>In cases of </a:t>
            </a:r>
            <a:r>
              <a:rPr lang="en-US" dirty="0" err="1" smtClean="0"/>
              <a:t>eclampsia</a:t>
            </a:r>
            <a:r>
              <a:rPr lang="en-US" dirty="0" smtClean="0"/>
              <a:t>, delivery should occur within 12 hours of the onset of convulsions.</a:t>
            </a:r>
          </a:p>
          <a:p>
            <a:r>
              <a:rPr lang="en-US" dirty="0" smtClean="0"/>
              <a:t>The medical practitioner will decide on the method of delivery, taking into account the period of gestation and the state of the cervix.</a:t>
            </a:r>
            <a:endParaRPr lang="en-US" dirty="0"/>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Indications for caesarean</a:t>
            </a:r>
            <a:r>
              <a:rPr lang="en-US" dirty="0" smtClean="0"/>
              <a:t> </a:t>
            </a:r>
            <a:r>
              <a:rPr lang="en-US" b="1" dirty="0" smtClean="0"/>
              <a:t> section</a:t>
            </a:r>
          </a:p>
          <a:p>
            <a:r>
              <a:rPr lang="en-US" dirty="0" smtClean="0"/>
              <a:t>   </a:t>
            </a:r>
            <a:r>
              <a:rPr lang="en-US" dirty="0" err="1" smtClean="0"/>
              <a:t>Unfavourable</a:t>
            </a:r>
            <a:r>
              <a:rPr lang="en-US" dirty="0" smtClean="0"/>
              <a:t> cervix</a:t>
            </a:r>
          </a:p>
          <a:p>
            <a:r>
              <a:rPr lang="en-US" dirty="0" smtClean="0"/>
              <a:t>  If there are fetal heart abnormalities, (less than 100, or more than 180 beats per minute)</a:t>
            </a:r>
          </a:p>
          <a:p>
            <a:r>
              <a:rPr lang="en-US" dirty="0" smtClean="0"/>
              <a:t>  If vaginal delivery is not anticipated within 12 hours for </a:t>
            </a:r>
            <a:r>
              <a:rPr lang="en-US" dirty="0" err="1" smtClean="0"/>
              <a:t>eclampsia</a:t>
            </a:r>
            <a:r>
              <a:rPr lang="en-US" dirty="0" smtClean="0"/>
              <a:t> or 24 hours for severe pre-</a:t>
            </a:r>
            <a:r>
              <a:rPr lang="en-US" dirty="0" err="1" smtClean="0"/>
              <a:t>eclampsia</a:t>
            </a:r>
            <a:r>
              <a:rPr lang="en-US" dirty="0" smtClean="0"/>
              <a:t>.</a:t>
            </a:r>
          </a:p>
          <a:p>
            <a:r>
              <a:rPr lang="en-US" dirty="0" smtClean="0"/>
              <a:t>Caesarean section should be carried out under general </a:t>
            </a:r>
            <a:r>
              <a:rPr lang="en-US" dirty="0" err="1" smtClean="0"/>
              <a:t>anaesthetic</a:t>
            </a:r>
            <a:r>
              <a:rPr lang="en-US" dirty="0" smtClean="0"/>
              <a:t>. </a:t>
            </a:r>
            <a:endParaRPr lang="en-US" dirty="0"/>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lstStyle/>
          <a:p>
            <a:pPr>
              <a:buNone/>
            </a:pPr>
            <a:r>
              <a:rPr lang="en-US" b="1" dirty="0" smtClean="0"/>
              <a:t>Contraindications  for caesarean section </a:t>
            </a:r>
          </a:p>
          <a:p>
            <a:r>
              <a:rPr lang="en-US" dirty="0" smtClean="0"/>
              <a:t>  Unsafe </a:t>
            </a:r>
            <a:r>
              <a:rPr lang="en-US" dirty="0" err="1" smtClean="0"/>
              <a:t>anaesthesia</a:t>
            </a:r>
            <a:endParaRPr lang="en-US" dirty="0" smtClean="0"/>
          </a:p>
          <a:p>
            <a:r>
              <a:rPr lang="en-US" dirty="0" smtClean="0"/>
              <a:t>  Fetus too premature for survival</a:t>
            </a:r>
          </a:p>
          <a:p>
            <a:r>
              <a:rPr lang="en-US" dirty="0" smtClean="0"/>
              <a:t>  Intrauterine fetal death.</a:t>
            </a:r>
            <a:endParaRPr lang="en-US" dirty="0"/>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lstStyle/>
          <a:p>
            <a:pPr>
              <a:buNone/>
            </a:pPr>
            <a:r>
              <a:rPr lang="en-US" b="1" dirty="0" smtClean="0"/>
              <a:t>6. Care after delivery  </a:t>
            </a:r>
          </a:p>
          <a:p>
            <a:r>
              <a:rPr lang="en-US" dirty="0" smtClean="0"/>
              <a:t>It is important to </a:t>
            </a:r>
            <a:r>
              <a:rPr lang="en-US" dirty="0" err="1" smtClean="0"/>
              <a:t>realise</a:t>
            </a:r>
            <a:r>
              <a:rPr lang="en-US" dirty="0" smtClean="0"/>
              <a:t> that fits can occur for the first time after delivery, within the first 48 hours. </a:t>
            </a:r>
          </a:p>
          <a:p>
            <a:r>
              <a:rPr lang="en-US" dirty="0" smtClean="0"/>
              <a:t>Fits can also recur after delivery. </a:t>
            </a:r>
          </a:p>
          <a:p>
            <a:r>
              <a:rPr lang="en-US" dirty="0" smtClean="0"/>
              <a:t>Therefore the woman must be very carefully observed.</a:t>
            </a:r>
            <a:endParaRPr lang="en-US" dirty="0"/>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1.  Careful observations should be continued, for at least 48 hours after delivery.</a:t>
            </a:r>
          </a:p>
          <a:p>
            <a:pPr>
              <a:buNone/>
            </a:pPr>
            <a:r>
              <a:rPr lang="en-US" dirty="0" smtClean="0"/>
              <a:t>2.  Anticonvulsive therapy should be maintained for 24 hours after delivery or the last convulsion, whichever occurs last.</a:t>
            </a:r>
          </a:p>
          <a:p>
            <a:pPr>
              <a:buNone/>
            </a:pPr>
            <a:r>
              <a:rPr lang="en-US" dirty="0" smtClean="0"/>
              <a:t>3.  Antihypertensive therapy is continued until the diastolic blood pressure decreases to less than 110 mmHg.</a:t>
            </a:r>
          </a:p>
          <a:p>
            <a:pPr>
              <a:buNone/>
            </a:pPr>
            <a:r>
              <a:rPr lang="en-US" dirty="0" smtClean="0"/>
              <a:t>4.  Continue to care for the woman in a quiet, single room and do not leave her alone.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5.  Monitor urinary output very carefully. The woman tends to retain fluid. This is because the kidneys are slow to excrete the extra circulating fluid after delivery. This can cause a rise in blood pressure. Be careful not to give too much fluid intravenously during this period.</a:t>
            </a:r>
          </a:p>
          <a:p>
            <a:pPr>
              <a:buNone/>
            </a:pPr>
            <a:r>
              <a:rPr lang="en-US" dirty="0" smtClean="0"/>
              <a:t>6.  If after 48 hours there are no fits, the urinary output is good and the diastolic blood pressure is below 110 mmHg, the woman can be transferred to the main ward to recover. Continue four–hourly blood pressure checks for a few days. </a:t>
            </a:r>
          </a:p>
          <a:p>
            <a:pPr>
              <a:buNone/>
            </a:pPr>
            <a:r>
              <a:rPr lang="en-US" dirty="0" smtClean="0"/>
              <a:t>7.  Arrange for follow up six weeks after delivery.</a:t>
            </a:r>
          </a:p>
          <a:p>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46CC224-9C60-404D-8604-37BE27AFB866}" type="slidenum">
              <a:rPr lang="en-US"/>
              <a:pPr/>
              <a:t>78</a:t>
            </a:fld>
            <a:endParaRPr lang="en-US"/>
          </a:p>
        </p:txBody>
      </p:sp>
      <p:sp>
        <p:nvSpPr>
          <p:cNvPr id="64514" name="Rectangle 2"/>
          <p:cNvSpPr>
            <a:spLocks noGrp="1" noChangeArrowheads="1"/>
          </p:cNvSpPr>
          <p:nvPr>
            <p:ph type="title"/>
          </p:nvPr>
        </p:nvSpPr>
        <p:spPr>
          <a:xfrm>
            <a:off x="457200" y="76200"/>
            <a:ext cx="8229600" cy="715963"/>
          </a:xfrm>
        </p:spPr>
        <p:txBody>
          <a:bodyPr/>
          <a:lstStyle/>
          <a:p>
            <a:r>
              <a:rPr lang="en-US" sz="3200"/>
              <a:t>Mammary glands (breasts)</a:t>
            </a:r>
          </a:p>
        </p:txBody>
      </p:sp>
      <p:sp>
        <p:nvSpPr>
          <p:cNvPr id="64515" name="Rectangle 3"/>
          <p:cNvSpPr>
            <a:spLocks noGrp="1" noChangeArrowheads="1"/>
          </p:cNvSpPr>
          <p:nvPr>
            <p:ph type="body" idx="1"/>
          </p:nvPr>
        </p:nvSpPr>
        <p:spPr>
          <a:xfrm>
            <a:off x="457200" y="838200"/>
            <a:ext cx="8229600" cy="2209800"/>
          </a:xfrm>
        </p:spPr>
        <p:txBody>
          <a:bodyPr/>
          <a:lstStyle/>
          <a:p>
            <a:pPr>
              <a:lnSpc>
                <a:spcPct val="80000"/>
              </a:lnSpc>
            </a:pPr>
            <a:r>
              <a:rPr lang="en-US" sz="1800"/>
              <a:t>Modified sweat glands</a:t>
            </a:r>
          </a:p>
          <a:p>
            <a:pPr>
              <a:lnSpc>
                <a:spcPct val="80000"/>
              </a:lnSpc>
            </a:pPr>
            <a:r>
              <a:rPr lang="en-US" sz="1800"/>
              <a:t>Both sexes but function (normally) only in lactating female</a:t>
            </a:r>
          </a:p>
          <a:p>
            <a:pPr>
              <a:lnSpc>
                <a:spcPct val="80000"/>
              </a:lnSpc>
            </a:pPr>
            <a:r>
              <a:rPr lang="en-US" sz="1800"/>
              <a:t>Produce milk to nourish baby </a:t>
            </a:r>
          </a:p>
          <a:p>
            <a:pPr>
              <a:lnSpc>
                <a:spcPct val="80000"/>
              </a:lnSpc>
            </a:pPr>
            <a:r>
              <a:rPr lang="en-US" sz="1800"/>
              <a:t>Respond to hormonal stimulation</a:t>
            </a:r>
          </a:p>
          <a:p>
            <a:pPr>
              <a:lnSpc>
                <a:spcPct val="80000"/>
              </a:lnSpc>
            </a:pPr>
            <a:r>
              <a:rPr lang="en-US" sz="1800"/>
              <a:t>Lymph drains into parasternal and axillalry lymph nodes</a:t>
            </a:r>
          </a:p>
          <a:p>
            <a:pPr>
              <a:lnSpc>
                <a:spcPct val="80000"/>
              </a:lnSpc>
            </a:pPr>
            <a:r>
              <a:rPr lang="en-US" sz="1800"/>
              <a:t>Nipple surrounded by pigmented ring of skin, the areola</a:t>
            </a:r>
          </a:p>
          <a:p>
            <a:pPr>
              <a:lnSpc>
                <a:spcPct val="80000"/>
              </a:lnSpc>
            </a:pPr>
            <a:r>
              <a:rPr lang="en-US" sz="1800"/>
              <a:t>Muscles underneath: pectoralis major and minor, parts of serratus anterior and external oblique</a:t>
            </a:r>
          </a:p>
        </p:txBody>
      </p:sp>
      <p:pic>
        <p:nvPicPr>
          <p:cNvPr id="64516" name="Picture 4" descr="24-22_MammaryGland_1"/>
          <p:cNvPicPr>
            <a:picLocks noChangeAspect="1" noChangeArrowheads="1"/>
          </p:cNvPicPr>
          <p:nvPr/>
        </p:nvPicPr>
        <p:blipFill>
          <a:blip r:embed="rId2"/>
          <a:srcRect t="17647" b="15294"/>
          <a:stretch>
            <a:fillRect/>
          </a:stretch>
        </p:blipFill>
        <p:spPr bwMode="auto">
          <a:xfrm>
            <a:off x="609600" y="2949575"/>
            <a:ext cx="7543800" cy="3908425"/>
          </a:xfrm>
          <a:prstGeom prst="rect">
            <a:avLst/>
          </a:prstGeom>
          <a:noFill/>
        </p:spPr>
      </p:pic>
    </p:spTree>
  </p:cSld>
  <p:clrMapOvr>
    <a:masterClrMapping/>
  </p:clrMapOvr>
  <p:timing>
    <p:tnLst>
      <p:par>
        <p:cTn id="1" dur="indefinite" restart="never" nodeType="tmRoot"/>
      </p:par>
    </p:tnLst>
  </p:timing>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Management of fitting patient:</a:t>
            </a:r>
            <a:br>
              <a:rPr lang="en-US" b="1" dirty="0" smtClean="0"/>
            </a:b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dirty="0" smtClean="0"/>
              <a:t>• Patient should be put in semi prone position so that mucous and saliva can drain out</a:t>
            </a:r>
          </a:p>
          <a:p>
            <a:pPr>
              <a:buNone/>
            </a:pPr>
            <a:r>
              <a:rPr lang="en-US" dirty="0" smtClean="0"/>
              <a:t>• Tight fitting dresses around the neck should be loosened or removed</a:t>
            </a:r>
          </a:p>
          <a:p>
            <a:pPr>
              <a:buNone/>
            </a:pPr>
            <a:r>
              <a:rPr lang="en-US" dirty="0" smtClean="0"/>
              <a:t>• Clean mouth and nostrils gently and remove secretions (Dentures should be removed if possible)</a:t>
            </a:r>
          </a:p>
          <a:p>
            <a:pPr>
              <a:buNone/>
            </a:pPr>
            <a:r>
              <a:rPr lang="en-US" dirty="0" smtClean="0"/>
              <a:t>• No attempt should be made to insert any instrument into the mouth</a:t>
            </a:r>
          </a:p>
          <a:p>
            <a:pPr>
              <a:buNone/>
            </a:pPr>
            <a:r>
              <a:rPr lang="en-US" dirty="0" smtClean="0"/>
              <a:t>• Give Oxygen (if available) continuously during fit and for 5 minutes after each fit</a:t>
            </a:r>
          </a:p>
          <a:p>
            <a:pPr>
              <a:buNone/>
            </a:pPr>
            <a:r>
              <a:rPr lang="en-US" dirty="0" smtClean="0"/>
              <a:t>• Fitting should be allowed to complete its course without physically attempting to hold the patient down.</a:t>
            </a:r>
          </a:p>
          <a:p>
            <a:pPr>
              <a:buNone/>
            </a:pPr>
            <a:r>
              <a:rPr lang="en-US" dirty="0" smtClean="0"/>
              <a:t>• Privacy and dignity of patient must be observed - pull screens around her.</a:t>
            </a:r>
          </a:p>
          <a:p>
            <a:pPr>
              <a:buNone/>
            </a:pPr>
            <a:r>
              <a:rPr lang="en-US" dirty="0" smtClean="0"/>
              <a:t>• Administer magnesium </a:t>
            </a:r>
            <a:r>
              <a:rPr lang="en-US" dirty="0" err="1" smtClean="0"/>
              <a:t>sulphate</a:t>
            </a:r>
            <a:r>
              <a:rPr lang="en-US" dirty="0" smtClean="0"/>
              <a:t> as per regime to control fits.</a:t>
            </a:r>
            <a:endParaRPr lang="en-US" dirty="0"/>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Problems and complications</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Continued fits:  </a:t>
            </a:r>
            <a:r>
              <a:rPr lang="en-US" dirty="0" smtClean="0"/>
              <a:t>If the woman continues to have fits, check that:</a:t>
            </a:r>
          </a:p>
          <a:p>
            <a:r>
              <a:rPr lang="en-US" dirty="0" smtClean="0"/>
              <a:t>  the diagnosis of </a:t>
            </a:r>
            <a:r>
              <a:rPr lang="en-US" dirty="0" err="1" smtClean="0"/>
              <a:t>eclampsia</a:t>
            </a:r>
            <a:r>
              <a:rPr lang="en-US" dirty="0" smtClean="0"/>
              <a:t> is correct (this means excluding other causes of fits)</a:t>
            </a:r>
          </a:p>
          <a:p>
            <a:r>
              <a:rPr lang="en-US" dirty="0" smtClean="0"/>
              <a:t>  the blood pressure is adequately controlled.</a:t>
            </a:r>
          </a:p>
          <a:p>
            <a:pPr>
              <a:buNone/>
            </a:pPr>
            <a:r>
              <a:rPr lang="en-US" b="1" dirty="0" err="1" smtClean="0"/>
              <a:t>Oliguria</a:t>
            </a:r>
            <a:r>
              <a:rPr lang="en-US" b="1" dirty="0" smtClean="0"/>
              <a:t> : </a:t>
            </a:r>
            <a:r>
              <a:rPr lang="en-US" dirty="0" smtClean="0"/>
              <a:t>If urinary output is less than 500 ml in 24 hours:</a:t>
            </a:r>
          </a:p>
          <a:p>
            <a:r>
              <a:rPr lang="en-US" dirty="0" smtClean="0"/>
              <a:t>  limit the amount of fluid intake to 500 ml per 24 hours + an amount equal to the amount of urine passed.</a:t>
            </a:r>
          </a:p>
          <a:p>
            <a:pPr>
              <a:buNone/>
            </a:pPr>
            <a:r>
              <a:rPr lang="en-US" b="1" dirty="0" smtClean="0"/>
              <a:t>Blood pressure remains high</a:t>
            </a:r>
            <a:r>
              <a:rPr lang="en-US" dirty="0" smtClean="0"/>
              <a:t>:  Antihypertensive therapy is continued if the diastolic blood pressure remains above 110 mmHg. If the blood pressure remains high, the woman should be referred to a physician who will decide on the long-term management</a:t>
            </a:r>
            <a:endParaRPr lang="en-US" dirty="0"/>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Problems and complications</a:t>
            </a:r>
            <a:endParaRPr lang="en-US" dirty="0"/>
          </a:p>
        </p:txBody>
      </p:sp>
      <p:sp>
        <p:nvSpPr>
          <p:cNvPr id="3" name="Content Placeholder 2"/>
          <p:cNvSpPr>
            <a:spLocks noGrp="1"/>
          </p:cNvSpPr>
          <p:nvPr>
            <p:ph idx="1"/>
          </p:nvPr>
        </p:nvSpPr>
        <p:spPr/>
        <p:txBody>
          <a:bodyPr/>
          <a:lstStyle/>
          <a:p>
            <a:pPr>
              <a:buNone/>
            </a:pPr>
            <a:r>
              <a:rPr lang="en-US" b="1" dirty="0" smtClean="0"/>
              <a:t>Coagulation failure:  </a:t>
            </a:r>
            <a:r>
              <a:rPr lang="en-US" dirty="0" smtClean="0"/>
              <a:t>The doctor will consider referral to a </a:t>
            </a:r>
            <a:r>
              <a:rPr lang="en-US" dirty="0" err="1" smtClean="0"/>
              <a:t>haematologist</a:t>
            </a:r>
            <a:r>
              <a:rPr lang="en-US" dirty="0" smtClean="0"/>
              <a:t>. </a:t>
            </a:r>
          </a:p>
          <a:p>
            <a:pPr>
              <a:buNone/>
            </a:pPr>
            <a:r>
              <a:rPr lang="en-US" b="1" dirty="0" smtClean="0"/>
              <a:t>Persistent coma: </a:t>
            </a:r>
            <a:r>
              <a:rPr lang="en-US" dirty="0" smtClean="0"/>
              <a:t>If coma persists for more than 24 hours after a convulsion, referral to tertiary level care will be required.</a:t>
            </a:r>
            <a:endParaRPr lang="en-US" dirty="0"/>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HIGH RISK PREGNANCY</a:t>
            </a:r>
            <a:endParaRPr lang="en-US" sz="9600" b="1" dirty="0"/>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b="1" dirty="0"/>
          </a:p>
        </p:txBody>
      </p:sp>
      <p:sp>
        <p:nvSpPr>
          <p:cNvPr id="3" name="Content Placeholder 2"/>
          <p:cNvSpPr>
            <a:spLocks noGrp="1"/>
          </p:cNvSpPr>
          <p:nvPr>
            <p:ph idx="1"/>
          </p:nvPr>
        </p:nvSpPr>
        <p:spPr/>
        <p:txBody>
          <a:bodyPr/>
          <a:lstStyle/>
          <a:p>
            <a:r>
              <a:rPr lang="en-US" dirty="0" smtClean="0"/>
              <a:t>A high risk pregnancy is one in which some condition puts the mother, the developing fetus, or both at higher-than-normal risk for complications during or after the pregnancy and birth.</a:t>
            </a:r>
            <a:endParaRPr lang="en-US" dirty="0"/>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Contributing factors</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Maternal factors include: </a:t>
            </a:r>
          </a:p>
          <a:p>
            <a:r>
              <a:rPr lang="en-US" dirty="0" smtClean="0"/>
              <a:t>age (younger than age 15, older than age 35); </a:t>
            </a:r>
          </a:p>
          <a:p>
            <a:r>
              <a:rPr lang="en-US" dirty="0" smtClean="0"/>
              <a:t>weight (pre-pregnancy weight under 100 lb or obesity); </a:t>
            </a:r>
          </a:p>
          <a:p>
            <a:r>
              <a:rPr lang="en-US" dirty="0" smtClean="0"/>
              <a:t>height (under five feet); </a:t>
            </a:r>
          </a:p>
          <a:p>
            <a:r>
              <a:rPr lang="en-US" dirty="0" smtClean="0"/>
              <a:t>history of complications during previous pregnancies (including stillbirth, fetal loss, preterm labor and/or delivery, small-for-gestational age baby, large baby, pre-</a:t>
            </a:r>
            <a:r>
              <a:rPr lang="en-US" dirty="0" err="1" smtClean="0"/>
              <a:t>eclampsia</a:t>
            </a:r>
            <a:r>
              <a:rPr lang="en-US" dirty="0" smtClean="0"/>
              <a:t> or </a:t>
            </a:r>
            <a:r>
              <a:rPr lang="en-US" dirty="0" err="1" smtClean="0"/>
              <a:t>eclampsia</a:t>
            </a:r>
            <a:r>
              <a:rPr lang="en-US" dirty="0" smtClean="0"/>
              <a:t>); </a:t>
            </a:r>
          </a:p>
          <a:p>
            <a:r>
              <a:rPr lang="en-US" dirty="0" smtClean="0"/>
              <a:t>more than five previous pregnancies; </a:t>
            </a:r>
          </a:p>
          <a:p>
            <a:r>
              <a:rPr lang="en-US" dirty="0" smtClean="0"/>
              <a:t>bleeding during the third trimester; </a:t>
            </a:r>
          </a:p>
          <a:p>
            <a:r>
              <a:rPr lang="en-US" dirty="0" smtClean="0"/>
              <a:t>abnormalities of the reproductive tract; </a:t>
            </a:r>
          </a:p>
          <a:p>
            <a:r>
              <a:rPr lang="en-US" dirty="0" smtClean="0"/>
              <a:t>uterine fibroids;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Contributing factors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hypertension; </a:t>
            </a:r>
          </a:p>
          <a:p>
            <a:r>
              <a:rPr lang="en-US" dirty="0" err="1" smtClean="0"/>
              <a:t>Rh</a:t>
            </a:r>
            <a:r>
              <a:rPr lang="en-US" dirty="0" smtClean="0"/>
              <a:t> </a:t>
            </a:r>
            <a:r>
              <a:rPr lang="en-US" dirty="0" err="1" smtClean="0"/>
              <a:t>incompatability</a:t>
            </a:r>
            <a:r>
              <a:rPr lang="en-US" dirty="0" smtClean="0"/>
              <a:t>; </a:t>
            </a:r>
          </a:p>
          <a:p>
            <a:r>
              <a:rPr lang="en-US" dirty="0" smtClean="0"/>
              <a:t>gestational diabetes; </a:t>
            </a:r>
          </a:p>
          <a:p>
            <a:r>
              <a:rPr lang="en-US" dirty="0" smtClean="0"/>
              <a:t>infections of the vagina and/or cervix; kidney infection; fever; </a:t>
            </a:r>
          </a:p>
          <a:p>
            <a:r>
              <a:rPr lang="en-US" dirty="0" smtClean="0"/>
              <a:t>acute surgical emergency (appendicitis, gallbladder disease, bowel obstruction); </a:t>
            </a:r>
          </a:p>
          <a:p>
            <a:r>
              <a:rPr lang="en-US" dirty="0" smtClean="0"/>
              <a:t>post-term pregnancy; </a:t>
            </a:r>
          </a:p>
          <a:p>
            <a:r>
              <a:rPr lang="en-US" dirty="0" smtClean="0"/>
              <a:t>pre-existing chronic illness (such as asthma, autoimmune disease, cancer, sickle cell anemia, tuberculosis, herpes, AIDS, heart disease, kidney disease, </a:t>
            </a:r>
            <a:r>
              <a:rPr lang="en-US" dirty="0" err="1" smtClean="0"/>
              <a:t>Crohn's</a:t>
            </a:r>
            <a:r>
              <a:rPr lang="en-US" dirty="0" smtClean="0"/>
              <a:t> disease, ulcerative colitis, diabetes). </a:t>
            </a:r>
          </a:p>
          <a:p>
            <a:endParaRPr lang="en-US" dirty="0"/>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Contributing factors</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Fetal factors include: </a:t>
            </a:r>
          </a:p>
          <a:p>
            <a:r>
              <a:rPr lang="en-US" dirty="0" smtClean="0"/>
              <a:t>exposure to infection (especially herpes simplex, viral hepatitis, mumps, rubella, </a:t>
            </a:r>
            <a:r>
              <a:rPr lang="en-US" dirty="0" err="1" smtClean="0"/>
              <a:t>varicella</a:t>
            </a:r>
            <a:r>
              <a:rPr lang="en-US" dirty="0" smtClean="0"/>
              <a:t>, syphilis, toxoplasmosis, and infections caused by </a:t>
            </a:r>
            <a:r>
              <a:rPr lang="en-US" dirty="0" err="1" smtClean="0"/>
              <a:t>coxsackievirus</a:t>
            </a:r>
            <a:r>
              <a:rPr lang="en-US" dirty="0" smtClean="0"/>
              <a:t>); </a:t>
            </a:r>
          </a:p>
          <a:p>
            <a:r>
              <a:rPr lang="en-US" dirty="0" smtClean="0"/>
              <a:t>exposure to damaging medications (especially </a:t>
            </a:r>
            <a:r>
              <a:rPr lang="en-US" dirty="0" err="1" smtClean="0"/>
              <a:t>phenytoin</a:t>
            </a:r>
            <a:r>
              <a:rPr lang="en-US" dirty="0" smtClean="0"/>
              <a:t>, folic acid antagonists, lithium, streptomycin, tetracycline, thalidomide, and </a:t>
            </a:r>
            <a:r>
              <a:rPr lang="en-US" dirty="0" err="1" smtClean="0"/>
              <a:t>warfarin</a:t>
            </a:r>
            <a:r>
              <a:rPr lang="en-US" dirty="0" smtClean="0"/>
              <a:t>); </a:t>
            </a:r>
          </a:p>
          <a:p>
            <a:r>
              <a:rPr lang="en-US" dirty="0" smtClean="0"/>
              <a:t>exposure to addictive substances (cigarette smoking, alcohol intake, and illicit or abused drugs). </a:t>
            </a:r>
            <a:endParaRPr lang="en-US" dirty="0"/>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Contributing factors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pregnancy is also considered high-risk when prenatal tests indicate that the baby has a serious health problem (for example, a heart defect). In such cases, the mother will need special tests, and possibly medication, to carry the baby safely through to delivery. </a:t>
            </a:r>
          </a:p>
          <a:p>
            <a:r>
              <a:rPr lang="en-US" dirty="0" smtClean="0"/>
              <a:t>Furthermore, certain maternal or fetal problems may prompt a physician to deliver a baby early, or to choose a surgical delivery (cesarean section) rather than a vaginal delivery.</a:t>
            </a:r>
          </a:p>
          <a:p>
            <a:endParaRPr lang="en-US" dirty="0" smtClean="0"/>
          </a:p>
          <a:p>
            <a:endParaRPr lang="en-US" dirty="0"/>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Prognosis</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prognosis depends in large part on the specific medical condition. </a:t>
            </a:r>
          </a:p>
          <a:p>
            <a:r>
              <a:rPr lang="en-US" dirty="0" smtClean="0"/>
              <a:t>Some medical conditions make it difficult to get pregnant and lead to a higher risk of problems in the baby. An example of this type of condition is thyroid disease. In thyroid disease, the thyroid gland may produce too much or too little thyroid hormone. Abnormal levels of thyroid hormone can cause problems in pregnancy and affect the health of the baby. As long as the level of thyroid hormone is controlled throughout pregnancy, there should be no problems for mother or baby.</a:t>
            </a:r>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FCE3F70B-D2D6-4952-A3B1-885113D5D0C8}" type="slidenum">
              <a:rPr lang="en-US"/>
              <a:pPr/>
              <a:t>79</a:t>
            </a:fld>
            <a:endParaRPr lang="en-US"/>
          </a:p>
        </p:txBody>
      </p:sp>
      <p:sp>
        <p:nvSpPr>
          <p:cNvPr id="96259" name="Rectangle 3"/>
          <p:cNvSpPr>
            <a:spLocks noGrp="1" noChangeArrowheads="1"/>
          </p:cNvSpPr>
          <p:nvPr>
            <p:ph type="body" idx="1"/>
          </p:nvPr>
        </p:nvSpPr>
        <p:spPr>
          <a:xfrm>
            <a:off x="304800" y="228600"/>
            <a:ext cx="8610600" cy="2667000"/>
          </a:xfrm>
        </p:spPr>
        <p:txBody>
          <a:bodyPr/>
          <a:lstStyle/>
          <a:p>
            <a:pPr>
              <a:lnSpc>
                <a:spcPct val="80000"/>
              </a:lnSpc>
            </a:pPr>
            <a:r>
              <a:rPr lang="en-US" sz="2000"/>
              <a:t>Mammary glands consist of 15-25 lobes</a:t>
            </a:r>
          </a:p>
          <a:p>
            <a:pPr>
              <a:lnSpc>
                <a:spcPct val="80000"/>
              </a:lnSpc>
            </a:pPr>
            <a:r>
              <a:rPr lang="en-US" sz="2000"/>
              <a:t>Each a distinct compound alveolar gland opening at the nipple</a:t>
            </a:r>
          </a:p>
          <a:p>
            <a:pPr>
              <a:lnSpc>
                <a:spcPct val="80000"/>
              </a:lnSpc>
            </a:pPr>
            <a:r>
              <a:rPr lang="en-US" sz="2000"/>
              <a:t>Separated by adipose and suspensory ligaments</a:t>
            </a:r>
          </a:p>
          <a:p>
            <a:pPr>
              <a:lnSpc>
                <a:spcPct val="80000"/>
              </a:lnSpc>
            </a:pPr>
            <a:r>
              <a:rPr lang="en-US" sz="2000"/>
              <a:t>Smaller lobules composed of tiny alveoli or acini</a:t>
            </a:r>
          </a:p>
          <a:p>
            <a:pPr lvl="1">
              <a:lnSpc>
                <a:spcPct val="80000"/>
              </a:lnSpc>
            </a:pPr>
            <a:r>
              <a:rPr lang="en-US" sz="1800"/>
              <a:t>Like bunches of grapes</a:t>
            </a:r>
          </a:p>
          <a:p>
            <a:pPr lvl="1">
              <a:lnSpc>
                <a:spcPct val="80000"/>
              </a:lnSpc>
            </a:pPr>
            <a:r>
              <a:rPr lang="en-US" sz="1800"/>
              <a:t>Walls: simple cuboidal epithelium of milk-secreting cells</a:t>
            </a:r>
          </a:p>
          <a:p>
            <a:pPr lvl="1">
              <a:lnSpc>
                <a:spcPct val="80000"/>
              </a:lnSpc>
            </a:pPr>
            <a:r>
              <a:rPr lang="en-US" sz="1800"/>
              <a:t>Don’t develop until half-way through pregnancy (ducts grow during puberty)</a:t>
            </a:r>
          </a:p>
          <a:p>
            <a:pPr>
              <a:lnSpc>
                <a:spcPct val="80000"/>
              </a:lnSpc>
            </a:pPr>
            <a:r>
              <a:rPr lang="en-US" sz="2000"/>
              <a:t>Milk passes from alveoli through progressively larger ducts</a:t>
            </a:r>
          </a:p>
          <a:p>
            <a:pPr lvl="1">
              <a:lnSpc>
                <a:spcPct val="80000"/>
              </a:lnSpc>
            </a:pPr>
            <a:r>
              <a:rPr lang="en-US" sz="1800"/>
              <a:t>Largest: lactiferous ducts, collect milk into sinuses</a:t>
            </a:r>
          </a:p>
          <a:p>
            <a:pPr>
              <a:lnSpc>
                <a:spcPct val="80000"/>
              </a:lnSpc>
            </a:pPr>
            <a:endParaRPr lang="en-US" sz="2000"/>
          </a:p>
        </p:txBody>
      </p:sp>
      <p:pic>
        <p:nvPicPr>
          <p:cNvPr id="96260" name="Picture 4" descr="24-22_MammaryGland_1"/>
          <p:cNvPicPr>
            <a:picLocks noChangeAspect="1" noChangeArrowheads="1"/>
          </p:cNvPicPr>
          <p:nvPr/>
        </p:nvPicPr>
        <p:blipFill>
          <a:blip r:embed="rId2"/>
          <a:srcRect t="17647" b="15294"/>
          <a:stretch>
            <a:fillRect/>
          </a:stretch>
        </p:blipFill>
        <p:spPr bwMode="auto">
          <a:xfrm>
            <a:off x="609600" y="2971800"/>
            <a:ext cx="7543800" cy="3908425"/>
          </a:xfrm>
          <a:prstGeom prst="rect">
            <a:avLst/>
          </a:prstGeom>
          <a:noFill/>
        </p:spPr>
      </p:pic>
    </p:spTree>
  </p:cSld>
  <p:clrMapOvr>
    <a:masterClrMapping/>
  </p:clrMapOvr>
  <p:timing>
    <p:tnLst>
      <p:par>
        <p:cTn id="1" dur="indefinite" restart="never" nodeType="tmRoot"/>
      </p:par>
    </p:tnLst>
  </p:timing>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Prognosis</a:t>
            </a:r>
            <a:br>
              <a:rPr lang="en-US" b="1" dirty="0" smtClean="0"/>
            </a:br>
            <a:endParaRPr lang="en-US" dirty="0"/>
          </a:p>
        </p:txBody>
      </p:sp>
      <p:sp>
        <p:nvSpPr>
          <p:cNvPr id="3" name="Content Placeholder 2"/>
          <p:cNvSpPr>
            <a:spLocks noGrp="1"/>
          </p:cNvSpPr>
          <p:nvPr>
            <p:ph idx="1"/>
          </p:nvPr>
        </p:nvSpPr>
        <p:spPr/>
        <p:txBody>
          <a:bodyPr/>
          <a:lstStyle/>
          <a:p>
            <a:r>
              <a:rPr lang="en-US" dirty="0" smtClean="0"/>
              <a:t>There are many medical conditions that usually do not interfere with pregnancy, but are themselves affected by pregnancy. This group includes asthma, epilepsy, and ulcerative colitis. For example, some women with ulcerative colitis experience a worsening of their symptoms during pregnancy</a:t>
            </a:r>
            <a:endParaRPr lang="en-US" dirty="0"/>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Prognosis</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There is also a group of medical conditions that can have a major impact on pregnancy. Women with lupus (disease caused by alterations in the immune system that result in inflammation of connective tissue and organs) or kidney disease face real risks during pregnancy. </a:t>
            </a:r>
          </a:p>
          <a:p>
            <a:r>
              <a:rPr lang="en-US" dirty="0" smtClean="0"/>
              <a:t>Pregnancy can cause their symptoms to worsen significantly and can lead to serious illness. Because these diseases can affect the mother's ability to supply oxygen and nutrients to the baby through the placenta, they can cause problems for the baby as well. </a:t>
            </a:r>
            <a:endParaRPr lang="en-US" dirty="0"/>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MEDICAL CONDITIONS IN PREGNANCY</a:t>
            </a:r>
            <a:endParaRPr lang="en-US" sz="8800" b="1" dirty="0"/>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7200" b="1" dirty="0" smtClean="0"/>
              <a:t>ANAEMIA</a:t>
            </a:r>
            <a:endParaRPr lang="en-US" sz="7200" b="1" dirty="0"/>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normAutofit lnSpcReduction="10000"/>
          </a:bodyPr>
          <a:lstStyle/>
          <a:p>
            <a:r>
              <a:rPr lang="en-US" dirty="0" err="1" smtClean="0"/>
              <a:t>Anaemia</a:t>
            </a:r>
            <a:r>
              <a:rPr lang="en-US" dirty="0" smtClean="0"/>
              <a:t>  is defined as reduction  in circulating </a:t>
            </a:r>
            <a:r>
              <a:rPr lang="en-US" dirty="0" err="1" smtClean="0"/>
              <a:t>haemoglobin</a:t>
            </a:r>
            <a:r>
              <a:rPr lang="en-US" dirty="0" smtClean="0"/>
              <a:t> mass below  the critical level. </a:t>
            </a:r>
          </a:p>
          <a:p>
            <a:r>
              <a:rPr lang="en-US" dirty="0" smtClean="0"/>
              <a:t>The normal </a:t>
            </a:r>
            <a:r>
              <a:rPr lang="en-US" dirty="0" err="1" smtClean="0"/>
              <a:t>haemoglobin</a:t>
            </a:r>
            <a:r>
              <a:rPr lang="en-US" dirty="0" smtClean="0"/>
              <a:t> (</a:t>
            </a:r>
            <a:r>
              <a:rPr lang="en-US" dirty="0" err="1" smtClean="0"/>
              <a:t>Hb</a:t>
            </a:r>
            <a:r>
              <a:rPr lang="en-US" dirty="0" smtClean="0"/>
              <a:t>) concentration in the body is between 12-14 grams percent. </a:t>
            </a:r>
          </a:p>
          <a:p>
            <a:r>
              <a:rPr lang="en-US" dirty="0" smtClean="0"/>
              <a:t>WHO defines anemia in pregnancy as hemoglobin (</a:t>
            </a:r>
            <a:r>
              <a:rPr lang="en-US" dirty="0" err="1" smtClean="0"/>
              <a:t>Hb</a:t>
            </a:r>
            <a:r>
              <a:rPr lang="en-US" dirty="0" smtClean="0"/>
              <a:t>) concentration of &lt; 11 g / dl and </a:t>
            </a:r>
            <a:r>
              <a:rPr lang="en-US" dirty="0" err="1" smtClean="0"/>
              <a:t>hematocrit</a:t>
            </a:r>
            <a:r>
              <a:rPr lang="en-US" dirty="0" smtClean="0"/>
              <a:t> of &lt; 0.33.</a:t>
            </a:r>
          </a:p>
          <a:p>
            <a:r>
              <a:rPr lang="en-US" dirty="0" smtClean="0"/>
              <a:t>Maternal anemia is considered a risk factor for adverse pregnancy outcome.</a:t>
            </a:r>
          </a:p>
          <a:p>
            <a:endParaRPr lang="en-US" dirty="0"/>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Epidemiology</a:t>
            </a:r>
            <a:r>
              <a:rPr lang="en-US" dirty="0" smtClean="0"/>
              <a:t> </a:t>
            </a:r>
            <a:endParaRPr lang="en-US" dirty="0"/>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r>
              <a:rPr lang="en-US" dirty="0" smtClean="0"/>
              <a:t>Anemia is the commonest medical disorder in pregnancy. This is particularly a major health problem in developing countries, where nutritional deficiency, malaria and worm infestation are common. Prevalence in non-industrialized countries varies between 35 – 75 %, with the average being 56 %.</a:t>
            </a:r>
          </a:p>
          <a:p>
            <a:r>
              <a:rPr lang="en-US" dirty="0" smtClean="0"/>
              <a:t> The prevalence is very high in Central Asia, reported as being 88 % in India.</a:t>
            </a:r>
          </a:p>
          <a:p>
            <a:r>
              <a:rPr lang="en-US" dirty="0" smtClean="0"/>
              <a:t>Ignorance, poverty and gender bias significantly contribute to this high prevalence</a:t>
            </a:r>
          </a:p>
          <a:p>
            <a:r>
              <a:rPr lang="en-US" dirty="0" smtClean="0"/>
              <a:t>It  is responsible for 40– 60 % of maternal deaths in developing countries. It causes direct as well  as indirect deaths from cardiac failure, hemorrhage, infection and pre-</a:t>
            </a:r>
            <a:r>
              <a:rPr lang="en-US" dirty="0" err="1" smtClean="0"/>
              <a:t>eclampsia</a:t>
            </a:r>
            <a:r>
              <a:rPr lang="en-US" dirty="0" smtClean="0"/>
              <a:t>.</a:t>
            </a:r>
            <a:endParaRPr lang="en-US" dirty="0"/>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Degree of </a:t>
            </a:r>
            <a:r>
              <a:rPr lang="en-US" b="1" dirty="0" err="1" smtClean="0"/>
              <a:t>Anaemia</a:t>
            </a:r>
            <a:r>
              <a:rPr lang="en-US" b="1" dirty="0" smtClean="0"/>
              <a:t>: </a:t>
            </a:r>
            <a:endParaRPr lang="en-US" b="1" dirty="0"/>
          </a:p>
        </p:txBody>
      </p:sp>
      <p:sp>
        <p:nvSpPr>
          <p:cNvPr id="3" name="Content Placeholder 2"/>
          <p:cNvSpPr>
            <a:spLocks noGrp="1"/>
          </p:cNvSpPr>
          <p:nvPr>
            <p:ph idx="1"/>
          </p:nvPr>
        </p:nvSpPr>
        <p:spPr/>
        <p:txBody>
          <a:bodyPr/>
          <a:lstStyle/>
          <a:p>
            <a:r>
              <a:rPr lang="en-US" dirty="0" err="1" smtClean="0"/>
              <a:t>Anaemia</a:t>
            </a:r>
            <a:r>
              <a:rPr lang="en-US" dirty="0" smtClean="0"/>
              <a:t> is often classified as mild degree (9-11 gm %), moderate (7-9 </a:t>
            </a:r>
            <a:r>
              <a:rPr lang="en-US" dirty="0" err="1" smtClean="0"/>
              <a:t>gms</a:t>
            </a:r>
            <a:r>
              <a:rPr lang="en-US" dirty="0" smtClean="0"/>
              <a:t> %), severe (4-7 gm %) and very severe (&lt;4gm %). </a:t>
            </a:r>
          </a:p>
          <a:p>
            <a:r>
              <a:rPr lang="en-US" dirty="0" smtClean="0"/>
              <a:t>It is also classified according to </a:t>
            </a:r>
            <a:r>
              <a:rPr lang="en-US" dirty="0" err="1" smtClean="0"/>
              <a:t>Haematocrit</a:t>
            </a:r>
            <a:r>
              <a:rPr lang="en-US" dirty="0" smtClean="0"/>
              <a:t> (PCV) %.</a:t>
            </a:r>
            <a:endParaRPr lang="en-US" dirty="0"/>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87" name="Group 51"/>
          <p:cNvGraphicFramePr>
            <a:graphicFrameLocks noGrp="1"/>
          </p:cNvGraphicFramePr>
          <p:nvPr/>
        </p:nvGraphicFramePr>
        <p:xfrm>
          <a:off x="357188" y="928688"/>
          <a:ext cx="8572560" cy="5643603"/>
        </p:xfrm>
        <a:graphic>
          <a:graphicData uri="http://schemas.openxmlformats.org/drawingml/2006/table">
            <a:tbl>
              <a:tblPr/>
              <a:tblGrid>
                <a:gridCol w="4203987"/>
                <a:gridCol w="4368573"/>
              </a:tblGrid>
              <a:tr h="104881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0" i="0" u="none" strike="noStrike" cap="none" normalizeH="0" baseline="0" dirty="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err="1" smtClean="0">
                          <a:ln>
                            <a:noFill/>
                          </a:ln>
                          <a:solidFill>
                            <a:schemeClr val="tx1"/>
                          </a:solidFill>
                          <a:effectLst/>
                          <a:latin typeface="Verdana" pitchFamily="34" charset="0"/>
                        </a:rPr>
                        <a:t>Hb</a:t>
                      </a:r>
                      <a:endParaRPr kumimoji="0" lang="en-US" sz="2000" b="0" i="0" u="none" strike="noStrike" cap="none" normalizeH="0" baseline="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0" i="0" u="none" strike="noStrike" cap="none" normalizeH="0" baseline="0" dirty="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13.5 – 14 gm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2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R.B.C.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4.5 – 4.7 million/cu mm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71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Serum Iron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50 – 150 </a:t>
                      </a:r>
                      <a:r>
                        <a:rPr kumimoji="0" lang="en-US" sz="2000" b="0" i="0" u="none" strike="noStrike" cap="none" normalizeH="0" baseline="0" dirty="0" err="1" smtClean="0">
                          <a:ln>
                            <a:noFill/>
                          </a:ln>
                          <a:solidFill>
                            <a:schemeClr val="tx1"/>
                          </a:solidFill>
                          <a:effectLst/>
                          <a:latin typeface="Verdana" pitchFamily="34" charset="0"/>
                        </a:rPr>
                        <a:t>μgm</a:t>
                      </a:r>
                      <a:r>
                        <a:rPr kumimoji="0" lang="en-US" sz="2000" b="0" i="0" u="none" strike="noStrike" cap="none" normalizeH="0" baseline="0" dirty="0" smtClean="0">
                          <a:ln>
                            <a:noFill/>
                          </a:ln>
                          <a:solidFill>
                            <a:schemeClr val="tx1"/>
                          </a:solidFill>
                          <a:effectLst/>
                          <a:latin typeface="Verdana" pitchFamily="34" charset="0"/>
                        </a:rPr>
                        <a:t> / </a:t>
                      </a:r>
                      <a:r>
                        <a:rPr kumimoji="0" lang="en-US" sz="2000" b="0" i="0" u="none" strike="noStrike" cap="none" normalizeH="0" baseline="0" dirty="0" err="1" smtClean="0">
                          <a:ln>
                            <a:noFill/>
                          </a:ln>
                          <a:solidFill>
                            <a:schemeClr val="tx1"/>
                          </a:solidFill>
                          <a:effectLst/>
                          <a:latin typeface="Verdana" pitchFamily="34" charset="0"/>
                        </a:rPr>
                        <a:t>dL</a:t>
                      </a:r>
                      <a:endParaRPr kumimoji="0" lang="en-US" sz="2000" b="0" i="0" u="none" strike="noStrike" cap="none" normalizeH="0" baseline="0" dirty="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2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TIBC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300 – 360 </a:t>
                      </a:r>
                      <a:r>
                        <a:rPr kumimoji="0" lang="en-US" sz="2000" b="0" i="0" u="none" strike="noStrike" cap="none" normalizeH="0" baseline="0" dirty="0" err="1" smtClean="0">
                          <a:ln>
                            <a:noFill/>
                          </a:ln>
                          <a:solidFill>
                            <a:schemeClr val="tx1"/>
                          </a:solidFill>
                          <a:effectLst/>
                          <a:latin typeface="Verdana" pitchFamily="34" charset="0"/>
                        </a:rPr>
                        <a:t>μgm</a:t>
                      </a:r>
                      <a:r>
                        <a:rPr kumimoji="0" lang="en-US" sz="2000" b="0" i="0" u="none" strike="noStrike" cap="none" normalizeH="0" baseline="0" dirty="0" smtClean="0">
                          <a:ln>
                            <a:noFill/>
                          </a:ln>
                          <a:solidFill>
                            <a:schemeClr val="tx1"/>
                          </a:solidFill>
                          <a:effectLst/>
                          <a:latin typeface="Verdana" pitchFamily="34" charset="0"/>
                        </a:rPr>
                        <a:t> / </a:t>
                      </a:r>
                      <a:r>
                        <a:rPr kumimoji="0" lang="en-US" sz="2000" b="0" i="0" u="none" strike="noStrike" cap="none" normalizeH="0" baseline="0" dirty="0" err="1" smtClean="0">
                          <a:ln>
                            <a:noFill/>
                          </a:ln>
                          <a:solidFill>
                            <a:schemeClr val="tx1"/>
                          </a:solidFill>
                          <a:effectLst/>
                          <a:latin typeface="Verdana" pitchFamily="34" charset="0"/>
                        </a:rPr>
                        <a:t>dL</a:t>
                      </a:r>
                      <a:endParaRPr kumimoji="0" lang="en-US" sz="2000" b="0" i="0" u="none" strike="noStrike" cap="none" normalizeH="0" baseline="0" dirty="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2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Transferrin saturation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25 – 50 %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71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S. </a:t>
                      </a:r>
                      <a:r>
                        <a:rPr kumimoji="0" lang="en-US" sz="2000" b="0" i="0" u="none" strike="noStrike" cap="none" normalizeH="0" baseline="0" dirty="0" err="1" smtClean="0">
                          <a:ln>
                            <a:noFill/>
                          </a:ln>
                          <a:solidFill>
                            <a:schemeClr val="tx1"/>
                          </a:solidFill>
                          <a:effectLst/>
                          <a:latin typeface="Verdana" pitchFamily="34" charset="0"/>
                        </a:rPr>
                        <a:t>Ferritin</a:t>
                      </a:r>
                      <a:r>
                        <a:rPr kumimoji="0" lang="en-US" sz="2000" b="0" i="0" u="none" strike="noStrike" cap="none" normalizeH="0" baseline="0" dirty="0" smtClean="0">
                          <a:ln>
                            <a:noFill/>
                          </a:ln>
                          <a:solidFill>
                            <a:schemeClr val="tx1"/>
                          </a:solidFill>
                          <a:effectLst/>
                          <a:latin typeface="Verdana" pitchFamily="34" charset="0"/>
                        </a:rPr>
                        <a:t> level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30 </a:t>
                      </a:r>
                      <a:r>
                        <a:rPr kumimoji="0" lang="en-US" sz="2000" b="0" i="0" u="none" strike="noStrike" cap="none" normalizeH="0" baseline="0" dirty="0" err="1" smtClean="0">
                          <a:ln>
                            <a:noFill/>
                          </a:ln>
                          <a:solidFill>
                            <a:schemeClr val="tx1"/>
                          </a:solidFill>
                          <a:effectLst/>
                          <a:latin typeface="Verdana" pitchFamily="34" charset="0"/>
                        </a:rPr>
                        <a:t>μg</a:t>
                      </a:r>
                      <a:r>
                        <a:rPr kumimoji="0" lang="en-US" sz="2000" b="0" i="0" u="none" strike="noStrike" cap="none" normalizeH="0" baseline="0" dirty="0" smtClean="0">
                          <a:ln>
                            <a:noFill/>
                          </a:ln>
                          <a:solidFill>
                            <a:schemeClr val="tx1"/>
                          </a:solidFill>
                          <a:effectLst/>
                          <a:latin typeface="Verdana" pitchFamily="34" charset="0"/>
                        </a:rPr>
                        <a:t> / Lit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2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Red Cell </a:t>
                      </a:r>
                      <a:r>
                        <a:rPr kumimoji="0" lang="en-US" sz="2000" b="0" i="0" u="none" strike="noStrike" cap="none" normalizeH="0" baseline="0" dirty="0" err="1" smtClean="0">
                          <a:ln>
                            <a:noFill/>
                          </a:ln>
                          <a:solidFill>
                            <a:schemeClr val="tx1"/>
                          </a:solidFill>
                          <a:effectLst/>
                          <a:latin typeface="Verdana" pitchFamily="34" charset="0"/>
                        </a:rPr>
                        <a:t>protoporphyrin</a:t>
                      </a:r>
                      <a:endParaRPr kumimoji="0" lang="en-US" sz="2000" b="0" i="0" u="none" strike="noStrike" cap="none" normalizeH="0" baseline="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30 </a:t>
                      </a:r>
                      <a:r>
                        <a:rPr kumimoji="0" lang="en-US" sz="2000" b="0" i="0" u="none" strike="noStrike" cap="none" normalizeH="0" baseline="0" dirty="0" err="1" smtClean="0">
                          <a:ln>
                            <a:noFill/>
                          </a:ln>
                          <a:solidFill>
                            <a:schemeClr val="tx1"/>
                          </a:solidFill>
                          <a:effectLst/>
                          <a:latin typeface="Verdana" pitchFamily="34" charset="0"/>
                        </a:rPr>
                        <a:t>μg</a:t>
                      </a:r>
                      <a:r>
                        <a:rPr kumimoji="0" lang="en-US" sz="2000" b="0" i="0" u="none" strike="noStrike" cap="none" normalizeH="0" baseline="0" dirty="0" smtClean="0">
                          <a:ln>
                            <a:noFill/>
                          </a:ln>
                          <a:solidFill>
                            <a:schemeClr val="tx1"/>
                          </a:solidFill>
                          <a:effectLst/>
                          <a:latin typeface="Verdana" pitchFamily="34" charset="0"/>
                        </a:rPr>
                        <a:t> / </a:t>
                      </a:r>
                      <a:r>
                        <a:rPr kumimoji="0" lang="en-US" sz="2000" b="0" i="0" u="none" strike="noStrike" cap="none" normalizeH="0" baseline="0" dirty="0" err="1" smtClean="0">
                          <a:ln>
                            <a:noFill/>
                          </a:ln>
                          <a:solidFill>
                            <a:schemeClr val="tx1"/>
                          </a:solidFill>
                          <a:effectLst/>
                          <a:latin typeface="Verdana" pitchFamily="34" charset="0"/>
                        </a:rPr>
                        <a:t>dL</a:t>
                      </a:r>
                      <a:endParaRPr kumimoji="0" lang="en-US" sz="2000" b="0" i="0" u="none" strike="noStrike" cap="none" normalizeH="0" baseline="0" dirty="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2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Verdana" pitchFamily="34" charset="0"/>
                        </a:rPr>
                        <a:t>Erythropoietin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15.20 U / Lit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71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Verdana" pitchFamily="34" charset="0"/>
                        </a:rPr>
                        <a:t>MCV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76 – 100 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2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Verdana" pitchFamily="34" charset="0"/>
                        </a:rPr>
                        <a:t>MCH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27 – 33 pg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71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Verdana" pitchFamily="34" charset="0"/>
                        </a:rPr>
                        <a:t>MCHC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33.37 gm / </a:t>
                      </a:r>
                      <a:r>
                        <a:rPr kumimoji="0" lang="en-US" sz="2000" b="0" i="0" u="none" strike="noStrike" cap="none" normalizeH="0" baseline="0" dirty="0" err="1" smtClean="0">
                          <a:ln>
                            <a:noFill/>
                          </a:ln>
                          <a:solidFill>
                            <a:schemeClr val="tx1"/>
                          </a:solidFill>
                          <a:effectLst/>
                          <a:latin typeface="Verdana" pitchFamily="34" charset="0"/>
                        </a:rPr>
                        <a:t>dL</a:t>
                      </a:r>
                      <a:endParaRPr kumimoji="0" lang="en-US" sz="2000" b="0" i="0" u="none" strike="noStrike" cap="none" normalizeH="0" baseline="0" dirty="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2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Verdana" pitchFamily="34" charset="0"/>
                        </a:rPr>
                        <a:t>PCV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rPr>
                        <a:t>32 – 40 %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91" name="TextBox 3"/>
          <p:cNvSpPr txBox="1">
            <a:spLocks noChangeArrowheads="1"/>
          </p:cNvSpPr>
          <p:nvPr/>
        </p:nvSpPr>
        <p:spPr bwMode="auto">
          <a:xfrm>
            <a:off x="3071813" y="214313"/>
            <a:ext cx="2986087" cy="584200"/>
          </a:xfrm>
          <a:prstGeom prst="rect">
            <a:avLst/>
          </a:prstGeom>
          <a:noFill/>
          <a:ln w="9525">
            <a:noFill/>
            <a:miter lim="800000"/>
            <a:headEnd/>
            <a:tailEnd/>
          </a:ln>
        </p:spPr>
        <p:txBody>
          <a:bodyPr wrap="none">
            <a:spAutoFit/>
          </a:bodyPr>
          <a:lstStyle/>
          <a:p>
            <a:r>
              <a:rPr lang="en-US" sz="3200" b="1" dirty="0">
                <a:latin typeface="Arial" charset="0"/>
                <a:cs typeface="Arial" charset="0"/>
              </a:rPr>
              <a:t>Normal Levels</a:t>
            </a:r>
            <a:endParaRPr lang="en-IN" sz="3200" b="1" dirty="0">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91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350838"/>
            <a:ext cx="8229600" cy="1074737"/>
          </a:xfrm>
        </p:spPr>
        <p:txBody>
          <a:bodyPr/>
          <a:lstStyle/>
          <a:p>
            <a:r>
              <a:rPr lang="en-US" b="1" dirty="0" smtClean="0"/>
              <a:t>Requirement of Iron</a:t>
            </a:r>
            <a:endParaRPr lang="en-IN" b="1" dirty="0" smtClean="0"/>
          </a:p>
        </p:txBody>
      </p:sp>
      <p:graphicFrame>
        <p:nvGraphicFramePr>
          <p:cNvPr id="4" name="Content Placeholder 3"/>
          <p:cNvGraphicFramePr>
            <a:graphicFrameLocks noGrp="1"/>
          </p:cNvGraphicFramePr>
          <p:nvPr>
            <p:ph idx="1"/>
          </p:nvPr>
        </p:nvGraphicFramePr>
        <p:xfrm>
          <a:off x="357188" y="1857373"/>
          <a:ext cx="8229600" cy="4391026"/>
        </p:xfrm>
        <a:graphic>
          <a:graphicData uri="http://schemas.openxmlformats.org/drawingml/2006/table">
            <a:tbl>
              <a:tblPr firstRow="1" bandRow="1">
                <a:tableStyleId>{5C22544A-7EE6-4342-B048-85BDC9FD1C3A}</a:tableStyleId>
              </a:tblPr>
              <a:tblGrid>
                <a:gridCol w="4114800"/>
                <a:gridCol w="4114800"/>
              </a:tblGrid>
              <a:tr h="980974">
                <a:tc>
                  <a:txBody>
                    <a:bodyPr/>
                    <a:lstStyle/>
                    <a:p>
                      <a:endParaRPr lang="en-IN" dirty="0"/>
                    </a:p>
                  </a:txBody>
                  <a:tcPr/>
                </a:tc>
                <a:tc>
                  <a:txBody>
                    <a:bodyPr/>
                    <a:lstStyle/>
                    <a:p>
                      <a:r>
                        <a:rPr lang="en-US" dirty="0" smtClean="0"/>
                        <a:t>IRON in mg THAT SHOULD be ABSORBED DAILY</a:t>
                      </a:r>
                      <a:endParaRPr lang="en-IN" dirty="0"/>
                    </a:p>
                  </a:txBody>
                  <a:tcPr/>
                </a:tc>
              </a:tr>
              <a:tr h="568342">
                <a:tc>
                  <a:txBody>
                    <a:bodyPr/>
                    <a:lstStyle/>
                    <a:p>
                      <a:r>
                        <a:rPr lang="en-US" sz="2400" dirty="0" smtClean="0"/>
                        <a:t>ADULT FEMALES</a:t>
                      </a:r>
                      <a:endParaRPr lang="en-IN" sz="2400" dirty="0"/>
                    </a:p>
                  </a:txBody>
                  <a:tcPr/>
                </a:tc>
                <a:tc>
                  <a:txBody>
                    <a:bodyPr/>
                    <a:lstStyle/>
                    <a:p>
                      <a:endParaRPr lang="en-IN" sz="2400" dirty="0"/>
                    </a:p>
                  </a:txBody>
                  <a:tcPr/>
                </a:tc>
              </a:tr>
              <a:tr h="568342">
                <a:tc>
                  <a:txBody>
                    <a:bodyPr/>
                    <a:lstStyle/>
                    <a:p>
                      <a:r>
                        <a:rPr lang="en-US" sz="2400" dirty="0" smtClean="0"/>
                        <a:t>           MENSTRUATION</a:t>
                      </a:r>
                      <a:endParaRPr lang="en-IN" sz="2400" dirty="0"/>
                    </a:p>
                  </a:txBody>
                  <a:tcPr/>
                </a:tc>
                <a:tc>
                  <a:txBody>
                    <a:bodyPr/>
                    <a:lstStyle/>
                    <a:p>
                      <a:r>
                        <a:rPr lang="en-US" sz="2400" dirty="0" smtClean="0"/>
                        <a:t>2.8</a:t>
                      </a:r>
                      <a:endParaRPr lang="en-IN" sz="2400" dirty="0"/>
                    </a:p>
                  </a:txBody>
                  <a:tcPr/>
                </a:tc>
              </a:tr>
              <a:tr h="568342">
                <a:tc>
                  <a:txBody>
                    <a:bodyPr/>
                    <a:lstStyle/>
                    <a:p>
                      <a:r>
                        <a:rPr lang="en-US" sz="2400" baseline="0" dirty="0" smtClean="0"/>
                        <a:t>          </a:t>
                      </a:r>
                      <a:r>
                        <a:rPr lang="en-US" sz="2400" dirty="0" smtClean="0"/>
                        <a:t> PREGNANCY(1</a:t>
                      </a:r>
                      <a:r>
                        <a:rPr lang="en-US" sz="2400" baseline="30000" dirty="0" smtClean="0"/>
                        <a:t>st</a:t>
                      </a:r>
                      <a:r>
                        <a:rPr lang="en-US" sz="2400" dirty="0" smtClean="0"/>
                        <a:t>  HALF)</a:t>
                      </a:r>
                      <a:endParaRPr lang="en-IN" sz="2400" dirty="0"/>
                    </a:p>
                  </a:txBody>
                  <a:tcPr/>
                </a:tc>
                <a:tc>
                  <a:txBody>
                    <a:bodyPr/>
                    <a:lstStyle/>
                    <a:p>
                      <a:r>
                        <a:rPr lang="en-US" sz="2400" dirty="0" smtClean="0"/>
                        <a:t>0.8</a:t>
                      </a:r>
                      <a:endParaRPr lang="en-IN" sz="2400" dirty="0"/>
                    </a:p>
                  </a:txBody>
                  <a:tcPr/>
                </a:tc>
              </a:tr>
              <a:tr h="568342">
                <a:tc>
                  <a:txBody>
                    <a:bodyPr/>
                    <a:lstStyle/>
                    <a:p>
                      <a:r>
                        <a:rPr lang="en-US" sz="2400" dirty="0" smtClean="0"/>
                        <a:t>                                    (2</a:t>
                      </a:r>
                      <a:r>
                        <a:rPr lang="en-US" sz="2400" baseline="30000" dirty="0" smtClean="0"/>
                        <a:t>nd</a:t>
                      </a:r>
                      <a:r>
                        <a:rPr lang="en-US" sz="2400" dirty="0" smtClean="0"/>
                        <a:t> </a:t>
                      </a:r>
                      <a:r>
                        <a:rPr lang="en-US" sz="2400" baseline="0" dirty="0" smtClean="0"/>
                        <a:t>HALF)</a:t>
                      </a:r>
                      <a:endParaRPr lang="en-IN" sz="2400" dirty="0"/>
                    </a:p>
                  </a:txBody>
                  <a:tcPr/>
                </a:tc>
                <a:tc>
                  <a:txBody>
                    <a:bodyPr/>
                    <a:lstStyle/>
                    <a:p>
                      <a:r>
                        <a:rPr lang="en-US" sz="2400" dirty="0" smtClean="0"/>
                        <a:t>3.5</a:t>
                      </a:r>
                      <a:endParaRPr lang="en-IN" sz="2400" dirty="0"/>
                    </a:p>
                  </a:txBody>
                  <a:tcPr/>
                </a:tc>
              </a:tr>
              <a:tr h="568342">
                <a:tc>
                  <a:txBody>
                    <a:bodyPr/>
                    <a:lstStyle/>
                    <a:p>
                      <a:r>
                        <a:rPr lang="en-US" sz="2400" dirty="0" smtClean="0"/>
                        <a:t>           LACTATION</a:t>
                      </a:r>
                      <a:endParaRPr lang="en-IN" sz="2400" dirty="0"/>
                    </a:p>
                  </a:txBody>
                  <a:tcPr/>
                </a:tc>
                <a:tc>
                  <a:txBody>
                    <a:bodyPr/>
                    <a:lstStyle/>
                    <a:p>
                      <a:r>
                        <a:rPr lang="en-US" sz="2400" dirty="0" smtClean="0"/>
                        <a:t>2.4</a:t>
                      </a:r>
                      <a:endParaRPr lang="en-IN" sz="2400" dirty="0"/>
                    </a:p>
                  </a:txBody>
                  <a:tcPr/>
                </a:tc>
              </a:tr>
              <a:tr h="568342">
                <a:tc>
                  <a:txBody>
                    <a:bodyPr/>
                    <a:lstStyle/>
                    <a:p>
                      <a:r>
                        <a:rPr lang="en-US" sz="2400" dirty="0" smtClean="0"/>
                        <a:t>           POSTMENOPAUSE</a:t>
                      </a:r>
                      <a:endParaRPr lang="en-IN" sz="2400" dirty="0"/>
                    </a:p>
                  </a:txBody>
                  <a:tcPr/>
                </a:tc>
                <a:tc>
                  <a:txBody>
                    <a:bodyPr/>
                    <a:lstStyle/>
                    <a:p>
                      <a:r>
                        <a:rPr lang="en-US" sz="2400" dirty="0" smtClean="0"/>
                        <a:t>0.7</a:t>
                      </a:r>
                      <a:endParaRPr lang="en-IN" sz="2400" dirty="0"/>
                    </a:p>
                  </a:txBody>
                  <a:tcPr/>
                </a:tc>
              </a:tr>
            </a:tbl>
          </a:graphicData>
        </a:graphic>
      </p:graphicFrame>
    </p:spTree>
  </p:cSld>
  <p:clrMapOvr>
    <a:masterClrMapping/>
  </p:clrMapOvr>
  <p:timing>
    <p:tnLst>
      <p:par>
        <p:cTn id="1" dur="indefinite" restart="never" nodeType="tmRoot"/>
      </p:par>
    </p:tnLst>
  </p:timing>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0"/>
            <a:ext cx="7772400" cy="990600"/>
          </a:xfrm>
        </p:spPr>
        <p:txBody>
          <a:bodyPr>
            <a:normAutofit/>
          </a:bodyPr>
          <a:lstStyle/>
          <a:p>
            <a:pPr eaLnBrk="1" hangingPunct="1">
              <a:defRPr/>
            </a:pPr>
            <a:r>
              <a:rPr lang="en-US" sz="4000" b="1" dirty="0" smtClean="0"/>
              <a:t>Iron requirements</a:t>
            </a:r>
          </a:p>
        </p:txBody>
      </p:sp>
      <p:sp>
        <p:nvSpPr>
          <p:cNvPr id="11267" name="Rectangle 3"/>
          <p:cNvSpPr>
            <a:spLocks noGrp="1" noChangeArrowheads="1"/>
          </p:cNvSpPr>
          <p:nvPr>
            <p:ph idx="1"/>
          </p:nvPr>
        </p:nvSpPr>
        <p:spPr>
          <a:xfrm>
            <a:off x="0" y="981075"/>
            <a:ext cx="8964613" cy="5876925"/>
          </a:xfrm>
        </p:spPr>
        <p:txBody>
          <a:bodyPr/>
          <a:lstStyle/>
          <a:p>
            <a:pPr eaLnBrk="1" hangingPunct="1"/>
            <a:r>
              <a:rPr lang="en-US" smtClean="0"/>
              <a:t>Iron required for fetus and placenta  ------- 500mg.</a:t>
            </a:r>
          </a:p>
          <a:p>
            <a:pPr eaLnBrk="1" hangingPunct="1"/>
            <a:r>
              <a:rPr lang="en-US" smtClean="0"/>
              <a:t>Iron required for red cell increment  ------- 500mg</a:t>
            </a:r>
          </a:p>
          <a:p>
            <a:pPr eaLnBrk="1" hangingPunct="1"/>
            <a:r>
              <a:rPr lang="en-US" smtClean="0"/>
              <a:t>                            Post partum loss --------- 180mg.</a:t>
            </a:r>
          </a:p>
          <a:p>
            <a:pPr eaLnBrk="1" hangingPunct="1"/>
            <a:r>
              <a:rPr lang="en-US" smtClean="0"/>
              <a:t>                            Lactation for 6 months - 180mg.</a:t>
            </a:r>
          </a:p>
          <a:p>
            <a:pPr eaLnBrk="1" hangingPunct="1"/>
            <a:r>
              <a:rPr lang="en-US" smtClean="0"/>
              <a:t>                            Total requirement -------1360mg</a:t>
            </a:r>
          </a:p>
          <a:p>
            <a:pPr eaLnBrk="1" hangingPunct="1"/>
            <a:r>
              <a:rPr lang="en-US" smtClean="0"/>
              <a:t>350mg subtracted  (saved as a result of amennorrhoea)</a:t>
            </a:r>
          </a:p>
          <a:p>
            <a:pPr eaLnBrk="1" hangingPunct="1"/>
            <a:r>
              <a:rPr lang="en-US" smtClean="0"/>
              <a:t>So actual extra demand ----------------------1000mg</a:t>
            </a:r>
          </a:p>
          <a:p>
            <a:pPr eaLnBrk="1" hangingPunct="1"/>
            <a:r>
              <a:rPr lang="en-US" smtClean="0"/>
              <a:t>Full iron stores --------------------------------1000mg</a:t>
            </a:r>
          </a:p>
          <a:p>
            <a:pPr eaLnBrk="1" hangingPunct="1">
              <a:buFont typeface="Wingdings" pitchFamily="2" charset="2"/>
              <a:buNone/>
            </a:pPr>
            <a:endParaRPr lang="en-US" sz="24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midwifery</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Midwives have been part of the human experience for as long as we know.</a:t>
            </a:r>
          </a:p>
          <a:p>
            <a:r>
              <a:rPr lang="en-US" dirty="0" smtClean="0"/>
              <a:t>In ancient times and in primitive societies, the work of the midwife had both a technical or manual aspect and a magical or mystical aspect. Hence, the midwife was sometimes revered, sometimes feared, sometimes acknowledged as a leader of the society, sometimes tortured and killed.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MENSTRUAL CYCLE</a:t>
            </a:r>
            <a:endParaRPr lang="en-US" sz="9600" dirty="0"/>
          </a:p>
        </p:txBody>
      </p:sp>
    </p:spTree>
  </p:cSld>
  <p:clrMapOvr>
    <a:masterClrMapping/>
  </p:clrMapOvr>
  <p:timing>
    <p:tnLst>
      <p:par>
        <p:cTn id="1" dur="indefinite" restart="never" nodeType="tmRoot"/>
      </p:par>
    </p:tnLst>
  </p:timing>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806450"/>
            <a:ext cx="9075738" cy="641350"/>
          </a:xfrm>
          <a:prstGeom prst="rect">
            <a:avLst/>
          </a:prstGeom>
          <a:noFill/>
          <a:ln w="9525">
            <a:noFill/>
            <a:miter lim="800000"/>
            <a:headEnd/>
            <a:tailEnd/>
          </a:ln>
        </p:spPr>
        <p:txBody>
          <a:bodyPr>
            <a:spAutoFit/>
          </a:bodyPr>
          <a:lstStyle/>
          <a:p>
            <a:pPr algn="ctr" eaLnBrk="0" hangingPunct="0">
              <a:spcBef>
                <a:spcPct val="50000"/>
              </a:spcBef>
            </a:pPr>
            <a:r>
              <a:rPr lang="en-US" sz="3600" b="1" dirty="0">
                <a:latin typeface="Arial" charset="0"/>
              </a:rPr>
              <a:t>Factors required for </a:t>
            </a:r>
            <a:r>
              <a:rPr lang="en-US" sz="3600" b="1" dirty="0" err="1">
                <a:latin typeface="Arial" charset="0"/>
              </a:rPr>
              <a:t>erythropoiesis</a:t>
            </a:r>
            <a:r>
              <a:rPr lang="en-US" sz="3600" b="1" dirty="0">
                <a:latin typeface="Arial" charset="0"/>
              </a:rPr>
              <a:t> </a:t>
            </a:r>
          </a:p>
        </p:txBody>
      </p:sp>
      <p:sp>
        <p:nvSpPr>
          <p:cNvPr id="24579" name="Text Box 3"/>
          <p:cNvSpPr txBox="1">
            <a:spLocks noChangeArrowheads="1"/>
          </p:cNvSpPr>
          <p:nvPr/>
        </p:nvSpPr>
        <p:spPr bwMode="auto">
          <a:xfrm>
            <a:off x="457200" y="1795463"/>
            <a:ext cx="8382000" cy="4148137"/>
          </a:xfrm>
          <a:prstGeom prst="rect">
            <a:avLst/>
          </a:prstGeom>
          <a:noFill/>
          <a:ln w="9525">
            <a:noFill/>
            <a:miter lim="800000"/>
            <a:headEnd/>
            <a:tailEnd/>
          </a:ln>
        </p:spPr>
        <p:txBody>
          <a:bodyPr>
            <a:spAutoFit/>
          </a:bodyPr>
          <a:lstStyle/>
          <a:p>
            <a:pPr eaLnBrk="0" hangingPunct="0">
              <a:lnSpc>
                <a:spcPct val="190000"/>
              </a:lnSpc>
              <a:buSzPct val="140000"/>
              <a:buFont typeface="Arial" pitchFamily="34" charset="0"/>
              <a:buChar char="•"/>
              <a:tabLst>
                <a:tab pos="1493838" algn="l"/>
              </a:tabLst>
            </a:pPr>
            <a:r>
              <a:rPr lang="en-US" sz="2000" b="1" dirty="0">
                <a:solidFill>
                  <a:srgbClr val="FFFFCC"/>
                </a:solidFill>
                <a:latin typeface="Arial" charset="0"/>
              </a:rPr>
              <a:t> </a:t>
            </a:r>
            <a:r>
              <a:rPr lang="en-US" sz="2000" b="1" dirty="0">
                <a:latin typeface="Arial" charset="0"/>
              </a:rPr>
              <a:t>Proteins (erythropoietin)</a:t>
            </a:r>
          </a:p>
          <a:p>
            <a:pPr eaLnBrk="0" hangingPunct="0">
              <a:lnSpc>
                <a:spcPct val="190000"/>
              </a:lnSpc>
              <a:buSzPct val="140000"/>
              <a:buFont typeface="Arial" pitchFamily="34" charset="0"/>
              <a:buChar char="•"/>
              <a:tabLst>
                <a:tab pos="1493838" algn="l"/>
              </a:tabLst>
            </a:pPr>
            <a:r>
              <a:rPr lang="en-US" sz="2000" b="1" dirty="0">
                <a:latin typeface="Arial" charset="0"/>
              </a:rPr>
              <a:t> Minerals (iron)</a:t>
            </a:r>
          </a:p>
          <a:p>
            <a:pPr eaLnBrk="0" hangingPunct="0">
              <a:lnSpc>
                <a:spcPct val="190000"/>
              </a:lnSpc>
              <a:buSzPct val="140000"/>
              <a:buFont typeface="Arial" pitchFamily="34" charset="0"/>
              <a:buChar char="•"/>
              <a:tabLst>
                <a:tab pos="1493838" algn="l"/>
              </a:tabLst>
            </a:pPr>
            <a:r>
              <a:rPr lang="en-US" sz="2000" b="1" dirty="0">
                <a:latin typeface="Arial" charset="0"/>
              </a:rPr>
              <a:t> Trace elements: (Zinc, Cobalt, Copper etc)</a:t>
            </a:r>
          </a:p>
          <a:p>
            <a:pPr eaLnBrk="0" hangingPunct="0">
              <a:lnSpc>
                <a:spcPct val="190000"/>
              </a:lnSpc>
              <a:buSzPct val="140000"/>
              <a:buFont typeface="Arial" pitchFamily="34" charset="0"/>
              <a:buChar char="•"/>
              <a:tabLst>
                <a:tab pos="1493838" algn="l"/>
              </a:tabLst>
            </a:pPr>
            <a:r>
              <a:rPr lang="en-US" sz="2000" b="1" dirty="0">
                <a:latin typeface="Arial" charset="0"/>
              </a:rPr>
              <a:t> Vitamins: Folic acid, </a:t>
            </a:r>
            <a:r>
              <a:rPr lang="en-US" sz="2000" b="1" dirty="0" err="1">
                <a:latin typeface="Arial" charset="0"/>
              </a:rPr>
              <a:t>Cyanocobalamin</a:t>
            </a:r>
            <a:r>
              <a:rPr lang="en-US" sz="2000" b="1" dirty="0">
                <a:latin typeface="Arial" charset="0"/>
              </a:rPr>
              <a:t> (B</a:t>
            </a:r>
            <a:r>
              <a:rPr lang="en-US" sz="2000" b="1" baseline="-25000" dirty="0">
                <a:latin typeface="Arial" charset="0"/>
              </a:rPr>
              <a:t>12</a:t>
            </a:r>
            <a:r>
              <a:rPr lang="en-US" sz="2000" b="1" dirty="0">
                <a:latin typeface="Arial" charset="0"/>
              </a:rPr>
              <a:t>), Vitamin C, Pyridoxine (B</a:t>
            </a:r>
            <a:r>
              <a:rPr lang="en-US" sz="2000" b="1" baseline="-25000" dirty="0">
                <a:latin typeface="Arial" charset="0"/>
              </a:rPr>
              <a:t>6</a:t>
            </a:r>
            <a:r>
              <a:rPr lang="en-US" sz="2000" b="1" dirty="0">
                <a:latin typeface="Arial" charset="0"/>
              </a:rPr>
              <a:t>), Riboflavin, Vitamin A</a:t>
            </a:r>
          </a:p>
          <a:p>
            <a:pPr eaLnBrk="0" hangingPunct="0">
              <a:lnSpc>
                <a:spcPct val="190000"/>
              </a:lnSpc>
              <a:buSzPct val="140000"/>
              <a:buFont typeface="Arial" pitchFamily="34" charset="0"/>
              <a:buChar char="•"/>
              <a:tabLst>
                <a:tab pos="1493838" algn="l"/>
              </a:tabLst>
            </a:pPr>
            <a:r>
              <a:rPr lang="en-US" sz="2000" b="1" dirty="0">
                <a:latin typeface="Arial" charset="0"/>
              </a:rPr>
              <a:t> Hormones: Androgens &amp; </a:t>
            </a:r>
            <a:r>
              <a:rPr lang="en-US" sz="2000" b="1" dirty="0" err="1">
                <a:latin typeface="Arial" charset="0"/>
              </a:rPr>
              <a:t>Thryoxine</a:t>
            </a:r>
            <a:endParaRPr lang="en-US" sz="2000" b="1" dirty="0">
              <a:latin typeface="Arial" charset="0"/>
            </a:endParaRPr>
          </a:p>
          <a:p>
            <a:pPr eaLnBrk="0" hangingPunct="0">
              <a:lnSpc>
                <a:spcPct val="190000"/>
              </a:lnSpc>
              <a:buSzPct val="140000"/>
              <a:buFontTx/>
              <a:buChar char="•"/>
              <a:tabLst>
                <a:tab pos="1493838" algn="l"/>
              </a:tabLst>
            </a:pPr>
            <a:endParaRPr lang="en-US" sz="2000" b="1" dirty="0">
              <a:solidFill>
                <a:srgbClr val="FFFFCC"/>
              </a:solidFill>
              <a:latin typeface="Arial" charset="0"/>
            </a:endParaRPr>
          </a:p>
        </p:txBody>
      </p:sp>
      <p:sp>
        <p:nvSpPr>
          <p:cNvPr id="24580" name="Text Box 4"/>
          <p:cNvSpPr txBox="1">
            <a:spLocks noChangeArrowheads="1"/>
          </p:cNvSpPr>
          <p:nvPr/>
        </p:nvSpPr>
        <p:spPr bwMode="auto">
          <a:xfrm>
            <a:off x="4605338" y="5715000"/>
            <a:ext cx="4533900" cy="777875"/>
          </a:xfrm>
          <a:prstGeom prst="rect">
            <a:avLst/>
          </a:prstGeom>
          <a:noFill/>
          <a:ln w="9525">
            <a:noFill/>
            <a:miter lim="800000"/>
            <a:headEnd/>
            <a:tailEnd/>
          </a:ln>
        </p:spPr>
        <p:txBody>
          <a:bodyPr>
            <a:spAutoFit/>
          </a:bodyPr>
          <a:lstStyle/>
          <a:p>
            <a:pPr eaLnBrk="0" hangingPunct="0">
              <a:lnSpc>
                <a:spcPct val="125000"/>
              </a:lnSpc>
              <a:buSzPct val="140000"/>
              <a:tabLst>
                <a:tab pos="4743450" algn="l"/>
              </a:tabLst>
            </a:pPr>
            <a:r>
              <a:rPr lang="en-US" sz="1800" b="1" i="1" dirty="0" err="1">
                <a:latin typeface="Arial" charset="0"/>
              </a:rPr>
              <a:t>Letsky</a:t>
            </a:r>
            <a:r>
              <a:rPr lang="en-US" sz="1800" b="1" i="1" dirty="0">
                <a:latin typeface="Arial" charset="0"/>
              </a:rPr>
              <a:t> E. 1995</a:t>
            </a:r>
          </a:p>
          <a:p>
            <a:pPr eaLnBrk="0" hangingPunct="0">
              <a:lnSpc>
                <a:spcPct val="125000"/>
              </a:lnSpc>
              <a:buSzPct val="140000"/>
              <a:tabLst>
                <a:tab pos="4743450" algn="l"/>
              </a:tabLst>
            </a:pPr>
            <a:r>
              <a:rPr lang="en-US" sz="1800" b="1" i="1" dirty="0">
                <a:latin typeface="Arial" charset="0"/>
              </a:rPr>
              <a:t>Prasad AS. J. Am. Coll. </a:t>
            </a:r>
            <a:r>
              <a:rPr lang="en-US" sz="1800" b="1" i="1" dirty="0" err="1">
                <a:latin typeface="Arial" charset="0"/>
              </a:rPr>
              <a:t>Nutr</a:t>
            </a:r>
            <a:r>
              <a:rPr lang="en-US" sz="1800" b="1" i="1" dirty="0">
                <a:latin typeface="Arial" charset="0"/>
              </a:rPr>
              <a:t>. 1996</a:t>
            </a:r>
            <a:endParaRPr lang="en-US" sz="1800" b="1" dirty="0">
              <a:latin typeface="Arial" charset="0"/>
            </a:endParaRPr>
          </a:p>
        </p:txBody>
      </p:sp>
    </p:spTree>
  </p:cSld>
  <p:clrMapOvr>
    <a:masterClrMapping/>
  </p:clrMapOvr>
  <p:transition advClick="0"/>
  <p:timing>
    <p:tnLst>
      <p:par>
        <p:cTn id="1" dur="indefinite" restart="never" nodeType="tmRoot"/>
      </p:par>
    </p:tnLst>
  </p:timing>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Risk factors   </a:t>
            </a:r>
            <a:br>
              <a:rPr lang="en-US" b="1" dirty="0" smtClean="0"/>
            </a:br>
            <a:endParaRPr lang="en-US" b="1" dirty="0"/>
          </a:p>
        </p:txBody>
      </p:sp>
      <p:sp>
        <p:nvSpPr>
          <p:cNvPr id="3" name="Content Placeholder 2"/>
          <p:cNvSpPr>
            <a:spLocks noGrp="1"/>
          </p:cNvSpPr>
          <p:nvPr>
            <p:ph idx="1"/>
          </p:nvPr>
        </p:nvSpPr>
        <p:spPr/>
        <p:txBody>
          <a:bodyPr>
            <a:normAutofit fontScale="70000" lnSpcReduction="20000"/>
          </a:bodyPr>
          <a:lstStyle/>
          <a:p>
            <a:r>
              <a:rPr lang="en-US" dirty="0" err="1" smtClean="0"/>
              <a:t>Sociodemographic</a:t>
            </a:r>
            <a:r>
              <a:rPr lang="en-US" dirty="0" smtClean="0"/>
              <a:t>  factors  (age,  level  of  formal  education,  marital  status,  areas  and </a:t>
            </a:r>
          </a:p>
          <a:p>
            <a:r>
              <a:rPr lang="en-US" dirty="0" smtClean="0"/>
              <a:t>cities of residence)  </a:t>
            </a:r>
          </a:p>
          <a:p>
            <a:r>
              <a:rPr lang="en-US" dirty="0" smtClean="0"/>
              <a:t>Obstetrical  factors  (gravidity,  parity,  history  of  previous  preterm  or   Small-for-</a:t>
            </a:r>
          </a:p>
          <a:p>
            <a:r>
              <a:rPr lang="en-US" dirty="0" smtClean="0"/>
              <a:t>gestational-age deliveries, plurality of pregnancy multiple Or singleton)  </a:t>
            </a:r>
          </a:p>
          <a:p>
            <a:r>
              <a:rPr lang="en-US" dirty="0" smtClean="0"/>
              <a:t>Behavioral factors (smoking or tobacco usage, alcohol usage, utilization of prenatal care </a:t>
            </a:r>
          </a:p>
          <a:p>
            <a:r>
              <a:rPr lang="en-US" dirty="0" smtClean="0"/>
              <a:t>services)  </a:t>
            </a:r>
          </a:p>
          <a:p>
            <a:r>
              <a:rPr lang="en-US" dirty="0" smtClean="0"/>
              <a:t>Medical conditions (diabetes, renal or cardio-respiratory diseases, chronic hypertension </a:t>
            </a:r>
          </a:p>
          <a:p>
            <a:r>
              <a:rPr lang="en-US" dirty="0" smtClean="0"/>
              <a:t>AIP anemia in pregnancy</a:t>
            </a:r>
            <a:endParaRPr lang="en-US" dirty="0"/>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Causes: </a:t>
            </a:r>
            <a:br>
              <a:rPr lang="en-US" b="1" dirty="0" smtClean="0"/>
            </a:br>
            <a:endParaRPr lang="en-US" b="1" dirty="0"/>
          </a:p>
        </p:txBody>
      </p:sp>
      <p:sp>
        <p:nvSpPr>
          <p:cNvPr id="3" name="Content Placeholder 2"/>
          <p:cNvSpPr>
            <a:spLocks noGrp="1"/>
          </p:cNvSpPr>
          <p:nvPr>
            <p:ph idx="1"/>
          </p:nvPr>
        </p:nvSpPr>
        <p:spPr>
          <a:xfrm>
            <a:off x="228600" y="1295400"/>
            <a:ext cx="8915400" cy="5105400"/>
          </a:xfrm>
        </p:spPr>
        <p:txBody>
          <a:bodyPr>
            <a:normAutofit fontScale="77500" lnSpcReduction="20000"/>
          </a:bodyPr>
          <a:lstStyle/>
          <a:p>
            <a:pPr marL="514350" indent="-514350">
              <a:buAutoNum type="arabicParenR"/>
            </a:pPr>
            <a:r>
              <a:rPr lang="en-US" b="1" dirty="0" smtClean="0"/>
              <a:t>Physiological </a:t>
            </a:r>
            <a:r>
              <a:rPr lang="en-US" dirty="0" smtClean="0"/>
              <a:t> </a:t>
            </a:r>
          </a:p>
          <a:p>
            <a:pPr marL="514350" indent="-514350">
              <a:buNone/>
            </a:pPr>
            <a:r>
              <a:rPr lang="en-US" dirty="0" smtClean="0"/>
              <a:t>There  is disproportionate  increase  of  plasma  volume  during  pregnancy  leading  to  apparent reduction of RBC, </a:t>
            </a:r>
            <a:r>
              <a:rPr lang="en-US" dirty="0" err="1" smtClean="0"/>
              <a:t>haemoglobin</a:t>
            </a:r>
            <a:r>
              <a:rPr lang="en-US" dirty="0" smtClean="0"/>
              <a:t> and </a:t>
            </a:r>
            <a:r>
              <a:rPr lang="en-US" dirty="0" err="1" smtClean="0"/>
              <a:t>haematocreit</a:t>
            </a:r>
            <a:r>
              <a:rPr lang="en-US" dirty="0" smtClean="0"/>
              <a:t> value. </a:t>
            </a:r>
            <a:r>
              <a:rPr lang="en-US" dirty="0" err="1" smtClean="0"/>
              <a:t>Hb</a:t>
            </a:r>
            <a:r>
              <a:rPr lang="en-US" dirty="0" smtClean="0"/>
              <a:t> is consequently reduced to a varying  extent  occasionally  as  low  as  80%. The  dilution  picture  is  </a:t>
            </a:r>
            <a:r>
              <a:rPr lang="en-US" dirty="0" err="1" smtClean="0"/>
              <a:t>normochromic</a:t>
            </a:r>
            <a:r>
              <a:rPr lang="en-US" dirty="0" smtClean="0"/>
              <a:t>  and </a:t>
            </a:r>
            <a:r>
              <a:rPr lang="en-US" dirty="0" err="1" smtClean="0"/>
              <a:t>normocytic</a:t>
            </a:r>
            <a:r>
              <a:rPr lang="en-US" dirty="0" smtClean="0"/>
              <a:t>. </a:t>
            </a:r>
          </a:p>
          <a:p>
            <a:pPr>
              <a:buNone/>
            </a:pPr>
            <a:r>
              <a:rPr lang="en-US" dirty="0" smtClean="0"/>
              <a:t>2) </a:t>
            </a:r>
            <a:r>
              <a:rPr lang="en-US" b="1" dirty="0" smtClean="0"/>
              <a:t>Acquired- Nutritional   </a:t>
            </a:r>
          </a:p>
          <a:p>
            <a:pPr>
              <a:buNone/>
            </a:pPr>
            <a:r>
              <a:rPr lang="en-US" dirty="0" smtClean="0"/>
              <a:t>      a) Iron deficiency </a:t>
            </a:r>
            <a:r>
              <a:rPr lang="en-US" dirty="0" err="1" smtClean="0"/>
              <a:t>anaemia</a:t>
            </a:r>
            <a:r>
              <a:rPr lang="en-US" dirty="0" smtClean="0"/>
              <a:t> (60%), </a:t>
            </a:r>
          </a:p>
          <a:p>
            <a:pPr>
              <a:buNone/>
            </a:pPr>
            <a:r>
              <a:rPr lang="en-US" dirty="0" smtClean="0"/>
              <a:t>     b) </a:t>
            </a:r>
            <a:r>
              <a:rPr lang="en-US" dirty="0" err="1" smtClean="0"/>
              <a:t>Macrocytic</a:t>
            </a:r>
            <a:r>
              <a:rPr lang="en-US" dirty="0" smtClean="0"/>
              <a:t> </a:t>
            </a:r>
            <a:r>
              <a:rPr lang="en-US" dirty="0" err="1" smtClean="0"/>
              <a:t>anaemia</a:t>
            </a:r>
            <a:r>
              <a:rPr lang="en-US" dirty="0" smtClean="0"/>
              <a:t> (10%) due to deficiency of folic acid and/or vitaminB12      </a:t>
            </a:r>
          </a:p>
          <a:p>
            <a:pPr>
              <a:buNone/>
            </a:pPr>
            <a:r>
              <a:rPr lang="en-US" dirty="0" smtClean="0"/>
              <a:t>     c) Dimorphic and protein deficiency </a:t>
            </a:r>
            <a:r>
              <a:rPr lang="en-US" dirty="0" err="1" smtClean="0"/>
              <a:t>anaemia</a:t>
            </a:r>
            <a:r>
              <a:rPr lang="en-US" dirty="0" smtClean="0"/>
              <a:t> (30%) both due to deficiency of iron and folic acid and /or vitaminB12 </a:t>
            </a:r>
          </a:p>
          <a:p>
            <a:pPr>
              <a:buNone/>
            </a:pPr>
            <a:r>
              <a:rPr lang="en-US" dirty="0" smtClean="0"/>
              <a:t>      d) Protein deficiency  due to protein deficiency in extreme malnutrition </a:t>
            </a:r>
            <a:endParaRPr lang="en-US" dirty="0"/>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 </a:t>
            </a:r>
            <a:endParaRPr lang="en-US" b="1" dirty="0"/>
          </a:p>
        </p:txBody>
      </p:sp>
      <p:sp>
        <p:nvSpPr>
          <p:cNvPr id="3" name="Content Placeholder 2"/>
          <p:cNvSpPr>
            <a:spLocks noGrp="1"/>
          </p:cNvSpPr>
          <p:nvPr>
            <p:ph idx="1"/>
          </p:nvPr>
        </p:nvSpPr>
        <p:spPr/>
        <p:txBody>
          <a:bodyPr>
            <a:normAutofit/>
          </a:bodyPr>
          <a:lstStyle/>
          <a:p>
            <a:r>
              <a:rPr lang="en-US" dirty="0" smtClean="0"/>
              <a:t>Hemolytic  or </a:t>
            </a:r>
            <a:r>
              <a:rPr lang="en-US" dirty="0" err="1" smtClean="0"/>
              <a:t>Haemorrhagic</a:t>
            </a:r>
            <a:r>
              <a:rPr lang="en-US" dirty="0" smtClean="0"/>
              <a:t>  (due  to  acute  blood  loss,;  chronic  (hook worm,  bleeding piles)  </a:t>
            </a:r>
          </a:p>
          <a:p>
            <a:r>
              <a:rPr lang="en-US" dirty="0" smtClean="0"/>
              <a:t>Iron  and  </a:t>
            </a:r>
            <a:r>
              <a:rPr lang="en-US" dirty="0" err="1" smtClean="0"/>
              <a:t>folate</a:t>
            </a:r>
            <a:r>
              <a:rPr lang="en-US" dirty="0" smtClean="0"/>
              <a:t>  deficiency  is  by  far  the most  important  </a:t>
            </a:r>
            <a:r>
              <a:rPr lang="en-US" dirty="0" err="1" smtClean="0"/>
              <a:t>ateological</a:t>
            </a:r>
            <a:r>
              <a:rPr lang="en-US" dirty="0" smtClean="0"/>
              <a:t>  factor. </a:t>
            </a:r>
          </a:p>
          <a:p>
            <a:r>
              <a:rPr lang="en-US" dirty="0" err="1" smtClean="0"/>
              <a:t>Haemolytic</a:t>
            </a:r>
            <a:r>
              <a:rPr lang="en-US" dirty="0" smtClean="0"/>
              <a:t> </a:t>
            </a:r>
            <a:r>
              <a:rPr lang="en-US" dirty="0" err="1" smtClean="0"/>
              <a:t>anaemia</a:t>
            </a:r>
            <a:r>
              <a:rPr lang="en-US" dirty="0" smtClean="0"/>
              <a:t>  may  be  caused  by  </a:t>
            </a:r>
            <a:r>
              <a:rPr lang="en-US" dirty="0" err="1" smtClean="0"/>
              <a:t>haemoglobinopathies</a:t>
            </a:r>
            <a:r>
              <a:rPr lang="en-US" dirty="0" smtClean="0"/>
              <a:t>,  drug  reaction  or  infestation  with malaria parasites. </a:t>
            </a:r>
            <a:endParaRPr lang="en-US" dirty="0"/>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Diagram 2"/>
          <p:cNvGraphicFramePr>
            <a:graphicFrameLocks/>
          </p:cNvGraphicFramePr>
          <p:nvPr>
            <p:ph idx="1"/>
          </p:nvPr>
        </p:nvGraphicFramePr>
        <p:xfrm>
          <a:off x="-304800" y="762000"/>
          <a:ext cx="10515600" cy="5561012"/>
        </p:xfrm>
        <a:graphic>
          <a:graphicData uri="http://schemas.openxmlformats.org/drawingml/2006/compatibility">
            <com:legacyDrawing xmlns:com="http://schemas.openxmlformats.org/drawingml/2006/compatibility" spid="_x0000_s375810"/>
          </a:graphicData>
        </a:graphic>
      </p:graphicFrame>
    </p:spTree>
  </p:cSld>
  <p:clrMapOvr>
    <a:masterClrMapping/>
  </p:clrMapOvr>
  <p:timing>
    <p:tnLst>
      <p:par>
        <p:cTn id="1" dur="indefinite" restart="never" nodeType="tmRoot"/>
      </p:par>
    </p:tnLst>
  </p:timing>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a:xfrm>
            <a:off x="457200" y="704850"/>
            <a:ext cx="8229600" cy="1143000"/>
          </a:xfrm>
        </p:spPr>
        <p:txBody>
          <a:bodyPr/>
          <a:lstStyle/>
          <a:p>
            <a:r>
              <a:rPr lang="en-US" b="1" dirty="0" smtClean="0"/>
              <a:t>Anemia: Etiologies</a:t>
            </a:r>
          </a:p>
        </p:txBody>
      </p:sp>
      <p:sp>
        <p:nvSpPr>
          <p:cNvPr id="34819" name="Content Placeholder 2"/>
          <p:cNvSpPr>
            <a:spLocks noGrp="1"/>
          </p:cNvSpPr>
          <p:nvPr>
            <p:ph sz="half" idx="1"/>
          </p:nvPr>
        </p:nvSpPr>
        <p:spPr>
          <a:xfrm>
            <a:off x="457200" y="1981200"/>
            <a:ext cx="4038600" cy="4433888"/>
          </a:xfrm>
        </p:spPr>
        <p:txBody>
          <a:bodyPr>
            <a:normAutofit lnSpcReduction="10000"/>
          </a:bodyPr>
          <a:lstStyle/>
          <a:p>
            <a:r>
              <a:rPr lang="en-US" sz="2000" b="1" dirty="0" smtClean="0">
                <a:latin typeface="Arial" charset="0"/>
                <a:cs typeface="Arial" charset="0"/>
              </a:rPr>
              <a:t>Inadequate dietary intake</a:t>
            </a:r>
          </a:p>
          <a:p>
            <a:pPr lvl="1"/>
            <a:r>
              <a:rPr lang="en-US" sz="1800" dirty="0" smtClean="0">
                <a:latin typeface="Arial" charset="0"/>
                <a:cs typeface="Arial" charset="0"/>
              </a:rPr>
              <a:t>Poor nutrition </a:t>
            </a:r>
          </a:p>
          <a:p>
            <a:pPr lvl="1"/>
            <a:r>
              <a:rPr lang="en-US" sz="1800" dirty="0" smtClean="0">
                <a:latin typeface="Arial" charset="0"/>
                <a:cs typeface="Arial" charset="0"/>
              </a:rPr>
              <a:t>Chronic alcoholism</a:t>
            </a:r>
          </a:p>
          <a:p>
            <a:pPr lvl="1"/>
            <a:r>
              <a:rPr lang="en-US" sz="1800" dirty="0" smtClean="0">
                <a:latin typeface="Arial" charset="0"/>
                <a:cs typeface="Arial" charset="0"/>
              </a:rPr>
              <a:t>Decreased consumption of animal protein and ascorbic acid  </a:t>
            </a:r>
          </a:p>
          <a:p>
            <a:r>
              <a:rPr lang="en-US" sz="2000" b="1" dirty="0" smtClean="0">
                <a:latin typeface="Arial" charset="0"/>
                <a:cs typeface="Arial" charset="0"/>
              </a:rPr>
              <a:t>Increased iron demands</a:t>
            </a:r>
          </a:p>
          <a:p>
            <a:pPr lvl="1"/>
            <a:r>
              <a:rPr lang="en-US" sz="1800" dirty="0" err="1" smtClean="0">
                <a:latin typeface="Arial" charset="0"/>
                <a:cs typeface="Arial" charset="0"/>
              </a:rPr>
              <a:t>Multiparity</a:t>
            </a:r>
            <a:r>
              <a:rPr lang="en-US" sz="1800" dirty="0" smtClean="0">
                <a:latin typeface="Arial" charset="0"/>
                <a:cs typeface="Arial" charset="0"/>
              </a:rPr>
              <a:t> </a:t>
            </a:r>
          </a:p>
          <a:p>
            <a:pPr lvl="1"/>
            <a:r>
              <a:rPr lang="en-US" sz="1800" dirty="0" smtClean="0">
                <a:latin typeface="Arial" charset="0"/>
                <a:cs typeface="Arial" charset="0"/>
              </a:rPr>
              <a:t>Diarrhea, HIV/ AIDS and </a:t>
            </a:r>
          </a:p>
          <a:p>
            <a:pPr lvl="1"/>
            <a:r>
              <a:rPr lang="en-US" sz="1800" dirty="0" smtClean="0">
                <a:latin typeface="Arial" charset="0"/>
                <a:cs typeface="Arial" charset="0"/>
              </a:rPr>
              <a:t>UTI</a:t>
            </a:r>
          </a:p>
          <a:p>
            <a:pPr lvl="1"/>
            <a:r>
              <a:rPr lang="en-US" sz="1800" dirty="0" smtClean="0">
                <a:latin typeface="Arial" charset="0"/>
                <a:cs typeface="Arial" charset="0"/>
              </a:rPr>
              <a:t>Recurrent Infections- Tuberculosis, </a:t>
            </a:r>
            <a:r>
              <a:rPr lang="en-US" sz="1800" dirty="0" err="1" smtClean="0">
                <a:latin typeface="Arial" charset="0"/>
                <a:cs typeface="Arial" charset="0"/>
              </a:rPr>
              <a:t>Amoebiasis</a:t>
            </a:r>
            <a:r>
              <a:rPr lang="en-US" sz="1800" dirty="0" smtClean="0">
                <a:latin typeface="Arial" charset="0"/>
                <a:cs typeface="Arial" charset="0"/>
              </a:rPr>
              <a:t> , </a:t>
            </a:r>
            <a:r>
              <a:rPr lang="en-US" sz="1800" dirty="0" err="1" smtClean="0">
                <a:latin typeface="Arial" charset="0"/>
                <a:cs typeface="Arial" charset="0"/>
              </a:rPr>
              <a:t>Giardiasis</a:t>
            </a:r>
            <a:r>
              <a:rPr lang="en-US" sz="1800" dirty="0" smtClean="0">
                <a:latin typeface="Arial" charset="0"/>
                <a:cs typeface="Arial" charset="0"/>
              </a:rPr>
              <a:t>, Roundworm</a:t>
            </a:r>
          </a:p>
          <a:p>
            <a:pPr lvl="1"/>
            <a:r>
              <a:rPr lang="en-US" sz="1800" dirty="0" smtClean="0">
                <a:latin typeface="Arial" charset="0"/>
                <a:cs typeface="Arial" charset="0"/>
              </a:rPr>
              <a:t>other infectious diseases</a:t>
            </a:r>
          </a:p>
          <a:p>
            <a:endParaRPr lang="en-US" sz="2000" dirty="0" smtClean="0">
              <a:solidFill>
                <a:schemeClr val="bg1"/>
              </a:solidFill>
              <a:latin typeface="Arial" charset="0"/>
              <a:cs typeface="Arial" charset="0"/>
            </a:endParaRPr>
          </a:p>
          <a:p>
            <a:endParaRPr lang="en-US" sz="2000" dirty="0" smtClean="0">
              <a:solidFill>
                <a:schemeClr val="bg1"/>
              </a:solidFill>
              <a:latin typeface="Arial" charset="0"/>
              <a:cs typeface="Arial" charset="0"/>
            </a:endParaRPr>
          </a:p>
        </p:txBody>
      </p:sp>
      <p:sp>
        <p:nvSpPr>
          <p:cNvPr id="34820" name="Content Placeholder 4"/>
          <p:cNvSpPr>
            <a:spLocks noGrp="1"/>
          </p:cNvSpPr>
          <p:nvPr>
            <p:ph sz="half" idx="2"/>
          </p:nvPr>
        </p:nvSpPr>
        <p:spPr>
          <a:xfrm>
            <a:off x="4648200" y="1920875"/>
            <a:ext cx="4038600" cy="4433888"/>
          </a:xfrm>
        </p:spPr>
        <p:txBody>
          <a:bodyPr>
            <a:normAutofit lnSpcReduction="10000"/>
          </a:bodyPr>
          <a:lstStyle/>
          <a:p>
            <a:r>
              <a:rPr lang="en-US" sz="2000" dirty="0" smtClean="0">
                <a:solidFill>
                  <a:schemeClr val="bg1"/>
                </a:solidFill>
                <a:latin typeface="Arial" charset="0"/>
                <a:cs typeface="Arial" charset="0"/>
              </a:rPr>
              <a:t> </a:t>
            </a:r>
            <a:r>
              <a:rPr lang="en-US" sz="2000" b="1" dirty="0" smtClean="0">
                <a:latin typeface="Arial" charset="0"/>
                <a:cs typeface="Arial" charset="0"/>
              </a:rPr>
              <a:t>Inadequate GIT absorption</a:t>
            </a:r>
          </a:p>
          <a:p>
            <a:pPr lvl="1"/>
            <a:r>
              <a:rPr lang="en-US" sz="1800" dirty="0" err="1" smtClean="0">
                <a:latin typeface="Arial" charset="0"/>
                <a:cs typeface="Arial" charset="0"/>
              </a:rPr>
              <a:t>Malabsorption</a:t>
            </a:r>
            <a:r>
              <a:rPr lang="en-US" sz="1800" dirty="0" smtClean="0">
                <a:latin typeface="Arial" charset="0"/>
                <a:cs typeface="Arial" charset="0"/>
              </a:rPr>
              <a:t> syndromes</a:t>
            </a:r>
          </a:p>
          <a:p>
            <a:pPr lvl="1"/>
            <a:r>
              <a:rPr lang="en-US" sz="1800" dirty="0" smtClean="0">
                <a:latin typeface="Arial" charset="0"/>
                <a:cs typeface="Arial" charset="0"/>
              </a:rPr>
              <a:t>Certain drugs/foods  </a:t>
            </a:r>
          </a:p>
          <a:p>
            <a:r>
              <a:rPr lang="en-US" sz="2000" b="1" dirty="0" smtClean="0">
                <a:latin typeface="Arial" charset="0"/>
                <a:cs typeface="Arial" charset="0"/>
              </a:rPr>
              <a:t>Blood loss</a:t>
            </a:r>
          </a:p>
          <a:p>
            <a:pPr lvl="1"/>
            <a:r>
              <a:rPr lang="en-US" sz="1800" dirty="0" smtClean="0">
                <a:latin typeface="Arial" charset="0"/>
                <a:cs typeface="Arial" charset="0"/>
              </a:rPr>
              <a:t>Hookworm infestation</a:t>
            </a:r>
          </a:p>
          <a:p>
            <a:pPr lvl="1"/>
            <a:r>
              <a:rPr lang="en-US" sz="1800" dirty="0" smtClean="0">
                <a:latin typeface="Arial" charset="0"/>
                <a:cs typeface="Arial" charset="0"/>
              </a:rPr>
              <a:t>Malaria </a:t>
            </a:r>
          </a:p>
          <a:p>
            <a:pPr lvl="1"/>
            <a:r>
              <a:rPr lang="en-US" sz="1800" dirty="0" smtClean="0">
                <a:latin typeface="Arial" charset="0"/>
                <a:cs typeface="Arial" charset="0"/>
              </a:rPr>
              <a:t>Bleeding piles &amp;gums </a:t>
            </a:r>
          </a:p>
          <a:p>
            <a:pPr lvl="1"/>
            <a:r>
              <a:rPr lang="en-US" sz="1800" dirty="0" smtClean="0">
                <a:latin typeface="Arial" charset="0"/>
                <a:cs typeface="Arial" charset="0"/>
              </a:rPr>
              <a:t>Surgery</a:t>
            </a:r>
          </a:p>
          <a:p>
            <a:pPr lvl="1"/>
            <a:r>
              <a:rPr lang="en-US" sz="1800" dirty="0" smtClean="0">
                <a:latin typeface="Arial" charset="0"/>
                <a:cs typeface="Arial" charset="0"/>
              </a:rPr>
              <a:t>Gastrointestinal bleeding</a:t>
            </a:r>
          </a:p>
          <a:p>
            <a:pPr lvl="1"/>
            <a:r>
              <a:rPr lang="en-US" sz="1800" dirty="0" smtClean="0">
                <a:latin typeface="Arial" charset="0"/>
                <a:cs typeface="Arial" charset="0"/>
              </a:rPr>
              <a:t>Trauma</a:t>
            </a:r>
          </a:p>
          <a:p>
            <a:pPr lvl="1"/>
            <a:r>
              <a:rPr lang="en-US" sz="1800" dirty="0" smtClean="0">
                <a:latin typeface="Arial" charset="0"/>
                <a:cs typeface="Arial" charset="0"/>
              </a:rPr>
              <a:t>Dialysis</a:t>
            </a:r>
          </a:p>
          <a:p>
            <a:pPr lvl="1">
              <a:buFont typeface="Wingdings 2" pitchFamily="18" charset="2"/>
              <a:buNone/>
            </a:pPr>
            <a:r>
              <a:rPr lang="en-US" sz="1800" dirty="0" smtClean="0">
                <a:solidFill>
                  <a:schemeClr val="bg1"/>
                </a:solidFill>
                <a:latin typeface="Arial" charset="0"/>
                <a:cs typeface="Arial" charset="0"/>
              </a:rPr>
              <a:t> </a:t>
            </a:r>
          </a:p>
          <a:p>
            <a:endParaRPr lang="en-US" dirty="0" smtClean="0"/>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Clinical presentation:  </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To start with the pregnant women with </a:t>
            </a:r>
            <a:r>
              <a:rPr lang="en-US" dirty="0" err="1" smtClean="0"/>
              <a:t>anaemia</a:t>
            </a:r>
            <a:r>
              <a:rPr lang="en-US" dirty="0" smtClean="0"/>
              <a:t> may not have any symptom as the body system get adjusted to reduce </a:t>
            </a:r>
            <a:r>
              <a:rPr lang="en-US" dirty="0" err="1" smtClean="0"/>
              <a:t>haemoglobin</a:t>
            </a:r>
            <a:r>
              <a:rPr lang="en-US" dirty="0" smtClean="0"/>
              <a:t> mass. </a:t>
            </a:r>
          </a:p>
          <a:p>
            <a:r>
              <a:rPr lang="en-US" dirty="0" smtClean="0"/>
              <a:t>However she may represent with vague complain of ill health, fatigue, loss of appetite, digestive upset, </a:t>
            </a:r>
            <a:r>
              <a:rPr lang="en-US" dirty="0" err="1" smtClean="0"/>
              <a:t>dyspnoea</a:t>
            </a:r>
            <a:r>
              <a:rPr lang="en-US" dirty="0" smtClean="0"/>
              <a:t>, palpitation etc. </a:t>
            </a:r>
          </a:p>
          <a:p>
            <a:r>
              <a:rPr lang="en-US" dirty="0" smtClean="0"/>
              <a:t>Clinical  examination  may  reveal  pallor,  pale  nails,  koilonychias,  pale  tongue  etc.  </a:t>
            </a:r>
          </a:p>
          <a:p>
            <a:r>
              <a:rPr lang="en-US" dirty="0" smtClean="0"/>
              <a:t>In severe cases there may be </a:t>
            </a:r>
            <a:r>
              <a:rPr lang="en-US" dirty="0" err="1" smtClean="0"/>
              <a:t>oedema</a:t>
            </a:r>
            <a:r>
              <a:rPr lang="en-US" dirty="0" smtClean="0"/>
              <a:t> also. </a:t>
            </a:r>
            <a:endParaRPr lang="en-US" dirty="0"/>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Investigations:  </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dirty="0" err="1" smtClean="0"/>
              <a:t>Haemoglobin</a:t>
            </a:r>
            <a:r>
              <a:rPr lang="en-US" dirty="0" smtClean="0"/>
              <a:t> estimation and study of peripheral smear is good indicator for diagnosis of </a:t>
            </a:r>
            <a:r>
              <a:rPr lang="en-US" dirty="0" err="1" smtClean="0"/>
              <a:t>anaemia</a:t>
            </a:r>
            <a:r>
              <a:rPr lang="en-US" dirty="0" smtClean="0"/>
              <a:t>.  </a:t>
            </a:r>
          </a:p>
          <a:p>
            <a:r>
              <a:rPr lang="en-US" dirty="0" smtClean="0"/>
              <a:t>If  the peripheral  smear  looks  pale,  there  is  </a:t>
            </a:r>
            <a:r>
              <a:rPr lang="en-US" dirty="0" err="1" smtClean="0"/>
              <a:t>hypochromia</a:t>
            </a:r>
            <a:r>
              <a:rPr lang="en-US" dirty="0" smtClean="0"/>
              <a:t>  (large  central  vacuoles)  and </a:t>
            </a:r>
            <a:r>
              <a:rPr lang="en-US" dirty="0" err="1" smtClean="0"/>
              <a:t>microcytosis</a:t>
            </a:r>
            <a:r>
              <a:rPr lang="en-US" dirty="0" smtClean="0"/>
              <a:t>  (small  deformed  red  cells).  It  suggests  iron  deficiency.  </a:t>
            </a:r>
          </a:p>
          <a:p>
            <a:r>
              <a:rPr lang="en-US" dirty="0" smtClean="0"/>
              <a:t>In  case  of </a:t>
            </a:r>
            <a:r>
              <a:rPr lang="en-US" dirty="0" err="1" smtClean="0"/>
              <a:t>megaloblastic</a:t>
            </a:r>
            <a:r>
              <a:rPr lang="en-US" dirty="0" smtClean="0"/>
              <a:t>  </a:t>
            </a:r>
            <a:r>
              <a:rPr lang="en-US" dirty="0" err="1" smtClean="0"/>
              <a:t>anaemia</a:t>
            </a:r>
            <a:r>
              <a:rPr lang="en-US" dirty="0" smtClean="0"/>
              <a:t>,  there would  be </a:t>
            </a:r>
            <a:r>
              <a:rPr lang="en-US" dirty="0" err="1" smtClean="0"/>
              <a:t>microcytosis</a:t>
            </a:r>
            <a:r>
              <a:rPr lang="en-US" dirty="0" smtClean="0"/>
              <a:t>,  hyper  segmentation  of  </a:t>
            </a:r>
            <a:r>
              <a:rPr lang="en-US" dirty="0" err="1" smtClean="0"/>
              <a:t>neutrophils</a:t>
            </a:r>
            <a:r>
              <a:rPr lang="en-US" dirty="0" smtClean="0"/>
              <a:t> and  fully </a:t>
            </a:r>
            <a:r>
              <a:rPr lang="en-US" dirty="0" err="1" smtClean="0"/>
              <a:t>haemoglobinised</a:t>
            </a:r>
            <a:r>
              <a:rPr lang="en-US" dirty="0" smtClean="0"/>
              <a:t>  red blood cells.  </a:t>
            </a:r>
          </a:p>
          <a:p>
            <a:r>
              <a:rPr lang="en-US" dirty="0" smtClean="0"/>
              <a:t>In </a:t>
            </a:r>
            <a:r>
              <a:rPr lang="en-US" dirty="0" err="1" smtClean="0"/>
              <a:t>Haemolytic</a:t>
            </a:r>
            <a:r>
              <a:rPr lang="en-US" dirty="0" smtClean="0"/>
              <a:t> </a:t>
            </a:r>
            <a:r>
              <a:rPr lang="en-US" dirty="0" err="1" smtClean="0"/>
              <a:t>anaemia</a:t>
            </a:r>
            <a:r>
              <a:rPr lang="en-US" dirty="0" smtClean="0"/>
              <a:t>  there would be polychromatic cells, stippled cells and target cells.</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Investigations:  </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Other special  laboratory  investigations  are:</a:t>
            </a:r>
          </a:p>
          <a:p>
            <a:r>
              <a:rPr lang="en-US" dirty="0" smtClean="0"/>
              <a:t>Total  iron binding capacity  (TIBC), </a:t>
            </a:r>
          </a:p>
          <a:p>
            <a:r>
              <a:rPr lang="en-US" dirty="0" smtClean="0"/>
              <a:t>Serum  </a:t>
            </a:r>
            <a:r>
              <a:rPr lang="en-US" dirty="0" err="1" smtClean="0"/>
              <a:t>feritin</a:t>
            </a:r>
            <a:r>
              <a:rPr lang="en-US" dirty="0" smtClean="0"/>
              <a:t> (SF),  </a:t>
            </a:r>
          </a:p>
          <a:p>
            <a:r>
              <a:rPr lang="en-US" dirty="0" smtClean="0"/>
              <a:t>Serum  folic  acid  </a:t>
            </a:r>
          </a:p>
          <a:p>
            <a:r>
              <a:rPr lang="en-US" dirty="0" smtClean="0"/>
              <a:t>Bone  marrow  studies</a:t>
            </a:r>
            <a:endParaRPr lang="en-US" dirty="0"/>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Management: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pregnant woman requires about 2 to 4.8 mg iron every day. To have it from the dietary sources  she must  consume  20-48 mg  of  dietary  iron. </a:t>
            </a:r>
          </a:p>
          <a:p>
            <a:pPr>
              <a:buNone/>
            </a:pPr>
            <a:r>
              <a:rPr lang="en-US" b="1" dirty="0" smtClean="0"/>
              <a:t>Oral Iron therapy:  </a:t>
            </a:r>
          </a:p>
          <a:p>
            <a:r>
              <a:rPr lang="en-US" dirty="0" smtClean="0"/>
              <a:t>Oral Iron is safe, inexpensive &amp; effective way to administer iron. Oral route should be the route of choice in routine cases. </a:t>
            </a:r>
          </a:p>
          <a:p>
            <a:r>
              <a:rPr lang="en-US" dirty="0" smtClean="0"/>
              <a:t>If all pregnant women receive routine iron and folic acid, it is possible to  prevent  nutritional  </a:t>
            </a:r>
            <a:r>
              <a:rPr lang="en-US" dirty="0" err="1" smtClean="0"/>
              <a:t>anaemia</a:t>
            </a:r>
            <a:r>
              <a:rPr lang="en-US" dirty="0" smtClean="0"/>
              <a:t>  in  pregnant  women. </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Female Puberty</a:t>
            </a:r>
          </a:p>
        </p:txBody>
      </p:sp>
      <p:sp>
        <p:nvSpPr>
          <p:cNvPr id="45059" name="Rectangle 3"/>
          <p:cNvSpPr>
            <a:spLocks noGrp="1" noChangeArrowheads="1"/>
          </p:cNvSpPr>
          <p:nvPr>
            <p:ph type="body" idx="1"/>
          </p:nvPr>
        </p:nvSpPr>
        <p:spPr>
          <a:xfrm>
            <a:off x="685800" y="1524000"/>
            <a:ext cx="7772400" cy="4735513"/>
          </a:xfrm>
        </p:spPr>
        <p:txBody>
          <a:bodyPr>
            <a:normAutofit lnSpcReduction="10000"/>
          </a:bodyPr>
          <a:lstStyle/>
          <a:p>
            <a:r>
              <a:rPr lang="en-US" dirty="0"/>
              <a:t>Begins anywhere from 8 to 15 years of age</a:t>
            </a:r>
          </a:p>
          <a:p>
            <a:r>
              <a:rPr lang="en-US" dirty="0"/>
              <a:t>Earlier onset of menstruation may be due to being overweight; can vary with race</a:t>
            </a:r>
          </a:p>
          <a:p>
            <a:r>
              <a:rPr lang="en-US" dirty="0"/>
              <a:t>Puberty lasts about 3 to 5 years</a:t>
            </a:r>
          </a:p>
          <a:p>
            <a:r>
              <a:rPr lang="en-US" dirty="0"/>
              <a:t>Begins when pituitary gland initiates release of FSH and LH, which increases the ovaries production of estrogen </a:t>
            </a:r>
          </a:p>
          <a:p>
            <a:r>
              <a:rPr lang="en-US" dirty="0"/>
              <a:t>Increased size of Fallopian tubes, uterus, vagina, breasts, buttocks, thighs</a:t>
            </a:r>
          </a:p>
        </p:txBody>
      </p:sp>
    </p:spTree>
  </p:cSld>
  <p:clrMapOvr>
    <a:masterClrMapping/>
  </p:clrMapOvr>
  <p:timing>
    <p:tnLst>
      <p:par>
        <p:cTn id="1" dur="indefinite" restart="never" nodeType="tmRoot"/>
      </p:par>
    </p:tnLst>
  </p:timing>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55650" y="476251"/>
            <a:ext cx="7772400" cy="895350"/>
          </a:xfrm>
        </p:spPr>
        <p:txBody>
          <a:bodyPr>
            <a:normAutofit fontScale="90000"/>
          </a:bodyPr>
          <a:lstStyle/>
          <a:p>
            <a:pPr eaLnBrk="1" hangingPunct="1">
              <a:defRPr/>
            </a:pPr>
            <a:r>
              <a:rPr lang="en-US" sz="4000" b="1" dirty="0" smtClean="0"/>
              <a:t>MANAGEMENT</a:t>
            </a:r>
            <a:r>
              <a:rPr lang="en-US" sz="4000" dirty="0" smtClean="0"/>
              <a:t/>
            </a:r>
            <a:br>
              <a:rPr lang="en-US" sz="4000" dirty="0" smtClean="0"/>
            </a:br>
            <a:endParaRPr lang="en-US" sz="4000" dirty="0" smtClean="0"/>
          </a:p>
        </p:txBody>
      </p:sp>
      <p:sp>
        <p:nvSpPr>
          <p:cNvPr id="21507" name="Rectangle 3"/>
          <p:cNvSpPr>
            <a:spLocks noGrp="1" noChangeArrowheads="1"/>
          </p:cNvSpPr>
          <p:nvPr>
            <p:ph idx="1"/>
          </p:nvPr>
        </p:nvSpPr>
        <p:spPr>
          <a:xfrm>
            <a:off x="468313" y="1341438"/>
            <a:ext cx="8675687" cy="5327650"/>
          </a:xfrm>
        </p:spPr>
        <p:txBody>
          <a:bodyPr/>
          <a:lstStyle/>
          <a:p>
            <a:pPr eaLnBrk="1" hangingPunct="1">
              <a:buFont typeface="Wingdings" pitchFamily="2" charset="2"/>
              <a:buNone/>
            </a:pPr>
            <a:r>
              <a:rPr lang="en-US" u="sng" dirty="0" smtClean="0"/>
              <a:t> Side effects of Iron Oral therapy:</a:t>
            </a:r>
          </a:p>
          <a:p>
            <a:pPr eaLnBrk="1" hangingPunct="1">
              <a:buFont typeface="Wingdings" pitchFamily="2" charset="2"/>
              <a:buNone/>
            </a:pPr>
            <a:r>
              <a:rPr lang="en-US" dirty="0" smtClean="0"/>
              <a:t>                       . G. I upset.</a:t>
            </a:r>
          </a:p>
          <a:p>
            <a:pPr eaLnBrk="1" hangingPunct="1">
              <a:buFont typeface="Wingdings" pitchFamily="2" charset="2"/>
              <a:buNone/>
            </a:pPr>
            <a:r>
              <a:rPr lang="en-US" dirty="0" smtClean="0"/>
              <a:t>                       . Constipation.</a:t>
            </a:r>
          </a:p>
          <a:p>
            <a:pPr eaLnBrk="1" hangingPunct="1">
              <a:buFont typeface="Wingdings" pitchFamily="2" charset="2"/>
              <a:buNone/>
            </a:pPr>
            <a:r>
              <a:rPr lang="en-US" dirty="0" smtClean="0"/>
              <a:t>                       . </a:t>
            </a:r>
            <a:r>
              <a:rPr lang="en-US" dirty="0" err="1" smtClean="0"/>
              <a:t>Diarrhoea</a:t>
            </a:r>
            <a:r>
              <a:rPr lang="en-US" dirty="0" smtClean="0"/>
              <a:t>.</a:t>
            </a:r>
          </a:p>
          <a:p>
            <a:pPr eaLnBrk="1" hangingPunct="1">
              <a:buFont typeface="Wingdings" pitchFamily="2" charset="2"/>
              <a:buNone/>
            </a:pPr>
            <a:r>
              <a:rPr lang="en-US" u="sng" dirty="0" err="1" smtClean="0"/>
              <a:t>Parentral</a:t>
            </a:r>
            <a:r>
              <a:rPr lang="en-US" u="sng" dirty="0" smtClean="0"/>
              <a:t>:</a:t>
            </a:r>
            <a:r>
              <a:rPr lang="en-US" dirty="0" smtClean="0"/>
              <a:t>       </a:t>
            </a:r>
          </a:p>
          <a:p>
            <a:pPr eaLnBrk="1" hangingPunct="1">
              <a:buFont typeface="Wingdings" pitchFamily="2" charset="2"/>
              <a:buNone/>
            </a:pPr>
            <a:r>
              <a:rPr lang="en-US" dirty="0" smtClean="0"/>
              <a:t>                       - skin </a:t>
            </a:r>
            <a:r>
              <a:rPr lang="en-US" dirty="0" err="1" smtClean="0"/>
              <a:t>discolouration</a:t>
            </a:r>
            <a:endParaRPr lang="en-US" dirty="0" smtClean="0"/>
          </a:p>
          <a:p>
            <a:pPr eaLnBrk="1" hangingPunct="1">
              <a:buFont typeface="Wingdings" pitchFamily="2" charset="2"/>
              <a:buNone/>
            </a:pPr>
            <a:r>
              <a:rPr lang="en-US" dirty="0" smtClean="0"/>
              <a:t>                       - local abscess</a:t>
            </a:r>
          </a:p>
          <a:p>
            <a:pPr eaLnBrk="1" hangingPunct="1">
              <a:buFont typeface="Wingdings" pitchFamily="2" charset="2"/>
              <a:buNone/>
            </a:pPr>
            <a:r>
              <a:rPr lang="en-US" dirty="0" smtClean="0"/>
              <a:t>                       - allergic reaction</a:t>
            </a:r>
          </a:p>
          <a:p>
            <a:pPr eaLnBrk="1" hangingPunct="1">
              <a:buFont typeface="Wingdings" pitchFamily="2" charset="2"/>
              <a:buNone/>
            </a:pPr>
            <a:r>
              <a:rPr lang="en-US" dirty="0" smtClean="0"/>
              <a:t>                       -  Fe over load.</a:t>
            </a:r>
          </a:p>
        </p:txBody>
      </p:sp>
    </p:spTree>
  </p:cSld>
  <p:clrMapOvr>
    <a:masterClrMapping/>
  </p:clrMapOvr>
  <p:timing>
    <p:tnLst>
      <p:par>
        <p:cTn id="1" dur="indefinite" restart="never" nodeType="tmRoot"/>
      </p:par>
    </p:tnLst>
  </p:timing>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WordArt 4"/>
          <p:cNvSpPr>
            <a:spLocks noChangeArrowheads="1" noChangeShapeType="1" noTextEdit="1"/>
          </p:cNvSpPr>
          <p:nvPr/>
        </p:nvSpPr>
        <p:spPr bwMode="auto">
          <a:xfrm>
            <a:off x="587375" y="1341438"/>
            <a:ext cx="8137525" cy="719137"/>
          </a:xfrm>
          <a:prstGeom prst="rect">
            <a:avLst/>
          </a:prstGeom>
        </p:spPr>
        <p:txBody>
          <a:bodyPr wrap="none" fromWordArt="1">
            <a:prstTxWarp prst="textPlain">
              <a:avLst>
                <a:gd name="adj" fmla="val 50000"/>
              </a:avLst>
            </a:prstTxWarp>
          </a:bodyPr>
          <a:lstStyle/>
          <a:p>
            <a:pPr algn="ctr"/>
            <a:r>
              <a:rPr lang="en-US" sz="3600" b="1" kern="10">
                <a:ln w="38100">
                  <a:solidFill>
                    <a:schemeClr val="tx1"/>
                  </a:solidFill>
                  <a:round/>
                  <a:headEnd/>
                  <a:tailEnd/>
                </a:ln>
                <a:solidFill>
                  <a:srgbClr val="FF99FF"/>
                </a:solidFill>
                <a:latin typeface="Arial Black"/>
              </a:rPr>
              <a:t> </a:t>
            </a:r>
          </a:p>
        </p:txBody>
      </p:sp>
      <p:sp>
        <p:nvSpPr>
          <p:cNvPr id="188421" name="AutoShape 5"/>
          <p:cNvSpPr>
            <a:spLocks noChangeArrowheads="1"/>
          </p:cNvSpPr>
          <p:nvPr/>
        </p:nvSpPr>
        <p:spPr bwMode="auto">
          <a:xfrm>
            <a:off x="1524000" y="3159125"/>
            <a:ext cx="6324600" cy="2267855"/>
          </a:xfrm>
          <a:prstGeom prst="roundRect">
            <a:avLst>
              <a:gd name="adj" fmla="val 16667"/>
            </a:avLst>
          </a:prstGeom>
          <a:solidFill>
            <a:schemeClr val="bg2">
              <a:alpha val="71001"/>
            </a:schemeClr>
          </a:solidFill>
          <a:ln w="38100" algn="ctr">
            <a:solidFill>
              <a:schemeClr val="tx1"/>
            </a:solidFill>
            <a:round/>
            <a:headEnd/>
            <a:tailEnd/>
          </a:ln>
          <a:effectLst/>
        </p:spPr>
        <p:txBody>
          <a:bodyPr anchor="ctr">
            <a:spAutoFit/>
          </a:bodyPr>
          <a:lstStyle/>
          <a:p>
            <a:pPr algn="ctr">
              <a:lnSpc>
                <a:spcPct val="130000"/>
              </a:lnSpc>
              <a:spcBef>
                <a:spcPct val="20000"/>
              </a:spcBef>
              <a:buClr>
                <a:schemeClr val="hlink"/>
              </a:buClr>
              <a:buSzPct val="70000"/>
              <a:buFont typeface="Wingdings" pitchFamily="2" charset="2"/>
              <a:buNone/>
              <a:defRPr/>
            </a:pPr>
            <a:r>
              <a:rPr lang="en-AU" sz="2800" dirty="0">
                <a:effectLst>
                  <a:outerShdw blurRad="38100" dist="38100" dir="2700000" algn="tl">
                    <a:srgbClr val="000000"/>
                  </a:outerShdw>
                </a:effectLst>
                <a:latin typeface="Tahoma" pitchFamily="34" charset="0"/>
                <a:cs typeface="Arial" charset="0"/>
              </a:rPr>
              <a:t>‘</a:t>
            </a:r>
            <a:r>
              <a:rPr lang="en-AU" sz="2800" dirty="0">
                <a:solidFill>
                  <a:srgbClr val="FF0000"/>
                </a:solidFill>
                <a:effectLst>
                  <a:outerShdw blurRad="38100" dist="38100" dir="2700000" algn="tl">
                    <a:srgbClr val="000000"/>
                  </a:outerShdw>
                </a:effectLst>
                <a:latin typeface="Tahoma" pitchFamily="34" charset="0"/>
                <a:cs typeface="Arial" charset="0"/>
              </a:rPr>
              <a:t>Transfusion should be prescribed </a:t>
            </a:r>
            <a:r>
              <a:rPr lang="en-AU" sz="2800" u="sng" dirty="0">
                <a:solidFill>
                  <a:srgbClr val="FF0000"/>
                </a:solidFill>
                <a:effectLst>
                  <a:outerShdw blurRad="38100" dist="38100" dir="2700000" algn="tl">
                    <a:srgbClr val="000000"/>
                  </a:outerShdw>
                </a:effectLst>
                <a:latin typeface="Tahoma" pitchFamily="34" charset="0"/>
                <a:cs typeface="Arial" charset="0"/>
              </a:rPr>
              <a:t>ONLY</a:t>
            </a:r>
            <a:r>
              <a:rPr lang="en-AU" sz="2800" dirty="0">
                <a:solidFill>
                  <a:srgbClr val="FF0000"/>
                </a:solidFill>
                <a:effectLst>
                  <a:outerShdw blurRad="38100" dist="38100" dir="2700000" algn="tl">
                    <a:srgbClr val="000000"/>
                  </a:outerShdw>
                </a:effectLst>
                <a:latin typeface="Tahoma" pitchFamily="34" charset="0"/>
                <a:cs typeface="Arial" charset="0"/>
              </a:rPr>
              <a:t> for conditions for which there is </a:t>
            </a:r>
            <a:r>
              <a:rPr lang="en-AU" sz="2800" u="sng" dirty="0">
                <a:solidFill>
                  <a:srgbClr val="FF0000"/>
                </a:solidFill>
                <a:effectLst>
                  <a:outerShdw blurRad="38100" dist="38100" dir="2700000" algn="tl">
                    <a:srgbClr val="000000"/>
                  </a:outerShdw>
                </a:effectLst>
                <a:latin typeface="Tahoma" pitchFamily="34" charset="0"/>
                <a:cs typeface="Arial" charset="0"/>
              </a:rPr>
              <a:t>NO</a:t>
            </a:r>
            <a:r>
              <a:rPr lang="en-AU" sz="2800" dirty="0">
                <a:solidFill>
                  <a:srgbClr val="FF0000"/>
                </a:solidFill>
                <a:effectLst>
                  <a:outerShdw blurRad="38100" dist="38100" dir="2700000" algn="tl">
                    <a:srgbClr val="000000"/>
                  </a:outerShdw>
                </a:effectLst>
                <a:latin typeface="Tahoma" pitchFamily="34" charset="0"/>
                <a:cs typeface="Arial" charset="0"/>
              </a:rPr>
              <a:t> OTHER TREATMENT’</a:t>
            </a:r>
            <a:r>
              <a:rPr lang="en-AU" dirty="0">
                <a:solidFill>
                  <a:srgbClr val="FF0000"/>
                </a:solidFill>
                <a:effectLst>
                  <a:outerShdw blurRad="38100" dist="38100" dir="2700000" algn="tl">
                    <a:srgbClr val="000000"/>
                  </a:outerShdw>
                </a:effectLst>
                <a:latin typeface="Tahoma" pitchFamily="34" charset="0"/>
                <a:cs typeface="Arial" charset="0"/>
              </a:rPr>
              <a:t> </a:t>
            </a:r>
          </a:p>
          <a:p>
            <a:pPr algn="ctr">
              <a:defRPr/>
            </a:pPr>
            <a:endParaRPr lang="en-US" b="1" dirty="0">
              <a:solidFill>
                <a:srgbClr val="A50021"/>
              </a:solidFill>
              <a:latin typeface="Tahoma" pitchFamily="34" charset="0"/>
              <a:cs typeface="Arial" charset="0"/>
            </a:endParaRPr>
          </a:p>
        </p:txBody>
      </p:sp>
      <p:sp>
        <p:nvSpPr>
          <p:cNvPr id="122884" name="TextBox 5"/>
          <p:cNvSpPr txBox="1">
            <a:spLocks noChangeArrowheads="1"/>
          </p:cNvSpPr>
          <p:nvPr/>
        </p:nvSpPr>
        <p:spPr bwMode="auto">
          <a:xfrm>
            <a:off x="1524000" y="1428750"/>
            <a:ext cx="6648450" cy="646113"/>
          </a:xfrm>
          <a:prstGeom prst="rect">
            <a:avLst/>
          </a:prstGeom>
          <a:noFill/>
          <a:ln w="9525">
            <a:noFill/>
            <a:miter lim="800000"/>
            <a:headEnd/>
            <a:tailEnd/>
          </a:ln>
        </p:spPr>
        <p:txBody>
          <a:bodyPr>
            <a:spAutoFit/>
          </a:bodyPr>
          <a:lstStyle/>
          <a:p>
            <a:pPr algn="ctr"/>
            <a:r>
              <a:rPr lang="en-US" sz="3600" b="1" dirty="0">
                <a:latin typeface="Arial" charset="0"/>
                <a:cs typeface="Arial" charset="0"/>
              </a:rPr>
              <a:t>World  Health Organization</a:t>
            </a:r>
            <a:endParaRPr lang="en-IN" sz="3600" b="1" dirty="0">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88420"/>
                                        </p:tgtEl>
                                        <p:attrNameLst>
                                          <p:attrName>style.visibility</p:attrName>
                                        </p:attrNameLst>
                                      </p:cBhvr>
                                      <p:to>
                                        <p:strVal val="visible"/>
                                      </p:to>
                                    </p:set>
                                    <p:animEffect transition="in" filter="wheel(4)">
                                      <p:cBhvr>
                                        <p:cTn id="7" dur="500"/>
                                        <p:tgtEl>
                                          <p:spTgt spid="188420"/>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188421"/>
                                        </p:tgtEl>
                                        <p:attrNameLst>
                                          <p:attrName>style.visibility</p:attrName>
                                        </p:attrNameLst>
                                      </p:cBhvr>
                                      <p:to>
                                        <p:strVal val="visible"/>
                                      </p:to>
                                    </p:set>
                                    <p:animEffect transition="in" filter="diamond(in)">
                                      <p:cBhvr>
                                        <p:cTn id="11" dur="500"/>
                                        <p:tgtEl>
                                          <p:spTgt spid="188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0" grpId="0" animBg="1"/>
      <p:bldP spid="188421" grpId="0" animBg="1"/>
    </p:bldLst>
  </p:timing>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z="5400" b="1" dirty="0" smtClean="0">
                <a:cs typeface="Times New Roman" pitchFamily="18" charset="0"/>
              </a:rPr>
              <a:t>Blood Transfusion:</a:t>
            </a:r>
            <a:endParaRPr lang="en-US" b="1" dirty="0" smtClean="0"/>
          </a:p>
        </p:txBody>
      </p:sp>
      <p:sp>
        <p:nvSpPr>
          <p:cNvPr id="123907" name="Content Placeholder 2"/>
          <p:cNvSpPr>
            <a:spLocks noGrp="1"/>
          </p:cNvSpPr>
          <p:nvPr>
            <p:ph idx="1"/>
          </p:nvPr>
        </p:nvSpPr>
        <p:spPr/>
        <p:txBody>
          <a:bodyPr>
            <a:normAutofit fontScale="92500" lnSpcReduction="10000"/>
          </a:bodyPr>
          <a:lstStyle/>
          <a:p>
            <a:pPr>
              <a:buFont typeface="Arial" charset="0"/>
              <a:buChar char="•"/>
            </a:pPr>
            <a:r>
              <a:rPr lang="en-US" sz="2400" dirty="0" smtClean="0">
                <a:latin typeface="Arial" charset="0"/>
                <a:cs typeface="Arial" charset="0"/>
              </a:rPr>
              <a:t>Indications- </a:t>
            </a:r>
          </a:p>
          <a:p>
            <a:pPr lvl="1">
              <a:buFont typeface="Arial" charset="0"/>
              <a:buChar char="•"/>
            </a:pPr>
            <a:r>
              <a:rPr lang="en-US" dirty="0" smtClean="0">
                <a:latin typeface="Arial" charset="0"/>
                <a:cs typeface="Arial" charset="0"/>
              </a:rPr>
              <a:t>Severe Anemia in third trimester, CCF in  pregnancy, Acute hemorrhage or </a:t>
            </a:r>
            <a:r>
              <a:rPr lang="en-US" dirty="0" err="1" smtClean="0">
                <a:latin typeface="Arial" charset="0"/>
                <a:cs typeface="Arial" charset="0"/>
              </a:rPr>
              <a:t>hemolysis</a:t>
            </a:r>
            <a:r>
              <a:rPr lang="en-US" dirty="0" smtClean="0">
                <a:latin typeface="Arial" charset="0"/>
                <a:cs typeface="Arial" charset="0"/>
              </a:rPr>
              <a:t> in pregnancy. </a:t>
            </a:r>
          </a:p>
          <a:p>
            <a:pPr lvl="1">
              <a:buFont typeface="Arial" charset="0"/>
              <a:buChar char="•"/>
            </a:pPr>
            <a:r>
              <a:rPr lang="en-US" dirty="0" smtClean="0">
                <a:latin typeface="Arial" charset="0"/>
                <a:cs typeface="Arial" charset="0"/>
              </a:rPr>
              <a:t>Jehovah’s Witness who refuse blood transfusion due to religious beliefs.</a:t>
            </a:r>
          </a:p>
          <a:p>
            <a:pPr>
              <a:buFont typeface="Arial" charset="0"/>
              <a:buChar char="•"/>
            </a:pPr>
            <a:r>
              <a:rPr lang="en-US" sz="2400" dirty="0" smtClean="0">
                <a:latin typeface="Arial" charset="0"/>
                <a:cs typeface="Arial" charset="0"/>
              </a:rPr>
              <a:t>S/E of BT-</a:t>
            </a:r>
          </a:p>
          <a:p>
            <a:pPr lvl="1">
              <a:buFont typeface="Arial" charset="0"/>
              <a:buChar char="•"/>
            </a:pPr>
            <a:r>
              <a:rPr lang="en-US" dirty="0" smtClean="0">
                <a:latin typeface="Arial" charset="0"/>
                <a:cs typeface="Arial" charset="0"/>
              </a:rPr>
              <a:t>HIV, Hepatitis B, C, malaria, rubella, etc.</a:t>
            </a:r>
          </a:p>
          <a:p>
            <a:pPr lvl="1">
              <a:buFont typeface="Arial" charset="0"/>
              <a:buChar char="•"/>
            </a:pPr>
            <a:r>
              <a:rPr lang="en-US" dirty="0" smtClean="0">
                <a:latin typeface="Arial" charset="0"/>
                <a:cs typeface="Arial" charset="0"/>
              </a:rPr>
              <a:t>Transfusion reaction                 	       </a:t>
            </a:r>
          </a:p>
          <a:p>
            <a:pPr lvl="1">
              <a:buFont typeface="Arial" charset="0"/>
              <a:buChar char="•"/>
            </a:pPr>
            <a:r>
              <a:rPr lang="en-US" dirty="0" smtClean="0">
                <a:latin typeface="Arial" charset="0"/>
                <a:cs typeface="Arial" charset="0"/>
              </a:rPr>
              <a:t>Risk of incorrect cross - matching and transfusion                  negative impact on immune system.</a:t>
            </a:r>
          </a:p>
          <a:p>
            <a:pPr>
              <a:buNone/>
            </a:pPr>
            <a:endParaRPr lang="en-US" sz="2400" dirty="0" smtClean="0">
              <a:latin typeface="Times New Roman" pitchFamily="18" charset="0"/>
            </a:endParaRPr>
          </a:p>
          <a:p>
            <a:endParaRPr lang="en-US" dirty="0" smtClean="0"/>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0" y="304800"/>
            <a:ext cx="9075738" cy="369332"/>
          </a:xfrm>
          <a:prstGeom prst="rect">
            <a:avLst/>
          </a:prstGeom>
          <a:noFill/>
          <a:ln w="9525">
            <a:noFill/>
            <a:miter lim="800000"/>
            <a:headEnd/>
            <a:tailEnd/>
          </a:ln>
        </p:spPr>
        <p:txBody>
          <a:bodyPr>
            <a:spAutoFit/>
          </a:bodyPr>
          <a:lstStyle/>
          <a:p>
            <a:pPr algn="ctr" eaLnBrk="0" hangingPunct="0">
              <a:spcBef>
                <a:spcPct val="50000"/>
              </a:spcBef>
            </a:pPr>
            <a:r>
              <a:rPr lang="en-US" b="1" dirty="0"/>
              <a:t>Summary Protocol of Severe Anemia in Pregnancy</a:t>
            </a:r>
          </a:p>
        </p:txBody>
      </p:sp>
      <p:sp>
        <p:nvSpPr>
          <p:cNvPr id="125955" name="Text Box 5"/>
          <p:cNvSpPr txBox="1">
            <a:spLocks noChangeArrowheads="1"/>
          </p:cNvSpPr>
          <p:nvPr/>
        </p:nvSpPr>
        <p:spPr bwMode="auto">
          <a:xfrm>
            <a:off x="1295400" y="1066800"/>
            <a:ext cx="5029200" cy="376238"/>
          </a:xfrm>
          <a:prstGeom prst="rect">
            <a:avLst/>
          </a:prstGeom>
          <a:noFill/>
          <a:ln w="9525">
            <a:solidFill>
              <a:schemeClr val="tx1"/>
            </a:solidFill>
            <a:miter lim="800000"/>
            <a:headEnd/>
            <a:tailEnd/>
          </a:ln>
        </p:spPr>
        <p:txBody>
          <a:bodyPr>
            <a:spAutoFit/>
          </a:bodyPr>
          <a:lstStyle/>
          <a:p>
            <a:pPr algn="ctr">
              <a:spcBef>
                <a:spcPct val="50000"/>
              </a:spcBef>
            </a:pPr>
            <a:r>
              <a:rPr lang="en-US"/>
              <a:t>Pregnancy &lt; 30 weeks</a:t>
            </a:r>
          </a:p>
        </p:txBody>
      </p:sp>
      <p:sp>
        <p:nvSpPr>
          <p:cNvPr id="125956" name="Text Box 8"/>
          <p:cNvSpPr txBox="1">
            <a:spLocks noChangeArrowheads="1"/>
          </p:cNvSpPr>
          <p:nvPr/>
        </p:nvSpPr>
        <p:spPr bwMode="auto">
          <a:xfrm>
            <a:off x="1371600" y="2057400"/>
            <a:ext cx="1600200" cy="581025"/>
          </a:xfrm>
          <a:prstGeom prst="rect">
            <a:avLst/>
          </a:prstGeom>
          <a:noFill/>
          <a:ln w="9525">
            <a:noFill/>
            <a:miter lim="800000"/>
            <a:headEnd/>
            <a:tailEnd/>
          </a:ln>
        </p:spPr>
        <p:txBody>
          <a:bodyPr>
            <a:spAutoFit/>
          </a:bodyPr>
          <a:lstStyle/>
          <a:p>
            <a:pPr algn="ctr">
              <a:spcBef>
                <a:spcPct val="50000"/>
              </a:spcBef>
            </a:pPr>
            <a:r>
              <a:rPr lang="en-US" sz="1600"/>
              <a:t>Iron deficiency anemia</a:t>
            </a:r>
          </a:p>
        </p:txBody>
      </p:sp>
      <p:sp>
        <p:nvSpPr>
          <p:cNvPr id="125957" name="Text Box 9"/>
          <p:cNvSpPr txBox="1">
            <a:spLocks noChangeArrowheads="1"/>
          </p:cNvSpPr>
          <p:nvPr/>
        </p:nvSpPr>
        <p:spPr bwMode="auto">
          <a:xfrm>
            <a:off x="4724400" y="2057400"/>
            <a:ext cx="1600200" cy="581025"/>
          </a:xfrm>
          <a:prstGeom prst="rect">
            <a:avLst/>
          </a:prstGeom>
          <a:noFill/>
          <a:ln w="9525">
            <a:noFill/>
            <a:miter lim="800000"/>
            <a:headEnd/>
            <a:tailEnd/>
          </a:ln>
        </p:spPr>
        <p:txBody>
          <a:bodyPr>
            <a:spAutoFit/>
          </a:bodyPr>
          <a:lstStyle/>
          <a:p>
            <a:pPr algn="ctr">
              <a:spcBef>
                <a:spcPct val="50000"/>
              </a:spcBef>
            </a:pPr>
            <a:r>
              <a:rPr lang="en-US" sz="1600"/>
              <a:t>Folic acid deficiency</a:t>
            </a:r>
          </a:p>
        </p:txBody>
      </p:sp>
      <p:sp>
        <p:nvSpPr>
          <p:cNvPr id="125958" name="Text Box 10"/>
          <p:cNvSpPr txBox="1">
            <a:spLocks noChangeArrowheads="1"/>
          </p:cNvSpPr>
          <p:nvPr/>
        </p:nvSpPr>
        <p:spPr bwMode="auto">
          <a:xfrm>
            <a:off x="1447800" y="3276600"/>
            <a:ext cx="1600200" cy="581025"/>
          </a:xfrm>
          <a:prstGeom prst="rect">
            <a:avLst/>
          </a:prstGeom>
          <a:noFill/>
          <a:ln w="9525">
            <a:noFill/>
            <a:miter lim="800000"/>
            <a:headEnd/>
            <a:tailEnd/>
          </a:ln>
        </p:spPr>
        <p:txBody>
          <a:bodyPr>
            <a:spAutoFit/>
          </a:bodyPr>
          <a:lstStyle/>
          <a:p>
            <a:pPr algn="ctr">
              <a:spcBef>
                <a:spcPct val="50000"/>
              </a:spcBef>
            </a:pPr>
            <a:r>
              <a:rPr lang="en-US" sz="1600" dirty="0"/>
              <a:t>Oral iron</a:t>
            </a:r>
            <a:br>
              <a:rPr lang="en-US" sz="1600" dirty="0"/>
            </a:br>
            <a:r>
              <a:rPr lang="en-US" sz="1600" dirty="0"/>
              <a:t>therapy </a:t>
            </a:r>
          </a:p>
        </p:txBody>
      </p:sp>
      <p:sp>
        <p:nvSpPr>
          <p:cNvPr id="125959" name="Text Box 11"/>
          <p:cNvSpPr txBox="1">
            <a:spLocks noChangeArrowheads="1"/>
          </p:cNvSpPr>
          <p:nvPr/>
        </p:nvSpPr>
        <p:spPr bwMode="auto">
          <a:xfrm>
            <a:off x="4724400" y="3276600"/>
            <a:ext cx="1600200" cy="581025"/>
          </a:xfrm>
          <a:prstGeom prst="rect">
            <a:avLst/>
          </a:prstGeom>
          <a:noFill/>
          <a:ln w="9525">
            <a:noFill/>
            <a:miter lim="800000"/>
            <a:headEnd/>
            <a:tailEnd/>
          </a:ln>
        </p:spPr>
        <p:txBody>
          <a:bodyPr>
            <a:spAutoFit/>
          </a:bodyPr>
          <a:lstStyle/>
          <a:p>
            <a:pPr algn="ctr">
              <a:spcBef>
                <a:spcPct val="50000"/>
              </a:spcBef>
            </a:pPr>
            <a:r>
              <a:rPr lang="en-US" sz="1600"/>
              <a:t>Oral folate</a:t>
            </a:r>
            <a:br>
              <a:rPr lang="en-US" sz="1600"/>
            </a:br>
            <a:r>
              <a:rPr lang="en-US" sz="1600"/>
              <a:t>therapy </a:t>
            </a:r>
          </a:p>
        </p:txBody>
      </p:sp>
      <p:sp>
        <p:nvSpPr>
          <p:cNvPr id="125960" name="Text Box 12"/>
          <p:cNvSpPr txBox="1">
            <a:spLocks noChangeArrowheads="1"/>
          </p:cNvSpPr>
          <p:nvPr/>
        </p:nvSpPr>
        <p:spPr bwMode="auto">
          <a:xfrm>
            <a:off x="1371600" y="4419600"/>
            <a:ext cx="1752600" cy="581025"/>
          </a:xfrm>
          <a:prstGeom prst="rect">
            <a:avLst/>
          </a:prstGeom>
          <a:noFill/>
          <a:ln w="9525">
            <a:noFill/>
            <a:miter lim="800000"/>
            <a:headEnd/>
            <a:tailEnd/>
          </a:ln>
        </p:spPr>
        <p:txBody>
          <a:bodyPr>
            <a:spAutoFit/>
          </a:bodyPr>
          <a:lstStyle/>
          <a:p>
            <a:pPr algn="ctr">
              <a:spcBef>
                <a:spcPct val="50000"/>
              </a:spcBef>
            </a:pPr>
            <a:r>
              <a:rPr lang="en-US" sz="1600"/>
              <a:t>Intolerance or non-compliance </a:t>
            </a:r>
          </a:p>
        </p:txBody>
      </p:sp>
      <p:sp>
        <p:nvSpPr>
          <p:cNvPr id="125961" name="Text Box 13"/>
          <p:cNvSpPr txBox="1">
            <a:spLocks noChangeArrowheads="1"/>
          </p:cNvSpPr>
          <p:nvPr/>
        </p:nvSpPr>
        <p:spPr bwMode="auto">
          <a:xfrm>
            <a:off x="228600" y="5562600"/>
            <a:ext cx="1600200" cy="581025"/>
          </a:xfrm>
          <a:prstGeom prst="rect">
            <a:avLst/>
          </a:prstGeom>
          <a:noFill/>
          <a:ln w="9525">
            <a:noFill/>
            <a:miter lim="800000"/>
            <a:headEnd/>
            <a:tailEnd/>
          </a:ln>
        </p:spPr>
        <p:txBody>
          <a:bodyPr>
            <a:spAutoFit/>
          </a:bodyPr>
          <a:lstStyle/>
          <a:p>
            <a:pPr algn="ctr">
              <a:spcBef>
                <a:spcPct val="50000"/>
              </a:spcBef>
            </a:pPr>
            <a:r>
              <a:rPr lang="en-US" sz="1600"/>
              <a:t>Intramuscular iron </a:t>
            </a:r>
          </a:p>
        </p:txBody>
      </p:sp>
      <p:sp>
        <p:nvSpPr>
          <p:cNvPr id="125962" name="Text Box 14"/>
          <p:cNvSpPr txBox="1">
            <a:spLocks noChangeArrowheads="1"/>
          </p:cNvSpPr>
          <p:nvPr/>
        </p:nvSpPr>
        <p:spPr bwMode="auto">
          <a:xfrm>
            <a:off x="2743200" y="5562600"/>
            <a:ext cx="1371600" cy="581025"/>
          </a:xfrm>
          <a:prstGeom prst="rect">
            <a:avLst/>
          </a:prstGeom>
          <a:noFill/>
          <a:ln w="9525">
            <a:noFill/>
            <a:miter lim="800000"/>
            <a:headEnd/>
            <a:tailEnd/>
          </a:ln>
        </p:spPr>
        <p:txBody>
          <a:bodyPr>
            <a:spAutoFit/>
          </a:bodyPr>
          <a:lstStyle/>
          <a:p>
            <a:pPr algn="ctr">
              <a:spcBef>
                <a:spcPct val="50000"/>
              </a:spcBef>
            </a:pPr>
            <a:r>
              <a:rPr lang="en-US" sz="1600"/>
              <a:t>Intravenous iron </a:t>
            </a:r>
          </a:p>
        </p:txBody>
      </p:sp>
      <p:sp>
        <p:nvSpPr>
          <p:cNvPr id="125963" name="Line 15"/>
          <p:cNvSpPr>
            <a:spLocks noChangeShapeType="1"/>
          </p:cNvSpPr>
          <p:nvPr/>
        </p:nvSpPr>
        <p:spPr bwMode="auto">
          <a:xfrm>
            <a:off x="2133600" y="1447800"/>
            <a:ext cx="0" cy="609600"/>
          </a:xfrm>
          <a:prstGeom prst="line">
            <a:avLst/>
          </a:prstGeom>
          <a:noFill/>
          <a:ln w="9525">
            <a:solidFill>
              <a:schemeClr val="tx1"/>
            </a:solidFill>
            <a:round/>
            <a:headEnd/>
            <a:tailEnd type="triangle" w="med" len="med"/>
          </a:ln>
        </p:spPr>
        <p:txBody>
          <a:bodyPr/>
          <a:lstStyle/>
          <a:p>
            <a:endParaRPr lang="en-US"/>
          </a:p>
        </p:txBody>
      </p:sp>
      <p:sp>
        <p:nvSpPr>
          <p:cNvPr id="125964" name="Line 16"/>
          <p:cNvSpPr>
            <a:spLocks noChangeShapeType="1"/>
          </p:cNvSpPr>
          <p:nvPr/>
        </p:nvSpPr>
        <p:spPr bwMode="auto">
          <a:xfrm>
            <a:off x="5486400" y="1447800"/>
            <a:ext cx="0" cy="609600"/>
          </a:xfrm>
          <a:prstGeom prst="line">
            <a:avLst/>
          </a:prstGeom>
          <a:noFill/>
          <a:ln w="9525">
            <a:solidFill>
              <a:schemeClr val="tx1"/>
            </a:solidFill>
            <a:round/>
            <a:headEnd/>
            <a:tailEnd type="triangle" w="med" len="med"/>
          </a:ln>
        </p:spPr>
        <p:txBody>
          <a:bodyPr/>
          <a:lstStyle/>
          <a:p>
            <a:endParaRPr lang="en-US"/>
          </a:p>
        </p:txBody>
      </p:sp>
      <p:sp>
        <p:nvSpPr>
          <p:cNvPr id="125965" name="Line 17"/>
          <p:cNvSpPr>
            <a:spLocks noChangeShapeType="1"/>
          </p:cNvSpPr>
          <p:nvPr/>
        </p:nvSpPr>
        <p:spPr bwMode="auto">
          <a:xfrm>
            <a:off x="2209800" y="2667000"/>
            <a:ext cx="0" cy="609600"/>
          </a:xfrm>
          <a:prstGeom prst="line">
            <a:avLst/>
          </a:prstGeom>
          <a:noFill/>
          <a:ln w="9525">
            <a:solidFill>
              <a:schemeClr val="tx1"/>
            </a:solidFill>
            <a:round/>
            <a:headEnd/>
            <a:tailEnd type="triangle" w="med" len="med"/>
          </a:ln>
        </p:spPr>
        <p:txBody>
          <a:bodyPr/>
          <a:lstStyle/>
          <a:p>
            <a:endParaRPr lang="en-US"/>
          </a:p>
        </p:txBody>
      </p:sp>
      <p:sp>
        <p:nvSpPr>
          <p:cNvPr id="125966" name="Line 18"/>
          <p:cNvSpPr>
            <a:spLocks noChangeShapeType="1"/>
          </p:cNvSpPr>
          <p:nvPr/>
        </p:nvSpPr>
        <p:spPr bwMode="auto">
          <a:xfrm>
            <a:off x="5486400" y="2667000"/>
            <a:ext cx="0" cy="609600"/>
          </a:xfrm>
          <a:prstGeom prst="line">
            <a:avLst/>
          </a:prstGeom>
          <a:noFill/>
          <a:ln w="9525">
            <a:solidFill>
              <a:schemeClr val="tx1"/>
            </a:solidFill>
            <a:round/>
            <a:headEnd/>
            <a:tailEnd type="triangle" w="med" len="med"/>
          </a:ln>
        </p:spPr>
        <p:txBody>
          <a:bodyPr/>
          <a:lstStyle/>
          <a:p>
            <a:endParaRPr lang="en-US"/>
          </a:p>
        </p:txBody>
      </p:sp>
      <p:sp>
        <p:nvSpPr>
          <p:cNvPr id="125967" name="Line 19"/>
          <p:cNvSpPr>
            <a:spLocks noChangeShapeType="1"/>
          </p:cNvSpPr>
          <p:nvPr/>
        </p:nvSpPr>
        <p:spPr bwMode="auto">
          <a:xfrm>
            <a:off x="2228850" y="3857625"/>
            <a:ext cx="0" cy="609600"/>
          </a:xfrm>
          <a:prstGeom prst="line">
            <a:avLst/>
          </a:prstGeom>
          <a:noFill/>
          <a:ln w="9525">
            <a:solidFill>
              <a:schemeClr val="tx1"/>
            </a:solidFill>
            <a:round/>
            <a:headEnd/>
            <a:tailEnd type="triangle" w="med" len="med"/>
          </a:ln>
        </p:spPr>
        <p:txBody>
          <a:bodyPr/>
          <a:lstStyle/>
          <a:p>
            <a:endParaRPr lang="en-US"/>
          </a:p>
        </p:txBody>
      </p:sp>
      <p:sp>
        <p:nvSpPr>
          <p:cNvPr id="125968" name="Line 20"/>
          <p:cNvSpPr>
            <a:spLocks noChangeShapeType="1"/>
          </p:cNvSpPr>
          <p:nvPr/>
        </p:nvSpPr>
        <p:spPr bwMode="auto">
          <a:xfrm flipH="1">
            <a:off x="966788" y="5029200"/>
            <a:ext cx="1143000" cy="533400"/>
          </a:xfrm>
          <a:prstGeom prst="line">
            <a:avLst/>
          </a:prstGeom>
          <a:noFill/>
          <a:ln w="9525">
            <a:solidFill>
              <a:schemeClr val="tx1"/>
            </a:solidFill>
            <a:round/>
            <a:headEnd/>
            <a:tailEnd type="triangle" w="med" len="med"/>
          </a:ln>
        </p:spPr>
        <p:txBody>
          <a:bodyPr/>
          <a:lstStyle/>
          <a:p>
            <a:endParaRPr lang="en-US"/>
          </a:p>
        </p:txBody>
      </p:sp>
      <p:sp>
        <p:nvSpPr>
          <p:cNvPr id="125969" name="Line 21"/>
          <p:cNvSpPr>
            <a:spLocks noChangeShapeType="1"/>
          </p:cNvSpPr>
          <p:nvPr/>
        </p:nvSpPr>
        <p:spPr bwMode="auto">
          <a:xfrm>
            <a:off x="2286000" y="5029200"/>
            <a:ext cx="990600" cy="5334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advClick="0"/>
  <p:timing>
    <p:tnLst>
      <p:par>
        <p:cTn id="1" dur="indefinite" restart="never" nodeType="tmRoot"/>
      </p:par>
    </p:tnLst>
  </p:timing>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0" y="304800"/>
            <a:ext cx="9075738" cy="369332"/>
          </a:xfrm>
          <a:prstGeom prst="rect">
            <a:avLst/>
          </a:prstGeom>
          <a:noFill/>
          <a:ln w="9525">
            <a:noFill/>
            <a:miter lim="800000"/>
            <a:headEnd/>
            <a:tailEnd/>
          </a:ln>
        </p:spPr>
        <p:txBody>
          <a:bodyPr>
            <a:spAutoFit/>
          </a:bodyPr>
          <a:lstStyle/>
          <a:p>
            <a:pPr algn="ctr" eaLnBrk="0" hangingPunct="0">
              <a:spcBef>
                <a:spcPct val="50000"/>
              </a:spcBef>
            </a:pPr>
            <a:r>
              <a:rPr lang="en-US" b="1" dirty="0"/>
              <a:t>Summary Protocol of Severe Anemia in Pregnancy</a:t>
            </a:r>
          </a:p>
        </p:txBody>
      </p:sp>
      <p:sp>
        <p:nvSpPr>
          <p:cNvPr id="126979" name="Text Box 3"/>
          <p:cNvSpPr txBox="1">
            <a:spLocks noChangeArrowheads="1"/>
          </p:cNvSpPr>
          <p:nvPr/>
        </p:nvSpPr>
        <p:spPr bwMode="auto">
          <a:xfrm>
            <a:off x="1524000" y="1066800"/>
            <a:ext cx="3276600" cy="376238"/>
          </a:xfrm>
          <a:prstGeom prst="rect">
            <a:avLst/>
          </a:prstGeom>
          <a:noFill/>
          <a:ln w="9525">
            <a:solidFill>
              <a:schemeClr val="tx1"/>
            </a:solidFill>
            <a:miter lim="800000"/>
            <a:headEnd/>
            <a:tailEnd/>
          </a:ln>
        </p:spPr>
        <p:txBody>
          <a:bodyPr>
            <a:spAutoFit/>
          </a:bodyPr>
          <a:lstStyle/>
          <a:p>
            <a:pPr algn="ctr">
              <a:spcBef>
                <a:spcPct val="50000"/>
              </a:spcBef>
            </a:pPr>
            <a:r>
              <a:rPr lang="en-US"/>
              <a:t>Pregnancy 30-36 weeks</a:t>
            </a:r>
          </a:p>
        </p:txBody>
      </p:sp>
      <p:sp>
        <p:nvSpPr>
          <p:cNvPr id="126980" name="Text Box 4"/>
          <p:cNvSpPr txBox="1">
            <a:spLocks noChangeArrowheads="1"/>
          </p:cNvSpPr>
          <p:nvPr/>
        </p:nvSpPr>
        <p:spPr bwMode="auto">
          <a:xfrm>
            <a:off x="1219200" y="2057400"/>
            <a:ext cx="1600200" cy="581025"/>
          </a:xfrm>
          <a:prstGeom prst="rect">
            <a:avLst/>
          </a:prstGeom>
          <a:noFill/>
          <a:ln w="9525">
            <a:noFill/>
            <a:miter lim="800000"/>
            <a:headEnd/>
            <a:tailEnd/>
          </a:ln>
        </p:spPr>
        <p:txBody>
          <a:bodyPr>
            <a:spAutoFit/>
          </a:bodyPr>
          <a:lstStyle/>
          <a:p>
            <a:pPr algn="ctr">
              <a:spcBef>
                <a:spcPct val="50000"/>
              </a:spcBef>
            </a:pPr>
            <a:r>
              <a:rPr lang="en-US" sz="1600"/>
              <a:t>Iron </a:t>
            </a:r>
            <a:br>
              <a:rPr lang="en-US" sz="1600"/>
            </a:br>
            <a:r>
              <a:rPr lang="en-US" sz="1600"/>
              <a:t>deficiency</a:t>
            </a:r>
          </a:p>
        </p:txBody>
      </p:sp>
      <p:sp>
        <p:nvSpPr>
          <p:cNvPr id="126981" name="Text Box 5"/>
          <p:cNvSpPr txBox="1">
            <a:spLocks noChangeArrowheads="1"/>
          </p:cNvSpPr>
          <p:nvPr/>
        </p:nvSpPr>
        <p:spPr bwMode="auto">
          <a:xfrm>
            <a:off x="3581400" y="2057400"/>
            <a:ext cx="1600200" cy="581025"/>
          </a:xfrm>
          <a:prstGeom prst="rect">
            <a:avLst/>
          </a:prstGeom>
          <a:noFill/>
          <a:ln w="9525">
            <a:noFill/>
            <a:miter lim="800000"/>
            <a:headEnd/>
            <a:tailEnd/>
          </a:ln>
        </p:spPr>
        <p:txBody>
          <a:bodyPr>
            <a:spAutoFit/>
          </a:bodyPr>
          <a:lstStyle/>
          <a:p>
            <a:pPr algn="ctr">
              <a:spcBef>
                <a:spcPct val="50000"/>
              </a:spcBef>
            </a:pPr>
            <a:r>
              <a:rPr lang="en-US" sz="1600"/>
              <a:t>Folic acid deficiency</a:t>
            </a:r>
          </a:p>
        </p:txBody>
      </p:sp>
      <p:sp>
        <p:nvSpPr>
          <p:cNvPr id="126982" name="Text Box 6"/>
          <p:cNvSpPr txBox="1">
            <a:spLocks noChangeArrowheads="1"/>
          </p:cNvSpPr>
          <p:nvPr/>
        </p:nvSpPr>
        <p:spPr bwMode="auto">
          <a:xfrm>
            <a:off x="1295400" y="3276600"/>
            <a:ext cx="1600200" cy="581025"/>
          </a:xfrm>
          <a:prstGeom prst="rect">
            <a:avLst/>
          </a:prstGeom>
          <a:noFill/>
          <a:ln w="9525">
            <a:noFill/>
            <a:miter lim="800000"/>
            <a:headEnd/>
            <a:tailEnd/>
          </a:ln>
        </p:spPr>
        <p:txBody>
          <a:bodyPr>
            <a:spAutoFit/>
          </a:bodyPr>
          <a:lstStyle/>
          <a:p>
            <a:pPr algn="ctr">
              <a:spcBef>
                <a:spcPct val="50000"/>
              </a:spcBef>
            </a:pPr>
            <a:r>
              <a:rPr lang="en-US" sz="1600"/>
              <a:t>Parenteral </a:t>
            </a:r>
            <a:br>
              <a:rPr lang="en-US" sz="1600"/>
            </a:br>
            <a:r>
              <a:rPr lang="en-US" sz="1600"/>
              <a:t>iron</a:t>
            </a:r>
          </a:p>
        </p:txBody>
      </p:sp>
      <p:sp>
        <p:nvSpPr>
          <p:cNvPr id="126983" name="Text Box 7"/>
          <p:cNvSpPr txBox="1">
            <a:spLocks noChangeArrowheads="1"/>
          </p:cNvSpPr>
          <p:nvPr/>
        </p:nvSpPr>
        <p:spPr bwMode="auto">
          <a:xfrm>
            <a:off x="3581400" y="3276600"/>
            <a:ext cx="1600200" cy="581025"/>
          </a:xfrm>
          <a:prstGeom prst="rect">
            <a:avLst/>
          </a:prstGeom>
          <a:noFill/>
          <a:ln w="9525">
            <a:noFill/>
            <a:miter lim="800000"/>
            <a:headEnd/>
            <a:tailEnd/>
          </a:ln>
        </p:spPr>
        <p:txBody>
          <a:bodyPr>
            <a:spAutoFit/>
          </a:bodyPr>
          <a:lstStyle/>
          <a:p>
            <a:pPr algn="ctr">
              <a:spcBef>
                <a:spcPct val="50000"/>
              </a:spcBef>
            </a:pPr>
            <a:r>
              <a:rPr lang="en-US" sz="1600" dirty="0"/>
              <a:t>Oral </a:t>
            </a:r>
            <a:r>
              <a:rPr lang="en-US" sz="1600" dirty="0" err="1"/>
              <a:t>folate</a:t>
            </a:r>
            <a:r>
              <a:rPr lang="en-US" sz="1600" dirty="0"/>
              <a:t/>
            </a:r>
            <a:br>
              <a:rPr lang="en-US" sz="1600" dirty="0"/>
            </a:br>
            <a:r>
              <a:rPr lang="en-US" sz="1600" dirty="0"/>
              <a:t>therapy </a:t>
            </a:r>
          </a:p>
        </p:txBody>
      </p:sp>
      <p:sp>
        <p:nvSpPr>
          <p:cNvPr id="126984" name="Text Box 9"/>
          <p:cNvSpPr txBox="1">
            <a:spLocks noChangeArrowheads="1"/>
          </p:cNvSpPr>
          <p:nvPr/>
        </p:nvSpPr>
        <p:spPr bwMode="auto">
          <a:xfrm>
            <a:off x="104775" y="4429125"/>
            <a:ext cx="1600200" cy="581025"/>
          </a:xfrm>
          <a:prstGeom prst="rect">
            <a:avLst/>
          </a:prstGeom>
          <a:noFill/>
          <a:ln w="9525">
            <a:noFill/>
            <a:miter lim="800000"/>
            <a:headEnd/>
            <a:tailEnd/>
          </a:ln>
        </p:spPr>
        <p:txBody>
          <a:bodyPr>
            <a:spAutoFit/>
          </a:bodyPr>
          <a:lstStyle/>
          <a:p>
            <a:pPr algn="ctr">
              <a:spcBef>
                <a:spcPct val="50000"/>
              </a:spcBef>
            </a:pPr>
            <a:r>
              <a:rPr lang="en-US" sz="1600" dirty="0"/>
              <a:t>Intramuscular iron </a:t>
            </a:r>
          </a:p>
        </p:txBody>
      </p:sp>
      <p:sp>
        <p:nvSpPr>
          <p:cNvPr id="126985" name="Text Box 10"/>
          <p:cNvSpPr txBox="1">
            <a:spLocks noChangeArrowheads="1"/>
          </p:cNvSpPr>
          <p:nvPr/>
        </p:nvSpPr>
        <p:spPr bwMode="auto">
          <a:xfrm>
            <a:off x="2619375" y="4429125"/>
            <a:ext cx="1371600" cy="581025"/>
          </a:xfrm>
          <a:prstGeom prst="rect">
            <a:avLst/>
          </a:prstGeom>
          <a:noFill/>
          <a:ln w="9525">
            <a:noFill/>
            <a:miter lim="800000"/>
            <a:headEnd/>
            <a:tailEnd/>
          </a:ln>
        </p:spPr>
        <p:txBody>
          <a:bodyPr>
            <a:spAutoFit/>
          </a:bodyPr>
          <a:lstStyle/>
          <a:p>
            <a:pPr algn="ctr">
              <a:spcBef>
                <a:spcPct val="50000"/>
              </a:spcBef>
            </a:pPr>
            <a:r>
              <a:rPr lang="en-US" sz="1600" dirty="0"/>
              <a:t>Intravenous iron </a:t>
            </a:r>
          </a:p>
        </p:txBody>
      </p:sp>
      <p:sp>
        <p:nvSpPr>
          <p:cNvPr id="126986" name="Line 11"/>
          <p:cNvSpPr>
            <a:spLocks noChangeShapeType="1"/>
          </p:cNvSpPr>
          <p:nvPr/>
        </p:nvSpPr>
        <p:spPr bwMode="auto">
          <a:xfrm>
            <a:off x="1981200" y="1447800"/>
            <a:ext cx="0" cy="609600"/>
          </a:xfrm>
          <a:prstGeom prst="line">
            <a:avLst/>
          </a:prstGeom>
          <a:noFill/>
          <a:ln w="9525">
            <a:solidFill>
              <a:schemeClr val="tx1"/>
            </a:solidFill>
            <a:round/>
            <a:headEnd/>
            <a:tailEnd type="triangle" w="med" len="med"/>
          </a:ln>
        </p:spPr>
        <p:txBody>
          <a:bodyPr/>
          <a:lstStyle/>
          <a:p>
            <a:endParaRPr lang="en-US"/>
          </a:p>
        </p:txBody>
      </p:sp>
      <p:sp>
        <p:nvSpPr>
          <p:cNvPr id="126987" name="Line 12"/>
          <p:cNvSpPr>
            <a:spLocks noChangeShapeType="1"/>
          </p:cNvSpPr>
          <p:nvPr/>
        </p:nvSpPr>
        <p:spPr bwMode="auto">
          <a:xfrm>
            <a:off x="4419600" y="1447800"/>
            <a:ext cx="0" cy="609600"/>
          </a:xfrm>
          <a:prstGeom prst="line">
            <a:avLst/>
          </a:prstGeom>
          <a:noFill/>
          <a:ln w="9525">
            <a:solidFill>
              <a:schemeClr val="tx1"/>
            </a:solidFill>
            <a:round/>
            <a:headEnd/>
            <a:tailEnd type="triangle" w="med" len="med"/>
          </a:ln>
        </p:spPr>
        <p:txBody>
          <a:bodyPr/>
          <a:lstStyle/>
          <a:p>
            <a:endParaRPr lang="en-US"/>
          </a:p>
        </p:txBody>
      </p:sp>
      <p:sp>
        <p:nvSpPr>
          <p:cNvPr id="126988" name="Line 13"/>
          <p:cNvSpPr>
            <a:spLocks noChangeShapeType="1"/>
          </p:cNvSpPr>
          <p:nvPr/>
        </p:nvSpPr>
        <p:spPr bwMode="auto">
          <a:xfrm>
            <a:off x="2057400" y="2667000"/>
            <a:ext cx="0" cy="609600"/>
          </a:xfrm>
          <a:prstGeom prst="line">
            <a:avLst/>
          </a:prstGeom>
          <a:noFill/>
          <a:ln w="9525">
            <a:solidFill>
              <a:schemeClr val="tx1"/>
            </a:solidFill>
            <a:round/>
            <a:headEnd/>
            <a:tailEnd type="triangle" w="med" len="med"/>
          </a:ln>
        </p:spPr>
        <p:txBody>
          <a:bodyPr/>
          <a:lstStyle/>
          <a:p>
            <a:endParaRPr lang="en-US"/>
          </a:p>
        </p:txBody>
      </p:sp>
      <p:sp>
        <p:nvSpPr>
          <p:cNvPr id="126989" name="Line 14"/>
          <p:cNvSpPr>
            <a:spLocks noChangeShapeType="1"/>
          </p:cNvSpPr>
          <p:nvPr/>
        </p:nvSpPr>
        <p:spPr bwMode="auto">
          <a:xfrm>
            <a:off x="4419600" y="2667000"/>
            <a:ext cx="0" cy="609600"/>
          </a:xfrm>
          <a:prstGeom prst="line">
            <a:avLst/>
          </a:prstGeom>
          <a:noFill/>
          <a:ln w="9525">
            <a:solidFill>
              <a:schemeClr val="tx1"/>
            </a:solidFill>
            <a:round/>
            <a:headEnd/>
            <a:tailEnd type="triangle" w="med" len="med"/>
          </a:ln>
        </p:spPr>
        <p:txBody>
          <a:bodyPr/>
          <a:lstStyle/>
          <a:p>
            <a:endParaRPr lang="en-US"/>
          </a:p>
        </p:txBody>
      </p:sp>
      <p:sp>
        <p:nvSpPr>
          <p:cNvPr id="126990" name="Line 16"/>
          <p:cNvSpPr>
            <a:spLocks noChangeShapeType="1"/>
          </p:cNvSpPr>
          <p:nvPr/>
        </p:nvSpPr>
        <p:spPr bwMode="auto">
          <a:xfrm flipH="1">
            <a:off x="842963" y="3895725"/>
            <a:ext cx="1143000" cy="533400"/>
          </a:xfrm>
          <a:prstGeom prst="line">
            <a:avLst/>
          </a:prstGeom>
          <a:noFill/>
          <a:ln w="9525">
            <a:solidFill>
              <a:schemeClr val="tx1"/>
            </a:solidFill>
            <a:round/>
            <a:headEnd/>
            <a:tailEnd type="triangle" w="med" len="med"/>
          </a:ln>
        </p:spPr>
        <p:txBody>
          <a:bodyPr/>
          <a:lstStyle/>
          <a:p>
            <a:endParaRPr lang="en-US"/>
          </a:p>
        </p:txBody>
      </p:sp>
      <p:sp>
        <p:nvSpPr>
          <p:cNvPr id="126991" name="Line 17"/>
          <p:cNvSpPr>
            <a:spLocks noChangeShapeType="1"/>
          </p:cNvSpPr>
          <p:nvPr/>
        </p:nvSpPr>
        <p:spPr bwMode="auto">
          <a:xfrm>
            <a:off x="2162175" y="3895725"/>
            <a:ext cx="990600" cy="533400"/>
          </a:xfrm>
          <a:prstGeom prst="line">
            <a:avLst/>
          </a:prstGeom>
          <a:noFill/>
          <a:ln w="9525">
            <a:solidFill>
              <a:schemeClr val="tx1"/>
            </a:solidFill>
            <a:round/>
            <a:headEnd/>
            <a:tailEnd type="triangle" w="med" len="med"/>
          </a:ln>
        </p:spPr>
        <p:txBody>
          <a:bodyPr/>
          <a:lstStyle/>
          <a:p>
            <a:endParaRPr lang="en-US"/>
          </a:p>
        </p:txBody>
      </p:sp>
      <p:sp>
        <p:nvSpPr>
          <p:cNvPr id="126992" name="Text Box 18"/>
          <p:cNvSpPr txBox="1">
            <a:spLocks noChangeArrowheads="1"/>
          </p:cNvSpPr>
          <p:nvPr/>
        </p:nvSpPr>
        <p:spPr bwMode="auto">
          <a:xfrm>
            <a:off x="5562600" y="1066800"/>
            <a:ext cx="3276600" cy="376238"/>
          </a:xfrm>
          <a:prstGeom prst="rect">
            <a:avLst/>
          </a:prstGeom>
          <a:noFill/>
          <a:ln w="9525">
            <a:solidFill>
              <a:schemeClr val="tx1"/>
            </a:solidFill>
            <a:miter lim="800000"/>
            <a:headEnd/>
            <a:tailEnd/>
          </a:ln>
        </p:spPr>
        <p:txBody>
          <a:bodyPr>
            <a:spAutoFit/>
          </a:bodyPr>
          <a:lstStyle/>
          <a:p>
            <a:pPr algn="ctr">
              <a:spcBef>
                <a:spcPct val="50000"/>
              </a:spcBef>
            </a:pPr>
            <a:r>
              <a:rPr lang="en-US"/>
              <a:t>Pregnancy &gt;36 weeks</a:t>
            </a:r>
          </a:p>
        </p:txBody>
      </p:sp>
      <p:sp>
        <p:nvSpPr>
          <p:cNvPr id="126993" name="Text Box 19"/>
          <p:cNvSpPr txBox="1">
            <a:spLocks noChangeArrowheads="1"/>
          </p:cNvSpPr>
          <p:nvPr/>
        </p:nvSpPr>
        <p:spPr bwMode="auto">
          <a:xfrm>
            <a:off x="6400800" y="2057400"/>
            <a:ext cx="1905000" cy="336550"/>
          </a:xfrm>
          <a:prstGeom prst="rect">
            <a:avLst/>
          </a:prstGeom>
          <a:noFill/>
          <a:ln w="9525">
            <a:noFill/>
            <a:miter lim="800000"/>
            <a:headEnd/>
            <a:tailEnd/>
          </a:ln>
        </p:spPr>
        <p:txBody>
          <a:bodyPr>
            <a:spAutoFit/>
          </a:bodyPr>
          <a:lstStyle/>
          <a:p>
            <a:pPr algn="ctr">
              <a:spcBef>
                <a:spcPct val="50000"/>
              </a:spcBef>
            </a:pPr>
            <a:r>
              <a:rPr lang="en-US" sz="1600" dirty="0"/>
              <a:t>Blood transfusion</a:t>
            </a:r>
          </a:p>
        </p:txBody>
      </p:sp>
      <p:sp>
        <p:nvSpPr>
          <p:cNvPr id="126994" name="Line 20"/>
          <p:cNvSpPr>
            <a:spLocks noChangeShapeType="1"/>
          </p:cNvSpPr>
          <p:nvPr/>
        </p:nvSpPr>
        <p:spPr bwMode="auto">
          <a:xfrm>
            <a:off x="7343775" y="1462088"/>
            <a:ext cx="0" cy="609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advClick="0"/>
  <p:timing>
    <p:tnLst>
      <p:par>
        <p:cTn id="1" dur="indefinite" restart="never" nodeType="tmRoot"/>
      </p:par>
    </p:tnLst>
  </p:timing>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Complications of </a:t>
            </a:r>
            <a:r>
              <a:rPr lang="en-US" b="1" dirty="0" err="1" smtClean="0"/>
              <a:t>anaemia</a:t>
            </a:r>
            <a:endParaRPr lang="en-US" b="1" dirty="0"/>
          </a:p>
        </p:txBody>
      </p:sp>
      <p:sp>
        <p:nvSpPr>
          <p:cNvPr id="3" name="Content Placeholder 2"/>
          <p:cNvSpPr>
            <a:spLocks noGrp="1"/>
          </p:cNvSpPr>
          <p:nvPr>
            <p:ph idx="1"/>
          </p:nvPr>
        </p:nvSpPr>
        <p:spPr/>
        <p:txBody>
          <a:bodyPr>
            <a:normAutofit lnSpcReduction="10000"/>
          </a:bodyPr>
          <a:lstStyle/>
          <a:p>
            <a:r>
              <a:rPr lang="en-US" b="1" dirty="0" smtClean="0"/>
              <a:t>Maternal risk during Antenatal period: </a:t>
            </a:r>
            <a:r>
              <a:rPr lang="en-US" dirty="0" smtClean="0"/>
              <a:t>poor weight gain. Pre term </a:t>
            </a:r>
            <a:r>
              <a:rPr lang="en-US" dirty="0" err="1" smtClean="0"/>
              <a:t>labours</a:t>
            </a:r>
            <a:r>
              <a:rPr lang="en-US" dirty="0" smtClean="0"/>
              <a:t>, PIH, placenta </a:t>
            </a:r>
            <a:r>
              <a:rPr lang="en-US" dirty="0" err="1" smtClean="0"/>
              <a:t>previa</a:t>
            </a:r>
            <a:r>
              <a:rPr lang="en-US" dirty="0" smtClean="0"/>
              <a:t>, accidental Hg, </a:t>
            </a:r>
            <a:r>
              <a:rPr lang="en-US" dirty="0" err="1" smtClean="0"/>
              <a:t>eclampsia</a:t>
            </a:r>
            <a:r>
              <a:rPr lang="en-US" dirty="0" smtClean="0"/>
              <a:t>, premature rupture of membrane (PROM) etc. </a:t>
            </a:r>
          </a:p>
          <a:p>
            <a:r>
              <a:rPr lang="en-US" b="1" dirty="0" smtClean="0"/>
              <a:t>Maternal  risk  during  </a:t>
            </a:r>
            <a:r>
              <a:rPr lang="en-US" b="1" dirty="0" err="1" smtClean="0"/>
              <a:t>intranatal</a:t>
            </a:r>
            <a:r>
              <a:rPr lang="en-US" b="1" dirty="0" smtClean="0"/>
              <a:t>  period:  </a:t>
            </a:r>
            <a:r>
              <a:rPr lang="en-US" dirty="0" smtClean="0"/>
              <a:t>Dysfunctional  </a:t>
            </a:r>
            <a:r>
              <a:rPr lang="en-US" dirty="0" err="1" smtClean="0"/>
              <a:t>labour</a:t>
            </a:r>
            <a:r>
              <a:rPr lang="en-US" dirty="0" smtClean="0"/>
              <a:t>,  </a:t>
            </a:r>
            <a:r>
              <a:rPr lang="en-US" dirty="0" err="1" smtClean="0"/>
              <a:t>intranatal</a:t>
            </a:r>
            <a:r>
              <a:rPr lang="en-US" dirty="0" smtClean="0"/>
              <a:t>  hemorrhage, shock, anesthesia risk, cardiac failure </a:t>
            </a:r>
          </a:p>
          <a:p>
            <a:r>
              <a:rPr lang="en-US" b="1" dirty="0" smtClean="0"/>
              <a:t>Maternal risk during postnatal period: </a:t>
            </a:r>
            <a:r>
              <a:rPr lang="en-US" dirty="0" smtClean="0"/>
              <a:t>Postnatal sepsis, sub involution, embolism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228600"/>
            <a:ext cx="8229600" cy="1143000"/>
          </a:xfrm>
        </p:spPr>
        <p:txBody>
          <a:bodyPr/>
          <a:lstStyle/>
          <a:p>
            <a:r>
              <a:rPr lang="en-US" sz="5400" b="1" dirty="0" smtClean="0"/>
              <a:t>Maternal Effects of Anemia</a:t>
            </a:r>
            <a:endParaRPr lang="en-US" dirty="0" smtClean="0"/>
          </a:p>
        </p:txBody>
      </p:sp>
      <p:sp>
        <p:nvSpPr>
          <p:cNvPr id="43011" name="Content Placeholder 2"/>
          <p:cNvSpPr>
            <a:spLocks noGrp="1"/>
          </p:cNvSpPr>
          <p:nvPr>
            <p:ph sz="half" idx="1"/>
          </p:nvPr>
        </p:nvSpPr>
        <p:spPr>
          <a:xfrm>
            <a:off x="457200" y="1920875"/>
            <a:ext cx="4038600" cy="4433888"/>
          </a:xfrm>
        </p:spPr>
        <p:txBody>
          <a:bodyPr>
            <a:normAutofit fontScale="92500" lnSpcReduction="10000"/>
          </a:bodyPr>
          <a:lstStyle/>
          <a:p>
            <a:pPr>
              <a:buFont typeface="Arial" charset="0"/>
              <a:buChar char="•"/>
            </a:pPr>
            <a:r>
              <a:rPr lang="en-US" sz="2400" dirty="0" smtClean="0">
                <a:latin typeface="Arial" charset="0"/>
                <a:cs typeface="Arial" charset="0"/>
              </a:rPr>
              <a:t>Behavioral changes, irritability.</a:t>
            </a:r>
          </a:p>
          <a:p>
            <a:pPr>
              <a:buFont typeface="Arial" charset="0"/>
              <a:buChar char="•"/>
            </a:pPr>
            <a:r>
              <a:rPr lang="en-US" sz="2400" dirty="0" smtClean="0">
                <a:latin typeface="Arial" charset="0"/>
                <a:cs typeface="Arial" charset="0"/>
              </a:rPr>
              <a:t>Loss of appetite, indigestion, etc. due low performance of each organ.</a:t>
            </a:r>
          </a:p>
          <a:p>
            <a:pPr>
              <a:buFont typeface="Arial" charset="0"/>
              <a:buChar char="•"/>
            </a:pPr>
            <a:r>
              <a:rPr lang="en-US" sz="2400" dirty="0" smtClean="0">
                <a:latin typeface="Arial" charset="0"/>
                <a:cs typeface="Arial" charset="0"/>
              </a:rPr>
              <a:t>Increased morbidity and mortality due to PIH, APH, PPH, if associated.</a:t>
            </a:r>
          </a:p>
          <a:p>
            <a:pPr>
              <a:buFont typeface="Arial" charset="0"/>
              <a:buChar char="•"/>
            </a:pPr>
            <a:r>
              <a:rPr lang="en-US" sz="2400" dirty="0" smtClean="0">
                <a:latin typeface="Arial" charset="0"/>
                <a:cs typeface="Arial" charset="0"/>
              </a:rPr>
              <a:t>C CF at 30-32 wks, intra-  partum &amp; post-partum.</a:t>
            </a:r>
          </a:p>
        </p:txBody>
      </p:sp>
      <p:sp>
        <p:nvSpPr>
          <p:cNvPr id="43012" name="Content Placeholder 3"/>
          <p:cNvSpPr>
            <a:spLocks noGrp="1"/>
          </p:cNvSpPr>
          <p:nvPr>
            <p:ph sz="half" idx="2"/>
          </p:nvPr>
        </p:nvSpPr>
        <p:spPr>
          <a:xfrm>
            <a:off x="4648200" y="1676400"/>
            <a:ext cx="4038600" cy="4435475"/>
          </a:xfrm>
        </p:spPr>
        <p:txBody>
          <a:bodyPr>
            <a:normAutofit fontScale="92500" lnSpcReduction="10000"/>
          </a:bodyPr>
          <a:lstStyle/>
          <a:p>
            <a:r>
              <a:rPr lang="en-US" sz="2400" dirty="0" smtClean="0">
                <a:latin typeface="Arial" charset="0"/>
                <a:cs typeface="Arial" charset="0"/>
              </a:rPr>
              <a:t>Reduced immune function  - infection, ante-partum and puerperal sepsis.</a:t>
            </a:r>
          </a:p>
          <a:p>
            <a:r>
              <a:rPr lang="en-US" sz="2400" dirty="0" smtClean="0">
                <a:latin typeface="Arial" charset="0"/>
                <a:cs typeface="Arial" charset="0"/>
              </a:rPr>
              <a:t>Negative thermoregulation </a:t>
            </a:r>
          </a:p>
          <a:p>
            <a:r>
              <a:rPr lang="en-US" sz="2400" dirty="0" smtClean="0">
                <a:latin typeface="Arial" charset="0"/>
                <a:cs typeface="Arial" charset="0"/>
              </a:rPr>
              <a:t>Increased risk of blood transfusion </a:t>
            </a:r>
          </a:p>
          <a:p>
            <a:pPr>
              <a:buFont typeface="Arial" charset="0"/>
              <a:buChar char="•"/>
            </a:pPr>
            <a:r>
              <a:rPr lang="en-US" sz="2400" dirty="0" smtClean="0">
                <a:latin typeface="Arial" charset="0"/>
                <a:cs typeface="Arial" charset="0"/>
              </a:rPr>
              <a:t>Preterm Labor</a:t>
            </a:r>
          </a:p>
          <a:p>
            <a:pPr>
              <a:buFont typeface="Arial" charset="0"/>
              <a:buChar char="•"/>
            </a:pPr>
            <a:r>
              <a:rPr lang="en-US" sz="2400" dirty="0" smtClean="0">
                <a:latin typeface="Arial" charset="0"/>
                <a:cs typeface="Arial" charset="0"/>
              </a:rPr>
              <a:t>Sub involution</a:t>
            </a:r>
          </a:p>
          <a:p>
            <a:pPr>
              <a:buFont typeface="Arial" charset="0"/>
              <a:buChar char="•"/>
            </a:pPr>
            <a:r>
              <a:rPr lang="en-US" sz="2400" dirty="0" smtClean="0">
                <a:latin typeface="Arial" charset="0"/>
                <a:cs typeface="Arial" charset="0"/>
              </a:rPr>
              <a:t>Failing lactation</a:t>
            </a:r>
          </a:p>
          <a:p>
            <a:pPr>
              <a:buFont typeface="Arial" charset="0"/>
              <a:buChar char="•"/>
            </a:pPr>
            <a:r>
              <a:rPr lang="en-US" sz="2400" dirty="0" smtClean="0">
                <a:latin typeface="Arial" charset="0"/>
                <a:cs typeface="Arial" charset="0"/>
              </a:rPr>
              <a:t>Pulmonary Venous: thrombosis &amp; embolism, due to </a:t>
            </a:r>
            <a:r>
              <a:rPr lang="en-US" sz="2400" dirty="0" err="1" smtClean="0">
                <a:latin typeface="Arial" charset="0"/>
                <a:cs typeface="Arial" charset="0"/>
              </a:rPr>
              <a:t>thrombophlebitis</a:t>
            </a:r>
            <a:r>
              <a:rPr lang="en-US" sz="2400" dirty="0" smtClean="0"/>
              <a:t>.</a:t>
            </a:r>
          </a:p>
          <a:p>
            <a:endParaRPr lang="en-US" sz="2400" dirty="0" smtClean="0"/>
          </a:p>
          <a:p>
            <a:endParaRPr lang="en-US" sz="2400" dirty="0" smtClean="0"/>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Complications of </a:t>
            </a:r>
            <a:r>
              <a:rPr lang="en-US" b="1" dirty="0" err="1" smtClean="0"/>
              <a:t>anaemia</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Fetal  and  Neonatal  risk:   </a:t>
            </a:r>
            <a:r>
              <a:rPr lang="en-US" dirty="0" smtClean="0"/>
              <a:t>Complications  include  prematurity,  low  birth  weight,  poor </a:t>
            </a:r>
            <a:r>
              <a:rPr lang="en-US" dirty="0" err="1" smtClean="0"/>
              <a:t>Apgar</a:t>
            </a:r>
            <a:r>
              <a:rPr lang="en-US" dirty="0" smtClean="0"/>
              <a:t>  score,  fetal  distress,  neonatal  distress  requiring  prolonged  resuscitation,  and neonatal  anemia  due  to  poor  reserve.  </a:t>
            </a:r>
          </a:p>
          <a:p>
            <a:r>
              <a:rPr lang="en-US" dirty="0" smtClean="0"/>
              <a:t>Infants  with  anemia  have  higher  prevalence  of failure  to  thrive,  poorer  intellectual  developmental  milestones,  and  higher  rates  of morbidities  and  neonatal  mortalities  than  infants  without  anemia.  </a:t>
            </a:r>
          </a:p>
          <a:p>
            <a:r>
              <a:rPr lang="en-US" dirty="0" smtClean="0"/>
              <a:t>Moreover,  babies whose mothers had AIP during  their  first  trimester  in </a:t>
            </a:r>
            <a:r>
              <a:rPr lang="en-US" dirty="0" err="1" smtClean="0"/>
              <a:t>utero</a:t>
            </a:r>
            <a:r>
              <a:rPr lang="en-US" dirty="0" smtClean="0"/>
              <a:t> experienced higher  rates of cardiovascular morbidities and mortalities in their adult lives than babies whose mothers did not have AIP.</a:t>
            </a:r>
          </a:p>
          <a:p>
            <a:endParaRPr lang="en-US" dirty="0"/>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152400"/>
            <a:ext cx="8229600" cy="1143000"/>
          </a:xfrm>
        </p:spPr>
        <p:txBody>
          <a:bodyPr/>
          <a:lstStyle/>
          <a:p>
            <a:pPr algn="ctr" eaLnBrk="1" hangingPunct="1"/>
            <a:r>
              <a:rPr lang="en-US" sz="4000" b="1" dirty="0" smtClean="0"/>
              <a:t>Prevention</a:t>
            </a:r>
          </a:p>
        </p:txBody>
      </p:sp>
      <p:sp>
        <p:nvSpPr>
          <p:cNvPr id="60419" name="Rectangle 3"/>
          <p:cNvSpPr>
            <a:spLocks noGrp="1" noChangeArrowheads="1"/>
          </p:cNvSpPr>
          <p:nvPr>
            <p:ph idx="1"/>
          </p:nvPr>
        </p:nvSpPr>
        <p:spPr>
          <a:xfrm>
            <a:off x="457200" y="1676400"/>
            <a:ext cx="8229600" cy="4389438"/>
          </a:xfrm>
        </p:spPr>
        <p:txBody>
          <a:bodyPr/>
          <a:lstStyle/>
          <a:p>
            <a:pPr eaLnBrk="1" hangingPunct="1"/>
            <a:r>
              <a:rPr lang="en-US" sz="2400" dirty="0" smtClean="0">
                <a:latin typeface="Arial" charset="0"/>
                <a:cs typeface="Arial" charset="0"/>
              </a:rPr>
              <a:t>Dietary modification</a:t>
            </a:r>
          </a:p>
          <a:p>
            <a:pPr eaLnBrk="1" hangingPunct="1"/>
            <a:r>
              <a:rPr lang="en-US" sz="2400" dirty="0" smtClean="0">
                <a:latin typeface="Arial" charset="0"/>
                <a:cs typeface="Arial" charset="0"/>
              </a:rPr>
              <a:t>Iron supplementation of adolescent &amp; non pregnant female</a:t>
            </a:r>
          </a:p>
          <a:p>
            <a:pPr eaLnBrk="1" hangingPunct="1"/>
            <a:r>
              <a:rPr lang="en-US" sz="2400" dirty="0" smtClean="0">
                <a:latin typeface="Arial" charset="0"/>
                <a:cs typeface="Arial" charset="0"/>
              </a:rPr>
              <a:t>Treatment of Hookworm infestation</a:t>
            </a:r>
          </a:p>
          <a:p>
            <a:pPr eaLnBrk="1" hangingPunct="1"/>
            <a:r>
              <a:rPr lang="en-US" sz="2400" dirty="0" smtClean="0">
                <a:latin typeface="Arial" charset="0"/>
                <a:cs typeface="Arial" charset="0"/>
              </a:rPr>
              <a:t>Control of malaria</a:t>
            </a:r>
          </a:p>
          <a:p>
            <a:pPr eaLnBrk="1" hangingPunct="1"/>
            <a:r>
              <a:rPr lang="en-US" sz="2400" dirty="0" smtClean="0">
                <a:latin typeface="Arial" charset="0"/>
                <a:cs typeface="Arial" charset="0"/>
              </a:rPr>
              <a:t>Iron supplementation in pregnant Women</a:t>
            </a:r>
          </a:p>
          <a:p>
            <a:pPr eaLnBrk="1" hangingPunct="1"/>
            <a:r>
              <a:rPr lang="en-US" sz="2400" dirty="0" smtClean="0">
                <a:latin typeface="Arial" charset="0"/>
                <a:cs typeface="Arial" charset="0"/>
              </a:rPr>
              <a:t>Food fortification </a:t>
            </a:r>
          </a:p>
          <a:p>
            <a:pPr eaLnBrk="1" hangingPunct="1"/>
            <a:r>
              <a:rPr lang="en-US" sz="2400" dirty="0" smtClean="0">
                <a:latin typeface="Arial" charset="0"/>
                <a:cs typeface="Arial" charset="0"/>
              </a:rPr>
              <a:t>Antenatal care for early recognition</a:t>
            </a:r>
          </a:p>
          <a:p>
            <a:pPr eaLnBrk="1" hangingPunct="1"/>
            <a:r>
              <a:rPr lang="en-US" sz="2400" dirty="0" smtClean="0">
                <a:solidFill>
                  <a:schemeClr val="bg1"/>
                </a:solidFill>
                <a:latin typeface="Arial" charset="0"/>
                <a:cs typeface="Arial" charset="0"/>
              </a:rPr>
              <a:t>Optimal birth spacing</a:t>
            </a:r>
          </a:p>
          <a:p>
            <a:pPr eaLnBrk="1" hangingPunct="1">
              <a:buFontTx/>
              <a:buNone/>
            </a:pPr>
            <a:endParaRPr lang="en-US" sz="1800" dirty="0" smtClean="0">
              <a:solidFill>
                <a:srgbClr val="FFFFCC"/>
              </a:solidFill>
            </a:endParaRPr>
          </a:p>
          <a:p>
            <a:pPr eaLnBrk="1" hangingPunct="1">
              <a:buFontTx/>
              <a:buNone/>
            </a:pPr>
            <a:endParaRPr lang="en-US" sz="1800" dirty="0" smtClean="0">
              <a:solidFill>
                <a:srgbClr val="FFFFCC"/>
              </a:solidFill>
            </a:endParaRPr>
          </a:p>
        </p:txBody>
      </p:sp>
      <p:pic>
        <p:nvPicPr>
          <p:cNvPr id="60420" name="Picture 5" descr="http://www.mountnittany.org/assets/images/krames/112558.jpg"/>
          <p:cNvPicPr>
            <a:picLocks noChangeAspect="1" noChangeArrowheads="1"/>
          </p:cNvPicPr>
          <p:nvPr/>
        </p:nvPicPr>
        <p:blipFill>
          <a:blip r:embed="rId3"/>
          <a:srcRect/>
          <a:stretch>
            <a:fillRect/>
          </a:stretch>
        </p:blipFill>
        <p:spPr bwMode="auto">
          <a:xfrm>
            <a:off x="7162800" y="4692650"/>
            <a:ext cx="1981200" cy="2165350"/>
          </a:xfrm>
          <a:prstGeom prst="rect">
            <a:avLst/>
          </a:prstGeom>
          <a:noFill/>
          <a:ln w="9525">
            <a:noFill/>
            <a:miter lim="800000"/>
            <a:headEnd/>
            <a:tailEnd/>
          </a:ln>
        </p:spPr>
      </p:pic>
      <p:pic>
        <p:nvPicPr>
          <p:cNvPr id="60421" name="Picture 7" descr="http://www.myhealth.gov.my/myhealth/eng/$public/story_images/teens/P3T2_zinc.jpg"/>
          <p:cNvPicPr>
            <a:picLocks noChangeAspect="1" noChangeArrowheads="1"/>
          </p:cNvPicPr>
          <p:nvPr/>
        </p:nvPicPr>
        <p:blipFill>
          <a:blip r:embed="rId4"/>
          <a:srcRect/>
          <a:stretch>
            <a:fillRect/>
          </a:stretch>
        </p:blipFill>
        <p:spPr bwMode="auto">
          <a:xfrm>
            <a:off x="0" y="5486400"/>
            <a:ext cx="21336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Prevention  </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It is advisable to build up iron store before a woman marries and becomes pregnant. This can be achieved by:</a:t>
            </a:r>
          </a:p>
          <a:p>
            <a:pPr>
              <a:buNone/>
            </a:pPr>
            <a:r>
              <a:rPr lang="en-US" dirty="0" smtClean="0"/>
              <a:t>1) Routine screening for </a:t>
            </a:r>
            <a:r>
              <a:rPr lang="en-US" dirty="0" err="1" smtClean="0"/>
              <a:t>anaemia</a:t>
            </a:r>
            <a:r>
              <a:rPr lang="en-US" dirty="0" smtClean="0"/>
              <a:t> for adolescent girls form school days </a:t>
            </a:r>
          </a:p>
          <a:p>
            <a:pPr>
              <a:buNone/>
            </a:pPr>
            <a:r>
              <a:rPr lang="en-US" dirty="0" smtClean="0"/>
              <a:t>2) Encouraging iron rich foods </a:t>
            </a:r>
          </a:p>
          <a:p>
            <a:pPr>
              <a:buNone/>
            </a:pPr>
            <a:r>
              <a:rPr lang="en-US" dirty="0" smtClean="0"/>
              <a:t>3) Fortification of widely consumed food with iron </a:t>
            </a:r>
          </a:p>
          <a:p>
            <a:pPr>
              <a:buNone/>
            </a:pPr>
            <a:r>
              <a:rPr lang="en-US" dirty="0" smtClean="0"/>
              <a:t>4) Providing iron supplementation from school days </a:t>
            </a:r>
          </a:p>
          <a:p>
            <a:pPr>
              <a:buNone/>
            </a:pPr>
            <a:r>
              <a:rPr lang="en-US" dirty="0" smtClean="0"/>
              <a:t>5) Annual screening for those with risk factors </a:t>
            </a:r>
          </a:p>
          <a:p>
            <a:pPr>
              <a:buNone/>
            </a:pPr>
            <a:r>
              <a:rPr lang="en-US" dirty="0" smtClean="0"/>
              <a:t>Iron rich foods: Beet root, Green leafy vegetables, meat,  liver, egg, fish, legumes, dry beans, and iron </a:t>
            </a:r>
            <a:r>
              <a:rPr lang="en-US" dirty="0" err="1" smtClean="0"/>
              <a:t>riched</a:t>
            </a:r>
            <a:r>
              <a:rPr lang="en-US" dirty="0" smtClean="0"/>
              <a:t> breads etc. </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Female Puberty</a:t>
            </a:r>
          </a:p>
        </p:txBody>
      </p:sp>
      <p:sp>
        <p:nvSpPr>
          <p:cNvPr id="47107" name="Rectangle 3"/>
          <p:cNvSpPr>
            <a:spLocks noGrp="1" noChangeArrowheads="1"/>
          </p:cNvSpPr>
          <p:nvPr>
            <p:ph type="body" idx="1"/>
          </p:nvPr>
        </p:nvSpPr>
        <p:spPr>
          <a:xfrm>
            <a:off x="685800" y="1981200"/>
            <a:ext cx="7772400" cy="3338513"/>
          </a:xfrm>
        </p:spPr>
        <p:txBody>
          <a:bodyPr>
            <a:normAutofit fontScale="92500" lnSpcReduction="10000"/>
          </a:bodyPr>
          <a:lstStyle/>
          <a:p>
            <a:r>
              <a:rPr lang="en-US"/>
              <a:t>Pelvis widens</a:t>
            </a:r>
          </a:p>
          <a:p>
            <a:r>
              <a:rPr lang="en-US"/>
              <a:t>Pubic hair grows</a:t>
            </a:r>
          </a:p>
          <a:p>
            <a:r>
              <a:rPr lang="en-US"/>
              <a:t>During puberty (usually 11 or 12 years), ovulation commences</a:t>
            </a:r>
          </a:p>
          <a:p>
            <a:r>
              <a:rPr lang="en-US"/>
              <a:t>Menarche occurs during this time as well, although it may be a few months before or after ovulation begins</a:t>
            </a:r>
          </a:p>
        </p:txBody>
      </p:sp>
    </p:spTree>
  </p:cSld>
  <p:clrMapOvr>
    <a:masterClrMapping/>
  </p:clrMapOvr>
  <p:timing>
    <p:tnLst>
      <p:par>
        <p:cTn id="1" dur="indefinite" restart="never" nodeType="tmRoot"/>
      </p:par>
    </p:tnLst>
  </p:timing>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MULTIPLE PREGNANCY</a:t>
            </a:r>
            <a:endParaRPr lang="en-US" sz="9600" b="1" dirty="0"/>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err="1" smtClean="0"/>
              <a:t>Dichorionic</a:t>
            </a:r>
            <a:r>
              <a:rPr lang="en-US" dirty="0" smtClean="0"/>
              <a:t>/</a:t>
            </a:r>
            <a:r>
              <a:rPr lang="en-US" dirty="0" err="1" smtClean="0"/>
              <a:t>Diamniotic</a:t>
            </a:r>
            <a:r>
              <a:rPr lang="en-US" dirty="0" smtClean="0"/>
              <a:t> : each twin has his/her own placenta, </a:t>
            </a:r>
            <a:r>
              <a:rPr lang="en-US" dirty="0" err="1" smtClean="0"/>
              <a:t>chorion</a:t>
            </a:r>
            <a:r>
              <a:rPr lang="en-US" dirty="0" smtClean="0"/>
              <a:t> and amniotic sac</a:t>
            </a:r>
            <a:br>
              <a:rPr lang="en-US" dirty="0" smtClean="0"/>
            </a:br>
            <a:endParaRPr lang="en-US" dirty="0" smtClean="0"/>
          </a:p>
          <a:p>
            <a:r>
              <a:rPr lang="en-US" dirty="0" err="1" smtClean="0"/>
              <a:t>Monochorionic</a:t>
            </a:r>
            <a:r>
              <a:rPr lang="en-US" dirty="0" smtClean="0"/>
              <a:t>/</a:t>
            </a:r>
            <a:r>
              <a:rPr lang="en-US" dirty="0" err="1" smtClean="0"/>
              <a:t>Diamniotic</a:t>
            </a:r>
            <a:r>
              <a:rPr lang="en-US" dirty="0" smtClean="0"/>
              <a:t>: twins share placenta and chorionic sac but have their own amniotic sac</a:t>
            </a:r>
            <a:br>
              <a:rPr lang="en-US" dirty="0" smtClean="0"/>
            </a:br>
            <a:endParaRPr lang="en-US" dirty="0" smtClean="0"/>
          </a:p>
          <a:p>
            <a:r>
              <a:rPr lang="en-US" dirty="0" err="1" smtClean="0"/>
              <a:t>Monoamniotic</a:t>
            </a:r>
            <a:r>
              <a:rPr lang="en-US" dirty="0" smtClean="0"/>
              <a:t>/</a:t>
            </a:r>
            <a:r>
              <a:rPr lang="en-US" dirty="0" err="1" smtClean="0"/>
              <a:t>Monochorionic</a:t>
            </a:r>
            <a:r>
              <a:rPr lang="en-US" dirty="0" smtClean="0"/>
              <a:t> : twins share placenta, chorionic and amniotic sac</a:t>
            </a:r>
          </a:p>
          <a:p>
            <a:endParaRPr lang="en-US" dirty="0"/>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Dizygotic</a:t>
            </a:r>
            <a:r>
              <a:rPr lang="en-US" b="1" dirty="0" smtClean="0"/>
              <a:t> twins</a:t>
            </a:r>
            <a:endParaRPr lang="en-US" b="1" dirty="0"/>
          </a:p>
        </p:txBody>
      </p:sp>
      <p:sp>
        <p:nvSpPr>
          <p:cNvPr id="3" name="Content Placeholder 2"/>
          <p:cNvSpPr>
            <a:spLocks noGrp="1"/>
          </p:cNvSpPr>
          <p:nvPr>
            <p:ph idx="1"/>
          </p:nvPr>
        </p:nvSpPr>
        <p:spPr/>
        <p:txBody>
          <a:bodyPr/>
          <a:lstStyle/>
          <a:p>
            <a:pPr lvl="0"/>
            <a:r>
              <a:rPr lang="en-US" dirty="0" smtClean="0"/>
              <a:t>There are two </a:t>
            </a:r>
            <a:r>
              <a:rPr lang="en-US" dirty="0" err="1" smtClean="0"/>
              <a:t>placentae</a:t>
            </a:r>
            <a:r>
              <a:rPr lang="en-US" dirty="0" smtClean="0"/>
              <a:t> completely separated or fused at the margin</a:t>
            </a:r>
          </a:p>
          <a:p>
            <a:pPr lvl="0"/>
            <a:r>
              <a:rPr lang="en-US" dirty="0" smtClean="0"/>
              <a:t>Each fetus is surrounded by a separate amnion and </a:t>
            </a:r>
            <a:r>
              <a:rPr lang="en-US" dirty="0" err="1" smtClean="0"/>
              <a:t>chorion</a:t>
            </a:r>
            <a:r>
              <a:rPr lang="en-US" dirty="0" smtClean="0"/>
              <a:t>.</a:t>
            </a:r>
          </a:p>
          <a:p>
            <a:pPr lvl="0"/>
            <a:r>
              <a:rPr lang="en-US" dirty="0" smtClean="0"/>
              <a:t>There is no </a:t>
            </a:r>
            <a:r>
              <a:rPr lang="en-US" dirty="0" err="1" smtClean="0"/>
              <a:t>anastomosis</a:t>
            </a:r>
            <a:r>
              <a:rPr lang="en-US" dirty="0" smtClean="0"/>
              <a:t> between the two fetal vessels.</a:t>
            </a:r>
          </a:p>
          <a:p>
            <a:endParaRPr lang="en-US" dirty="0"/>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Complications of Twin Pregnancy</a:t>
            </a:r>
            <a:endParaRPr lang="en-US" dirty="0"/>
          </a:p>
        </p:txBody>
      </p:sp>
      <p:sp>
        <p:nvSpPr>
          <p:cNvPr id="3" name="Content Placeholder 2"/>
          <p:cNvSpPr>
            <a:spLocks noGrp="1"/>
          </p:cNvSpPr>
          <p:nvPr>
            <p:ph idx="1"/>
          </p:nvPr>
        </p:nvSpPr>
        <p:spPr/>
        <p:txBody>
          <a:bodyPr>
            <a:normAutofit fontScale="55000" lnSpcReduction="20000"/>
          </a:bodyPr>
          <a:lstStyle/>
          <a:p>
            <a:r>
              <a:rPr lang="en-US" b="1" dirty="0" smtClean="0"/>
              <a:t>Vanishing twins</a:t>
            </a:r>
          </a:p>
          <a:p>
            <a:r>
              <a:rPr lang="en-US" dirty="0" smtClean="0"/>
              <a:t>Researchers suspect that more pregnancies start out as multiples than come to term that way. Early obstetric ultrasound exams sometimes reveal an "extra" fetus. which fails to develop and instead disintegrates and vanishes. This topic is discussed in more detail under a separate article.</a:t>
            </a:r>
          </a:p>
          <a:p>
            <a:r>
              <a:rPr lang="en-US" b="1" dirty="0" smtClean="0"/>
              <a:t/>
            </a:r>
            <a:br>
              <a:rPr lang="en-US" b="1" dirty="0" smtClean="0"/>
            </a:br>
            <a:r>
              <a:rPr lang="en-US" b="1" dirty="0" smtClean="0"/>
              <a:t>Miscarried twin</a:t>
            </a:r>
            <a:endParaRPr lang="en-US" dirty="0" smtClean="0"/>
          </a:p>
          <a:p>
            <a:r>
              <a:rPr lang="en-US" dirty="0" smtClean="0"/>
              <a:t>Occasionally. a woman will suffer a miscarriage early in pregnancy. yet the pregnancy will continue; one twin was miscarried but the other was able to be carried to term. Similar to vanishing twin.</a:t>
            </a:r>
          </a:p>
          <a:p>
            <a:r>
              <a:rPr lang="en-US" b="1" dirty="0" smtClean="0"/>
              <a:t/>
            </a:r>
            <a:br>
              <a:rPr lang="en-US" b="1" dirty="0" smtClean="0"/>
            </a:br>
            <a:r>
              <a:rPr lang="en-US" b="1" dirty="0" smtClean="0"/>
              <a:t>Conjoined twins / Siamese twins</a:t>
            </a:r>
            <a:endParaRPr lang="en-US" dirty="0" smtClean="0"/>
          </a:p>
          <a:p>
            <a:r>
              <a:rPr lang="en-US" dirty="0" smtClean="0"/>
              <a:t>Conjoined twins are monozygotic twins (</a:t>
            </a:r>
            <a:r>
              <a:rPr lang="en-US" dirty="0" err="1" smtClean="0"/>
              <a:t>Monoamniotic-Monochorionic</a:t>
            </a:r>
            <a:r>
              <a:rPr lang="en-US" dirty="0" smtClean="0"/>
              <a:t>) whose bodies are joined together at birth. This occurs where the single zygote of identical twins fails to separate completely. perhaps because they split very late in development (12 days or later since conception). Most conjoined twins are also mirror twins. This condition occurs in about 1 in 100.000 pregnancies.</a:t>
            </a:r>
          </a:p>
          <a:p>
            <a:endParaRPr lang="en-US" dirty="0"/>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Complications of Twin Pregnancy</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Parasitic twins</a:t>
            </a:r>
          </a:p>
          <a:p>
            <a:r>
              <a:rPr lang="en-US" dirty="0" smtClean="0"/>
              <a:t>Sometimes one twin fetus will fail to develop completely and continue to cause problems for its surviving twin. One fetus acts as a parasite towards the other. Sometimes the parasitic twin just becomes an almost </a:t>
            </a:r>
            <a:r>
              <a:rPr lang="en-US" dirty="0" err="1" smtClean="0"/>
              <a:t>indistingishiable</a:t>
            </a:r>
            <a:r>
              <a:rPr lang="en-US" dirty="0" smtClean="0"/>
              <a:t> part of the other.</a:t>
            </a:r>
            <a:br>
              <a:rPr lang="en-US" dirty="0" smtClean="0"/>
            </a:br>
            <a:endParaRPr lang="en-US" dirty="0" smtClean="0"/>
          </a:p>
          <a:p>
            <a:r>
              <a:rPr lang="en-US" dirty="0" smtClean="0"/>
              <a:t>A chimera is a person who is a complete normal human with no extra parts. but some of the parts actually came from his or her twin. A chimera may be from either from identical twin fetuses (where it would be impossible to detect). or from </a:t>
            </a:r>
            <a:r>
              <a:rPr lang="en-US" dirty="0" err="1" smtClean="0"/>
              <a:t>dyzygotic</a:t>
            </a:r>
            <a:r>
              <a:rPr lang="en-US" dirty="0" smtClean="0"/>
              <a:t> fetuses. which could be identified by </a:t>
            </a:r>
            <a:r>
              <a:rPr lang="en-US" dirty="0" err="1" smtClean="0"/>
              <a:t>chromosonal</a:t>
            </a:r>
            <a:r>
              <a:rPr lang="en-US" dirty="0" smtClean="0"/>
              <a:t> comparisons from various parts of the body.</a:t>
            </a:r>
          </a:p>
          <a:p>
            <a:endParaRPr lang="en-US" dirty="0"/>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Complications of Twin Pregnancy</a:t>
            </a:r>
            <a:endParaRPr lang="en-US" dirty="0"/>
          </a:p>
        </p:txBody>
      </p:sp>
      <p:sp>
        <p:nvSpPr>
          <p:cNvPr id="3" name="Content Placeholder 2"/>
          <p:cNvSpPr>
            <a:spLocks noGrp="1"/>
          </p:cNvSpPr>
          <p:nvPr>
            <p:ph idx="1"/>
          </p:nvPr>
        </p:nvSpPr>
        <p:spPr/>
        <p:txBody>
          <a:bodyPr>
            <a:normAutofit fontScale="62500" lnSpcReduction="20000"/>
          </a:bodyPr>
          <a:lstStyle/>
          <a:p>
            <a:r>
              <a:rPr lang="en-US" b="1" dirty="0" smtClean="0"/>
              <a:t>Human Twins - Twinning Rate</a:t>
            </a:r>
          </a:p>
          <a:p>
            <a:r>
              <a:rPr lang="en-US" dirty="0" smtClean="0"/>
              <a:t>Historically, about 1 in 80 human births (1.2%) has been the result of a twin pregnancy. The rate of twinning varies greatly among ethnic groups. ranging as high as about 6% for the Yoruba (Nigeria) or 10% for a tiny Brazilian village. The widespread use of fertility drugs causing </a:t>
            </a:r>
            <a:r>
              <a:rPr lang="en-US" dirty="0" err="1" smtClean="0"/>
              <a:t>hyperovulation</a:t>
            </a:r>
            <a:r>
              <a:rPr lang="en-US" dirty="0" smtClean="0"/>
              <a:t> (stimulated release of multiple eggs by the mother) has caused what some call an "epidemic of multiple births". In 2001. for the first time ever in the US. the twinning rate exceeded 3% of all births. Thus. approximately 6% of children born in the US in 2001 were twins. In the UK approx 1.5% of all multiple births are twins (3% of the total UK population). this has increased by almost 50% over the last 20 years. The primary reasons for this are increase in maternal age. assisted conception techniques </a:t>
            </a:r>
            <a:r>
              <a:rPr lang="en-US" dirty="0" err="1" smtClean="0"/>
              <a:t>eg</a:t>
            </a:r>
            <a:r>
              <a:rPr lang="en-US" dirty="0" smtClean="0"/>
              <a:t> IVF and the improvement in neo-natal care.</a:t>
            </a:r>
          </a:p>
          <a:p>
            <a:r>
              <a:rPr lang="en-US" dirty="0" smtClean="0"/>
              <a:t>Nevertheless. the rate of identical twins remains at about 1 in 250 across the globe. further suggesting that pregnancies resulting in identical twins occur randomly.</a:t>
            </a:r>
          </a:p>
          <a:p>
            <a:endParaRPr lang="en-US" dirty="0"/>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Complications of Twin Pregnancy</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Multiple births</a:t>
            </a:r>
          </a:p>
          <a:p>
            <a:r>
              <a:rPr lang="en-US" dirty="0" smtClean="0"/>
              <a:t>Sometimes multiple births may involve more than two fetuses. If there are three, they are called triplets; four. quadruplets; five. quintuplets; six. sextuplets. seven. septuplets. and so on. Before the advent of ovulation-stimulating drugs. triplets were quite rare (approximately 1 in 8000 births) and higher order births so rare as to be almost unheard of. Multiple pregnancies are usually delivered before the full term of 40 weeks gestation: the average length of pregnancy is around 37 weeks for twins. 34 weeks for triplets and 32 weeks for quadruplets.</a:t>
            </a:r>
          </a:p>
          <a:p>
            <a:endParaRPr lang="en-US" dirty="0"/>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Complications of </a:t>
            </a:r>
            <a:r>
              <a:rPr lang="en-US" b="1" dirty="0" err="1" smtClean="0"/>
              <a:t>monochorionic</a:t>
            </a:r>
            <a:r>
              <a:rPr lang="en-US" b="1" dirty="0" smtClean="0"/>
              <a:t> twins</a:t>
            </a:r>
            <a:endParaRPr lang="en-US" dirty="0"/>
          </a:p>
        </p:txBody>
      </p:sp>
      <p:sp>
        <p:nvSpPr>
          <p:cNvPr id="3" name="Content Placeholder 2"/>
          <p:cNvSpPr>
            <a:spLocks noGrp="1"/>
          </p:cNvSpPr>
          <p:nvPr>
            <p:ph idx="1"/>
          </p:nvPr>
        </p:nvSpPr>
        <p:spPr/>
        <p:txBody>
          <a:bodyPr/>
          <a:lstStyle/>
          <a:p>
            <a:r>
              <a:rPr lang="en-US" dirty="0" smtClean="0"/>
              <a:t>Twin transfusion syndrome</a:t>
            </a:r>
          </a:p>
          <a:p>
            <a:r>
              <a:rPr lang="en-US" dirty="0" smtClean="0"/>
              <a:t>Dead fetus syndrome</a:t>
            </a:r>
          </a:p>
          <a:p>
            <a:r>
              <a:rPr lang="en-US" dirty="0" smtClean="0"/>
              <a:t>Twin reversed arterial perfusion</a:t>
            </a:r>
          </a:p>
          <a:p>
            <a:r>
              <a:rPr lang="en-US" dirty="0" err="1" smtClean="0"/>
              <a:t>Monoamniocity</a:t>
            </a:r>
            <a:endParaRPr lang="en-US" dirty="0" smtClean="0"/>
          </a:p>
          <a:p>
            <a:r>
              <a:rPr lang="en-US" dirty="0" smtClean="0"/>
              <a:t>Conjoint twin</a:t>
            </a:r>
            <a:endParaRPr lang="en-US" dirty="0"/>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Complications of multiple pregnancy in pregnancy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Pre – </a:t>
            </a:r>
            <a:r>
              <a:rPr lang="en-US" dirty="0" err="1" smtClean="0"/>
              <a:t>eclampsia</a:t>
            </a:r>
            <a:endParaRPr lang="en-US" dirty="0" smtClean="0"/>
          </a:p>
          <a:p>
            <a:r>
              <a:rPr lang="en-US" dirty="0" err="1" smtClean="0"/>
              <a:t>Anaemia</a:t>
            </a:r>
            <a:endParaRPr lang="en-US" dirty="0" smtClean="0"/>
          </a:p>
          <a:p>
            <a:r>
              <a:rPr lang="en-US" dirty="0" err="1" smtClean="0"/>
              <a:t>Polyhydramnious</a:t>
            </a:r>
            <a:endParaRPr lang="en-US" dirty="0" smtClean="0"/>
          </a:p>
          <a:p>
            <a:r>
              <a:rPr lang="en-US" dirty="0" smtClean="0"/>
              <a:t>Twin – to – twin transfusion syndrome</a:t>
            </a:r>
          </a:p>
          <a:p>
            <a:r>
              <a:rPr lang="en-US" dirty="0" smtClean="0"/>
              <a:t>Preterm </a:t>
            </a:r>
            <a:r>
              <a:rPr lang="en-US" dirty="0" err="1" smtClean="0"/>
              <a:t>labour</a:t>
            </a:r>
            <a:endParaRPr lang="en-US" dirty="0" smtClean="0"/>
          </a:p>
          <a:p>
            <a:r>
              <a:rPr lang="en-US" dirty="0" smtClean="0"/>
              <a:t>APH</a:t>
            </a:r>
          </a:p>
          <a:p>
            <a:r>
              <a:rPr lang="en-US" dirty="0" smtClean="0"/>
              <a:t>Exaggeration of minor disorders</a:t>
            </a:r>
          </a:p>
          <a:p>
            <a:r>
              <a:rPr lang="en-US" dirty="0" smtClean="0"/>
              <a:t>Premature rupture of membranes</a:t>
            </a:r>
          </a:p>
          <a:p>
            <a:r>
              <a:rPr lang="en-US" dirty="0" smtClean="0"/>
              <a:t>Fetal abnormalities</a:t>
            </a:r>
          </a:p>
          <a:p>
            <a:endParaRPr lang="en-US" dirty="0"/>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Complications of multiple pregnancy in </a:t>
            </a:r>
            <a:r>
              <a:rPr lang="en-US" b="1" dirty="0" err="1" smtClean="0"/>
              <a:t>labour</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Malpresentation</a:t>
            </a:r>
            <a:endParaRPr lang="en-US" dirty="0" smtClean="0"/>
          </a:p>
          <a:p>
            <a:r>
              <a:rPr lang="en-US" dirty="0" smtClean="0"/>
              <a:t>Cord </a:t>
            </a:r>
            <a:r>
              <a:rPr lang="en-US" dirty="0" err="1" smtClean="0"/>
              <a:t>prolapse</a:t>
            </a:r>
            <a:endParaRPr lang="en-US" dirty="0" smtClean="0"/>
          </a:p>
          <a:p>
            <a:r>
              <a:rPr lang="en-US" dirty="0" smtClean="0"/>
              <a:t>Prolonged </a:t>
            </a:r>
            <a:r>
              <a:rPr lang="en-US" dirty="0" err="1" smtClean="0"/>
              <a:t>labour</a:t>
            </a:r>
            <a:endParaRPr lang="en-US" dirty="0" smtClean="0"/>
          </a:p>
          <a:p>
            <a:r>
              <a:rPr lang="en-US" dirty="0" smtClean="0"/>
              <a:t>Locked twins</a:t>
            </a:r>
          </a:p>
          <a:p>
            <a:r>
              <a:rPr lang="en-US" dirty="0" smtClean="0"/>
              <a:t>Post partum </a:t>
            </a:r>
            <a:r>
              <a:rPr lang="en-US" dirty="0" err="1" smtClean="0"/>
              <a:t>haemorrhage</a:t>
            </a:r>
            <a:endParaRPr lang="en-US" dirty="0" smtClean="0"/>
          </a:p>
          <a:p>
            <a:r>
              <a:rPr lang="en-US" dirty="0" smtClean="0"/>
              <a:t>Obstructed </a:t>
            </a:r>
            <a:r>
              <a:rPr lang="en-US" dirty="0" err="1" smtClean="0"/>
              <a:t>labour</a:t>
            </a:r>
            <a:endParaRPr lang="en-US" dirty="0" smtClean="0"/>
          </a:p>
          <a:p>
            <a:r>
              <a:rPr lang="en-US" dirty="0" smtClean="0"/>
              <a:t>Prolonged </a:t>
            </a:r>
            <a:r>
              <a:rPr lang="en-US" dirty="0" err="1" smtClean="0"/>
              <a:t>labour</a:t>
            </a:r>
            <a:endParaRPr lang="en-US" dirty="0" smtClean="0"/>
          </a:p>
          <a:p>
            <a:r>
              <a:rPr lang="en-US" dirty="0" smtClean="0"/>
              <a:t>Delay in birth of second twin</a:t>
            </a:r>
          </a:p>
          <a:p>
            <a:r>
              <a:rPr lang="en-US" dirty="0" smtClean="0"/>
              <a:t>Premature expulsion of placenta</a:t>
            </a:r>
          </a:p>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Menstruation</a:t>
            </a:r>
          </a:p>
        </p:txBody>
      </p:sp>
      <p:sp>
        <p:nvSpPr>
          <p:cNvPr id="49155" name="Rectangle 3"/>
          <p:cNvSpPr>
            <a:spLocks noGrp="1" noChangeArrowheads="1"/>
          </p:cNvSpPr>
          <p:nvPr>
            <p:ph type="body" idx="1"/>
          </p:nvPr>
        </p:nvSpPr>
        <p:spPr>
          <a:xfrm>
            <a:off x="685800" y="1981200"/>
            <a:ext cx="7772400" cy="4449763"/>
          </a:xfrm>
        </p:spPr>
        <p:txBody>
          <a:bodyPr>
            <a:normAutofit fontScale="92500" lnSpcReduction="10000"/>
          </a:bodyPr>
          <a:lstStyle/>
          <a:p>
            <a:r>
              <a:rPr lang="en-US" dirty="0"/>
              <a:t>Menstruation – uterine lining is shed if no pregnancy; tissue and blood exit the introitus</a:t>
            </a:r>
          </a:p>
          <a:p>
            <a:r>
              <a:rPr lang="en-US"/>
              <a:t>Menstrual cycle – lasts about </a:t>
            </a:r>
            <a:r>
              <a:rPr lang="en-US" smtClean="0"/>
              <a:t>21 </a:t>
            </a:r>
            <a:r>
              <a:rPr lang="en-US"/>
              <a:t>to 35 days, average is 28 days</a:t>
            </a:r>
          </a:p>
          <a:p>
            <a:r>
              <a:rPr lang="en-US" dirty="0"/>
              <a:t>Menstrual cycle has four phases:</a:t>
            </a:r>
          </a:p>
          <a:p>
            <a:pPr lvl="1"/>
            <a:r>
              <a:rPr lang="en-US" dirty="0"/>
              <a:t>Follicular phase</a:t>
            </a:r>
          </a:p>
          <a:p>
            <a:pPr lvl="1"/>
            <a:r>
              <a:rPr lang="en-US" dirty="0"/>
              <a:t>Ovulation phase</a:t>
            </a:r>
          </a:p>
          <a:p>
            <a:pPr lvl="1"/>
            <a:r>
              <a:rPr lang="en-US" dirty="0" err="1"/>
              <a:t>Luteal</a:t>
            </a:r>
            <a:r>
              <a:rPr lang="en-US" dirty="0"/>
              <a:t> phase</a:t>
            </a:r>
          </a:p>
          <a:p>
            <a:pPr lvl="1"/>
            <a:r>
              <a:rPr lang="en-US" dirty="0"/>
              <a:t>Menstrual phase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Menstruation: Menstrual Cycle</a:t>
            </a:r>
          </a:p>
        </p:txBody>
      </p:sp>
      <p:sp>
        <p:nvSpPr>
          <p:cNvPr id="51203" name="Rectangle 3"/>
          <p:cNvSpPr>
            <a:spLocks noGrp="1" noChangeArrowheads="1"/>
          </p:cNvSpPr>
          <p:nvPr>
            <p:ph type="body" idx="1"/>
          </p:nvPr>
        </p:nvSpPr>
        <p:spPr>
          <a:xfrm>
            <a:off x="685800" y="1981200"/>
            <a:ext cx="7772400" cy="4021138"/>
          </a:xfrm>
        </p:spPr>
        <p:txBody>
          <a:bodyPr>
            <a:normAutofit fontScale="92500" lnSpcReduction="10000"/>
          </a:bodyPr>
          <a:lstStyle/>
          <a:p>
            <a:r>
              <a:rPr lang="en-US"/>
              <a:t>Follicular phase – begins after menstruation ends; lasts 6-13 days; ovarian follicles begin to ripen; estrogen promotes development of endometrium to 2-5 millimeters thick</a:t>
            </a:r>
          </a:p>
          <a:p>
            <a:r>
              <a:rPr lang="en-US"/>
              <a:t>Ovulation phase – around day 14, an ovum is released due to FSH and LH that have ripened primary follicles; one follicle matures completely (secondary follicle) and ruptures, releasing the egg to be caught by the fimbriae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Menstruation: Menstrual Cycle</a:t>
            </a:r>
          </a:p>
        </p:txBody>
      </p:sp>
      <p:sp>
        <p:nvSpPr>
          <p:cNvPr id="53251" name="Rectangle 3"/>
          <p:cNvSpPr>
            <a:spLocks noGrp="1" noChangeArrowheads="1"/>
          </p:cNvSpPr>
          <p:nvPr>
            <p:ph type="body" idx="1"/>
          </p:nvPr>
        </p:nvSpPr>
        <p:spPr>
          <a:xfrm>
            <a:off x="685800" y="1981200"/>
            <a:ext cx="7772400" cy="3935413"/>
          </a:xfrm>
        </p:spPr>
        <p:txBody>
          <a:bodyPr>
            <a:normAutofit fontScale="92500" lnSpcReduction="10000"/>
          </a:bodyPr>
          <a:lstStyle/>
          <a:p>
            <a:r>
              <a:rPr lang="en-US"/>
              <a:t>Luteal phase – corpus luteum forms on the ovary where the secondary follicle ruptured; it secretes progesterone and estrogen for 10-12 days to further develop the endometrium to 4-6 millimeters thick; without fertilization, the progesterone and estrogen levels signal to the hypothalamus to decrease LH and the corpus luteum deteriorates and estrogen and progesterone drop significantly</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Menstruation</a:t>
            </a:r>
          </a:p>
        </p:txBody>
      </p:sp>
      <p:sp>
        <p:nvSpPr>
          <p:cNvPr id="55299" name="Rectangle 3"/>
          <p:cNvSpPr>
            <a:spLocks noGrp="1" noChangeArrowheads="1"/>
          </p:cNvSpPr>
          <p:nvPr>
            <p:ph type="body" idx="1"/>
          </p:nvPr>
        </p:nvSpPr>
        <p:spPr>
          <a:xfrm>
            <a:off x="685800" y="1600200"/>
            <a:ext cx="7772400" cy="1800225"/>
          </a:xfrm>
        </p:spPr>
        <p:txBody>
          <a:bodyPr>
            <a:normAutofit fontScale="92500" lnSpcReduction="10000"/>
          </a:bodyPr>
          <a:lstStyle/>
          <a:p>
            <a:r>
              <a:rPr lang="en-US"/>
              <a:t>Menstrual phase – endometrial buildup is expelled through uterine contractions for 3-7 days; volume of menses is about 2-4 tablespoons of fluid</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0406"/>
          <p:cNvPicPr>
            <a:picLocks noChangeAspect="1" noChangeArrowheads="1"/>
          </p:cNvPicPr>
          <p:nvPr/>
        </p:nvPicPr>
        <p:blipFill>
          <a:blip r:embed="rId3"/>
          <a:srcRect/>
          <a:stretch>
            <a:fillRect/>
          </a:stretch>
        </p:blipFill>
        <p:spPr bwMode="auto">
          <a:xfrm>
            <a:off x="2733675" y="301625"/>
            <a:ext cx="3673475" cy="5489575"/>
          </a:xfrm>
          <a:prstGeom prst="rect">
            <a:avLst/>
          </a:prstGeom>
          <a:noFill/>
        </p:spPr>
      </p:pic>
      <p:sp>
        <p:nvSpPr>
          <p:cNvPr id="59395" name="Rectangle 3"/>
          <p:cNvSpPr>
            <a:spLocks noGrp="1" noChangeArrowheads="1"/>
          </p:cNvSpPr>
          <p:nvPr>
            <p:ph type="body" idx="1"/>
          </p:nvPr>
        </p:nvSpPr>
        <p:spPr>
          <a:xfrm>
            <a:off x="685800" y="5867400"/>
            <a:ext cx="7772400" cy="757238"/>
          </a:xfrm>
        </p:spPr>
        <p:txBody>
          <a:bodyPr>
            <a:normAutofit lnSpcReduction="10000"/>
          </a:bodyPr>
          <a:lstStyle/>
          <a:p>
            <a:pPr marL="0" indent="1588">
              <a:buFont typeface="Wingdings" pitchFamily="2" charset="2"/>
              <a:buNone/>
            </a:pPr>
            <a:endParaRPr lang="en-US"/>
          </a:p>
          <a:p>
            <a:pPr marL="0" indent="1588">
              <a:buFont typeface="Wingdings" pitchFamily="2" charset="2"/>
              <a:buNone/>
            </a:pPr>
            <a:r>
              <a:rPr lang="en-US" sz="1300"/>
              <a:t>The cycle of female hormones.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Menstrual cycle</a:t>
            </a:r>
            <a:endParaRPr lang="en-US" b="1" dirty="0"/>
          </a:p>
        </p:txBody>
      </p:sp>
      <p:sp>
        <p:nvSpPr>
          <p:cNvPr id="3" name="Content Placeholder 2"/>
          <p:cNvSpPr>
            <a:spLocks noGrp="1"/>
          </p:cNvSpPr>
          <p:nvPr>
            <p:ph idx="1"/>
          </p:nvPr>
        </p:nvSpPr>
        <p:spPr/>
        <p:txBody>
          <a:bodyPr>
            <a:normAutofit lnSpcReduction="10000"/>
          </a:bodyPr>
          <a:lstStyle/>
          <a:p>
            <a:r>
              <a:rPr lang="en-US" dirty="0" smtClean="0"/>
              <a:t>A menstrual cycle (a female reproductive cycle) is episodic uterine bleeding in response to cyclic hormonal changes. </a:t>
            </a:r>
          </a:p>
          <a:p>
            <a:r>
              <a:rPr lang="en-US" dirty="0" smtClean="0"/>
              <a:t>The purpose of a menstrual cycle is to bring an ovum to maturity and renew a uterine tissue bed that will be responsible for the ova’s growth should it be fertilized. It is the process that allows for conception and implantation of a new life. </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Physiology of Menstruation</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Four body structures are involved in the physiology of the menstrual cycle: the hypothalamus, the pituitary gland, the ovaries, and the uterus. </a:t>
            </a:r>
          </a:p>
          <a:p>
            <a:r>
              <a:rPr lang="en-US" dirty="0" smtClean="0"/>
              <a:t>For a menstrual cycle to be complete, all four structures must contribute their part; inactivity of any part results in an incomplete or ineffective cycle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midwifery</a:t>
            </a:r>
            <a:endParaRPr lang="en-US" dirty="0"/>
          </a:p>
        </p:txBody>
      </p:sp>
      <p:sp>
        <p:nvSpPr>
          <p:cNvPr id="3" name="Content Placeholder 2"/>
          <p:cNvSpPr>
            <a:spLocks noGrp="1"/>
          </p:cNvSpPr>
          <p:nvPr>
            <p:ph idx="1"/>
          </p:nvPr>
        </p:nvSpPr>
        <p:spPr/>
        <p:txBody>
          <a:bodyPr/>
          <a:lstStyle/>
          <a:p>
            <a:r>
              <a:rPr lang="en-US" dirty="0" smtClean="0"/>
              <a:t>The midwife had knowledge and skill in an area of life that was a mystery to most people. Since women had no access to formal education, it was widely assumed that the midwife's power must come from supernatural sources</a:t>
            </a:r>
          </a:p>
          <a:p>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Physiology of Menstruation</a:t>
            </a:r>
            <a:br>
              <a:rPr lang="en-US" b="1" dirty="0" smtClean="0"/>
            </a:br>
            <a:endParaRPr lang="en-US" dirty="0"/>
          </a:p>
        </p:txBody>
      </p:sp>
      <p:sp>
        <p:nvSpPr>
          <p:cNvPr id="3" name="Content Placeholder 2"/>
          <p:cNvSpPr>
            <a:spLocks noGrp="1"/>
          </p:cNvSpPr>
          <p:nvPr>
            <p:ph idx="1"/>
          </p:nvPr>
        </p:nvSpPr>
        <p:spPr>
          <a:xfrm>
            <a:off x="457200" y="1371600"/>
            <a:ext cx="8229600" cy="5486400"/>
          </a:xfrm>
        </p:spPr>
        <p:txBody>
          <a:bodyPr>
            <a:normAutofit lnSpcReduction="10000"/>
          </a:bodyPr>
          <a:lstStyle/>
          <a:p>
            <a:pPr>
              <a:buNone/>
            </a:pPr>
            <a:r>
              <a:rPr lang="en-US" b="1" dirty="0" smtClean="0"/>
              <a:t>Hypothalamus</a:t>
            </a:r>
          </a:p>
          <a:p>
            <a:r>
              <a:rPr lang="en-US" dirty="0" smtClean="0"/>
              <a:t>The release of </a:t>
            </a:r>
            <a:r>
              <a:rPr lang="en-US" dirty="0" err="1" smtClean="0"/>
              <a:t>GnRH</a:t>
            </a:r>
            <a:r>
              <a:rPr lang="en-US" dirty="0" smtClean="0"/>
              <a:t> (also called luteinizing hormone–releasing hormone, or LHRH) by the hypothalamus initiates the menstrual cycle. When the level of estrogen (produced by the ovaries) rises, release of the hormone is repressed, and menstrual cycles do not occur.</a:t>
            </a:r>
          </a:p>
          <a:p>
            <a:r>
              <a:rPr lang="en-US" dirty="0" smtClean="0"/>
              <a:t>During childhood, the hypothalamus is apparently so sensitive to the small amount of estrogen produced by the adrenal glands that release of the hormone is suppressed.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Physiology of Menstruation</a:t>
            </a:r>
            <a:br>
              <a:rPr lang="en-US" b="1" dirty="0" smtClean="0"/>
            </a:br>
            <a:endParaRPr lang="en-US" dirty="0"/>
          </a:p>
        </p:txBody>
      </p:sp>
      <p:sp>
        <p:nvSpPr>
          <p:cNvPr id="3" name="Content Placeholder 2"/>
          <p:cNvSpPr>
            <a:spLocks noGrp="1"/>
          </p:cNvSpPr>
          <p:nvPr>
            <p:ph idx="1"/>
          </p:nvPr>
        </p:nvSpPr>
        <p:spPr/>
        <p:txBody>
          <a:bodyPr/>
          <a:lstStyle/>
          <a:p>
            <a:r>
              <a:rPr lang="en-US" dirty="0" smtClean="0"/>
              <a:t>Beginning with puberty, the hypothalamus becomes less sensitive to estrogen feedback; this results in the initiation every month in females of the hormone </a:t>
            </a:r>
            <a:r>
              <a:rPr lang="en-US" dirty="0" err="1" smtClean="0"/>
              <a:t>GnRH</a:t>
            </a:r>
            <a:r>
              <a:rPr lang="en-US" dirty="0" smtClean="0"/>
              <a:t>. </a:t>
            </a:r>
            <a:r>
              <a:rPr lang="en-US" dirty="0" err="1" smtClean="0"/>
              <a:t>GnRH</a:t>
            </a:r>
            <a:r>
              <a:rPr lang="en-US" dirty="0" smtClean="0"/>
              <a:t> is transmitted from the hypothalamus to the anterior pituitary gland and signals the gland to begin producing the </a:t>
            </a:r>
            <a:r>
              <a:rPr lang="en-US" dirty="0" err="1" smtClean="0"/>
              <a:t>gonadotropic</a:t>
            </a:r>
            <a:r>
              <a:rPr lang="en-US" dirty="0" smtClean="0"/>
              <a:t> hormones FSH and LH. Because production of </a:t>
            </a:r>
            <a:r>
              <a:rPr lang="en-US" dirty="0" err="1" smtClean="0"/>
              <a:t>GnRH</a:t>
            </a:r>
            <a:r>
              <a:rPr lang="en-US" dirty="0" smtClean="0"/>
              <a:t> is cyclic, menstrual periods also cycle.</a:t>
            </a:r>
          </a:p>
          <a:p>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Physiology of Menstruation</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Pituitary Gland</a:t>
            </a:r>
          </a:p>
          <a:p>
            <a:r>
              <a:rPr lang="en-US" dirty="0" smtClean="0"/>
              <a:t>Under the </a:t>
            </a:r>
            <a:r>
              <a:rPr lang="en-US" dirty="0" err="1" smtClean="0"/>
              <a:t>inﬂuence</a:t>
            </a:r>
            <a:r>
              <a:rPr lang="en-US" dirty="0" smtClean="0"/>
              <a:t> of </a:t>
            </a:r>
            <a:r>
              <a:rPr lang="en-US" dirty="0" err="1" smtClean="0"/>
              <a:t>GnRH</a:t>
            </a:r>
            <a:r>
              <a:rPr lang="en-US" dirty="0" smtClean="0"/>
              <a:t>, the anterior lobe of the pituitary gland (the </a:t>
            </a:r>
            <a:r>
              <a:rPr lang="en-US" dirty="0" err="1" smtClean="0"/>
              <a:t>adenohypophysis</a:t>
            </a:r>
            <a:r>
              <a:rPr lang="en-US" dirty="0" smtClean="0"/>
              <a:t>) produces two hormones that act on the ovaries to further </a:t>
            </a:r>
            <a:r>
              <a:rPr lang="en-US" dirty="0" err="1" smtClean="0"/>
              <a:t>inﬂuence</a:t>
            </a:r>
            <a:r>
              <a:rPr lang="en-US" dirty="0" smtClean="0"/>
              <a:t> the menstrual cycle: </a:t>
            </a:r>
          </a:p>
          <a:p>
            <a:pPr marL="514350" indent="-514350">
              <a:buAutoNum type="alphaLcParenBoth"/>
            </a:pPr>
            <a:r>
              <a:rPr lang="en-US" dirty="0" smtClean="0"/>
              <a:t>FSH, a hormone that is active early in the cycle and is responsible for maturation of the ovum, and </a:t>
            </a:r>
          </a:p>
          <a:p>
            <a:pPr marL="514350" indent="-514350">
              <a:buAutoNum type="alphaLcParenBoth"/>
            </a:pPr>
            <a:r>
              <a:rPr lang="en-US" dirty="0" smtClean="0"/>
              <a:t>LH, a hormone that becomes most active at the midpoint of the cycle and is responsible for ovulation, or release of the mature egg cell from the ovary, and growth of the uterine lining during the second half of the menstrual cycle.</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Physiology of Menstruation</a:t>
            </a:r>
            <a:br>
              <a:rPr lang="en-US" b="1" dirty="0" smtClean="0"/>
            </a:br>
            <a:endParaRPr lang="en-US" dirty="0"/>
          </a:p>
        </p:txBody>
      </p:sp>
      <p:sp>
        <p:nvSpPr>
          <p:cNvPr id="3" name="Content Placeholder 2"/>
          <p:cNvSpPr>
            <a:spLocks noGrp="1"/>
          </p:cNvSpPr>
          <p:nvPr>
            <p:ph idx="1"/>
          </p:nvPr>
        </p:nvSpPr>
        <p:spPr>
          <a:xfrm>
            <a:off x="457200" y="1219200"/>
            <a:ext cx="8229600" cy="5257800"/>
          </a:xfrm>
        </p:spPr>
        <p:txBody>
          <a:bodyPr>
            <a:normAutofit lnSpcReduction="10000"/>
          </a:bodyPr>
          <a:lstStyle/>
          <a:p>
            <a:pPr>
              <a:buNone/>
            </a:pPr>
            <a:r>
              <a:rPr lang="en-US" b="1" dirty="0" smtClean="0"/>
              <a:t>Ovary</a:t>
            </a:r>
          </a:p>
          <a:p>
            <a:r>
              <a:rPr lang="en-US" dirty="0" smtClean="0"/>
              <a:t>FSH and LH are called </a:t>
            </a:r>
            <a:r>
              <a:rPr lang="en-US" dirty="0" err="1" smtClean="0"/>
              <a:t>gonadotropic</a:t>
            </a:r>
            <a:r>
              <a:rPr lang="en-US" dirty="0" smtClean="0"/>
              <a:t> hormones because they cause growth (trophy) in the gonads (ovaries). Every month during the fertile period of a woman’s life (from menarche to menopause), one of the ovary’s primordial follicles is activated by FSH to begin to grow and mature. As it grows, its cells produce a clear </a:t>
            </a:r>
            <a:r>
              <a:rPr lang="en-US" dirty="0" err="1" smtClean="0"/>
              <a:t>ﬂuid</a:t>
            </a:r>
            <a:r>
              <a:rPr lang="en-US" dirty="0" smtClean="0"/>
              <a:t> (follicular </a:t>
            </a:r>
            <a:r>
              <a:rPr lang="en-US" dirty="0" err="1" smtClean="0"/>
              <a:t>ﬂuid</a:t>
            </a:r>
            <a:r>
              <a:rPr lang="en-US" dirty="0" smtClean="0"/>
              <a:t>) that contains a high degree of estrogen (mainly </a:t>
            </a:r>
            <a:r>
              <a:rPr lang="en-US" dirty="0" err="1" smtClean="0"/>
              <a:t>estradiol</a:t>
            </a:r>
            <a:r>
              <a:rPr lang="en-US" dirty="0" smtClean="0"/>
              <a:t>) and some progesterone.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Physiology of Menstruation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As the follicle reaches its maximum size, it is propelled toward the surface of the ovary. At full maturity, it is visible on the surface of the ovary as a clear water blister approximately 0.25 to 0.5 inches across. At this stage of maturation, the small ovum (barely visible to the naked eye), with its surrounding follicle membrane and </a:t>
            </a:r>
            <a:r>
              <a:rPr lang="en-US" dirty="0" err="1" smtClean="0"/>
              <a:t>ﬂuid</a:t>
            </a:r>
            <a:r>
              <a:rPr lang="en-US" dirty="0" smtClean="0"/>
              <a:t>, is termed a </a:t>
            </a:r>
            <a:r>
              <a:rPr lang="en-US" dirty="0" err="1" smtClean="0"/>
              <a:t>graaﬁan</a:t>
            </a:r>
            <a:r>
              <a:rPr lang="en-US" dirty="0" smtClean="0"/>
              <a:t> follicle.</a:t>
            </a:r>
          </a:p>
          <a:p>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Physiology of Menstruation</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By day 14 before the end of a menstrual cycle (the mid- point of a typical 28-day cycle), the ovum has divided by mitotic division into two separate bodies: a primary </a:t>
            </a:r>
            <a:r>
              <a:rPr lang="en-US" dirty="0" err="1" smtClean="0"/>
              <a:t>oocyte</a:t>
            </a:r>
            <a:r>
              <a:rPr lang="en-US" dirty="0" smtClean="0"/>
              <a:t>, which contains the bulk of the cytoplasm, and a secondary </a:t>
            </a:r>
            <a:r>
              <a:rPr lang="en-US" dirty="0" err="1" smtClean="0"/>
              <a:t>oocyte</a:t>
            </a:r>
            <a:r>
              <a:rPr lang="en-US" dirty="0" smtClean="0"/>
              <a:t>, which contains so little cytoplasm that it is not functional. The structure also has accomplished its meiotic division, reducing its number of chromosomes to the haploid (having only one member of a pair) number of 23.</a:t>
            </a:r>
          </a:p>
          <a:p>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Menstruation</a:t>
            </a:r>
            <a:endParaRPr lang="en-US" dirty="0"/>
          </a:p>
        </p:txBody>
      </p:sp>
      <p:sp>
        <p:nvSpPr>
          <p:cNvPr id="3" name="Content Placeholder 2"/>
          <p:cNvSpPr>
            <a:spLocks noGrp="1"/>
          </p:cNvSpPr>
          <p:nvPr>
            <p:ph idx="1"/>
          </p:nvPr>
        </p:nvSpPr>
        <p:spPr/>
        <p:txBody>
          <a:bodyPr>
            <a:normAutofit/>
          </a:bodyPr>
          <a:lstStyle/>
          <a:p>
            <a:r>
              <a:rPr lang="en-US" dirty="0" smtClean="0"/>
              <a:t>After an upsurge of LH from the pituitary, prostaglandins are released and the </a:t>
            </a:r>
            <a:r>
              <a:rPr lang="en-US" dirty="0" err="1" smtClean="0"/>
              <a:t>graaﬁan</a:t>
            </a:r>
            <a:r>
              <a:rPr lang="en-US" dirty="0" smtClean="0"/>
              <a:t> follicle ruptures. </a:t>
            </a:r>
          </a:p>
          <a:p>
            <a:r>
              <a:rPr lang="en-US" dirty="0" smtClean="0"/>
              <a:t>The ovum is set free from the surface of the ovary, a process termed ovulation. It is swept into the open end of a fallopian tube.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Menstruation</a:t>
            </a:r>
            <a:endParaRPr lang="en-US" dirty="0"/>
          </a:p>
        </p:txBody>
      </p:sp>
      <p:sp>
        <p:nvSpPr>
          <p:cNvPr id="3" name="Content Placeholder 2"/>
          <p:cNvSpPr>
            <a:spLocks noGrp="1"/>
          </p:cNvSpPr>
          <p:nvPr>
            <p:ph idx="1"/>
          </p:nvPr>
        </p:nvSpPr>
        <p:spPr/>
        <p:txBody>
          <a:bodyPr>
            <a:normAutofit lnSpcReduction="10000"/>
          </a:bodyPr>
          <a:lstStyle/>
          <a:p>
            <a:r>
              <a:rPr lang="en-US" dirty="0" smtClean="0"/>
              <a:t>Because periods are typically 28 days, making the 14th day the middle of the cycle, many women believe incorrectly that the midpoint of their cycle is their day of ovulation. </a:t>
            </a:r>
          </a:p>
          <a:p>
            <a:r>
              <a:rPr lang="en-US" dirty="0" smtClean="0"/>
              <a:t>If their cycle is only 20 days long, however, their day of ovulation would be day 6 (14 days from the end of the cycle). If a cycle is 44 days long, ovulation would occur on day 30, not day 22.</a:t>
            </a:r>
          </a:p>
          <a:p>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Menstruation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After the ovum and the follicular </a:t>
            </a:r>
            <a:r>
              <a:rPr lang="en-US" dirty="0" err="1" smtClean="0"/>
              <a:t>ﬂuid</a:t>
            </a:r>
            <a:r>
              <a:rPr lang="en-US" dirty="0" smtClean="0"/>
              <a:t> have been discharged from the ovary, the cells of the follicle remain in the form of a hollow, empty pit. </a:t>
            </a:r>
          </a:p>
          <a:p>
            <a:r>
              <a:rPr lang="en-US" dirty="0" smtClean="0"/>
              <a:t>The FSH has done its work at this point and now decreases in amount. </a:t>
            </a:r>
          </a:p>
          <a:p>
            <a:r>
              <a:rPr lang="en-US" dirty="0" smtClean="0"/>
              <a:t>The second pituitary hormone, LH, continues to rise in amount and acts on the follicle cells of the ovary. </a:t>
            </a:r>
          </a:p>
          <a:p>
            <a:r>
              <a:rPr lang="en-US" dirty="0" smtClean="0"/>
              <a:t>It </a:t>
            </a:r>
            <a:r>
              <a:rPr lang="en-US" dirty="0" err="1" smtClean="0"/>
              <a:t>inﬂuences</a:t>
            </a:r>
            <a:r>
              <a:rPr lang="en-US" dirty="0" smtClean="0"/>
              <a:t> the follicle cells to produce </a:t>
            </a:r>
            <a:r>
              <a:rPr lang="en-US" dirty="0" err="1" smtClean="0"/>
              <a:t>lutein</a:t>
            </a:r>
            <a:r>
              <a:rPr lang="en-US" dirty="0" smtClean="0"/>
              <a:t>, a bright-yellow </a:t>
            </a:r>
            <a:r>
              <a:rPr lang="en-US" dirty="0" err="1" smtClean="0"/>
              <a:t>ﬂuid</a:t>
            </a:r>
            <a:r>
              <a:rPr lang="en-US" dirty="0" smtClean="0"/>
              <a:t>. </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Physiology of Menstruation</a:t>
            </a:r>
            <a:endParaRPr lang="en-US" dirty="0"/>
          </a:p>
        </p:txBody>
      </p:sp>
      <p:sp>
        <p:nvSpPr>
          <p:cNvPr id="3" name="Content Placeholder 2"/>
          <p:cNvSpPr>
            <a:spLocks noGrp="1"/>
          </p:cNvSpPr>
          <p:nvPr>
            <p:ph idx="1"/>
          </p:nvPr>
        </p:nvSpPr>
        <p:spPr/>
        <p:txBody>
          <a:bodyPr/>
          <a:lstStyle/>
          <a:p>
            <a:r>
              <a:rPr lang="en-US" dirty="0" err="1" smtClean="0"/>
              <a:t>Lutein</a:t>
            </a:r>
            <a:r>
              <a:rPr lang="en-US" dirty="0" smtClean="0"/>
              <a:t> is high in progesterone and contains some estrogen, whereas the follicular </a:t>
            </a:r>
            <a:r>
              <a:rPr lang="en-US" dirty="0" err="1" smtClean="0"/>
              <a:t>ﬂuid</a:t>
            </a:r>
            <a:r>
              <a:rPr lang="en-US" dirty="0" smtClean="0"/>
              <a:t> was high in estrogen with some progesterone. This yellow </a:t>
            </a:r>
            <a:r>
              <a:rPr lang="en-US" dirty="0" err="1" smtClean="0"/>
              <a:t>ﬂuid</a:t>
            </a:r>
            <a:r>
              <a:rPr lang="en-US" dirty="0" smtClean="0"/>
              <a:t> </a:t>
            </a:r>
            <a:r>
              <a:rPr lang="en-US" dirty="0" err="1" smtClean="0"/>
              <a:t>ﬁlls</a:t>
            </a:r>
            <a:r>
              <a:rPr lang="en-US" dirty="0" smtClean="0"/>
              <a:t> the empty follicle, which is then termed a corpus </a:t>
            </a:r>
            <a:r>
              <a:rPr lang="en-US" dirty="0" err="1" smtClean="0"/>
              <a:t>luteum</a:t>
            </a:r>
            <a:r>
              <a:rPr lang="en-US" dirty="0" smtClean="0"/>
              <a:t> (yellow body).</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2252</TotalTime>
  <Words>46119</Words>
  <Application>Microsoft Office PowerPoint</Application>
  <PresentationFormat>On-screen Show (4:3)</PresentationFormat>
  <Paragraphs>4561</Paragraphs>
  <Slides>829</Slides>
  <Notes>83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829</vt:i4>
      </vt:variant>
    </vt:vector>
  </HeadingPairs>
  <TitlesOfParts>
    <vt:vector size="832" baseType="lpstr">
      <vt:lpstr>Office Theme</vt:lpstr>
      <vt:lpstr>Bitmap Image</vt:lpstr>
      <vt:lpstr>Photo Editor Photo</vt:lpstr>
      <vt:lpstr>MIDWIFERY I</vt:lpstr>
      <vt:lpstr>LEARNING OUTCOMES</vt:lpstr>
      <vt:lpstr>Slide 3</vt:lpstr>
      <vt:lpstr>Definition of a midwife</vt:lpstr>
      <vt:lpstr>Definition of a midwife</vt:lpstr>
      <vt:lpstr> The Birth of Midwifery </vt:lpstr>
      <vt:lpstr>The Birth of Midwifery</vt:lpstr>
      <vt:lpstr>History of midwifery</vt:lpstr>
      <vt:lpstr>History of midwifery</vt:lpstr>
      <vt:lpstr>History of midwifery</vt:lpstr>
      <vt:lpstr>History of midwifery</vt:lpstr>
      <vt:lpstr>History of midwifery</vt:lpstr>
      <vt:lpstr>History of midwifery</vt:lpstr>
      <vt:lpstr>History of midwifery</vt:lpstr>
      <vt:lpstr>History of midwifery</vt:lpstr>
      <vt:lpstr>The birth of the man-midwife</vt:lpstr>
      <vt:lpstr>The birth of the man-midwife</vt:lpstr>
      <vt:lpstr>The Medicalization of Childbirth</vt:lpstr>
      <vt:lpstr> The Medicalization of Childbirth </vt:lpstr>
      <vt:lpstr>Midwifery in Kenya</vt:lpstr>
      <vt:lpstr>Slide 21</vt:lpstr>
      <vt:lpstr>Slide 22</vt:lpstr>
      <vt:lpstr>Slide 23</vt:lpstr>
      <vt:lpstr>Midwifery education</vt:lpstr>
      <vt:lpstr>Private midwifery</vt:lpstr>
      <vt:lpstr>Regional and local regulatory bodies for private nurse midwives</vt:lpstr>
      <vt:lpstr>Slide 27</vt:lpstr>
      <vt:lpstr>Slide 28</vt:lpstr>
      <vt:lpstr>Reproductive Health (RH) is…</vt:lpstr>
      <vt:lpstr> Development of Reproductive Health </vt:lpstr>
      <vt:lpstr>Development of Reproductive Health</vt:lpstr>
      <vt:lpstr>Development of Reproductive Health</vt:lpstr>
      <vt:lpstr>Slide 33</vt:lpstr>
      <vt:lpstr>Elements/ Components of RH</vt:lpstr>
      <vt:lpstr>Elements/ Components of RH</vt:lpstr>
      <vt:lpstr>Factors affecting reproductive health</vt:lpstr>
      <vt:lpstr>Factors affecting reproductive health</vt:lpstr>
      <vt:lpstr>Sexual and Reproductive Rights </vt:lpstr>
      <vt:lpstr>Sexual and Reproductive Rights (continued)</vt:lpstr>
      <vt:lpstr>Slide 40</vt:lpstr>
      <vt:lpstr>Slide 41</vt:lpstr>
      <vt:lpstr>Female Reproductive System</vt:lpstr>
      <vt:lpstr>The female reproductive system</vt:lpstr>
      <vt:lpstr>Function of Female Reproductive System</vt:lpstr>
      <vt:lpstr>EXTERNAL GENITALIA</vt:lpstr>
      <vt:lpstr>External female genitalia / vulva or pudendum</vt:lpstr>
      <vt:lpstr>External genitals of the female</vt:lpstr>
      <vt:lpstr>Slide 48</vt:lpstr>
      <vt:lpstr>MONS PUBIS</vt:lpstr>
      <vt:lpstr>LABIA MAJORA</vt:lpstr>
      <vt:lpstr>LABIA MINORA</vt:lpstr>
      <vt:lpstr>CLITORIS</vt:lpstr>
      <vt:lpstr>VAGINAL OPENING INTROITUS</vt:lpstr>
      <vt:lpstr>PERINEUM</vt:lpstr>
      <vt:lpstr>INTERNAL GENITALIA</vt:lpstr>
      <vt:lpstr>Slide 56</vt:lpstr>
      <vt:lpstr>VAGINA</vt:lpstr>
      <vt:lpstr> Vagina </vt:lpstr>
      <vt:lpstr>Internal Sex Organs</vt:lpstr>
      <vt:lpstr>CERVIX</vt:lpstr>
      <vt:lpstr>Internal Sex Organs</vt:lpstr>
      <vt:lpstr>PERINEUM</vt:lpstr>
      <vt:lpstr>UTERUS</vt:lpstr>
      <vt:lpstr>Histology of Uterine Wall</vt:lpstr>
      <vt:lpstr>Slide 65</vt:lpstr>
      <vt:lpstr> FALLOPIAN TUBES</vt:lpstr>
      <vt:lpstr>Slide 67</vt:lpstr>
      <vt:lpstr>OVARIES</vt:lpstr>
      <vt:lpstr>Slide 69</vt:lpstr>
      <vt:lpstr>Slide 70</vt:lpstr>
      <vt:lpstr>Structure of ovary</vt:lpstr>
      <vt:lpstr>Slide 72</vt:lpstr>
      <vt:lpstr>Slide 73</vt:lpstr>
      <vt:lpstr>Slide 74</vt:lpstr>
      <vt:lpstr>Nearly mature follicle</vt:lpstr>
      <vt:lpstr>Ovulation </vt:lpstr>
      <vt:lpstr>Oogenesis Generation of eggs</vt:lpstr>
      <vt:lpstr>Mammary glands (breasts)</vt:lpstr>
      <vt:lpstr>Slide 79</vt:lpstr>
      <vt:lpstr>Slide 80</vt:lpstr>
      <vt:lpstr>Female Puberty</vt:lpstr>
      <vt:lpstr>Female Puberty</vt:lpstr>
      <vt:lpstr>Menstruation</vt:lpstr>
      <vt:lpstr>Menstruation: Menstrual Cycle</vt:lpstr>
      <vt:lpstr>Menstruation: Menstrual Cycle</vt:lpstr>
      <vt:lpstr>Menstruation</vt:lpstr>
      <vt:lpstr>Slide 87</vt:lpstr>
      <vt:lpstr>Menstrual cycle</vt:lpstr>
      <vt:lpstr> Physiology of Menstruation </vt:lpstr>
      <vt:lpstr> Physiology of Menstruation </vt:lpstr>
      <vt:lpstr>Physiology of Menstruation </vt:lpstr>
      <vt:lpstr> Physiology of Menstruation </vt:lpstr>
      <vt:lpstr> Physiology of Menstruation </vt:lpstr>
      <vt:lpstr> Physiology of Menstruation </vt:lpstr>
      <vt:lpstr> Physiology of Menstruation </vt:lpstr>
      <vt:lpstr>Physiology of Menstruation</vt:lpstr>
      <vt:lpstr>Physiology of Menstruation</vt:lpstr>
      <vt:lpstr>Physiology of Menstruation</vt:lpstr>
      <vt:lpstr>Physiology of Menstruation</vt:lpstr>
      <vt:lpstr>Physiology of Menstruation</vt:lpstr>
      <vt:lpstr>Physiology of Menstruation</vt:lpstr>
      <vt:lpstr>Physiology of Menstruation</vt:lpstr>
      <vt:lpstr>Physiology of Menstruation</vt:lpstr>
      <vt:lpstr>Physiology of Menstruation</vt:lpstr>
      <vt:lpstr>Slide 105</vt:lpstr>
      <vt:lpstr>Menstrual cycle</vt:lpstr>
      <vt:lpstr>Variations in Menstruation</vt:lpstr>
      <vt:lpstr>Variations in Menstruation</vt:lpstr>
      <vt:lpstr>Variations in Menstruation</vt:lpstr>
      <vt:lpstr>Slide 110</vt:lpstr>
      <vt:lpstr>Slide 111</vt:lpstr>
      <vt:lpstr> Major Organs </vt:lpstr>
      <vt:lpstr>External Genitalia</vt:lpstr>
      <vt:lpstr>Testes</vt:lpstr>
      <vt:lpstr>Slide 115</vt:lpstr>
      <vt:lpstr>Slide 116</vt:lpstr>
      <vt:lpstr>Slide 117</vt:lpstr>
      <vt:lpstr>scrotum</vt:lpstr>
      <vt:lpstr>Slide 119</vt:lpstr>
      <vt:lpstr>Epididymis</vt:lpstr>
      <vt:lpstr>spermatic cord </vt:lpstr>
      <vt:lpstr>Duct System</vt:lpstr>
      <vt:lpstr>Ductus Deferens [vas deferens]</vt:lpstr>
      <vt:lpstr>Ejaculatory Duct </vt:lpstr>
      <vt:lpstr>Slide 125</vt:lpstr>
      <vt:lpstr>Urethra </vt:lpstr>
      <vt:lpstr>Urethra</vt:lpstr>
      <vt:lpstr>accessory glands</vt:lpstr>
      <vt:lpstr>Seminal Vesicles </vt:lpstr>
      <vt:lpstr>Prostate</vt:lpstr>
      <vt:lpstr>Bulbourethral Glands    (Cowper's) </vt:lpstr>
      <vt:lpstr>Seminal Fluid or Semen</vt:lpstr>
      <vt:lpstr>Seminal Fluid or Semen</vt:lpstr>
      <vt:lpstr>penis</vt:lpstr>
      <vt:lpstr>penis</vt:lpstr>
      <vt:lpstr>Slide 136</vt:lpstr>
      <vt:lpstr>Erection</vt:lpstr>
      <vt:lpstr>Erection</vt:lpstr>
      <vt:lpstr>Slide 139</vt:lpstr>
      <vt:lpstr>Slide 140</vt:lpstr>
      <vt:lpstr>Endocrinology of male reproduction. </vt:lpstr>
      <vt:lpstr>Hormones</vt:lpstr>
      <vt:lpstr> Male Sex Hormones  </vt:lpstr>
      <vt:lpstr>Male Sex Hormones </vt:lpstr>
      <vt:lpstr>Male Sex Hormones </vt:lpstr>
      <vt:lpstr>Slide 146</vt:lpstr>
      <vt:lpstr>The functions of the male reproductive system </vt:lpstr>
      <vt:lpstr> Blood-Testis Barrier </vt:lpstr>
      <vt:lpstr>Slide 149</vt:lpstr>
      <vt:lpstr>Slide 150</vt:lpstr>
      <vt:lpstr> Sperm Structure  </vt:lpstr>
      <vt:lpstr>Slide 152</vt:lpstr>
      <vt:lpstr> SPERMATOGENESIS </vt:lpstr>
      <vt:lpstr>SPERMATOGENESIS</vt:lpstr>
      <vt:lpstr>SPERMATOGENESIS</vt:lpstr>
      <vt:lpstr>SPERMATOGENESIS</vt:lpstr>
      <vt:lpstr>SPERMATOGENESIS</vt:lpstr>
      <vt:lpstr>SPERMATOGENESIS</vt:lpstr>
      <vt:lpstr>SPERMATOGENESIS</vt:lpstr>
      <vt:lpstr>SPERMATOGENESIS</vt:lpstr>
      <vt:lpstr>SPERMATOGENESIS</vt:lpstr>
      <vt:lpstr>Slide 162</vt:lpstr>
      <vt:lpstr>Slide 163</vt:lpstr>
      <vt:lpstr>Abnormalities of sperms</vt:lpstr>
      <vt:lpstr> Sexual response in the male  </vt:lpstr>
      <vt:lpstr>Sexual response in the male</vt:lpstr>
      <vt:lpstr>Sexual response in the male</vt:lpstr>
      <vt:lpstr>Sexual response in the male</vt:lpstr>
      <vt:lpstr> Sexual response in the female </vt:lpstr>
      <vt:lpstr>Sexual response in the female</vt:lpstr>
      <vt:lpstr>Slide 171</vt:lpstr>
      <vt:lpstr>Slide 172</vt:lpstr>
      <vt:lpstr>The female pelvis</vt:lpstr>
      <vt:lpstr>The female pelvis</vt:lpstr>
      <vt:lpstr>The female pelvis</vt:lpstr>
      <vt:lpstr>The female pelvis</vt:lpstr>
      <vt:lpstr>The female pelvis</vt:lpstr>
      <vt:lpstr>The female pelvis</vt:lpstr>
      <vt:lpstr>The female pelvis</vt:lpstr>
      <vt:lpstr>The female pelvis</vt:lpstr>
      <vt:lpstr>The female pelvis</vt:lpstr>
      <vt:lpstr>The female pelvis</vt:lpstr>
      <vt:lpstr>The female pelvis</vt:lpstr>
      <vt:lpstr>Female pelvis</vt:lpstr>
      <vt:lpstr>Pelvic Shape</vt:lpstr>
      <vt:lpstr>Female pelvis</vt:lpstr>
      <vt:lpstr>Female pelvis</vt:lpstr>
      <vt:lpstr>Female pelvis</vt:lpstr>
      <vt:lpstr>Female pelvis</vt:lpstr>
      <vt:lpstr>Slide 190</vt:lpstr>
      <vt:lpstr>The female pelvis</vt:lpstr>
      <vt:lpstr>The female pelvis</vt:lpstr>
      <vt:lpstr>Slide 193</vt:lpstr>
      <vt:lpstr>The female pelvis</vt:lpstr>
      <vt:lpstr>The female pelvis</vt:lpstr>
      <vt:lpstr>The female pelvis</vt:lpstr>
      <vt:lpstr>The female pelvis</vt:lpstr>
      <vt:lpstr>The female pelvis</vt:lpstr>
      <vt:lpstr> Pelvic Planes </vt:lpstr>
      <vt:lpstr>Pelvic Planes</vt:lpstr>
      <vt:lpstr>Pelvic Planes</vt:lpstr>
      <vt:lpstr>The female pelvis</vt:lpstr>
      <vt:lpstr>The female pelvis</vt:lpstr>
      <vt:lpstr>The female pelvis</vt:lpstr>
      <vt:lpstr>Pelvic ligaments</vt:lpstr>
      <vt:lpstr>PELVIC LIGAMENTS</vt:lpstr>
      <vt:lpstr>PELVIC MUSCLE</vt:lpstr>
      <vt:lpstr>PELVIC MUSCLE</vt:lpstr>
      <vt:lpstr>Sacroiliac Joint</vt:lpstr>
      <vt:lpstr>Slide 210</vt:lpstr>
      <vt:lpstr>Walls of Pelvis         </vt:lpstr>
      <vt:lpstr>Slide 212</vt:lpstr>
      <vt:lpstr>Pelvic Fascia</vt:lpstr>
      <vt:lpstr>Pelvic Fascia</vt:lpstr>
      <vt:lpstr>Pelvic Ligaments</vt:lpstr>
      <vt:lpstr>Pelvic Floor</vt:lpstr>
      <vt:lpstr>Deep Perineal Pouch:  Urogenital Diaphragm</vt:lpstr>
      <vt:lpstr>Pubic Symphysis</vt:lpstr>
      <vt:lpstr> PUBIC LIGAMENTS  </vt:lpstr>
      <vt:lpstr> PUBIC LIGAMENTS  </vt:lpstr>
      <vt:lpstr> PUBIC LIGAMENTS  </vt:lpstr>
      <vt:lpstr>Levator Ani</vt:lpstr>
      <vt:lpstr>Slide 223</vt:lpstr>
      <vt:lpstr>Slide 224</vt:lpstr>
      <vt:lpstr>Slide 225</vt:lpstr>
      <vt:lpstr>Levator Ani</vt:lpstr>
      <vt:lpstr>Empty Female Bladder</vt:lpstr>
      <vt:lpstr>Slide 228</vt:lpstr>
      <vt:lpstr>Control of Micturition</vt:lpstr>
      <vt:lpstr>Structure of Female Urethra</vt:lpstr>
      <vt:lpstr>Causes of pelvic deviation</vt:lpstr>
      <vt:lpstr>       Abnormalities of Pelvis</vt:lpstr>
      <vt:lpstr>Deviation impact </vt:lpstr>
      <vt:lpstr>Uterine ligaments</vt:lpstr>
      <vt:lpstr>ADEQUACY OF THE PELVIS TO ACHIEVE VAGINAL DELIVERY</vt:lpstr>
      <vt:lpstr>Slide 236</vt:lpstr>
      <vt:lpstr>FETAL SKULL</vt:lpstr>
      <vt:lpstr>Landmark of Fetal skull </vt:lpstr>
      <vt:lpstr>FETAL SKULL DEFINITIONS </vt:lpstr>
      <vt:lpstr>Slide 240</vt:lpstr>
      <vt:lpstr>Slide 241</vt:lpstr>
      <vt:lpstr>Slide 242</vt:lpstr>
      <vt:lpstr>FETAL SKULL SUTURES</vt:lpstr>
      <vt:lpstr>FETAL SKULL FONTANELLES </vt:lpstr>
      <vt:lpstr>Slide 245</vt:lpstr>
      <vt:lpstr>Slide 246</vt:lpstr>
      <vt:lpstr>FETAL SKULL DIAMETERS </vt:lpstr>
      <vt:lpstr>FETAL SKULL DIAMETERS</vt:lpstr>
      <vt:lpstr>Slide 249</vt:lpstr>
      <vt:lpstr>Slide 250</vt:lpstr>
      <vt:lpstr>Slide 251</vt:lpstr>
      <vt:lpstr>Slide 252</vt:lpstr>
      <vt:lpstr>Slide 253</vt:lpstr>
      <vt:lpstr>Slide 254</vt:lpstr>
      <vt:lpstr>Slide 255</vt:lpstr>
      <vt:lpstr>Fetal Skull Circumferences</vt:lpstr>
      <vt:lpstr>Engaging Diameters of Fetal Skull</vt:lpstr>
      <vt:lpstr>Moulding…</vt:lpstr>
      <vt:lpstr>Slide 259</vt:lpstr>
      <vt:lpstr>Slide 260</vt:lpstr>
      <vt:lpstr>MOULDING OF THE HEAD</vt:lpstr>
      <vt:lpstr>MOULDING OF THE HEAD</vt:lpstr>
      <vt:lpstr>Overmoulding</vt:lpstr>
      <vt:lpstr>Slide 264</vt:lpstr>
      <vt:lpstr>Slide 265</vt:lpstr>
      <vt:lpstr>The Scalp Tissues</vt:lpstr>
      <vt:lpstr>Slide 267</vt:lpstr>
      <vt:lpstr>Slide 268</vt:lpstr>
      <vt:lpstr>Slide 269</vt:lpstr>
      <vt:lpstr>Slide 270</vt:lpstr>
      <vt:lpstr>Feto-Pelvic Relationships</vt:lpstr>
      <vt:lpstr>As the journey progresses…</vt:lpstr>
      <vt:lpstr>Fetal Presentation &amp; The Presenting Part</vt:lpstr>
      <vt:lpstr>The Fetal Lie</vt:lpstr>
      <vt:lpstr>Position</vt:lpstr>
      <vt:lpstr>Slide 276</vt:lpstr>
      <vt:lpstr>What is the predominant fetal head position?</vt:lpstr>
      <vt:lpstr>Why should the head rotate?</vt:lpstr>
      <vt:lpstr>Why the LOA or the ROP are favored over the LOP or ROA?</vt:lpstr>
      <vt:lpstr>The Stations of the Fetal Head</vt:lpstr>
      <vt:lpstr>The Stations of the Bony Pelvis</vt:lpstr>
      <vt:lpstr>The Fetal Head Has Five Fifths…</vt:lpstr>
      <vt:lpstr>Slide 283</vt:lpstr>
      <vt:lpstr>The fetal system</vt:lpstr>
      <vt:lpstr> The Fetal Support System </vt:lpstr>
      <vt:lpstr>The placenta</vt:lpstr>
      <vt:lpstr>Slide 287</vt:lpstr>
      <vt:lpstr>Slide 288</vt:lpstr>
      <vt:lpstr>Slide 289</vt:lpstr>
      <vt:lpstr>DECIDUA</vt:lpstr>
      <vt:lpstr>DEVELOPMENT OF PLACENTA</vt:lpstr>
      <vt:lpstr>DEVELOPMENT OF PLACENTA</vt:lpstr>
      <vt:lpstr>FULL-TERM PLACENTA</vt:lpstr>
      <vt:lpstr>FULL-TERM PLACENTA ( Discoid shape -500- 600 gm- Diameter 15-20 cm – Thickness of 2-3 cm)</vt:lpstr>
      <vt:lpstr>PLACENTAL CIRCULATION       80 to 100 each cotyledon - inflow</vt:lpstr>
      <vt:lpstr>STRUCTURE OF STEM CHORIONIC VILLUS</vt:lpstr>
      <vt:lpstr>PLACENTAL MEMBRANE          knot –syncytiotrophoblast –Toward end of pregnancy – phagocytic cells</vt:lpstr>
      <vt:lpstr>TRANSFER ACROSS THE PLACENTAL MEMBRANE                  Viruses: measles;poliomyelitis  Microorganism: treponema pallidum of syphilis ; T.g which produce destructive change in the eye; brain . IgG( gamma globulin) , IgS;IgM ( immunoglobulin S;M )</vt:lpstr>
      <vt:lpstr>The placenta</vt:lpstr>
      <vt:lpstr>The placenta</vt:lpstr>
      <vt:lpstr>The placenta</vt:lpstr>
      <vt:lpstr>The placenta</vt:lpstr>
      <vt:lpstr>The placenta</vt:lpstr>
      <vt:lpstr>The placenta</vt:lpstr>
      <vt:lpstr>The placenta</vt:lpstr>
      <vt:lpstr>The placenta</vt:lpstr>
      <vt:lpstr>The placenta</vt:lpstr>
      <vt:lpstr>The placenta</vt:lpstr>
      <vt:lpstr>The placenta</vt:lpstr>
      <vt:lpstr>The placenta</vt:lpstr>
      <vt:lpstr>The placenta</vt:lpstr>
      <vt:lpstr>The placenta</vt:lpstr>
      <vt:lpstr>The placenta</vt:lpstr>
      <vt:lpstr>The placenta</vt:lpstr>
      <vt:lpstr>The placenta</vt:lpstr>
      <vt:lpstr>The placenta</vt:lpstr>
      <vt:lpstr>The placenta</vt:lpstr>
      <vt:lpstr>Placenta abnormalities</vt:lpstr>
      <vt:lpstr> Fetal membrane complications </vt:lpstr>
      <vt:lpstr>The umbilical cord</vt:lpstr>
      <vt:lpstr>The umbilical cord</vt:lpstr>
      <vt:lpstr>The umbilical cord</vt:lpstr>
      <vt:lpstr>The umbilical cord</vt:lpstr>
      <vt:lpstr>Umbilical cord insertion</vt:lpstr>
      <vt:lpstr>Umbilical cord insertion</vt:lpstr>
      <vt:lpstr>The umbilical cord</vt:lpstr>
      <vt:lpstr> Umbilical Abnormalities </vt:lpstr>
      <vt:lpstr> Umbilical Abnormalities </vt:lpstr>
      <vt:lpstr>The amniotic fluid</vt:lpstr>
      <vt:lpstr>The Amniotic fluid</vt:lpstr>
      <vt:lpstr>The Amniotic fluid</vt:lpstr>
      <vt:lpstr>The Amniotic fluid</vt:lpstr>
      <vt:lpstr>The Amniotic fluid</vt:lpstr>
      <vt:lpstr>The Amniotic fluid</vt:lpstr>
      <vt:lpstr>The Amniotic fluid</vt:lpstr>
      <vt:lpstr>The Amniotic fluid</vt:lpstr>
      <vt:lpstr>The Amniotic fluid</vt:lpstr>
      <vt:lpstr>The Amniotic fluid</vt:lpstr>
      <vt:lpstr>The Amniotic fluid</vt:lpstr>
      <vt:lpstr>Slide 340</vt:lpstr>
      <vt:lpstr>Definition </vt:lpstr>
      <vt:lpstr> FERTILIZATION AND CONCEPTION </vt:lpstr>
      <vt:lpstr> FERTILIZATION AND CONCEPTION </vt:lpstr>
      <vt:lpstr>Slide 344</vt:lpstr>
      <vt:lpstr>Fertilization and conception</vt:lpstr>
      <vt:lpstr>Slide 346</vt:lpstr>
      <vt:lpstr>Slide 347</vt:lpstr>
      <vt:lpstr>Fertilization and conception</vt:lpstr>
      <vt:lpstr>Slide 349</vt:lpstr>
      <vt:lpstr>FUSION OF THE SPERM NUCLEI AND OOCYTE COMPLETE FERTILIZATION</vt:lpstr>
      <vt:lpstr> EMBRYONIC STAGE ( WEEK 2 - 8 ) </vt:lpstr>
      <vt:lpstr>CELL TYPES PRODUCED BY EACH LAYER.</vt:lpstr>
      <vt:lpstr>Fertilization and conception</vt:lpstr>
      <vt:lpstr>4 Weeks Gestational Age</vt:lpstr>
      <vt:lpstr>Slide 355</vt:lpstr>
      <vt:lpstr>6 Weeks Gestational Age</vt:lpstr>
      <vt:lpstr>Slide 357</vt:lpstr>
      <vt:lpstr>8 Weeks Gestational Age</vt:lpstr>
      <vt:lpstr>Slide 359</vt:lpstr>
      <vt:lpstr>10 Weeks Gestational Age</vt:lpstr>
      <vt:lpstr>Slide 361</vt:lpstr>
      <vt:lpstr>12 Weeks Gestational Age</vt:lpstr>
      <vt:lpstr>Slide 363</vt:lpstr>
      <vt:lpstr>14 Weeks Gestational Age</vt:lpstr>
      <vt:lpstr>Slide 365</vt:lpstr>
      <vt:lpstr>16 Weeks Gestational Age</vt:lpstr>
      <vt:lpstr>18 Weeks Gestational Age</vt:lpstr>
      <vt:lpstr>Slide 368</vt:lpstr>
      <vt:lpstr>20 Weeks Gestational Age</vt:lpstr>
      <vt:lpstr>Slide 370</vt:lpstr>
      <vt:lpstr>Slide 371</vt:lpstr>
      <vt:lpstr>22 Weeks Gestational Age</vt:lpstr>
      <vt:lpstr>24 Weeks Gestational Age</vt:lpstr>
      <vt:lpstr>Slide 374</vt:lpstr>
      <vt:lpstr>26 Weeks Gestational Age</vt:lpstr>
      <vt:lpstr>28 Weeks Gestational Age</vt:lpstr>
      <vt:lpstr>30 Weeks Gestational Age</vt:lpstr>
      <vt:lpstr>32 Weeks Gestational Age</vt:lpstr>
      <vt:lpstr>34 Weeks Gestational Age</vt:lpstr>
      <vt:lpstr>36 Weeks Gestational Age</vt:lpstr>
      <vt:lpstr>38 Weeks Gestational Age</vt:lpstr>
      <vt:lpstr>40 Weeks Gestational Age</vt:lpstr>
      <vt:lpstr> Fetal Behavior </vt:lpstr>
      <vt:lpstr> Fetal Experience </vt:lpstr>
      <vt:lpstr>Fetal Experience</vt:lpstr>
      <vt:lpstr>Slide 386</vt:lpstr>
      <vt:lpstr>Fetal circulation</vt:lpstr>
      <vt:lpstr>Fetal circulation</vt:lpstr>
      <vt:lpstr>Fetal circulation</vt:lpstr>
      <vt:lpstr>Fetal circulation</vt:lpstr>
      <vt:lpstr>Fetal circulation</vt:lpstr>
      <vt:lpstr>Fetal circulation</vt:lpstr>
      <vt:lpstr>Fetal circulation</vt:lpstr>
      <vt:lpstr>Fetal circulation</vt:lpstr>
      <vt:lpstr>Fetal circulation</vt:lpstr>
      <vt:lpstr>Fetal circulation</vt:lpstr>
      <vt:lpstr> THE MAIN DIFFERENCES ARE: </vt:lpstr>
      <vt:lpstr>Slide 398</vt:lpstr>
      <vt:lpstr>Post – delivery changes</vt:lpstr>
      <vt:lpstr>Post – delivery changes</vt:lpstr>
      <vt:lpstr>Post – delivery changes</vt:lpstr>
      <vt:lpstr>Post – delivery changes</vt:lpstr>
      <vt:lpstr> Fetal versus adult haemoglobin </vt:lpstr>
      <vt:lpstr> Congenital heart disease </vt:lpstr>
      <vt:lpstr>Congenital heart disease</vt:lpstr>
      <vt:lpstr>Congenital heart disease</vt:lpstr>
      <vt:lpstr>Congenital heart disease</vt:lpstr>
      <vt:lpstr>Congenital heart disease</vt:lpstr>
      <vt:lpstr>Congenital heart disease</vt:lpstr>
      <vt:lpstr>Congenital heart disease</vt:lpstr>
      <vt:lpstr>Slide 411</vt:lpstr>
      <vt:lpstr>Pregnancy hormones</vt:lpstr>
      <vt:lpstr>Human chorionic gonadotrophin</vt:lpstr>
      <vt:lpstr> Human chorionic gonadotrophin </vt:lpstr>
      <vt:lpstr>Human chorionic gonadotrophin</vt:lpstr>
      <vt:lpstr>Human chorionic gonadotrophin</vt:lpstr>
      <vt:lpstr> Human Chorionic Somatomammotropin (hCS) </vt:lpstr>
      <vt:lpstr> Human Chorionic Somatomammotropin (hCS) </vt:lpstr>
      <vt:lpstr> Oestrogen </vt:lpstr>
      <vt:lpstr> Oestrogen </vt:lpstr>
      <vt:lpstr> Progesterone </vt:lpstr>
      <vt:lpstr>Oxytocin</vt:lpstr>
      <vt:lpstr>Slide 423</vt:lpstr>
      <vt:lpstr>SIGNS OF PREGNANCY </vt:lpstr>
      <vt:lpstr>SIGNS OF PREGNANCY </vt:lpstr>
      <vt:lpstr>SIGNS OF PREGNANCY </vt:lpstr>
      <vt:lpstr>SIGNS OF PREGNANCY </vt:lpstr>
      <vt:lpstr>SIGNS OF PREGNANCY </vt:lpstr>
      <vt:lpstr>SIGNS OF PREGNANCY </vt:lpstr>
      <vt:lpstr>SIGNS OF PREGNANCY </vt:lpstr>
      <vt:lpstr>SIGNS OF PREGNANCY </vt:lpstr>
      <vt:lpstr>SIGNS OF PREGNANCY </vt:lpstr>
      <vt:lpstr>SIGNS OF PREGNANCY </vt:lpstr>
      <vt:lpstr>SIGNS OF PREGNANCY </vt:lpstr>
      <vt:lpstr>LABORATORY TESTS FOR PREGNANCY</vt:lpstr>
      <vt:lpstr> Diagnostic Ultrasonography.  </vt:lpstr>
      <vt:lpstr>Uterine Position over Time</vt:lpstr>
      <vt:lpstr> </vt:lpstr>
      <vt:lpstr>Summary of the first week of pregnancy</vt:lpstr>
      <vt:lpstr>Summary of the first week of pregnancy</vt:lpstr>
      <vt:lpstr>Summary of the first week of pregnancy</vt:lpstr>
      <vt:lpstr>Summary of the first week of pregnancy</vt:lpstr>
      <vt:lpstr>Slide 443</vt:lpstr>
      <vt:lpstr>Physiology of pregnancy</vt:lpstr>
      <vt:lpstr>Physiology of pregnancy</vt:lpstr>
      <vt:lpstr> Reproductive System </vt:lpstr>
      <vt:lpstr> Reproductive System </vt:lpstr>
      <vt:lpstr> Reproductive System </vt:lpstr>
      <vt:lpstr>Physiology of pregnancy</vt:lpstr>
      <vt:lpstr>Physiology of pregnancy</vt:lpstr>
      <vt:lpstr>Physiology of pregnancy</vt:lpstr>
      <vt:lpstr>Intravascular pressures </vt:lpstr>
      <vt:lpstr>Intravascular pressures </vt:lpstr>
      <vt:lpstr>Intravascular pressures </vt:lpstr>
      <vt:lpstr>Regional blood flow</vt:lpstr>
      <vt:lpstr>Oxygen-carrying capacity of blood </vt:lpstr>
      <vt:lpstr>Physiology of pregnancy</vt:lpstr>
      <vt:lpstr>Physiology of pregnancy</vt:lpstr>
      <vt:lpstr>Physiology of pregnancy</vt:lpstr>
      <vt:lpstr>Oxygen consumption and ventilation </vt:lpstr>
      <vt:lpstr>Oxygen consumption and ventilation </vt:lpstr>
      <vt:lpstr>Slide 462</vt:lpstr>
      <vt:lpstr>Slide 463</vt:lpstr>
      <vt:lpstr>Physiology of pregnancy</vt:lpstr>
      <vt:lpstr>Factors of coagulation cascade</vt:lpstr>
      <vt:lpstr>Factors of coagulation cascade</vt:lpstr>
      <vt:lpstr>Physiology of pregnancy</vt:lpstr>
      <vt:lpstr>Physiology of pregnancy</vt:lpstr>
      <vt:lpstr>Physiology of pregnancy</vt:lpstr>
      <vt:lpstr>Physiology of pregnancy</vt:lpstr>
      <vt:lpstr>Other urinary tract changes</vt:lpstr>
      <vt:lpstr>Slide 472</vt:lpstr>
      <vt:lpstr>Slide 473</vt:lpstr>
      <vt:lpstr>Slide 474</vt:lpstr>
      <vt:lpstr>Slide 475</vt:lpstr>
      <vt:lpstr>Physiologic changes in pregnancy</vt:lpstr>
      <vt:lpstr>Gastrointestinal</vt:lpstr>
      <vt:lpstr>Gastrointestinal changes</vt:lpstr>
      <vt:lpstr>Gastrointestinal changes</vt:lpstr>
      <vt:lpstr>Physiology of pregnancy</vt:lpstr>
      <vt:lpstr>Integumentary Changes</vt:lpstr>
      <vt:lpstr>Integumentary Changes</vt:lpstr>
      <vt:lpstr>Integumentary Changes</vt:lpstr>
      <vt:lpstr>Integumentary Changes</vt:lpstr>
      <vt:lpstr>Integumentary Changes</vt:lpstr>
      <vt:lpstr>Integumentary Changes</vt:lpstr>
      <vt:lpstr>Musculoskeletal changes</vt:lpstr>
      <vt:lpstr>Musculoskeletal changes</vt:lpstr>
      <vt:lpstr>Musculoskeletal changes</vt:lpstr>
      <vt:lpstr> Changes in body weight during Pregnancy </vt:lpstr>
      <vt:lpstr> Changes in body weight during Pregnancy </vt:lpstr>
      <vt:lpstr>Psychological changes of pregnancy</vt:lpstr>
      <vt:lpstr>Psychological changes of pregnancy</vt:lpstr>
      <vt:lpstr>Psychological changes of pregnancy</vt:lpstr>
      <vt:lpstr>Psychological changes of pregnancy</vt:lpstr>
      <vt:lpstr>Psychological changes of pregnancy</vt:lpstr>
      <vt:lpstr>Emotional changes</vt:lpstr>
      <vt:lpstr>Emotional changes</vt:lpstr>
      <vt:lpstr>Slide 499</vt:lpstr>
      <vt:lpstr>MINOR DISORDERS OF PREGNANCY</vt:lpstr>
      <vt:lpstr>MINOR DISORDERS OF PREGNANCY</vt:lpstr>
      <vt:lpstr>MINOR DISORDERS OF PREGNANCY</vt:lpstr>
      <vt:lpstr>MINOR DISORDERS OF PREGNANCY</vt:lpstr>
      <vt:lpstr>Gastrointestinal changes</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MINOR DISORDERS OF PREGNANCY</vt:lpstr>
      <vt:lpstr>Slide 525</vt:lpstr>
      <vt:lpstr>Pre- pregnancy counseling</vt:lpstr>
      <vt:lpstr>Patients who require genetic counseling</vt:lpstr>
      <vt:lpstr>Slide 528</vt:lpstr>
      <vt:lpstr> How long should it take to conceive? </vt:lpstr>
      <vt:lpstr> Clinical assessment   </vt:lpstr>
      <vt:lpstr>History taking</vt:lpstr>
      <vt:lpstr>History taking</vt:lpstr>
      <vt:lpstr>History taking</vt:lpstr>
      <vt:lpstr>History taking</vt:lpstr>
      <vt:lpstr>History taking</vt:lpstr>
      <vt:lpstr>History taking</vt:lpstr>
      <vt:lpstr>History taking</vt:lpstr>
      <vt:lpstr> Checkpoint summary </vt:lpstr>
      <vt:lpstr>Topics to be addressed in Diabetic patient</vt:lpstr>
      <vt:lpstr>Topics to be addressed in Diabetic patient</vt:lpstr>
      <vt:lpstr>Topics to be addressed in Diabetic patient</vt:lpstr>
      <vt:lpstr>Topics to be addressed in hypertensive patient</vt:lpstr>
      <vt:lpstr>Slide 543</vt:lpstr>
      <vt:lpstr>Slide 544</vt:lpstr>
      <vt:lpstr>Prenatal care</vt:lpstr>
      <vt:lpstr>Prenatal care</vt:lpstr>
      <vt:lpstr>Objectives of Prenatal Care. </vt:lpstr>
      <vt:lpstr>Prenatal care</vt:lpstr>
      <vt:lpstr> Antenatal care ideally consists of:  </vt:lpstr>
      <vt:lpstr>Antenatal care visits</vt:lpstr>
      <vt:lpstr>Antenatal care visits</vt:lpstr>
      <vt:lpstr>Focused Antenatal Care</vt:lpstr>
      <vt:lpstr> Antenatal care: WHO recommendations  </vt:lpstr>
      <vt:lpstr>Goals of Focused ANC</vt:lpstr>
      <vt:lpstr>Goals of Focused ANC</vt:lpstr>
      <vt:lpstr>Goals of Focused ANC</vt:lpstr>
      <vt:lpstr>Goals of Focused ANC</vt:lpstr>
      <vt:lpstr>Goals of Focused ANC</vt:lpstr>
      <vt:lpstr>Goals of Focused ANC</vt:lpstr>
      <vt:lpstr> FANC services </vt:lpstr>
      <vt:lpstr> FANC services </vt:lpstr>
      <vt:lpstr>Recommended visit schedules </vt:lpstr>
      <vt:lpstr>1st visit</vt:lpstr>
      <vt:lpstr>2nd visit</vt:lpstr>
      <vt:lpstr>3rd visit</vt:lpstr>
      <vt:lpstr>4th visit</vt:lpstr>
      <vt:lpstr>BEST PRACTICES DURING FANC</vt:lpstr>
      <vt:lpstr>Why high-risk approach has failed</vt:lpstr>
      <vt:lpstr>Barriers to effective antenatal care</vt:lpstr>
      <vt:lpstr>Diagnosis of Pregnancy</vt:lpstr>
      <vt:lpstr>Diagnosis of Pregnancy</vt:lpstr>
      <vt:lpstr>Differential diagnosis </vt:lpstr>
      <vt:lpstr>PSEUDOCYESIS</vt:lpstr>
      <vt:lpstr> History </vt:lpstr>
      <vt:lpstr> History </vt:lpstr>
      <vt:lpstr> History </vt:lpstr>
      <vt:lpstr> History </vt:lpstr>
      <vt:lpstr> History </vt:lpstr>
      <vt:lpstr> History </vt:lpstr>
      <vt:lpstr> Physical Examination </vt:lpstr>
      <vt:lpstr> Physical Examination </vt:lpstr>
      <vt:lpstr> Physical Examination </vt:lpstr>
      <vt:lpstr> Physical Examination </vt:lpstr>
      <vt:lpstr> Physical Examination </vt:lpstr>
      <vt:lpstr> Physical Examination </vt:lpstr>
      <vt:lpstr>ANC approach</vt:lpstr>
      <vt:lpstr>Effective Antenatal Services to Detect and Treat Complications and Existing Conditions, Adapted from Per Bergsjo 2001 and Rooney 1992</vt:lpstr>
      <vt:lpstr>Effective Antenatal Services to Detect and Treat Complications and Existing Conditions, Adapted from Per Bergsjo 2001 and Rooney 1992</vt:lpstr>
      <vt:lpstr>Slide 589</vt:lpstr>
      <vt:lpstr>Birth preparedness</vt:lpstr>
      <vt:lpstr>Birth preparedness</vt:lpstr>
      <vt:lpstr>Delays </vt:lpstr>
      <vt:lpstr>Birth preparedness/complication readiness</vt:lpstr>
      <vt:lpstr>Birth preparedness/complication readiness</vt:lpstr>
      <vt:lpstr>Birth preparedness</vt:lpstr>
      <vt:lpstr>Complication readiness</vt:lpstr>
      <vt:lpstr>Complication readiness</vt:lpstr>
      <vt:lpstr>Warning signs during pregnancy</vt:lpstr>
      <vt:lpstr>Warning signs during pregnancy</vt:lpstr>
      <vt:lpstr>Danger signs</vt:lpstr>
      <vt:lpstr>Danger signs</vt:lpstr>
      <vt:lpstr>NON-STRESS TEST </vt:lpstr>
      <vt:lpstr>NON-STRESS TEST </vt:lpstr>
      <vt:lpstr>NON-STRESS TEST </vt:lpstr>
      <vt:lpstr>Reasons for having a nonstress test </vt:lpstr>
      <vt:lpstr>Slide 606</vt:lpstr>
      <vt:lpstr>Slide 607</vt:lpstr>
      <vt:lpstr> Biophysical profile (BPP) </vt:lpstr>
      <vt:lpstr>Slide 609</vt:lpstr>
      <vt:lpstr>ULTRA SOUND</vt:lpstr>
      <vt:lpstr>ULTRA SOUND</vt:lpstr>
      <vt:lpstr>ULTRA SOUND</vt:lpstr>
      <vt:lpstr>CONTRACTION STRESS TEST </vt:lpstr>
      <vt:lpstr>Slide 614</vt:lpstr>
      <vt:lpstr>Comprehensive Approach to Reducing HIV Infection in Mothers,  Infants and Young Children</vt:lpstr>
      <vt:lpstr>Preventing Mother-to-child Transmission (PMTCT) of HIV</vt:lpstr>
      <vt:lpstr>Preventing Mother-to-child Transmission (PMTCT) of HIV</vt:lpstr>
      <vt:lpstr>Preventing Mother-to-child Transmission (PMTCT) of HIV</vt:lpstr>
      <vt:lpstr>Preventing Mother-to-child Transmission (PMTCT) of HIV</vt:lpstr>
      <vt:lpstr>Preventing Mother-to-child Transmission (PMTCT) of HIV</vt:lpstr>
      <vt:lpstr>Preventing Mother-to-child Transmission (PMTCT) of HIV</vt:lpstr>
      <vt:lpstr>Preventing Mother-to-child Transmission (PMTCT) of HIV</vt:lpstr>
      <vt:lpstr>Preventing Mother-to-child Transmission (PMTCT) of HIV</vt:lpstr>
      <vt:lpstr>Preventing Mother-to-child Transmission (PMTCT) of HIV</vt:lpstr>
      <vt:lpstr>Preventing Mother-to-child Transmission (PMTCT) of HIV</vt:lpstr>
      <vt:lpstr>Preventing Mother-to-child Transmission (PMTCT) of HIV</vt:lpstr>
      <vt:lpstr>Preventing Mother-to-child Transmission (PMTCT) of HIV</vt:lpstr>
      <vt:lpstr>Antiretroviral Treatment</vt:lpstr>
      <vt:lpstr>Immediate Postpartum Care </vt:lpstr>
      <vt:lpstr>Immediate Postpartum Care  of  Women with HIV Infection</vt:lpstr>
      <vt:lpstr>Immediate Postpartum Care  of  Women with HIV Infection</vt:lpstr>
      <vt:lpstr>Immediate Postpartum Care  of  Women with HIV Infection</vt:lpstr>
      <vt:lpstr>Postpartum Care of Women</vt:lpstr>
      <vt:lpstr>Slide 634</vt:lpstr>
      <vt:lpstr>Slide 635</vt:lpstr>
      <vt:lpstr>Hyperemesis gravidarum</vt:lpstr>
      <vt:lpstr>Associated factors</vt:lpstr>
      <vt:lpstr> Symptoms </vt:lpstr>
      <vt:lpstr>Hyperemesis gravidarum</vt:lpstr>
      <vt:lpstr> Identification of other causes </vt:lpstr>
      <vt:lpstr> Treatment </vt:lpstr>
      <vt:lpstr>Treatment</vt:lpstr>
      <vt:lpstr>Lifestyle advise</vt:lpstr>
      <vt:lpstr> Complications </vt:lpstr>
      <vt:lpstr>Slide 645</vt:lpstr>
      <vt:lpstr>Bleeding in pregnancy</vt:lpstr>
      <vt:lpstr>Bleeding in pregnancy</vt:lpstr>
      <vt:lpstr>Slide 648</vt:lpstr>
      <vt:lpstr>Antepartum haemorrhage</vt:lpstr>
      <vt:lpstr>Antepartum haemorrhage</vt:lpstr>
      <vt:lpstr>Antepartum haemorrhage</vt:lpstr>
      <vt:lpstr> Initial measures  </vt:lpstr>
      <vt:lpstr> Diagnosis  </vt:lpstr>
      <vt:lpstr> General examination </vt:lpstr>
      <vt:lpstr> Management of APH in general  </vt:lpstr>
      <vt:lpstr> If bleeding settles and patient stable:  </vt:lpstr>
      <vt:lpstr>Slide 657</vt:lpstr>
      <vt:lpstr>Slide 658</vt:lpstr>
      <vt:lpstr>Placenta previa</vt:lpstr>
      <vt:lpstr>Placenta previa</vt:lpstr>
      <vt:lpstr>Placenta Previa</vt:lpstr>
      <vt:lpstr>Types of placenta praevia</vt:lpstr>
      <vt:lpstr>Types of placenta praevia</vt:lpstr>
      <vt:lpstr>Slide 664</vt:lpstr>
      <vt:lpstr> Causes of placenta previa </vt:lpstr>
      <vt:lpstr>Risks</vt:lpstr>
      <vt:lpstr>Risks</vt:lpstr>
      <vt:lpstr>Symptoms</vt:lpstr>
      <vt:lpstr>Diagnosis </vt:lpstr>
      <vt:lpstr>Treatment </vt:lpstr>
      <vt:lpstr> Preparations for delivery </vt:lpstr>
      <vt:lpstr> Preparations for delivery </vt:lpstr>
      <vt:lpstr> ROUTE OF DELIVERY AT TERM </vt:lpstr>
      <vt:lpstr> Placenta Praevia – Associated Complications </vt:lpstr>
      <vt:lpstr>Complications </vt:lpstr>
      <vt:lpstr>Slide 676</vt:lpstr>
      <vt:lpstr>Placenta abruptio</vt:lpstr>
      <vt:lpstr>Types </vt:lpstr>
      <vt:lpstr>PLACENTAL ABRUPTION</vt:lpstr>
      <vt:lpstr>Slide 680</vt:lpstr>
      <vt:lpstr>Slide 681</vt:lpstr>
      <vt:lpstr>Slide 682</vt:lpstr>
      <vt:lpstr>Abrutio Placentae</vt:lpstr>
      <vt:lpstr>Predisposing factors of Placenta Abruption</vt:lpstr>
      <vt:lpstr>Causes </vt:lpstr>
      <vt:lpstr>Risks of placenta abruptio</vt:lpstr>
      <vt:lpstr>Symptoms </vt:lpstr>
      <vt:lpstr> Extensive retroplacental clot  removed from maternal placental surface in a case of abruption </vt:lpstr>
      <vt:lpstr>Diagnosis </vt:lpstr>
      <vt:lpstr>Diagnosis of Placenta Abruption</vt:lpstr>
      <vt:lpstr>Differential diagnosis</vt:lpstr>
      <vt:lpstr>Management of Placenta Abruption</vt:lpstr>
      <vt:lpstr> MANAGEMENT </vt:lpstr>
      <vt:lpstr> MANAGEMENT </vt:lpstr>
      <vt:lpstr> COMPLICATIONS </vt:lpstr>
      <vt:lpstr> COMPLICATIONS </vt:lpstr>
      <vt:lpstr> Principal features distinguishing bet. Abruption placenta and P. praevia </vt:lpstr>
      <vt:lpstr>Slide 698</vt:lpstr>
      <vt:lpstr>Vasa Praevia</vt:lpstr>
      <vt:lpstr>Vasa Praevia</vt:lpstr>
      <vt:lpstr>What are the causes of aberrant vessels in vasa previa?</vt:lpstr>
      <vt:lpstr>Bi-lobed placenta</vt:lpstr>
      <vt:lpstr>Bi-lobed placenta</vt:lpstr>
      <vt:lpstr>Velamentous Insertion</vt:lpstr>
      <vt:lpstr>Velamentous Insertion</vt:lpstr>
      <vt:lpstr>Bi-lobed placenta with velamentous insertion</vt:lpstr>
      <vt:lpstr>Accessory (Succenturiate) Lobe</vt:lpstr>
      <vt:lpstr>Succenturiate Lobe</vt:lpstr>
      <vt:lpstr>Risk Factors for Vasa Previa</vt:lpstr>
      <vt:lpstr>Management</vt:lpstr>
      <vt:lpstr>Management</vt:lpstr>
      <vt:lpstr>Management after prenatal diagnosis</vt:lpstr>
      <vt:lpstr>Making the Diagnosis in the Acute Setting</vt:lpstr>
      <vt:lpstr>Slide 714</vt:lpstr>
      <vt:lpstr>Uterine Scar Disruption</vt:lpstr>
      <vt:lpstr>Uterine Scar Disruption</vt:lpstr>
      <vt:lpstr>Uterine Rupture Presentation</vt:lpstr>
      <vt:lpstr>Uterine Rupture Management</vt:lpstr>
      <vt:lpstr>Slide 719</vt:lpstr>
      <vt:lpstr>Hypertension </vt:lpstr>
      <vt:lpstr>Pregnancy-induced hypertension</vt:lpstr>
      <vt:lpstr>Slide 722</vt:lpstr>
      <vt:lpstr>Introduction </vt:lpstr>
      <vt:lpstr>Pre - Eclampsia</vt:lpstr>
      <vt:lpstr>Classification </vt:lpstr>
      <vt:lpstr> What Causes Preeclampsia? </vt:lpstr>
      <vt:lpstr> Who is at Risk for Pre-eclampsia? </vt:lpstr>
      <vt:lpstr> What Are the Signs and Symptoms of Preeclampsia? </vt:lpstr>
      <vt:lpstr>Differences between mild and severe Pre-eclampsia</vt:lpstr>
      <vt:lpstr> Management of pregnancy-induced hypertension  and mild pre-eclampsia </vt:lpstr>
      <vt:lpstr>Pregnancy-induced hypertension</vt:lpstr>
      <vt:lpstr> Management on an outpatient basis: </vt:lpstr>
      <vt:lpstr>Mild – pre-eclampsia</vt:lpstr>
      <vt:lpstr>Mild pre-eclampsia</vt:lpstr>
      <vt:lpstr> Impending eclampsia: </vt:lpstr>
      <vt:lpstr>Slide 736</vt:lpstr>
      <vt:lpstr>Definition </vt:lpstr>
      <vt:lpstr>Definition </vt:lpstr>
      <vt:lpstr>Epidemiology </vt:lpstr>
      <vt:lpstr>Epidemiology </vt:lpstr>
      <vt:lpstr>Epidemiology</vt:lpstr>
      <vt:lpstr>Risk factors</vt:lpstr>
      <vt:lpstr>Risk factors</vt:lpstr>
      <vt:lpstr>Risk factors</vt:lpstr>
      <vt:lpstr>Symptoms of eclampsia </vt:lpstr>
      <vt:lpstr>Stages of an eclamptic fit</vt:lpstr>
      <vt:lpstr>Stages of an eclamptic fit</vt:lpstr>
      <vt:lpstr>Stages of an eclamptic fit</vt:lpstr>
      <vt:lpstr>Stages of an eclamptic fit</vt:lpstr>
      <vt:lpstr>Diagnosis </vt:lpstr>
      <vt:lpstr>How eclampsia affects mother and fetus</vt:lpstr>
      <vt:lpstr>Effects on the Mother </vt:lpstr>
      <vt:lpstr>Effects on the Fetus </vt:lpstr>
      <vt:lpstr>Management </vt:lpstr>
      <vt:lpstr>Management </vt:lpstr>
      <vt:lpstr>Management </vt:lpstr>
      <vt:lpstr> Magnesium sulphate  </vt:lpstr>
      <vt:lpstr>  Indications for magnesium sulphate infusion </vt:lpstr>
      <vt:lpstr>Magnesium Sulphate </vt:lpstr>
      <vt:lpstr>Magnesium Sulphate </vt:lpstr>
      <vt:lpstr>Magnesium Sulphate </vt:lpstr>
      <vt:lpstr>Intramuscular regime </vt:lpstr>
      <vt:lpstr>Magnesium Sulphate </vt:lpstr>
      <vt:lpstr>Magnesium Sulphate </vt:lpstr>
      <vt:lpstr>Magnesium sulphate toxicity </vt:lpstr>
      <vt:lpstr>Magnesium sulphate toxicity</vt:lpstr>
      <vt:lpstr>Relative contraindications </vt:lpstr>
      <vt:lpstr>Magnesium Sulphate </vt:lpstr>
      <vt:lpstr>Management </vt:lpstr>
      <vt:lpstr>Management </vt:lpstr>
      <vt:lpstr>Management </vt:lpstr>
      <vt:lpstr>Management </vt:lpstr>
      <vt:lpstr>Management </vt:lpstr>
      <vt:lpstr>Management </vt:lpstr>
      <vt:lpstr>Management </vt:lpstr>
      <vt:lpstr>Management </vt:lpstr>
      <vt:lpstr>Management </vt:lpstr>
      <vt:lpstr>Management </vt:lpstr>
      <vt:lpstr>Management </vt:lpstr>
      <vt:lpstr> Management of fitting patient: </vt:lpstr>
      <vt:lpstr> Problems and complications </vt:lpstr>
      <vt:lpstr>Problems and complications</vt:lpstr>
      <vt:lpstr>Slide 783</vt:lpstr>
      <vt:lpstr>Definition</vt:lpstr>
      <vt:lpstr>Contributing factors</vt:lpstr>
      <vt:lpstr>Contributing factors</vt:lpstr>
      <vt:lpstr>Contributing factors</vt:lpstr>
      <vt:lpstr>Contributing factors</vt:lpstr>
      <vt:lpstr> Prognosis </vt:lpstr>
      <vt:lpstr> Prognosis </vt:lpstr>
      <vt:lpstr> Prognosis </vt:lpstr>
      <vt:lpstr>Slide 792</vt:lpstr>
      <vt:lpstr>Slide 793</vt:lpstr>
      <vt:lpstr>Definition</vt:lpstr>
      <vt:lpstr>Epidemiology </vt:lpstr>
      <vt:lpstr>Degree of Anaemia: </vt:lpstr>
      <vt:lpstr>Slide 797</vt:lpstr>
      <vt:lpstr>Requirement of Iron</vt:lpstr>
      <vt:lpstr>Iron requirements</vt:lpstr>
      <vt:lpstr>Slide 800</vt:lpstr>
      <vt:lpstr> Risk factors    </vt:lpstr>
      <vt:lpstr> Causes:  </vt:lpstr>
      <vt:lpstr>Causes </vt:lpstr>
      <vt:lpstr>Slide 804</vt:lpstr>
      <vt:lpstr>Anemia: Etiologies</vt:lpstr>
      <vt:lpstr> Clinical presentation:   </vt:lpstr>
      <vt:lpstr> Investigations:   </vt:lpstr>
      <vt:lpstr> Investigations:   </vt:lpstr>
      <vt:lpstr> Management:   </vt:lpstr>
      <vt:lpstr>MANAGEMENT </vt:lpstr>
      <vt:lpstr>Slide 811</vt:lpstr>
      <vt:lpstr>Blood Transfusion:</vt:lpstr>
      <vt:lpstr>Slide 813</vt:lpstr>
      <vt:lpstr>Slide 814</vt:lpstr>
      <vt:lpstr>Complications of anaemia</vt:lpstr>
      <vt:lpstr>Maternal Effects of Anemia</vt:lpstr>
      <vt:lpstr>Complications of anaemia</vt:lpstr>
      <vt:lpstr>Prevention</vt:lpstr>
      <vt:lpstr> Prevention   </vt:lpstr>
      <vt:lpstr>Slide 820</vt:lpstr>
      <vt:lpstr>Slide 821</vt:lpstr>
      <vt:lpstr>Dizygotic twins</vt:lpstr>
      <vt:lpstr>Complications of Twin Pregnancy</vt:lpstr>
      <vt:lpstr>Complications of Twin Pregnancy</vt:lpstr>
      <vt:lpstr>Complications of Twin Pregnancy</vt:lpstr>
      <vt:lpstr>Complications of Twin Pregnancy</vt:lpstr>
      <vt:lpstr>Complications of monochorionic twins</vt:lpstr>
      <vt:lpstr>Complications of multiple pregnancy in pregnancy</vt:lpstr>
      <vt:lpstr>Complications of multiple pregnancy in labour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MIDWIFERY I</dc:title>
  <dc:creator>Joyce</dc:creator>
  <cp:lastModifiedBy>huenz</cp:lastModifiedBy>
  <cp:revision>31</cp:revision>
  <dcterms:created xsi:type="dcterms:W3CDTF">2013-06-06T18:51:19Z</dcterms:created>
  <dcterms:modified xsi:type="dcterms:W3CDTF">2015-06-04T21:49:39Z</dcterms:modified>
</cp:coreProperties>
</file>