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11" r:id="rId41"/>
    <p:sldId id="295" r:id="rId42"/>
    <p:sldId id="312" r:id="rId43"/>
    <p:sldId id="296" r:id="rId44"/>
    <p:sldId id="313" r:id="rId45"/>
    <p:sldId id="297" r:id="rId46"/>
    <p:sldId id="298" r:id="rId47"/>
    <p:sldId id="299" r:id="rId48"/>
    <p:sldId id="300" r:id="rId49"/>
    <p:sldId id="301" r:id="rId50"/>
    <p:sldId id="302" r:id="rId51"/>
    <p:sldId id="303" r:id="rId52"/>
    <p:sldId id="305" r:id="rId53"/>
    <p:sldId id="306" r:id="rId54"/>
    <p:sldId id="307" r:id="rId55"/>
    <p:sldId id="308" r:id="rId56"/>
    <p:sldId id="309" r:id="rId57"/>
    <p:sldId id="310" r:id="rId58"/>
    <p:sldId id="314" r:id="rId59"/>
    <p:sldId id="315" r:id="rId60"/>
    <p:sldId id="316" r:id="rId61"/>
    <p:sldId id="317" r:id="rId62"/>
    <p:sldId id="318" r:id="rId63"/>
    <p:sldId id="319" r:id="rId64"/>
    <p:sldId id="320" r:id="rId65"/>
    <p:sldId id="321" r:id="rId66"/>
    <p:sldId id="322" r:id="rId67"/>
    <p:sldId id="323" r:id="rId68"/>
    <p:sldId id="324" r:id="rId69"/>
    <p:sldId id="342" r:id="rId70"/>
    <p:sldId id="341" r:id="rId71"/>
    <p:sldId id="325" r:id="rId72"/>
    <p:sldId id="343" r:id="rId73"/>
    <p:sldId id="344" r:id="rId74"/>
    <p:sldId id="326" r:id="rId75"/>
    <p:sldId id="327" r:id="rId76"/>
    <p:sldId id="328" r:id="rId77"/>
    <p:sldId id="329" r:id="rId78"/>
    <p:sldId id="345" r:id="rId79"/>
    <p:sldId id="347" r:id="rId80"/>
    <p:sldId id="346" r:id="rId81"/>
    <p:sldId id="348" r:id="rId82"/>
    <p:sldId id="330" r:id="rId83"/>
    <p:sldId id="331" r:id="rId84"/>
    <p:sldId id="332" r:id="rId85"/>
    <p:sldId id="349" r:id="rId86"/>
    <p:sldId id="350" r:id="rId87"/>
    <p:sldId id="351" r:id="rId88"/>
    <p:sldId id="352" r:id="rId89"/>
    <p:sldId id="353" r:id="rId90"/>
    <p:sldId id="354" r:id="rId91"/>
    <p:sldId id="355" r:id="rId92"/>
    <p:sldId id="356" r:id="rId93"/>
    <p:sldId id="333" r:id="rId94"/>
    <p:sldId id="357" r:id="rId95"/>
    <p:sldId id="358" r:id="rId96"/>
    <p:sldId id="359" r:id="rId97"/>
    <p:sldId id="334" r:id="rId98"/>
    <p:sldId id="335" r:id="rId99"/>
    <p:sldId id="336" r:id="rId100"/>
    <p:sldId id="337" r:id="rId101"/>
    <p:sldId id="338"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2" autoAdjust="0"/>
    <p:restoredTop sz="94660"/>
  </p:normalViewPr>
  <p:slideViewPr>
    <p:cSldViewPr>
      <p:cViewPr varScale="1">
        <p:scale>
          <a:sx n="74" d="100"/>
          <a:sy n="74" d="100"/>
        </p:scale>
        <p:origin x="124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5B1E70-A987-49C8-A2AC-1D5CA4813A5C}" type="datetimeFigureOut">
              <a:rPr lang="en-US" smtClean="0"/>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3ABEF4-7A6C-4C7E-8B3C-C4923A6A552B}" type="slidenum">
              <a:rPr lang="en-US" smtClean="0"/>
              <a:t>‹#›</a:t>
            </a:fld>
            <a:endParaRPr lang="en-US" dirty="0"/>
          </a:p>
        </p:txBody>
      </p:sp>
    </p:spTree>
    <p:extLst>
      <p:ext uri="{BB962C8B-B14F-4D97-AF65-F5344CB8AC3E}">
        <p14:creationId xmlns:p14="http://schemas.microsoft.com/office/powerpoint/2010/main" val="286658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5B1E70-A987-49C8-A2AC-1D5CA4813A5C}" type="datetimeFigureOut">
              <a:rPr lang="en-US" smtClean="0"/>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3ABEF4-7A6C-4C7E-8B3C-C4923A6A552B}" type="slidenum">
              <a:rPr lang="en-US" smtClean="0"/>
              <a:t>‹#›</a:t>
            </a:fld>
            <a:endParaRPr lang="en-US" dirty="0"/>
          </a:p>
        </p:txBody>
      </p:sp>
    </p:spTree>
    <p:extLst>
      <p:ext uri="{BB962C8B-B14F-4D97-AF65-F5344CB8AC3E}">
        <p14:creationId xmlns:p14="http://schemas.microsoft.com/office/powerpoint/2010/main" val="1964811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5B1E70-A987-49C8-A2AC-1D5CA4813A5C}" type="datetimeFigureOut">
              <a:rPr lang="en-US" smtClean="0"/>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3ABEF4-7A6C-4C7E-8B3C-C4923A6A552B}" type="slidenum">
              <a:rPr lang="en-US" smtClean="0"/>
              <a:t>‹#›</a:t>
            </a:fld>
            <a:endParaRPr lang="en-US" dirty="0"/>
          </a:p>
        </p:txBody>
      </p:sp>
    </p:spTree>
    <p:extLst>
      <p:ext uri="{BB962C8B-B14F-4D97-AF65-F5344CB8AC3E}">
        <p14:creationId xmlns:p14="http://schemas.microsoft.com/office/powerpoint/2010/main" val="55616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5B1E70-A987-49C8-A2AC-1D5CA4813A5C}" type="datetimeFigureOut">
              <a:rPr lang="en-US" smtClean="0"/>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3ABEF4-7A6C-4C7E-8B3C-C4923A6A552B}" type="slidenum">
              <a:rPr lang="en-US" smtClean="0"/>
              <a:t>‹#›</a:t>
            </a:fld>
            <a:endParaRPr lang="en-US" dirty="0"/>
          </a:p>
        </p:txBody>
      </p:sp>
    </p:spTree>
    <p:extLst>
      <p:ext uri="{BB962C8B-B14F-4D97-AF65-F5344CB8AC3E}">
        <p14:creationId xmlns:p14="http://schemas.microsoft.com/office/powerpoint/2010/main" val="310505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5B1E70-A987-49C8-A2AC-1D5CA4813A5C}" type="datetimeFigureOut">
              <a:rPr lang="en-US" smtClean="0"/>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3ABEF4-7A6C-4C7E-8B3C-C4923A6A552B}" type="slidenum">
              <a:rPr lang="en-US" smtClean="0"/>
              <a:t>‹#›</a:t>
            </a:fld>
            <a:endParaRPr lang="en-US" dirty="0"/>
          </a:p>
        </p:txBody>
      </p:sp>
    </p:spTree>
    <p:extLst>
      <p:ext uri="{BB962C8B-B14F-4D97-AF65-F5344CB8AC3E}">
        <p14:creationId xmlns:p14="http://schemas.microsoft.com/office/powerpoint/2010/main" val="124339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5B1E70-A987-49C8-A2AC-1D5CA4813A5C}" type="datetimeFigureOut">
              <a:rPr lang="en-US" smtClean="0"/>
              <a:t>6/12/2022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3ABEF4-7A6C-4C7E-8B3C-C4923A6A552B}" type="slidenum">
              <a:rPr lang="en-US" smtClean="0"/>
              <a:t>‹#›</a:t>
            </a:fld>
            <a:endParaRPr lang="en-US" dirty="0"/>
          </a:p>
        </p:txBody>
      </p:sp>
    </p:spTree>
    <p:extLst>
      <p:ext uri="{BB962C8B-B14F-4D97-AF65-F5344CB8AC3E}">
        <p14:creationId xmlns:p14="http://schemas.microsoft.com/office/powerpoint/2010/main" val="3554846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5B1E70-A987-49C8-A2AC-1D5CA4813A5C}" type="datetimeFigureOut">
              <a:rPr lang="en-US" smtClean="0"/>
              <a:t>6/12/2022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3ABEF4-7A6C-4C7E-8B3C-C4923A6A552B}" type="slidenum">
              <a:rPr lang="en-US" smtClean="0"/>
              <a:t>‹#›</a:t>
            </a:fld>
            <a:endParaRPr lang="en-US" dirty="0"/>
          </a:p>
        </p:txBody>
      </p:sp>
    </p:spTree>
    <p:extLst>
      <p:ext uri="{BB962C8B-B14F-4D97-AF65-F5344CB8AC3E}">
        <p14:creationId xmlns:p14="http://schemas.microsoft.com/office/powerpoint/2010/main" val="53459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5B1E70-A987-49C8-A2AC-1D5CA4813A5C}" type="datetimeFigureOut">
              <a:rPr lang="en-US" smtClean="0"/>
              <a:t>6/12/2022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3ABEF4-7A6C-4C7E-8B3C-C4923A6A552B}" type="slidenum">
              <a:rPr lang="en-US" smtClean="0"/>
              <a:t>‹#›</a:t>
            </a:fld>
            <a:endParaRPr lang="en-US" dirty="0"/>
          </a:p>
        </p:txBody>
      </p:sp>
    </p:spTree>
    <p:extLst>
      <p:ext uri="{BB962C8B-B14F-4D97-AF65-F5344CB8AC3E}">
        <p14:creationId xmlns:p14="http://schemas.microsoft.com/office/powerpoint/2010/main" val="589512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5B1E70-A987-49C8-A2AC-1D5CA4813A5C}" type="datetimeFigureOut">
              <a:rPr lang="en-US" smtClean="0"/>
              <a:t>6/12/2022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3ABEF4-7A6C-4C7E-8B3C-C4923A6A552B}" type="slidenum">
              <a:rPr lang="en-US" smtClean="0"/>
              <a:t>‹#›</a:t>
            </a:fld>
            <a:endParaRPr lang="en-US" dirty="0"/>
          </a:p>
        </p:txBody>
      </p:sp>
    </p:spTree>
    <p:extLst>
      <p:ext uri="{BB962C8B-B14F-4D97-AF65-F5344CB8AC3E}">
        <p14:creationId xmlns:p14="http://schemas.microsoft.com/office/powerpoint/2010/main" val="174980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5B1E70-A987-49C8-A2AC-1D5CA4813A5C}" type="datetimeFigureOut">
              <a:rPr lang="en-US" smtClean="0"/>
              <a:t>6/12/2022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3ABEF4-7A6C-4C7E-8B3C-C4923A6A552B}" type="slidenum">
              <a:rPr lang="en-US" smtClean="0"/>
              <a:t>‹#›</a:t>
            </a:fld>
            <a:endParaRPr lang="en-US" dirty="0"/>
          </a:p>
        </p:txBody>
      </p:sp>
    </p:spTree>
    <p:extLst>
      <p:ext uri="{BB962C8B-B14F-4D97-AF65-F5344CB8AC3E}">
        <p14:creationId xmlns:p14="http://schemas.microsoft.com/office/powerpoint/2010/main" val="229096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5B1E70-A987-49C8-A2AC-1D5CA4813A5C}" type="datetimeFigureOut">
              <a:rPr lang="en-US" smtClean="0"/>
              <a:t>6/12/2022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3ABEF4-7A6C-4C7E-8B3C-C4923A6A552B}" type="slidenum">
              <a:rPr lang="en-US" smtClean="0"/>
              <a:t>‹#›</a:t>
            </a:fld>
            <a:endParaRPr lang="en-US" dirty="0"/>
          </a:p>
        </p:txBody>
      </p:sp>
    </p:spTree>
    <p:extLst>
      <p:ext uri="{BB962C8B-B14F-4D97-AF65-F5344CB8AC3E}">
        <p14:creationId xmlns:p14="http://schemas.microsoft.com/office/powerpoint/2010/main" val="4235197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5B1E70-A987-49C8-A2AC-1D5CA4813A5C}" type="datetimeFigureOut">
              <a:rPr lang="en-US" smtClean="0"/>
              <a:t>6/12/2022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ABEF4-7A6C-4C7E-8B3C-C4923A6A552B}" type="slidenum">
              <a:rPr lang="en-US" smtClean="0"/>
              <a:t>‹#›</a:t>
            </a:fld>
            <a:endParaRPr lang="en-US" dirty="0"/>
          </a:p>
        </p:txBody>
      </p:sp>
    </p:spTree>
    <p:extLst>
      <p:ext uri="{BB962C8B-B14F-4D97-AF65-F5344CB8AC3E}">
        <p14:creationId xmlns:p14="http://schemas.microsoft.com/office/powerpoint/2010/main" val="3120418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MINOR SURGICAL PROCEDURES</a:t>
            </a:r>
            <a:endParaRPr lang="en-US" dirty="0"/>
          </a:p>
        </p:txBody>
      </p:sp>
      <p:sp>
        <p:nvSpPr>
          <p:cNvPr id="3" name="Subtitle 2"/>
          <p:cNvSpPr>
            <a:spLocks noGrp="1"/>
          </p:cNvSpPr>
          <p:nvPr>
            <p:ph type="subTitle" idx="1"/>
          </p:nvPr>
        </p:nvSpPr>
        <p:spPr/>
        <p:txBody>
          <a:bodyPr/>
          <a:lstStyle/>
          <a:p>
            <a:r>
              <a:rPr lang="en-US" dirty="0" smtClean="0"/>
              <a:t>BY MISS IRENE MUMO</a:t>
            </a:r>
            <a:endParaRPr lang="en-US" dirty="0"/>
          </a:p>
        </p:txBody>
      </p:sp>
    </p:spTree>
    <p:extLst>
      <p:ext uri="{BB962C8B-B14F-4D97-AF65-F5344CB8AC3E}">
        <p14:creationId xmlns:p14="http://schemas.microsoft.com/office/powerpoint/2010/main" val="1607856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a:t>
            </a:r>
            <a:endParaRPr lang="en-US" dirty="0"/>
          </a:p>
        </p:txBody>
      </p:sp>
      <p:sp>
        <p:nvSpPr>
          <p:cNvPr id="3" name="Content Placeholder 2"/>
          <p:cNvSpPr>
            <a:spLocks noGrp="1"/>
          </p:cNvSpPr>
          <p:nvPr>
            <p:ph idx="1"/>
          </p:nvPr>
        </p:nvSpPr>
        <p:spPr/>
        <p:txBody>
          <a:bodyPr/>
          <a:lstStyle/>
          <a:p>
            <a:r>
              <a:rPr lang="en-US" dirty="0" smtClean="0"/>
              <a:t>Step 1</a:t>
            </a:r>
          </a:p>
          <a:p>
            <a:r>
              <a:rPr lang="en-US" dirty="0" smtClean="0"/>
              <a:t>Prep </a:t>
            </a:r>
            <a:r>
              <a:rPr lang="en-US" dirty="0"/>
              <a:t>the surface of the abscess and surrounding skin with </a:t>
            </a:r>
            <a:r>
              <a:rPr lang="en-US" dirty="0" err="1"/>
              <a:t>povidone</a:t>
            </a:r>
            <a:r>
              <a:rPr lang="en-US" dirty="0"/>
              <a:t>-iodine or </a:t>
            </a:r>
            <a:r>
              <a:rPr lang="en-US" dirty="0" err="1"/>
              <a:t>chlorhexidine</a:t>
            </a:r>
            <a:r>
              <a:rPr lang="en-US" dirty="0"/>
              <a:t> </a:t>
            </a:r>
            <a:r>
              <a:rPr lang="en-US" dirty="0" smtClean="0"/>
              <a:t>solution </a:t>
            </a:r>
            <a:r>
              <a:rPr lang="en-US" dirty="0"/>
              <a:t>and drape the abscess with sterile towels. </a:t>
            </a:r>
            <a:endParaRPr lang="en-US" dirty="0" smtClean="0"/>
          </a:p>
          <a:p>
            <a:r>
              <a:rPr lang="en-US" dirty="0" smtClean="0"/>
              <a:t>Perform </a:t>
            </a:r>
            <a:r>
              <a:rPr lang="en-US" dirty="0"/>
              <a:t>a field block by infiltrating local anesthetic around and under the tissue surrounding abscess. </a:t>
            </a:r>
          </a:p>
        </p:txBody>
      </p:sp>
    </p:spTree>
    <p:extLst>
      <p:ext uri="{BB962C8B-B14F-4D97-AF65-F5344CB8AC3E}">
        <p14:creationId xmlns:p14="http://schemas.microsoft.com/office/powerpoint/2010/main" val="11248452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95400" y="1600200"/>
            <a:ext cx="5791200" cy="4724399"/>
          </a:xfrm>
          <a:prstGeom prst="rect">
            <a:avLst/>
          </a:prstGeom>
        </p:spPr>
      </p:pic>
    </p:spTree>
    <p:extLst>
      <p:ext uri="{BB962C8B-B14F-4D97-AF65-F5344CB8AC3E}">
        <p14:creationId xmlns:p14="http://schemas.microsoft.com/office/powerpoint/2010/main" val="10341588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Sutures and techniques</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Discussed in another presentation</a:t>
            </a:r>
            <a:endParaRPr lang="en-US" b="1" dirty="0">
              <a:solidFill>
                <a:srgbClr val="FF0000"/>
              </a:solidFill>
            </a:endParaRPr>
          </a:p>
        </p:txBody>
      </p:sp>
    </p:spTree>
    <p:extLst>
      <p:ext uri="{BB962C8B-B14F-4D97-AF65-F5344CB8AC3E}">
        <p14:creationId xmlns:p14="http://schemas.microsoft.com/office/powerpoint/2010/main" val="4043449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Step 2</a:t>
            </a:r>
          </a:p>
          <a:p>
            <a:r>
              <a:rPr lang="en-US" dirty="0"/>
              <a:t>Make a linear incision with a no. 11 or 15 blade into the abscess. </a:t>
            </a:r>
            <a:endParaRPr lang="en-US" dirty="0" smtClean="0"/>
          </a:p>
          <a:p>
            <a:r>
              <a:rPr lang="en-US" dirty="0" smtClean="0"/>
              <a:t>Step 3</a:t>
            </a:r>
          </a:p>
          <a:p>
            <a:r>
              <a:rPr lang="en-US" dirty="0"/>
              <a:t>Allow purulent material from the abscess to drain</a:t>
            </a:r>
            <a:r>
              <a:rPr lang="en-US" dirty="0" smtClean="0"/>
              <a:t>.</a:t>
            </a:r>
          </a:p>
          <a:p>
            <a:r>
              <a:rPr lang="en-US" dirty="0" smtClean="0"/>
              <a:t> </a:t>
            </a:r>
            <a:r>
              <a:rPr lang="en-US" dirty="0"/>
              <a:t>Gently probe the abscess with the curved hemostats to break up </a:t>
            </a:r>
            <a:r>
              <a:rPr lang="en-US" dirty="0" err="1"/>
              <a:t>loculations</a:t>
            </a:r>
            <a:r>
              <a:rPr lang="en-US" dirty="0" smtClean="0"/>
              <a:t>.</a:t>
            </a:r>
          </a:p>
          <a:p>
            <a:r>
              <a:rPr lang="en-US" dirty="0" smtClean="0"/>
              <a:t> </a:t>
            </a:r>
            <a:r>
              <a:rPr lang="en-US" dirty="0"/>
              <a:t>Attempt to manually express purulent material from the abscess. </a:t>
            </a:r>
          </a:p>
        </p:txBody>
      </p:sp>
    </p:spTree>
    <p:extLst>
      <p:ext uri="{BB962C8B-B14F-4D97-AF65-F5344CB8AC3E}">
        <p14:creationId xmlns:p14="http://schemas.microsoft.com/office/powerpoint/2010/main" val="3851266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Step 4</a:t>
            </a:r>
          </a:p>
          <a:p>
            <a:r>
              <a:rPr lang="en-US" dirty="0" smtClean="0"/>
              <a:t>Insert </a:t>
            </a:r>
            <a:r>
              <a:rPr lang="en-US" dirty="0"/>
              <a:t>packing material into the abscess with hemostats or forceps. Dress the wound with sterile gauze and tape</a:t>
            </a:r>
          </a:p>
        </p:txBody>
      </p:sp>
    </p:spTree>
    <p:extLst>
      <p:ext uri="{BB962C8B-B14F-4D97-AF65-F5344CB8AC3E}">
        <p14:creationId xmlns:p14="http://schemas.microsoft.com/office/powerpoint/2010/main" val="1971554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t>
            </a:r>
            <a:endParaRPr lang="en-US" dirty="0"/>
          </a:p>
        </p:txBody>
      </p:sp>
      <p:sp>
        <p:nvSpPr>
          <p:cNvPr id="3" name="Content Placeholder 2"/>
          <p:cNvSpPr>
            <a:spLocks noGrp="1"/>
          </p:cNvSpPr>
          <p:nvPr>
            <p:ph idx="1"/>
          </p:nvPr>
        </p:nvSpPr>
        <p:spPr/>
        <p:txBody>
          <a:bodyPr>
            <a:normAutofit fontScale="47500" lnSpcReduction="20000"/>
          </a:bodyPr>
          <a:lstStyle/>
          <a:p>
            <a:r>
              <a:rPr lang="en-US" dirty="0"/>
              <a:t>Inadequate anesthesia</a:t>
            </a:r>
          </a:p>
          <a:p>
            <a:endParaRPr lang="en-US" dirty="0"/>
          </a:p>
          <a:p>
            <a:r>
              <a:rPr lang="en-US" dirty="0"/>
              <a:t>Pain during and after the procedure</a:t>
            </a:r>
          </a:p>
          <a:p>
            <a:endParaRPr lang="en-US" dirty="0"/>
          </a:p>
          <a:p>
            <a:r>
              <a:rPr lang="en-US" dirty="0"/>
              <a:t>Bleeding</a:t>
            </a:r>
          </a:p>
          <a:p>
            <a:endParaRPr lang="en-US" dirty="0"/>
          </a:p>
          <a:p>
            <a:r>
              <a:rPr lang="en-US" dirty="0"/>
              <a:t>Reoccurrence of abscess formation</a:t>
            </a:r>
          </a:p>
          <a:p>
            <a:endParaRPr lang="en-US" dirty="0"/>
          </a:p>
          <a:p>
            <a:r>
              <a:rPr lang="en-US" dirty="0"/>
              <a:t>Septic thrombophlebitis</a:t>
            </a:r>
          </a:p>
          <a:p>
            <a:endParaRPr lang="en-US" dirty="0"/>
          </a:p>
          <a:p>
            <a:r>
              <a:rPr lang="en-US" dirty="0"/>
              <a:t>Necrotizing fasciitis</a:t>
            </a:r>
          </a:p>
          <a:p>
            <a:endParaRPr lang="en-US" dirty="0"/>
          </a:p>
          <a:p>
            <a:r>
              <a:rPr lang="en-US" dirty="0"/>
              <a:t>Fistula formation</a:t>
            </a:r>
          </a:p>
          <a:p>
            <a:endParaRPr lang="en-US" dirty="0"/>
          </a:p>
          <a:p>
            <a:r>
              <a:rPr lang="en-US" dirty="0"/>
              <a:t>Damage to nerves and vessels</a:t>
            </a:r>
          </a:p>
          <a:p>
            <a:endParaRPr lang="en-US" dirty="0"/>
          </a:p>
          <a:p>
            <a:r>
              <a:rPr lang="en-US" dirty="0"/>
              <a:t>Scarring</a:t>
            </a:r>
          </a:p>
        </p:txBody>
      </p:sp>
    </p:spTree>
    <p:extLst>
      <p:ext uri="{BB962C8B-B14F-4D97-AF65-F5344CB8AC3E}">
        <p14:creationId xmlns:p14="http://schemas.microsoft.com/office/powerpoint/2010/main" val="1023150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procedure instructions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patient should be instructed to keep the wound clean, dry, and covered with absorbent material. If the abscess contains packing gauze, instruct the patient to remove packing material and repack the abscess every 1 to 2 days until the abscess cavity has resolved and packing materials can no longer be inserted into the abscess. </a:t>
            </a:r>
            <a:endParaRPr lang="en-US" dirty="0" smtClean="0"/>
          </a:p>
          <a:p>
            <a:r>
              <a:rPr lang="en-US" dirty="0" smtClean="0"/>
              <a:t>If </a:t>
            </a:r>
            <a:r>
              <a:rPr lang="en-US" dirty="0"/>
              <a:t>the patient does not feel comfortable with repacking, direct the patient to a medical facility for repacking of the abscess every 1 to 2 days. </a:t>
            </a:r>
            <a:endParaRPr lang="en-US" dirty="0" smtClean="0"/>
          </a:p>
          <a:p>
            <a:r>
              <a:rPr lang="en-US" dirty="0" smtClean="0"/>
              <a:t>Instruct </a:t>
            </a:r>
            <a:r>
              <a:rPr lang="en-US" dirty="0"/>
              <a:t>the patient to change the overlying dressing once a day. Inform the patient that he or she may take over-the-counter pain relievers or prescription pain relievers as directed for pain. </a:t>
            </a:r>
          </a:p>
        </p:txBody>
      </p:sp>
    </p:spTree>
    <p:extLst>
      <p:ext uri="{BB962C8B-B14F-4D97-AF65-F5344CB8AC3E}">
        <p14:creationId xmlns:p14="http://schemas.microsoft.com/office/powerpoint/2010/main" val="2742977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CATHETIRIZATION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In urinary catheterization a latex, polyurethane, or silicone tube known as a urinary catheter is inserted into the bladder through the urethra. </a:t>
            </a:r>
            <a:endParaRPr lang="en-US" dirty="0" smtClean="0"/>
          </a:p>
          <a:p>
            <a:r>
              <a:rPr lang="en-US" dirty="0" smtClean="0"/>
              <a:t>Catheterization </a:t>
            </a:r>
            <a:r>
              <a:rPr lang="en-US" dirty="0"/>
              <a:t>allows urine to drain from the bladder for collection</a:t>
            </a:r>
            <a:r>
              <a:rPr lang="en-US" dirty="0" smtClean="0"/>
              <a:t>.</a:t>
            </a:r>
          </a:p>
          <a:p>
            <a:r>
              <a:rPr lang="en-US" dirty="0" smtClean="0"/>
              <a:t>A </a:t>
            </a:r>
            <a:r>
              <a:rPr lang="en-US" dirty="0"/>
              <a:t>clinician, often a nurse, usually performs the procedure, but self-catheterization is also possible</a:t>
            </a:r>
            <a:r>
              <a:rPr lang="en-US" dirty="0" smtClean="0"/>
              <a:t>.</a:t>
            </a:r>
          </a:p>
          <a:p>
            <a:r>
              <a:rPr lang="en-US" dirty="0" smtClean="0"/>
              <a:t> </a:t>
            </a:r>
            <a:r>
              <a:rPr lang="en-US" dirty="0"/>
              <a:t>A catheter may be in place for long periods of time (indwelling catheter) or removed after each use (intermittent </a:t>
            </a:r>
            <a:r>
              <a:rPr lang="en-US" dirty="0" smtClean="0"/>
              <a:t>catheterization).</a:t>
            </a:r>
            <a:endParaRPr lang="en-US" dirty="0"/>
          </a:p>
        </p:txBody>
      </p:sp>
    </p:spTree>
    <p:extLst>
      <p:ext uri="{BB962C8B-B14F-4D97-AF65-F5344CB8AC3E}">
        <p14:creationId xmlns:p14="http://schemas.microsoft.com/office/powerpoint/2010/main" val="3921293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a:t>
            </a:r>
            <a:endParaRPr lang="en-US" dirty="0"/>
          </a:p>
        </p:txBody>
      </p:sp>
      <p:sp>
        <p:nvSpPr>
          <p:cNvPr id="3" name="Content Placeholder 2"/>
          <p:cNvSpPr>
            <a:spLocks noGrp="1"/>
          </p:cNvSpPr>
          <p:nvPr>
            <p:ph idx="1"/>
          </p:nvPr>
        </p:nvSpPr>
        <p:spPr/>
        <p:txBody>
          <a:bodyPr/>
          <a:lstStyle/>
          <a:p>
            <a:r>
              <a:rPr lang="en-US" dirty="0"/>
              <a:t>A Foley catheter (indwelling urinary catheter) is retained by means of a balloon at the tip that is inflated with sterile water. The balloons typically come in two different sizes: 5 </a:t>
            </a:r>
            <a:r>
              <a:rPr lang="en-US" dirty="0" smtClean="0"/>
              <a:t>cm and </a:t>
            </a:r>
            <a:r>
              <a:rPr lang="en-US" dirty="0"/>
              <a:t>30 </a:t>
            </a:r>
            <a:r>
              <a:rPr lang="en-US" dirty="0" smtClean="0"/>
              <a:t>cm. </a:t>
            </a:r>
          </a:p>
          <a:p>
            <a:r>
              <a:rPr lang="en-US" dirty="0" smtClean="0"/>
              <a:t>They </a:t>
            </a:r>
            <a:r>
              <a:rPr lang="en-US" dirty="0"/>
              <a:t>are commonly made in silicone rubber or natural rubber.</a:t>
            </a:r>
          </a:p>
        </p:txBody>
      </p:sp>
    </p:spTree>
    <p:extLst>
      <p:ext uri="{BB962C8B-B14F-4D97-AF65-F5344CB8AC3E}">
        <p14:creationId xmlns:p14="http://schemas.microsoft.com/office/powerpoint/2010/main" val="3226933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43273" y="1600200"/>
            <a:ext cx="5657453" cy="4525963"/>
          </a:xfrm>
          <a:prstGeom prst="rect">
            <a:avLst/>
          </a:prstGeom>
        </p:spPr>
      </p:pic>
    </p:spTree>
    <p:extLst>
      <p:ext uri="{BB962C8B-B14F-4D97-AF65-F5344CB8AC3E}">
        <p14:creationId xmlns:p14="http://schemas.microsoft.com/office/powerpoint/2010/main" val="3829524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An intermittent catheter/Robinson catheter is a flexible catheter that is removed after each use. </a:t>
            </a:r>
            <a:endParaRPr lang="en-US" dirty="0" smtClean="0"/>
          </a:p>
          <a:p>
            <a:r>
              <a:rPr lang="en-US" dirty="0" smtClean="0"/>
              <a:t>Unlike </a:t>
            </a:r>
            <a:r>
              <a:rPr lang="en-US" dirty="0"/>
              <a:t>the Foley catheter, it has no balloon on its tip and therefore cannot stay in place unaided.</a:t>
            </a:r>
          </a:p>
        </p:txBody>
      </p:sp>
    </p:spTree>
    <p:extLst>
      <p:ext uri="{BB962C8B-B14F-4D97-AF65-F5344CB8AC3E}">
        <p14:creationId xmlns:p14="http://schemas.microsoft.com/office/powerpoint/2010/main" val="2545722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A </a:t>
            </a:r>
            <a:r>
              <a:rPr lang="en-US" dirty="0" err="1"/>
              <a:t>coudé</a:t>
            </a:r>
            <a:r>
              <a:rPr lang="en-US" dirty="0"/>
              <a:t> catheter, including </a:t>
            </a:r>
            <a:r>
              <a:rPr lang="en-US" dirty="0" err="1"/>
              <a:t>Tiemann's</a:t>
            </a:r>
            <a:r>
              <a:rPr lang="en-US" dirty="0"/>
              <a:t> catheter, is designed with a curved tip that makes it easier to pass through the curvature of the prostatic </a:t>
            </a:r>
            <a:r>
              <a:rPr lang="en-US" dirty="0" smtClean="0"/>
              <a:t>urethra</a:t>
            </a:r>
          </a:p>
          <a:p>
            <a:r>
              <a:rPr lang="en-US" dirty="0"/>
              <a:t>A hematuria (or </a:t>
            </a:r>
            <a:r>
              <a:rPr lang="en-US" dirty="0" err="1"/>
              <a:t>haematuria</a:t>
            </a:r>
            <a:r>
              <a:rPr lang="en-US" dirty="0"/>
              <a:t>) catheter is a type of Foley catheter used for Post-TURP hemostasis. This is useful following endoscopic surgical procedures, or in the case of gross hematuria. There are both two-way and three-way hematuria catheters (double and triple lumen)</a:t>
            </a:r>
          </a:p>
        </p:txBody>
      </p:sp>
    </p:spTree>
    <p:extLst>
      <p:ext uri="{BB962C8B-B14F-4D97-AF65-F5344CB8AC3E}">
        <p14:creationId xmlns:p14="http://schemas.microsoft.com/office/powerpoint/2010/main" val="291374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INCISION AND DRAINAGE</a:t>
            </a:r>
            <a:endParaRPr lang="en-US" dirty="0"/>
          </a:p>
        </p:txBody>
      </p:sp>
      <p:sp>
        <p:nvSpPr>
          <p:cNvPr id="3" name="Content Placeholder 2"/>
          <p:cNvSpPr>
            <a:spLocks noGrp="1"/>
          </p:cNvSpPr>
          <p:nvPr>
            <p:ph idx="1"/>
          </p:nvPr>
        </p:nvSpPr>
        <p:spPr/>
        <p:txBody>
          <a:bodyPr/>
          <a:lstStyle/>
          <a:p>
            <a:r>
              <a:rPr lang="en-US" dirty="0" smtClean="0"/>
              <a:t>Incision </a:t>
            </a:r>
            <a:r>
              <a:rPr lang="en-US" dirty="0"/>
              <a:t>and drainage (I&amp;D) is a widely used procedure in various care settings, including emergency departments and outpatient clinics. </a:t>
            </a:r>
            <a:endParaRPr lang="en-US" dirty="0" smtClean="0"/>
          </a:p>
          <a:p>
            <a:r>
              <a:rPr lang="en-US" dirty="0" smtClean="0"/>
              <a:t>It </a:t>
            </a:r>
            <a:r>
              <a:rPr lang="en-US" dirty="0"/>
              <a:t>is the primary treatment for skin and soft tissue abscesses, with or without adjunctive antibiotic therapy</a:t>
            </a:r>
          </a:p>
        </p:txBody>
      </p:sp>
    </p:spTree>
    <p:extLst>
      <p:ext uri="{BB962C8B-B14F-4D97-AF65-F5344CB8AC3E}">
        <p14:creationId xmlns:p14="http://schemas.microsoft.com/office/powerpoint/2010/main" val="3179921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WAY FOLEY CATHETER</a:t>
            </a:r>
            <a:endParaRPr lang="en-US" dirty="0"/>
          </a:p>
        </p:txBody>
      </p:sp>
      <p:pic>
        <p:nvPicPr>
          <p:cNvPr id="4" name="Content Placeholder 3"/>
          <p:cNvPicPr>
            <a:picLocks noGrp="1" noChangeAspect="1"/>
          </p:cNvPicPr>
          <p:nvPr>
            <p:ph idx="1"/>
          </p:nvPr>
        </p:nvPicPr>
        <p:blipFill>
          <a:blip r:embed="rId2"/>
          <a:stretch>
            <a:fillRect/>
          </a:stretch>
        </p:blipFill>
        <p:spPr>
          <a:xfrm>
            <a:off x="1981200" y="1905000"/>
            <a:ext cx="5562600" cy="3810000"/>
          </a:xfrm>
          <a:prstGeom prst="rect">
            <a:avLst/>
          </a:prstGeom>
        </p:spPr>
      </p:pic>
    </p:spTree>
    <p:extLst>
      <p:ext uri="{BB962C8B-B14F-4D97-AF65-F5344CB8AC3E}">
        <p14:creationId xmlns:p14="http://schemas.microsoft.com/office/powerpoint/2010/main" val="1182823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condom catheter can be used by males and carries a lower risk of infection than an indwelling </a:t>
            </a:r>
            <a:r>
              <a:rPr lang="en-US" dirty="0" smtClean="0"/>
              <a:t>catheter</a:t>
            </a:r>
          </a:p>
          <a:p>
            <a:endParaRPr lang="en-US" dirty="0"/>
          </a:p>
        </p:txBody>
      </p:sp>
    </p:spTree>
    <p:extLst>
      <p:ext uri="{BB962C8B-B14F-4D97-AF65-F5344CB8AC3E}">
        <p14:creationId xmlns:p14="http://schemas.microsoft.com/office/powerpoint/2010/main" val="2195134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CONDOM CATHETER</a:t>
            </a:r>
            <a:endParaRPr lang="en-US" dirty="0"/>
          </a:p>
        </p:txBody>
      </p:sp>
      <p:pic>
        <p:nvPicPr>
          <p:cNvPr id="4" name="Content Placeholder 3"/>
          <p:cNvPicPr>
            <a:picLocks noGrp="1" noChangeAspect="1"/>
          </p:cNvPicPr>
          <p:nvPr>
            <p:ph idx="1"/>
          </p:nvPr>
        </p:nvPicPr>
        <p:blipFill>
          <a:blip r:embed="rId2"/>
          <a:stretch>
            <a:fillRect/>
          </a:stretch>
        </p:blipFill>
        <p:spPr>
          <a:xfrm>
            <a:off x="3736070" y="1600200"/>
            <a:ext cx="1671859" cy="4525963"/>
          </a:xfrm>
          <a:prstGeom prst="rect">
            <a:avLst/>
          </a:prstGeom>
        </p:spPr>
      </p:pic>
    </p:spTree>
    <p:extLst>
      <p:ext uri="{BB962C8B-B14F-4D97-AF65-F5344CB8AC3E}">
        <p14:creationId xmlns:p14="http://schemas.microsoft.com/office/powerpoint/2010/main" val="1134132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Catheter diameters are sized by the French catheter scale (F). The most common sizes are 10 F (3.3mm) to 28 F (9.3mm). </a:t>
            </a:r>
            <a:endParaRPr lang="en-US" dirty="0" smtClean="0"/>
          </a:p>
          <a:p>
            <a:r>
              <a:rPr lang="en-US" dirty="0" smtClean="0"/>
              <a:t>The </a:t>
            </a:r>
            <a:r>
              <a:rPr lang="en-US" dirty="0"/>
              <a:t>clinician selects a size large enough to allow free flow of urine, and large enough to control leakage of urine around the catheter. </a:t>
            </a:r>
            <a:endParaRPr lang="en-US" dirty="0" smtClean="0"/>
          </a:p>
          <a:p>
            <a:r>
              <a:rPr lang="en-US" dirty="0" smtClean="0"/>
              <a:t>A </a:t>
            </a:r>
            <a:r>
              <a:rPr lang="en-US" dirty="0"/>
              <a:t>larger size is necessary when the urine is thick, bloody, or contains large amounts of sediment. Larger catheters, however, are more likely to damage the urethra</a:t>
            </a:r>
            <a:r>
              <a:rPr lang="en-US" dirty="0" smtClean="0"/>
              <a:t>.</a:t>
            </a:r>
          </a:p>
          <a:p>
            <a:r>
              <a:rPr lang="en-US" dirty="0" smtClean="0"/>
              <a:t> </a:t>
            </a:r>
            <a:r>
              <a:rPr lang="en-US" dirty="0"/>
              <a:t>Some people develop allergies or sensitivities to latex after long-term latex catheter use making it necessary to use silicone or Teflon types</a:t>
            </a:r>
          </a:p>
        </p:txBody>
      </p:sp>
    </p:spTree>
    <p:extLst>
      <p:ext uri="{BB962C8B-B14F-4D97-AF65-F5344CB8AC3E}">
        <p14:creationId xmlns:p14="http://schemas.microsoft.com/office/powerpoint/2010/main" val="3724947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Catheters are color-coded based on their </a:t>
            </a:r>
            <a:r>
              <a:rPr lang="en-US" dirty="0" err="1"/>
              <a:t>french</a:t>
            </a:r>
            <a:r>
              <a:rPr lang="en-US" dirty="0"/>
              <a:t> sizes</a:t>
            </a:r>
            <a:r>
              <a:rPr lang="en-US" dirty="0" smtClean="0"/>
              <a:t>:</a:t>
            </a:r>
            <a:endParaRPr lang="en-US" dirty="0"/>
          </a:p>
          <a:p>
            <a:endParaRPr lang="en-US" dirty="0"/>
          </a:p>
          <a:p>
            <a:r>
              <a:rPr lang="en-US" dirty="0"/>
              <a:t>Size 10 </a:t>
            </a:r>
            <a:r>
              <a:rPr lang="en-US" dirty="0" err="1"/>
              <a:t>french</a:t>
            </a:r>
            <a:r>
              <a:rPr lang="en-US" dirty="0"/>
              <a:t>: black</a:t>
            </a:r>
          </a:p>
          <a:p>
            <a:r>
              <a:rPr lang="en-US" dirty="0"/>
              <a:t>Size 12 </a:t>
            </a:r>
            <a:r>
              <a:rPr lang="en-US" dirty="0" err="1"/>
              <a:t>french</a:t>
            </a:r>
            <a:r>
              <a:rPr lang="en-US" dirty="0"/>
              <a:t>: white</a:t>
            </a:r>
          </a:p>
          <a:p>
            <a:r>
              <a:rPr lang="en-US" dirty="0"/>
              <a:t>Size 14 </a:t>
            </a:r>
            <a:r>
              <a:rPr lang="en-US" dirty="0" err="1"/>
              <a:t>french</a:t>
            </a:r>
            <a:r>
              <a:rPr lang="en-US" dirty="0"/>
              <a:t>: green</a:t>
            </a:r>
          </a:p>
          <a:p>
            <a:r>
              <a:rPr lang="en-US" dirty="0"/>
              <a:t>Size 16 </a:t>
            </a:r>
            <a:r>
              <a:rPr lang="en-US" dirty="0" err="1"/>
              <a:t>french</a:t>
            </a:r>
            <a:r>
              <a:rPr lang="en-US" dirty="0"/>
              <a:t>: orange</a:t>
            </a:r>
          </a:p>
          <a:p>
            <a:r>
              <a:rPr lang="en-US" dirty="0"/>
              <a:t>Size 18 </a:t>
            </a:r>
            <a:r>
              <a:rPr lang="en-US" dirty="0" err="1"/>
              <a:t>french</a:t>
            </a:r>
            <a:r>
              <a:rPr lang="en-US" dirty="0"/>
              <a:t>: </a:t>
            </a:r>
            <a:r>
              <a:rPr lang="en-US" dirty="0" smtClean="0"/>
              <a:t>red</a:t>
            </a:r>
          </a:p>
          <a:p>
            <a:r>
              <a:rPr lang="en-US" dirty="0" smtClean="0"/>
              <a:t>Size 20 French: yellow</a:t>
            </a:r>
            <a:endParaRPr lang="en-US" dirty="0"/>
          </a:p>
        </p:txBody>
      </p:sp>
    </p:spTree>
    <p:extLst>
      <p:ext uri="{BB962C8B-B14F-4D97-AF65-F5344CB8AC3E}">
        <p14:creationId xmlns:p14="http://schemas.microsoft.com/office/powerpoint/2010/main" val="1849573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Common indications for urinary catheterization include acute or chronic urinary retention (which can damage the kidneys), </a:t>
            </a:r>
            <a:endParaRPr lang="en-US" dirty="0" smtClean="0"/>
          </a:p>
          <a:p>
            <a:r>
              <a:rPr lang="en-US" dirty="0" err="1" smtClean="0"/>
              <a:t>orthopaedic</a:t>
            </a:r>
            <a:r>
              <a:rPr lang="en-US" dirty="0" smtClean="0"/>
              <a:t> </a:t>
            </a:r>
            <a:r>
              <a:rPr lang="en-US" dirty="0"/>
              <a:t>procedures that may limit a patient's movement, </a:t>
            </a:r>
            <a:endParaRPr lang="en-US" dirty="0" smtClean="0"/>
          </a:p>
          <a:p>
            <a:r>
              <a:rPr lang="en-US" dirty="0" smtClean="0"/>
              <a:t>the </a:t>
            </a:r>
            <a:r>
              <a:rPr lang="en-US" dirty="0"/>
              <a:t>need for accurate monitoring of input and output (such as in an ICU), </a:t>
            </a:r>
            <a:endParaRPr lang="en-US" dirty="0" smtClean="0"/>
          </a:p>
          <a:p>
            <a:r>
              <a:rPr lang="en-US" dirty="0" smtClean="0"/>
              <a:t>benign </a:t>
            </a:r>
            <a:r>
              <a:rPr lang="en-US" dirty="0"/>
              <a:t>prostatic hyperplasia, </a:t>
            </a:r>
            <a:endParaRPr lang="en-US" dirty="0" smtClean="0"/>
          </a:p>
          <a:p>
            <a:r>
              <a:rPr lang="en-US" dirty="0" smtClean="0"/>
              <a:t>incontinence</a:t>
            </a:r>
            <a:r>
              <a:rPr lang="en-US" dirty="0"/>
              <a:t>, </a:t>
            </a:r>
            <a:endParaRPr lang="en-US" dirty="0" smtClean="0"/>
          </a:p>
          <a:p>
            <a:r>
              <a:rPr lang="en-US" dirty="0" smtClean="0"/>
              <a:t>and </a:t>
            </a:r>
            <a:r>
              <a:rPr lang="en-US" dirty="0"/>
              <a:t>the effects of various surgical interventions involving the bladder, prostate or bowel.</a:t>
            </a:r>
          </a:p>
        </p:txBody>
      </p:sp>
    </p:spTree>
    <p:extLst>
      <p:ext uri="{BB962C8B-B14F-4D97-AF65-F5344CB8AC3E}">
        <p14:creationId xmlns:p14="http://schemas.microsoft.com/office/powerpoint/2010/main" val="3365564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Intermittent self-catheterization may be indicated in cases of neurogenic bladder due to damage to the spinal cord or brain. This can be performed by the patient four to six times a day, using a clean technique</a:t>
            </a:r>
          </a:p>
        </p:txBody>
      </p:sp>
    </p:spTree>
    <p:extLst>
      <p:ext uri="{BB962C8B-B14F-4D97-AF65-F5344CB8AC3E}">
        <p14:creationId xmlns:p14="http://schemas.microsoft.com/office/powerpoint/2010/main" val="1427833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a:t>
            </a:r>
            <a:endParaRPr lang="en-US" dirty="0"/>
          </a:p>
        </p:txBody>
      </p:sp>
      <p:sp>
        <p:nvSpPr>
          <p:cNvPr id="3" name="Content Placeholder 2"/>
          <p:cNvSpPr>
            <a:spLocks noGrp="1"/>
          </p:cNvSpPr>
          <p:nvPr>
            <p:ph idx="1"/>
          </p:nvPr>
        </p:nvSpPr>
        <p:spPr/>
        <p:txBody>
          <a:bodyPr/>
          <a:lstStyle/>
          <a:p>
            <a:r>
              <a:rPr lang="en-US" b="1" dirty="0">
                <a:solidFill>
                  <a:srgbClr val="FF0000"/>
                </a:solidFill>
              </a:rPr>
              <a:t>Explanation and Consent</a:t>
            </a:r>
          </a:p>
          <a:p>
            <a:r>
              <a:rPr lang="en-US" dirty="0"/>
              <a:t>Confirm the patients identification</a:t>
            </a:r>
          </a:p>
          <a:p>
            <a:r>
              <a:rPr lang="en-US" dirty="0"/>
              <a:t>Check full name, DOB, and hospital </a:t>
            </a:r>
            <a:r>
              <a:rPr lang="en-US" dirty="0" smtClean="0"/>
              <a:t>number</a:t>
            </a:r>
          </a:p>
          <a:p>
            <a:r>
              <a:rPr lang="en-US" dirty="0"/>
              <a:t>Describe the procedure</a:t>
            </a:r>
          </a:p>
          <a:p>
            <a:r>
              <a:rPr lang="en-US" dirty="0"/>
              <a:t>State the importance of the procedure</a:t>
            </a:r>
          </a:p>
        </p:txBody>
      </p:sp>
    </p:spTree>
    <p:extLst>
      <p:ext uri="{BB962C8B-B14F-4D97-AF65-F5344CB8AC3E}">
        <p14:creationId xmlns:p14="http://schemas.microsoft.com/office/powerpoint/2010/main" val="927812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solidFill>
                  <a:srgbClr val="FF0000"/>
                </a:solidFill>
              </a:rPr>
              <a:t>Preparation</a:t>
            </a:r>
          </a:p>
          <a:p>
            <a:r>
              <a:rPr lang="en-US" dirty="0"/>
              <a:t>Chose the correct catheter size, based upon sex of the patient, length of time of insertion, and any allergies to </a:t>
            </a:r>
            <a:r>
              <a:rPr lang="en-US" dirty="0" smtClean="0"/>
              <a:t>latex</a:t>
            </a:r>
            <a:endParaRPr lang="en-US" dirty="0"/>
          </a:p>
          <a:p>
            <a:r>
              <a:rPr lang="en-US" dirty="0"/>
              <a:t>Patients with urine debris or clots may require a larger diameter catheter</a:t>
            </a:r>
          </a:p>
        </p:txBody>
      </p:sp>
    </p:spTree>
    <p:extLst>
      <p:ext uri="{BB962C8B-B14F-4D97-AF65-F5344CB8AC3E}">
        <p14:creationId xmlns:p14="http://schemas.microsoft.com/office/powerpoint/2010/main" val="4060615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Gather </a:t>
            </a:r>
            <a:r>
              <a:rPr lang="en-US" dirty="0" err="1" smtClean="0"/>
              <a:t>equipments</a:t>
            </a:r>
            <a:r>
              <a:rPr lang="en-US" dirty="0" smtClean="0"/>
              <a:t> which include</a:t>
            </a:r>
          </a:p>
          <a:p>
            <a:r>
              <a:rPr lang="en-US" dirty="0" smtClean="0"/>
              <a:t>Appropriate catheter</a:t>
            </a:r>
          </a:p>
          <a:p>
            <a:r>
              <a:rPr lang="en-US" dirty="0" smtClean="0"/>
              <a:t>Urine bag</a:t>
            </a:r>
          </a:p>
          <a:p>
            <a:r>
              <a:rPr lang="en-US" dirty="0" smtClean="0"/>
              <a:t>Lubricant</a:t>
            </a:r>
          </a:p>
          <a:p>
            <a:r>
              <a:rPr lang="en-US" dirty="0" smtClean="0"/>
              <a:t>Sterile gloves</a:t>
            </a:r>
          </a:p>
          <a:p>
            <a:r>
              <a:rPr lang="en-US" dirty="0" smtClean="0"/>
              <a:t>Cotton swabs</a:t>
            </a:r>
          </a:p>
          <a:p>
            <a:r>
              <a:rPr lang="en-US" dirty="0" smtClean="0"/>
              <a:t>10-20cc of sterile water for injection</a:t>
            </a:r>
          </a:p>
          <a:p>
            <a:endParaRPr lang="en-US" dirty="0"/>
          </a:p>
        </p:txBody>
      </p:sp>
    </p:spTree>
    <p:extLst>
      <p:ext uri="{BB962C8B-B14F-4D97-AF65-F5344CB8AC3E}">
        <p14:creationId xmlns:p14="http://schemas.microsoft.com/office/powerpoint/2010/main" val="2144221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An abscess is a confined collection of pus surrounded by inflamed tissue. Most abscesses are found on the extremities, buttocks, breast, axilla, groin, and areas prone to friction or minor trauma, but they may be found in any area of the body. </a:t>
            </a:r>
            <a:endParaRPr lang="en-US" dirty="0" smtClean="0"/>
          </a:p>
          <a:p>
            <a:r>
              <a:rPr lang="en-US" dirty="0" smtClean="0"/>
              <a:t>Abscesses </a:t>
            </a:r>
            <a:r>
              <a:rPr lang="en-US" dirty="0"/>
              <a:t>are formed when the skin is invaded by microorganisms</a:t>
            </a:r>
            <a:r>
              <a:rPr lang="en-US" dirty="0" smtClean="0"/>
              <a:t>.</a:t>
            </a:r>
          </a:p>
          <a:p>
            <a:r>
              <a:rPr lang="en-US" dirty="0" smtClean="0"/>
              <a:t> </a:t>
            </a:r>
            <a:r>
              <a:rPr lang="en-US" dirty="0"/>
              <a:t>Cellulitis may precede or occur in conjunction with an abscess. The two most common microorganisms leading to abscess formation are Staphylococcus and Streptococcus. Perianal abscesses are commonly caused by enteric organisms. Gram-negative organisms and anaerobic bacteria also contribute to abscess formation. </a:t>
            </a:r>
          </a:p>
        </p:txBody>
      </p:sp>
    </p:spTree>
    <p:extLst>
      <p:ext uri="{BB962C8B-B14F-4D97-AF65-F5344CB8AC3E}">
        <p14:creationId xmlns:p14="http://schemas.microsoft.com/office/powerpoint/2010/main" val="3301457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Expose the patient from the waist down</a:t>
            </a:r>
          </a:p>
          <a:p>
            <a:r>
              <a:rPr lang="en-US" dirty="0"/>
              <a:t>Throughout the procedure, ensure the patients dignity is maintained</a:t>
            </a:r>
          </a:p>
        </p:txBody>
      </p:sp>
    </p:spTree>
    <p:extLst>
      <p:ext uri="{BB962C8B-B14F-4D97-AF65-F5344CB8AC3E}">
        <p14:creationId xmlns:p14="http://schemas.microsoft.com/office/powerpoint/2010/main" val="889973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solidFill>
                  <a:srgbClr val="FF0000"/>
                </a:solidFill>
              </a:rPr>
              <a:t>Procedure</a:t>
            </a:r>
          </a:p>
          <a:p>
            <a:r>
              <a:rPr lang="en-US" dirty="0"/>
              <a:t>Put the sterile gloves </a:t>
            </a:r>
            <a:r>
              <a:rPr lang="en-US" dirty="0" smtClean="0"/>
              <a:t>on</a:t>
            </a:r>
          </a:p>
          <a:p>
            <a:r>
              <a:rPr lang="en-US" dirty="0"/>
              <a:t>Using at least 5 cotton wool balls, clean the glans of the penis and penile shaft from tip to </a:t>
            </a:r>
            <a:r>
              <a:rPr lang="en-US" dirty="0" smtClean="0"/>
              <a:t>base.</a:t>
            </a:r>
          </a:p>
          <a:p>
            <a:r>
              <a:rPr lang="en-US" dirty="0" smtClean="0"/>
              <a:t>If alone, make sure you change gloves</a:t>
            </a:r>
          </a:p>
          <a:p>
            <a:r>
              <a:rPr lang="en-US" dirty="0" smtClean="0"/>
              <a:t>Take the catheter, from your assistant instill the lubricant and advance the catheter into the urethra until urine flows</a:t>
            </a:r>
          </a:p>
          <a:p>
            <a:r>
              <a:rPr lang="en-US" dirty="0" smtClean="0"/>
              <a:t>Take the 10-20 ccs of water for injection and inflate</a:t>
            </a:r>
          </a:p>
          <a:p>
            <a:r>
              <a:rPr lang="en-US" dirty="0" smtClean="0"/>
              <a:t>Connect the urine bag</a:t>
            </a:r>
          </a:p>
        </p:txBody>
      </p:sp>
    </p:spTree>
    <p:extLst>
      <p:ext uri="{BB962C8B-B14F-4D97-AF65-F5344CB8AC3E}">
        <p14:creationId xmlns:p14="http://schemas.microsoft.com/office/powerpoint/2010/main" val="1928657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Content Placeholder 2"/>
          <p:cNvSpPr>
            <a:spLocks noGrp="1"/>
          </p:cNvSpPr>
          <p:nvPr>
            <p:ph idx="1"/>
          </p:nvPr>
        </p:nvSpPr>
        <p:spPr/>
        <p:txBody>
          <a:bodyPr/>
          <a:lstStyle/>
          <a:p>
            <a:r>
              <a:rPr lang="en-US" dirty="0" smtClean="0"/>
              <a:t>Pain</a:t>
            </a:r>
          </a:p>
          <a:p>
            <a:r>
              <a:rPr lang="en-US" dirty="0" smtClean="0"/>
              <a:t>Bleeding</a:t>
            </a:r>
          </a:p>
          <a:p>
            <a:r>
              <a:rPr lang="en-US" dirty="0" smtClean="0"/>
              <a:t>Urethral injury</a:t>
            </a:r>
          </a:p>
          <a:p>
            <a:r>
              <a:rPr lang="en-US" dirty="0" smtClean="0"/>
              <a:t>Urinary tract infections</a:t>
            </a:r>
          </a:p>
          <a:p>
            <a:r>
              <a:rPr lang="en-US" dirty="0" smtClean="0"/>
              <a:t>Sepsis</a:t>
            </a:r>
          </a:p>
          <a:p>
            <a:r>
              <a:rPr lang="en-US" dirty="0" smtClean="0"/>
              <a:t>Hematuria </a:t>
            </a:r>
          </a:p>
          <a:p>
            <a:r>
              <a:rPr lang="en-US" dirty="0" smtClean="0"/>
              <a:t>Bladder spasm</a:t>
            </a:r>
          </a:p>
          <a:p>
            <a:endParaRPr lang="en-US" dirty="0"/>
          </a:p>
        </p:txBody>
      </p:sp>
    </p:spTree>
    <p:extLst>
      <p:ext uri="{BB962C8B-B14F-4D97-AF65-F5344CB8AC3E}">
        <p14:creationId xmlns:p14="http://schemas.microsoft.com/office/powerpoint/2010/main" val="363225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Suprapubic</a:t>
            </a:r>
            <a:r>
              <a:rPr lang="en-US" dirty="0" smtClean="0"/>
              <a:t> catheterization</a:t>
            </a:r>
            <a:endParaRPr lang="en-US" dirty="0"/>
          </a:p>
        </p:txBody>
      </p:sp>
      <p:sp>
        <p:nvSpPr>
          <p:cNvPr id="3" name="Content Placeholder 2"/>
          <p:cNvSpPr>
            <a:spLocks noGrp="1"/>
          </p:cNvSpPr>
          <p:nvPr>
            <p:ph idx="1"/>
          </p:nvPr>
        </p:nvSpPr>
        <p:spPr/>
        <p:txBody>
          <a:bodyPr/>
          <a:lstStyle/>
          <a:p>
            <a:r>
              <a:rPr lang="en-US" dirty="0"/>
              <a:t>A </a:t>
            </a:r>
            <a:r>
              <a:rPr lang="en-US" dirty="0" err="1"/>
              <a:t>suprapubic</a:t>
            </a:r>
            <a:r>
              <a:rPr lang="en-US" dirty="0"/>
              <a:t> catheter is a hollow flexible tube that is used to drain urine from the bladder. </a:t>
            </a:r>
            <a:endParaRPr lang="en-US" dirty="0" smtClean="0"/>
          </a:p>
          <a:p>
            <a:r>
              <a:rPr lang="en-US" dirty="0" smtClean="0"/>
              <a:t>It </a:t>
            </a:r>
            <a:r>
              <a:rPr lang="en-US" dirty="0"/>
              <a:t>is inserted into the bladder through a cut in the tummy, a few inches below the navel (tummy button). </a:t>
            </a:r>
            <a:endParaRPr lang="en-US" dirty="0" smtClean="0"/>
          </a:p>
          <a:p>
            <a:r>
              <a:rPr lang="en-US" dirty="0" smtClean="0"/>
              <a:t>This </a:t>
            </a:r>
            <a:r>
              <a:rPr lang="en-US" dirty="0"/>
              <a:t>is done under a local </a:t>
            </a:r>
            <a:r>
              <a:rPr lang="en-US" dirty="0" err="1"/>
              <a:t>anaesthetic</a:t>
            </a:r>
            <a:r>
              <a:rPr lang="en-US" dirty="0"/>
              <a:t> or a light general </a:t>
            </a:r>
            <a:r>
              <a:rPr lang="en-US" dirty="0" err="1"/>
              <a:t>anaesthetic</a:t>
            </a:r>
            <a:r>
              <a:rPr lang="en-US" dirty="0"/>
              <a:t>.</a:t>
            </a:r>
          </a:p>
        </p:txBody>
      </p:sp>
    </p:spTree>
    <p:extLst>
      <p:ext uri="{BB962C8B-B14F-4D97-AF65-F5344CB8AC3E}">
        <p14:creationId xmlns:p14="http://schemas.microsoft.com/office/powerpoint/2010/main" val="1230575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Acute or chronic urinary retention following unsuccessful attempts at urethral </a:t>
            </a:r>
            <a:r>
              <a:rPr lang="en-US" dirty="0" smtClean="0"/>
              <a:t>catheterization</a:t>
            </a:r>
          </a:p>
          <a:p>
            <a:r>
              <a:rPr lang="en-US" dirty="0"/>
              <a:t>Unable or unwilling to perform intermittent self </a:t>
            </a:r>
            <a:r>
              <a:rPr lang="en-US" dirty="0" err="1" smtClean="0"/>
              <a:t>catheterisation</a:t>
            </a:r>
            <a:endParaRPr lang="en-US" dirty="0"/>
          </a:p>
          <a:p>
            <a:r>
              <a:rPr lang="en-US" dirty="0"/>
              <a:t>Patient preference e.g. wheel chair bound, sexual function related issues </a:t>
            </a:r>
            <a:endParaRPr lang="en-US" dirty="0" smtClean="0"/>
          </a:p>
          <a:p>
            <a:pPr marL="0" indent="0">
              <a:buNone/>
            </a:pPr>
            <a:endParaRPr lang="en-US" dirty="0"/>
          </a:p>
          <a:p>
            <a:r>
              <a:rPr lang="en-US" dirty="0"/>
              <a:t>Long term bladder drainage for patients with neurological disease </a:t>
            </a:r>
          </a:p>
          <a:p>
            <a:r>
              <a:rPr lang="en-US" dirty="0"/>
              <a:t>Anatomical problems in the urethra e.g. stricture, obstruction, trauma</a:t>
            </a:r>
          </a:p>
        </p:txBody>
      </p:sp>
    </p:spTree>
    <p:extLst>
      <p:ext uri="{BB962C8B-B14F-4D97-AF65-F5344CB8AC3E}">
        <p14:creationId xmlns:p14="http://schemas.microsoft.com/office/powerpoint/2010/main" val="1000608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Complications of long term urethral </a:t>
            </a:r>
            <a:r>
              <a:rPr lang="en-US" dirty="0" err="1"/>
              <a:t>catheterisation</a:t>
            </a:r>
            <a:r>
              <a:rPr lang="en-US" dirty="0"/>
              <a:t> egg penile </a:t>
            </a:r>
            <a:r>
              <a:rPr lang="en-US" dirty="0" err="1"/>
              <a:t>meatal</a:t>
            </a:r>
            <a:r>
              <a:rPr lang="en-US" dirty="0"/>
              <a:t> ulcer or catheter induced urethritis </a:t>
            </a:r>
          </a:p>
          <a:p>
            <a:r>
              <a:rPr lang="en-US" dirty="0"/>
              <a:t>When urethral or pelvic floor trauma is suspected </a:t>
            </a:r>
          </a:p>
          <a:p>
            <a:r>
              <a:rPr lang="en-US" dirty="0"/>
              <a:t>Post operatively following complex urethral, genitourinary or abdominal </a:t>
            </a:r>
            <a:r>
              <a:rPr lang="en-US" dirty="0" smtClean="0"/>
              <a:t>surgery</a:t>
            </a:r>
            <a:endParaRPr lang="en-US" dirty="0"/>
          </a:p>
          <a:p>
            <a:r>
              <a:rPr lang="en-US" dirty="0"/>
              <a:t>To decrease risk of contamination with organisms from </a:t>
            </a:r>
            <a:r>
              <a:rPr lang="en-US" dirty="0" err="1"/>
              <a:t>faecal</a:t>
            </a:r>
            <a:r>
              <a:rPr lang="en-US" dirty="0"/>
              <a:t> </a:t>
            </a:r>
            <a:r>
              <a:rPr lang="en-US" dirty="0" smtClean="0"/>
              <a:t>material</a:t>
            </a:r>
            <a:endParaRPr lang="en-US" dirty="0"/>
          </a:p>
          <a:p>
            <a:r>
              <a:rPr lang="en-US" dirty="0"/>
              <a:t>Acute </a:t>
            </a:r>
            <a:r>
              <a:rPr lang="en-US" dirty="0" smtClean="0"/>
              <a:t>prostatitis</a:t>
            </a:r>
            <a:endParaRPr lang="en-US" dirty="0"/>
          </a:p>
          <a:p>
            <a:r>
              <a:rPr lang="en-US" dirty="0"/>
              <a:t>Patient comfort</a:t>
            </a:r>
          </a:p>
        </p:txBody>
      </p:sp>
    </p:spTree>
    <p:extLst>
      <p:ext uri="{BB962C8B-B14F-4D97-AF65-F5344CB8AC3E}">
        <p14:creationId xmlns:p14="http://schemas.microsoft.com/office/powerpoint/2010/main" val="3437059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contraindications</a:t>
            </a:r>
            <a:endParaRPr lang="en-US" dirty="0"/>
          </a:p>
        </p:txBody>
      </p:sp>
      <p:sp>
        <p:nvSpPr>
          <p:cNvPr id="3" name="Content Placeholder 2"/>
          <p:cNvSpPr>
            <a:spLocks noGrp="1"/>
          </p:cNvSpPr>
          <p:nvPr>
            <p:ph idx="1"/>
          </p:nvPr>
        </p:nvSpPr>
        <p:spPr/>
        <p:txBody>
          <a:bodyPr/>
          <a:lstStyle/>
          <a:p>
            <a:r>
              <a:rPr lang="en-US" dirty="0"/>
              <a:t>Previous lower abdominal surgery with associated scar tissue/adhesions </a:t>
            </a:r>
          </a:p>
          <a:p>
            <a:r>
              <a:rPr lang="en-US" dirty="0" smtClean="0"/>
              <a:t> Pelvic </a:t>
            </a:r>
            <a:r>
              <a:rPr lang="en-US" dirty="0"/>
              <a:t>cancer </a:t>
            </a:r>
            <a:r>
              <a:rPr lang="en-US" dirty="0" smtClean="0"/>
              <a:t>with or </a:t>
            </a:r>
            <a:r>
              <a:rPr lang="en-US" dirty="0"/>
              <a:t>without radiation with increased risk of </a:t>
            </a:r>
            <a:r>
              <a:rPr lang="en-US" dirty="0" smtClean="0"/>
              <a:t>adhesions</a:t>
            </a:r>
            <a:endParaRPr lang="en-US" dirty="0"/>
          </a:p>
          <a:p>
            <a:r>
              <a:rPr lang="en-US" dirty="0"/>
              <a:t>Unexplained </a:t>
            </a:r>
            <a:r>
              <a:rPr lang="en-US" dirty="0" err="1"/>
              <a:t>haematuria</a:t>
            </a:r>
            <a:endParaRPr lang="en-US" dirty="0"/>
          </a:p>
        </p:txBody>
      </p:sp>
    </p:spTree>
    <p:extLst>
      <p:ext uri="{BB962C8B-B14F-4D97-AF65-F5344CB8AC3E}">
        <p14:creationId xmlns:p14="http://schemas.microsoft.com/office/powerpoint/2010/main" val="3106799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Severe </a:t>
            </a:r>
            <a:r>
              <a:rPr lang="en-US" dirty="0" smtClean="0"/>
              <a:t>obesity</a:t>
            </a:r>
            <a:endParaRPr lang="en-US" dirty="0"/>
          </a:p>
          <a:p>
            <a:r>
              <a:rPr lang="en-US" dirty="0" smtClean="0"/>
              <a:t>Pregnancy</a:t>
            </a:r>
            <a:endParaRPr lang="en-US" dirty="0"/>
          </a:p>
          <a:p>
            <a:r>
              <a:rPr lang="en-US" dirty="0" smtClean="0"/>
              <a:t>Ascites</a:t>
            </a:r>
            <a:endParaRPr lang="en-US" dirty="0"/>
          </a:p>
          <a:p>
            <a:r>
              <a:rPr lang="en-US" dirty="0"/>
              <a:t>Known or suspected carcinoma of the </a:t>
            </a:r>
            <a:r>
              <a:rPr lang="en-US" dirty="0" smtClean="0"/>
              <a:t>bladder</a:t>
            </a:r>
            <a:endParaRPr lang="en-US" dirty="0"/>
          </a:p>
          <a:p>
            <a:r>
              <a:rPr lang="en-US" dirty="0"/>
              <a:t>Anti coagulation therapy or blood clotting </a:t>
            </a:r>
            <a:r>
              <a:rPr lang="en-US" dirty="0" smtClean="0"/>
              <a:t>disorders</a:t>
            </a:r>
            <a:endParaRPr lang="en-US" dirty="0"/>
          </a:p>
          <a:p>
            <a:r>
              <a:rPr lang="en-US" dirty="0"/>
              <a:t>In the presence of vascular grafts/mesh in the supra pubic region</a:t>
            </a:r>
          </a:p>
        </p:txBody>
      </p:sp>
    </p:spTree>
    <p:extLst>
      <p:ext uri="{BB962C8B-B14F-4D97-AF65-F5344CB8AC3E}">
        <p14:creationId xmlns:p14="http://schemas.microsoft.com/office/powerpoint/2010/main" val="1535842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acute complications</a:t>
            </a:r>
            <a:endParaRPr lang="en-US" dirty="0"/>
          </a:p>
        </p:txBody>
      </p:sp>
      <p:sp>
        <p:nvSpPr>
          <p:cNvPr id="3" name="Content Placeholder 2"/>
          <p:cNvSpPr>
            <a:spLocks noGrp="1"/>
          </p:cNvSpPr>
          <p:nvPr>
            <p:ph idx="1"/>
          </p:nvPr>
        </p:nvSpPr>
        <p:spPr/>
        <p:txBody>
          <a:bodyPr/>
          <a:lstStyle/>
          <a:p>
            <a:r>
              <a:rPr lang="en-US" dirty="0" smtClean="0"/>
              <a:t>Bleeding</a:t>
            </a:r>
            <a:endParaRPr lang="en-US" dirty="0"/>
          </a:p>
          <a:p>
            <a:r>
              <a:rPr lang="en-US" dirty="0"/>
              <a:t>Bowel injury which is more common if insertion performed when the bladder is not fully distended</a:t>
            </a:r>
          </a:p>
        </p:txBody>
      </p:sp>
    </p:spTree>
    <p:extLst>
      <p:ext uri="{BB962C8B-B14F-4D97-AF65-F5344CB8AC3E}">
        <p14:creationId xmlns:p14="http://schemas.microsoft.com/office/powerpoint/2010/main" val="2116396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FASCIOTOMY</a:t>
            </a:r>
            <a:endParaRPr lang="en-US" dirty="0"/>
          </a:p>
        </p:txBody>
      </p:sp>
      <p:sp>
        <p:nvSpPr>
          <p:cNvPr id="3" name="Content Placeholder 2"/>
          <p:cNvSpPr>
            <a:spLocks noGrp="1"/>
          </p:cNvSpPr>
          <p:nvPr>
            <p:ph idx="1"/>
          </p:nvPr>
        </p:nvSpPr>
        <p:spPr/>
        <p:txBody>
          <a:bodyPr/>
          <a:lstStyle/>
          <a:p>
            <a:r>
              <a:rPr lang="en-US" dirty="0" err="1" smtClean="0"/>
              <a:t>Fasciotomy</a:t>
            </a:r>
            <a:r>
              <a:rPr lang="en-US" dirty="0" smtClean="0"/>
              <a:t> is a surgery to relieve swelling and pressure in a compartment of the body. Tissue that surrounds the area is cut open to relieve pressure.</a:t>
            </a:r>
          </a:p>
          <a:p>
            <a:r>
              <a:rPr lang="en-US" dirty="0" err="1" smtClean="0"/>
              <a:t>Fasciotomy</a:t>
            </a:r>
            <a:r>
              <a:rPr lang="en-US" dirty="0" smtClean="0"/>
              <a:t> is most often needed in the leg, but it may also be done in the arm, hand, foot, or abdomen.</a:t>
            </a:r>
            <a:endParaRPr lang="en-US" dirty="0"/>
          </a:p>
        </p:txBody>
      </p:sp>
    </p:spTree>
    <p:extLst>
      <p:ext uri="{BB962C8B-B14F-4D97-AF65-F5344CB8AC3E}">
        <p14:creationId xmlns:p14="http://schemas.microsoft.com/office/powerpoint/2010/main" val="949245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Treatment of an abscess is primarily through incision and drainage (I&amp;D). Smaller abscesses (&lt;5 mm) may resolve spontaneously with the application of warm compresses and antibiotic therapy. </a:t>
            </a:r>
            <a:endParaRPr lang="en-US" dirty="0" smtClean="0"/>
          </a:p>
          <a:p>
            <a:r>
              <a:rPr lang="en-US" dirty="0" smtClean="0"/>
              <a:t>Larger </a:t>
            </a:r>
            <a:r>
              <a:rPr lang="en-US" dirty="0"/>
              <a:t>abscesses will require I&amp;D as a result of an increase in collection of pus, inflammation, and formation of the abscess cavity, which lessens the success of conservative measures. </a:t>
            </a:r>
          </a:p>
        </p:txBody>
      </p:sp>
    </p:spTree>
    <p:extLst>
      <p:ext uri="{BB962C8B-B14F-4D97-AF65-F5344CB8AC3E}">
        <p14:creationId xmlns:p14="http://schemas.microsoft.com/office/powerpoint/2010/main" val="2218424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Muscles, nerves, and blood vessels are separated into areas called compartments. </a:t>
            </a:r>
            <a:endParaRPr lang="en-US" dirty="0" smtClean="0"/>
          </a:p>
          <a:p>
            <a:r>
              <a:rPr lang="en-US" dirty="0" smtClean="0"/>
              <a:t>The </a:t>
            </a:r>
            <a:r>
              <a:rPr lang="en-US" dirty="0"/>
              <a:t>compartments are wrapped in a strong sheet of tissue called fascia. </a:t>
            </a:r>
            <a:endParaRPr lang="en-US" dirty="0" smtClean="0"/>
          </a:p>
          <a:p>
            <a:r>
              <a:rPr lang="en-US" dirty="0" smtClean="0"/>
              <a:t>Fluid </a:t>
            </a:r>
            <a:r>
              <a:rPr lang="en-US" dirty="0"/>
              <a:t>buildup or swelling can increase pressure in the compartment. This can slow or block the flow of blood in the area and damages nerves. </a:t>
            </a:r>
            <a:endParaRPr lang="en-US" dirty="0" smtClean="0"/>
          </a:p>
          <a:p>
            <a:r>
              <a:rPr lang="en-US" dirty="0" smtClean="0"/>
              <a:t>The </a:t>
            </a:r>
            <a:r>
              <a:rPr lang="en-US" dirty="0"/>
              <a:t>loss of blood flow can also cause the death of tissue in the area</a:t>
            </a:r>
            <a:r>
              <a:rPr lang="en-US" dirty="0" smtClean="0"/>
              <a:t>.</a:t>
            </a:r>
          </a:p>
          <a:p>
            <a:r>
              <a:rPr lang="en-US" dirty="0" smtClean="0"/>
              <a:t> </a:t>
            </a:r>
            <a:r>
              <a:rPr lang="en-US" dirty="0"/>
              <a:t>The pressure can also painfully squeeze tissue including nerves.</a:t>
            </a:r>
          </a:p>
          <a:p>
            <a:endParaRPr lang="en-US" dirty="0"/>
          </a:p>
          <a:p>
            <a:r>
              <a:rPr lang="en-US" dirty="0" err="1"/>
              <a:t>Fasciotomy</a:t>
            </a:r>
            <a:r>
              <a:rPr lang="en-US" dirty="0"/>
              <a:t> is used to immediately release the pressure in these compartments. Releasing the pressure will improve blood flow and stop or slow damage to the local tissue. It may be used to treat:</a:t>
            </a:r>
          </a:p>
        </p:txBody>
      </p:sp>
    </p:spTree>
    <p:extLst>
      <p:ext uri="{BB962C8B-B14F-4D97-AF65-F5344CB8AC3E}">
        <p14:creationId xmlns:p14="http://schemas.microsoft.com/office/powerpoint/2010/main" val="82976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 </a:t>
            </a:r>
            <a:endParaRPr lang="en-US" dirty="0"/>
          </a:p>
        </p:txBody>
      </p:sp>
      <p:sp>
        <p:nvSpPr>
          <p:cNvPr id="3" name="Content Placeholder 2"/>
          <p:cNvSpPr>
            <a:spLocks noGrp="1"/>
          </p:cNvSpPr>
          <p:nvPr>
            <p:ph idx="1"/>
          </p:nvPr>
        </p:nvSpPr>
        <p:spPr/>
        <p:txBody>
          <a:bodyPr/>
          <a:lstStyle/>
          <a:p>
            <a:r>
              <a:rPr lang="en-US" dirty="0"/>
              <a:t>Acute compartment syndrome —Sudden, dangerous increase in pressure. Often due to trauma or </a:t>
            </a:r>
            <a:r>
              <a:rPr lang="en-US" dirty="0" smtClean="0"/>
              <a:t>accident., snake bites, limb casts, constricting bandages, burns</a:t>
            </a:r>
            <a:endParaRPr lang="en-US" dirty="0"/>
          </a:p>
          <a:p>
            <a:r>
              <a:rPr lang="en-US" dirty="0"/>
              <a:t>Chronic compartment syndrome —Pressure that tends to build slowly and recur. </a:t>
            </a:r>
            <a:r>
              <a:rPr lang="en-US" dirty="0" err="1"/>
              <a:t>Fasciotomy</a:t>
            </a:r>
            <a:r>
              <a:rPr lang="en-US" dirty="0"/>
              <a:t> may be used if other treatments do not work.</a:t>
            </a:r>
          </a:p>
        </p:txBody>
      </p:sp>
    </p:spTree>
    <p:extLst>
      <p:ext uri="{BB962C8B-B14F-4D97-AF65-F5344CB8AC3E}">
        <p14:creationId xmlns:p14="http://schemas.microsoft.com/office/powerpoint/2010/main" val="35653357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contraindication</a:t>
            </a:r>
            <a:endParaRPr lang="en-US" dirty="0"/>
          </a:p>
        </p:txBody>
      </p:sp>
      <p:sp>
        <p:nvSpPr>
          <p:cNvPr id="3" name="Content Placeholder 2"/>
          <p:cNvSpPr>
            <a:spLocks noGrp="1"/>
          </p:cNvSpPr>
          <p:nvPr>
            <p:ph idx="1"/>
          </p:nvPr>
        </p:nvSpPr>
        <p:spPr/>
        <p:txBody>
          <a:bodyPr/>
          <a:lstStyle/>
          <a:p>
            <a:r>
              <a:rPr lang="en-US" dirty="0" smtClean="0"/>
              <a:t>When diagnosis is made late as it may lead to infection and kidney failure in a setting of </a:t>
            </a:r>
            <a:r>
              <a:rPr lang="en-US" dirty="0" err="1" smtClean="0"/>
              <a:t>devascularized</a:t>
            </a:r>
            <a:r>
              <a:rPr lang="en-US" dirty="0" smtClean="0"/>
              <a:t> and necrotic muscle</a:t>
            </a:r>
            <a:endParaRPr lang="en-US" dirty="0"/>
          </a:p>
        </p:txBody>
      </p:sp>
    </p:spTree>
    <p:extLst>
      <p:ext uri="{BB962C8B-B14F-4D97-AF65-F5344CB8AC3E}">
        <p14:creationId xmlns:p14="http://schemas.microsoft.com/office/powerpoint/2010/main" val="2972323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idx="1"/>
          </p:nvPr>
        </p:nvSpPr>
        <p:spPr/>
        <p:txBody>
          <a:bodyPr/>
          <a:lstStyle/>
          <a:p>
            <a:r>
              <a:rPr lang="en-US" dirty="0" smtClean="0"/>
              <a:t>Done through </a:t>
            </a:r>
            <a:r>
              <a:rPr lang="en-US" dirty="0" err="1" smtClean="0"/>
              <a:t>hx</a:t>
            </a:r>
            <a:r>
              <a:rPr lang="en-US" dirty="0" smtClean="0"/>
              <a:t> and PE</a:t>
            </a:r>
          </a:p>
          <a:p>
            <a:r>
              <a:rPr lang="en-US" dirty="0" smtClean="0"/>
              <a:t>Compartment pressures of more than 30mmhg</a:t>
            </a:r>
          </a:p>
          <a:p>
            <a:r>
              <a:rPr lang="en-US" dirty="0" smtClean="0"/>
              <a:t>Pre op tests include CBC, UEC,LFT,RBS, SEROLOGY TESTS(HEP B AND C, HIV), U/A, CXR, ECHO</a:t>
            </a:r>
            <a:endParaRPr lang="en-US" dirty="0"/>
          </a:p>
        </p:txBody>
      </p:sp>
    </p:spTree>
    <p:extLst>
      <p:ext uri="{BB962C8B-B14F-4D97-AF65-F5344CB8AC3E}">
        <p14:creationId xmlns:p14="http://schemas.microsoft.com/office/powerpoint/2010/main" val="2214315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sp>
        <p:nvSpPr>
          <p:cNvPr id="3" name="Content Placeholder 2"/>
          <p:cNvSpPr>
            <a:spLocks noGrp="1"/>
          </p:cNvSpPr>
          <p:nvPr>
            <p:ph idx="1"/>
          </p:nvPr>
        </p:nvSpPr>
        <p:spPr/>
        <p:txBody>
          <a:bodyPr/>
          <a:lstStyle/>
          <a:p>
            <a:r>
              <a:rPr lang="en-US" dirty="0" smtClean="0"/>
              <a:t>Sterile gloves</a:t>
            </a:r>
          </a:p>
          <a:p>
            <a:r>
              <a:rPr lang="en-US" dirty="0" smtClean="0"/>
              <a:t>Sterile drapes</a:t>
            </a:r>
          </a:p>
          <a:p>
            <a:r>
              <a:rPr lang="en-US" dirty="0" smtClean="0"/>
              <a:t>Soft tissue retractors</a:t>
            </a:r>
          </a:p>
          <a:p>
            <a:r>
              <a:rPr lang="en-US" dirty="0" smtClean="0"/>
              <a:t>Scalpel</a:t>
            </a:r>
          </a:p>
          <a:p>
            <a:r>
              <a:rPr lang="en-US" dirty="0" smtClean="0"/>
              <a:t>Dissecting scissors</a:t>
            </a:r>
          </a:p>
          <a:p>
            <a:r>
              <a:rPr lang="en-US" dirty="0" err="1" smtClean="0"/>
              <a:t>Electrocautery</a:t>
            </a:r>
            <a:endParaRPr lang="en-US" dirty="0" smtClean="0"/>
          </a:p>
          <a:p>
            <a:r>
              <a:rPr lang="en-US" dirty="0" smtClean="0"/>
              <a:t>Bulky dressings</a:t>
            </a:r>
            <a:endParaRPr lang="en-US" dirty="0"/>
          </a:p>
        </p:txBody>
      </p:sp>
    </p:spTree>
    <p:extLst>
      <p:ext uri="{BB962C8B-B14F-4D97-AF65-F5344CB8AC3E}">
        <p14:creationId xmlns:p14="http://schemas.microsoft.com/office/powerpoint/2010/main" val="3266186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lstStyle/>
          <a:p>
            <a:r>
              <a:rPr lang="en-US" dirty="0" smtClean="0"/>
              <a:t>Patient is usually under general or regional anesthesia</a:t>
            </a:r>
          </a:p>
          <a:p>
            <a:r>
              <a:rPr lang="en-US" dirty="0" smtClean="0"/>
              <a:t>Procedure depends on the part of the body</a:t>
            </a:r>
          </a:p>
          <a:p>
            <a:endParaRPr lang="en-US" dirty="0"/>
          </a:p>
        </p:txBody>
      </p:sp>
    </p:spTree>
    <p:extLst>
      <p:ext uri="{BB962C8B-B14F-4D97-AF65-F5344CB8AC3E}">
        <p14:creationId xmlns:p14="http://schemas.microsoft.com/office/powerpoint/2010/main" val="2392903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procedure</a:t>
            </a:r>
            <a:endParaRPr lang="en-US" dirty="0"/>
          </a:p>
        </p:txBody>
      </p:sp>
      <p:sp>
        <p:nvSpPr>
          <p:cNvPr id="3" name="Content Placeholder 2"/>
          <p:cNvSpPr>
            <a:spLocks noGrp="1"/>
          </p:cNvSpPr>
          <p:nvPr>
            <p:ph idx="1"/>
          </p:nvPr>
        </p:nvSpPr>
        <p:spPr/>
        <p:txBody>
          <a:bodyPr/>
          <a:lstStyle/>
          <a:p>
            <a:r>
              <a:rPr lang="en-US" dirty="0" smtClean="0"/>
              <a:t>Elevate affected limb 24-48 </a:t>
            </a:r>
            <a:r>
              <a:rPr lang="en-US" dirty="0" err="1" smtClean="0"/>
              <a:t>hrs</a:t>
            </a:r>
            <a:r>
              <a:rPr lang="en-US" dirty="0" smtClean="0"/>
              <a:t> after surgery</a:t>
            </a:r>
          </a:p>
          <a:p>
            <a:r>
              <a:rPr lang="en-US" dirty="0" smtClean="0"/>
              <a:t>If necrotic tissue develops, return to operating room for excision of tissues</a:t>
            </a:r>
          </a:p>
          <a:p>
            <a:r>
              <a:rPr lang="en-US" dirty="0" err="1" smtClean="0"/>
              <a:t>Perfom</a:t>
            </a:r>
            <a:r>
              <a:rPr lang="en-US" dirty="0" smtClean="0"/>
              <a:t> dressing changes at bedside</a:t>
            </a:r>
          </a:p>
          <a:p>
            <a:r>
              <a:rPr lang="en-US" dirty="0" err="1" smtClean="0"/>
              <a:t>Perfom</a:t>
            </a:r>
            <a:r>
              <a:rPr lang="en-US" dirty="0" smtClean="0"/>
              <a:t> delayed primary skin closure once swelling subsides or split thickness skin grafting</a:t>
            </a:r>
            <a:endParaRPr lang="en-US" dirty="0"/>
          </a:p>
        </p:txBody>
      </p:sp>
    </p:spTree>
    <p:extLst>
      <p:ext uri="{BB962C8B-B14F-4D97-AF65-F5344CB8AC3E}">
        <p14:creationId xmlns:p14="http://schemas.microsoft.com/office/powerpoint/2010/main" val="1159824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a:t>long hospital stay</a:t>
            </a:r>
            <a:r>
              <a:rPr lang="en-US" dirty="0" smtClean="0"/>
              <a:t>,</a:t>
            </a:r>
          </a:p>
          <a:p>
            <a:r>
              <a:rPr lang="en-US" dirty="0" smtClean="0"/>
              <a:t> </a:t>
            </a:r>
            <a:r>
              <a:rPr lang="en-US" dirty="0"/>
              <a:t>wound infection </a:t>
            </a:r>
          </a:p>
          <a:p>
            <a:r>
              <a:rPr lang="en-US" dirty="0" smtClean="0"/>
              <a:t> osteomyelitis</a:t>
            </a:r>
          </a:p>
          <a:p>
            <a:r>
              <a:rPr lang="en-US" dirty="0" smtClean="0"/>
              <a:t> </a:t>
            </a:r>
            <a:r>
              <a:rPr lang="en-US" dirty="0"/>
              <a:t>need for further surgery for delayed wound closure or skin </a:t>
            </a:r>
            <a:r>
              <a:rPr lang="en-US" dirty="0" smtClean="0"/>
              <a:t>grafting</a:t>
            </a:r>
          </a:p>
          <a:p>
            <a:r>
              <a:rPr lang="en-US" dirty="0" smtClean="0"/>
              <a:t> scarring</a:t>
            </a:r>
          </a:p>
          <a:p>
            <a:r>
              <a:rPr lang="en-US" dirty="0" smtClean="0"/>
              <a:t> </a:t>
            </a:r>
            <a:r>
              <a:rPr lang="en-US" dirty="0"/>
              <a:t>delayed bone </a:t>
            </a:r>
            <a:r>
              <a:rPr lang="en-US" dirty="0" smtClean="0"/>
              <a:t>healing</a:t>
            </a:r>
          </a:p>
          <a:p>
            <a:r>
              <a:rPr lang="en-US" dirty="0" smtClean="0"/>
              <a:t>pain </a:t>
            </a:r>
            <a:r>
              <a:rPr lang="en-US" dirty="0"/>
              <a:t>and nerve </a:t>
            </a:r>
            <a:r>
              <a:rPr lang="en-US" dirty="0" smtClean="0"/>
              <a:t>injury</a:t>
            </a:r>
          </a:p>
          <a:p>
            <a:r>
              <a:rPr lang="en-US" dirty="0" smtClean="0"/>
              <a:t> </a:t>
            </a:r>
            <a:r>
              <a:rPr lang="en-US" dirty="0"/>
              <a:t>permanent muscle </a:t>
            </a:r>
            <a:r>
              <a:rPr lang="en-US" dirty="0" smtClean="0"/>
              <a:t>weakness</a:t>
            </a:r>
          </a:p>
          <a:p>
            <a:r>
              <a:rPr lang="en-US" dirty="0" smtClean="0"/>
              <a:t> </a:t>
            </a:r>
            <a:r>
              <a:rPr lang="en-US" dirty="0"/>
              <a:t>chronic venous </a:t>
            </a:r>
            <a:r>
              <a:rPr lang="en-US" dirty="0" smtClean="0"/>
              <a:t>insufficiency</a:t>
            </a:r>
          </a:p>
          <a:p>
            <a:r>
              <a:rPr lang="en-US" dirty="0" smtClean="0"/>
              <a:t>cosmetic problems</a:t>
            </a:r>
          </a:p>
          <a:p>
            <a:r>
              <a:rPr lang="en-US" dirty="0" smtClean="0"/>
              <a:t>overall </a:t>
            </a:r>
            <a:r>
              <a:rPr lang="en-US" dirty="0"/>
              <a:t>increased cost of care.</a:t>
            </a:r>
          </a:p>
        </p:txBody>
      </p:sp>
    </p:spTree>
    <p:extLst>
      <p:ext uri="{BB962C8B-B14F-4D97-AF65-F5344CB8AC3E}">
        <p14:creationId xmlns:p14="http://schemas.microsoft.com/office/powerpoint/2010/main" val="1459092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Escharotomy</a:t>
            </a:r>
            <a:r>
              <a:rPr lang="en-US" dirty="0" smtClean="0"/>
              <a:t> </a:t>
            </a:r>
            <a:endParaRPr lang="en-US" dirty="0"/>
          </a:p>
        </p:txBody>
      </p:sp>
      <p:sp>
        <p:nvSpPr>
          <p:cNvPr id="3" name="Content Placeholder 2"/>
          <p:cNvSpPr>
            <a:spLocks noGrp="1"/>
          </p:cNvSpPr>
          <p:nvPr>
            <p:ph idx="1"/>
          </p:nvPr>
        </p:nvSpPr>
        <p:spPr/>
        <p:txBody>
          <a:bodyPr>
            <a:normAutofit fontScale="85000" lnSpcReduction="20000"/>
          </a:bodyPr>
          <a:lstStyle/>
          <a:p>
            <a:r>
              <a:rPr lang="en-US" dirty="0"/>
              <a:t>Full-thickness circumferential and near-circumferential skin burns result in the formation of a tough, inelastic mass of burnt tissue (</a:t>
            </a:r>
            <a:r>
              <a:rPr lang="en-US" dirty="0" err="1"/>
              <a:t>eschar</a:t>
            </a:r>
            <a:r>
              <a:rPr lang="en-US" dirty="0"/>
              <a:t>). </a:t>
            </a:r>
            <a:endParaRPr lang="en-US" dirty="0" smtClean="0"/>
          </a:p>
          <a:p>
            <a:r>
              <a:rPr lang="en-US" dirty="0" smtClean="0"/>
              <a:t>The </a:t>
            </a:r>
            <a:r>
              <a:rPr lang="en-US" dirty="0" err="1"/>
              <a:t>eschar</a:t>
            </a:r>
            <a:r>
              <a:rPr lang="en-US" dirty="0"/>
              <a:t>, by virtue of this inelasticity, results in the burn-induced compartment syndrome</a:t>
            </a:r>
            <a:r>
              <a:rPr lang="en-US" dirty="0" smtClean="0"/>
              <a:t>.</a:t>
            </a:r>
          </a:p>
          <a:p>
            <a:r>
              <a:rPr lang="en-US" dirty="0" smtClean="0"/>
              <a:t> </a:t>
            </a:r>
            <a:r>
              <a:rPr lang="en-US" dirty="0"/>
              <a:t>This is caused by the accumulation of extracellular and extravascular fluid within confined anatomic spaces of the extremities or digits. </a:t>
            </a:r>
            <a:endParaRPr lang="en-US" dirty="0" smtClean="0"/>
          </a:p>
          <a:p>
            <a:r>
              <a:rPr lang="en-US" dirty="0" smtClean="0"/>
              <a:t>The </a:t>
            </a:r>
            <a:r>
              <a:rPr lang="en-US" dirty="0"/>
              <a:t>excessive fluid causes the </a:t>
            </a:r>
            <a:r>
              <a:rPr lang="en-US" dirty="0" err="1"/>
              <a:t>intracompartmental</a:t>
            </a:r>
            <a:r>
              <a:rPr lang="en-US" dirty="0"/>
              <a:t> pressures to increase, resulting in collapse of the contained vascular and lymphatic structures and, hence, loss of tissue viability.</a:t>
            </a:r>
          </a:p>
        </p:txBody>
      </p:sp>
    </p:spTree>
    <p:extLst>
      <p:ext uri="{BB962C8B-B14F-4D97-AF65-F5344CB8AC3E}">
        <p14:creationId xmlns:p14="http://schemas.microsoft.com/office/powerpoint/2010/main" val="37530105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err="1"/>
              <a:t>Escharotomy</a:t>
            </a:r>
            <a:r>
              <a:rPr lang="en-US" dirty="0"/>
              <a:t> is the surgical division of the nonviable </a:t>
            </a:r>
            <a:r>
              <a:rPr lang="en-US" dirty="0" err="1"/>
              <a:t>eschar</a:t>
            </a:r>
            <a:r>
              <a:rPr lang="en-US" dirty="0"/>
              <a:t>, which allows the cutaneous envelope to become more compliant. </a:t>
            </a:r>
            <a:endParaRPr lang="en-US" dirty="0" smtClean="0"/>
          </a:p>
          <a:p>
            <a:r>
              <a:rPr lang="en-US" dirty="0" smtClean="0"/>
              <a:t>Hence</a:t>
            </a:r>
            <a:r>
              <a:rPr lang="en-US" dirty="0"/>
              <a:t>, the underlying tissues have an increased available volume to expand into, preventing further tissue injury or functional </a:t>
            </a:r>
            <a:r>
              <a:rPr lang="en-US" dirty="0" smtClean="0"/>
              <a:t>compromise</a:t>
            </a:r>
          </a:p>
          <a:p>
            <a:r>
              <a:rPr lang="en-US" dirty="0" err="1"/>
              <a:t>Escharotomy</a:t>
            </a:r>
            <a:r>
              <a:rPr lang="en-US" dirty="0"/>
              <a:t> is usually done within the first 2 to 6 hours of a burn injury. Unlike </a:t>
            </a:r>
            <a:r>
              <a:rPr lang="en-US" dirty="0" err="1"/>
              <a:t>fasciotomies</a:t>
            </a:r>
            <a:r>
              <a:rPr lang="en-US" dirty="0"/>
              <a:t>, where incisions are made specifically to decompress tissue compartments, </a:t>
            </a:r>
            <a:r>
              <a:rPr lang="en-US" dirty="0" err="1"/>
              <a:t>escharotomy</a:t>
            </a:r>
            <a:r>
              <a:rPr lang="en-US" dirty="0"/>
              <a:t> incisions do not breach the deep </a:t>
            </a:r>
            <a:r>
              <a:rPr lang="en-US" dirty="0" err="1"/>
              <a:t>fascial</a:t>
            </a:r>
            <a:r>
              <a:rPr lang="en-US" dirty="0"/>
              <a:t> layer.</a:t>
            </a:r>
          </a:p>
        </p:txBody>
      </p:sp>
    </p:spTree>
    <p:extLst>
      <p:ext uri="{BB962C8B-B14F-4D97-AF65-F5344CB8AC3E}">
        <p14:creationId xmlns:p14="http://schemas.microsoft.com/office/powerpoint/2010/main" val="2309874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Untreated abscesses may follow one of two courses. The abscess may remain deep and slowly reabsorb, or the overlying epithelium may attenuate (i.e., pointing), allowing the abscess to spontaneously rupture to the surface and drain</a:t>
            </a:r>
          </a:p>
        </p:txBody>
      </p:sp>
    </p:spTree>
    <p:extLst>
      <p:ext uri="{BB962C8B-B14F-4D97-AF65-F5344CB8AC3E}">
        <p14:creationId xmlns:p14="http://schemas.microsoft.com/office/powerpoint/2010/main" val="1679303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Indications for emergency </a:t>
            </a:r>
            <a:r>
              <a:rPr lang="en-US" dirty="0" err="1"/>
              <a:t>escharotomy</a:t>
            </a:r>
            <a:r>
              <a:rPr lang="en-US" dirty="0"/>
              <a:t> are the presence of a circumferential </a:t>
            </a:r>
            <a:r>
              <a:rPr lang="en-US" dirty="0" err="1"/>
              <a:t>eschar</a:t>
            </a:r>
            <a:r>
              <a:rPr lang="en-US" dirty="0"/>
              <a:t> with one of the following:</a:t>
            </a:r>
          </a:p>
          <a:p>
            <a:endParaRPr lang="en-US" dirty="0"/>
          </a:p>
          <a:p>
            <a:r>
              <a:rPr lang="en-US" dirty="0"/>
              <a:t>Impending or established vascular compromise of the extremities or digits.</a:t>
            </a:r>
          </a:p>
          <a:p>
            <a:r>
              <a:rPr lang="en-US" dirty="0"/>
              <a:t>Impending or established respiratory compromise due to circumferential torso </a:t>
            </a:r>
            <a:r>
              <a:rPr lang="en-US" dirty="0" smtClean="0"/>
              <a:t>burns</a:t>
            </a:r>
            <a:r>
              <a:rPr lang="en-US" dirty="0"/>
              <a:t> </a:t>
            </a:r>
            <a:r>
              <a:rPr lang="en-US" dirty="0" smtClean="0"/>
              <a:t>or neck burns</a:t>
            </a:r>
          </a:p>
          <a:p>
            <a:r>
              <a:rPr lang="en-US" dirty="0" smtClean="0"/>
              <a:t> Severely </a:t>
            </a:r>
            <a:r>
              <a:rPr lang="en-US" dirty="0"/>
              <a:t>burned extremities should be elevated and range of motion exercises performed every </a:t>
            </a:r>
            <a:r>
              <a:rPr lang="en-US" dirty="0" smtClean="0"/>
              <a:t> </a:t>
            </a:r>
            <a:r>
              <a:rPr lang="en-US" dirty="0"/>
              <a:t>minutes as tolerated by the patient. This can help to minimize tissue edema and elevated tissue pressures.</a:t>
            </a:r>
          </a:p>
        </p:txBody>
      </p:sp>
    </p:spTree>
    <p:extLst>
      <p:ext uri="{BB962C8B-B14F-4D97-AF65-F5344CB8AC3E}">
        <p14:creationId xmlns:p14="http://schemas.microsoft.com/office/powerpoint/2010/main" val="28831191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a:t>
            </a:r>
            <a:endParaRPr lang="en-US" dirty="0"/>
          </a:p>
        </p:txBody>
      </p:sp>
      <p:sp>
        <p:nvSpPr>
          <p:cNvPr id="3" name="Content Placeholder 2"/>
          <p:cNvSpPr>
            <a:spLocks noGrp="1"/>
          </p:cNvSpPr>
          <p:nvPr>
            <p:ph idx="1"/>
          </p:nvPr>
        </p:nvSpPr>
        <p:spPr/>
        <p:txBody>
          <a:bodyPr>
            <a:normAutofit fontScale="85000" lnSpcReduction="10000"/>
          </a:bodyPr>
          <a:lstStyle/>
          <a:p>
            <a:r>
              <a:rPr lang="en-US" dirty="0"/>
              <a:t>Sterile drapes</a:t>
            </a:r>
          </a:p>
          <a:p>
            <a:r>
              <a:rPr lang="en-US" dirty="0"/>
              <a:t>Cleansing solution, such as </a:t>
            </a:r>
            <a:r>
              <a:rPr lang="en-US" dirty="0" err="1"/>
              <a:t>povidone</a:t>
            </a:r>
            <a:r>
              <a:rPr lang="en-US" dirty="0"/>
              <a:t>-iodine or </a:t>
            </a:r>
            <a:r>
              <a:rPr lang="en-US" dirty="0" err="1"/>
              <a:t>chlorhexidine</a:t>
            </a:r>
            <a:endParaRPr lang="en-US" dirty="0"/>
          </a:p>
          <a:p>
            <a:r>
              <a:rPr lang="en-US" dirty="0"/>
              <a:t>25- and 21-gauge needles</a:t>
            </a:r>
          </a:p>
          <a:p>
            <a:r>
              <a:rPr lang="en-US" dirty="0"/>
              <a:t>10-mL syringes</a:t>
            </a:r>
          </a:p>
          <a:p>
            <a:r>
              <a:rPr lang="en-US" dirty="0"/>
              <a:t>Local anesthetic, such as 1% </a:t>
            </a:r>
            <a:r>
              <a:rPr lang="en-US" dirty="0" err="1"/>
              <a:t>lidocaine</a:t>
            </a:r>
            <a:endParaRPr lang="en-US" dirty="0"/>
          </a:p>
          <a:p>
            <a:r>
              <a:rPr lang="en-US" dirty="0"/>
              <a:t>#11 scalpel and/or </a:t>
            </a:r>
            <a:r>
              <a:rPr lang="en-US" dirty="0" err="1"/>
              <a:t>electrocautery</a:t>
            </a:r>
            <a:r>
              <a:rPr lang="en-US" dirty="0"/>
              <a:t> device</a:t>
            </a:r>
          </a:p>
          <a:p>
            <a:r>
              <a:rPr lang="en-US" dirty="0"/>
              <a:t>Sterile gauze</a:t>
            </a:r>
          </a:p>
          <a:p>
            <a:r>
              <a:rPr lang="en-US" dirty="0"/>
              <a:t>Topical antimicrobial such as bacitracin or </a:t>
            </a:r>
            <a:r>
              <a:rPr lang="en-US" dirty="0" err="1"/>
              <a:t>mupirocin</a:t>
            </a:r>
            <a:r>
              <a:rPr lang="en-US" dirty="0"/>
              <a:t>*</a:t>
            </a:r>
          </a:p>
          <a:p>
            <a:r>
              <a:rPr lang="en-US" dirty="0"/>
              <a:t>Sterile gloves</a:t>
            </a:r>
          </a:p>
        </p:txBody>
      </p:sp>
    </p:spTree>
    <p:extLst>
      <p:ext uri="{BB962C8B-B14F-4D97-AF65-F5344CB8AC3E}">
        <p14:creationId xmlns:p14="http://schemas.microsoft.com/office/powerpoint/2010/main" val="34004224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Content Placeholder 2"/>
          <p:cNvSpPr>
            <a:spLocks noGrp="1"/>
          </p:cNvSpPr>
          <p:nvPr>
            <p:ph idx="1"/>
          </p:nvPr>
        </p:nvSpPr>
        <p:spPr/>
        <p:txBody>
          <a:bodyPr/>
          <a:lstStyle/>
          <a:p>
            <a:r>
              <a:rPr lang="en-US" dirty="0"/>
              <a:t>Bleeding</a:t>
            </a:r>
          </a:p>
          <a:p>
            <a:r>
              <a:rPr lang="en-US" dirty="0"/>
              <a:t>Infection</a:t>
            </a:r>
          </a:p>
          <a:p>
            <a:r>
              <a:rPr lang="en-US" dirty="0"/>
              <a:t>Damage to underlying neurovascular structures</a:t>
            </a:r>
          </a:p>
          <a:p>
            <a:r>
              <a:rPr lang="en-US" dirty="0"/>
              <a:t>Inadvertent </a:t>
            </a:r>
            <a:r>
              <a:rPr lang="en-US" dirty="0" err="1"/>
              <a:t>fasciotomy</a:t>
            </a:r>
            <a:endParaRPr lang="en-US" dirty="0"/>
          </a:p>
        </p:txBody>
      </p:sp>
    </p:spTree>
    <p:extLst>
      <p:ext uri="{BB962C8B-B14F-4D97-AF65-F5344CB8AC3E}">
        <p14:creationId xmlns:p14="http://schemas.microsoft.com/office/powerpoint/2010/main" val="3181749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Ganglion cyst removal</a:t>
            </a:r>
            <a:endParaRPr lang="en-US" dirty="0"/>
          </a:p>
        </p:txBody>
      </p:sp>
      <p:sp>
        <p:nvSpPr>
          <p:cNvPr id="3" name="Content Placeholder 2"/>
          <p:cNvSpPr>
            <a:spLocks noGrp="1"/>
          </p:cNvSpPr>
          <p:nvPr>
            <p:ph idx="1"/>
          </p:nvPr>
        </p:nvSpPr>
        <p:spPr/>
        <p:txBody>
          <a:bodyPr>
            <a:normAutofit/>
          </a:bodyPr>
          <a:lstStyle/>
          <a:p>
            <a:r>
              <a:rPr lang="en-US" dirty="0"/>
              <a:t>Ganglion cysts are noncancerous lumps that most commonly develop along the tendons or joints of your wrists or hands. </a:t>
            </a:r>
            <a:endParaRPr lang="en-US" dirty="0" smtClean="0"/>
          </a:p>
          <a:p>
            <a:r>
              <a:rPr lang="en-US" dirty="0" smtClean="0"/>
              <a:t>They </a:t>
            </a:r>
            <a:r>
              <a:rPr lang="en-US" dirty="0"/>
              <a:t>also may occur in the ankles and feet</a:t>
            </a:r>
            <a:r>
              <a:rPr lang="en-US" dirty="0" smtClean="0"/>
              <a:t>.</a:t>
            </a:r>
          </a:p>
          <a:p>
            <a:r>
              <a:rPr lang="en-US" dirty="0" smtClean="0"/>
              <a:t> </a:t>
            </a:r>
            <a:r>
              <a:rPr lang="en-US" dirty="0"/>
              <a:t>Ganglion cysts are typically round or oval and are filled with a jellylike fluid.</a:t>
            </a:r>
          </a:p>
        </p:txBody>
      </p:sp>
    </p:spTree>
    <p:extLst>
      <p:ext uri="{BB962C8B-B14F-4D97-AF65-F5344CB8AC3E}">
        <p14:creationId xmlns:p14="http://schemas.microsoft.com/office/powerpoint/2010/main" val="24208587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lumps associated with ganglion cysts can be characterized by:</a:t>
            </a:r>
          </a:p>
          <a:p>
            <a:endParaRPr lang="en-US" dirty="0"/>
          </a:p>
          <a:p>
            <a:r>
              <a:rPr lang="en-US" dirty="0"/>
              <a:t>Location. Ganglion cysts most commonly develop along the tendons or joints of your wrists or hands. The next most common locations are the ankles and feet. These cysts can occur near other joints as well.</a:t>
            </a:r>
          </a:p>
          <a:p>
            <a:r>
              <a:rPr lang="en-US" dirty="0"/>
              <a:t>Shape and size. Ganglion cysts are round or oval and usually measure less than an inch (2.5 centimeters) in diameter. Some are so small that they can't be felt. The size of a cyst can fluctuate, often getting larger when you use that joint for repetitive motions.</a:t>
            </a:r>
          </a:p>
        </p:txBody>
      </p:sp>
    </p:spTree>
    <p:extLst>
      <p:ext uri="{BB962C8B-B14F-4D97-AF65-F5344CB8AC3E}">
        <p14:creationId xmlns:p14="http://schemas.microsoft.com/office/powerpoint/2010/main" val="6898074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Pain. Ganglion cysts usually are painless. But if a cyst presses on a nerve — even if the cyst is too small to form a noticeable lump — it can cause pain, tingling, numbness or muscle weakness.</a:t>
            </a:r>
          </a:p>
        </p:txBody>
      </p:sp>
    </p:spTree>
    <p:extLst>
      <p:ext uri="{BB962C8B-B14F-4D97-AF65-F5344CB8AC3E}">
        <p14:creationId xmlns:p14="http://schemas.microsoft.com/office/powerpoint/2010/main" val="27894424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 </a:t>
            </a:r>
            <a:r>
              <a:rPr lang="en-US" b="1" dirty="0"/>
              <a:t>sex and age</a:t>
            </a:r>
            <a:r>
              <a:rPr lang="en-US" dirty="0"/>
              <a:t>. Ganglion cysts can develop in anyone, but they most commonly occur in women between the ages of 20 and 40.</a:t>
            </a:r>
          </a:p>
          <a:p>
            <a:r>
              <a:rPr lang="en-US" b="1" dirty="0"/>
              <a:t>Osteoarthritis</a:t>
            </a:r>
            <a:r>
              <a:rPr lang="en-US" dirty="0"/>
              <a:t>. People who have wear-and-tear arthritis in the finger joints closest to their fingernails are at higher risk of developing ganglion cysts near those joints.</a:t>
            </a:r>
          </a:p>
          <a:p>
            <a:r>
              <a:rPr lang="en-US" b="1" dirty="0"/>
              <a:t>Joint or tendon injury. </a:t>
            </a:r>
            <a:r>
              <a:rPr lang="en-US" dirty="0"/>
              <a:t>Joints or tendons that have been injured in the past are more likely to develop ganglion cysts.</a:t>
            </a:r>
          </a:p>
        </p:txBody>
      </p:sp>
    </p:spTree>
    <p:extLst>
      <p:ext uri="{BB962C8B-B14F-4D97-AF65-F5344CB8AC3E}">
        <p14:creationId xmlns:p14="http://schemas.microsoft.com/office/powerpoint/2010/main" val="17644117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idx="1"/>
          </p:nvPr>
        </p:nvSpPr>
        <p:spPr/>
        <p:txBody>
          <a:bodyPr/>
          <a:lstStyle/>
          <a:p>
            <a:r>
              <a:rPr lang="en-US" dirty="0" smtClean="0"/>
              <a:t>Through </a:t>
            </a:r>
            <a:r>
              <a:rPr lang="en-US" dirty="0" err="1" smtClean="0"/>
              <a:t>hx</a:t>
            </a:r>
            <a:r>
              <a:rPr lang="en-US" dirty="0" smtClean="0"/>
              <a:t> and PE</a:t>
            </a:r>
          </a:p>
          <a:p>
            <a:r>
              <a:rPr lang="en-US" dirty="0" smtClean="0"/>
              <a:t>Pressing on the cyst to elicit pain or tenderness</a:t>
            </a:r>
          </a:p>
          <a:p>
            <a:r>
              <a:rPr lang="en-US" dirty="0" smtClean="0"/>
              <a:t>Illuminate the cyst with a torch to determine whether its solid or filled with fluid</a:t>
            </a:r>
          </a:p>
          <a:p>
            <a:r>
              <a:rPr lang="en-US" dirty="0" smtClean="0"/>
              <a:t>Tests may include </a:t>
            </a:r>
            <a:r>
              <a:rPr lang="en-US" dirty="0" err="1" smtClean="0"/>
              <a:t>xray</a:t>
            </a:r>
            <a:r>
              <a:rPr lang="en-US" dirty="0" smtClean="0"/>
              <a:t>, u/s, MRI scans to rule out joint diseases</a:t>
            </a:r>
            <a:endParaRPr lang="en-US" dirty="0"/>
          </a:p>
        </p:txBody>
      </p:sp>
    </p:spTree>
    <p:extLst>
      <p:ext uri="{BB962C8B-B14F-4D97-AF65-F5344CB8AC3E}">
        <p14:creationId xmlns:p14="http://schemas.microsoft.com/office/powerpoint/2010/main" val="10094531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Cyst fluid aspiration is done- usually thick, clear or translucent</a:t>
            </a:r>
            <a:endParaRPr lang="en-US" dirty="0"/>
          </a:p>
        </p:txBody>
      </p:sp>
    </p:spTree>
    <p:extLst>
      <p:ext uri="{BB962C8B-B14F-4D97-AF65-F5344CB8AC3E}">
        <p14:creationId xmlns:p14="http://schemas.microsoft.com/office/powerpoint/2010/main" val="31472081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p:txBody>
          <a:bodyPr>
            <a:normAutofit fontScale="77500" lnSpcReduction="20000"/>
          </a:bodyPr>
          <a:lstStyle/>
          <a:p>
            <a:r>
              <a:rPr lang="en-US" dirty="0"/>
              <a:t>Ganglion cysts are often painless, requiring no treatment. </a:t>
            </a:r>
          </a:p>
          <a:p>
            <a:r>
              <a:rPr lang="en-US" dirty="0" smtClean="0"/>
              <a:t> </a:t>
            </a:r>
            <a:r>
              <a:rPr lang="en-US" dirty="0"/>
              <a:t>a watch-and-wait </a:t>
            </a:r>
            <a:r>
              <a:rPr lang="en-US" dirty="0" smtClean="0"/>
              <a:t>approach</a:t>
            </a:r>
          </a:p>
          <a:p>
            <a:r>
              <a:rPr lang="en-US" dirty="0" smtClean="0"/>
              <a:t> </a:t>
            </a:r>
            <a:r>
              <a:rPr lang="en-US" dirty="0"/>
              <a:t>If the cyst is causing pain or interfering with joint movement</a:t>
            </a:r>
            <a:r>
              <a:rPr lang="en-US" dirty="0" smtClean="0"/>
              <a:t>, the following can be done</a:t>
            </a:r>
            <a:endParaRPr lang="en-US" dirty="0"/>
          </a:p>
          <a:p>
            <a:endParaRPr lang="en-US" dirty="0"/>
          </a:p>
          <a:p>
            <a:r>
              <a:rPr lang="en-US" b="1" dirty="0"/>
              <a:t>Immobilization</a:t>
            </a:r>
            <a:r>
              <a:rPr lang="en-US" dirty="0"/>
              <a:t>. Because activity can cause the ganglion cyst to get larger, it may help to temporarily immobilize the area with a brace or splint. As the cyst shrinks, it may release the pressure on your nerves, relieving pain. </a:t>
            </a:r>
            <a:endParaRPr lang="en-US" dirty="0" smtClean="0"/>
          </a:p>
          <a:p>
            <a:r>
              <a:rPr lang="en-US" dirty="0" smtClean="0"/>
              <a:t>Avoid </a:t>
            </a:r>
            <a:r>
              <a:rPr lang="en-US" dirty="0"/>
              <a:t>long-term use of a brace or splint, which can cause the nearby muscles to weaken.</a:t>
            </a:r>
          </a:p>
        </p:txBody>
      </p:sp>
    </p:spTree>
    <p:extLst>
      <p:ext uri="{BB962C8B-B14F-4D97-AF65-F5344CB8AC3E}">
        <p14:creationId xmlns:p14="http://schemas.microsoft.com/office/powerpoint/2010/main" val="443409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sp>
        <p:nvSpPr>
          <p:cNvPr id="3" name="Content Placeholder 2"/>
          <p:cNvSpPr>
            <a:spLocks noGrp="1"/>
          </p:cNvSpPr>
          <p:nvPr>
            <p:ph idx="1"/>
          </p:nvPr>
        </p:nvSpPr>
        <p:spPr/>
        <p:txBody>
          <a:bodyPr>
            <a:normAutofit fontScale="70000" lnSpcReduction="20000"/>
          </a:bodyPr>
          <a:lstStyle/>
          <a:p>
            <a:r>
              <a:rPr lang="en-US" dirty="0"/>
              <a:t>Universal precaution materials (gown, gloves, protective eyewear)</a:t>
            </a:r>
          </a:p>
          <a:p>
            <a:endParaRPr lang="en-US" dirty="0"/>
          </a:p>
          <a:p>
            <a:r>
              <a:rPr lang="en-US" dirty="0"/>
              <a:t>Sterile draping towels and sterile gloves</a:t>
            </a:r>
          </a:p>
          <a:p>
            <a:endParaRPr lang="en-US" dirty="0"/>
          </a:p>
          <a:p>
            <a:r>
              <a:rPr lang="en-US" dirty="0"/>
              <a:t>Local anesthetic (1% or 2% </a:t>
            </a:r>
            <a:r>
              <a:rPr lang="en-US" dirty="0" err="1"/>
              <a:t>lidocaine</a:t>
            </a:r>
            <a:r>
              <a:rPr lang="en-US" dirty="0"/>
              <a:t> with or without epinephrine)</a:t>
            </a:r>
          </a:p>
          <a:p>
            <a:endParaRPr lang="en-US" dirty="0"/>
          </a:p>
          <a:p>
            <a:r>
              <a:rPr lang="en-US" dirty="0"/>
              <a:t>10-cc syringe and 25- to 30-gauge needle</a:t>
            </a:r>
          </a:p>
          <a:p>
            <a:endParaRPr lang="en-US" dirty="0"/>
          </a:p>
          <a:p>
            <a:r>
              <a:rPr lang="en-US" dirty="0"/>
              <a:t>Skin prep material (</a:t>
            </a:r>
            <a:r>
              <a:rPr lang="en-US" dirty="0" err="1"/>
              <a:t>chlorhexidine</a:t>
            </a:r>
            <a:r>
              <a:rPr lang="en-US" dirty="0"/>
              <a:t> [</a:t>
            </a:r>
            <a:r>
              <a:rPr lang="en-US" dirty="0" err="1"/>
              <a:t>Hibiclens</a:t>
            </a:r>
            <a:r>
              <a:rPr lang="en-US" dirty="0"/>
              <a:t>] or iodine swabs)</a:t>
            </a:r>
          </a:p>
          <a:p>
            <a:endParaRPr lang="en-US" dirty="0"/>
          </a:p>
          <a:p>
            <a:r>
              <a:rPr lang="en-US" dirty="0" smtClean="0"/>
              <a:t>)</a:t>
            </a:r>
            <a:endParaRPr lang="en-US" dirty="0"/>
          </a:p>
        </p:txBody>
      </p:sp>
    </p:spTree>
    <p:extLst>
      <p:ext uri="{BB962C8B-B14F-4D97-AF65-F5344CB8AC3E}">
        <p14:creationId xmlns:p14="http://schemas.microsoft.com/office/powerpoint/2010/main" val="27024328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a:t>Aspiration</a:t>
            </a:r>
            <a:r>
              <a:rPr lang="en-US" dirty="0"/>
              <a:t>. In this procedure, </a:t>
            </a:r>
            <a:r>
              <a:rPr lang="en-US" dirty="0" smtClean="0"/>
              <a:t>the doctor </a:t>
            </a:r>
            <a:r>
              <a:rPr lang="en-US" dirty="0"/>
              <a:t>uses a needle to drain the fluid from the cyst. </a:t>
            </a:r>
            <a:endParaRPr lang="en-US" dirty="0" smtClean="0"/>
          </a:p>
          <a:p>
            <a:r>
              <a:rPr lang="en-US" dirty="0" smtClean="0"/>
              <a:t>The </a:t>
            </a:r>
            <a:r>
              <a:rPr lang="en-US" dirty="0"/>
              <a:t>cyst may </a:t>
            </a:r>
            <a:r>
              <a:rPr lang="en-US" dirty="0" smtClean="0"/>
              <a:t>recur</a:t>
            </a:r>
          </a:p>
          <a:p>
            <a:r>
              <a:rPr lang="en-US" b="1" dirty="0"/>
              <a:t>Surgery. </a:t>
            </a:r>
            <a:r>
              <a:rPr lang="en-US" dirty="0"/>
              <a:t>This may be an option if other approaches haven't worked. </a:t>
            </a:r>
            <a:endParaRPr lang="en-US" dirty="0" smtClean="0"/>
          </a:p>
          <a:p>
            <a:r>
              <a:rPr lang="en-US" dirty="0" smtClean="0"/>
              <a:t>During </a:t>
            </a:r>
            <a:r>
              <a:rPr lang="en-US" dirty="0"/>
              <a:t>this procedure, the doctor removes the cyst and the stalk that attaches it to the joint or tendon. </a:t>
            </a:r>
            <a:endParaRPr lang="en-US" dirty="0" smtClean="0"/>
          </a:p>
          <a:p>
            <a:r>
              <a:rPr lang="en-US" dirty="0" smtClean="0"/>
              <a:t>Rarely</a:t>
            </a:r>
            <a:r>
              <a:rPr lang="en-US" dirty="0"/>
              <a:t>, the surgery can injure the surrounding nerves, blood vessels or tendons</a:t>
            </a:r>
            <a:r>
              <a:rPr lang="en-US" dirty="0" smtClean="0"/>
              <a:t>.</a:t>
            </a:r>
          </a:p>
          <a:p>
            <a:r>
              <a:rPr lang="en-US" dirty="0" smtClean="0"/>
              <a:t> </a:t>
            </a:r>
            <a:r>
              <a:rPr lang="en-US" dirty="0"/>
              <a:t>And the cyst can recur, even after surgery.</a:t>
            </a:r>
          </a:p>
        </p:txBody>
      </p:sp>
    </p:spTree>
    <p:extLst>
      <p:ext uri="{BB962C8B-B14F-4D97-AF65-F5344CB8AC3E}">
        <p14:creationId xmlns:p14="http://schemas.microsoft.com/office/powerpoint/2010/main" val="42684441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open surgery – where the surgeon makes a medium-sized cut, usually about 5cm (2in) long, over the site of the affected joint or tendon</a:t>
            </a:r>
          </a:p>
          <a:p>
            <a:r>
              <a:rPr lang="en-US" dirty="0"/>
              <a:t>arthroscopy – a type of keyhole surgery where smaller cuts are made and a tiny camera called an </a:t>
            </a:r>
            <a:r>
              <a:rPr lang="en-US" dirty="0" err="1"/>
              <a:t>arthroscope</a:t>
            </a:r>
            <a:r>
              <a:rPr lang="en-US" dirty="0"/>
              <a:t> is used by the surgeon to look inside the joint; using the </a:t>
            </a:r>
            <a:r>
              <a:rPr lang="en-US" dirty="0" err="1"/>
              <a:t>arthroscope</a:t>
            </a:r>
            <a:r>
              <a:rPr lang="en-US" dirty="0"/>
              <a:t> as a guide, they then pass instruments through the cut to remove the cyst</a:t>
            </a:r>
          </a:p>
        </p:txBody>
      </p:sp>
    </p:spTree>
    <p:extLst>
      <p:ext uri="{BB962C8B-B14F-4D97-AF65-F5344CB8AC3E}">
        <p14:creationId xmlns:p14="http://schemas.microsoft.com/office/powerpoint/2010/main" val="9346771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Content Placeholder 2"/>
          <p:cNvSpPr>
            <a:spLocks noGrp="1"/>
          </p:cNvSpPr>
          <p:nvPr>
            <p:ph idx="1"/>
          </p:nvPr>
        </p:nvSpPr>
        <p:spPr/>
        <p:txBody>
          <a:bodyPr/>
          <a:lstStyle/>
          <a:p>
            <a:r>
              <a:rPr lang="en-US" dirty="0"/>
              <a:t>Infection</a:t>
            </a:r>
          </a:p>
          <a:p>
            <a:r>
              <a:rPr lang="en-US" dirty="0"/>
              <a:t>Damage to nerves, tendons or cartilage</a:t>
            </a:r>
          </a:p>
          <a:p>
            <a:r>
              <a:rPr lang="en-US" dirty="0"/>
              <a:t>Stiffness or loss of joint motion</a:t>
            </a:r>
          </a:p>
          <a:p>
            <a:r>
              <a:rPr lang="en-US" dirty="0"/>
              <a:t>Ganglion may reappear, though this is uncommon</a:t>
            </a:r>
          </a:p>
        </p:txBody>
      </p:sp>
    </p:spTree>
    <p:extLst>
      <p:ext uri="{BB962C8B-B14F-4D97-AF65-F5344CB8AC3E}">
        <p14:creationId xmlns:p14="http://schemas.microsoft.com/office/powerpoint/2010/main" val="38491521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2743200" y="1624806"/>
            <a:ext cx="3657600" cy="4476750"/>
          </a:xfrm>
          <a:prstGeom prst="rect">
            <a:avLst/>
          </a:prstGeom>
        </p:spPr>
      </p:pic>
    </p:spTree>
    <p:extLst>
      <p:ext uri="{BB962C8B-B14F-4D97-AF65-F5344CB8AC3E}">
        <p14:creationId xmlns:p14="http://schemas.microsoft.com/office/powerpoint/2010/main" val="23352720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54691" y="1600200"/>
            <a:ext cx="6034617" cy="4525963"/>
          </a:xfrm>
          <a:prstGeom prst="rect">
            <a:avLst/>
          </a:prstGeom>
        </p:spPr>
      </p:pic>
    </p:spTree>
    <p:extLst>
      <p:ext uri="{BB962C8B-B14F-4D97-AF65-F5344CB8AC3E}">
        <p14:creationId xmlns:p14="http://schemas.microsoft.com/office/powerpoint/2010/main" val="41787086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Underwater seal drainage</a:t>
            </a:r>
            <a:endParaRPr lang="en-US" dirty="0"/>
          </a:p>
        </p:txBody>
      </p:sp>
      <p:sp>
        <p:nvSpPr>
          <p:cNvPr id="3" name="Content Placeholder 2"/>
          <p:cNvSpPr>
            <a:spLocks noGrp="1"/>
          </p:cNvSpPr>
          <p:nvPr>
            <p:ph idx="1"/>
          </p:nvPr>
        </p:nvSpPr>
        <p:spPr/>
        <p:txBody>
          <a:bodyPr>
            <a:normAutofit fontScale="77500" lnSpcReduction="20000"/>
          </a:bodyPr>
          <a:lstStyle/>
          <a:p>
            <a:r>
              <a:rPr lang="en-US" dirty="0"/>
              <a:t>Chest drains also known as under water sealed drains (UWSD) are inserted to allow draining of the pleural spaces of air, blood or fluid, allowing expansion of the lungs and restoration of negative pressure in the thoracic cavity. </a:t>
            </a:r>
            <a:endParaRPr lang="en-US" dirty="0" smtClean="0"/>
          </a:p>
          <a:p>
            <a:r>
              <a:rPr lang="en-US" dirty="0" smtClean="0"/>
              <a:t>The </a:t>
            </a:r>
            <a:r>
              <a:rPr lang="en-US" dirty="0"/>
              <a:t>underwater seal also prevents backflow of air or fluid into the pleural cavity. </a:t>
            </a:r>
            <a:endParaRPr lang="en-US" dirty="0" smtClean="0"/>
          </a:p>
          <a:p>
            <a:r>
              <a:rPr lang="en-US" dirty="0" smtClean="0"/>
              <a:t>Appropriate </a:t>
            </a:r>
            <a:r>
              <a:rPr lang="en-US" dirty="0"/>
              <a:t>chest drain management is required to maintain respiratory function and </a:t>
            </a:r>
            <a:r>
              <a:rPr lang="en-US" dirty="0" err="1"/>
              <a:t>haemodynamic</a:t>
            </a:r>
            <a:r>
              <a:rPr lang="en-US" dirty="0"/>
              <a:t> stability</a:t>
            </a:r>
            <a:r>
              <a:rPr lang="en-US" dirty="0" smtClean="0"/>
              <a:t>.</a:t>
            </a:r>
          </a:p>
          <a:p>
            <a:r>
              <a:rPr lang="en-US" dirty="0" smtClean="0"/>
              <a:t> </a:t>
            </a:r>
            <a:r>
              <a:rPr lang="en-US" dirty="0"/>
              <a:t>Chest drains may be placed routinely in theatre, PICU and NICU; or in the emergency department and ward areas in emergency situations.</a:t>
            </a:r>
          </a:p>
        </p:txBody>
      </p:sp>
    </p:spTree>
    <p:extLst>
      <p:ext uri="{BB962C8B-B14F-4D97-AF65-F5344CB8AC3E}">
        <p14:creationId xmlns:p14="http://schemas.microsoft.com/office/powerpoint/2010/main" val="25372925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terms</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a:t>Chylothorax</a:t>
            </a:r>
            <a:r>
              <a:rPr lang="en-US" dirty="0"/>
              <a:t>: Collection of lymph fluid in the pleural space</a:t>
            </a:r>
          </a:p>
          <a:p>
            <a:endParaRPr lang="en-US" dirty="0"/>
          </a:p>
          <a:p>
            <a:r>
              <a:rPr lang="en-US" dirty="0" err="1"/>
              <a:t>Haemothorax</a:t>
            </a:r>
            <a:r>
              <a:rPr lang="en-US" dirty="0"/>
              <a:t>: Collection of blood in the pleural space</a:t>
            </a:r>
          </a:p>
          <a:p>
            <a:endParaRPr lang="en-US" dirty="0"/>
          </a:p>
          <a:p>
            <a:r>
              <a:rPr lang="en-US" dirty="0"/>
              <a:t>Pneumothorax: Collection of air in the pleural </a:t>
            </a:r>
            <a:r>
              <a:rPr lang="en-US" dirty="0" smtClean="0"/>
              <a:t>space</a:t>
            </a:r>
          </a:p>
          <a:p>
            <a:r>
              <a:rPr lang="en-US" dirty="0"/>
              <a:t>Pleural effusion: Exudate or transudate in the pleural space</a:t>
            </a:r>
          </a:p>
        </p:txBody>
      </p:sp>
    </p:spTree>
    <p:extLst>
      <p:ext uri="{BB962C8B-B14F-4D97-AF65-F5344CB8AC3E}">
        <p14:creationId xmlns:p14="http://schemas.microsoft.com/office/powerpoint/2010/main" val="10438390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Tension Pneumothorax: One way valve effect which allows air to enter the pleural space, but not leave. Air builds up and forces a </a:t>
            </a:r>
            <a:r>
              <a:rPr lang="en-US" dirty="0" err="1"/>
              <a:t>mediastinal</a:t>
            </a:r>
            <a:r>
              <a:rPr lang="en-US" dirty="0"/>
              <a:t> shift. </a:t>
            </a:r>
            <a:endParaRPr lang="en-US" dirty="0" smtClean="0"/>
          </a:p>
          <a:p>
            <a:r>
              <a:rPr lang="en-US" dirty="0" smtClean="0"/>
              <a:t>This </a:t>
            </a:r>
            <a:r>
              <a:rPr lang="en-US" dirty="0"/>
              <a:t>leads to decreased venous return to the heart and lung collapse/compression causing acute life-threatening respiratory and cardiovascular compromise.</a:t>
            </a:r>
          </a:p>
        </p:txBody>
      </p:sp>
    </p:spTree>
    <p:extLst>
      <p:ext uri="{BB962C8B-B14F-4D97-AF65-F5344CB8AC3E}">
        <p14:creationId xmlns:p14="http://schemas.microsoft.com/office/powerpoint/2010/main" val="9530645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 </a:t>
            </a:r>
            <a:endParaRPr lang="en-US" dirty="0"/>
          </a:p>
        </p:txBody>
      </p:sp>
      <p:sp>
        <p:nvSpPr>
          <p:cNvPr id="3" name="Content Placeholder 2"/>
          <p:cNvSpPr>
            <a:spLocks noGrp="1"/>
          </p:cNvSpPr>
          <p:nvPr>
            <p:ph idx="1"/>
          </p:nvPr>
        </p:nvSpPr>
        <p:spPr/>
        <p:txBody>
          <a:bodyPr/>
          <a:lstStyle/>
          <a:p>
            <a:r>
              <a:rPr lang="en-US" dirty="0"/>
              <a:t>Post operatively e.g. cardiac surgery, thoracotomy</a:t>
            </a:r>
          </a:p>
          <a:p>
            <a:r>
              <a:rPr lang="en-US" dirty="0"/>
              <a:t>Pneumothorax</a:t>
            </a:r>
          </a:p>
          <a:p>
            <a:r>
              <a:rPr lang="en-US" dirty="0" err="1"/>
              <a:t>Haemothorax</a:t>
            </a:r>
            <a:endParaRPr lang="en-US" dirty="0"/>
          </a:p>
          <a:p>
            <a:r>
              <a:rPr lang="en-US" dirty="0" err="1"/>
              <a:t>Chylothorax</a:t>
            </a:r>
            <a:endParaRPr lang="en-US" dirty="0"/>
          </a:p>
          <a:p>
            <a:r>
              <a:rPr lang="en-US" dirty="0"/>
              <a:t>Pleural effusions </a:t>
            </a:r>
          </a:p>
        </p:txBody>
      </p:sp>
    </p:spTree>
    <p:extLst>
      <p:ext uri="{BB962C8B-B14F-4D97-AF65-F5344CB8AC3E}">
        <p14:creationId xmlns:p14="http://schemas.microsoft.com/office/powerpoint/2010/main" val="28344637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contraindications</a:t>
            </a:r>
            <a:endParaRPr lang="en-US" dirty="0"/>
          </a:p>
        </p:txBody>
      </p:sp>
      <p:sp>
        <p:nvSpPr>
          <p:cNvPr id="3" name="Content Placeholder 2"/>
          <p:cNvSpPr>
            <a:spLocks noGrp="1"/>
          </p:cNvSpPr>
          <p:nvPr>
            <p:ph idx="1"/>
          </p:nvPr>
        </p:nvSpPr>
        <p:spPr/>
        <p:txBody>
          <a:bodyPr/>
          <a:lstStyle/>
          <a:p>
            <a:r>
              <a:rPr lang="en-US" dirty="0"/>
              <a:t>Coagulopathy.</a:t>
            </a:r>
          </a:p>
          <a:p>
            <a:r>
              <a:rPr lang="en-US" dirty="0" smtClean="0"/>
              <a:t> </a:t>
            </a:r>
            <a:r>
              <a:rPr lang="en-US" dirty="0"/>
              <a:t>Diaphragmatic hernia.</a:t>
            </a:r>
          </a:p>
          <a:p>
            <a:r>
              <a:rPr lang="en-US" dirty="0" smtClean="0"/>
              <a:t>Scarring </a:t>
            </a:r>
            <a:r>
              <a:rPr lang="en-US" dirty="0"/>
              <a:t>of pleural space (adhesion)</a:t>
            </a:r>
          </a:p>
        </p:txBody>
      </p:sp>
    </p:spTree>
    <p:extLst>
      <p:ext uri="{BB962C8B-B14F-4D97-AF65-F5344CB8AC3E}">
        <p14:creationId xmlns:p14="http://schemas.microsoft.com/office/powerpoint/2010/main" val="357972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No. 11 or 15 blade and scalpel</a:t>
            </a:r>
          </a:p>
          <a:p>
            <a:endParaRPr lang="en-US" dirty="0"/>
          </a:p>
          <a:p>
            <a:r>
              <a:rPr lang="en-US" dirty="0"/>
              <a:t>Curved hemostats</a:t>
            </a:r>
          </a:p>
          <a:p>
            <a:endParaRPr lang="en-US" dirty="0"/>
          </a:p>
          <a:p>
            <a:r>
              <a:rPr lang="en-US" dirty="0"/>
              <a:t>Scissors</a:t>
            </a:r>
          </a:p>
          <a:p>
            <a:endParaRPr lang="en-US" dirty="0"/>
          </a:p>
          <a:p>
            <a:r>
              <a:rPr lang="en-US" dirty="0"/>
              <a:t>Packing (plain or </a:t>
            </a:r>
            <a:r>
              <a:rPr lang="en-US" dirty="0" err="1"/>
              <a:t>iodoform</a:t>
            </a:r>
            <a:r>
              <a:rPr lang="en-US" dirty="0"/>
              <a:t>) ribbon gauze</a:t>
            </a:r>
          </a:p>
          <a:p>
            <a:endParaRPr lang="en-US" dirty="0"/>
          </a:p>
          <a:p>
            <a:r>
              <a:rPr lang="en-US" dirty="0"/>
              <a:t>Dressing (4- × 4-inch gauze pads and </a:t>
            </a:r>
            <a:r>
              <a:rPr lang="en-US" dirty="0" smtClean="0"/>
              <a:t>tape)</a:t>
            </a:r>
            <a:endParaRPr lang="en-US" dirty="0"/>
          </a:p>
        </p:txBody>
      </p:sp>
    </p:spTree>
    <p:extLst>
      <p:ext uri="{BB962C8B-B14F-4D97-AF65-F5344CB8AC3E}">
        <p14:creationId xmlns:p14="http://schemas.microsoft.com/office/powerpoint/2010/main" val="5743970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procedure</a:t>
            </a:r>
            <a:endParaRPr lang="en-US" dirty="0"/>
          </a:p>
        </p:txBody>
      </p:sp>
      <p:sp>
        <p:nvSpPr>
          <p:cNvPr id="3" name="Content Placeholder 2"/>
          <p:cNvSpPr>
            <a:spLocks noGrp="1"/>
          </p:cNvSpPr>
          <p:nvPr>
            <p:ph idx="1"/>
          </p:nvPr>
        </p:nvSpPr>
        <p:spPr/>
        <p:txBody>
          <a:bodyPr>
            <a:normAutofit fontScale="85000" lnSpcReduction="10000"/>
          </a:bodyPr>
          <a:lstStyle/>
          <a:p>
            <a:r>
              <a:rPr lang="en-US" dirty="0"/>
              <a:t>Assess patient for pneumothorax, </a:t>
            </a:r>
            <a:r>
              <a:rPr lang="en-US" dirty="0" err="1"/>
              <a:t>hemothorax</a:t>
            </a:r>
            <a:r>
              <a:rPr lang="en-US" dirty="0"/>
              <a:t> or</a:t>
            </a:r>
          </a:p>
          <a:p>
            <a:r>
              <a:rPr lang="en-US" dirty="0"/>
              <a:t>presence of respiratory distress.</a:t>
            </a:r>
          </a:p>
          <a:p>
            <a:r>
              <a:rPr lang="en-US" dirty="0" smtClean="0"/>
              <a:t> </a:t>
            </a:r>
            <a:r>
              <a:rPr lang="en-US" dirty="0"/>
              <a:t>Obtain a chest X-ray.</a:t>
            </a:r>
          </a:p>
          <a:p>
            <a:r>
              <a:rPr lang="en-US" dirty="0" smtClean="0"/>
              <a:t>Assemble </a:t>
            </a:r>
            <a:r>
              <a:rPr lang="en-US" dirty="0"/>
              <a:t>drainage system.</a:t>
            </a:r>
          </a:p>
          <a:p>
            <a:r>
              <a:rPr lang="en-US" dirty="0" smtClean="0"/>
              <a:t>Reassure </a:t>
            </a:r>
            <a:r>
              <a:rPr lang="en-US" dirty="0"/>
              <a:t>the patient.</a:t>
            </a:r>
          </a:p>
          <a:p>
            <a:r>
              <a:rPr lang="en-US" dirty="0" smtClean="0"/>
              <a:t> </a:t>
            </a:r>
            <a:r>
              <a:rPr lang="en-US" dirty="0"/>
              <a:t>Explain to patients the steps of the procedure. Tell</a:t>
            </a:r>
          </a:p>
          <a:p>
            <a:r>
              <a:rPr lang="en-US" dirty="0"/>
              <a:t>the patient to expect a needle prick and a sensation</a:t>
            </a:r>
          </a:p>
          <a:p>
            <a:r>
              <a:rPr lang="en-US" dirty="0"/>
              <a:t>of slight pressure during infiltration anesthesia.</a:t>
            </a:r>
          </a:p>
          <a:p>
            <a:r>
              <a:rPr lang="en-US" dirty="0" smtClean="0"/>
              <a:t>Position </a:t>
            </a:r>
            <a:r>
              <a:rPr lang="en-US" dirty="0"/>
              <a:t>the patient according to </a:t>
            </a:r>
            <a:r>
              <a:rPr lang="en-US" dirty="0" smtClean="0"/>
              <a:t>physician preference</a:t>
            </a:r>
            <a:r>
              <a:rPr lang="en-US" dirty="0"/>
              <a:t>.</a:t>
            </a:r>
          </a:p>
        </p:txBody>
      </p:sp>
    </p:spTree>
    <p:extLst>
      <p:ext uri="{BB962C8B-B14F-4D97-AF65-F5344CB8AC3E}">
        <p14:creationId xmlns:p14="http://schemas.microsoft.com/office/powerpoint/2010/main" val="4316499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Equipments</a:t>
            </a:r>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r>
              <a:rPr lang="en-US" dirty="0"/>
              <a:t>Tube thoracotomy tray.</a:t>
            </a:r>
          </a:p>
          <a:p>
            <a:r>
              <a:rPr lang="en-US" dirty="0" smtClean="0"/>
              <a:t> </a:t>
            </a:r>
            <a:r>
              <a:rPr lang="en-US" dirty="0"/>
              <a:t>Suture material.</a:t>
            </a:r>
          </a:p>
          <a:p>
            <a:r>
              <a:rPr lang="en-US" dirty="0" smtClean="0"/>
              <a:t>Local </a:t>
            </a:r>
            <a:r>
              <a:rPr lang="en-US" dirty="0" err="1"/>
              <a:t>anaesthetic</a:t>
            </a:r>
            <a:r>
              <a:rPr lang="en-US" dirty="0"/>
              <a:t>.</a:t>
            </a:r>
          </a:p>
          <a:p>
            <a:r>
              <a:rPr lang="en-US" dirty="0" smtClean="0"/>
              <a:t>Chest </a:t>
            </a:r>
            <a:r>
              <a:rPr lang="en-US" dirty="0"/>
              <a:t>tube.</a:t>
            </a:r>
          </a:p>
          <a:p>
            <a:r>
              <a:rPr lang="en-US" dirty="0" smtClean="0"/>
              <a:t> </a:t>
            </a:r>
            <a:r>
              <a:rPr lang="en-US" dirty="0"/>
              <a:t>Syringes.</a:t>
            </a:r>
          </a:p>
          <a:p>
            <a:r>
              <a:rPr lang="en-US" dirty="0" smtClean="0"/>
              <a:t> </a:t>
            </a:r>
            <a:r>
              <a:rPr lang="en-US" dirty="0"/>
              <a:t>Needles.</a:t>
            </a:r>
          </a:p>
          <a:p>
            <a:r>
              <a:rPr lang="en-US" dirty="0" smtClean="0"/>
              <a:t>Iodine</a:t>
            </a:r>
            <a:endParaRPr lang="en-US" dirty="0"/>
          </a:p>
          <a:p>
            <a:r>
              <a:rPr lang="en-US" dirty="0" smtClean="0"/>
              <a:t> </a:t>
            </a:r>
            <a:r>
              <a:rPr lang="en-US" dirty="0"/>
              <a:t>Sterile water.</a:t>
            </a:r>
          </a:p>
          <a:p>
            <a:r>
              <a:rPr lang="en-US" dirty="0" smtClean="0"/>
              <a:t> </a:t>
            </a:r>
            <a:r>
              <a:rPr lang="en-US" dirty="0"/>
              <a:t>Sterile scalpel and gloves.</a:t>
            </a:r>
          </a:p>
          <a:p>
            <a:r>
              <a:rPr lang="en-US" dirty="0" smtClean="0"/>
              <a:t>Two </a:t>
            </a:r>
            <a:r>
              <a:rPr lang="en-US" dirty="0"/>
              <a:t>large clamps.</a:t>
            </a:r>
          </a:p>
          <a:p>
            <a:r>
              <a:rPr lang="en-US" dirty="0" smtClean="0"/>
              <a:t> </a:t>
            </a:r>
            <a:r>
              <a:rPr lang="en-US" dirty="0"/>
              <a:t>Chest drainage system ,collection bottles</a:t>
            </a:r>
          </a:p>
        </p:txBody>
      </p:sp>
    </p:spTree>
    <p:extLst>
      <p:ext uri="{BB962C8B-B14F-4D97-AF65-F5344CB8AC3E}">
        <p14:creationId xmlns:p14="http://schemas.microsoft.com/office/powerpoint/2010/main" val="23307080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Free air in the pleural space (Pneumothorax) rises &gt;&gt;&gt; tube is placed above the 2nd intercostal space.</a:t>
            </a:r>
          </a:p>
          <a:p>
            <a:r>
              <a:rPr lang="en-US" dirty="0" smtClean="0"/>
              <a:t>Fluids </a:t>
            </a:r>
            <a:r>
              <a:rPr lang="en-US" dirty="0"/>
              <a:t>(e.g.: </a:t>
            </a:r>
            <a:r>
              <a:rPr lang="en-US" dirty="0" err="1"/>
              <a:t>Hemothorax</a:t>
            </a:r>
            <a:r>
              <a:rPr lang="en-US" dirty="0"/>
              <a:t> ,pleural effusion) gravitate to the most dependent point &gt;&gt;&gt;tubes places at the 4th to 5th intercostal space.</a:t>
            </a:r>
          </a:p>
          <a:p>
            <a:r>
              <a:rPr lang="en-US" dirty="0" err="1" smtClean="0"/>
              <a:t>Mediastinal</a:t>
            </a:r>
            <a:r>
              <a:rPr lang="en-US" dirty="0" smtClean="0"/>
              <a:t> </a:t>
            </a:r>
            <a:r>
              <a:rPr lang="en-US" dirty="0"/>
              <a:t>tubes are put in place after cardiac surgery to drain fluid from around heart.</a:t>
            </a:r>
          </a:p>
        </p:txBody>
      </p:sp>
    </p:spTree>
    <p:extLst>
      <p:ext uri="{BB962C8B-B14F-4D97-AF65-F5344CB8AC3E}">
        <p14:creationId xmlns:p14="http://schemas.microsoft.com/office/powerpoint/2010/main" val="28185303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66800" y="1600200"/>
            <a:ext cx="7315200" cy="4876800"/>
          </a:xfrm>
          <a:prstGeom prst="rect">
            <a:avLst/>
          </a:prstGeom>
        </p:spPr>
      </p:pic>
    </p:spTree>
    <p:extLst>
      <p:ext uri="{BB962C8B-B14F-4D97-AF65-F5344CB8AC3E}">
        <p14:creationId xmlns:p14="http://schemas.microsoft.com/office/powerpoint/2010/main" val="8710750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Triangle of safety</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triangle of safety is an anatomical region in the axilla that forms a guide as to the safe position for intercostal catheter (ICC) placement. With the arm abducted, the apex is the axilla, and the triangle is formed by the:</a:t>
            </a:r>
          </a:p>
          <a:p>
            <a:endParaRPr lang="en-US" dirty="0"/>
          </a:p>
          <a:p>
            <a:r>
              <a:rPr lang="en-US" dirty="0"/>
              <a:t>lateral border of the </a:t>
            </a:r>
            <a:r>
              <a:rPr lang="en-US" dirty="0" err="1"/>
              <a:t>pectoralis</a:t>
            </a:r>
            <a:r>
              <a:rPr lang="en-US" dirty="0"/>
              <a:t> major anteriorly</a:t>
            </a:r>
          </a:p>
          <a:p>
            <a:r>
              <a:rPr lang="en-US" dirty="0"/>
              <a:t>lateral border of the </a:t>
            </a:r>
            <a:r>
              <a:rPr lang="en-US" dirty="0" err="1"/>
              <a:t>latissimus</a:t>
            </a:r>
            <a:r>
              <a:rPr lang="en-US" dirty="0"/>
              <a:t> </a:t>
            </a:r>
            <a:r>
              <a:rPr lang="en-US" dirty="0" err="1"/>
              <a:t>dorsi</a:t>
            </a:r>
            <a:r>
              <a:rPr lang="en-US" dirty="0"/>
              <a:t> posteriorly</a:t>
            </a:r>
          </a:p>
          <a:p>
            <a:r>
              <a:rPr lang="en-US" dirty="0"/>
              <a:t>inferiorly, by a horizontal line from the nipple (commonly the 5th intercostal space)</a:t>
            </a:r>
          </a:p>
        </p:txBody>
      </p:sp>
    </p:spTree>
    <p:extLst>
      <p:ext uri="{BB962C8B-B14F-4D97-AF65-F5344CB8AC3E}">
        <p14:creationId xmlns:p14="http://schemas.microsoft.com/office/powerpoint/2010/main" val="40242239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309018" y="1600200"/>
            <a:ext cx="4525963" cy="4525963"/>
          </a:xfrm>
          <a:prstGeom prst="rect">
            <a:avLst/>
          </a:prstGeom>
        </p:spPr>
      </p:pic>
    </p:spTree>
    <p:extLst>
      <p:ext uri="{BB962C8B-B14F-4D97-AF65-F5344CB8AC3E}">
        <p14:creationId xmlns:p14="http://schemas.microsoft.com/office/powerpoint/2010/main" val="42019927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normAutofit/>
          </a:bodyPr>
          <a:lstStyle/>
          <a:p>
            <a:r>
              <a:rPr lang="en-US" dirty="0"/>
              <a:t>The skin is prepared and anesthetized using local </a:t>
            </a:r>
            <a:r>
              <a:rPr lang="en-US" dirty="0" smtClean="0"/>
              <a:t>anesthetic with </a:t>
            </a:r>
            <a:r>
              <a:rPr lang="en-US" dirty="0"/>
              <a:t>a short 25 G needle.</a:t>
            </a:r>
          </a:p>
          <a:p>
            <a:r>
              <a:rPr lang="en-US" dirty="0" smtClean="0"/>
              <a:t>The </a:t>
            </a:r>
            <a:r>
              <a:rPr lang="en-US" dirty="0"/>
              <a:t>needle catheter is inserted through the needle into </a:t>
            </a:r>
            <a:r>
              <a:rPr lang="en-US" dirty="0" smtClean="0"/>
              <a:t>the pleural </a:t>
            </a:r>
            <a:r>
              <a:rPr lang="en-US" dirty="0"/>
              <a:t>space.</a:t>
            </a:r>
          </a:p>
          <a:p>
            <a:r>
              <a:rPr lang="en-US" dirty="0" smtClean="0"/>
              <a:t> </a:t>
            </a:r>
            <a:r>
              <a:rPr lang="en-US" dirty="0"/>
              <a:t>A small incision through the muscle in the </a:t>
            </a:r>
            <a:r>
              <a:rPr lang="en-US" dirty="0" smtClean="0"/>
              <a:t>intercostal space is performed</a:t>
            </a:r>
            <a:r>
              <a:rPr lang="en-US" dirty="0"/>
              <a:t>.</a:t>
            </a:r>
          </a:p>
          <a:p>
            <a:r>
              <a:rPr lang="en-US" dirty="0" smtClean="0"/>
              <a:t> </a:t>
            </a:r>
            <a:r>
              <a:rPr lang="en-US" dirty="0"/>
              <a:t>chest tube is inserted into the pleural space and connected </a:t>
            </a:r>
            <a:r>
              <a:rPr lang="en-US" dirty="0" smtClean="0"/>
              <a:t>to a </a:t>
            </a:r>
            <a:r>
              <a:rPr lang="en-US" dirty="0"/>
              <a:t>drainage system</a:t>
            </a:r>
          </a:p>
        </p:txBody>
      </p:sp>
    </p:spTree>
    <p:extLst>
      <p:ext uri="{BB962C8B-B14F-4D97-AF65-F5344CB8AC3E}">
        <p14:creationId xmlns:p14="http://schemas.microsoft.com/office/powerpoint/2010/main" val="30559240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catheter is attached to a connector/tubing and </a:t>
            </a:r>
            <a:r>
              <a:rPr lang="en-US" dirty="0" smtClean="0"/>
              <a:t>attached to </a:t>
            </a:r>
            <a:r>
              <a:rPr lang="en-US" dirty="0"/>
              <a:t>drainage system (underwater-seal or commercial system).</a:t>
            </a:r>
          </a:p>
          <a:p>
            <a:r>
              <a:rPr lang="en-US" dirty="0" smtClean="0"/>
              <a:t>The </a:t>
            </a:r>
            <a:r>
              <a:rPr lang="en-US" dirty="0"/>
              <a:t>tube is sutured in place and covered with a </a:t>
            </a:r>
            <a:r>
              <a:rPr lang="en-US" dirty="0" smtClean="0"/>
              <a:t>sterile dressing</a:t>
            </a:r>
            <a:r>
              <a:rPr lang="en-US" dirty="0"/>
              <a:t>.</a:t>
            </a:r>
          </a:p>
        </p:txBody>
      </p:sp>
    </p:spTree>
    <p:extLst>
      <p:ext uri="{BB962C8B-B14F-4D97-AF65-F5344CB8AC3E}">
        <p14:creationId xmlns:p14="http://schemas.microsoft.com/office/powerpoint/2010/main" val="5410372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85800" y="1600200"/>
            <a:ext cx="7696200" cy="5181600"/>
          </a:xfrm>
          <a:prstGeom prst="rect">
            <a:avLst/>
          </a:prstGeom>
        </p:spPr>
      </p:pic>
    </p:spTree>
    <p:extLst>
      <p:ext uri="{BB962C8B-B14F-4D97-AF65-F5344CB8AC3E}">
        <p14:creationId xmlns:p14="http://schemas.microsoft.com/office/powerpoint/2010/main" val="31092208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bottle water seal system</a:t>
            </a:r>
            <a:endParaRPr lang="en-US" dirty="0"/>
          </a:p>
        </p:txBody>
      </p:sp>
      <p:sp>
        <p:nvSpPr>
          <p:cNvPr id="3" name="Content Placeholder 2"/>
          <p:cNvSpPr>
            <a:spLocks noGrp="1"/>
          </p:cNvSpPr>
          <p:nvPr>
            <p:ph idx="1"/>
          </p:nvPr>
        </p:nvSpPr>
        <p:spPr/>
        <p:txBody>
          <a:bodyPr>
            <a:normAutofit fontScale="85000" lnSpcReduction="10000"/>
          </a:bodyPr>
          <a:lstStyle/>
          <a:p>
            <a:r>
              <a:rPr lang="en-US" dirty="0"/>
              <a:t>Connecting or drainage tubing joins the patient's chest tube with a drainage tube that enters the drainage bottle.</a:t>
            </a:r>
          </a:p>
          <a:p>
            <a:r>
              <a:rPr lang="en-US" dirty="0" smtClean="0"/>
              <a:t>The </a:t>
            </a:r>
            <a:r>
              <a:rPr lang="en-US" dirty="0"/>
              <a:t>end of the glass rod is submerged in water, extending about 2-3 cm below the water level(The higher the fluid level, the more pressure it takes to push air through the fluid as it leaves the chest).</a:t>
            </a:r>
          </a:p>
          <a:p>
            <a:r>
              <a:rPr lang="en-US" dirty="0" smtClean="0"/>
              <a:t> </a:t>
            </a:r>
            <a:r>
              <a:rPr lang="en-US" dirty="0"/>
              <a:t>The water seal provides a low-resistance, one-way valve that allows air to leave the chest while preventing atmospheric air from being pulled into the chest during breathing.</a:t>
            </a:r>
          </a:p>
        </p:txBody>
      </p:sp>
    </p:spTree>
    <p:extLst>
      <p:ext uri="{BB962C8B-B14F-4D97-AF65-F5344CB8AC3E}">
        <p14:creationId xmlns:p14="http://schemas.microsoft.com/office/powerpoint/2010/main" val="1612122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a:t>
            </a:r>
            <a:endParaRPr lang="en-US" dirty="0"/>
          </a:p>
        </p:txBody>
      </p:sp>
      <p:sp>
        <p:nvSpPr>
          <p:cNvPr id="3" name="Content Placeholder 2"/>
          <p:cNvSpPr>
            <a:spLocks noGrp="1"/>
          </p:cNvSpPr>
          <p:nvPr>
            <p:ph idx="1"/>
          </p:nvPr>
        </p:nvSpPr>
        <p:spPr/>
        <p:txBody>
          <a:bodyPr/>
          <a:lstStyle/>
          <a:p>
            <a:r>
              <a:rPr lang="en-US" dirty="0"/>
              <a:t>Palpable, fluctuant abscess</a:t>
            </a:r>
          </a:p>
          <a:p>
            <a:endParaRPr lang="en-US" dirty="0"/>
          </a:p>
          <a:p>
            <a:r>
              <a:rPr lang="en-US" dirty="0"/>
              <a:t>An abscess that does not resolve despite conservative measures</a:t>
            </a:r>
          </a:p>
          <a:p>
            <a:endParaRPr lang="en-US" dirty="0"/>
          </a:p>
          <a:p>
            <a:r>
              <a:rPr lang="en-US" dirty="0"/>
              <a:t>Large abscess (&gt;5 mm</a:t>
            </a:r>
            <a:r>
              <a:rPr lang="en-US" dirty="0" smtClean="0"/>
              <a:t>)</a:t>
            </a:r>
          </a:p>
          <a:p>
            <a:endParaRPr lang="en-US" dirty="0"/>
          </a:p>
        </p:txBody>
      </p:sp>
    </p:spTree>
    <p:extLst>
      <p:ext uri="{BB962C8B-B14F-4D97-AF65-F5344CB8AC3E}">
        <p14:creationId xmlns:p14="http://schemas.microsoft.com/office/powerpoint/2010/main" val="42601373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Drainage depends upon gravity</a:t>
            </a:r>
            <a:r>
              <a:rPr lang="en-US" dirty="0" smtClean="0"/>
              <a:t>.</a:t>
            </a:r>
            <a:endParaRPr lang="en-US" dirty="0"/>
          </a:p>
          <a:p>
            <a:r>
              <a:rPr lang="en-US" dirty="0"/>
              <a:t>The second tube in the drainage bottle is a vent for the escape of any air drained from the lung. The air will bubble through the water and leave the chest drain system through the atmospheric vent.</a:t>
            </a:r>
          </a:p>
          <a:p>
            <a:r>
              <a:rPr lang="en-US" dirty="0" smtClean="0"/>
              <a:t> </a:t>
            </a:r>
            <a:r>
              <a:rPr lang="en-US" dirty="0"/>
              <a:t>Bubbling at the end of the drainage tube may or may not be visible. Bubbling may mean persistent air leaking from the lung or a leak in the system.</a:t>
            </a:r>
          </a:p>
          <a:p>
            <a:r>
              <a:rPr lang="en-US" dirty="0" smtClean="0"/>
              <a:t> </a:t>
            </a:r>
            <a:r>
              <a:rPr lang="en-US" dirty="0"/>
              <a:t>The water level in the bottle fluctuates as the patient breathes. It rises when the patient inhales and lowers when the patient exhales. Continuous bubbling in this bottle indicates air leakage.</a:t>
            </a:r>
          </a:p>
          <a:p>
            <a:r>
              <a:rPr lang="en-US" dirty="0" smtClean="0"/>
              <a:t> </a:t>
            </a:r>
            <a:r>
              <a:rPr lang="en-US" dirty="0"/>
              <a:t>Since fluid drains into this bottle, be certain to mark the water level prior to opening the system to the patient. This will allow correct measurement of patient drainage.</a:t>
            </a:r>
          </a:p>
        </p:txBody>
      </p:sp>
    </p:spTree>
    <p:extLst>
      <p:ext uri="{BB962C8B-B14F-4D97-AF65-F5344CB8AC3E}">
        <p14:creationId xmlns:p14="http://schemas.microsoft.com/office/powerpoint/2010/main" val="5184672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03273" y="1600200"/>
            <a:ext cx="6537454" cy="4525963"/>
          </a:xfrm>
          <a:prstGeom prst="rect">
            <a:avLst/>
          </a:prstGeom>
        </p:spPr>
      </p:pic>
    </p:spTree>
    <p:extLst>
      <p:ext uri="{BB962C8B-B14F-4D97-AF65-F5344CB8AC3E}">
        <p14:creationId xmlns:p14="http://schemas.microsoft.com/office/powerpoint/2010/main" val="21937552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complications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a:t>Hemothorax</a:t>
            </a:r>
            <a:r>
              <a:rPr lang="en-US" dirty="0"/>
              <a:t>, usually from laceration of </a:t>
            </a:r>
            <a:r>
              <a:rPr lang="en-US" dirty="0" err="1"/>
              <a:t>intercostals</a:t>
            </a:r>
            <a:endParaRPr lang="en-US" dirty="0"/>
          </a:p>
          <a:p>
            <a:r>
              <a:rPr lang="en-US" dirty="0"/>
              <a:t>vessel (may require thoracotomy)</a:t>
            </a:r>
          </a:p>
          <a:p>
            <a:r>
              <a:rPr lang="en-US" dirty="0" smtClean="0"/>
              <a:t>Lung </a:t>
            </a:r>
            <a:r>
              <a:rPr lang="en-US" dirty="0"/>
              <a:t>laceration (placed too deep).</a:t>
            </a:r>
          </a:p>
          <a:p>
            <a:r>
              <a:rPr lang="en-US" dirty="0" smtClean="0"/>
              <a:t>Diaphragm </a:t>
            </a:r>
            <a:r>
              <a:rPr lang="en-US" dirty="0"/>
              <a:t>/ Abdominal cavity penetration (</a:t>
            </a:r>
            <a:r>
              <a:rPr lang="en-US" dirty="0" smtClean="0"/>
              <a:t>placed too </a:t>
            </a:r>
            <a:r>
              <a:rPr lang="en-US" dirty="0"/>
              <a:t>low)</a:t>
            </a:r>
          </a:p>
          <a:p>
            <a:r>
              <a:rPr lang="en-US" dirty="0" smtClean="0"/>
              <a:t>Tube </a:t>
            </a:r>
            <a:r>
              <a:rPr lang="en-US" dirty="0"/>
              <a:t>placed subcutaneously (not in thoracic cavity)</a:t>
            </a:r>
          </a:p>
          <a:p>
            <a:r>
              <a:rPr lang="en-US" dirty="0" smtClean="0"/>
              <a:t> </a:t>
            </a:r>
            <a:r>
              <a:rPr lang="en-US" dirty="0"/>
              <a:t>Tube placed too far (pain)</a:t>
            </a:r>
          </a:p>
          <a:p>
            <a:r>
              <a:rPr lang="en-US" dirty="0" smtClean="0"/>
              <a:t>Tube </a:t>
            </a:r>
            <a:r>
              <a:rPr lang="en-US" dirty="0"/>
              <a:t>falls out (not secured)</a:t>
            </a:r>
          </a:p>
        </p:txBody>
      </p:sp>
    </p:spTree>
    <p:extLst>
      <p:ext uri="{BB962C8B-B14F-4D97-AF65-F5344CB8AC3E}">
        <p14:creationId xmlns:p14="http://schemas.microsoft.com/office/powerpoint/2010/main" val="3766408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complications</a:t>
            </a:r>
            <a:endParaRPr lang="en-US" dirty="0"/>
          </a:p>
        </p:txBody>
      </p:sp>
      <p:sp>
        <p:nvSpPr>
          <p:cNvPr id="3" name="Content Placeholder 2"/>
          <p:cNvSpPr>
            <a:spLocks noGrp="1"/>
          </p:cNvSpPr>
          <p:nvPr>
            <p:ph idx="1"/>
          </p:nvPr>
        </p:nvSpPr>
        <p:spPr/>
        <p:txBody>
          <a:bodyPr/>
          <a:lstStyle/>
          <a:p>
            <a:r>
              <a:rPr lang="en-US" dirty="0" smtClean="0"/>
              <a:t>Blocked </a:t>
            </a:r>
            <a:r>
              <a:rPr lang="en-US" dirty="0"/>
              <a:t>tube (clot).</a:t>
            </a:r>
          </a:p>
          <a:p>
            <a:r>
              <a:rPr lang="en-US" dirty="0" smtClean="0"/>
              <a:t> </a:t>
            </a:r>
            <a:r>
              <a:rPr lang="en-US" dirty="0"/>
              <a:t>Empyema (collection of pus within a naturally existing</a:t>
            </a:r>
          </a:p>
          <a:p>
            <a:r>
              <a:rPr lang="en-US" dirty="0"/>
              <a:t>anatomical cavity, such as the lung pleura)&gt;&gt; infection.</a:t>
            </a:r>
          </a:p>
          <a:p>
            <a:r>
              <a:rPr lang="en-US" dirty="0" smtClean="0"/>
              <a:t> </a:t>
            </a:r>
            <a:r>
              <a:rPr lang="en-US" dirty="0"/>
              <a:t>Pneumothorax after removal (poor technique) </a:t>
            </a:r>
          </a:p>
        </p:txBody>
      </p:sp>
    </p:spTree>
    <p:extLst>
      <p:ext uri="{BB962C8B-B14F-4D97-AF65-F5344CB8AC3E}">
        <p14:creationId xmlns:p14="http://schemas.microsoft.com/office/powerpoint/2010/main" val="9621403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52600" y="2196306"/>
            <a:ext cx="5486399" cy="4128294"/>
          </a:xfrm>
          <a:prstGeom prst="rect">
            <a:avLst/>
          </a:prstGeom>
        </p:spPr>
      </p:pic>
    </p:spTree>
    <p:extLst>
      <p:ext uri="{BB962C8B-B14F-4D97-AF65-F5344CB8AC3E}">
        <p14:creationId xmlns:p14="http://schemas.microsoft.com/office/powerpoint/2010/main" val="16106105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Surgical toileting</a:t>
            </a:r>
            <a:endParaRPr lang="en-US" dirty="0"/>
          </a:p>
        </p:txBody>
      </p:sp>
      <p:sp>
        <p:nvSpPr>
          <p:cNvPr id="8" name="Content Placeholder 7"/>
          <p:cNvSpPr>
            <a:spLocks noGrp="1"/>
          </p:cNvSpPr>
          <p:nvPr>
            <p:ph idx="1"/>
          </p:nvPr>
        </p:nvSpPr>
        <p:spPr/>
        <p:txBody>
          <a:bodyPr>
            <a:normAutofit fontScale="92500" lnSpcReduction="10000"/>
          </a:bodyPr>
          <a:lstStyle/>
          <a:p>
            <a:r>
              <a:rPr lang="en-US" dirty="0" smtClean="0"/>
              <a:t>CLEAN-Wound </a:t>
            </a:r>
            <a:r>
              <a:rPr lang="en-US" dirty="0"/>
              <a:t>with normal tissue</a:t>
            </a:r>
          </a:p>
          <a:p>
            <a:endParaRPr lang="en-US" dirty="0" smtClean="0"/>
          </a:p>
          <a:p>
            <a:r>
              <a:rPr lang="en-US" dirty="0" smtClean="0"/>
              <a:t>CLEAN CONTAMINATED-</a:t>
            </a:r>
            <a:r>
              <a:rPr lang="en-US" dirty="0"/>
              <a:t>Wound with normal tissue that is colonized</a:t>
            </a:r>
          </a:p>
          <a:p>
            <a:endParaRPr lang="en-US" dirty="0"/>
          </a:p>
          <a:p>
            <a:r>
              <a:rPr lang="en-US" dirty="0" smtClean="0"/>
              <a:t>CONTAMINATED-</a:t>
            </a:r>
            <a:r>
              <a:rPr lang="en-US" dirty="0"/>
              <a:t>Wound contains foreign/infected material</a:t>
            </a:r>
          </a:p>
          <a:p>
            <a:endParaRPr lang="en-US" dirty="0"/>
          </a:p>
          <a:p>
            <a:r>
              <a:rPr lang="en-US" dirty="0" smtClean="0"/>
              <a:t>INFECTED-</a:t>
            </a:r>
            <a:r>
              <a:rPr lang="en-US" dirty="0"/>
              <a:t>Wound with pus present</a:t>
            </a:r>
          </a:p>
          <a:p>
            <a:endParaRPr lang="en-US" dirty="0"/>
          </a:p>
        </p:txBody>
      </p:sp>
    </p:spTree>
    <p:extLst>
      <p:ext uri="{BB962C8B-B14F-4D97-AF65-F5344CB8AC3E}">
        <p14:creationId xmlns:p14="http://schemas.microsoft.com/office/powerpoint/2010/main" val="17265244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Surgical debridement involves:</a:t>
            </a:r>
          </a:p>
          <a:p>
            <a:r>
              <a:rPr lang="en-US" dirty="0"/>
              <a:t>Gentle handling of tissues to minimize bleeding</a:t>
            </a:r>
          </a:p>
          <a:p>
            <a:r>
              <a:rPr lang="en-US" dirty="0" smtClean="0"/>
              <a:t>Control </a:t>
            </a:r>
            <a:r>
              <a:rPr lang="en-US" dirty="0"/>
              <a:t>of residual bleeding with </a:t>
            </a:r>
            <a:r>
              <a:rPr lang="en-US" dirty="0" smtClean="0"/>
              <a:t>compression, ligation </a:t>
            </a:r>
            <a:r>
              <a:rPr lang="en-US" dirty="0"/>
              <a:t>or cautery</a:t>
            </a:r>
          </a:p>
          <a:p>
            <a:r>
              <a:rPr lang="en-US" dirty="0" smtClean="0"/>
              <a:t>Recognition </a:t>
            </a:r>
            <a:r>
              <a:rPr lang="en-US" dirty="0"/>
              <a:t>of dead or devitalized muscle: dark </a:t>
            </a:r>
            <a:r>
              <a:rPr lang="en-US" dirty="0" smtClean="0"/>
              <a:t>in </a:t>
            </a:r>
            <a:r>
              <a:rPr lang="en-US" dirty="0" err="1" smtClean="0"/>
              <a:t>colour</a:t>
            </a:r>
            <a:r>
              <a:rPr lang="en-US" dirty="0"/>
              <a:t>, soft, easily damaged and it does </a:t>
            </a:r>
            <a:r>
              <a:rPr lang="en-US" dirty="0" smtClean="0"/>
              <a:t>not contract </a:t>
            </a:r>
            <a:r>
              <a:rPr lang="en-US" dirty="0"/>
              <a:t>when pinched</a:t>
            </a:r>
          </a:p>
          <a:p>
            <a:r>
              <a:rPr lang="en-US" dirty="0" smtClean="0"/>
              <a:t>Excising </a:t>
            </a:r>
            <a:r>
              <a:rPr lang="en-US" dirty="0"/>
              <a:t>only a very thin margin of skin from </a:t>
            </a:r>
            <a:r>
              <a:rPr lang="en-US" dirty="0" smtClean="0"/>
              <a:t>the wound </a:t>
            </a:r>
            <a:r>
              <a:rPr lang="en-US" dirty="0"/>
              <a:t>edge</a:t>
            </a:r>
          </a:p>
        </p:txBody>
      </p:sp>
    </p:spTree>
    <p:extLst>
      <p:ext uri="{BB962C8B-B14F-4D97-AF65-F5344CB8AC3E}">
        <p14:creationId xmlns:p14="http://schemas.microsoft.com/office/powerpoint/2010/main" val="42035666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Surgical toileting involves wound irrigation and debridement</a:t>
            </a:r>
          </a:p>
          <a:p>
            <a:r>
              <a:rPr lang="en-US" dirty="0" smtClean="0"/>
              <a:t>Wound irrigation involves the continuous flow of a solution across an open wound surface to achieve wound hydration, to remove deeper debris, remove surface pathogens contained in exudates and to assist with visual exam</a:t>
            </a:r>
            <a:endParaRPr lang="en-US" dirty="0"/>
          </a:p>
        </p:txBody>
      </p:sp>
    </p:spTree>
    <p:extLst>
      <p:ext uri="{BB962C8B-B14F-4D97-AF65-F5344CB8AC3E}">
        <p14:creationId xmlns:p14="http://schemas.microsoft.com/office/powerpoint/2010/main" val="33414631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a:t>
            </a:r>
            <a:endParaRPr lang="en-US" dirty="0"/>
          </a:p>
        </p:txBody>
      </p:sp>
      <p:sp>
        <p:nvSpPr>
          <p:cNvPr id="3" name="Content Placeholder 2"/>
          <p:cNvSpPr>
            <a:spLocks noGrp="1"/>
          </p:cNvSpPr>
          <p:nvPr>
            <p:ph idx="1"/>
          </p:nvPr>
        </p:nvSpPr>
        <p:spPr/>
        <p:txBody>
          <a:bodyPr/>
          <a:lstStyle/>
          <a:p>
            <a:r>
              <a:rPr lang="en-US" dirty="0"/>
              <a:t>Wound irrigation is indicated in the management of both acute and chronic wounds, and especially those that will be undergoing suturing, surgical repair, or debridement</a:t>
            </a:r>
          </a:p>
        </p:txBody>
      </p:sp>
    </p:spTree>
    <p:extLst>
      <p:ext uri="{BB962C8B-B14F-4D97-AF65-F5344CB8AC3E}">
        <p14:creationId xmlns:p14="http://schemas.microsoft.com/office/powerpoint/2010/main" val="604781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contraindication</a:t>
            </a:r>
            <a:endParaRPr lang="en-US" dirty="0"/>
          </a:p>
        </p:txBody>
      </p:sp>
      <p:sp>
        <p:nvSpPr>
          <p:cNvPr id="3" name="Content Placeholder 2"/>
          <p:cNvSpPr>
            <a:spLocks noGrp="1"/>
          </p:cNvSpPr>
          <p:nvPr>
            <p:ph idx="1"/>
          </p:nvPr>
        </p:nvSpPr>
        <p:spPr/>
        <p:txBody>
          <a:bodyPr/>
          <a:lstStyle/>
          <a:p>
            <a:r>
              <a:rPr lang="en-US" dirty="0"/>
              <a:t>Irrigation may not be necessary for certain highly vascular areas such as the </a:t>
            </a:r>
            <a:r>
              <a:rPr lang="en-US" dirty="0" smtClean="0"/>
              <a:t>scalp.</a:t>
            </a:r>
          </a:p>
          <a:p>
            <a:r>
              <a:rPr lang="en-US" dirty="0" smtClean="0"/>
              <a:t>Wounds </a:t>
            </a:r>
            <a:r>
              <a:rPr lang="en-US" dirty="0"/>
              <a:t>with fistulas or sinuses with unknown depth should undergo careful evaluation before irrigation is performed to avoid forcing bacteria and debris containing fluids further into the wound or other body spaces.</a:t>
            </a:r>
          </a:p>
        </p:txBody>
      </p:sp>
    </p:spTree>
    <p:extLst>
      <p:ext uri="{BB962C8B-B14F-4D97-AF65-F5344CB8AC3E}">
        <p14:creationId xmlns:p14="http://schemas.microsoft.com/office/powerpoint/2010/main" val="1507277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contraindications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a:t>Extensively large or deep abscesses or perirectal abscesses that may require surgical debridement and general anesthesia</a:t>
            </a:r>
          </a:p>
          <a:p>
            <a:endParaRPr lang="en-US" dirty="0"/>
          </a:p>
          <a:p>
            <a:r>
              <a:rPr lang="en-US" dirty="0"/>
              <a:t>Facial abscesses in the </a:t>
            </a:r>
            <a:r>
              <a:rPr lang="en-US" dirty="0" err="1"/>
              <a:t>nasolabial</a:t>
            </a:r>
            <a:r>
              <a:rPr lang="en-US" dirty="0"/>
              <a:t> folds (risk of septic phlebitis secondary to abscess drainage into the sphenoid sinus)</a:t>
            </a:r>
          </a:p>
          <a:p>
            <a:endParaRPr lang="en-US" dirty="0"/>
          </a:p>
          <a:p>
            <a:r>
              <a:rPr lang="en-US" dirty="0"/>
              <a:t>Hand and finger abscesses should receive surgical or orthopedic consultation</a:t>
            </a:r>
          </a:p>
        </p:txBody>
      </p:sp>
    </p:spTree>
    <p:extLst>
      <p:ext uri="{BB962C8B-B14F-4D97-AF65-F5344CB8AC3E}">
        <p14:creationId xmlns:p14="http://schemas.microsoft.com/office/powerpoint/2010/main" val="20301945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Toileting includes</a:t>
            </a:r>
          </a:p>
          <a:p>
            <a:r>
              <a:rPr lang="en-US" dirty="0" smtClean="0"/>
              <a:t>Cleaning of the skin around the wound with antiseptics</a:t>
            </a:r>
          </a:p>
          <a:p>
            <a:r>
              <a:rPr lang="en-US" dirty="0" smtClean="0"/>
              <a:t>Irrigate the laceration using sterile saline in a 30-60ml syringe</a:t>
            </a:r>
          </a:p>
          <a:p>
            <a:r>
              <a:rPr lang="en-US" dirty="0" smtClean="0"/>
              <a:t>Use tissue forceps or probe to expose the tissue and irrigate the entire depth and full extent of the wound</a:t>
            </a:r>
          </a:p>
          <a:p>
            <a:r>
              <a:rPr lang="en-US" dirty="0" smtClean="0"/>
              <a:t>Press down the plunger with the thumbs of both hands to produce enough pressure to remove particulate matter and bacteria</a:t>
            </a:r>
            <a:endParaRPr lang="en-US" dirty="0"/>
          </a:p>
        </p:txBody>
      </p:sp>
    </p:spTree>
    <p:extLst>
      <p:ext uri="{BB962C8B-B14F-4D97-AF65-F5344CB8AC3E}">
        <p14:creationId xmlns:p14="http://schemas.microsoft.com/office/powerpoint/2010/main" val="23459324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Continue irrigation until the wound is visibly clean</a:t>
            </a:r>
          </a:p>
          <a:p>
            <a:r>
              <a:rPr lang="en-US" dirty="0" smtClean="0"/>
              <a:t>Scrub the wound gently using a fine pore sponge to avoid damage of tissues and inflammation</a:t>
            </a:r>
          </a:p>
          <a:p>
            <a:r>
              <a:rPr lang="en-US" dirty="0" smtClean="0"/>
              <a:t>After scrubbing, irrigate the wound</a:t>
            </a:r>
          </a:p>
          <a:p>
            <a:r>
              <a:rPr lang="en-US" dirty="0" smtClean="0"/>
              <a:t>Debride all devitalized and necrotic tissue </a:t>
            </a:r>
          </a:p>
          <a:p>
            <a:r>
              <a:rPr lang="en-US" dirty="0" smtClean="0"/>
              <a:t>Irrigate the wound again after debridement</a:t>
            </a:r>
            <a:endParaRPr lang="en-US" dirty="0"/>
          </a:p>
        </p:txBody>
      </p:sp>
    </p:spTree>
    <p:extLst>
      <p:ext uri="{BB962C8B-B14F-4D97-AF65-F5344CB8AC3E}">
        <p14:creationId xmlns:p14="http://schemas.microsoft.com/office/powerpoint/2010/main" val="2737566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After toileting , the wound is prepared for closure and dressing</a:t>
            </a:r>
            <a:endParaRPr lang="en-US" dirty="0"/>
          </a:p>
        </p:txBody>
      </p:sp>
    </p:spTree>
    <p:extLst>
      <p:ext uri="{BB962C8B-B14F-4D97-AF65-F5344CB8AC3E}">
        <p14:creationId xmlns:p14="http://schemas.microsoft.com/office/powerpoint/2010/main" val="9221674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Wound closure</a:t>
            </a:r>
            <a:endParaRPr lang="en-US" dirty="0"/>
          </a:p>
        </p:txBody>
      </p:sp>
      <p:sp>
        <p:nvSpPr>
          <p:cNvPr id="3" name="Content Placeholder 2"/>
          <p:cNvSpPr>
            <a:spLocks noGrp="1"/>
          </p:cNvSpPr>
          <p:nvPr>
            <p:ph idx="1"/>
          </p:nvPr>
        </p:nvSpPr>
        <p:spPr/>
        <p:txBody>
          <a:bodyPr/>
          <a:lstStyle/>
          <a:p>
            <a:r>
              <a:rPr lang="en-US" dirty="0"/>
              <a:t>The suturing of any incision or wound needs to take into </a:t>
            </a:r>
            <a:r>
              <a:rPr lang="en-US" dirty="0" smtClean="0"/>
              <a:t>consideration the </a:t>
            </a:r>
            <a:r>
              <a:rPr lang="en-US" dirty="0"/>
              <a:t>site and tissues involved and the technique </a:t>
            </a:r>
            <a:r>
              <a:rPr lang="en-US" dirty="0" smtClean="0"/>
              <a:t>for closure </a:t>
            </a:r>
            <a:r>
              <a:rPr lang="en-US" dirty="0"/>
              <a:t>should be chosen </a:t>
            </a:r>
            <a:r>
              <a:rPr lang="en-US" dirty="0" smtClean="0"/>
              <a:t>accordingly</a:t>
            </a:r>
          </a:p>
          <a:p>
            <a:r>
              <a:rPr lang="en-US" dirty="0" smtClean="0"/>
              <a:t>Wound closure is done to facilitate wound healing and avoid scarring</a:t>
            </a:r>
            <a:endParaRPr lang="en-US" dirty="0"/>
          </a:p>
        </p:txBody>
      </p:sp>
    </p:spTree>
    <p:extLst>
      <p:ext uri="{BB962C8B-B14F-4D97-AF65-F5344CB8AC3E}">
        <p14:creationId xmlns:p14="http://schemas.microsoft.com/office/powerpoint/2010/main" val="39229670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healing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Healing by primary intention occurs in wounds with dermal edges that are close together (</a:t>
            </a:r>
            <a:r>
              <a:rPr lang="en-US" dirty="0" err="1"/>
              <a:t>e.g</a:t>
            </a:r>
            <a:r>
              <a:rPr lang="en-US" dirty="0"/>
              <a:t> a scalpel incision). It is usually faster than by secondary intention, and occurs in four stages</a:t>
            </a:r>
            <a:r>
              <a:rPr lang="en-US" dirty="0" smtClean="0"/>
              <a:t>:</a:t>
            </a:r>
          </a:p>
          <a:p>
            <a:r>
              <a:rPr lang="en-US" dirty="0" smtClean="0"/>
              <a:t>Hemostasis -the </a:t>
            </a:r>
            <a:r>
              <a:rPr lang="en-US" dirty="0"/>
              <a:t>action of platelets and cytokines forms a </a:t>
            </a:r>
            <a:r>
              <a:rPr lang="en-US" dirty="0" err="1"/>
              <a:t>haematoma</a:t>
            </a:r>
            <a:r>
              <a:rPr lang="en-US" dirty="0"/>
              <a:t> and causes vasoconstriction, limiting blood loss at the affected </a:t>
            </a:r>
            <a:r>
              <a:rPr lang="en-US" dirty="0" smtClean="0"/>
              <a:t>area</a:t>
            </a:r>
          </a:p>
          <a:p>
            <a:r>
              <a:rPr lang="en-US" dirty="0"/>
              <a:t>Inflammation-a cellular inflammatory response acts to remove any cell debris and pathogens present</a:t>
            </a:r>
          </a:p>
        </p:txBody>
      </p:sp>
    </p:spTree>
    <p:extLst>
      <p:ext uri="{BB962C8B-B14F-4D97-AF65-F5344CB8AC3E}">
        <p14:creationId xmlns:p14="http://schemas.microsoft.com/office/powerpoint/2010/main" val="35472111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Proliferation – cytokines released by inflammatory cells drive the proliferation of the fibroblasts and the formation of granulation </a:t>
            </a:r>
            <a:r>
              <a:rPr lang="en-US" dirty="0" smtClean="0"/>
              <a:t>tissue</a:t>
            </a:r>
          </a:p>
          <a:p>
            <a:r>
              <a:rPr lang="en-US" dirty="0" err="1"/>
              <a:t>Remodelling</a:t>
            </a:r>
            <a:r>
              <a:rPr lang="en-US" dirty="0"/>
              <a:t> – collagen </a:t>
            </a:r>
            <a:r>
              <a:rPr lang="en-US" dirty="0" err="1"/>
              <a:t>fibres</a:t>
            </a:r>
            <a:r>
              <a:rPr lang="en-US" dirty="0"/>
              <a:t> are deposited within the wound to provide strength in the region, with the fibroblasts subsequently undergoing </a:t>
            </a:r>
            <a:r>
              <a:rPr lang="en-US" dirty="0" smtClean="0"/>
              <a:t>apoptosis</a:t>
            </a:r>
          </a:p>
          <a:p>
            <a:r>
              <a:rPr lang="en-US" dirty="0"/>
              <a:t>The end result of healing by primary intention is (in most cases) a complete return to function, with minimal scarring and loss of skin appendages</a:t>
            </a:r>
          </a:p>
        </p:txBody>
      </p:sp>
    </p:spTree>
    <p:extLst>
      <p:ext uri="{BB962C8B-B14F-4D97-AF65-F5344CB8AC3E}">
        <p14:creationId xmlns:p14="http://schemas.microsoft.com/office/powerpoint/2010/main" val="18686976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Healing by secondary intention occurs when the sides of the wound are not opposed, therefore healing must occur from the bottom of the wound upwards.</a:t>
            </a:r>
          </a:p>
          <a:p>
            <a:endParaRPr lang="en-US" dirty="0"/>
          </a:p>
          <a:p>
            <a:r>
              <a:rPr lang="en-US" dirty="0"/>
              <a:t>It occurs in the same four stages as primary intention</a:t>
            </a:r>
          </a:p>
        </p:txBody>
      </p:sp>
    </p:spTree>
    <p:extLst>
      <p:ext uri="{BB962C8B-B14F-4D97-AF65-F5344CB8AC3E}">
        <p14:creationId xmlns:p14="http://schemas.microsoft.com/office/powerpoint/2010/main" val="19969600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staples</a:t>
            </a:r>
            <a:endParaRPr lang="en-US" dirty="0"/>
          </a:p>
        </p:txBody>
      </p:sp>
      <p:sp>
        <p:nvSpPr>
          <p:cNvPr id="3" name="Content Placeholder 2"/>
          <p:cNvSpPr>
            <a:spLocks noGrp="1"/>
          </p:cNvSpPr>
          <p:nvPr>
            <p:ph idx="1"/>
          </p:nvPr>
        </p:nvSpPr>
        <p:spPr/>
        <p:txBody>
          <a:bodyPr>
            <a:normAutofit fontScale="70000" lnSpcReduction="20000"/>
          </a:bodyPr>
          <a:lstStyle/>
          <a:p>
            <a:r>
              <a:rPr lang="en-US" dirty="0"/>
              <a:t>For many minor wounds, sutures are the gold-standard method for closure. </a:t>
            </a:r>
            <a:endParaRPr lang="en-US" dirty="0" smtClean="0"/>
          </a:p>
          <a:p>
            <a:r>
              <a:rPr lang="en-US" dirty="0" smtClean="0"/>
              <a:t>In </a:t>
            </a:r>
            <a:r>
              <a:rPr lang="en-US" dirty="0"/>
              <a:t>a case where you have a linear laceration located on the scalp or extremities, it is a reasonable alternative to use staples. </a:t>
            </a:r>
            <a:endParaRPr lang="en-US" dirty="0" smtClean="0"/>
          </a:p>
          <a:p>
            <a:r>
              <a:rPr lang="en-US" dirty="0" smtClean="0"/>
              <a:t>The </a:t>
            </a:r>
            <a:r>
              <a:rPr lang="en-US" dirty="0"/>
              <a:t>advantage is that they can be placed quickly. This is immensely useful in situations where there is brisk bleeding and in mass casualty settings where there are multiple wounds to which to attend. </a:t>
            </a:r>
            <a:endParaRPr lang="en-US" dirty="0" smtClean="0"/>
          </a:p>
          <a:p>
            <a:r>
              <a:rPr lang="en-US" dirty="0" smtClean="0"/>
              <a:t>They </a:t>
            </a:r>
            <a:r>
              <a:rPr lang="en-US" dirty="0"/>
              <a:t>are also widely used to close postoperative incised wounds. </a:t>
            </a:r>
            <a:endParaRPr lang="en-US" dirty="0" smtClean="0"/>
          </a:p>
          <a:p>
            <a:endParaRPr lang="en-US" dirty="0"/>
          </a:p>
          <a:p>
            <a:endParaRPr lang="en-US" dirty="0" smtClean="0"/>
          </a:p>
          <a:p>
            <a:r>
              <a:rPr lang="en-US" dirty="0" smtClean="0"/>
              <a:t>Staples </a:t>
            </a:r>
            <a:r>
              <a:rPr lang="en-US" dirty="0"/>
              <a:t>are cost-effective, easily placed, require minimal training, and have similar healing times and infection rates as sutures.</a:t>
            </a:r>
            <a:endParaRPr lang="en-US" dirty="0"/>
          </a:p>
        </p:txBody>
      </p:sp>
    </p:spTree>
    <p:extLst>
      <p:ext uri="{BB962C8B-B14F-4D97-AF65-F5344CB8AC3E}">
        <p14:creationId xmlns:p14="http://schemas.microsoft.com/office/powerpoint/2010/main" val="6878084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28800" y="1600200"/>
            <a:ext cx="5715000" cy="4953000"/>
          </a:xfrm>
          <a:prstGeom prst="rect">
            <a:avLst/>
          </a:prstGeom>
        </p:spPr>
      </p:pic>
    </p:spTree>
    <p:extLst>
      <p:ext uri="{BB962C8B-B14F-4D97-AF65-F5344CB8AC3E}">
        <p14:creationId xmlns:p14="http://schemas.microsoft.com/office/powerpoint/2010/main" val="11639846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Adhesives </a:t>
            </a:r>
            <a:endParaRPr lang="en-US" dirty="0"/>
          </a:p>
        </p:txBody>
      </p:sp>
      <p:sp>
        <p:nvSpPr>
          <p:cNvPr id="3" name="Content Placeholder 2"/>
          <p:cNvSpPr>
            <a:spLocks noGrp="1"/>
          </p:cNvSpPr>
          <p:nvPr>
            <p:ph idx="1"/>
          </p:nvPr>
        </p:nvSpPr>
        <p:spPr/>
        <p:txBody>
          <a:bodyPr/>
          <a:lstStyle/>
          <a:p>
            <a:r>
              <a:rPr lang="en-US" dirty="0"/>
              <a:t>In percutaneous wounds or simple pediatric cases, skin glues are particularly useful as they are quick and relatively painless. </a:t>
            </a:r>
            <a:endParaRPr lang="en-US" dirty="0" smtClean="0"/>
          </a:p>
          <a:p>
            <a:r>
              <a:rPr lang="en-US" dirty="0" smtClean="0"/>
              <a:t>tapes </a:t>
            </a:r>
            <a:r>
              <a:rPr lang="en-US" dirty="0"/>
              <a:t>and skin glues are a useful adjunct to deeper sutures too. </a:t>
            </a:r>
            <a:endParaRPr lang="en-US" dirty="0" smtClean="0"/>
          </a:p>
          <a:p>
            <a:r>
              <a:rPr lang="en-US" dirty="0" smtClean="0"/>
              <a:t>They </a:t>
            </a:r>
            <a:r>
              <a:rPr lang="en-US" dirty="0"/>
              <a:t>are cause minimal wound inflammation, have a lower infection rate than sutures, and are removed easily.</a:t>
            </a:r>
            <a:endParaRPr lang="en-US" dirty="0"/>
          </a:p>
        </p:txBody>
      </p:sp>
    </p:spTree>
    <p:extLst>
      <p:ext uri="{BB962C8B-B14F-4D97-AF65-F5344CB8AC3E}">
        <p14:creationId xmlns:p14="http://schemas.microsoft.com/office/powerpoint/2010/main" val="32379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TotalTime>
  <Words>4470</Words>
  <Application>Microsoft Office PowerPoint</Application>
  <PresentationFormat>On-screen Show (4:3)</PresentationFormat>
  <Paragraphs>433</Paragraphs>
  <Slides>101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101</vt:i4>
      </vt:variant>
    </vt:vector>
  </HeadingPairs>
  <TitlesOfParts>
    <vt:vector size="104" baseType="lpstr">
      <vt:lpstr>Arial</vt:lpstr>
      <vt:lpstr>Calibri</vt:lpstr>
      <vt:lpstr>Office Theme</vt:lpstr>
      <vt:lpstr>MINOR SURGICAL PROCEDURES</vt:lpstr>
      <vt:lpstr>INCISION AND DRAINAGE</vt:lpstr>
      <vt:lpstr>PowerPoint Presentation</vt:lpstr>
      <vt:lpstr>PowerPoint Presentation</vt:lpstr>
      <vt:lpstr>PowerPoint Presentation</vt:lpstr>
      <vt:lpstr>equipment</vt:lpstr>
      <vt:lpstr>PowerPoint Presentation</vt:lpstr>
      <vt:lpstr>indications</vt:lpstr>
      <vt:lpstr>contraindications</vt:lpstr>
      <vt:lpstr>Procedure </vt:lpstr>
      <vt:lpstr>PowerPoint Presentation</vt:lpstr>
      <vt:lpstr>PowerPoint Presentation</vt:lpstr>
      <vt:lpstr>Complications </vt:lpstr>
      <vt:lpstr>Post procedure instructions</vt:lpstr>
      <vt:lpstr>CATHETIRIZATION</vt:lpstr>
      <vt:lpstr>TYPES</vt:lpstr>
      <vt:lpstr>PowerPoint Presentation</vt:lpstr>
      <vt:lpstr>PowerPoint Presentation</vt:lpstr>
      <vt:lpstr>PowerPoint Presentation</vt:lpstr>
      <vt:lpstr>THREE WAY FOLEY CATHETER</vt:lpstr>
      <vt:lpstr>PowerPoint Presentation</vt:lpstr>
      <vt:lpstr>CONDOM CATHETER</vt:lpstr>
      <vt:lpstr>PowerPoint Presentation</vt:lpstr>
      <vt:lpstr>PowerPoint Presentation</vt:lpstr>
      <vt:lpstr>indications</vt:lpstr>
      <vt:lpstr>PowerPoint Presentation</vt:lpstr>
      <vt:lpstr>technique</vt:lpstr>
      <vt:lpstr>PowerPoint Presentation</vt:lpstr>
      <vt:lpstr>PowerPoint Presentation</vt:lpstr>
      <vt:lpstr>PowerPoint Presentation</vt:lpstr>
      <vt:lpstr>PowerPoint Presentation</vt:lpstr>
      <vt:lpstr>complications</vt:lpstr>
      <vt:lpstr>Suprapubic catheterization</vt:lpstr>
      <vt:lpstr>indications</vt:lpstr>
      <vt:lpstr>PowerPoint Presentation</vt:lpstr>
      <vt:lpstr>contraindications</vt:lpstr>
      <vt:lpstr>PowerPoint Presentation</vt:lpstr>
      <vt:lpstr> acute complications</vt:lpstr>
      <vt:lpstr>FASCIOTOMY</vt:lpstr>
      <vt:lpstr>PowerPoint Presentation</vt:lpstr>
      <vt:lpstr>Indications </vt:lpstr>
      <vt:lpstr>contraindication</vt:lpstr>
      <vt:lpstr>Diagnosis </vt:lpstr>
      <vt:lpstr>equipment</vt:lpstr>
      <vt:lpstr>PROCEDURE</vt:lpstr>
      <vt:lpstr>Post procedure</vt:lpstr>
      <vt:lpstr>complications</vt:lpstr>
      <vt:lpstr>Escharotomy </vt:lpstr>
      <vt:lpstr>PowerPoint Presentation</vt:lpstr>
      <vt:lpstr>PowerPoint Presentation</vt:lpstr>
      <vt:lpstr>Equipment </vt:lpstr>
      <vt:lpstr>complications</vt:lpstr>
      <vt:lpstr>Ganglion cyst removal</vt:lpstr>
      <vt:lpstr>symptoms</vt:lpstr>
      <vt:lpstr>PowerPoint Presentation</vt:lpstr>
      <vt:lpstr>Risk factors</vt:lpstr>
      <vt:lpstr>Diagnosis </vt:lpstr>
      <vt:lpstr>PowerPoint Presentation</vt:lpstr>
      <vt:lpstr>Treatment </vt:lpstr>
      <vt:lpstr>PowerPoint Presentation</vt:lpstr>
      <vt:lpstr>PowerPoint Presentation</vt:lpstr>
      <vt:lpstr>complications</vt:lpstr>
      <vt:lpstr>PowerPoint Presentation</vt:lpstr>
      <vt:lpstr>PowerPoint Presentation</vt:lpstr>
      <vt:lpstr>Underwater seal drainage</vt:lpstr>
      <vt:lpstr>Definition of terms</vt:lpstr>
      <vt:lpstr>PowerPoint Presentation</vt:lpstr>
      <vt:lpstr>Indications </vt:lpstr>
      <vt:lpstr>contraindications</vt:lpstr>
      <vt:lpstr>Pre procedure</vt:lpstr>
      <vt:lpstr>Equipments </vt:lpstr>
      <vt:lpstr>PowerPoint Presentation</vt:lpstr>
      <vt:lpstr>PowerPoint Presentation</vt:lpstr>
      <vt:lpstr>Triangle of safety</vt:lpstr>
      <vt:lpstr>PowerPoint Presentation</vt:lpstr>
      <vt:lpstr>procedure</vt:lpstr>
      <vt:lpstr>PowerPoint Presentation</vt:lpstr>
      <vt:lpstr>PowerPoint Presentation</vt:lpstr>
      <vt:lpstr>Single bottle water seal system</vt:lpstr>
      <vt:lpstr>PowerPoint Presentation</vt:lpstr>
      <vt:lpstr>PowerPoint Presentation</vt:lpstr>
      <vt:lpstr>Acute complications</vt:lpstr>
      <vt:lpstr>Late  complications</vt:lpstr>
      <vt:lpstr>PowerPoint Presentation</vt:lpstr>
      <vt:lpstr>Surgical toileting</vt:lpstr>
      <vt:lpstr>PowerPoint Presentation</vt:lpstr>
      <vt:lpstr>PowerPoint Presentation</vt:lpstr>
      <vt:lpstr>indications</vt:lpstr>
      <vt:lpstr>contraindication</vt:lpstr>
      <vt:lpstr>PowerPoint Presentation</vt:lpstr>
      <vt:lpstr>PowerPoint Presentation</vt:lpstr>
      <vt:lpstr>PowerPoint Presentation</vt:lpstr>
      <vt:lpstr>Wound closure</vt:lpstr>
      <vt:lpstr>Types of healing</vt:lpstr>
      <vt:lpstr>PowerPoint Presentation</vt:lpstr>
      <vt:lpstr>PowerPoint Presentation</vt:lpstr>
      <vt:lpstr>staples</vt:lpstr>
      <vt:lpstr>PowerPoint Presentation</vt:lpstr>
      <vt:lpstr>Adhesives </vt:lpstr>
      <vt:lpstr>PowerPoint Presentation</vt:lpstr>
      <vt:lpstr>Sutures and techniques</vt:lpstr>
    </vt:vector>
  </TitlesOfParts>
  <Company>Ministry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INFORMATION SYSTEMS</dc:title>
  <dc:creator>FRANCIS M MBINDO</dc:creator>
  <cp:lastModifiedBy>DELL</cp:lastModifiedBy>
  <cp:revision>111</cp:revision>
  <dcterms:created xsi:type="dcterms:W3CDTF">2022-05-09T17:01:26Z</dcterms:created>
  <dcterms:modified xsi:type="dcterms:W3CDTF">2022-06-12T23:39:01Z</dcterms:modified>
</cp:coreProperties>
</file>