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5"/>
  </p:notesMasterIdLst>
  <p:sldIdLst>
    <p:sldId id="381" r:id="rId2"/>
    <p:sldId id="382" r:id="rId3"/>
    <p:sldId id="383"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7" r:id="rId27"/>
    <p:sldId id="258" r:id="rId28"/>
    <p:sldId id="259" r:id="rId29"/>
    <p:sldId id="261" r:id="rId30"/>
    <p:sldId id="263" r:id="rId31"/>
    <p:sldId id="260" r:id="rId32"/>
    <p:sldId id="268" r:id="rId33"/>
    <p:sldId id="269" r:id="rId34"/>
    <p:sldId id="271" r:id="rId35"/>
    <p:sldId id="267" r:id="rId36"/>
    <p:sldId id="262" r:id="rId37"/>
    <p:sldId id="273" r:id="rId38"/>
    <p:sldId id="274" r:id="rId39"/>
    <p:sldId id="277" r:id="rId40"/>
    <p:sldId id="272" r:id="rId41"/>
    <p:sldId id="278" r:id="rId42"/>
    <p:sldId id="264" r:id="rId43"/>
    <p:sldId id="279" r:id="rId44"/>
    <p:sldId id="265" r:id="rId45"/>
    <p:sldId id="27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307" r:id="rId73"/>
    <p:sldId id="308" r:id="rId74"/>
    <p:sldId id="309" r:id="rId75"/>
    <p:sldId id="310" r:id="rId76"/>
    <p:sldId id="311" r:id="rId77"/>
    <p:sldId id="312" r:id="rId78"/>
    <p:sldId id="313" r:id="rId79"/>
    <p:sldId id="314" r:id="rId80"/>
    <p:sldId id="315" r:id="rId81"/>
    <p:sldId id="317" r:id="rId82"/>
    <p:sldId id="318" r:id="rId83"/>
    <p:sldId id="319" r:id="rId84"/>
    <p:sldId id="320" r:id="rId85"/>
    <p:sldId id="321" r:id="rId86"/>
    <p:sldId id="322" r:id="rId87"/>
    <p:sldId id="323" r:id="rId88"/>
    <p:sldId id="324" r:id="rId89"/>
    <p:sldId id="325" r:id="rId90"/>
    <p:sldId id="326" r:id="rId91"/>
    <p:sldId id="327" r:id="rId92"/>
    <p:sldId id="328" r:id="rId93"/>
    <p:sldId id="329" r:id="rId94"/>
    <p:sldId id="330" r:id="rId95"/>
    <p:sldId id="331" r:id="rId96"/>
    <p:sldId id="332" r:id="rId97"/>
    <p:sldId id="333" r:id="rId98"/>
    <p:sldId id="334" r:id="rId99"/>
    <p:sldId id="336" r:id="rId100"/>
    <p:sldId id="337" r:id="rId101"/>
    <p:sldId id="338" r:id="rId102"/>
    <p:sldId id="339" r:id="rId103"/>
    <p:sldId id="340" r:id="rId104"/>
    <p:sldId id="341" r:id="rId105"/>
    <p:sldId id="342" r:id="rId106"/>
    <p:sldId id="343" r:id="rId107"/>
    <p:sldId id="344" r:id="rId108"/>
    <p:sldId id="345" r:id="rId109"/>
    <p:sldId id="346" r:id="rId110"/>
    <p:sldId id="347" r:id="rId111"/>
    <p:sldId id="348" r:id="rId112"/>
    <p:sldId id="349" r:id="rId113"/>
    <p:sldId id="350" r:id="rId114"/>
    <p:sldId id="351" r:id="rId115"/>
    <p:sldId id="352" r:id="rId116"/>
    <p:sldId id="353" r:id="rId117"/>
    <p:sldId id="354" r:id="rId118"/>
    <p:sldId id="355" r:id="rId119"/>
    <p:sldId id="356" r:id="rId120"/>
    <p:sldId id="358" r:id="rId121"/>
    <p:sldId id="359" r:id="rId122"/>
    <p:sldId id="360" r:id="rId123"/>
    <p:sldId id="361" r:id="rId124"/>
    <p:sldId id="362" r:id="rId125"/>
    <p:sldId id="363" r:id="rId126"/>
    <p:sldId id="364" r:id="rId127"/>
    <p:sldId id="365" r:id="rId128"/>
    <p:sldId id="366" r:id="rId129"/>
    <p:sldId id="367" r:id="rId130"/>
    <p:sldId id="368" r:id="rId131"/>
    <p:sldId id="369" r:id="rId132"/>
    <p:sldId id="370" r:id="rId133"/>
    <p:sldId id="371" r:id="rId134"/>
    <p:sldId id="372" r:id="rId135"/>
    <p:sldId id="373" r:id="rId136"/>
    <p:sldId id="374" r:id="rId137"/>
    <p:sldId id="375" r:id="rId138"/>
    <p:sldId id="376" r:id="rId139"/>
    <p:sldId id="377" r:id="rId140"/>
    <p:sldId id="378" r:id="rId141"/>
    <p:sldId id="379" r:id="rId142"/>
    <p:sldId id="409" r:id="rId143"/>
    <p:sldId id="410" r:id="rId144"/>
    <p:sldId id="411" r:id="rId145"/>
    <p:sldId id="412" r:id="rId146"/>
    <p:sldId id="413" r:id="rId147"/>
    <p:sldId id="414" r:id="rId148"/>
    <p:sldId id="415" r:id="rId149"/>
    <p:sldId id="416" r:id="rId150"/>
    <p:sldId id="417" r:id="rId151"/>
    <p:sldId id="418" r:id="rId152"/>
    <p:sldId id="419" r:id="rId153"/>
    <p:sldId id="420" r:id="rId154"/>
    <p:sldId id="421" r:id="rId155"/>
    <p:sldId id="422" r:id="rId156"/>
    <p:sldId id="423" r:id="rId157"/>
    <p:sldId id="424" r:id="rId158"/>
    <p:sldId id="425" r:id="rId159"/>
    <p:sldId id="426" r:id="rId160"/>
    <p:sldId id="427" r:id="rId161"/>
    <p:sldId id="428" r:id="rId162"/>
    <p:sldId id="429" r:id="rId163"/>
    <p:sldId id="430" r:id="rId164"/>
    <p:sldId id="431" r:id="rId165"/>
    <p:sldId id="432" r:id="rId166"/>
    <p:sldId id="433" r:id="rId167"/>
    <p:sldId id="434" r:id="rId168"/>
    <p:sldId id="435" r:id="rId169"/>
    <p:sldId id="436" r:id="rId170"/>
    <p:sldId id="437" r:id="rId171"/>
    <p:sldId id="438" r:id="rId172"/>
    <p:sldId id="439" r:id="rId173"/>
    <p:sldId id="440" r:id="rId174"/>
    <p:sldId id="441" r:id="rId175"/>
    <p:sldId id="442" r:id="rId176"/>
    <p:sldId id="479" r:id="rId177"/>
    <p:sldId id="480" r:id="rId178"/>
    <p:sldId id="481" r:id="rId179"/>
    <p:sldId id="482" r:id="rId180"/>
    <p:sldId id="483" r:id="rId181"/>
    <p:sldId id="484" r:id="rId182"/>
    <p:sldId id="485" r:id="rId183"/>
    <p:sldId id="486" r:id="rId184"/>
    <p:sldId id="487" r:id="rId185"/>
    <p:sldId id="488" r:id="rId186"/>
    <p:sldId id="489" r:id="rId187"/>
    <p:sldId id="490" r:id="rId188"/>
    <p:sldId id="491" r:id="rId189"/>
    <p:sldId id="492" r:id="rId190"/>
    <p:sldId id="493" r:id="rId191"/>
    <p:sldId id="494" r:id="rId192"/>
    <p:sldId id="495" r:id="rId193"/>
    <p:sldId id="496" r:id="rId194"/>
    <p:sldId id="497" r:id="rId195"/>
    <p:sldId id="498" r:id="rId196"/>
    <p:sldId id="499" r:id="rId197"/>
    <p:sldId id="500" r:id="rId198"/>
    <p:sldId id="501" r:id="rId199"/>
    <p:sldId id="502" r:id="rId200"/>
    <p:sldId id="503" r:id="rId201"/>
    <p:sldId id="504" r:id="rId202"/>
    <p:sldId id="505" r:id="rId203"/>
    <p:sldId id="506" r:id="rId204"/>
    <p:sldId id="507" r:id="rId205"/>
    <p:sldId id="508" r:id="rId206"/>
    <p:sldId id="509" r:id="rId207"/>
    <p:sldId id="510" r:id="rId208"/>
    <p:sldId id="511" r:id="rId209"/>
    <p:sldId id="512" r:id="rId210"/>
    <p:sldId id="513" r:id="rId211"/>
    <p:sldId id="514" r:id="rId212"/>
    <p:sldId id="515" r:id="rId213"/>
    <p:sldId id="516" r:id="rId214"/>
    <p:sldId id="517" r:id="rId215"/>
    <p:sldId id="518" r:id="rId216"/>
    <p:sldId id="519" r:id="rId217"/>
    <p:sldId id="520" r:id="rId218"/>
    <p:sldId id="521" r:id="rId219"/>
    <p:sldId id="522" r:id="rId220"/>
    <p:sldId id="523" r:id="rId221"/>
    <p:sldId id="524" r:id="rId222"/>
    <p:sldId id="525" r:id="rId223"/>
    <p:sldId id="526" r:id="rId224"/>
    <p:sldId id="527" r:id="rId225"/>
    <p:sldId id="528" r:id="rId226"/>
    <p:sldId id="529" r:id="rId227"/>
    <p:sldId id="530" r:id="rId228"/>
    <p:sldId id="531" r:id="rId229"/>
    <p:sldId id="532" r:id="rId230"/>
    <p:sldId id="533" r:id="rId231"/>
    <p:sldId id="534" r:id="rId232"/>
    <p:sldId id="535" r:id="rId233"/>
    <p:sldId id="536" r:id="rId234"/>
    <p:sldId id="537" r:id="rId235"/>
    <p:sldId id="538" r:id="rId236"/>
    <p:sldId id="539" r:id="rId237"/>
    <p:sldId id="540" r:id="rId238"/>
    <p:sldId id="541" r:id="rId239"/>
    <p:sldId id="542" r:id="rId240"/>
    <p:sldId id="543" r:id="rId241"/>
    <p:sldId id="544" r:id="rId242"/>
    <p:sldId id="545" r:id="rId243"/>
    <p:sldId id="546" r:id="rId244"/>
    <p:sldId id="547" r:id="rId245"/>
    <p:sldId id="548" r:id="rId246"/>
    <p:sldId id="549" r:id="rId247"/>
    <p:sldId id="550" r:id="rId248"/>
    <p:sldId id="551" r:id="rId249"/>
    <p:sldId id="552" r:id="rId250"/>
    <p:sldId id="553" r:id="rId251"/>
    <p:sldId id="554" r:id="rId252"/>
    <p:sldId id="555" r:id="rId253"/>
    <p:sldId id="556" r:id="rId254"/>
    <p:sldId id="557" r:id="rId255"/>
    <p:sldId id="558" r:id="rId256"/>
    <p:sldId id="559" r:id="rId257"/>
    <p:sldId id="560" r:id="rId258"/>
    <p:sldId id="561" r:id="rId259"/>
    <p:sldId id="562" r:id="rId260"/>
    <p:sldId id="563" r:id="rId261"/>
    <p:sldId id="564" r:id="rId262"/>
    <p:sldId id="565" r:id="rId263"/>
    <p:sldId id="566" r:id="rId264"/>
    <p:sldId id="567" r:id="rId265"/>
    <p:sldId id="568" r:id="rId266"/>
    <p:sldId id="569" r:id="rId267"/>
    <p:sldId id="570" r:id="rId268"/>
    <p:sldId id="571" r:id="rId269"/>
    <p:sldId id="572" r:id="rId270"/>
    <p:sldId id="573" r:id="rId271"/>
    <p:sldId id="574" r:id="rId272"/>
    <p:sldId id="575" r:id="rId273"/>
    <p:sldId id="576" r:id="rId274"/>
    <p:sldId id="577" r:id="rId275"/>
    <p:sldId id="578" r:id="rId276"/>
    <p:sldId id="579" r:id="rId277"/>
    <p:sldId id="580" r:id="rId278"/>
    <p:sldId id="581" r:id="rId279"/>
    <p:sldId id="582" r:id="rId280"/>
    <p:sldId id="583" r:id="rId281"/>
    <p:sldId id="584" r:id="rId282"/>
    <p:sldId id="585" r:id="rId283"/>
    <p:sldId id="586" r:id="rId284"/>
    <p:sldId id="587" r:id="rId285"/>
    <p:sldId id="588" r:id="rId286"/>
    <p:sldId id="589" r:id="rId287"/>
    <p:sldId id="590" r:id="rId288"/>
    <p:sldId id="591" r:id="rId289"/>
    <p:sldId id="592" r:id="rId290"/>
    <p:sldId id="593" r:id="rId291"/>
    <p:sldId id="594" r:id="rId292"/>
    <p:sldId id="595" r:id="rId293"/>
    <p:sldId id="596" r:id="rId294"/>
    <p:sldId id="597" r:id="rId295"/>
    <p:sldId id="598" r:id="rId296"/>
    <p:sldId id="599" r:id="rId297"/>
    <p:sldId id="600" r:id="rId298"/>
    <p:sldId id="601" r:id="rId299"/>
    <p:sldId id="602" r:id="rId300"/>
    <p:sldId id="603" r:id="rId301"/>
    <p:sldId id="604" r:id="rId302"/>
    <p:sldId id="605" r:id="rId303"/>
    <p:sldId id="606" r:id="rId304"/>
    <p:sldId id="607" r:id="rId305"/>
    <p:sldId id="608" r:id="rId306"/>
    <p:sldId id="609" r:id="rId307"/>
    <p:sldId id="610" r:id="rId308"/>
    <p:sldId id="611" r:id="rId309"/>
    <p:sldId id="612" r:id="rId310"/>
    <p:sldId id="444" r:id="rId311"/>
    <p:sldId id="445" r:id="rId312"/>
    <p:sldId id="446" r:id="rId313"/>
    <p:sldId id="447" r:id="rId314"/>
    <p:sldId id="448" r:id="rId315"/>
    <p:sldId id="449" r:id="rId316"/>
    <p:sldId id="450" r:id="rId317"/>
    <p:sldId id="451" r:id="rId318"/>
    <p:sldId id="452" r:id="rId319"/>
    <p:sldId id="453" r:id="rId320"/>
    <p:sldId id="454" r:id="rId321"/>
    <p:sldId id="455" r:id="rId322"/>
    <p:sldId id="456" r:id="rId323"/>
    <p:sldId id="457" r:id="rId324"/>
    <p:sldId id="458" r:id="rId325"/>
    <p:sldId id="459" r:id="rId326"/>
    <p:sldId id="460" r:id="rId327"/>
    <p:sldId id="461" r:id="rId328"/>
    <p:sldId id="462" r:id="rId329"/>
    <p:sldId id="463" r:id="rId330"/>
    <p:sldId id="464" r:id="rId331"/>
    <p:sldId id="465" r:id="rId332"/>
    <p:sldId id="466" r:id="rId333"/>
    <p:sldId id="467" r:id="rId334"/>
    <p:sldId id="468" r:id="rId335"/>
    <p:sldId id="469" r:id="rId336"/>
    <p:sldId id="470" r:id="rId337"/>
    <p:sldId id="471" r:id="rId338"/>
    <p:sldId id="472" r:id="rId339"/>
    <p:sldId id="473" r:id="rId340"/>
    <p:sldId id="474" r:id="rId341"/>
    <p:sldId id="475" r:id="rId342"/>
    <p:sldId id="476" r:id="rId343"/>
    <p:sldId id="477" r:id="rId3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notesMaster" Target="notesMasters/notesMaster1.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presProps" Target="pres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theme" Target="theme/theme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D6729-EE74-45AF-A0C0-FC95B72C9826}" type="datetimeFigureOut">
              <a:rPr lang="en-US" smtClean="0"/>
              <a:t>11/1/2021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171BCF-8EFD-4899-84DD-070D5EAC3FDC}" type="slidenum">
              <a:rPr lang="en-US" smtClean="0"/>
              <a:t>‹#›</a:t>
            </a:fld>
            <a:endParaRPr lang="en-US"/>
          </a:p>
        </p:txBody>
      </p:sp>
    </p:spTree>
    <p:extLst>
      <p:ext uri="{BB962C8B-B14F-4D97-AF65-F5344CB8AC3E}">
        <p14:creationId xmlns:p14="http://schemas.microsoft.com/office/powerpoint/2010/main" val="638820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3A2E7-C36A-4518-A001-6E7F9AD19DD2}" type="slidenum">
              <a:rPr lang="en-US" smtClean="0"/>
              <a:t>25</a:t>
            </a:fld>
            <a:endParaRPr lang="en-US"/>
          </a:p>
        </p:txBody>
      </p:sp>
    </p:spTree>
    <p:extLst>
      <p:ext uri="{BB962C8B-B14F-4D97-AF65-F5344CB8AC3E}">
        <p14:creationId xmlns:p14="http://schemas.microsoft.com/office/powerpoint/2010/main" val="317589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71BCF-8EFD-4899-84DD-070D5EAC3FDC}" type="slidenum">
              <a:rPr lang="en-US" smtClean="0"/>
              <a:t>75</a:t>
            </a:fld>
            <a:endParaRPr lang="en-US"/>
          </a:p>
        </p:txBody>
      </p:sp>
    </p:spTree>
    <p:extLst>
      <p:ext uri="{BB962C8B-B14F-4D97-AF65-F5344CB8AC3E}">
        <p14:creationId xmlns:p14="http://schemas.microsoft.com/office/powerpoint/2010/main" val="1973420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5D538775-DBC1-42D5-A956-3EF9DF0A58F0}" type="slidenum">
              <a:rPr lang="en-US" smtClean="0">
                <a:latin typeface="Times New Roman" pitchFamily="18" charset="0"/>
              </a:rPr>
              <a:pPr/>
              <a:t>76</a:t>
            </a:fld>
            <a:endParaRPr lang="en-US" smtClean="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w-KE"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75A3CF23-01D6-4C0E-B0D2-0333826EA57C}" type="slidenum">
              <a:rPr lang="en-US" smtClean="0">
                <a:latin typeface="Times New Roman" pitchFamily="18" charset="0"/>
              </a:rPr>
              <a:pPr/>
              <a:t>77</a:t>
            </a:fld>
            <a:endParaRPr lang="en-US"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w-KE"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3A2E7-C36A-4518-A001-6E7F9AD19DD2}" type="slidenum">
              <a:rPr lang="en-US" smtClean="0"/>
              <a:t>141</a:t>
            </a:fld>
            <a:endParaRPr lang="en-US"/>
          </a:p>
        </p:txBody>
      </p:sp>
    </p:spTree>
    <p:extLst>
      <p:ext uri="{BB962C8B-B14F-4D97-AF65-F5344CB8AC3E}">
        <p14:creationId xmlns:p14="http://schemas.microsoft.com/office/powerpoint/2010/main" val="3175897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2F1A19-9D9E-40F6-B814-3F00F93F8A18}" type="slidenum">
              <a:rPr lang="en-US" smtClean="0"/>
              <a:pPr/>
              <a:t>197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F26016-961F-4A70-ADDC-E9B61C4D238F}" type="slidenum">
              <a:rPr lang="en-GB" smtClean="0"/>
              <a:pPr/>
              <a:t>206</a:t>
            </a:fld>
            <a:endParaRPr lang="en-GB"/>
          </a:p>
        </p:txBody>
      </p:sp>
    </p:spTree>
    <p:extLst>
      <p:ext uri="{BB962C8B-B14F-4D97-AF65-F5344CB8AC3E}">
        <p14:creationId xmlns:p14="http://schemas.microsoft.com/office/powerpoint/2010/main" val="827011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F26016-961F-4A70-ADDC-E9B61C4D238F}" type="slidenum">
              <a:rPr lang="en-GB" smtClean="0"/>
              <a:pPr/>
              <a:t>288</a:t>
            </a:fld>
            <a:endParaRPr lang="en-GB"/>
          </a:p>
        </p:txBody>
      </p:sp>
    </p:spTree>
    <p:extLst>
      <p:ext uri="{BB962C8B-B14F-4D97-AF65-F5344CB8AC3E}">
        <p14:creationId xmlns:p14="http://schemas.microsoft.com/office/powerpoint/2010/main" val="363010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47E686-B8BC-4022-8530-B13A0773AA29}" type="slidenum">
              <a:rPr lang="en-US" smtClean="0"/>
              <a:t>52</a:t>
            </a:fld>
            <a:endParaRPr lang="en-US"/>
          </a:p>
        </p:txBody>
      </p:sp>
    </p:spTree>
    <p:extLst>
      <p:ext uri="{BB962C8B-B14F-4D97-AF65-F5344CB8AC3E}">
        <p14:creationId xmlns:p14="http://schemas.microsoft.com/office/powerpoint/2010/main" val="247712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4E83F487-ADE0-49A5-A994-849C3FBBE1C3}" type="slidenum">
              <a:rPr lang="en-US" smtClean="0">
                <a:latin typeface="Times New Roman" pitchFamily="18" charset="0"/>
              </a:rPr>
              <a:pPr/>
              <a:t>65</a:t>
            </a:fld>
            <a:endParaRPr lang="en-US" smtClean="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w-KE"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CBDAE024-C1BD-463E-8F42-24ED82227484}" type="slidenum">
              <a:rPr lang="en-US" smtClean="0">
                <a:latin typeface="Times New Roman" pitchFamily="18" charset="0"/>
              </a:rPr>
              <a:pPr/>
              <a:t>66</a:t>
            </a:fld>
            <a:endParaRPr lang="en-US" smtClean="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w-KE"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74BC8901-A154-44BB-B690-D59F4B1A6406}" type="slidenum">
              <a:rPr lang="en-US" smtClean="0">
                <a:latin typeface="Times New Roman" pitchFamily="18" charset="0"/>
              </a:rPr>
              <a:pPr/>
              <a:t>67</a:t>
            </a:fld>
            <a:endParaRPr lang="en-US" smtClean="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w-KE"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7697D5D4-DF3C-44B4-B248-C1E15A12793D}" type="slidenum">
              <a:rPr lang="en-US" smtClean="0">
                <a:latin typeface="Times New Roman" pitchFamily="18" charset="0"/>
              </a:rPr>
              <a:pPr/>
              <a:t>68</a:t>
            </a:fld>
            <a:endParaRPr lang="en-US" smtClean="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w-KE"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A8BF5168-0330-4E8E-91F1-E33D359BBCC6}" type="slidenum">
              <a:rPr lang="en-US" smtClean="0">
                <a:latin typeface="Times New Roman" pitchFamily="18" charset="0"/>
              </a:rPr>
              <a:pPr/>
              <a:t>70</a:t>
            </a:fld>
            <a:endParaRPr lang="en-US" smtClean="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w-KE"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B9F022DD-EBC9-42F8-911A-873B142BA9D5}" type="slidenum">
              <a:rPr lang="en-US" smtClean="0">
                <a:latin typeface="Times New Roman" pitchFamily="18" charset="0"/>
              </a:rPr>
              <a:pPr/>
              <a:t>71</a:t>
            </a:fld>
            <a:endParaRPr lang="en-US" smtClean="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w-KE"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61FA328D-E9A4-43B7-8FF7-5979D0221102}" type="slidenum">
              <a:rPr lang="en-US" smtClean="0">
                <a:latin typeface="Times New Roman" pitchFamily="18" charset="0"/>
              </a:rPr>
              <a:pPr/>
              <a:t>72</a:t>
            </a:fld>
            <a:endParaRPr lang="en-US" smtClean="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w-KE"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49325" y="1981200"/>
            <a:ext cx="7661275" cy="41148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FFE5FDD-F844-47A8-AB74-2E9200F93F30}" type="slidenum">
              <a:rPr lang="en-US"/>
              <a:pPr>
                <a:defRPr/>
              </a:pPr>
              <a:t>‹#›</a:t>
            </a:fld>
            <a:endParaRPr lang="en-US"/>
          </a:p>
        </p:txBody>
      </p:sp>
    </p:spTree>
    <p:extLst>
      <p:ext uri="{BB962C8B-B14F-4D97-AF65-F5344CB8AC3E}">
        <p14:creationId xmlns:p14="http://schemas.microsoft.com/office/powerpoint/2010/main" val="1696991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A5BDBFC-8726-48A2-ADA9-372684A732E6}" type="slidenum">
              <a:rPr lang="en-US"/>
              <a:pPr>
                <a:defRPr/>
              </a:pPr>
              <a:t>‹#›</a:t>
            </a:fld>
            <a:endParaRPr lang="en-US"/>
          </a:p>
        </p:txBody>
      </p:sp>
    </p:spTree>
    <p:extLst>
      <p:ext uri="{BB962C8B-B14F-4D97-AF65-F5344CB8AC3E}">
        <p14:creationId xmlns:p14="http://schemas.microsoft.com/office/powerpoint/2010/main" val="408198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BASIC CONCEPTS IN MANAGEMENT OF NORMAL PREGNANCY</a:t>
            </a:r>
            <a:endParaRPr lang="en-US" dirty="0"/>
          </a:p>
        </p:txBody>
      </p:sp>
      <p:sp>
        <p:nvSpPr>
          <p:cNvPr id="3" name="Subtitle 2"/>
          <p:cNvSpPr>
            <a:spLocks noGrp="1"/>
          </p:cNvSpPr>
          <p:nvPr>
            <p:ph type="subTitle" idx="1"/>
          </p:nvPr>
        </p:nvSpPr>
        <p:spPr/>
        <p:txBody>
          <a:bodyPr/>
          <a:lstStyle/>
          <a:p>
            <a:r>
              <a:rPr lang="en-US" dirty="0" smtClean="0"/>
              <a:t>A DISCUSSION FACILITATED </a:t>
            </a:r>
          </a:p>
          <a:p>
            <a:r>
              <a:rPr lang="en-US" dirty="0" smtClean="0"/>
              <a:t>BY</a:t>
            </a:r>
          </a:p>
          <a:p>
            <a:r>
              <a:rPr lang="en-US" dirty="0" smtClean="0"/>
              <a:t>EVANS KIPTULON </a:t>
            </a:r>
            <a:endParaRPr lang="en-US" dirty="0"/>
          </a:p>
        </p:txBody>
      </p:sp>
    </p:spTree>
    <p:extLst>
      <p:ext uri="{BB962C8B-B14F-4D97-AF65-F5344CB8AC3E}">
        <p14:creationId xmlns:p14="http://schemas.microsoft.com/office/powerpoint/2010/main" val="715416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RESPECTFUL MATERNITY CARE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188343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normAutofit/>
          </a:bodyPr>
          <a:lstStyle/>
          <a:p>
            <a:pPr>
              <a:spcBef>
                <a:spcPts val="800"/>
              </a:spcBef>
              <a:spcAft>
                <a:spcPts val="800"/>
              </a:spcAft>
            </a:pPr>
            <a:r>
              <a:rPr lang="en-US" sz="2800" dirty="0" smtClean="0">
                <a:latin typeface="Times New Roman" pitchFamily="18" charset="0"/>
                <a:cs typeface="Times New Roman" pitchFamily="18" charset="0"/>
              </a:rPr>
              <a:t>At </a:t>
            </a:r>
            <a:r>
              <a:rPr lang="en-US" sz="2800" dirty="0">
                <a:latin typeface="Times New Roman" pitchFamily="18" charset="0"/>
                <a:cs typeface="Times New Roman" pitchFamily="18" charset="0"/>
              </a:rPr>
              <a:t>the end of the teaching session, learners should be able to:</a:t>
            </a:r>
          </a:p>
          <a:p>
            <a:pPr marL="514350" lvl="0" indent="-514350">
              <a:spcBef>
                <a:spcPts val="800"/>
              </a:spcBef>
              <a:spcAft>
                <a:spcPts val="800"/>
              </a:spcAft>
              <a:buFont typeface="+mj-lt"/>
              <a:buAutoNum type="arabicPeriod"/>
            </a:pPr>
            <a:r>
              <a:rPr lang="en-US" sz="2800" dirty="0">
                <a:latin typeface="Times New Roman" pitchFamily="18" charset="0"/>
                <a:cs typeface="Times New Roman" pitchFamily="18" charset="0"/>
              </a:rPr>
              <a:t>Outline the common minor disorders that occur during pregnancy. </a:t>
            </a:r>
          </a:p>
          <a:p>
            <a:pPr marL="514350" lvl="0" indent="-514350">
              <a:spcBef>
                <a:spcPts val="800"/>
              </a:spcBef>
              <a:spcAft>
                <a:spcPts val="800"/>
              </a:spcAft>
              <a:buFont typeface="+mj-lt"/>
              <a:buAutoNum type="arabicPeriod"/>
            </a:pPr>
            <a:r>
              <a:rPr lang="en-US" sz="2800" dirty="0">
                <a:latin typeface="Times New Roman" pitchFamily="18" charset="0"/>
                <a:cs typeface="Times New Roman" pitchFamily="18" charset="0"/>
              </a:rPr>
              <a:t>Describe the clinical picture for each of the common minor disorders in pregnancy</a:t>
            </a:r>
          </a:p>
          <a:p>
            <a:pPr marL="514350" lvl="0" indent="-514350">
              <a:spcBef>
                <a:spcPts val="800"/>
              </a:spcBef>
              <a:spcAft>
                <a:spcPts val="800"/>
              </a:spcAft>
              <a:buFont typeface="+mj-lt"/>
              <a:buAutoNum type="arabicPeriod"/>
            </a:pPr>
            <a:r>
              <a:rPr lang="en-US" sz="2800" dirty="0">
                <a:latin typeface="Times New Roman" pitchFamily="18" charset="0"/>
                <a:cs typeface="Times New Roman" pitchFamily="18" charset="0"/>
              </a:rPr>
              <a:t>Describe the management and preventive measures for each of these disorders. </a:t>
            </a:r>
          </a:p>
          <a:p>
            <a:endParaRPr lang="en-US" dirty="0"/>
          </a:p>
        </p:txBody>
      </p:sp>
    </p:spTree>
    <p:extLst>
      <p:ext uri="{BB962C8B-B14F-4D97-AF65-F5344CB8AC3E}">
        <p14:creationId xmlns:p14="http://schemas.microsoft.com/office/powerpoint/2010/main" val="28868845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pPr algn="l"/>
            <a:r>
              <a:rPr lang="en-US" sz="3600" dirty="0">
                <a:latin typeface="Times New Roman" pitchFamily="18" charset="0"/>
                <a:cs typeface="Times New Roman" pitchFamily="18" charset="0"/>
              </a:rPr>
              <a:t>Disorders can escalate </a:t>
            </a:r>
            <a:r>
              <a:rPr lang="en-US" sz="3600" dirty="0" smtClean="0">
                <a:latin typeface="Times New Roman" pitchFamily="18" charset="0"/>
                <a:cs typeface="Times New Roman" pitchFamily="18" charset="0"/>
              </a:rPr>
              <a:t>into </a:t>
            </a:r>
            <a:r>
              <a:rPr lang="en-US" sz="3600" dirty="0">
                <a:latin typeface="Times New Roman" pitchFamily="18" charset="0"/>
                <a:cs typeface="Times New Roman" pitchFamily="18" charset="0"/>
              </a:rPr>
              <a:t>more serious complication of pregnancy. The common minor disorders that occurs during pregnancy include</a:t>
            </a:r>
            <a:r>
              <a:rPr lang="en-US" sz="3600" dirty="0" smtClean="0">
                <a:latin typeface="Times New Roman" pitchFamily="18" charset="0"/>
                <a:cs typeface="Times New Roman" pitchFamily="18" charset="0"/>
              </a:rPr>
              <a:t>;</a:t>
            </a:r>
            <a:endParaRPr lang="en-US" sz="3600" dirty="0"/>
          </a:p>
        </p:txBody>
      </p:sp>
      <p:sp>
        <p:nvSpPr>
          <p:cNvPr id="3" name="Content Placeholder 2"/>
          <p:cNvSpPr>
            <a:spLocks noGrp="1"/>
          </p:cNvSpPr>
          <p:nvPr>
            <p:ph sz="half" idx="1"/>
          </p:nvPr>
        </p:nvSpPr>
        <p:spPr>
          <a:xfrm>
            <a:off x="495300" y="2819400"/>
            <a:ext cx="3584331" cy="3306766"/>
          </a:xfrm>
        </p:spPr>
        <p:txBody>
          <a:bodyPr>
            <a:normAutofit fontScale="92500" lnSpcReduction="20000"/>
          </a:bodyPr>
          <a:lstStyle/>
          <a:p>
            <a:pPr>
              <a:spcBef>
                <a:spcPts val="700"/>
              </a:spcBef>
              <a:spcAft>
                <a:spcPts val="700"/>
              </a:spcAft>
            </a:pPr>
            <a:r>
              <a:rPr lang="en-US" sz="3500" dirty="0" smtClean="0">
                <a:latin typeface="Times New Roman" pitchFamily="18" charset="0"/>
                <a:cs typeface="Times New Roman" pitchFamily="18" charset="0"/>
              </a:rPr>
              <a:t>Nausea and vomiting</a:t>
            </a:r>
          </a:p>
          <a:p>
            <a:pPr>
              <a:spcBef>
                <a:spcPts val="700"/>
              </a:spcBef>
              <a:spcAft>
                <a:spcPts val="700"/>
              </a:spcAft>
            </a:pPr>
            <a:r>
              <a:rPr lang="en-US" sz="3500" dirty="0" smtClean="0">
                <a:latin typeface="Times New Roman" pitchFamily="18" charset="0"/>
                <a:cs typeface="Times New Roman" pitchFamily="18" charset="0"/>
              </a:rPr>
              <a:t>Heart </a:t>
            </a:r>
            <a:r>
              <a:rPr lang="en-US" sz="3500" dirty="0">
                <a:latin typeface="Times New Roman" pitchFamily="18" charset="0"/>
                <a:cs typeface="Times New Roman" pitchFamily="18" charset="0"/>
              </a:rPr>
              <a:t>burn </a:t>
            </a:r>
          </a:p>
          <a:p>
            <a:pPr>
              <a:spcBef>
                <a:spcPts val="700"/>
              </a:spcBef>
              <a:spcAft>
                <a:spcPts val="700"/>
              </a:spcAft>
            </a:pPr>
            <a:r>
              <a:rPr lang="en-US" sz="3500" dirty="0">
                <a:latin typeface="Times New Roman" pitchFamily="18" charset="0"/>
                <a:cs typeface="Times New Roman" pitchFamily="18" charset="0"/>
              </a:rPr>
              <a:t>Backache </a:t>
            </a:r>
          </a:p>
          <a:p>
            <a:pPr>
              <a:spcBef>
                <a:spcPts val="700"/>
              </a:spcBef>
              <a:spcAft>
                <a:spcPts val="700"/>
              </a:spcAft>
            </a:pPr>
            <a:r>
              <a:rPr lang="en-US" sz="3500" dirty="0">
                <a:latin typeface="Times New Roman" pitchFamily="18" charset="0"/>
                <a:cs typeface="Times New Roman" pitchFamily="18" charset="0"/>
              </a:rPr>
              <a:t>Varicose veins </a:t>
            </a:r>
          </a:p>
          <a:p>
            <a:pPr>
              <a:spcBef>
                <a:spcPts val="700"/>
              </a:spcBef>
              <a:spcAft>
                <a:spcPts val="700"/>
              </a:spcAft>
            </a:pPr>
            <a:r>
              <a:rPr lang="en-US" sz="3500" dirty="0">
                <a:latin typeface="Times New Roman" pitchFamily="18" charset="0"/>
                <a:cs typeface="Times New Roman" pitchFamily="18" charset="0"/>
              </a:rPr>
              <a:t>Constipation </a:t>
            </a:r>
          </a:p>
          <a:p>
            <a:endParaRPr lang="en-US" dirty="0"/>
          </a:p>
        </p:txBody>
      </p:sp>
      <p:sp>
        <p:nvSpPr>
          <p:cNvPr id="4" name="Content Placeholder 3"/>
          <p:cNvSpPr>
            <a:spLocks noGrp="1"/>
          </p:cNvSpPr>
          <p:nvPr>
            <p:ph sz="half" idx="2"/>
          </p:nvPr>
        </p:nvSpPr>
        <p:spPr>
          <a:xfrm>
            <a:off x="4501662" y="2819400"/>
            <a:ext cx="4360986" cy="3306766"/>
          </a:xfrm>
        </p:spPr>
        <p:txBody>
          <a:bodyPr>
            <a:normAutofit fontScale="92500" lnSpcReduction="20000"/>
          </a:bodyPr>
          <a:lstStyle/>
          <a:p>
            <a:pPr>
              <a:spcBef>
                <a:spcPts val="700"/>
              </a:spcBef>
              <a:spcAft>
                <a:spcPts val="700"/>
              </a:spcAft>
            </a:pPr>
            <a:r>
              <a:rPr lang="en-US" sz="3500" dirty="0">
                <a:latin typeface="Times New Roman" pitchFamily="18" charset="0"/>
                <a:cs typeface="Times New Roman" pitchFamily="18" charset="0"/>
              </a:rPr>
              <a:t>Itching of the skin (</a:t>
            </a:r>
            <a:r>
              <a:rPr lang="en-US" sz="3500" dirty="0" err="1">
                <a:latin typeface="Times New Roman" pitchFamily="18" charset="0"/>
                <a:cs typeface="Times New Roman" pitchFamily="18" charset="0"/>
              </a:rPr>
              <a:t>pruritis</a:t>
            </a:r>
            <a:r>
              <a:rPr lang="en-US" sz="3500" dirty="0">
                <a:latin typeface="Times New Roman" pitchFamily="18" charset="0"/>
                <a:cs typeface="Times New Roman" pitchFamily="18" charset="0"/>
              </a:rPr>
              <a:t>) </a:t>
            </a:r>
          </a:p>
          <a:p>
            <a:pPr>
              <a:spcBef>
                <a:spcPts val="700"/>
              </a:spcBef>
              <a:spcAft>
                <a:spcPts val="700"/>
              </a:spcAft>
            </a:pPr>
            <a:r>
              <a:rPr lang="en-US" sz="3500" dirty="0">
                <a:latin typeface="Times New Roman" pitchFamily="18" charset="0"/>
                <a:cs typeface="Times New Roman" pitchFamily="18" charset="0"/>
              </a:rPr>
              <a:t>Fainting </a:t>
            </a:r>
          </a:p>
          <a:p>
            <a:pPr>
              <a:spcBef>
                <a:spcPts val="700"/>
              </a:spcBef>
              <a:spcAft>
                <a:spcPts val="700"/>
              </a:spcAft>
            </a:pPr>
            <a:r>
              <a:rPr lang="en-US" sz="3500" dirty="0">
                <a:latin typeface="Times New Roman" pitchFamily="18" charset="0"/>
                <a:cs typeface="Times New Roman" pitchFamily="18" charset="0"/>
              </a:rPr>
              <a:t>Itching of the vulva </a:t>
            </a:r>
          </a:p>
          <a:p>
            <a:pPr>
              <a:spcBef>
                <a:spcPts val="700"/>
              </a:spcBef>
              <a:spcAft>
                <a:spcPts val="700"/>
              </a:spcAft>
            </a:pPr>
            <a:r>
              <a:rPr lang="en-US" sz="3500" dirty="0" smtClean="0">
                <a:latin typeface="Times New Roman" pitchFamily="18" charset="0"/>
                <a:cs typeface="Times New Roman" pitchFamily="18" charset="0"/>
              </a:rPr>
              <a:t>Pica</a:t>
            </a:r>
            <a:endParaRPr lang="en-US" sz="3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1829693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Times New Roman" pitchFamily="18" charset="0"/>
                <a:cs typeface="Times New Roman" pitchFamily="18" charset="0"/>
              </a:rPr>
              <a:t>MORNING SICKNESS:</a:t>
            </a:r>
            <a:endParaRPr lang="en-US" b="1" dirty="0"/>
          </a:p>
        </p:txBody>
      </p:sp>
      <p:sp>
        <p:nvSpPr>
          <p:cNvPr id="6" name="Content Placeholder 5"/>
          <p:cNvSpPr>
            <a:spLocks noGrp="1"/>
          </p:cNvSpPr>
          <p:nvPr>
            <p:ph idx="1"/>
          </p:nvPr>
        </p:nvSpPr>
        <p:spPr/>
        <p:txBody>
          <a:bodyPr>
            <a:normAutofit fontScale="92500"/>
          </a:bodyPr>
          <a:lstStyle/>
          <a:p>
            <a:r>
              <a:rPr lang="en-US" dirty="0" smtClean="0">
                <a:latin typeface="Times New Roman" pitchFamily="18" charset="0"/>
                <a:cs typeface="Times New Roman" pitchFamily="18" charset="0"/>
              </a:rPr>
              <a:t>Refers </a:t>
            </a:r>
            <a:r>
              <a:rPr lang="en-US" dirty="0">
                <a:latin typeface="Times New Roman" pitchFamily="18" charset="0"/>
                <a:cs typeface="Times New Roman" pitchFamily="18" charset="0"/>
              </a:rPr>
              <a:t>to when vomiting occurs early in the morning and feeling nausea. It may continue with excessive salivation. Starts from 4</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 14</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week.  </a:t>
            </a:r>
          </a:p>
          <a:p>
            <a:pPr>
              <a:spcBef>
                <a:spcPts val="800"/>
              </a:spcBef>
              <a:spcAft>
                <a:spcPts val="800"/>
              </a:spcAft>
            </a:pPr>
            <a:r>
              <a:rPr lang="en-US" b="1" dirty="0">
                <a:latin typeface="Times New Roman" pitchFamily="18" charset="0"/>
                <a:cs typeface="Times New Roman" pitchFamily="18" charset="0"/>
              </a:rPr>
              <a:t>Symptoms </a:t>
            </a:r>
            <a:endParaRPr lang="en-US" dirty="0">
              <a:latin typeface="Times New Roman" pitchFamily="18" charset="0"/>
              <a:cs typeface="Times New Roman" pitchFamily="18" charset="0"/>
            </a:endParaRPr>
          </a:p>
          <a:p>
            <a:pPr lvl="1">
              <a:spcBef>
                <a:spcPts val="800"/>
              </a:spcBef>
              <a:spcAft>
                <a:spcPts val="800"/>
              </a:spcAft>
            </a:pPr>
            <a:r>
              <a:rPr lang="en-US" dirty="0">
                <a:latin typeface="Times New Roman" pitchFamily="18" charset="0"/>
                <a:cs typeface="Times New Roman" pitchFamily="18" charset="0"/>
              </a:rPr>
              <a:t>Vomiting </a:t>
            </a:r>
            <a:r>
              <a:rPr lang="en-US" dirty="0" smtClean="0">
                <a:latin typeface="Times New Roman" pitchFamily="18" charset="0"/>
                <a:cs typeface="Times New Roman" pitchFamily="18" charset="0"/>
              </a:rPr>
              <a:t>and Nausea </a:t>
            </a:r>
            <a:r>
              <a:rPr lang="en-US" dirty="0">
                <a:latin typeface="Times New Roman" pitchFamily="18" charset="0"/>
                <a:cs typeface="Times New Roman" pitchFamily="18" charset="0"/>
              </a:rPr>
              <a:t>which persist throughout the day </a:t>
            </a:r>
          </a:p>
          <a:p>
            <a:pPr lvl="1">
              <a:spcBef>
                <a:spcPts val="800"/>
              </a:spcBef>
              <a:spcAft>
                <a:spcPts val="800"/>
              </a:spcAft>
            </a:pPr>
            <a:r>
              <a:rPr lang="en-US" dirty="0">
                <a:latin typeface="Times New Roman" pitchFamily="18" charset="0"/>
                <a:cs typeface="Times New Roman" pitchFamily="18" charset="0"/>
              </a:rPr>
              <a:t>Loss of appetite </a:t>
            </a:r>
          </a:p>
          <a:p>
            <a:pPr lvl="1">
              <a:spcBef>
                <a:spcPts val="800"/>
              </a:spcBef>
              <a:spcAft>
                <a:spcPts val="800"/>
              </a:spcAft>
            </a:pPr>
            <a:r>
              <a:rPr lang="en-US" dirty="0">
                <a:latin typeface="Times New Roman" pitchFamily="18" charset="0"/>
                <a:cs typeface="Times New Roman" pitchFamily="18" charset="0"/>
              </a:rPr>
              <a:t>Poor nutritional status </a:t>
            </a:r>
          </a:p>
          <a:p>
            <a:endParaRPr lang="en-US" dirty="0"/>
          </a:p>
        </p:txBody>
      </p:sp>
    </p:spTree>
    <p:extLst>
      <p:ext uri="{BB962C8B-B14F-4D97-AF65-F5344CB8AC3E}">
        <p14:creationId xmlns:p14="http://schemas.microsoft.com/office/powerpoint/2010/main" val="33381492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495300" y="1600204"/>
            <a:ext cx="3725008" cy="4525963"/>
          </a:xfrm>
        </p:spPr>
        <p:txBody>
          <a:bodyPr>
            <a:normAutofit fontScale="70000" lnSpcReduction="20000"/>
          </a:bodyPr>
          <a:lstStyle/>
          <a:p>
            <a:pPr>
              <a:spcBef>
                <a:spcPts val="800"/>
              </a:spcBef>
              <a:spcAft>
                <a:spcPts val="800"/>
              </a:spcAft>
            </a:pPr>
            <a:r>
              <a:rPr lang="en-US" sz="3400" b="1" dirty="0">
                <a:latin typeface="Times New Roman" pitchFamily="18" charset="0"/>
                <a:cs typeface="Times New Roman" pitchFamily="18" charset="0"/>
              </a:rPr>
              <a:t>Cause </a:t>
            </a:r>
            <a:endParaRPr lang="en-US" sz="3400" dirty="0">
              <a:latin typeface="Times New Roman" pitchFamily="18" charset="0"/>
              <a:cs typeface="Times New Roman" pitchFamily="18" charset="0"/>
            </a:endParaRPr>
          </a:p>
          <a:p>
            <a:pPr lvl="0">
              <a:spcBef>
                <a:spcPts val="800"/>
              </a:spcBef>
              <a:spcAft>
                <a:spcPts val="800"/>
              </a:spcAft>
            </a:pPr>
            <a:r>
              <a:rPr lang="en-US" sz="3400" dirty="0" smtClean="0">
                <a:latin typeface="Times New Roman" pitchFamily="18" charset="0"/>
                <a:cs typeface="Times New Roman" pitchFamily="18" charset="0"/>
              </a:rPr>
              <a:t>Irritable nervous </a:t>
            </a:r>
            <a:r>
              <a:rPr lang="en-US" sz="3400" dirty="0">
                <a:latin typeface="Times New Roman" pitchFamily="18" charset="0"/>
                <a:cs typeface="Times New Roman" pitchFamily="18" charset="0"/>
              </a:rPr>
              <a:t>system </a:t>
            </a:r>
          </a:p>
          <a:p>
            <a:pPr lvl="0">
              <a:spcBef>
                <a:spcPts val="800"/>
              </a:spcBef>
              <a:spcAft>
                <a:spcPts val="800"/>
              </a:spcAft>
            </a:pPr>
            <a:r>
              <a:rPr lang="en-US" sz="3400" dirty="0">
                <a:latin typeface="Times New Roman" pitchFamily="18" charset="0"/>
                <a:cs typeface="Times New Roman" pitchFamily="18" charset="0"/>
              </a:rPr>
              <a:t>Associated with low glucose intake into the body </a:t>
            </a:r>
          </a:p>
          <a:p>
            <a:pPr lvl="0">
              <a:spcBef>
                <a:spcPts val="800"/>
              </a:spcBef>
              <a:spcAft>
                <a:spcPts val="800"/>
              </a:spcAft>
            </a:pPr>
            <a:r>
              <a:rPr lang="en-US" sz="3400" dirty="0">
                <a:latin typeface="Times New Roman" pitchFamily="18" charset="0"/>
                <a:cs typeface="Times New Roman" pitchFamily="18" charset="0"/>
              </a:rPr>
              <a:t>Hormonal influence (oestrogen and </a:t>
            </a:r>
            <a:r>
              <a:rPr lang="en-US" sz="3400" dirty="0" err="1">
                <a:latin typeface="Times New Roman" pitchFamily="18" charset="0"/>
                <a:cs typeface="Times New Roman" pitchFamily="18" charset="0"/>
              </a:rPr>
              <a:t>progestrones</a:t>
            </a:r>
            <a:r>
              <a:rPr lang="en-US" sz="3400" dirty="0" smtClean="0">
                <a:latin typeface="Times New Roman" pitchFamily="18" charset="0"/>
                <a:cs typeface="Times New Roman" pitchFamily="18" charset="0"/>
              </a:rPr>
              <a:t>)</a:t>
            </a:r>
            <a:endParaRPr lang="en-US" sz="3400" dirty="0">
              <a:latin typeface="Times New Roman" pitchFamily="18" charset="0"/>
              <a:cs typeface="Times New Roman" pitchFamily="18" charset="0"/>
            </a:endParaRPr>
          </a:p>
          <a:p>
            <a:endParaRPr lang="en-US" dirty="0"/>
          </a:p>
        </p:txBody>
      </p:sp>
      <p:sp>
        <p:nvSpPr>
          <p:cNvPr id="6" name="Content Placeholder 5"/>
          <p:cNvSpPr>
            <a:spLocks noGrp="1"/>
          </p:cNvSpPr>
          <p:nvPr>
            <p:ph sz="half" idx="2"/>
          </p:nvPr>
        </p:nvSpPr>
        <p:spPr>
          <a:xfrm>
            <a:off x="4501662" y="1600201"/>
            <a:ext cx="4381500" cy="4525963"/>
          </a:xfrm>
        </p:spPr>
        <p:txBody>
          <a:bodyPr>
            <a:normAutofit fontScale="70000" lnSpcReduction="20000"/>
          </a:bodyPr>
          <a:lstStyle/>
          <a:p>
            <a:pPr>
              <a:spcBef>
                <a:spcPts val="800"/>
              </a:spcBef>
              <a:spcAft>
                <a:spcPts val="800"/>
              </a:spcAft>
            </a:pPr>
            <a:r>
              <a:rPr lang="en-US" b="1" dirty="0">
                <a:latin typeface="Times New Roman" pitchFamily="18" charset="0"/>
                <a:cs typeface="Times New Roman" pitchFamily="18" charset="0"/>
              </a:rPr>
              <a:t>Management </a:t>
            </a:r>
          </a:p>
          <a:p>
            <a:pPr lvl="0">
              <a:spcBef>
                <a:spcPts val="800"/>
              </a:spcBef>
              <a:spcAft>
                <a:spcPts val="800"/>
              </a:spcAft>
            </a:pPr>
            <a:r>
              <a:rPr lang="en-US" dirty="0">
                <a:latin typeface="Times New Roman" pitchFamily="18" charset="0"/>
                <a:cs typeface="Times New Roman" pitchFamily="18" charset="0"/>
              </a:rPr>
              <a:t>Maintain high glucose supply in the body by giving light sweet meals. Give carbohydrates snacks at bed time and before rising. </a:t>
            </a:r>
          </a:p>
          <a:p>
            <a:pPr lvl="0">
              <a:spcBef>
                <a:spcPts val="800"/>
              </a:spcBef>
              <a:spcAft>
                <a:spcPts val="800"/>
              </a:spcAft>
            </a:pPr>
            <a:r>
              <a:rPr lang="en-US" dirty="0">
                <a:latin typeface="Times New Roman" pitchFamily="18" charset="0"/>
                <a:cs typeface="Times New Roman" pitchFamily="18" charset="0"/>
              </a:rPr>
              <a:t>Avoid fatty foods because they tend to nauseate. </a:t>
            </a:r>
          </a:p>
          <a:p>
            <a:pPr lvl="0">
              <a:spcBef>
                <a:spcPts val="800"/>
              </a:spcBef>
              <a:spcAft>
                <a:spcPts val="800"/>
              </a:spcAft>
            </a:pPr>
            <a:r>
              <a:rPr lang="en-US" dirty="0">
                <a:latin typeface="Times New Roman" pitchFamily="18" charset="0"/>
                <a:cs typeface="Times New Roman" pitchFamily="18" charset="0"/>
              </a:rPr>
              <a:t>Give a hot cup of tea before getting out of bed. </a:t>
            </a:r>
          </a:p>
          <a:p>
            <a:pPr lvl="0">
              <a:spcBef>
                <a:spcPts val="800"/>
              </a:spcBef>
              <a:spcAft>
                <a:spcPts val="800"/>
              </a:spcAft>
            </a:pPr>
            <a:r>
              <a:rPr lang="en-US" dirty="0">
                <a:latin typeface="Times New Roman" pitchFamily="18" charset="0"/>
                <a:cs typeface="Times New Roman" pitchFamily="18" charset="0"/>
              </a:rPr>
              <a:t>Avoid hunger by eating frequently at least 2 hourly. </a:t>
            </a:r>
          </a:p>
          <a:p>
            <a:pPr lvl="0">
              <a:spcBef>
                <a:spcPts val="800"/>
              </a:spcBef>
              <a:spcAft>
                <a:spcPts val="800"/>
              </a:spcAft>
            </a:pPr>
            <a:r>
              <a:rPr lang="en-US" dirty="0">
                <a:latin typeface="Times New Roman" pitchFamily="18" charset="0"/>
                <a:cs typeface="Times New Roman" pitchFamily="18" charset="0"/>
              </a:rPr>
              <a:t>Encourage her to take a lot of fluid to avoid dehydration. </a:t>
            </a:r>
          </a:p>
          <a:p>
            <a:endParaRPr lang="en-US" dirty="0"/>
          </a:p>
        </p:txBody>
      </p:sp>
    </p:spTree>
    <p:extLst>
      <p:ext uri="{BB962C8B-B14F-4D97-AF65-F5344CB8AC3E}">
        <p14:creationId xmlns:p14="http://schemas.microsoft.com/office/powerpoint/2010/main" val="17106613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Bef>
                <a:spcPts val="800"/>
              </a:spcBef>
              <a:spcAft>
                <a:spcPts val="800"/>
              </a:spcAft>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Complications </a:t>
            </a:r>
            <a:endParaRPr lang="en-US" dirty="0">
              <a:latin typeface="Times New Roman" pitchFamily="18" charset="0"/>
              <a:cs typeface="Times New Roman" pitchFamily="18" charset="0"/>
            </a:endParaRPr>
          </a:p>
          <a:p>
            <a:pPr>
              <a:spcBef>
                <a:spcPts val="800"/>
              </a:spcBef>
              <a:spcAft>
                <a:spcPts val="800"/>
              </a:spcAft>
            </a:pPr>
            <a:r>
              <a:rPr lang="en-US" dirty="0">
                <a:latin typeface="Times New Roman" pitchFamily="18" charset="0"/>
                <a:cs typeface="Times New Roman" pitchFamily="18" charset="0"/>
              </a:rPr>
              <a:t>If vomiting becomes severe, the mother may lose weight and become dehydrated and </a:t>
            </a:r>
            <a:r>
              <a:rPr lang="en-US" dirty="0" err="1">
                <a:latin typeface="Times New Roman" pitchFamily="18" charset="0"/>
                <a:cs typeface="Times New Roman" pitchFamily="18" charset="0"/>
              </a:rPr>
              <a:t>ketotic</a:t>
            </a:r>
            <a:r>
              <a:rPr lang="en-US" dirty="0">
                <a:latin typeface="Times New Roman" pitchFamily="18" charset="0"/>
                <a:cs typeface="Times New Roman" pitchFamily="18" charset="0"/>
              </a:rPr>
              <a:t> developing hyperemesis </a:t>
            </a:r>
            <a:r>
              <a:rPr lang="en-US" dirty="0" err="1">
                <a:latin typeface="Times New Roman" pitchFamily="18" charset="0"/>
                <a:cs typeface="Times New Roman" pitchFamily="18" charset="0"/>
              </a:rPr>
              <a:t>gravidarum</a:t>
            </a:r>
            <a:r>
              <a:rPr lang="en-US" dirty="0">
                <a:latin typeface="Times New Roman" pitchFamily="18" charset="0"/>
                <a:cs typeface="Times New Roman" pitchFamily="18" charset="0"/>
              </a:rPr>
              <a:t>.</a:t>
            </a:r>
            <a:endParaRPr lang="en-US" dirty="0"/>
          </a:p>
          <a:p>
            <a:endParaRPr lang="en-US" dirty="0"/>
          </a:p>
        </p:txBody>
      </p:sp>
    </p:spTree>
    <p:extLst>
      <p:ext uri="{BB962C8B-B14F-4D97-AF65-F5344CB8AC3E}">
        <p14:creationId xmlns:p14="http://schemas.microsoft.com/office/powerpoint/2010/main" val="25226838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800" b="1" dirty="0" smtClean="0">
                <a:latin typeface="Times New Roman" pitchFamily="18" charset="0"/>
                <a:cs typeface="Times New Roman" pitchFamily="18" charset="0"/>
              </a:rPr>
              <a:t>HEART BURN </a:t>
            </a:r>
            <a:endParaRPr lang="en-US" sz="4800" dirty="0"/>
          </a:p>
        </p:txBody>
      </p:sp>
      <p:sp>
        <p:nvSpPr>
          <p:cNvPr id="3" name="Content Placeholder 2"/>
          <p:cNvSpPr>
            <a:spLocks noGrp="1"/>
          </p:cNvSpPr>
          <p:nvPr>
            <p:ph idx="1"/>
          </p:nvPr>
        </p:nvSpPr>
        <p:spPr/>
        <p:txBody>
          <a:bodyPr>
            <a:normAutofit/>
          </a:bodyPr>
          <a:lstStyle/>
          <a:p>
            <a:pPr>
              <a:spcBef>
                <a:spcPts val="800"/>
              </a:spcBef>
              <a:spcAft>
                <a:spcPts val="800"/>
              </a:spcAft>
            </a:pPr>
            <a:r>
              <a:rPr lang="en-US" dirty="0" smtClean="0">
                <a:latin typeface="Times New Roman" pitchFamily="18" charset="0"/>
                <a:cs typeface="Times New Roman" pitchFamily="18" charset="0"/>
              </a:rPr>
              <a:t>Refers </a:t>
            </a:r>
            <a:r>
              <a:rPr lang="en-US" dirty="0">
                <a:latin typeface="Times New Roman" pitchFamily="18" charset="0"/>
                <a:cs typeface="Times New Roman" pitchFamily="18" charset="0"/>
              </a:rPr>
              <a:t>to the burning sensation in </a:t>
            </a:r>
            <a:r>
              <a:rPr lang="en-US" dirty="0" err="1">
                <a:latin typeface="Times New Roman" pitchFamily="18" charset="0"/>
                <a:cs typeface="Times New Roman" pitchFamily="18" charset="0"/>
              </a:rPr>
              <a:t>mediastinal</a:t>
            </a:r>
            <a:r>
              <a:rPr lang="en-US" dirty="0">
                <a:latin typeface="Times New Roman" pitchFamily="18" charset="0"/>
                <a:cs typeface="Times New Roman" pitchFamily="18" charset="0"/>
              </a:rPr>
              <a:t> region due to irritation caused by reflux of gastric juices into the esophagus. </a:t>
            </a:r>
          </a:p>
          <a:p>
            <a:pPr>
              <a:spcBef>
                <a:spcPts val="800"/>
              </a:spcBef>
              <a:spcAft>
                <a:spcPts val="800"/>
              </a:spcAft>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Symptoms </a:t>
            </a:r>
            <a:endParaRPr lang="en-US" dirty="0">
              <a:latin typeface="Times New Roman" pitchFamily="18" charset="0"/>
              <a:cs typeface="Times New Roman" pitchFamily="18" charset="0"/>
            </a:endParaRPr>
          </a:p>
          <a:p>
            <a:pPr>
              <a:spcBef>
                <a:spcPts val="800"/>
              </a:spcBef>
              <a:spcAft>
                <a:spcPts val="800"/>
              </a:spcAft>
            </a:pPr>
            <a:r>
              <a:rPr lang="en-US" dirty="0">
                <a:latin typeface="Times New Roman" pitchFamily="18" charset="0"/>
                <a:cs typeface="Times New Roman" pitchFamily="18" charset="0"/>
              </a:rPr>
              <a:t>Burning sensation troublesome at night especially when the mother is lying on recumbent position. </a:t>
            </a:r>
          </a:p>
          <a:p>
            <a:endParaRPr lang="en-US" dirty="0"/>
          </a:p>
        </p:txBody>
      </p:sp>
    </p:spTree>
    <p:extLst>
      <p:ext uri="{BB962C8B-B14F-4D97-AF65-F5344CB8AC3E}">
        <p14:creationId xmlns:p14="http://schemas.microsoft.com/office/powerpoint/2010/main" val="22937459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495300" y="1600204"/>
            <a:ext cx="3584331" cy="4525963"/>
          </a:xfrm>
        </p:spPr>
        <p:txBody>
          <a:bodyPr>
            <a:normAutofit fontScale="85000" lnSpcReduction="20000"/>
          </a:bodyPr>
          <a:lstStyle/>
          <a:p>
            <a:pPr>
              <a:spcBef>
                <a:spcPts val="800"/>
              </a:spcBef>
              <a:spcAft>
                <a:spcPts val="800"/>
              </a:spcAft>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Causes </a:t>
            </a:r>
            <a:endParaRPr lang="en-US" dirty="0">
              <a:latin typeface="Times New Roman" pitchFamily="18" charset="0"/>
              <a:cs typeface="Times New Roman" pitchFamily="18" charset="0"/>
            </a:endParaRPr>
          </a:p>
          <a:p>
            <a:pPr lvl="0">
              <a:spcBef>
                <a:spcPts val="800"/>
              </a:spcBef>
              <a:spcAft>
                <a:spcPts val="800"/>
              </a:spcAft>
            </a:pPr>
            <a:r>
              <a:rPr lang="en-US" dirty="0">
                <a:latin typeface="Times New Roman" pitchFamily="18" charset="0"/>
                <a:cs typeface="Times New Roman" pitchFamily="18" charset="0"/>
              </a:rPr>
              <a:t>Caused by relaxation of cardiac splinter due to the action of progesterone on the plain muscles resulting in reflex of gastric juice. </a:t>
            </a:r>
          </a:p>
          <a:p>
            <a:pPr lvl="0">
              <a:spcBef>
                <a:spcPts val="800"/>
              </a:spcBef>
              <a:spcAft>
                <a:spcPts val="800"/>
              </a:spcAft>
            </a:pPr>
            <a:r>
              <a:rPr lang="en-US" dirty="0">
                <a:latin typeface="Times New Roman" pitchFamily="18" charset="0"/>
                <a:cs typeface="Times New Roman" pitchFamily="18" charset="0"/>
              </a:rPr>
              <a:t>Occurs at 30-40 weeks gestation.</a:t>
            </a:r>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p>
        </p:txBody>
      </p:sp>
      <p:sp>
        <p:nvSpPr>
          <p:cNvPr id="5" name="Content Placeholder 4"/>
          <p:cNvSpPr>
            <a:spLocks noGrp="1"/>
          </p:cNvSpPr>
          <p:nvPr>
            <p:ph sz="half" idx="2"/>
          </p:nvPr>
        </p:nvSpPr>
        <p:spPr>
          <a:xfrm>
            <a:off x="4712677" y="1600201"/>
            <a:ext cx="4114800" cy="4525963"/>
          </a:xfrm>
        </p:spPr>
        <p:txBody>
          <a:bodyPr>
            <a:normAutofit fontScale="85000" lnSpcReduction="20000"/>
          </a:bodyPr>
          <a:lstStyle/>
          <a:p>
            <a:pPr>
              <a:spcBef>
                <a:spcPts val="800"/>
              </a:spcBef>
              <a:spcAft>
                <a:spcPts val="800"/>
              </a:spcAft>
            </a:pPr>
            <a:r>
              <a:rPr lang="en-US" b="1" dirty="0">
                <a:latin typeface="Times New Roman" pitchFamily="18" charset="0"/>
                <a:cs typeface="Times New Roman" pitchFamily="18" charset="0"/>
              </a:rPr>
              <a:t>Management </a:t>
            </a:r>
            <a:endParaRPr lang="en-US" dirty="0">
              <a:latin typeface="Times New Roman" pitchFamily="18" charset="0"/>
              <a:cs typeface="Times New Roman" pitchFamily="18" charset="0"/>
            </a:endParaRPr>
          </a:p>
          <a:p>
            <a:pPr lvl="0">
              <a:spcBef>
                <a:spcPts val="800"/>
              </a:spcBef>
              <a:spcAft>
                <a:spcPts val="800"/>
              </a:spcAft>
            </a:pPr>
            <a:r>
              <a:rPr lang="en-US" dirty="0" smtClean="0">
                <a:latin typeface="Times New Roman" pitchFamily="18" charset="0"/>
                <a:cs typeface="Times New Roman" pitchFamily="18" charset="0"/>
              </a:rPr>
              <a:t>Advise </a:t>
            </a:r>
            <a:r>
              <a:rPr lang="en-US" dirty="0">
                <a:latin typeface="Times New Roman" pitchFamily="18" charset="0"/>
                <a:cs typeface="Times New Roman" pitchFamily="18" charset="0"/>
              </a:rPr>
              <a:t>to eat easily </a:t>
            </a:r>
            <a:r>
              <a:rPr lang="en-US" dirty="0" err="1">
                <a:latin typeface="Times New Roman" pitchFamily="18" charset="0"/>
                <a:cs typeface="Times New Roman" pitchFamily="18" charset="0"/>
              </a:rPr>
              <a:t>digestable</a:t>
            </a:r>
            <a:r>
              <a:rPr lang="en-US" dirty="0">
                <a:latin typeface="Times New Roman" pitchFamily="18" charset="0"/>
                <a:cs typeface="Times New Roman" pitchFamily="18" charset="0"/>
              </a:rPr>
              <a:t> food </a:t>
            </a:r>
          </a:p>
          <a:p>
            <a:pPr lvl="0">
              <a:spcBef>
                <a:spcPts val="800"/>
              </a:spcBef>
              <a:spcAft>
                <a:spcPts val="800"/>
              </a:spcAft>
            </a:pPr>
            <a:r>
              <a:rPr lang="en-US" dirty="0">
                <a:latin typeface="Times New Roman" pitchFamily="18" charset="0"/>
                <a:cs typeface="Times New Roman" pitchFamily="18" charset="0"/>
              </a:rPr>
              <a:t>Advise to always sit </a:t>
            </a: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a upright position. </a:t>
            </a:r>
            <a:r>
              <a:rPr lang="en-US" dirty="0" smtClean="0">
                <a:latin typeface="Times New Roman" pitchFamily="18" charset="0"/>
                <a:cs typeface="Times New Roman" pitchFamily="18" charset="0"/>
              </a:rPr>
              <a:t>Sleep in a supported position</a:t>
            </a:r>
            <a:endParaRPr lang="en-US" dirty="0">
              <a:latin typeface="Times New Roman" pitchFamily="18" charset="0"/>
              <a:cs typeface="Times New Roman" pitchFamily="18" charset="0"/>
            </a:endParaRPr>
          </a:p>
          <a:p>
            <a:pPr lvl="0">
              <a:spcBef>
                <a:spcPts val="800"/>
              </a:spcBef>
              <a:spcAft>
                <a:spcPts val="800"/>
              </a:spcAft>
            </a:pPr>
            <a:r>
              <a:rPr lang="en-US" dirty="0">
                <a:latin typeface="Times New Roman" pitchFamily="18" charset="0"/>
                <a:cs typeface="Times New Roman" pitchFamily="18" charset="0"/>
              </a:rPr>
              <a:t>Give a glass of milk before retiring to bed and any time she feels sensation.</a:t>
            </a:r>
          </a:p>
          <a:p>
            <a:pPr lvl="0">
              <a:spcBef>
                <a:spcPts val="800"/>
              </a:spcBef>
              <a:spcAft>
                <a:spcPts val="800"/>
              </a:spcAft>
            </a:pPr>
            <a:r>
              <a:rPr lang="en-US" dirty="0">
                <a:latin typeface="Times New Roman" pitchFamily="18" charset="0"/>
                <a:cs typeface="Times New Roman" pitchFamily="18" charset="0"/>
              </a:rPr>
              <a:t>Reassure the mother </a:t>
            </a:r>
          </a:p>
          <a:p>
            <a:pPr lvl="0">
              <a:spcBef>
                <a:spcPts val="800"/>
              </a:spcBef>
              <a:spcAft>
                <a:spcPts val="800"/>
              </a:spcAft>
            </a:pPr>
            <a:r>
              <a:rPr lang="en-US" dirty="0" smtClean="0">
                <a:latin typeface="Times New Roman" pitchFamily="18" charset="0"/>
                <a:cs typeface="Times New Roman" pitchFamily="18" charset="0"/>
              </a:rPr>
              <a:t>Use antacids PRN</a:t>
            </a:r>
            <a:r>
              <a:rPr lang="en-US" dirty="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9894478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BACKACHE</a:t>
            </a:r>
            <a:endParaRPr lang="en-US" dirty="0"/>
          </a:p>
        </p:txBody>
      </p:sp>
      <p:sp>
        <p:nvSpPr>
          <p:cNvPr id="3" name="Content Placeholder 2"/>
          <p:cNvSpPr>
            <a:spLocks noGrp="1"/>
          </p:cNvSpPr>
          <p:nvPr>
            <p:ph idx="1"/>
          </p:nvPr>
        </p:nvSpPr>
        <p:spPr/>
        <p:txBody>
          <a:bodyPr/>
          <a:lstStyle/>
          <a:p>
            <a:pPr>
              <a:spcBef>
                <a:spcPts val="800"/>
              </a:spcBef>
              <a:spcAft>
                <a:spcPts val="800"/>
              </a:spcAft>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CAUSE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unstable pelvic joints result in the rolling gait caused by change in the centre of gravity.  </a:t>
            </a:r>
            <a:endParaRPr lang="en-US" dirty="0" smtClean="0">
              <a:latin typeface="Times New Roman" pitchFamily="18" charset="0"/>
              <a:cs typeface="Times New Roman" pitchFamily="18" charset="0"/>
            </a:endParaRPr>
          </a:p>
          <a:p>
            <a:pPr>
              <a:spcBef>
                <a:spcPts val="800"/>
              </a:spcBef>
              <a:spcAft>
                <a:spcPts val="800"/>
              </a:spcAft>
            </a:pPr>
            <a:r>
              <a:rPr lang="en-US" b="1" dirty="0">
                <a:latin typeface="Times New Roman" pitchFamily="18" charset="0"/>
                <a:cs typeface="Times New Roman" pitchFamily="18" charset="0"/>
              </a:rPr>
              <a:t>Management </a:t>
            </a:r>
            <a:endParaRPr lang="en-US" dirty="0">
              <a:latin typeface="Times New Roman" pitchFamily="18" charset="0"/>
              <a:cs typeface="Times New Roman" pitchFamily="18" charset="0"/>
            </a:endParaRPr>
          </a:p>
          <a:p>
            <a:pPr lvl="1">
              <a:spcBef>
                <a:spcPts val="800"/>
              </a:spcBef>
              <a:spcAft>
                <a:spcPts val="800"/>
              </a:spcAft>
            </a:pPr>
            <a:r>
              <a:rPr lang="en-US" dirty="0">
                <a:latin typeface="Times New Roman" pitchFamily="18" charset="0"/>
                <a:cs typeface="Times New Roman" pitchFamily="18" charset="0"/>
              </a:rPr>
              <a:t>Maintain good posture by avoiding very soft bed. </a:t>
            </a:r>
          </a:p>
          <a:p>
            <a:pPr lvl="1">
              <a:spcBef>
                <a:spcPts val="800"/>
              </a:spcBef>
              <a:spcAft>
                <a:spcPts val="800"/>
              </a:spcAft>
            </a:pPr>
            <a:r>
              <a:rPr lang="en-US" dirty="0">
                <a:latin typeface="Times New Roman" pitchFamily="18" charset="0"/>
                <a:cs typeface="Times New Roman" pitchFamily="18" charset="0"/>
              </a:rPr>
              <a:t>Advise her to sleep on the firm bed </a:t>
            </a:r>
          </a:p>
          <a:p>
            <a:pPr lvl="1">
              <a:spcBef>
                <a:spcPts val="800"/>
              </a:spcBef>
              <a:spcAft>
                <a:spcPts val="800"/>
              </a:spcAft>
            </a:pPr>
            <a:r>
              <a:rPr lang="en-US" dirty="0">
                <a:latin typeface="Times New Roman" pitchFamily="18" charset="0"/>
                <a:cs typeface="Times New Roman" pitchFamily="18" charset="0"/>
              </a:rPr>
              <a:t>Enough rest </a:t>
            </a:r>
          </a:p>
          <a:p>
            <a:pPr>
              <a:spcBef>
                <a:spcPts val="800"/>
              </a:spcBef>
              <a:spcAft>
                <a:spcPts val="800"/>
              </a:spcAft>
            </a:pP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2124457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981200"/>
          </a:xfrm>
        </p:spPr>
        <p:txBody>
          <a:bodyPr>
            <a:normAutofit fontScale="90000"/>
          </a:bodyPr>
          <a:lstStyle/>
          <a:p>
            <a:pPr algn="l"/>
            <a:r>
              <a:rPr lang="en-US" sz="4000" b="1" dirty="0" err="1" smtClean="0">
                <a:latin typeface="Times New Roman" pitchFamily="18" charset="0"/>
                <a:cs typeface="Times New Roman" pitchFamily="18" charset="0"/>
              </a:rPr>
              <a:t>CONSTIPATION:</a:t>
            </a:r>
            <a:r>
              <a:rPr lang="en-US" sz="4000" dirty="0" err="1" smtClean="0">
                <a:latin typeface="Times New Roman" pitchFamily="18" charset="0"/>
                <a:cs typeface="Times New Roman" pitchFamily="18" charset="0"/>
              </a:rPr>
              <a:t>Caused</a:t>
            </a:r>
            <a:r>
              <a:rPr lang="en-US" sz="4000" dirty="0" smtClean="0">
                <a:latin typeface="Times New Roman" pitchFamily="18" charset="0"/>
                <a:cs typeface="Times New Roman" pitchFamily="18" charset="0"/>
              </a:rPr>
              <a:t> </a:t>
            </a:r>
            <a:r>
              <a:rPr lang="en-US" sz="4000" dirty="0">
                <a:latin typeface="Times New Roman" pitchFamily="18" charset="0"/>
                <a:cs typeface="Times New Roman" pitchFamily="18" charset="0"/>
              </a:rPr>
              <a:t>by reduced peristaltic movement caused by progesterone and displaced gut by uterus. </a:t>
            </a:r>
            <a:endParaRPr lang="en-US" dirty="0"/>
          </a:p>
        </p:txBody>
      </p:sp>
      <p:sp>
        <p:nvSpPr>
          <p:cNvPr id="3" name="Content Placeholder 2"/>
          <p:cNvSpPr>
            <a:spLocks noGrp="1"/>
          </p:cNvSpPr>
          <p:nvPr>
            <p:ph sz="half" idx="1"/>
          </p:nvPr>
        </p:nvSpPr>
        <p:spPr>
          <a:xfrm>
            <a:off x="495300" y="2286000"/>
            <a:ext cx="3443654" cy="3840166"/>
          </a:xfrm>
        </p:spPr>
        <p:txBody>
          <a:bodyPr>
            <a:normAutofit lnSpcReduction="10000"/>
          </a:bodyPr>
          <a:lstStyle/>
          <a:p>
            <a:pPr>
              <a:spcBef>
                <a:spcPts val="800"/>
              </a:spcBef>
              <a:spcAft>
                <a:spcPts val="800"/>
              </a:spcAft>
            </a:pPr>
            <a:r>
              <a:rPr lang="en-US" b="1" dirty="0" smtClean="0">
                <a:latin typeface="Times New Roman" pitchFamily="18" charset="0"/>
                <a:cs typeface="Times New Roman" pitchFamily="18" charset="0"/>
              </a:rPr>
              <a:t>Management </a:t>
            </a:r>
            <a:endParaRPr lang="en-US" dirty="0">
              <a:latin typeface="Times New Roman" pitchFamily="18" charset="0"/>
              <a:cs typeface="Times New Roman" pitchFamily="18" charset="0"/>
            </a:endParaRPr>
          </a:p>
          <a:p>
            <a:pPr>
              <a:spcBef>
                <a:spcPts val="800"/>
              </a:spcBef>
              <a:spcAft>
                <a:spcPts val="800"/>
              </a:spcAft>
            </a:pPr>
            <a:r>
              <a:rPr lang="en-US" dirty="0" smtClean="0">
                <a:latin typeface="Times New Roman" pitchFamily="18" charset="0"/>
                <a:cs typeface="Times New Roman" pitchFamily="18" charset="0"/>
              </a:rPr>
              <a:t>Advise </a:t>
            </a:r>
            <a:r>
              <a:rPr lang="en-US" dirty="0">
                <a:latin typeface="Times New Roman" pitchFamily="18" charset="0"/>
                <a:cs typeface="Times New Roman" pitchFamily="18" charset="0"/>
              </a:rPr>
              <a:t>to take  a glass of warm </a:t>
            </a:r>
            <a:r>
              <a:rPr lang="en-US" dirty="0" smtClean="0">
                <a:latin typeface="Times New Roman" pitchFamily="18" charset="0"/>
                <a:cs typeface="Times New Roman" pitchFamily="18" charset="0"/>
              </a:rPr>
              <a:t>water or tea before breakfast </a:t>
            </a:r>
            <a:r>
              <a:rPr lang="en-US" dirty="0">
                <a:latin typeface="Times New Roman" pitchFamily="18" charset="0"/>
                <a:cs typeface="Times New Roman" pitchFamily="18" charset="0"/>
              </a:rPr>
              <a:t>to activate the gut and help in regular movement</a:t>
            </a:r>
            <a:endParaRPr lang="en-US" dirty="0"/>
          </a:p>
          <a:p>
            <a:endParaRPr lang="en-US" dirty="0"/>
          </a:p>
        </p:txBody>
      </p:sp>
      <p:sp>
        <p:nvSpPr>
          <p:cNvPr id="4" name="Content Placeholder 3"/>
          <p:cNvSpPr>
            <a:spLocks noGrp="1"/>
          </p:cNvSpPr>
          <p:nvPr>
            <p:ph sz="half" idx="2"/>
          </p:nvPr>
        </p:nvSpPr>
        <p:spPr>
          <a:xfrm>
            <a:off x="4220308" y="2514601"/>
            <a:ext cx="4416669" cy="3840163"/>
          </a:xfrm>
        </p:spPr>
        <p:txBody>
          <a:bodyPr>
            <a:normAutofit lnSpcReduction="10000"/>
          </a:bodyPr>
          <a:lstStyle/>
          <a:p>
            <a:pPr>
              <a:spcBef>
                <a:spcPts val="700"/>
              </a:spcBef>
              <a:spcAft>
                <a:spcPts val="700"/>
              </a:spcAft>
            </a:pPr>
            <a:r>
              <a:rPr lang="en-US" dirty="0">
                <a:latin typeface="Times New Roman" pitchFamily="18" charset="0"/>
                <a:cs typeface="Times New Roman" pitchFamily="18" charset="0"/>
              </a:rPr>
              <a:t>Exercise is helpful especially walking </a:t>
            </a:r>
          </a:p>
          <a:p>
            <a:pPr>
              <a:spcBef>
                <a:spcPts val="700"/>
              </a:spcBef>
              <a:spcAft>
                <a:spcPts val="700"/>
              </a:spcAft>
            </a:pPr>
            <a:r>
              <a:rPr lang="en-US" dirty="0">
                <a:latin typeface="Times New Roman" pitchFamily="18" charset="0"/>
                <a:cs typeface="Times New Roman" pitchFamily="18" charset="0"/>
              </a:rPr>
              <a:t>In severe cases mother can be given drugs </a:t>
            </a:r>
            <a:r>
              <a:rPr lang="en-US" dirty="0" smtClean="0">
                <a:latin typeface="Times New Roman" pitchFamily="18" charset="0"/>
                <a:cs typeface="Times New Roman" pitchFamily="18" charset="0"/>
              </a:rPr>
              <a:t>to increase GI motility.</a:t>
            </a:r>
          </a:p>
          <a:p>
            <a:pPr>
              <a:spcBef>
                <a:spcPts val="700"/>
              </a:spcBef>
              <a:spcAft>
                <a:spcPts val="700"/>
              </a:spcAft>
            </a:pPr>
            <a:r>
              <a:rPr lang="en-US" dirty="0">
                <a:latin typeface="Times New Roman" pitchFamily="18" charset="0"/>
                <a:cs typeface="Times New Roman" pitchFamily="18" charset="0"/>
              </a:rPr>
              <a:t>Encourage to take a lot of fluids, fruits and vegetables. </a:t>
            </a:r>
          </a:p>
          <a:p>
            <a:pPr>
              <a:spcBef>
                <a:spcPts val="700"/>
              </a:spcBef>
              <a:spcAft>
                <a:spcPts val="700"/>
              </a:spcAft>
            </a:pPr>
            <a:endParaRPr lang="en-US" dirty="0"/>
          </a:p>
        </p:txBody>
      </p:sp>
    </p:spTree>
    <p:extLst>
      <p:ext uri="{BB962C8B-B14F-4D97-AF65-F5344CB8AC3E}">
        <p14:creationId xmlns:p14="http://schemas.microsoft.com/office/powerpoint/2010/main" val="3705791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itchFamily="18" charset="0"/>
                <a:cs typeface="Times New Roman" pitchFamily="18" charset="0"/>
              </a:rPr>
              <a:t>FAINTING </a:t>
            </a:r>
            <a:endParaRPr lang="en-US" sz="4800" dirty="0"/>
          </a:p>
        </p:txBody>
      </p:sp>
      <p:sp>
        <p:nvSpPr>
          <p:cNvPr id="3" name="Content Placeholder 2"/>
          <p:cNvSpPr>
            <a:spLocks noGrp="1"/>
          </p:cNvSpPr>
          <p:nvPr>
            <p:ph idx="1"/>
          </p:nvPr>
        </p:nvSpPr>
        <p:spPr/>
        <p:txBody>
          <a:bodyPr>
            <a:normAutofit lnSpcReduction="10000"/>
          </a:bodyPr>
          <a:lstStyle/>
          <a:p>
            <a:pPr>
              <a:spcBef>
                <a:spcPts val="700"/>
              </a:spcBef>
              <a:spcAft>
                <a:spcPts val="700"/>
              </a:spcAft>
            </a:pPr>
            <a:r>
              <a:rPr lang="en-US" dirty="0" smtClean="0">
                <a:latin typeface="Times New Roman" pitchFamily="18" charset="0"/>
                <a:cs typeface="Times New Roman" pitchFamily="18" charset="0"/>
              </a:rPr>
              <a:t>Refers </a:t>
            </a:r>
            <a:r>
              <a:rPr lang="en-US" dirty="0">
                <a:latin typeface="Times New Roman" pitchFamily="18" charset="0"/>
                <a:cs typeface="Times New Roman" pitchFamily="18" charset="0"/>
              </a:rPr>
              <a:t>to temporary lose of consciousness due to cerebral </a:t>
            </a:r>
            <a:r>
              <a:rPr lang="en-US" dirty="0" err="1">
                <a:latin typeface="Times New Roman" pitchFamily="18" charset="0"/>
                <a:cs typeface="Times New Roman" pitchFamily="18" charset="0"/>
              </a:rPr>
              <a:t>ischeamia</a:t>
            </a:r>
            <a:r>
              <a:rPr lang="en-US" dirty="0">
                <a:latin typeface="Times New Roman" pitchFamily="18" charset="0"/>
                <a:cs typeface="Times New Roman" pitchFamily="18" charset="0"/>
              </a:rPr>
              <a:t> often caused by a sudden fall in blood pressure or dilation of peripheral blood vessels. </a:t>
            </a:r>
          </a:p>
          <a:p>
            <a:pPr>
              <a:spcBef>
                <a:spcPts val="700"/>
              </a:spcBef>
              <a:spcAft>
                <a:spcPts val="700"/>
              </a:spcAft>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Causes</a:t>
            </a:r>
            <a:endParaRPr lang="en-US" dirty="0">
              <a:latin typeface="Times New Roman" pitchFamily="18" charset="0"/>
              <a:cs typeface="Times New Roman" pitchFamily="18" charset="0"/>
            </a:endParaRPr>
          </a:p>
          <a:p>
            <a:pPr lvl="0">
              <a:spcBef>
                <a:spcPts val="700"/>
              </a:spcBef>
              <a:spcAft>
                <a:spcPts val="700"/>
              </a:spcAft>
            </a:pPr>
            <a:r>
              <a:rPr lang="en-US" dirty="0">
                <a:latin typeface="Times New Roman" pitchFamily="18" charset="0"/>
                <a:cs typeface="Times New Roman" pitchFamily="18" charset="0"/>
              </a:rPr>
              <a:t>Unstable blood </a:t>
            </a:r>
            <a:r>
              <a:rPr lang="en-US" dirty="0" smtClean="0">
                <a:latin typeface="Times New Roman" pitchFamily="18" charset="0"/>
                <a:cs typeface="Times New Roman" pitchFamily="18" charset="0"/>
              </a:rPr>
              <a:t>pressure/Supine hypotension</a:t>
            </a:r>
            <a:endParaRPr lang="en-US" dirty="0">
              <a:latin typeface="Times New Roman" pitchFamily="18" charset="0"/>
              <a:cs typeface="Times New Roman" pitchFamily="18" charset="0"/>
            </a:endParaRPr>
          </a:p>
          <a:p>
            <a:pPr lvl="0">
              <a:spcBef>
                <a:spcPts val="700"/>
              </a:spcBef>
              <a:spcAft>
                <a:spcPts val="700"/>
              </a:spcAft>
            </a:pPr>
            <a:r>
              <a:rPr lang="en-US" dirty="0">
                <a:latin typeface="Times New Roman" pitchFamily="18" charset="0"/>
                <a:cs typeface="Times New Roman" pitchFamily="18" charset="0"/>
              </a:rPr>
              <a:t>Physiological </a:t>
            </a:r>
            <a:r>
              <a:rPr lang="en-US" dirty="0" err="1">
                <a:latin typeface="Times New Roman" pitchFamily="18" charset="0"/>
                <a:cs typeface="Times New Roman" pitchFamily="18" charset="0"/>
              </a:rPr>
              <a:t>anaemia</a:t>
            </a:r>
            <a:r>
              <a:rPr lang="en-US" dirty="0">
                <a:latin typeface="Times New Roman" pitchFamily="18" charset="0"/>
                <a:cs typeface="Times New Roman" pitchFamily="18" charset="0"/>
              </a:rPr>
              <a:t> </a:t>
            </a:r>
          </a:p>
          <a:p>
            <a:pPr>
              <a:spcBef>
                <a:spcPts val="700"/>
              </a:spcBef>
              <a:spcAft>
                <a:spcPts val="700"/>
              </a:spcAft>
            </a:pPr>
            <a:r>
              <a:rPr lang="en-US" dirty="0">
                <a:latin typeface="Times New Roman" pitchFamily="18" charset="0"/>
                <a:cs typeface="Times New Roman" pitchFamily="18" charset="0"/>
              </a:rPr>
              <a:t>Staying in a over crowded room </a:t>
            </a:r>
          </a:p>
          <a:p>
            <a:endParaRPr lang="en-US" dirty="0"/>
          </a:p>
        </p:txBody>
      </p:sp>
    </p:spTree>
    <p:extLst>
      <p:ext uri="{BB962C8B-B14F-4D97-AF65-F5344CB8AC3E}">
        <p14:creationId xmlns:p14="http://schemas.microsoft.com/office/powerpoint/2010/main" val="190790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Review </a:t>
            </a:r>
            <a:r>
              <a:rPr lang="en-US" dirty="0"/>
              <a:t>the concept of ‘respectful maternity care’</a:t>
            </a:r>
          </a:p>
          <a:p>
            <a:r>
              <a:rPr lang="en-US" dirty="0" smtClean="0"/>
              <a:t>Understand </a:t>
            </a:r>
            <a:r>
              <a:rPr lang="en-US" dirty="0"/>
              <a:t>the impact of disrespect and abuse during pregnancy and childbirth</a:t>
            </a:r>
          </a:p>
          <a:p>
            <a:r>
              <a:rPr lang="en-US" dirty="0" smtClean="0"/>
              <a:t>Discuss </a:t>
            </a:r>
            <a:r>
              <a:rPr lang="en-US" dirty="0"/>
              <a:t>how to reduce the over </a:t>
            </a:r>
            <a:r>
              <a:rPr lang="en-US" dirty="0" smtClean="0"/>
              <a:t>medicalization </a:t>
            </a:r>
            <a:r>
              <a:rPr lang="en-US" dirty="0"/>
              <a:t>of MNH care</a:t>
            </a:r>
          </a:p>
          <a:p>
            <a:r>
              <a:rPr lang="en-US" dirty="0" smtClean="0"/>
              <a:t>Gain </a:t>
            </a:r>
            <a:r>
              <a:rPr lang="en-US" dirty="0"/>
              <a:t>an understanding of how particular ‘routine’ care  practices in MNH can be harmful</a:t>
            </a:r>
          </a:p>
          <a:p>
            <a:r>
              <a:rPr lang="en-US" dirty="0" smtClean="0"/>
              <a:t>Provide </a:t>
            </a:r>
            <a:r>
              <a:rPr lang="en-US" dirty="0"/>
              <a:t>examples of care that can reduce harmful practices </a:t>
            </a:r>
          </a:p>
          <a:p>
            <a:endParaRPr lang="en-US" dirty="0"/>
          </a:p>
        </p:txBody>
      </p:sp>
    </p:spTree>
    <p:extLst>
      <p:ext uri="{BB962C8B-B14F-4D97-AF65-F5344CB8AC3E}">
        <p14:creationId xmlns:p14="http://schemas.microsoft.com/office/powerpoint/2010/main" val="180475221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800"/>
              </a:spcBef>
              <a:spcAft>
                <a:spcPts val="800"/>
              </a:spcAft>
            </a:pPr>
            <a:r>
              <a:rPr lang="en-US" b="1" dirty="0">
                <a:latin typeface="Times New Roman" pitchFamily="18" charset="0"/>
                <a:cs typeface="Times New Roman" pitchFamily="18" charset="0"/>
              </a:rPr>
              <a:t>Management </a:t>
            </a:r>
            <a:endParaRPr lang="en-US" dirty="0">
              <a:latin typeface="Times New Roman" pitchFamily="18" charset="0"/>
              <a:cs typeface="Times New Roman" pitchFamily="18" charset="0"/>
            </a:endParaRPr>
          </a:p>
          <a:p>
            <a:pPr lvl="0">
              <a:spcBef>
                <a:spcPts val="800"/>
              </a:spcBef>
              <a:spcAft>
                <a:spcPts val="800"/>
              </a:spcAft>
            </a:pPr>
            <a:r>
              <a:rPr lang="en-US" dirty="0">
                <a:latin typeface="Times New Roman" pitchFamily="18" charset="0"/>
                <a:cs typeface="Times New Roman" pitchFamily="18" charset="0"/>
              </a:rPr>
              <a:t>Turning the mother quickly on to her left side </a:t>
            </a:r>
          </a:p>
          <a:p>
            <a:pPr lvl="0">
              <a:spcBef>
                <a:spcPts val="800"/>
              </a:spcBef>
              <a:spcAft>
                <a:spcPts val="800"/>
              </a:spcAft>
            </a:pPr>
            <a:r>
              <a:rPr lang="en-US" dirty="0">
                <a:latin typeface="Times New Roman" pitchFamily="18" charset="0"/>
                <a:cs typeface="Times New Roman" pitchFamily="18" charset="0"/>
              </a:rPr>
              <a:t>Advise the mother to avoid lying on her back </a:t>
            </a:r>
          </a:p>
          <a:p>
            <a:pPr lvl="0">
              <a:spcBef>
                <a:spcPts val="800"/>
              </a:spcBef>
              <a:spcAft>
                <a:spcPts val="800"/>
              </a:spcAft>
            </a:pPr>
            <a:r>
              <a:rPr lang="en-US" dirty="0">
                <a:latin typeface="Times New Roman" pitchFamily="18" charset="0"/>
                <a:cs typeface="Times New Roman" pitchFamily="18" charset="0"/>
              </a:rPr>
              <a:t>Advise her to avoid staying in a </a:t>
            </a:r>
            <a:r>
              <a:rPr lang="en-US" dirty="0" err="1">
                <a:latin typeface="Times New Roman" pitchFamily="18" charset="0"/>
                <a:cs typeface="Times New Roman" pitchFamily="18" charset="0"/>
              </a:rPr>
              <a:t>crowdy</a:t>
            </a:r>
            <a:r>
              <a:rPr lang="en-US" dirty="0">
                <a:latin typeface="Times New Roman" pitchFamily="18" charset="0"/>
                <a:cs typeface="Times New Roman" pitchFamily="18" charset="0"/>
              </a:rPr>
              <a:t> room </a:t>
            </a:r>
          </a:p>
          <a:p>
            <a:pPr lvl="0">
              <a:spcBef>
                <a:spcPts val="800"/>
              </a:spcBef>
              <a:spcAft>
                <a:spcPts val="800"/>
              </a:spcAft>
            </a:pPr>
            <a:r>
              <a:rPr lang="en-US" dirty="0">
                <a:latin typeface="Times New Roman" pitchFamily="18" charset="0"/>
                <a:cs typeface="Times New Roman" pitchFamily="18" charset="0"/>
              </a:rPr>
              <a:t>If the condition does not improve, refer to the doctor. </a:t>
            </a:r>
          </a:p>
        </p:txBody>
      </p:sp>
    </p:spTree>
    <p:extLst>
      <p:ext uri="{BB962C8B-B14F-4D97-AF65-F5344CB8AC3E}">
        <p14:creationId xmlns:p14="http://schemas.microsoft.com/office/powerpoint/2010/main" val="34756332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800" b="1" dirty="0" smtClean="0">
                <a:latin typeface="Times New Roman" pitchFamily="18" charset="0"/>
                <a:cs typeface="Times New Roman" pitchFamily="18" charset="0"/>
              </a:rPr>
              <a:t>VARICOSE VEINS </a:t>
            </a:r>
            <a:endParaRPr lang="en-US" sz="4800" dirty="0"/>
          </a:p>
        </p:txBody>
      </p:sp>
      <p:sp>
        <p:nvSpPr>
          <p:cNvPr id="3" name="Content Placeholder 2"/>
          <p:cNvSpPr>
            <a:spLocks noGrp="1"/>
          </p:cNvSpPr>
          <p:nvPr>
            <p:ph idx="1"/>
          </p:nvPr>
        </p:nvSpPr>
        <p:spPr/>
        <p:txBody>
          <a:bodyPr/>
          <a:lstStyle/>
          <a:p>
            <a:pPr lvl="0">
              <a:spcBef>
                <a:spcPts val="800"/>
              </a:spcBef>
              <a:spcAft>
                <a:spcPts val="800"/>
              </a:spcAft>
            </a:pPr>
            <a:r>
              <a:rPr lang="en-US" dirty="0" smtClean="0">
                <a:latin typeface="Times New Roman" pitchFamily="18" charset="0"/>
                <a:cs typeface="Times New Roman" pitchFamily="18" charset="0"/>
              </a:rPr>
              <a:t>Dilation </a:t>
            </a:r>
            <a:r>
              <a:rPr lang="en-US" dirty="0">
                <a:latin typeface="Times New Roman" pitchFamily="18" charset="0"/>
                <a:cs typeface="Times New Roman" pitchFamily="18" charset="0"/>
              </a:rPr>
              <a:t>of superficial veins leading to poor venous return. Progesterone relaxes the smooth muscles of the veins resulting to sluggish circulation. </a:t>
            </a:r>
          </a:p>
          <a:p>
            <a:endParaRPr lang="en-US" dirty="0"/>
          </a:p>
        </p:txBody>
      </p:sp>
    </p:spTree>
    <p:extLst>
      <p:ext uri="{BB962C8B-B14F-4D97-AF65-F5344CB8AC3E}">
        <p14:creationId xmlns:p14="http://schemas.microsoft.com/office/powerpoint/2010/main" val="39704755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spcBef>
                <a:spcPts val="800"/>
              </a:spcBef>
              <a:spcAft>
                <a:spcPts val="800"/>
              </a:spcAft>
            </a:pPr>
            <a:r>
              <a:rPr lang="en-US" b="1" dirty="0">
                <a:latin typeface="Times New Roman" pitchFamily="18" charset="0"/>
                <a:cs typeface="Times New Roman" pitchFamily="18" charset="0"/>
              </a:rPr>
              <a:t>Signs and symptoms</a:t>
            </a:r>
            <a:endParaRPr lang="en-US" dirty="0">
              <a:latin typeface="Times New Roman" pitchFamily="18" charset="0"/>
              <a:cs typeface="Times New Roman" pitchFamily="18" charset="0"/>
            </a:endParaRPr>
          </a:p>
          <a:p>
            <a:pPr lvl="0">
              <a:spcBef>
                <a:spcPts val="800"/>
              </a:spcBef>
              <a:spcAft>
                <a:spcPts val="800"/>
              </a:spcAft>
            </a:pPr>
            <a:r>
              <a:rPr lang="en-US" dirty="0">
                <a:latin typeface="Times New Roman" pitchFamily="18" charset="0"/>
                <a:cs typeface="Times New Roman" pitchFamily="18" charset="0"/>
              </a:rPr>
              <a:t>Engorged superficial vein especially around the legs </a:t>
            </a:r>
          </a:p>
          <a:p>
            <a:pPr lvl="0">
              <a:spcBef>
                <a:spcPts val="800"/>
              </a:spcBef>
              <a:spcAft>
                <a:spcPts val="800"/>
              </a:spcAft>
            </a:pPr>
            <a:r>
              <a:rPr lang="en-US" dirty="0">
                <a:latin typeface="Times New Roman" pitchFamily="18" charset="0"/>
                <a:cs typeface="Times New Roman" pitchFamily="18" charset="0"/>
              </a:rPr>
              <a:t>Dull aching pain around the dilated veins </a:t>
            </a:r>
          </a:p>
          <a:p>
            <a:pPr lvl="0">
              <a:spcBef>
                <a:spcPts val="800"/>
              </a:spcBef>
              <a:spcAft>
                <a:spcPts val="800"/>
              </a:spcAft>
            </a:pPr>
            <a:r>
              <a:rPr lang="en-US" dirty="0" err="1">
                <a:latin typeface="Times New Roman" pitchFamily="18" charset="0"/>
                <a:cs typeface="Times New Roman" pitchFamily="18" charset="0"/>
              </a:rPr>
              <a:t>Oedema</a:t>
            </a:r>
            <a:r>
              <a:rPr lang="en-US" dirty="0">
                <a:latin typeface="Times New Roman" pitchFamily="18" charset="0"/>
                <a:cs typeface="Times New Roman" pitchFamily="18" charset="0"/>
              </a:rPr>
              <a:t> of the legs. </a:t>
            </a:r>
          </a:p>
          <a:p>
            <a:pPr>
              <a:spcBef>
                <a:spcPts val="800"/>
              </a:spcBef>
              <a:spcAft>
                <a:spcPts val="800"/>
              </a:spcAft>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Management </a:t>
            </a:r>
            <a:endParaRPr lang="en-US" dirty="0">
              <a:latin typeface="Times New Roman" pitchFamily="18" charset="0"/>
              <a:cs typeface="Times New Roman" pitchFamily="18" charset="0"/>
            </a:endParaRPr>
          </a:p>
          <a:p>
            <a:pPr lvl="0">
              <a:spcBef>
                <a:spcPts val="800"/>
              </a:spcBef>
              <a:spcAft>
                <a:spcPts val="800"/>
              </a:spcAft>
            </a:pPr>
            <a:r>
              <a:rPr lang="en-US" dirty="0">
                <a:latin typeface="Times New Roman" pitchFamily="18" charset="0"/>
                <a:cs typeface="Times New Roman" pitchFamily="18" charset="0"/>
              </a:rPr>
              <a:t>Advise the to avoid standing for long period </a:t>
            </a:r>
          </a:p>
          <a:p>
            <a:pPr lvl="0">
              <a:spcBef>
                <a:spcPts val="800"/>
              </a:spcBef>
              <a:spcAft>
                <a:spcPts val="800"/>
              </a:spcAft>
            </a:pPr>
            <a:r>
              <a:rPr lang="en-US" dirty="0">
                <a:latin typeface="Times New Roman" pitchFamily="18" charset="0"/>
                <a:cs typeface="Times New Roman" pitchFamily="18" charset="0"/>
              </a:rPr>
              <a:t>Elevate the affected limbs when either siting or sleeping and those will assist in venous return. </a:t>
            </a:r>
          </a:p>
          <a:p>
            <a:pPr lvl="0">
              <a:spcBef>
                <a:spcPts val="800"/>
              </a:spcBef>
              <a:spcAft>
                <a:spcPts val="800"/>
              </a:spcAft>
            </a:pPr>
            <a:r>
              <a:rPr lang="en-US" dirty="0">
                <a:latin typeface="Times New Roman" pitchFamily="18" charset="0"/>
                <a:cs typeface="Times New Roman" pitchFamily="18" charset="0"/>
              </a:rPr>
              <a:t>When sitting or sleeping, encourage leg exercise to increase venous return. </a:t>
            </a:r>
          </a:p>
          <a:p>
            <a:pPr lvl="0">
              <a:spcBef>
                <a:spcPts val="800"/>
              </a:spcBef>
              <a:spcAft>
                <a:spcPts val="800"/>
              </a:spcAft>
            </a:pPr>
            <a:r>
              <a:rPr lang="en-US" dirty="0">
                <a:latin typeface="Times New Roman" pitchFamily="18" charset="0"/>
                <a:cs typeface="Times New Roman" pitchFamily="18" charset="0"/>
              </a:rPr>
              <a:t>Apply crape bandage to the leg firm to give more support to the veins to drain blood to the heart. </a:t>
            </a:r>
            <a:r>
              <a:rPr lang="en-US" dirty="0" smtClean="0">
                <a:latin typeface="Times New Roman" pitchFamily="18" charset="0"/>
                <a:cs typeface="Times New Roman" pitchFamily="18" charset="0"/>
              </a:rPr>
              <a:t>(compression stockings)</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9567276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spcBef>
                <a:spcPts val="800"/>
              </a:spcBef>
              <a:spcAft>
                <a:spcPts val="800"/>
              </a:spcAft>
            </a:pPr>
            <a:r>
              <a:rPr lang="en-US" dirty="0">
                <a:latin typeface="Times New Roman" pitchFamily="18" charset="0"/>
                <a:cs typeface="Times New Roman" pitchFamily="18" charset="0"/>
              </a:rPr>
              <a:t>In varicose veins of the vulva advise her to wear a firm </a:t>
            </a:r>
            <a:r>
              <a:rPr lang="en-US" dirty="0" err="1">
                <a:latin typeface="Times New Roman" pitchFamily="18" charset="0"/>
                <a:cs typeface="Times New Roman" pitchFamily="18" charset="0"/>
              </a:rPr>
              <a:t>perineal</a:t>
            </a:r>
            <a:r>
              <a:rPr lang="en-US" dirty="0">
                <a:latin typeface="Times New Roman" pitchFamily="18" charset="0"/>
                <a:cs typeface="Times New Roman" pitchFamily="18" charset="0"/>
              </a:rPr>
              <a:t> pad.</a:t>
            </a:r>
          </a:p>
          <a:p>
            <a:pPr lvl="0">
              <a:spcBef>
                <a:spcPts val="800"/>
              </a:spcBef>
              <a:spcAft>
                <a:spcPts val="800"/>
              </a:spcAft>
            </a:pPr>
            <a:r>
              <a:rPr lang="en-US" dirty="0">
                <a:latin typeface="Times New Roman" pitchFamily="18" charset="0"/>
                <a:cs typeface="Times New Roman" pitchFamily="18" charset="0"/>
              </a:rPr>
              <a:t>Elevate the hips  when sleeping </a:t>
            </a:r>
          </a:p>
          <a:p>
            <a:pPr lvl="0">
              <a:spcBef>
                <a:spcPts val="800"/>
              </a:spcBef>
              <a:spcAft>
                <a:spcPts val="800"/>
              </a:spcAft>
            </a:pPr>
            <a:r>
              <a:rPr lang="en-US" dirty="0">
                <a:latin typeface="Times New Roman" pitchFamily="18" charset="0"/>
                <a:cs typeface="Times New Roman" pitchFamily="18" charset="0"/>
              </a:rPr>
              <a:t>In varicose in the anal region (</a:t>
            </a:r>
            <a:r>
              <a:rPr lang="en-US" dirty="0" err="1">
                <a:latin typeface="Times New Roman" pitchFamily="18" charset="0"/>
                <a:cs typeface="Times New Roman" pitchFamily="18" charset="0"/>
              </a:rPr>
              <a:t>haemorrhoides</a:t>
            </a:r>
            <a:r>
              <a:rPr lang="en-US" dirty="0">
                <a:latin typeface="Times New Roman" pitchFamily="18" charset="0"/>
                <a:cs typeface="Times New Roman" pitchFamily="18" charset="0"/>
              </a:rPr>
              <a:t>) advise the mother to avoid constipation by taking a lot of roughages and fruits. In case they </a:t>
            </a:r>
            <a:r>
              <a:rPr lang="en-US" dirty="0" smtClean="0">
                <a:latin typeface="Times New Roman" pitchFamily="18" charset="0"/>
                <a:cs typeface="Times New Roman" pitchFamily="18" charset="0"/>
              </a:rPr>
              <a:t>prolapse consider surgical intervention. </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8597421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ITCHING OF THE SKIN (PRURITIS)</a:t>
            </a:r>
            <a:endParaRPr lang="en-US" dirty="0"/>
          </a:p>
        </p:txBody>
      </p:sp>
      <p:sp>
        <p:nvSpPr>
          <p:cNvPr id="3" name="Content Placeholder 2"/>
          <p:cNvSpPr>
            <a:spLocks noGrp="1"/>
          </p:cNvSpPr>
          <p:nvPr>
            <p:ph idx="1"/>
          </p:nvPr>
        </p:nvSpPr>
        <p:spPr/>
        <p:txBody>
          <a:bodyPr/>
          <a:lstStyle/>
          <a:p>
            <a:pPr>
              <a:spcBef>
                <a:spcPts val="800"/>
              </a:spcBef>
              <a:spcAft>
                <a:spcPts val="800"/>
              </a:spcAft>
            </a:pPr>
            <a:r>
              <a:rPr lang="en-US" dirty="0" smtClean="0">
                <a:latin typeface="Times New Roman" pitchFamily="18" charset="0"/>
                <a:cs typeface="Times New Roman" pitchFamily="18" charset="0"/>
              </a:rPr>
              <a:t>Cause </a:t>
            </a:r>
            <a:endParaRPr lang="en-US" dirty="0">
              <a:latin typeface="Times New Roman" pitchFamily="18" charset="0"/>
              <a:cs typeface="Times New Roman" pitchFamily="18" charset="0"/>
            </a:endParaRPr>
          </a:p>
          <a:p>
            <a:pPr lvl="0">
              <a:spcBef>
                <a:spcPts val="800"/>
              </a:spcBef>
              <a:spcAft>
                <a:spcPts val="800"/>
              </a:spcAft>
            </a:pPr>
            <a:r>
              <a:rPr lang="en-US" dirty="0">
                <a:latin typeface="Times New Roman" pitchFamily="18" charset="0"/>
                <a:cs typeface="Times New Roman" pitchFamily="18" charset="0"/>
              </a:rPr>
              <a:t>High secretion of endocrine hormones </a:t>
            </a:r>
          </a:p>
          <a:p>
            <a:pPr lvl="0">
              <a:spcBef>
                <a:spcPts val="800"/>
              </a:spcBef>
              <a:spcAft>
                <a:spcPts val="800"/>
              </a:spcAft>
            </a:pPr>
            <a:r>
              <a:rPr lang="en-US" dirty="0">
                <a:latin typeface="Times New Roman" pitchFamily="18" charset="0"/>
                <a:cs typeface="Times New Roman" pitchFamily="18" charset="0"/>
              </a:rPr>
              <a:t>Toxic fetal e.g. bilirubin urea </a:t>
            </a:r>
            <a:r>
              <a:rPr lang="en-US" dirty="0" err="1">
                <a:latin typeface="Times New Roman" pitchFamily="18" charset="0"/>
                <a:cs typeface="Times New Roman" pitchFamily="18" charset="0"/>
              </a:rPr>
              <a:t>etc</a:t>
            </a:r>
            <a:r>
              <a:rPr lang="en-US" dirty="0">
                <a:latin typeface="Times New Roman" pitchFamily="18" charset="0"/>
                <a:cs typeface="Times New Roman" pitchFamily="18" charset="0"/>
              </a:rPr>
              <a:t> </a:t>
            </a:r>
          </a:p>
          <a:p>
            <a:pPr lvl="0">
              <a:spcBef>
                <a:spcPts val="800"/>
              </a:spcBef>
              <a:spcAft>
                <a:spcPts val="800"/>
              </a:spcAft>
            </a:pPr>
            <a:r>
              <a:rPr lang="en-US" dirty="0">
                <a:latin typeface="Times New Roman" pitchFamily="18" charset="0"/>
                <a:cs typeface="Times New Roman" pitchFamily="18" charset="0"/>
              </a:rPr>
              <a:t>Nervous irritability </a:t>
            </a:r>
          </a:p>
          <a:p>
            <a:endParaRPr lang="en-US" dirty="0"/>
          </a:p>
        </p:txBody>
      </p:sp>
    </p:spTree>
    <p:extLst>
      <p:ext uri="{BB962C8B-B14F-4D97-AF65-F5344CB8AC3E}">
        <p14:creationId xmlns:p14="http://schemas.microsoft.com/office/powerpoint/2010/main" val="27368251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a:spcBef>
                <a:spcPts val="800"/>
              </a:spcBef>
              <a:spcAft>
                <a:spcPts val="800"/>
              </a:spcAft>
            </a:pPr>
            <a:r>
              <a:rPr lang="en-US" dirty="0">
                <a:latin typeface="Times New Roman" pitchFamily="18" charset="0"/>
                <a:cs typeface="Times New Roman" pitchFamily="18" charset="0"/>
              </a:rPr>
              <a:t>Commonly affects abdomen </a:t>
            </a:r>
          </a:p>
          <a:p>
            <a:pPr>
              <a:spcBef>
                <a:spcPts val="800"/>
              </a:spcBef>
              <a:spcAft>
                <a:spcPts val="800"/>
              </a:spcAft>
            </a:pPr>
            <a:r>
              <a:rPr lang="en-US" b="1" dirty="0">
                <a:latin typeface="Times New Roman" pitchFamily="18" charset="0"/>
                <a:cs typeface="Times New Roman" pitchFamily="18" charset="0"/>
              </a:rPr>
              <a:t>Management </a:t>
            </a:r>
            <a:endParaRPr lang="en-US" dirty="0">
              <a:latin typeface="Times New Roman" pitchFamily="18" charset="0"/>
              <a:cs typeface="Times New Roman" pitchFamily="18" charset="0"/>
            </a:endParaRPr>
          </a:p>
          <a:p>
            <a:pPr lvl="0">
              <a:spcBef>
                <a:spcPts val="800"/>
              </a:spcBef>
              <a:spcAft>
                <a:spcPts val="800"/>
              </a:spcAft>
            </a:pPr>
            <a:r>
              <a:rPr lang="en-US" dirty="0">
                <a:latin typeface="Times New Roman" pitchFamily="18" charset="0"/>
                <a:cs typeface="Times New Roman" pitchFamily="18" charset="0"/>
              </a:rPr>
              <a:t>First rule out scabies </a:t>
            </a:r>
          </a:p>
          <a:p>
            <a:pPr lvl="0">
              <a:spcBef>
                <a:spcPts val="800"/>
              </a:spcBef>
              <a:spcAft>
                <a:spcPts val="800"/>
              </a:spcAft>
            </a:pPr>
            <a:r>
              <a:rPr lang="en-US" dirty="0">
                <a:latin typeface="Times New Roman" pitchFamily="18" charset="0"/>
                <a:cs typeface="Times New Roman" pitchFamily="18" charset="0"/>
              </a:rPr>
              <a:t>Apply calamine lotion to reduce the itching </a:t>
            </a:r>
          </a:p>
          <a:p>
            <a:pPr lvl="0">
              <a:spcBef>
                <a:spcPts val="800"/>
              </a:spcBef>
              <a:spcAft>
                <a:spcPts val="800"/>
              </a:spcAft>
            </a:pPr>
            <a:r>
              <a:rPr lang="en-US" dirty="0">
                <a:latin typeface="Times New Roman" pitchFamily="18" charset="0"/>
                <a:cs typeface="Times New Roman" pitchFamily="18" charset="0"/>
              </a:rPr>
              <a:t>Advise the mother to put on </a:t>
            </a:r>
            <a:r>
              <a:rPr lang="en-US" dirty="0" smtClean="0">
                <a:latin typeface="Times New Roman" pitchFamily="18" charset="0"/>
                <a:cs typeface="Times New Roman" pitchFamily="18" charset="0"/>
              </a:rPr>
              <a:t>clothes of non-irritating </a:t>
            </a:r>
            <a:r>
              <a:rPr lang="en-US" dirty="0">
                <a:latin typeface="Times New Roman" pitchFamily="18" charset="0"/>
                <a:cs typeface="Times New Roman" pitchFamily="18" charset="0"/>
              </a:rPr>
              <a:t>materials e.g. cotton </a:t>
            </a:r>
          </a:p>
          <a:p>
            <a:pPr lvl="0">
              <a:spcBef>
                <a:spcPts val="800"/>
              </a:spcBef>
              <a:spcAft>
                <a:spcPts val="800"/>
              </a:spcAft>
            </a:pPr>
            <a:r>
              <a:rPr lang="en-US" dirty="0">
                <a:latin typeface="Times New Roman" pitchFamily="18" charset="0"/>
                <a:cs typeface="Times New Roman" pitchFamily="18" charset="0"/>
              </a:rPr>
              <a:t>Putting on clean clothes </a:t>
            </a:r>
          </a:p>
          <a:p>
            <a:pPr lvl="0">
              <a:spcBef>
                <a:spcPts val="800"/>
              </a:spcBef>
              <a:spcAft>
                <a:spcPts val="800"/>
              </a:spcAft>
            </a:pPr>
            <a:r>
              <a:rPr lang="en-US" dirty="0">
                <a:latin typeface="Times New Roman" pitchFamily="18" charset="0"/>
                <a:cs typeface="Times New Roman" pitchFamily="18" charset="0"/>
              </a:rPr>
              <a:t>Patient also advised to take antihistamine </a:t>
            </a:r>
          </a:p>
          <a:p>
            <a:endParaRPr lang="en-US" dirty="0"/>
          </a:p>
        </p:txBody>
      </p:sp>
    </p:spTree>
    <p:extLst>
      <p:ext uri="{BB962C8B-B14F-4D97-AF65-F5344CB8AC3E}">
        <p14:creationId xmlns:p14="http://schemas.microsoft.com/office/powerpoint/2010/main" val="32868745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ITCHING OF THE VULVA </a:t>
            </a:r>
            <a:endParaRPr lang="en-US" dirty="0"/>
          </a:p>
        </p:txBody>
      </p:sp>
      <p:sp>
        <p:nvSpPr>
          <p:cNvPr id="3" name="Content Placeholder 2"/>
          <p:cNvSpPr>
            <a:spLocks noGrp="1"/>
          </p:cNvSpPr>
          <p:nvPr>
            <p:ph idx="1"/>
          </p:nvPr>
        </p:nvSpPr>
        <p:spPr/>
        <p:txBody>
          <a:bodyPr>
            <a:normAutofit fontScale="70000" lnSpcReduction="20000"/>
          </a:bodyPr>
          <a:lstStyle/>
          <a:p>
            <a:pPr>
              <a:spcBef>
                <a:spcPts val="800"/>
              </a:spcBef>
              <a:spcAft>
                <a:spcPts val="800"/>
              </a:spcAft>
            </a:pPr>
            <a:r>
              <a:rPr lang="en-US" b="1" dirty="0" smtClean="0">
                <a:latin typeface="Times New Roman" pitchFamily="18" charset="0"/>
                <a:cs typeface="Times New Roman" pitchFamily="18" charset="0"/>
              </a:rPr>
              <a:t>Cause </a:t>
            </a:r>
            <a:endParaRPr lang="en-US" dirty="0">
              <a:latin typeface="Times New Roman" pitchFamily="18" charset="0"/>
              <a:cs typeface="Times New Roman" pitchFamily="18" charset="0"/>
            </a:endParaRPr>
          </a:p>
          <a:p>
            <a:pPr lvl="0">
              <a:spcBef>
                <a:spcPts val="800"/>
              </a:spcBef>
              <a:spcAft>
                <a:spcPts val="800"/>
              </a:spcAft>
            </a:pPr>
            <a:r>
              <a:rPr lang="en-US" dirty="0">
                <a:latin typeface="Times New Roman" pitchFamily="18" charset="0"/>
                <a:cs typeface="Times New Roman" pitchFamily="18" charset="0"/>
              </a:rPr>
              <a:t>Caused by excessive vaginal discharge </a:t>
            </a:r>
          </a:p>
          <a:p>
            <a:pPr lvl="0">
              <a:spcBef>
                <a:spcPts val="800"/>
              </a:spcBef>
              <a:spcAft>
                <a:spcPts val="800"/>
              </a:spcAft>
            </a:pPr>
            <a:r>
              <a:rPr lang="en-US" dirty="0">
                <a:latin typeface="Times New Roman" pitchFamily="18" charset="0"/>
                <a:cs typeface="Times New Roman" pitchFamily="18" charset="0"/>
              </a:rPr>
              <a:t>Poor personal hygiene </a:t>
            </a:r>
          </a:p>
          <a:p>
            <a:pPr lvl="0">
              <a:spcBef>
                <a:spcPts val="800"/>
              </a:spcBef>
              <a:spcAft>
                <a:spcPts val="800"/>
              </a:spcAft>
            </a:pPr>
            <a:r>
              <a:rPr lang="en-US" dirty="0">
                <a:latin typeface="Times New Roman" pitchFamily="18" charset="0"/>
                <a:cs typeface="Times New Roman" pitchFamily="18" charset="0"/>
              </a:rPr>
              <a:t>Glycosuria </a:t>
            </a:r>
          </a:p>
          <a:p>
            <a:pPr lvl="0">
              <a:spcBef>
                <a:spcPts val="800"/>
              </a:spcBef>
              <a:spcAft>
                <a:spcPts val="800"/>
              </a:spcAft>
            </a:pPr>
            <a:r>
              <a:rPr lang="en-US" dirty="0">
                <a:latin typeface="Times New Roman" pitchFamily="18" charset="0"/>
                <a:cs typeface="Times New Roman" pitchFamily="18" charset="0"/>
              </a:rPr>
              <a:t>Infection e.g. candidiasis, </a:t>
            </a:r>
            <a:r>
              <a:rPr lang="en-US" dirty="0" err="1">
                <a:latin typeface="Times New Roman" pitchFamily="18" charset="0"/>
                <a:cs typeface="Times New Roman" pitchFamily="18" charset="0"/>
              </a:rPr>
              <a:t>trichomoniasis</a:t>
            </a:r>
            <a:r>
              <a:rPr lang="en-US" dirty="0">
                <a:latin typeface="Times New Roman" pitchFamily="18" charset="0"/>
                <a:cs typeface="Times New Roman" pitchFamily="18" charset="0"/>
              </a:rPr>
              <a:t> </a:t>
            </a:r>
          </a:p>
          <a:p>
            <a:pPr>
              <a:spcBef>
                <a:spcPts val="800"/>
              </a:spcBef>
              <a:spcAft>
                <a:spcPts val="800"/>
              </a:spcAft>
            </a:pPr>
            <a:r>
              <a:rPr lang="en-US" b="1" dirty="0">
                <a:latin typeface="Times New Roman" pitchFamily="18" charset="0"/>
                <a:cs typeface="Times New Roman" pitchFamily="18" charset="0"/>
              </a:rPr>
              <a:t>Management </a:t>
            </a:r>
            <a:endParaRPr lang="en-US" dirty="0">
              <a:latin typeface="Times New Roman" pitchFamily="18" charset="0"/>
              <a:cs typeface="Times New Roman" pitchFamily="18" charset="0"/>
            </a:endParaRPr>
          </a:p>
          <a:p>
            <a:pPr lvl="0">
              <a:spcBef>
                <a:spcPts val="800"/>
              </a:spcBef>
              <a:spcAft>
                <a:spcPts val="800"/>
              </a:spcAft>
            </a:pPr>
            <a:r>
              <a:rPr lang="en-US" dirty="0">
                <a:latin typeface="Times New Roman" pitchFamily="18" charset="0"/>
                <a:cs typeface="Times New Roman" pitchFamily="18" charset="0"/>
              </a:rPr>
              <a:t>Advise the mother to be cleaning her vulva 2 to 3 times a day with soap and water. </a:t>
            </a:r>
          </a:p>
          <a:p>
            <a:pPr lvl="0">
              <a:spcBef>
                <a:spcPts val="800"/>
              </a:spcBef>
              <a:spcAft>
                <a:spcPts val="800"/>
              </a:spcAft>
            </a:pPr>
            <a:r>
              <a:rPr lang="en-US" dirty="0">
                <a:latin typeface="Times New Roman" pitchFamily="18" charset="0"/>
                <a:cs typeface="Times New Roman" pitchFamily="18" charset="0"/>
              </a:rPr>
              <a:t>If the cause is glycosuria, advise on frequent cleanliness and investigate for diabetes. </a:t>
            </a:r>
          </a:p>
          <a:p>
            <a:endParaRPr lang="en-US" dirty="0"/>
          </a:p>
        </p:txBody>
      </p:sp>
    </p:spTree>
    <p:extLst>
      <p:ext uri="{BB962C8B-B14F-4D97-AF65-F5344CB8AC3E}">
        <p14:creationId xmlns:p14="http://schemas.microsoft.com/office/powerpoint/2010/main" val="27253994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spcBef>
                <a:spcPts val="600"/>
              </a:spcBef>
              <a:spcAft>
                <a:spcPts val="600"/>
              </a:spcAft>
            </a:pPr>
            <a:r>
              <a:rPr lang="en-US" dirty="0">
                <a:latin typeface="Times New Roman" pitchFamily="18" charset="0"/>
                <a:cs typeface="Times New Roman" pitchFamily="18" charset="0"/>
              </a:rPr>
              <a:t>If due to infection, investigate and put on appropriate treatment e.g. fungal put on antifungal and antibiotics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0332201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itchFamily="18" charset="0"/>
                <a:cs typeface="Times New Roman" pitchFamily="18" charset="0"/>
              </a:rPr>
              <a:t>PICA </a:t>
            </a:r>
            <a:endParaRPr lang="en-US" sz="4800" dirty="0"/>
          </a:p>
        </p:txBody>
      </p:sp>
      <p:sp>
        <p:nvSpPr>
          <p:cNvPr id="3" name="Content Placeholder 2"/>
          <p:cNvSpPr>
            <a:spLocks noGrp="1"/>
          </p:cNvSpPr>
          <p:nvPr>
            <p:ph idx="1"/>
          </p:nvPr>
        </p:nvSpPr>
        <p:spPr/>
        <p:txBody>
          <a:bodyPr>
            <a:normAutofit/>
          </a:bodyPr>
          <a:lstStyle/>
          <a:p>
            <a:pPr>
              <a:spcBef>
                <a:spcPts val="600"/>
              </a:spcBef>
              <a:spcAft>
                <a:spcPts val="600"/>
              </a:spcAft>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is the term used when a mother craves certain foods or unnatural substance. The cause is unknown but hormones and changes in metabolism are blamed. </a:t>
            </a:r>
          </a:p>
          <a:p>
            <a:pPr>
              <a:spcBef>
                <a:spcPts val="600"/>
              </a:spcBef>
              <a:spcAft>
                <a:spcPts val="600"/>
              </a:spcAft>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Management </a:t>
            </a:r>
            <a:endParaRPr lang="en-US" dirty="0">
              <a:latin typeface="Times New Roman" pitchFamily="18" charset="0"/>
              <a:cs typeface="Times New Roman" pitchFamily="18" charset="0"/>
            </a:endParaRPr>
          </a:p>
          <a:p>
            <a:pPr>
              <a:spcBef>
                <a:spcPts val="600"/>
              </a:spcBef>
              <a:spcAft>
                <a:spcPts val="600"/>
              </a:spcAft>
            </a:pPr>
            <a:r>
              <a:rPr lang="en-US" dirty="0">
                <a:latin typeface="Times New Roman" pitchFamily="18" charset="0"/>
                <a:cs typeface="Times New Roman" pitchFamily="18" charset="0"/>
              </a:rPr>
              <a:t>Advise the mother to seek medical advise if the substances craved is potentially harmful to the unborn baby.</a:t>
            </a:r>
          </a:p>
          <a:p>
            <a:endParaRPr lang="en-US" dirty="0"/>
          </a:p>
        </p:txBody>
      </p:sp>
    </p:spTree>
    <p:extLst>
      <p:ext uri="{BB962C8B-B14F-4D97-AF65-F5344CB8AC3E}">
        <p14:creationId xmlns:p14="http://schemas.microsoft.com/office/powerpoint/2010/main" val="9623507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ASSIGNMENT</a:t>
            </a:r>
            <a:endParaRPr lang="en-US" sz="4800" b="1" dirty="0"/>
          </a:p>
        </p:txBody>
      </p:sp>
      <p:sp>
        <p:nvSpPr>
          <p:cNvPr id="3" name="Content Placeholder 2"/>
          <p:cNvSpPr>
            <a:spLocks noGrp="1"/>
          </p:cNvSpPr>
          <p:nvPr>
            <p:ph idx="1"/>
          </p:nvPr>
        </p:nvSpPr>
        <p:spPr/>
        <p:txBody>
          <a:bodyPr/>
          <a:lstStyle/>
          <a:p>
            <a:r>
              <a:rPr lang="en-US" dirty="0" smtClean="0"/>
              <a:t>READ AND MAKE NOTES ON SPECIAL EXERCISES OF PREGNANCY, LABOUR AND THE PUERPERIUM.</a:t>
            </a:r>
            <a:endParaRPr lang="en-US" dirty="0"/>
          </a:p>
        </p:txBody>
      </p:sp>
    </p:spTree>
    <p:extLst>
      <p:ext uri="{BB962C8B-B14F-4D97-AF65-F5344CB8AC3E}">
        <p14:creationId xmlns:p14="http://schemas.microsoft.com/office/powerpoint/2010/main" val="116096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Characteristics of respectful </a:t>
            </a:r>
            <a:r>
              <a:rPr lang="en-US" b="1" dirty="0"/>
              <a:t>maternity </a:t>
            </a:r>
            <a:r>
              <a:rPr lang="en-US" b="1" dirty="0" smtClean="0"/>
              <a:t>care</a:t>
            </a:r>
            <a:endParaRPr lang="en-US" dirty="0"/>
          </a:p>
          <a:p>
            <a:pPr lvl="1"/>
            <a:r>
              <a:rPr lang="en-US" dirty="0"/>
              <a:t>Respect for a woman’s rights, choices and dignity</a:t>
            </a:r>
          </a:p>
          <a:p>
            <a:pPr lvl="1"/>
            <a:r>
              <a:rPr lang="en-US" dirty="0"/>
              <a:t>Care that “does no harm”</a:t>
            </a:r>
          </a:p>
          <a:p>
            <a:pPr lvl="1"/>
            <a:r>
              <a:rPr lang="en-US" dirty="0"/>
              <a:t>Care that promotes positive parenting and improves birth outcomes</a:t>
            </a:r>
          </a:p>
          <a:p>
            <a:pPr lvl="1"/>
            <a:r>
              <a:rPr lang="en-US" dirty="0"/>
              <a:t>Care that is culturally sensitive and valued by the woman and her community</a:t>
            </a:r>
          </a:p>
          <a:p>
            <a:endParaRPr lang="en-US" dirty="0"/>
          </a:p>
        </p:txBody>
      </p:sp>
    </p:spTree>
    <p:extLst>
      <p:ext uri="{BB962C8B-B14F-4D97-AF65-F5344CB8AC3E}">
        <p14:creationId xmlns:p14="http://schemas.microsoft.com/office/powerpoint/2010/main" val="398933892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CHANGE AND ADAPTATION IN PREGNANCY</a:t>
            </a:r>
            <a:endParaRPr lang="en-US" b="1" dirty="0"/>
          </a:p>
        </p:txBody>
      </p:sp>
      <p:sp>
        <p:nvSpPr>
          <p:cNvPr id="3" name="Subtitle 2"/>
          <p:cNvSpPr>
            <a:spLocks noGrp="1"/>
          </p:cNvSpPr>
          <p:nvPr>
            <p:ph type="subTitle" idx="1"/>
          </p:nvPr>
        </p:nvSpPr>
        <p:spPr/>
        <p:txBody>
          <a:bodyPr/>
          <a:lstStyle/>
          <a:p>
            <a:r>
              <a:rPr lang="en-US" dirty="0" smtClean="0"/>
              <a:t>A DISCUSSION FACILITATED</a:t>
            </a:r>
          </a:p>
          <a:p>
            <a:r>
              <a:rPr lang="en-US" dirty="0" smtClean="0"/>
              <a:t> BY </a:t>
            </a:r>
          </a:p>
          <a:p>
            <a:r>
              <a:rPr lang="en-US" dirty="0" smtClean="0"/>
              <a:t>EVANS KIPTULON</a:t>
            </a:r>
            <a:endParaRPr lang="en-US" dirty="0"/>
          </a:p>
        </p:txBody>
      </p:sp>
    </p:spTree>
    <p:extLst>
      <p:ext uri="{BB962C8B-B14F-4D97-AF65-F5344CB8AC3E}">
        <p14:creationId xmlns:p14="http://schemas.microsoft.com/office/powerpoint/2010/main" val="3505337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Pregnancy is associated with various physiological, biochemical, and anatomic changes that may be local or systemic. These alterations maintain a healthy environment for the foetus without compromising the mother’s health; although, sometimes there maybe some discomfort to the mother. </a:t>
            </a:r>
          </a:p>
        </p:txBody>
      </p:sp>
    </p:spTree>
    <p:extLst>
      <p:ext uri="{BB962C8B-B14F-4D97-AF65-F5344CB8AC3E}">
        <p14:creationId xmlns:p14="http://schemas.microsoft.com/office/powerpoint/2010/main" val="32620098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a:t>
            </a:r>
            <a:endParaRPr lang="en-US" dirty="0"/>
          </a:p>
        </p:txBody>
      </p:sp>
      <p:sp>
        <p:nvSpPr>
          <p:cNvPr id="3" name="Content Placeholder 2"/>
          <p:cNvSpPr>
            <a:spLocks noGrp="1"/>
          </p:cNvSpPr>
          <p:nvPr>
            <p:ph idx="1"/>
          </p:nvPr>
        </p:nvSpPr>
        <p:spPr/>
        <p:txBody>
          <a:bodyPr/>
          <a:lstStyle/>
          <a:p>
            <a:r>
              <a:rPr lang="en-US" dirty="0"/>
              <a:t>5-10 % of women </a:t>
            </a:r>
            <a:r>
              <a:rPr lang="en-US" dirty="0" smtClean="0"/>
              <a:t>in the OPD are </a:t>
            </a:r>
            <a:r>
              <a:rPr lang="en-US" dirty="0"/>
              <a:t>pregnant</a:t>
            </a:r>
          </a:p>
          <a:p>
            <a:pPr lvl="1"/>
            <a:r>
              <a:rPr lang="en-US" dirty="0"/>
              <a:t>Many don’t know or show</a:t>
            </a:r>
          </a:p>
          <a:p>
            <a:r>
              <a:rPr lang="en-US" dirty="0"/>
              <a:t>Any female of reproductive age could be pregnant </a:t>
            </a:r>
          </a:p>
          <a:p>
            <a:pPr lvl="1"/>
            <a:r>
              <a:rPr lang="en-US" dirty="0"/>
              <a:t>Should be assumed so!</a:t>
            </a:r>
          </a:p>
          <a:p>
            <a:r>
              <a:rPr lang="en-US" dirty="0"/>
              <a:t>Virtually every organ system affected</a:t>
            </a:r>
          </a:p>
          <a:p>
            <a:r>
              <a:rPr lang="en-US" dirty="0"/>
              <a:t>Can touch almost any specialty</a:t>
            </a:r>
          </a:p>
          <a:p>
            <a:endParaRPr lang="en-US" dirty="0"/>
          </a:p>
        </p:txBody>
      </p:sp>
    </p:spTree>
    <p:extLst>
      <p:ext uri="{BB962C8B-B14F-4D97-AF65-F5344CB8AC3E}">
        <p14:creationId xmlns:p14="http://schemas.microsoft.com/office/powerpoint/2010/main" val="39747408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t>Most changes begin early</a:t>
            </a:r>
          </a:p>
          <a:p>
            <a:pPr lvl="1"/>
            <a:r>
              <a:rPr lang="en-US" sz="2400" dirty="0"/>
              <a:t>Even before pregnancy recognized</a:t>
            </a:r>
          </a:p>
          <a:p>
            <a:r>
              <a:rPr lang="en-US" sz="2800" dirty="0"/>
              <a:t>Most are hormonally driven</a:t>
            </a:r>
          </a:p>
          <a:p>
            <a:pPr lvl="1"/>
            <a:r>
              <a:rPr lang="en-US" sz="2400" dirty="0"/>
              <a:t>Progesterone, estrogen, renin / aldosterone, cortisol, insulin</a:t>
            </a:r>
          </a:p>
          <a:p>
            <a:pPr lvl="1"/>
            <a:r>
              <a:rPr lang="en-US" sz="2400" dirty="0"/>
              <a:t>Some ‘mechanically’ driven</a:t>
            </a:r>
          </a:p>
          <a:p>
            <a:r>
              <a:rPr lang="en-US" sz="2800" dirty="0"/>
              <a:t>Designed to optimize conditions for fetus &amp; prepare for </a:t>
            </a:r>
            <a:r>
              <a:rPr lang="en-US" sz="2800" dirty="0" smtClean="0"/>
              <a:t>delivery</a:t>
            </a:r>
            <a:endParaRPr lang="en-US" sz="2800" dirty="0"/>
          </a:p>
        </p:txBody>
      </p:sp>
    </p:spTree>
    <p:extLst>
      <p:ext uri="{BB962C8B-B14F-4D97-AF65-F5344CB8AC3E}">
        <p14:creationId xmlns:p14="http://schemas.microsoft.com/office/powerpoint/2010/main" val="13247011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2727" y="2851584"/>
            <a:ext cx="8229600" cy="1143000"/>
          </a:xfrm>
        </p:spPr>
        <p:txBody>
          <a:bodyPr>
            <a:noAutofit/>
          </a:bodyPr>
          <a:lstStyle/>
          <a:p>
            <a:r>
              <a:rPr lang="en-US" sz="6600" b="1" dirty="0"/>
              <a:t>PREGNANCY IS NOT A DISEASE !</a:t>
            </a:r>
            <a:endParaRPr lang="en-US" sz="6600" dirty="0"/>
          </a:p>
        </p:txBody>
      </p:sp>
    </p:spTree>
    <p:extLst>
      <p:ext uri="{BB962C8B-B14F-4D97-AF65-F5344CB8AC3E}">
        <p14:creationId xmlns:p14="http://schemas.microsoft.com/office/powerpoint/2010/main" val="15887775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a:lnSpc>
                <a:spcPct val="90000"/>
              </a:lnSpc>
            </a:pPr>
            <a:r>
              <a:rPr lang="en-US" dirty="0" smtClean="0"/>
              <a:t>Due to profound </a:t>
            </a:r>
            <a:r>
              <a:rPr lang="en-US" dirty="0"/>
              <a:t>changes in physiology and </a:t>
            </a:r>
            <a:r>
              <a:rPr lang="en-US" dirty="0" smtClean="0"/>
              <a:t>anatomy that affects </a:t>
            </a:r>
            <a:r>
              <a:rPr lang="en-US" dirty="0"/>
              <a:t>most organ </a:t>
            </a:r>
            <a:r>
              <a:rPr lang="en-US" dirty="0" smtClean="0"/>
              <a:t>systems, it can </a:t>
            </a:r>
            <a:r>
              <a:rPr lang="en-US" dirty="0"/>
              <a:t>dramatically impact disease states, susceptibility, and </a:t>
            </a:r>
            <a:r>
              <a:rPr lang="en-US" dirty="0" smtClean="0"/>
              <a:t>treatment.</a:t>
            </a:r>
            <a:endParaRPr lang="en-US" dirty="0"/>
          </a:p>
          <a:p>
            <a:pPr>
              <a:lnSpc>
                <a:spcPct val="90000"/>
              </a:lnSpc>
            </a:pPr>
            <a:endParaRPr lang="en-US" dirty="0" smtClean="0"/>
          </a:p>
          <a:p>
            <a:pPr>
              <a:lnSpc>
                <a:spcPct val="90000"/>
              </a:lnSpc>
            </a:pPr>
            <a:r>
              <a:rPr lang="en-US" dirty="0" smtClean="0"/>
              <a:t>Under-appreciation </a:t>
            </a:r>
            <a:r>
              <a:rPr lang="en-US" dirty="0"/>
              <a:t>of changes will lead to suboptimal treatment or outright </a:t>
            </a:r>
            <a:r>
              <a:rPr lang="en-US" dirty="0" smtClean="0"/>
              <a:t>mistakes.</a:t>
            </a:r>
          </a:p>
        </p:txBody>
      </p:sp>
    </p:spTree>
    <p:extLst>
      <p:ext uri="{BB962C8B-B14F-4D97-AF65-F5344CB8AC3E}">
        <p14:creationId xmlns:p14="http://schemas.microsoft.com/office/powerpoint/2010/main" val="35363530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smtClean="0"/>
              <a:t>GASTROINTESTINAL AND METABOLIC</a:t>
            </a:r>
            <a:endParaRPr lang="en-US" dirty="0"/>
          </a:p>
          <a:p>
            <a:pPr lvl="0"/>
            <a:r>
              <a:rPr lang="en-US" dirty="0" smtClean="0"/>
              <a:t>MUSCULOSKELETAL AND INTEGUMENTARY</a:t>
            </a:r>
            <a:endParaRPr lang="en-US" dirty="0"/>
          </a:p>
          <a:p>
            <a:pPr lvl="0"/>
            <a:r>
              <a:rPr lang="en-US" dirty="0" smtClean="0"/>
              <a:t>URINARY</a:t>
            </a:r>
          </a:p>
          <a:p>
            <a:pPr lvl="0"/>
            <a:r>
              <a:rPr lang="en-US" dirty="0" smtClean="0"/>
              <a:t>IMMUNE/LYPHATIC</a:t>
            </a:r>
          </a:p>
          <a:p>
            <a:r>
              <a:rPr lang="en-US" dirty="0"/>
              <a:t>ENDOCRINE</a:t>
            </a:r>
          </a:p>
          <a:p>
            <a:pPr lvl="0"/>
            <a:r>
              <a:rPr lang="en-US" dirty="0" smtClean="0"/>
              <a:t>CHANGES </a:t>
            </a:r>
            <a:r>
              <a:rPr lang="en-US" dirty="0"/>
              <a:t>IN THE REPRODUCTIVE SYSTEM</a:t>
            </a:r>
          </a:p>
          <a:p>
            <a:pPr lvl="0"/>
            <a:r>
              <a:rPr lang="en-US" dirty="0"/>
              <a:t>CARDIOVASCULAR AND </a:t>
            </a:r>
            <a:r>
              <a:rPr lang="en-US" dirty="0" smtClean="0"/>
              <a:t>RESPIRATORY</a:t>
            </a:r>
            <a:endParaRPr lang="en-US" dirty="0"/>
          </a:p>
        </p:txBody>
      </p:sp>
    </p:spTree>
    <p:extLst>
      <p:ext uri="{BB962C8B-B14F-4D97-AF65-F5344CB8AC3E}">
        <p14:creationId xmlns:p14="http://schemas.microsoft.com/office/powerpoint/2010/main" val="42079041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a:t>GASTROINTESTINAL AND </a:t>
            </a:r>
            <a:r>
              <a:rPr lang="en-US" dirty="0" smtClean="0"/>
              <a:t>METABOLIC</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998240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lnSpcReduction="10000"/>
          </a:bodyPr>
          <a:lstStyle/>
          <a:p>
            <a:r>
              <a:rPr lang="en-US" dirty="0" smtClean="0"/>
              <a:t>Nausea and vomiting. Dec in appetite, </a:t>
            </a:r>
            <a:r>
              <a:rPr lang="en-US" dirty="0" err="1" smtClean="0"/>
              <a:t>hypersalivation</a:t>
            </a:r>
            <a:r>
              <a:rPr lang="en-US" dirty="0" smtClean="0"/>
              <a:t>  = Inc. </a:t>
            </a:r>
            <a:r>
              <a:rPr lang="en-US" dirty="0" err="1" smtClean="0"/>
              <a:t>HcG</a:t>
            </a:r>
            <a:endParaRPr lang="en-US" dirty="0" smtClean="0"/>
          </a:p>
          <a:p>
            <a:r>
              <a:rPr lang="en-US" dirty="0" smtClean="0"/>
              <a:t>Inc. in appetite = </a:t>
            </a:r>
            <a:r>
              <a:rPr lang="en-US" dirty="0" err="1" smtClean="0"/>
              <a:t>inc.</a:t>
            </a:r>
            <a:r>
              <a:rPr lang="en-US" dirty="0" smtClean="0"/>
              <a:t> in demand for nutrients</a:t>
            </a:r>
          </a:p>
          <a:p>
            <a:r>
              <a:rPr lang="en-US" dirty="0"/>
              <a:t>The gums may become hypertrophic </a:t>
            </a:r>
            <a:r>
              <a:rPr lang="en-US" dirty="0" err="1"/>
              <a:t>hyperaemic</a:t>
            </a:r>
            <a:r>
              <a:rPr lang="en-US" dirty="0"/>
              <a:t> and friable; this maybe due to increased systemic </a:t>
            </a:r>
            <a:r>
              <a:rPr lang="en-US" dirty="0" err="1"/>
              <a:t>oestrogen</a:t>
            </a:r>
            <a:r>
              <a:rPr lang="en-US" dirty="0" smtClean="0"/>
              <a:t>.</a:t>
            </a:r>
          </a:p>
          <a:p>
            <a:r>
              <a:rPr lang="en-US" dirty="0" smtClean="0"/>
              <a:t>Dec GI motility = </a:t>
            </a:r>
            <a:r>
              <a:rPr lang="en-US" dirty="0" err="1" smtClean="0"/>
              <a:t>inc.</a:t>
            </a:r>
            <a:r>
              <a:rPr lang="en-US" dirty="0" smtClean="0"/>
              <a:t> in systemic progesterone </a:t>
            </a:r>
            <a:r>
              <a:rPr lang="en-US" dirty="0" err="1" smtClean="0"/>
              <a:t>dec</a:t>
            </a:r>
            <a:r>
              <a:rPr lang="en-US" dirty="0" smtClean="0"/>
              <a:t> hormone motilin in the GI</a:t>
            </a:r>
          </a:p>
          <a:p>
            <a:r>
              <a:rPr lang="en-US" dirty="0" smtClean="0"/>
              <a:t>Relaxation of LES</a:t>
            </a:r>
            <a:endParaRPr lang="en-US" dirty="0"/>
          </a:p>
        </p:txBody>
      </p:sp>
    </p:spTree>
    <p:extLst>
      <p:ext uri="{BB962C8B-B14F-4D97-AF65-F5344CB8AC3E}">
        <p14:creationId xmlns:p14="http://schemas.microsoft.com/office/powerpoint/2010/main" val="11458255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r>
              <a:rPr lang="en-US" b="1" dirty="0" err="1">
                <a:solidFill>
                  <a:srgbClr val="FF99FF"/>
                </a:solidFill>
                <a:latin typeface="Times New Roman" pitchFamily="18" charset="0"/>
                <a:cs typeface="Times New Roman" pitchFamily="18" charset="0"/>
              </a:rPr>
              <a:t>Pyrosis</a:t>
            </a:r>
            <a:r>
              <a:rPr lang="en-US" b="1" dirty="0">
                <a:solidFill>
                  <a:srgbClr val="FF99FF"/>
                </a:solidFill>
                <a:latin typeface="Times New Roman" pitchFamily="18" charset="0"/>
                <a:cs typeface="Times New Roman" pitchFamily="18" charset="0"/>
              </a:rPr>
              <a:t> (heartburn)</a:t>
            </a:r>
            <a:r>
              <a:rPr lang="en-US" b="1" dirty="0">
                <a:latin typeface="Times New Roman" pitchFamily="18" charset="0"/>
                <a:cs typeface="Times New Roman" pitchFamily="18" charset="0"/>
              </a:rPr>
              <a:t> is common &amp;is caused by reflux of acidic secretions into lower esophagus &amp; decreased tone of sphincter.</a:t>
            </a:r>
          </a:p>
          <a:p>
            <a:endParaRPr lang="en-US" dirty="0"/>
          </a:p>
        </p:txBody>
      </p:sp>
      <p:pic>
        <p:nvPicPr>
          <p:cNvPr id="7" name="Picture 4" descr="UnderstandingGERDThe_Basics_GERD.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1219200"/>
            <a:ext cx="426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9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Disrespect </a:t>
            </a:r>
            <a:r>
              <a:rPr lang="en-US" b="1" dirty="0"/>
              <a:t>and abuse during pregnancy and childbirth </a:t>
            </a:r>
            <a:endParaRPr lang="en-US" dirty="0"/>
          </a:p>
          <a:p>
            <a:pPr lvl="1"/>
            <a:r>
              <a:rPr lang="en-US" dirty="0"/>
              <a:t>A global problem</a:t>
            </a:r>
          </a:p>
          <a:p>
            <a:pPr lvl="1"/>
            <a:endParaRPr lang="en-US" dirty="0"/>
          </a:p>
          <a:p>
            <a:pPr lvl="1"/>
            <a:r>
              <a:rPr lang="en-US" dirty="0"/>
              <a:t>Occurs in low, medium, and high income countries</a:t>
            </a:r>
          </a:p>
          <a:p>
            <a:pPr lvl="1"/>
            <a:endParaRPr lang="en-US" dirty="0"/>
          </a:p>
          <a:p>
            <a:pPr lvl="1"/>
            <a:r>
              <a:rPr lang="en-US" dirty="0"/>
              <a:t>Many anecdotal reports, little formal research </a:t>
            </a:r>
          </a:p>
          <a:p>
            <a:pPr lvl="1"/>
            <a:endParaRPr lang="en-US" dirty="0"/>
          </a:p>
          <a:p>
            <a:pPr lvl="1"/>
            <a:r>
              <a:rPr lang="en-US" dirty="0"/>
              <a:t>No normative standard for respectful care</a:t>
            </a:r>
          </a:p>
          <a:p>
            <a:pPr lvl="1"/>
            <a:endParaRPr lang="en-US" dirty="0"/>
          </a:p>
          <a:p>
            <a:pPr lvl="1"/>
            <a:r>
              <a:rPr lang="en-US" dirty="0"/>
              <a:t>It is a violation of human rights</a:t>
            </a:r>
          </a:p>
          <a:p>
            <a:endParaRPr lang="en-US" dirty="0"/>
          </a:p>
        </p:txBody>
      </p:sp>
    </p:spTree>
    <p:extLst>
      <p:ext uri="{BB962C8B-B14F-4D97-AF65-F5344CB8AC3E}">
        <p14:creationId xmlns:p14="http://schemas.microsoft.com/office/powerpoint/2010/main" val="37188264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METABOLIC CHANGES</a:t>
            </a:r>
            <a:endParaRPr lang="en-US" dirty="0"/>
          </a:p>
        </p:txBody>
      </p:sp>
      <p:sp>
        <p:nvSpPr>
          <p:cNvPr id="3" name="Content Placeholder 2"/>
          <p:cNvSpPr>
            <a:spLocks noGrp="1"/>
          </p:cNvSpPr>
          <p:nvPr>
            <p:ph idx="1"/>
          </p:nvPr>
        </p:nvSpPr>
        <p:spPr/>
        <p:txBody>
          <a:bodyPr>
            <a:noAutofit/>
          </a:bodyPr>
          <a:lstStyle/>
          <a:p>
            <a:pPr algn="just">
              <a:lnSpc>
                <a:spcPct val="90000"/>
              </a:lnSpc>
              <a:spcBef>
                <a:spcPct val="80000"/>
              </a:spcBef>
              <a:buNone/>
            </a:pPr>
            <a:r>
              <a:rPr lang="en-US" sz="2800" dirty="0"/>
              <a:t>Are necessary to meet the demand of growth fetus </a:t>
            </a:r>
            <a:r>
              <a:rPr lang="en-US" sz="2800" dirty="0" smtClean="0"/>
              <a:t>and for </a:t>
            </a:r>
            <a:r>
              <a:rPr lang="en-US" sz="2800" dirty="0"/>
              <a:t>maternal adjustment</a:t>
            </a:r>
          </a:p>
          <a:p>
            <a:pPr algn="just">
              <a:lnSpc>
                <a:spcPct val="90000"/>
              </a:lnSpc>
              <a:spcBef>
                <a:spcPct val="80000"/>
              </a:spcBef>
            </a:pPr>
            <a:r>
              <a:rPr lang="en-US" sz="2800" dirty="0" err="1" smtClean="0"/>
              <a:t>Inc</a:t>
            </a:r>
            <a:r>
              <a:rPr lang="en-US" sz="2800" dirty="0" smtClean="0"/>
              <a:t> in CHO metabolism: Foetus derives </a:t>
            </a:r>
            <a:r>
              <a:rPr lang="en-US" sz="2800" dirty="0"/>
              <a:t>its energy almost totally from glucose, passed through placenta by facilitated diffusion</a:t>
            </a:r>
          </a:p>
          <a:p>
            <a:pPr algn="just">
              <a:lnSpc>
                <a:spcPct val="90000"/>
              </a:lnSpc>
              <a:spcBef>
                <a:spcPct val="80000"/>
              </a:spcBef>
            </a:pPr>
            <a:r>
              <a:rPr lang="en-US" sz="2800" dirty="0"/>
              <a:t>Lipid </a:t>
            </a:r>
            <a:r>
              <a:rPr lang="en-US" sz="2800" dirty="0" smtClean="0"/>
              <a:t>metabolism: Increased </a:t>
            </a:r>
            <a:r>
              <a:rPr lang="en-US" sz="2800" dirty="0"/>
              <a:t>mobilization of lipids from maternal adipose tissue to raise plasma FFA </a:t>
            </a:r>
            <a:r>
              <a:rPr lang="en-US" sz="2800" dirty="0" smtClean="0"/>
              <a:t>level</a:t>
            </a:r>
          </a:p>
        </p:txBody>
      </p:sp>
    </p:spTree>
    <p:extLst>
      <p:ext uri="{BB962C8B-B14F-4D97-AF65-F5344CB8AC3E}">
        <p14:creationId xmlns:p14="http://schemas.microsoft.com/office/powerpoint/2010/main" val="27934249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algn="just">
              <a:spcBef>
                <a:spcPct val="80000"/>
              </a:spcBef>
              <a:buNone/>
            </a:pPr>
            <a:r>
              <a:rPr lang="en-US" sz="2800" b="1" dirty="0" smtClean="0"/>
              <a:t>Salt and water metabolism</a:t>
            </a:r>
          </a:p>
          <a:p>
            <a:pPr algn="just">
              <a:spcBef>
                <a:spcPct val="80000"/>
              </a:spcBef>
            </a:pPr>
            <a:r>
              <a:rPr lang="en-US" sz="2800" dirty="0" smtClean="0"/>
              <a:t>Marked </a:t>
            </a:r>
            <a:r>
              <a:rPr lang="en-US" sz="2800" dirty="0"/>
              <a:t>water retention is found in pregnancy with the decrease in plasma </a:t>
            </a:r>
            <a:r>
              <a:rPr lang="en-US" sz="2800" dirty="0" err="1"/>
              <a:t>osmolarity</a:t>
            </a:r>
            <a:endParaRPr lang="en-US" sz="2800" dirty="0"/>
          </a:p>
          <a:p>
            <a:pPr algn="just">
              <a:spcBef>
                <a:spcPct val="80000"/>
              </a:spcBef>
            </a:pPr>
            <a:r>
              <a:rPr lang="en-US" sz="2800" dirty="0" err="1"/>
              <a:t>Odema</a:t>
            </a:r>
            <a:r>
              <a:rPr lang="en-US" sz="2800" dirty="0"/>
              <a:t> of legs seen because of increased venous pressure due to compression by gravid uterus</a:t>
            </a:r>
          </a:p>
          <a:p>
            <a:pPr algn="just">
              <a:spcBef>
                <a:spcPct val="80000"/>
              </a:spcBef>
            </a:pPr>
            <a:r>
              <a:rPr lang="en-US" sz="2800" dirty="0"/>
              <a:t>Increase in blood volume causes decreased oncotic pressure causes leakage of water in the tissue bed</a:t>
            </a:r>
            <a:r>
              <a:rPr lang="en-US" sz="2800" dirty="0" smtClean="0"/>
              <a:t>.</a:t>
            </a:r>
          </a:p>
          <a:p>
            <a:pPr algn="just">
              <a:spcBef>
                <a:spcPct val="80000"/>
              </a:spcBef>
            </a:pPr>
            <a:r>
              <a:rPr lang="en-US" sz="2800" dirty="0" smtClean="0"/>
              <a:t>Weight gain.</a:t>
            </a:r>
            <a:endParaRPr lang="en-US" sz="2800" dirty="0"/>
          </a:p>
        </p:txBody>
      </p:sp>
    </p:spTree>
    <p:extLst>
      <p:ext uri="{BB962C8B-B14F-4D97-AF65-F5344CB8AC3E}">
        <p14:creationId xmlns:p14="http://schemas.microsoft.com/office/powerpoint/2010/main" val="6395206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HEMATOLOGIC, CARDIOVASCULAR AND RESPIRATORY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475672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Blood </a:t>
            </a:r>
            <a:r>
              <a:rPr lang="en-US" b="1" dirty="0" smtClean="0"/>
              <a:t>Volume: </a:t>
            </a:r>
            <a:r>
              <a:rPr lang="en-US" dirty="0" smtClean="0"/>
              <a:t>The </a:t>
            </a:r>
            <a:r>
              <a:rPr lang="en-US" dirty="0"/>
              <a:t>blood volume increases progressively until term by about 45-50% and is higher in multiple pregnancies. This increase is needed for extra blood flow to the uterus, extra metabolic needs of foetus and increased perfusion of other organs, especially kidneys. The increased volume also compensates for maternal blood loss during delivery. </a:t>
            </a:r>
          </a:p>
        </p:txBody>
      </p:sp>
    </p:spTree>
    <p:extLst>
      <p:ext uri="{BB962C8B-B14F-4D97-AF65-F5344CB8AC3E}">
        <p14:creationId xmlns:p14="http://schemas.microsoft.com/office/powerpoint/2010/main" val="4816948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Red Blood </a:t>
            </a:r>
            <a:r>
              <a:rPr lang="en-US" b="1" dirty="0" smtClean="0"/>
              <a:t>Cells: </a:t>
            </a:r>
            <a:r>
              <a:rPr lang="en-US" dirty="0" smtClean="0"/>
              <a:t>The </a:t>
            </a:r>
            <a:r>
              <a:rPr lang="en-US" dirty="0"/>
              <a:t>red blood cell mass increases by about 33%, however the plasma volume increases earlier and faster than red blood cell volume. This leads to physiologic anaemia in pregnancy. The </a:t>
            </a:r>
            <a:r>
              <a:rPr lang="en-US" dirty="0" smtClean="0"/>
              <a:t>hematocrit (PCV) </a:t>
            </a:r>
            <a:r>
              <a:rPr lang="en-US" dirty="0"/>
              <a:t>then stabilizes or may increase slightly near term. </a:t>
            </a:r>
          </a:p>
          <a:p>
            <a:endParaRPr lang="en-US" dirty="0"/>
          </a:p>
        </p:txBody>
      </p:sp>
    </p:spTree>
    <p:extLst>
      <p:ext uri="{BB962C8B-B14F-4D97-AF65-F5344CB8AC3E}">
        <p14:creationId xmlns:p14="http://schemas.microsoft.com/office/powerpoint/2010/main" val="39998855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Iron: </a:t>
            </a:r>
            <a:r>
              <a:rPr lang="en-US" dirty="0" smtClean="0"/>
              <a:t>With </a:t>
            </a:r>
            <a:r>
              <a:rPr lang="en-US" dirty="0"/>
              <a:t>the increase in red blood cells, the need for iron for the production of </a:t>
            </a:r>
            <a:r>
              <a:rPr lang="en-US" dirty="0" err="1"/>
              <a:t>haemoglobin</a:t>
            </a:r>
            <a:r>
              <a:rPr lang="en-US" dirty="0"/>
              <a:t> naturally increases. If supplemental iron is not added to the diet, iron deficiency anaemia will result. Maternal requirements can reach 5-6mg/d in the latter half of pregnancy. If iron is not readily available, the foetus uses iron from maternal stores. </a:t>
            </a:r>
            <a:endParaRPr lang="en-US" dirty="0" smtClean="0"/>
          </a:p>
          <a:p>
            <a:r>
              <a:rPr lang="en-US" dirty="0" smtClean="0"/>
              <a:t>Maternal  </a:t>
            </a:r>
            <a:r>
              <a:rPr lang="en-US" dirty="0"/>
              <a:t>iron deficiency more commonly </a:t>
            </a:r>
            <a:r>
              <a:rPr lang="en-US" dirty="0" smtClean="0"/>
              <a:t>causes </a:t>
            </a:r>
            <a:r>
              <a:rPr lang="en-US" dirty="0"/>
              <a:t>preterm labour and late spontaneous </a:t>
            </a:r>
            <a:r>
              <a:rPr lang="en-US" dirty="0" smtClean="0"/>
              <a:t>abortion.</a:t>
            </a:r>
            <a:endParaRPr lang="en-US" dirty="0"/>
          </a:p>
          <a:p>
            <a:endParaRPr lang="en-US" dirty="0"/>
          </a:p>
        </p:txBody>
      </p:sp>
    </p:spTree>
    <p:extLst>
      <p:ext uri="{BB962C8B-B14F-4D97-AF65-F5344CB8AC3E}">
        <p14:creationId xmlns:p14="http://schemas.microsoft.com/office/powerpoint/2010/main" val="40925608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White Blood </a:t>
            </a:r>
            <a:r>
              <a:rPr lang="en-US" b="1" dirty="0" smtClean="0"/>
              <a:t>Cells: </a:t>
            </a:r>
            <a:r>
              <a:rPr lang="en-US" dirty="0" smtClean="0"/>
              <a:t>The </a:t>
            </a:r>
            <a:r>
              <a:rPr lang="en-US" dirty="0"/>
              <a:t>total blood leukocyte count increases during pregnancy from a pre-pregnancy level of 4300-4500/ml to 5000-12000/ml in the last trimester. The </a:t>
            </a:r>
            <a:r>
              <a:rPr lang="en-US" dirty="0" err="1"/>
              <a:t>polymorphonuclear</a:t>
            </a:r>
            <a:r>
              <a:rPr lang="en-US" dirty="0"/>
              <a:t> leucocytes are the main contributors to this increase. </a:t>
            </a:r>
            <a:endParaRPr lang="en-US" dirty="0" smtClean="0"/>
          </a:p>
          <a:p>
            <a:r>
              <a:rPr lang="en-US" dirty="0" smtClean="0"/>
              <a:t>Lymphocyte </a:t>
            </a:r>
            <a:r>
              <a:rPr lang="en-US" dirty="0"/>
              <a:t>and monocyte numbers stay essentially the same throughout pregnancy. This should be taken into account when interpreting results of WBC counts in pregnancy. </a:t>
            </a:r>
          </a:p>
          <a:p>
            <a:endParaRPr lang="en-US" dirty="0"/>
          </a:p>
        </p:txBody>
      </p:sp>
    </p:spTree>
    <p:extLst>
      <p:ext uri="{BB962C8B-B14F-4D97-AF65-F5344CB8AC3E}">
        <p14:creationId xmlns:p14="http://schemas.microsoft.com/office/powerpoint/2010/main" val="222130305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Position and Size of </a:t>
            </a:r>
            <a:r>
              <a:rPr lang="en-US" b="1" dirty="0" smtClean="0"/>
              <a:t>Heart: </a:t>
            </a:r>
            <a:r>
              <a:rPr lang="en-US" dirty="0" smtClean="0"/>
              <a:t>As </a:t>
            </a:r>
            <a:r>
              <a:rPr lang="en-US" dirty="0"/>
              <a:t>the uterus enlarges and the diaphragm becomes elevated the heart is displaced upward and somewhat to the left with rotation on its long axis, so that the apex beat is moved laterally. </a:t>
            </a:r>
            <a:endParaRPr lang="en-US" dirty="0" smtClean="0"/>
          </a:p>
          <a:p>
            <a:r>
              <a:rPr lang="en-US" dirty="0" smtClean="0"/>
              <a:t>Cardiac </a:t>
            </a:r>
            <a:r>
              <a:rPr lang="en-US" dirty="0"/>
              <a:t>capacity increases by 70-80mL; this may be due to increased volume or hypertrophy of cardiac muscle. </a:t>
            </a:r>
          </a:p>
        </p:txBody>
      </p:sp>
    </p:spTree>
    <p:extLst>
      <p:ext uri="{BB962C8B-B14F-4D97-AF65-F5344CB8AC3E}">
        <p14:creationId xmlns:p14="http://schemas.microsoft.com/office/powerpoint/2010/main" val="189055847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10000"/>
              </a:lnSpc>
              <a:spcAft>
                <a:spcPct val="20000"/>
              </a:spcAft>
            </a:pPr>
            <a:r>
              <a:rPr lang="en-US" altLang="zh-CN" dirty="0">
                <a:ea typeface="宋体" pitchFamily="2" charset="-122"/>
              </a:rPr>
              <a:t>Blood volume                      +30%</a:t>
            </a:r>
          </a:p>
          <a:p>
            <a:pPr>
              <a:lnSpc>
                <a:spcPct val="110000"/>
              </a:lnSpc>
              <a:spcAft>
                <a:spcPct val="20000"/>
              </a:spcAft>
            </a:pPr>
            <a:r>
              <a:rPr lang="en-US" altLang="zh-CN" dirty="0">
                <a:ea typeface="宋体" pitchFamily="2" charset="-122"/>
              </a:rPr>
              <a:t>Plasma volume                    +40%</a:t>
            </a:r>
          </a:p>
          <a:p>
            <a:pPr>
              <a:lnSpc>
                <a:spcPct val="110000"/>
              </a:lnSpc>
              <a:spcAft>
                <a:spcPct val="20000"/>
              </a:spcAft>
            </a:pPr>
            <a:r>
              <a:rPr lang="en-US" altLang="zh-CN" dirty="0">
                <a:ea typeface="宋体" pitchFamily="2" charset="-122"/>
              </a:rPr>
              <a:t>Red blood cell volume          +20%</a:t>
            </a:r>
          </a:p>
          <a:p>
            <a:pPr>
              <a:lnSpc>
                <a:spcPct val="110000"/>
              </a:lnSpc>
              <a:spcAft>
                <a:spcPct val="20000"/>
              </a:spcAft>
            </a:pPr>
            <a:r>
              <a:rPr lang="en-US" altLang="zh-CN" dirty="0" err="1">
                <a:ea typeface="宋体" pitchFamily="2" charset="-122"/>
              </a:rPr>
              <a:t>Dilutional</a:t>
            </a:r>
            <a:r>
              <a:rPr lang="en-US" altLang="zh-CN" dirty="0">
                <a:ea typeface="宋体" pitchFamily="2" charset="-122"/>
              </a:rPr>
              <a:t> anemia</a:t>
            </a:r>
          </a:p>
          <a:p>
            <a:pPr lvl="1">
              <a:lnSpc>
                <a:spcPct val="110000"/>
              </a:lnSpc>
              <a:spcAft>
                <a:spcPct val="20000"/>
              </a:spcAft>
            </a:pPr>
            <a:r>
              <a:rPr lang="en-US" altLang="zh-CN" dirty="0" smtClean="0">
                <a:ea typeface="宋体" pitchFamily="2" charset="-122"/>
              </a:rPr>
              <a:t>Increase </a:t>
            </a:r>
            <a:r>
              <a:rPr lang="en-US" altLang="zh-CN" dirty="0">
                <a:ea typeface="宋体" pitchFamily="2" charset="-122"/>
              </a:rPr>
              <a:t>cardiac output</a:t>
            </a:r>
          </a:p>
          <a:p>
            <a:pPr lvl="1">
              <a:lnSpc>
                <a:spcPct val="110000"/>
              </a:lnSpc>
              <a:spcAft>
                <a:spcPct val="20000"/>
              </a:spcAft>
            </a:pPr>
            <a:r>
              <a:rPr lang="en-US" altLang="zh-CN" dirty="0" smtClean="0">
                <a:ea typeface="宋体" pitchFamily="2" charset="-122"/>
              </a:rPr>
              <a:t>Decrease </a:t>
            </a:r>
            <a:r>
              <a:rPr lang="en-US" altLang="zh-CN" dirty="0">
                <a:ea typeface="宋体" pitchFamily="2" charset="-122"/>
              </a:rPr>
              <a:t>blood </a:t>
            </a:r>
            <a:r>
              <a:rPr lang="en-US" altLang="zh-CN" dirty="0" smtClean="0">
                <a:ea typeface="宋体" pitchFamily="2" charset="-122"/>
              </a:rPr>
              <a:t>viscosity</a:t>
            </a:r>
          </a:p>
        </p:txBody>
      </p:sp>
    </p:spTree>
    <p:extLst>
      <p:ext uri="{BB962C8B-B14F-4D97-AF65-F5344CB8AC3E}">
        <p14:creationId xmlns:p14="http://schemas.microsoft.com/office/powerpoint/2010/main" val="19192722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Pulmonary </a:t>
            </a:r>
            <a:r>
              <a:rPr lang="en-US" b="1" dirty="0" smtClean="0"/>
              <a:t>System: </a:t>
            </a:r>
          </a:p>
          <a:p>
            <a:r>
              <a:rPr lang="en-US" dirty="0" smtClean="0"/>
              <a:t>Early </a:t>
            </a:r>
            <a:r>
              <a:rPr lang="en-US" dirty="0"/>
              <a:t>in pregnancy, capillary dilatation </a:t>
            </a:r>
            <a:r>
              <a:rPr lang="en-US" dirty="0" smtClean="0"/>
              <a:t>causes engorgement </a:t>
            </a:r>
            <a:r>
              <a:rPr lang="en-US" dirty="0"/>
              <a:t>of the </a:t>
            </a:r>
            <a:r>
              <a:rPr lang="en-US" dirty="0" err="1"/>
              <a:t>nasopharynx</a:t>
            </a:r>
            <a:r>
              <a:rPr lang="en-US" dirty="0"/>
              <a:t>, larynx, trachea and bronchi. </a:t>
            </a:r>
            <a:endParaRPr lang="en-US" dirty="0" smtClean="0"/>
          </a:p>
          <a:p>
            <a:r>
              <a:rPr lang="en-US" dirty="0" smtClean="0"/>
              <a:t>This </a:t>
            </a:r>
            <a:r>
              <a:rPr lang="en-US" dirty="0"/>
              <a:t>causes the voice to change and makes breathing though the nose difficult. Respiratory infections and preeclampsia aggravate these symptoms. </a:t>
            </a:r>
          </a:p>
        </p:txBody>
      </p:sp>
    </p:spTree>
    <p:extLst>
      <p:ext uri="{BB962C8B-B14F-4D97-AF65-F5344CB8AC3E}">
        <p14:creationId xmlns:p14="http://schemas.microsoft.com/office/powerpoint/2010/main" val="414032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Categories </a:t>
            </a:r>
            <a:r>
              <a:rPr lang="en-US" b="1" dirty="0"/>
              <a:t>of disrespect and abuse</a:t>
            </a:r>
            <a:endParaRPr lang="en-US" dirty="0"/>
          </a:p>
          <a:p>
            <a:pPr lvl="1"/>
            <a:r>
              <a:rPr lang="en-US" dirty="0"/>
              <a:t>Physical abuse</a:t>
            </a:r>
          </a:p>
          <a:p>
            <a:pPr lvl="1"/>
            <a:r>
              <a:rPr lang="en-US" dirty="0"/>
              <a:t>Non-dignified care</a:t>
            </a:r>
          </a:p>
          <a:p>
            <a:pPr lvl="1"/>
            <a:r>
              <a:rPr lang="en-US" dirty="0"/>
              <a:t>Non-consented care</a:t>
            </a:r>
          </a:p>
          <a:p>
            <a:pPr lvl="1"/>
            <a:r>
              <a:rPr lang="en-US" dirty="0"/>
              <a:t>Non-confidential care</a:t>
            </a:r>
          </a:p>
          <a:p>
            <a:pPr lvl="1"/>
            <a:r>
              <a:rPr lang="en-US" dirty="0"/>
              <a:t>Discrimination</a:t>
            </a:r>
          </a:p>
          <a:p>
            <a:pPr lvl="1"/>
            <a:r>
              <a:rPr lang="en-US" dirty="0"/>
              <a:t>Abandonment or withholding of care</a:t>
            </a:r>
          </a:p>
          <a:p>
            <a:pPr lvl="1"/>
            <a:r>
              <a:rPr lang="en-US" dirty="0"/>
              <a:t>Detention in </a:t>
            </a:r>
            <a:r>
              <a:rPr lang="en-US" dirty="0" smtClean="0"/>
              <a:t>facilities</a:t>
            </a:r>
            <a:endParaRPr lang="en-US" dirty="0"/>
          </a:p>
        </p:txBody>
      </p:sp>
    </p:spTree>
    <p:extLst>
      <p:ext uri="{BB962C8B-B14F-4D97-AF65-F5344CB8AC3E}">
        <p14:creationId xmlns:p14="http://schemas.microsoft.com/office/powerpoint/2010/main" val="38279720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URINARY SYSTEM</a:t>
            </a:r>
            <a:endParaRPr lang="en-US" b="1" dirty="0"/>
          </a:p>
        </p:txBody>
      </p:sp>
      <p:sp>
        <p:nvSpPr>
          <p:cNvPr id="3" name="Content Placeholder 2"/>
          <p:cNvSpPr>
            <a:spLocks noGrp="1"/>
          </p:cNvSpPr>
          <p:nvPr>
            <p:ph idx="1"/>
          </p:nvPr>
        </p:nvSpPr>
        <p:spPr/>
        <p:txBody>
          <a:bodyPr/>
          <a:lstStyle/>
          <a:p>
            <a:r>
              <a:rPr lang="en-US" dirty="0" smtClean="0"/>
              <a:t>Increase in GFR</a:t>
            </a:r>
          </a:p>
          <a:p>
            <a:r>
              <a:rPr lang="en-US" dirty="0" smtClean="0"/>
              <a:t>Kink in the ureters due to gravid uterus</a:t>
            </a:r>
          </a:p>
          <a:p>
            <a:endParaRPr lang="en-US" dirty="0"/>
          </a:p>
        </p:txBody>
      </p:sp>
    </p:spTree>
    <p:extLst>
      <p:ext uri="{BB962C8B-B14F-4D97-AF65-F5344CB8AC3E}">
        <p14:creationId xmlns:p14="http://schemas.microsoft.com/office/powerpoint/2010/main" val="1731557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2" descr="D:\FLO\ebooks\download.jpg"/>
          <p:cNvPicPr>
            <a:picLocks noGrp="1" noChangeAspect="1" noChangeArrowheads="1"/>
          </p:cNvPicPr>
          <p:nvPr>
            <p:ph idx="1"/>
          </p:nvPr>
        </p:nvPicPr>
        <p:blipFill>
          <a:blip r:embed="rId3" cstate="print"/>
          <a:srcRect/>
          <a:stretch>
            <a:fillRect/>
          </a:stretch>
        </p:blipFill>
        <p:spPr bwMode="auto">
          <a:xfrm>
            <a:off x="457200" y="1219200"/>
            <a:ext cx="8153400" cy="5257800"/>
          </a:xfrm>
          <a:prstGeom prst="rect">
            <a:avLst/>
          </a:prstGeom>
          <a:noFill/>
          <a:ln w="9525">
            <a:noFill/>
            <a:miter lim="800000"/>
            <a:headEnd/>
            <a:tailEnd/>
          </a:ln>
        </p:spPr>
      </p:pic>
    </p:spTree>
    <p:extLst>
      <p:ext uri="{BB962C8B-B14F-4D97-AF65-F5344CB8AC3E}">
        <p14:creationId xmlns:p14="http://schemas.microsoft.com/office/powerpoint/2010/main" val="29861839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normAutofit/>
          </a:bodyPr>
          <a:lstStyle/>
          <a:p>
            <a:pPr marL="0" indent="0">
              <a:buNone/>
            </a:pPr>
            <a:r>
              <a:rPr lang="en-US" sz="6600" dirty="0" smtClean="0"/>
              <a:t>        PMTCT</a:t>
            </a:r>
            <a:endParaRPr lang="en-US" sz="6600" dirty="0"/>
          </a:p>
        </p:txBody>
      </p:sp>
      <p:sp>
        <p:nvSpPr>
          <p:cNvPr id="6" name="Subtitle 2"/>
          <p:cNvSpPr txBox="1">
            <a:spLocks/>
          </p:cNvSpPr>
          <p:nvPr/>
        </p:nvSpPr>
        <p:spPr>
          <a:xfrm>
            <a:off x="381000" y="3657600"/>
            <a:ext cx="8077200" cy="172821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4400" dirty="0" smtClean="0"/>
              <a:t>BY</a:t>
            </a:r>
          </a:p>
          <a:p>
            <a:r>
              <a:rPr lang="en-US" sz="4400" dirty="0" smtClean="0"/>
              <a:t>EVANS KIPTULON</a:t>
            </a:r>
            <a:endParaRPr lang="en-US" sz="4400" dirty="0"/>
          </a:p>
        </p:txBody>
      </p:sp>
    </p:spTree>
    <p:extLst>
      <p:ext uri="{BB962C8B-B14F-4D97-AF65-F5344CB8AC3E}">
        <p14:creationId xmlns:p14="http://schemas.microsoft.com/office/powerpoint/2010/main" val="166666425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Definition</a:t>
            </a:r>
          </a:p>
          <a:p>
            <a:r>
              <a:rPr lang="en-US" dirty="0" smtClean="0"/>
              <a:t>Epidemiology</a:t>
            </a:r>
          </a:p>
          <a:p>
            <a:r>
              <a:rPr lang="en-US" dirty="0" smtClean="0"/>
              <a:t>Risk factors</a:t>
            </a:r>
          </a:p>
          <a:p>
            <a:r>
              <a:rPr lang="en-US" dirty="0" smtClean="0"/>
              <a:t>Pillars of PMTCT</a:t>
            </a:r>
          </a:p>
          <a:p>
            <a:r>
              <a:rPr lang="en-US" dirty="0" smtClean="0"/>
              <a:t>Interventions </a:t>
            </a:r>
            <a:endParaRPr lang="en-US" dirty="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181639183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pPr lvl="0"/>
            <a:r>
              <a:rPr lang="en-US" dirty="0"/>
              <a:t>Mother-to-child transmission (MTCT) is when </a:t>
            </a:r>
            <a:r>
              <a:rPr lang="en-US" dirty="0" smtClean="0"/>
              <a:t>a </a:t>
            </a:r>
            <a:r>
              <a:rPr lang="en-US" dirty="0"/>
              <a:t>HIV positive woman passes the virus to her baby. </a:t>
            </a:r>
          </a:p>
          <a:p>
            <a:pPr lvl="0"/>
            <a:r>
              <a:rPr lang="en-US" dirty="0"/>
              <a:t>PMTCT is </a:t>
            </a:r>
            <a:r>
              <a:rPr lang="en-US" b="1" dirty="0"/>
              <a:t>p</a:t>
            </a:r>
            <a:r>
              <a:rPr lang="en-US" dirty="0"/>
              <a:t>revention of </a:t>
            </a:r>
            <a:r>
              <a:rPr lang="en-US" b="1" dirty="0"/>
              <a:t>m</a:t>
            </a:r>
            <a:r>
              <a:rPr lang="en-US" dirty="0"/>
              <a:t>other-</a:t>
            </a:r>
            <a:r>
              <a:rPr lang="en-US" b="1" dirty="0"/>
              <a:t>t</a:t>
            </a:r>
            <a:r>
              <a:rPr lang="en-US" dirty="0"/>
              <a:t>o</a:t>
            </a:r>
            <a:r>
              <a:rPr lang="en-US" b="1" dirty="0"/>
              <a:t>-c</a:t>
            </a:r>
            <a:r>
              <a:rPr lang="en-US" dirty="0"/>
              <a:t>hild </a:t>
            </a:r>
            <a:r>
              <a:rPr lang="en-US" b="1" dirty="0"/>
              <a:t>t</a:t>
            </a:r>
            <a:r>
              <a:rPr lang="en-US" dirty="0"/>
              <a:t>ransmission of HIV infection</a:t>
            </a:r>
            <a:r>
              <a:rPr lang="en-US" dirty="0" smtClean="0"/>
              <a:t>.</a:t>
            </a:r>
            <a:r>
              <a:rPr lang="en-US" dirty="0"/>
              <a:t> </a:t>
            </a:r>
          </a:p>
          <a:p>
            <a:endParaRPr lang="en-US" dirty="0"/>
          </a:p>
        </p:txBody>
      </p:sp>
    </p:spTree>
    <p:extLst>
      <p:ext uri="{BB962C8B-B14F-4D97-AF65-F5344CB8AC3E}">
        <p14:creationId xmlns:p14="http://schemas.microsoft.com/office/powerpoint/2010/main" val="222614341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MTCT</a:t>
            </a:r>
            <a:endParaRPr lang="en-US" dirty="0"/>
          </a:p>
        </p:txBody>
      </p:sp>
      <p:sp>
        <p:nvSpPr>
          <p:cNvPr id="3" name="Content Placeholder 2"/>
          <p:cNvSpPr>
            <a:spLocks noGrp="1"/>
          </p:cNvSpPr>
          <p:nvPr>
            <p:ph idx="1"/>
          </p:nvPr>
        </p:nvSpPr>
        <p:spPr/>
        <p:txBody>
          <a:bodyPr/>
          <a:lstStyle/>
          <a:p>
            <a:pPr>
              <a:buNone/>
            </a:pPr>
            <a:r>
              <a:rPr lang="en-US" dirty="0" smtClean="0"/>
              <a:t>Factors affecting risk of MTCT are:</a:t>
            </a:r>
          </a:p>
          <a:p>
            <a:r>
              <a:rPr lang="en-US" dirty="0" smtClean="0"/>
              <a:t>Maternal</a:t>
            </a:r>
          </a:p>
          <a:p>
            <a:r>
              <a:rPr lang="en-US" dirty="0" smtClean="0"/>
              <a:t>obstetric</a:t>
            </a:r>
          </a:p>
          <a:p>
            <a:r>
              <a:rPr lang="en-US" dirty="0" smtClean="0"/>
              <a:t>Fetal</a:t>
            </a:r>
          </a:p>
          <a:p>
            <a:r>
              <a:rPr lang="en-US" dirty="0" smtClean="0"/>
              <a:t>viral</a:t>
            </a:r>
          </a:p>
          <a:p>
            <a:pPr marL="0" indent="0">
              <a:buNone/>
            </a:pPr>
            <a:endParaRPr lang="en-US" dirty="0" smtClean="0"/>
          </a:p>
          <a:p>
            <a:endParaRPr lang="en-US" dirty="0"/>
          </a:p>
        </p:txBody>
      </p:sp>
    </p:spTree>
    <p:extLst>
      <p:ext uri="{BB962C8B-B14F-4D97-AF65-F5344CB8AC3E}">
        <p14:creationId xmlns:p14="http://schemas.microsoft.com/office/powerpoint/2010/main" val="380107888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factors</a:t>
            </a:r>
            <a:endParaRPr lang="en-US" dirty="0"/>
          </a:p>
        </p:txBody>
      </p:sp>
      <p:sp>
        <p:nvSpPr>
          <p:cNvPr id="3" name="Content Placeholder 2"/>
          <p:cNvSpPr>
            <a:spLocks noGrp="1"/>
          </p:cNvSpPr>
          <p:nvPr>
            <p:ph idx="1"/>
          </p:nvPr>
        </p:nvSpPr>
        <p:spPr>
          <a:xfrm>
            <a:off x="457200" y="1524001"/>
            <a:ext cx="8229600" cy="4876800"/>
          </a:xfrm>
        </p:spPr>
        <p:txBody>
          <a:bodyPr>
            <a:normAutofit fontScale="85000" lnSpcReduction="20000"/>
          </a:bodyPr>
          <a:lstStyle/>
          <a:p>
            <a:pPr marL="0" indent="0">
              <a:buNone/>
            </a:pPr>
            <a:endParaRPr lang="en-US" sz="2800" dirty="0"/>
          </a:p>
          <a:p>
            <a:pPr lvl="0"/>
            <a:r>
              <a:rPr lang="en-US" dirty="0"/>
              <a:t>Advanced Disease</a:t>
            </a:r>
            <a:endParaRPr lang="en-US" sz="2800" dirty="0"/>
          </a:p>
          <a:p>
            <a:pPr lvl="2"/>
            <a:r>
              <a:rPr lang="en-US" dirty="0"/>
              <a:t>Low CD4</a:t>
            </a:r>
            <a:endParaRPr lang="en-US" sz="2000" dirty="0"/>
          </a:p>
          <a:p>
            <a:pPr lvl="2"/>
            <a:r>
              <a:rPr lang="en-US" dirty="0"/>
              <a:t>High plasma viral load</a:t>
            </a:r>
            <a:endParaRPr lang="en-US" sz="2000" dirty="0"/>
          </a:p>
          <a:p>
            <a:pPr lvl="2"/>
            <a:r>
              <a:rPr lang="en-US" dirty="0"/>
              <a:t>During acute HIV infection – early disease</a:t>
            </a:r>
            <a:endParaRPr lang="en-US" sz="2000" dirty="0"/>
          </a:p>
          <a:p>
            <a:pPr lvl="2"/>
            <a:r>
              <a:rPr lang="en-US" dirty="0"/>
              <a:t>During end stage disease </a:t>
            </a:r>
            <a:endParaRPr lang="en-US" sz="2000" dirty="0"/>
          </a:p>
          <a:p>
            <a:pPr lvl="2"/>
            <a:r>
              <a:rPr lang="en-US" dirty="0"/>
              <a:t>AIDS diagnosis/advanced HIV disease</a:t>
            </a:r>
            <a:endParaRPr lang="en-US" sz="2000" dirty="0"/>
          </a:p>
          <a:p>
            <a:pPr lvl="2"/>
            <a:r>
              <a:rPr lang="en-US" dirty="0"/>
              <a:t>High viral load genital secretions </a:t>
            </a:r>
            <a:endParaRPr lang="en-US" sz="2000" dirty="0"/>
          </a:p>
          <a:p>
            <a:pPr lvl="0"/>
            <a:r>
              <a:rPr lang="en-US" dirty="0"/>
              <a:t>Vitamin A deficiency</a:t>
            </a:r>
            <a:endParaRPr lang="en-US" sz="2800" dirty="0"/>
          </a:p>
          <a:p>
            <a:pPr lvl="0"/>
            <a:r>
              <a:rPr lang="en-US" dirty="0"/>
              <a:t>Malaria</a:t>
            </a:r>
            <a:endParaRPr lang="en-US" sz="2800" dirty="0"/>
          </a:p>
          <a:p>
            <a:r>
              <a:rPr lang="en-US" dirty="0" smtClean="0"/>
              <a:t>Behavioral </a:t>
            </a:r>
            <a:r>
              <a:rPr lang="en-US" dirty="0"/>
              <a:t>factors; multiple sex </a:t>
            </a:r>
            <a:r>
              <a:rPr lang="en-US" dirty="0" smtClean="0"/>
              <a:t>partners</a:t>
            </a:r>
          </a:p>
          <a:p>
            <a:r>
              <a:rPr lang="en-US" dirty="0"/>
              <a:t>anemia, sexually transmitted diseases, chorioamnionitis</a:t>
            </a:r>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22380083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Obstetric factors</a:t>
            </a:r>
            <a:endParaRPr lang="en-US" dirty="0"/>
          </a:p>
        </p:txBody>
      </p:sp>
      <p:sp>
        <p:nvSpPr>
          <p:cNvPr id="3" name="Content Placeholder 2"/>
          <p:cNvSpPr>
            <a:spLocks noGrp="1"/>
          </p:cNvSpPr>
          <p:nvPr>
            <p:ph idx="1"/>
          </p:nvPr>
        </p:nvSpPr>
        <p:spPr>
          <a:xfrm>
            <a:off x="457200" y="1524001"/>
            <a:ext cx="8229600" cy="5029200"/>
          </a:xfrm>
        </p:spPr>
        <p:txBody>
          <a:bodyPr>
            <a:normAutofit fontScale="85000" lnSpcReduction="20000"/>
          </a:bodyPr>
          <a:lstStyle/>
          <a:p>
            <a:r>
              <a:rPr lang="en-US" dirty="0" smtClean="0"/>
              <a:t>PROM &gt;4 hrs, risk increases by the hour (4%)</a:t>
            </a:r>
          </a:p>
          <a:p>
            <a:r>
              <a:rPr lang="en-US" dirty="0" smtClean="0"/>
              <a:t>Episiotomy</a:t>
            </a:r>
          </a:p>
          <a:p>
            <a:r>
              <a:rPr lang="en-US" dirty="0" smtClean="0"/>
              <a:t>Instrumental delivery; forces, vacuum</a:t>
            </a:r>
          </a:p>
          <a:p>
            <a:r>
              <a:rPr lang="en-US" dirty="0" smtClean="0"/>
              <a:t>Invasive fetal monitoring</a:t>
            </a:r>
          </a:p>
          <a:p>
            <a:r>
              <a:rPr lang="en-US" dirty="0" smtClean="0"/>
              <a:t>Mode of delivery</a:t>
            </a:r>
          </a:p>
          <a:p>
            <a:pPr>
              <a:lnSpc>
                <a:spcPct val="90000"/>
              </a:lnSpc>
            </a:pPr>
            <a:r>
              <a:rPr lang="en-US" dirty="0"/>
              <a:t>external cephalic version</a:t>
            </a:r>
            <a:endParaRPr lang="en-US" dirty="0" smtClean="0"/>
          </a:p>
          <a:p>
            <a:pPr>
              <a:lnSpc>
                <a:spcPct val="90000"/>
              </a:lnSpc>
            </a:pPr>
            <a:r>
              <a:rPr lang="en-US" dirty="0" smtClean="0"/>
              <a:t>Cord Milking/Delayed clumping</a:t>
            </a:r>
          </a:p>
          <a:p>
            <a:pPr>
              <a:lnSpc>
                <a:spcPct val="90000"/>
              </a:lnSpc>
            </a:pPr>
            <a:r>
              <a:rPr lang="en-US" dirty="0" smtClean="0"/>
              <a:t>Prolonged labor</a:t>
            </a:r>
          </a:p>
          <a:p>
            <a:r>
              <a:rPr lang="en-US" dirty="0"/>
              <a:t>Transmission </a:t>
            </a:r>
            <a:r>
              <a:rPr lang="en-US" dirty="0" smtClean="0"/>
              <a:t>during labor </a:t>
            </a:r>
            <a:r>
              <a:rPr lang="en-US" dirty="0"/>
              <a:t>and delivery occurs when the infant </a:t>
            </a:r>
            <a:r>
              <a:rPr lang="en-US" dirty="0" smtClean="0"/>
              <a:t>sucks or aspirates cervical secretions </a:t>
            </a:r>
            <a:r>
              <a:rPr lang="en-US" dirty="0"/>
              <a:t>that contain HIV, or when </a:t>
            </a:r>
            <a:r>
              <a:rPr lang="en-US" dirty="0" smtClean="0"/>
              <a:t>there are </a:t>
            </a:r>
            <a:r>
              <a:rPr lang="en-US" dirty="0"/>
              <a:t>other mucous membrane exposure</a:t>
            </a:r>
            <a:r>
              <a:rPr lang="en-US" dirty="0" smtClean="0"/>
              <a:t>.</a:t>
            </a:r>
            <a:endParaRPr lang="en-US" dirty="0"/>
          </a:p>
        </p:txBody>
      </p:sp>
    </p:spTree>
    <p:extLst>
      <p:ext uri="{BB962C8B-B14F-4D97-AF65-F5344CB8AC3E}">
        <p14:creationId xmlns:p14="http://schemas.microsoft.com/office/powerpoint/2010/main" val="14290434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Fetal factors</a:t>
            </a:r>
            <a:endParaRPr lang="en-US" dirty="0"/>
          </a:p>
        </p:txBody>
      </p:sp>
      <p:sp>
        <p:nvSpPr>
          <p:cNvPr id="3" name="Content Placeholder 2"/>
          <p:cNvSpPr>
            <a:spLocks noGrp="1"/>
          </p:cNvSpPr>
          <p:nvPr>
            <p:ph idx="1"/>
          </p:nvPr>
        </p:nvSpPr>
        <p:spPr/>
        <p:txBody>
          <a:bodyPr/>
          <a:lstStyle/>
          <a:p>
            <a:endParaRPr lang="en-US" dirty="0" smtClean="0"/>
          </a:p>
          <a:p>
            <a:r>
              <a:rPr lang="en-US" dirty="0"/>
              <a:t>Prematurity &lt;37 </a:t>
            </a:r>
            <a:r>
              <a:rPr lang="en-US" dirty="0" smtClean="0"/>
              <a:t>weeks</a:t>
            </a:r>
          </a:p>
          <a:p>
            <a:endParaRPr lang="en-US" dirty="0" smtClean="0"/>
          </a:p>
          <a:p>
            <a:r>
              <a:rPr lang="en-US" dirty="0" smtClean="0"/>
              <a:t>Lesions on skin and mucous membranes</a:t>
            </a:r>
          </a:p>
          <a:p>
            <a:endParaRPr lang="en-US" dirty="0" smtClean="0"/>
          </a:p>
          <a:p>
            <a:r>
              <a:rPr lang="en-US" dirty="0" smtClean="0"/>
              <a:t>Trauma in birth canal</a:t>
            </a:r>
          </a:p>
          <a:p>
            <a:endParaRPr lang="en-US" dirty="0" smtClean="0"/>
          </a:p>
        </p:txBody>
      </p:sp>
    </p:spTree>
    <p:extLst>
      <p:ext uri="{BB962C8B-B14F-4D97-AF65-F5344CB8AC3E}">
        <p14:creationId xmlns:p14="http://schemas.microsoft.com/office/powerpoint/2010/main" val="117949255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factors</a:t>
            </a:r>
            <a:endParaRPr lang="en-US" dirty="0"/>
          </a:p>
        </p:txBody>
      </p:sp>
      <p:sp>
        <p:nvSpPr>
          <p:cNvPr id="3" name="Content Placeholder 2"/>
          <p:cNvSpPr>
            <a:spLocks noGrp="1"/>
          </p:cNvSpPr>
          <p:nvPr>
            <p:ph idx="1"/>
          </p:nvPr>
        </p:nvSpPr>
        <p:spPr/>
        <p:txBody>
          <a:bodyPr/>
          <a:lstStyle/>
          <a:p>
            <a:r>
              <a:rPr lang="en-US" dirty="0"/>
              <a:t>High viral </a:t>
            </a:r>
            <a:r>
              <a:rPr lang="en-US" dirty="0" smtClean="0"/>
              <a:t>load</a:t>
            </a:r>
          </a:p>
          <a:p>
            <a:endParaRPr lang="en-US" dirty="0" smtClean="0"/>
          </a:p>
          <a:p>
            <a:r>
              <a:rPr lang="en-US" dirty="0"/>
              <a:t>Viral resistance (theoretical </a:t>
            </a:r>
            <a:r>
              <a:rPr lang="en-US" dirty="0" smtClean="0"/>
              <a:t>possibility)</a:t>
            </a:r>
          </a:p>
          <a:p>
            <a:pPr marL="0" indent="0">
              <a:buNone/>
            </a:pPr>
            <a:endParaRPr lang="en-US" dirty="0" smtClean="0"/>
          </a:p>
          <a:p>
            <a:r>
              <a:rPr lang="en-US" dirty="0" smtClean="0"/>
              <a:t>Viral subtype</a:t>
            </a:r>
            <a:endParaRPr lang="en-US" dirty="0"/>
          </a:p>
        </p:txBody>
      </p:sp>
    </p:spTree>
    <p:extLst>
      <p:ext uri="{BB962C8B-B14F-4D97-AF65-F5344CB8AC3E}">
        <p14:creationId xmlns:p14="http://schemas.microsoft.com/office/powerpoint/2010/main" val="22820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PRINCIPLES OF RESPECTFUL MATERNITY CARE: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Freedom from harm and ill treatment </a:t>
            </a:r>
          </a:p>
          <a:p>
            <a:r>
              <a:rPr lang="en-US" dirty="0"/>
              <a:t>Right to information, </a:t>
            </a:r>
            <a:endParaRPr lang="en-US" dirty="0" smtClean="0"/>
          </a:p>
          <a:p>
            <a:r>
              <a:rPr lang="en-US" dirty="0" smtClean="0"/>
              <a:t>Informed  </a:t>
            </a:r>
            <a:r>
              <a:rPr lang="en-US" dirty="0"/>
              <a:t>consent </a:t>
            </a:r>
            <a:endParaRPr lang="en-US" dirty="0" smtClean="0"/>
          </a:p>
          <a:p>
            <a:r>
              <a:rPr lang="en-US" dirty="0" smtClean="0"/>
              <a:t>Autonomy </a:t>
            </a:r>
          </a:p>
          <a:p>
            <a:r>
              <a:rPr lang="en-US" dirty="0" smtClean="0"/>
              <a:t>Privacy and Confidentiality</a:t>
            </a:r>
          </a:p>
          <a:p>
            <a:r>
              <a:rPr lang="en-US" dirty="0" smtClean="0"/>
              <a:t>Dignity and respect</a:t>
            </a:r>
          </a:p>
          <a:p>
            <a:r>
              <a:rPr lang="en-US" dirty="0"/>
              <a:t>Equality, </a:t>
            </a:r>
            <a:endParaRPr lang="en-US" dirty="0" smtClean="0"/>
          </a:p>
          <a:p>
            <a:r>
              <a:rPr lang="en-US" dirty="0" smtClean="0"/>
              <a:t>Timely healthcare </a:t>
            </a:r>
          </a:p>
          <a:p>
            <a:r>
              <a:rPr lang="en-US" dirty="0" smtClean="0"/>
              <a:t>Liberty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153052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Postpartum Breastfeeding</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Risk in postpartum breastfeeding influenced by:-</a:t>
            </a:r>
          </a:p>
          <a:p>
            <a:r>
              <a:rPr lang="en-US" dirty="0" smtClean="0"/>
              <a:t>Pattern; mixed increases risk</a:t>
            </a:r>
          </a:p>
          <a:p>
            <a:r>
              <a:rPr lang="en-US" dirty="0" smtClean="0"/>
              <a:t>Breast disease; cracked nipples, mastitis, breast engorgement, breast abscess</a:t>
            </a:r>
          </a:p>
          <a:p>
            <a:pPr lvl="0"/>
            <a:r>
              <a:rPr lang="en-US" dirty="0" smtClean="0"/>
              <a:t>Maternal advanced disease</a:t>
            </a:r>
          </a:p>
          <a:p>
            <a:pPr lvl="0"/>
            <a:r>
              <a:rPr lang="en-US" dirty="0" smtClean="0"/>
              <a:t>Longer duration of exposure or prolonged breastfeeding</a:t>
            </a:r>
          </a:p>
          <a:p>
            <a:pPr lvl="0"/>
            <a:r>
              <a:rPr lang="en-US" dirty="0" smtClean="0"/>
              <a:t>Oral disease in the infant: oral ulcers or thrush</a:t>
            </a:r>
          </a:p>
          <a:p>
            <a:pPr lvl="0"/>
            <a:r>
              <a:rPr lang="en-US" dirty="0" smtClean="0"/>
              <a:t>Recent maternal HIV infection </a:t>
            </a:r>
          </a:p>
          <a:p>
            <a:endParaRPr lang="en-US" dirty="0" smtClean="0"/>
          </a:p>
          <a:p>
            <a:pPr>
              <a:buNone/>
            </a:pPr>
            <a:endParaRPr lang="en-US" dirty="0" smtClean="0"/>
          </a:p>
          <a:p>
            <a:endParaRPr lang="en-US" dirty="0" smtClean="0"/>
          </a:p>
          <a:p>
            <a:endParaRPr lang="en-US" dirty="0"/>
          </a:p>
        </p:txBody>
      </p:sp>
    </p:spTree>
    <p:extLst>
      <p:ext uri="{BB962C8B-B14F-4D97-AF65-F5344CB8AC3E}">
        <p14:creationId xmlns:p14="http://schemas.microsoft.com/office/powerpoint/2010/main" val="144433401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of Preventing Mother-to-Child Transmission of HIV</a:t>
            </a:r>
          </a:p>
        </p:txBody>
      </p:sp>
      <p:sp>
        <p:nvSpPr>
          <p:cNvPr id="3" name="Content Placeholder 2"/>
          <p:cNvSpPr>
            <a:spLocks noGrp="1"/>
          </p:cNvSpPr>
          <p:nvPr>
            <p:ph idx="1"/>
          </p:nvPr>
        </p:nvSpPr>
        <p:spPr/>
        <p:txBody>
          <a:bodyPr>
            <a:normAutofit fontScale="92500" lnSpcReduction="10000"/>
          </a:bodyPr>
          <a:lstStyle/>
          <a:p>
            <a:r>
              <a:rPr lang="en-US" dirty="0"/>
              <a:t>Decreases numbers of HIV infected </a:t>
            </a:r>
            <a:r>
              <a:rPr lang="en-US" dirty="0" smtClean="0"/>
              <a:t>children</a:t>
            </a:r>
          </a:p>
          <a:p>
            <a:endParaRPr lang="en-US" dirty="0"/>
          </a:p>
          <a:p>
            <a:r>
              <a:rPr lang="en-US" dirty="0" smtClean="0"/>
              <a:t> </a:t>
            </a:r>
            <a:r>
              <a:rPr lang="en-US" dirty="0"/>
              <a:t>Increases child health and </a:t>
            </a:r>
            <a:r>
              <a:rPr lang="en-US" dirty="0" smtClean="0"/>
              <a:t>survival</a:t>
            </a:r>
          </a:p>
          <a:p>
            <a:endParaRPr lang="en-US" dirty="0"/>
          </a:p>
          <a:p>
            <a:r>
              <a:rPr lang="en-US" dirty="0" smtClean="0"/>
              <a:t> </a:t>
            </a:r>
            <a:r>
              <a:rPr lang="en-US" dirty="0"/>
              <a:t>Decreases the load on the health </a:t>
            </a:r>
            <a:r>
              <a:rPr lang="en-US" dirty="0" smtClean="0"/>
              <a:t>system</a:t>
            </a:r>
          </a:p>
          <a:p>
            <a:endParaRPr lang="en-US" dirty="0"/>
          </a:p>
          <a:p>
            <a:r>
              <a:rPr lang="en-US" dirty="0" smtClean="0"/>
              <a:t> </a:t>
            </a:r>
            <a:r>
              <a:rPr lang="en-US" dirty="0"/>
              <a:t>Gives an opportunity to improve and expand health </a:t>
            </a:r>
            <a:r>
              <a:rPr lang="en-US" dirty="0" smtClean="0"/>
              <a:t>services as </a:t>
            </a:r>
            <a:r>
              <a:rPr lang="en-US" dirty="0"/>
              <a:t>well as to strengthen the existing health infrastructure</a:t>
            </a:r>
          </a:p>
        </p:txBody>
      </p:sp>
    </p:spTree>
    <p:extLst>
      <p:ext uri="{BB962C8B-B14F-4D97-AF65-F5344CB8AC3E}">
        <p14:creationId xmlns:p14="http://schemas.microsoft.com/office/powerpoint/2010/main" val="401484923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PILLARS OF PMTCT</a:t>
            </a:r>
            <a:endParaRPr lang="en-US" dirty="0"/>
          </a:p>
        </p:txBody>
      </p:sp>
      <p:sp>
        <p:nvSpPr>
          <p:cNvPr id="3" name="Content Placeholder 2"/>
          <p:cNvSpPr>
            <a:spLocks noGrp="1"/>
          </p:cNvSpPr>
          <p:nvPr>
            <p:ph idx="1"/>
          </p:nvPr>
        </p:nvSpPr>
        <p:spPr/>
        <p:txBody>
          <a:bodyPr>
            <a:normAutofit fontScale="92500"/>
          </a:bodyPr>
          <a:lstStyle/>
          <a:p>
            <a:pPr marL="514350" lvl="0" indent="-514350">
              <a:buFont typeface="+mj-lt"/>
              <a:buAutoNum type="arabicPeriod"/>
            </a:pPr>
            <a:r>
              <a:rPr lang="en-US" dirty="0"/>
              <a:t>Preventing HIV infection among prospective parents</a:t>
            </a:r>
          </a:p>
          <a:p>
            <a:pPr marL="514350" lvl="0" indent="-514350">
              <a:buFont typeface="+mj-lt"/>
              <a:buAutoNum type="arabicPeriod"/>
            </a:pPr>
            <a:r>
              <a:rPr lang="en-US" dirty="0"/>
              <a:t>Avoiding unwanted pregnancies among HIV positive women</a:t>
            </a:r>
          </a:p>
          <a:p>
            <a:pPr marL="514350" lvl="0" indent="-514350">
              <a:buFont typeface="+mj-lt"/>
              <a:buAutoNum type="arabicPeriod"/>
            </a:pPr>
            <a:r>
              <a:rPr lang="en-US" dirty="0"/>
              <a:t>Preventing the transmission of HIV from HIV positive mothers to their infants during pregnancy, </a:t>
            </a:r>
            <a:r>
              <a:rPr lang="en-US" dirty="0" smtClean="0"/>
              <a:t>labor</a:t>
            </a:r>
            <a:r>
              <a:rPr lang="en-US" dirty="0"/>
              <a:t>, delivery and breastfeeding.</a:t>
            </a:r>
          </a:p>
          <a:p>
            <a:pPr marL="514350" lvl="0" indent="-514350">
              <a:buFont typeface="+mj-lt"/>
              <a:buAutoNum type="arabicPeriod"/>
            </a:pPr>
            <a:r>
              <a:rPr lang="en-US" dirty="0"/>
              <a:t>Care and support of women, children and families infected and affected by HIV and AIDS</a:t>
            </a:r>
          </a:p>
          <a:p>
            <a:endParaRPr lang="en-US" dirty="0"/>
          </a:p>
        </p:txBody>
      </p:sp>
    </p:spTree>
    <p:extLst>
      <p:ext uri="{BB962C8B-B14F-4D97-AF65-F5344CB8AC3E}">
        <p14:creationId xmlns:p14="http://schemas.microsoft.com/office/powerpoint/2010/main" val="252786720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prevention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Abstinence</a:t>
            </a:r>
          </a:p>
          <a:p>
            <a:r>
              <a:rPr lang="en-US" dirty="0" smtClean="0"/>
              <a:t>Being faithful to one uninfected person</a:t>
            </a:r>
          </a:p>
          <a:p>
            <a:r>
              <a:rPr lang="en-US" dirty="0" smtClean="0"/>
              <a:t>Right condom use</a:t>
            </a:r>
          </a:p>
          <a:p>
            <a:r>
              <a:rPr lang="en-US" dirty="0" smtClean="0"/>
              <a:t>HIV testing and counselling;</a:t>
            </a:r>
          </a:p>
          <a:p>
            <a:pPr lvl="1"/>
            <a:r>
              <a:rPr lang="en-US" dirty="0" smtClean="0"/>
              <a:t>provider initiated</a:t>
            </a:r>
          </a:p>
          <a:p>
            <a:pPr lvl="1"/>
            <a:r>
              <a:rPr lang="en-US" dirty="0" smtClean="0"/>
              <a:t>patient initiated</a:t>
            </a:r>
          </a:p>
          <a:p>
            <a:r>
              <a:rPr lang="en-US" dirty="0" smtClean="0"/>
              <a:t>Pre exposure prophylaxis</a:t>
            </a:r>
          </a:p>
          <a:p>
            <a:r>
              <a:rPr lang="en-US" dirty="0" smtClean="0"/>
              <a:t>Post exposure prophylaxis</a:t>
            </a:r>
          </a:p>
          <a:p>
            <a:r>
              <a:rPr lang="en-US" dirty="0" smtClean="0"/>
              <a:t>Careful use and disposal of sharp objects</a:t>
            </a:r>
          </a:p>
          <a:p>
            <a:r>
              <a:rPr lang="en-US" dirty="0" smtClean="0"/>
              <a:t>Screening of blood before transfusion</a:t>
            </a:r>
          </a:p>
          <a:p>
            <a:endParaRPr lang="en-US" dirty="0" smtClean="0"/>
          </a:p>
          <a:p>
            <a:pPr marL="0" indent="0">
              <a:buNone/>
            </a:pPr>
            <a:endParaRPr lang="en-US" dirty="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6646063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planning</a:t>
            </a:r>
            <a:endParaRPr lang="en-US" dirty="0"/>
          </a:p>
        </p:txBody>
      </p:sp>
      <p:sp>
        <p:nvSpPr>
          <p:cNvPr id="3" name="Content Placeholder 2"/>
          <p:cNvSpPr>
            <a:spLocks noGrp="1"/>
          </p:cNvSpPr>
          <p:nvPr>
            <p:ph idx="1"/>
          </p:nvPr>
        </p:nvSpPr>
        <p:spPr>
          <a:xfrm>
            <a:off x="457200" y="1524000"/>
            <a:ext cx="7543800" cy="4949952"/>
          </a:xfrm>
        </p:spPr>
        <p:txBody>
          <a:bodyPr>
            <a:normAutofit fontScale="85000" lnSpcReduction="20000"/>
          </a:bodyPr>
          <a:lstStyle/>
          <a:p>
            <a:pPr>
              <a:buFont typeface="Courier New" pitchFamily="49" charset="0"/>
              <a:buChar char="o"/>
            </a:pPr>
            <a:r>
              <a:rPr lang="en-US" dirty="0" err="1" smtClean="0"/>
              <a:t>Lactational</a:t>
            </a:r>
            <a:r>
              <a:rPr lang="en-US" dirty="0" smtClean="0"/>
              <a:t> </a:t>
            </a:r>
            <a:r>
              <a:rPr lang="en-US" dirty="0" err="1"/>
              <a:t>Amenorrhoea</a:t>
            </a:r>
            <a:r>
              <a:rPr lang="en-US" dirty="0"/>
              <a:t> Method (LAM</a:t>
            </a:r>
            <a:r>
              <a:rPr lang="en-US" dirty="0" smtClean="0"/>
              <a:t>)</a:t>
            </a:r>
          </a:p>
          <a:p>
            <a:pPr>
              <a:buFont typeface="Courier New" pitchFamily="49" charset="0"/>
              <a:buChar char="o"/>
            </a:pPr>
            <a:r>
              <a:rPr lang="en-US" dirty="0" smtClean="0"/>
              <a:t> </a:t>
            </a:r>
            <a:r>
              <a:rPr lang="en-US" dirty="0"/>
              <a:t>Hormonal </a:t>
            </a:r>
            <a:r>
              <a:rPr lang="en-US" dirty="0" smtClean="0"/>
              <a:t>contraception</a:t>
            </a:r>
            <a:endParaRPr lang="en-US" dirty="0"/>
          </a:p>
          <a:p>
            <a:pPr>
              <a:buFont typeface="Courier New" pitchFamily="49" charset="0"/>
              <a:buChar char="o"/>
            </a:pPr>
            <a:r>
              <a:rPr lang="en-US" dirty="0" smtClean="0"/>
              <a:t> </a:t>
            </a:r>
            <a:r>
              <a:rPr lang="en-US" dirty="0"/>
              <a:t>Intra-uterine contraceptive devices (IUCDs</a:t>
            </a:r>
            <a:r>
              <a:rPr lang="en-US" dirty="0" smtClean="0"/>
              <a:t>)</a:t>
            </a:r>
            <a:endParaRPr lang="en-US" dirty="0"/>
          </a:p>
          <a:p>
            <a:pPr>
              <a:buFont typeface="Courier New" pitchFamily="49" charset="0"/>
              <a:buChar char="o"/>
            </a:pPr>
            <a:r>
              <a:rPr lang="en-US" dirty="0" smtClean="0"/>
              <a:t> </a:t>
            </a:r>
            <a:r>
              <a:rPr lang="en-US" dirty="0"/>
              <a:t>Surgical methods: Surgical contraception should be offered to HIV positive women and </a:t>
            </a:r>
            <a:r>
              <a:rPr lang="en-US" dirty="0" smtClean="0"/>
              <a:t>their partners.</a:t>
            </a:r>
          </a:p>
          <a:p>
            <a:pPr>
              <a:buFont typeface="Courier New" pitchFamily="49" charset="0"/>
              <a:buChar char="o"/>
            </a:pPr>
            <a:r>
              <a:rPr lang="en-US" dirty="0" smtClean="0"/>
              <a:t>Barrier </a:t>
            </a:r>
            <a:r>
              <a:rPr lang="en-US" dirty="0"/>
              <a:t>methods: Female and male condoms provide protection against STIs and reduce </a:t>
            </a:r>
            <a:r>
              <a:rPr lang="en-US" dirty="0" smtClean="0"/>
              <a:t>the risk </a:t>
            </a:r>
            <a:r>
              <a:rPr lang="en-US" dirty="0"/>
              <a:t>of HIV transmission </a:t>
            </a:r>
          </a:p>
          <a:p>
            <a:pPr>
              <a:buFont typeface="Courier New" pitchFamily="49" charset="0"/>
              <a:buChar char="o"/>
            </a:pPr>
            <a:r>
              <a:rPr lang="en-US" dirty="0" smtClean="0"/>
              <a:t> </a:t>
            </a:r>
            <a:r>
              <a:rPr lang="en-US" dirty="0"/>
              <a:t>Emergency </a:t>
            </a:r>
            <a:r>
              <a:rPr lang="en-US" dirty="0" smtClean="0"/>
              <a:t>contraception</a:t>
            </a:r>
            <a:r>
              <a:rPr lang="en-US" dirty="0"/>
              <a:t>.</a:t>
            </a:r>
          </a:p>
          <a:p>
            <a:pPr>
              <a:buFont typeface="Courier New" pitchFamily="49" charset="0"/>
              <a:buChar char="o"/>
            </a:pPr>
            <a:r>
              <a:rPr lang="en-US" dirty="0" smtClean="0"/>
              <a:t> </a:t>
            </a:r>
            <a:r>
              <a:rPr lang="en-US" dirty="0"/>
              <a:t>Fertility Awareness Based </a:t>
            </a:r>
            <a:r>
              <a:rPr lang="en-US" dirty="0" smtClean="0"/>
              <a:t>methods : </a:t>
            </a:r>
            <a:r>
              <a:rPr lang="en-US" dirty="0"/>
              <a:t>use </a:t>
            </a:r>
            <a:r>
              <a:rPr lang="en-US" dirty="0" smtClean="0"/>
              <a:t>of </a:t>
            </a:r>
            <a:r>
              <a:rPr lang="en-US" dirty="0"/>
              <a:t>Standard Days Method or Calendar method should have regular menstrual cycles</a:t>
            </a:r>
            <a:r>
              <a:rPr lang="en-US" dirty="0" smtClean="0"/>
              <a:t>.</a:t>
            </a:r>
          </a:p>
          <a:p>
            <a:pPr>
              <a:buFont typeface="Courier New" pitchFamily="49" charset="0"/>
              <a:buChar char="o"/>
            </a:pPr>
            <a:endParaRPr lang="en-US" dirty="0"/>
          </a:p>
          <a:p>
            <a:pPr>
              <a:buFont typeface="Courier New" pitchFamily="49" charset="0"/>
              <a:buChar char="o"/>
            </a:pPr>
            <a:endParaRPr lang="en-US" dirty="0"/>
          </a:p>
          <a:p>
            <a:pPr>
              <a:buFont typeface="Courier New" pitchFamily="49" charset="0"/>
              <a:buChar char="o"/>
            </a:pPr>
            <a:endParaRPr lang="en-US" dirty="0"/>
          </a:p>
          <a:p>
            <a:pPr marL="0" indent="0">
              <a:buNone/>
            </a:pPr>
            <a:endParaRPr lang="en-US" dirty="0"/>
          </a:p>
        </p:txBody>
      </p:sp>
    </p:spTree>
    <p:extLst>
      <p:ext uri="{BB962C8B-B14F-4D97-AF65-F5344CB8AC3E}">
        <p14:creationId xmlns:p14="http://schemas.microsoft.com/office/powerpoint/2010/main" val="200396298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MTCT interventions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ANTENATAL</a:t>
            </a:r>
            <a:endParaRPr lang="en-US" dirty="0"/>
          </a:p>
          <a:p>
            <a:pPr>
              <a:buFont typeface="Courier New" pitchFamily="49" charset="0"/>
              <a:buChar char="o"/>
            </a:pPr>
            <a:r>
              <a:rPr lang="en-US" dirty="0"/>
              <a:t>Group education: Include information on four ANC visits, </a:t>
            </a:r>
            <a:r>
              <a:rPr lang="en-US" dirty="0" smtClean="0"/>
              <a:t>breastfeeding, </a:t>
            </a:r>
            <a:r>
              <a:rPr lang="en-US" dirty="0"/>
              <a:t>personal hygiene, birth preparedness, danger signs, prevention of complications, </a:t>
            </a:r>
            <a:r>
              <a:rPr lang="en-US" dirty="0" smtClean="0"/>
              <a:t>skilled birth </a:t>
            </a:r>
            <a:r>
              <a:rPr lang="en-US" dirty="0"/>
              <a:t>attendance, family planning, immunization schedule, post-natal care and HIV and </a:t>
            </a:r>
            <a:r>
              <a:rPr lang="en-US" dirty="0" smtClean="0"/>
              <a:t>AIDS management.</a:t>
            </a:r>
          </a:p>
          <a:p>
            <a:pPr>
              <a:buNone/>
            </a:pPr>
            <a:endParaRPr lang="en-US" dirty="0"/>
          </a:p>
          <a:p>
            <a:r>
              <a:rPr lang="en-US" dirty="0"/>
              <a:t>Client history: Obtain routine data including medical, obstetric, and psychosocial </a:t>
            </a:r>
            <a:r>
              <a:rPr lang="en-US" dirty="0" smtClean="0"/>
              <a:t>history. Determine </a:t>
            </a:r>
            <a:r>
              <a:rPr lang="en-US" dirty="0"/>
              <a:t>drug history, known </a:t>
            </a:r>
            <a:r>
              <a:rPr lang="en-US" dirty="0" smtClean="0"/>
              <a:t>allergies. Physical </a:t>
            </a:r>
            <a:r>
              <a:rPr lang="en-US" dirty="0"/>
              <a:t>examination: Include vital signs, inspection, auscultation and palpation, </a:t>
            </a:r>
            <a:r>
              <a:rPr lang="en-US" dirty="0" smtClean="0"/>
              <a:t>breast Examination</a:t>
            </a:r>
          </a:p>
          <a:p>
            <a:pPr>
              <a:buNone/>
            </a:pPr>
            <a:endParaRPr lang="en-US" dirty="0"/>
          </a:p>
          <a:p>
            <a:r>
              <a:rPr lang="en-US" dirty="0"/>
              <a:t>Abdominal and genital examination: Include inspection, palpation, </a:t>
            </a:r>
            <a:r>
              <a:rPr lang="en-US" dirty="0" smtClean="0"/>
              <a:t>fetal </a:t>
            </a:r>
            <a:r>
              <a:rPr lang="en-US" dirty="0"/>
              <a:t>auscultation, </a:t>
            </a:r>
            <a:r>
              <a:rPr lang="en-US" dirty="0" smtClean="0"/>
              <a:t>speculum and </a:t>
            </a:r>
            <a:r>
              <a:rPr lang="en-US" dirty="0"/>
              <a:t>bimanual examinations, where indicated, STI screening, cervical cancer </a:t>
            </a:r>
            <a:r>
              <a:rPr lang="en-US" dirty="0" smtClean="0"/>
              <a:t>screening(VIA)ANC </a:t>
            </a:r>
            <a:r>
              <a:rPr lang="en-US" dirty="0"/>
              <a:t>Profile: Routine tests for syphilis, </a:t>
            </a:r>
            <a:r>
              <a:rPr lang="en-US" dirty="0" err="1"/>
              <a:t>Hb</a:t>
            </a:r>
            <a:r>
              <a:rPr lang="en-US" dirty="0"/>
              <a:t>, blood group and Rhesus factor, urinalysis </a:t>
            </a:r>
          </a:p>
        </p:txBody>
      </p:sp>
    </p:spTree>
    <p:extLst>
      <p:ext uri="{BB962C8B-B14F-4D97-AF65-F5344CB8AC3E}">
        <p14:creationId xmlns:p14="http://schemas.microsoft.com/office/powerpoint/2010/main" val="229472646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848600" cy="5410200"/>
          </a:xfrm>
        </p:spPr>
        <p:txBody>
          <a:bodyPr>
            <a:normAutofit fontScale="77500" lnSpcReduction="20000"/>
          </a:bodyPr>
          <a:lstStyle/>
          <a:p>
            <a:r>
              <a:rPr lang="en-US" dirty="0"/>
              <a:t>Counselling on birth preparedness: Support the pregnant woman and her partner to </a:t>
            </a:r>
            <a:r>
              <a:rPr lang="en-US" dirty="0" smtClean="0"/>
              <a:t>develop an </a:t>
            </a:r>
            <a:r>
              <a:rPr lang="en-US" dirty="0"/>
              <a:t>individual birth plan that includes place of delivery with skilled birth attendance, </a:t>
            </a:r>
            <a:r>
              <a:rPr lang="en-US" dirty="0" smtClean="0"/>
              <a:t>emergency transport</a:t>
            </a:r>
            <a:r>
              <a:rPr lang="en-US" dirty="0"/>
              <a:t>, birth companionship and readiness for infant care</a:t>
            </a:r>
            <a:r>
              <a:rPr lang="en-US" dirty="0" smtClean="0"/>
              <a:t>.</a:t>
            </a:r>
          </a:p>
          <a:p>
            <a:endParaRPr lang="en-US" dirty="0"/>
          </a:p>
          <a:p>
            <a:r>
              <a:rPr lang="en-US" dirty="0"/>
              <a:t>Counselling on pregnancy </a:t>
            </a:r>
            <a:r>
              <a:rPr lang="en-US" dirty="0" smtClean="0"/>
              <a:t>danger signs: pregnancy </a:t>
            </a:r>
            <a:r>
              <a:rPr lang="en-US" dirty="0"/>
              <a:t>complications such as bleeding, fever, severe </a:t>
            </a:r>
            <a:r>
              <a:rPr lang="en-US" dirty="0" smtClean="0"/>
              <a:t>headache, swollen </a:t>
            </a:r>
            <a:r>
              <a:rPr lang="en-US" dirty="0"/>
              <a:t>feet, fits or convulsions</a:t>
            </a:r>
            <a:r>
              <a:rPr lang="en-US" dirty="0" smtClean="0"/>
              <a:t>.</a:t>
            </a:r>
          </a:p>
          <a:p>
            <a:endParaRPr lang="en-US" dirty="0"/>
          </a:p>
          <a:p>
            <a:r>
              <a:rPr lang="en-US" dirty="0"/>
              <a:t>Counselling on infant feeding: All women require infant-feeding counselling and </a:t>
            </a:r>
            <a:r>
              <a:rPr lang="en-US" dirty="0" smtClean="0"/>
              <a:t>support. Exclusive </a:t>
            </a:r>
            <a:r>
              <a:rPr lang="en-US" dirty="0"/>
              <a:t>breastfeeding for six months should be promoted as the norm for all women </a:t>
            </a:r>
            <a:r>
              <a:rPr lang="en-US" dirty="0" smtClean="0"/>
              <a:t>regardless of </a:t>
            </a:r>
            <a:r>
              <a:rPr lang="en-US" dirty="0"/>
              <a:t>HIV status. Women infected with HIV need to be guided in the selection of safer </a:t>
            </a:r>
            <a:r>
              <a:rPr lang="en-US" dirty="0" smtClean="0"/>
              <a:t>infant-feeding options.</a:t>
            </a:r>
          </a:p>
          <a:p>
            <a:endParaRPr lang="en-US" dirty="0"/>
          </a:p>
        </p:txBody>
      </p:sp>
    </p:spTree>
    <p:extLst>
      <p:ext uri="{BB962C8B-B14F-4D97-AF65-F5344CB8AC3E}">
        <p14:creationId xmlns:p14="http://schemas.microsoft.com/office/powerpoint/2010/main" val="14862295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7467600" cy="5559552"/>
          </a:xfrm>
        </p:spPr>
        <p:txBody>
          <a:bodyPr>
            <a:normAutofit fontScale="92500" lnSpcReduction="20000"/>
          </a:bodyPr>
          <a:lstStyle/>
          <a:p>
            <a:r>
              <a:rPr lang="en-US" dirty="0"/>
              <a:t>Nutritional assessment, counselling and education</a:t>
            </a:r>
            <a:r>
              <a:rPr lang="en-US" dirty="0" smtClean="0"/>
              <a:t>: </a:t>
            </a:r>
            <a:r>
              <a:rPr lang="en-US" dirty="0"/>
              <a:t>iron, multivitamin and folate supplementation, monitor for </a:t>
            </a:r>
            <a:r>
              <a:rPr lang="en-US" dirty="0" smtClean="0"/>
              <a:t>anemia , </a:t>
            </a:r>
            <a:r>
              <a:rPr lang="en-US" dirty="0"/>
              <a:t>adequate caloric and nutrient intake, and recommend realistic diet adjustments based on local resources and needs of HIV+ pregnant women.</a:t>
            </a:r>
          </a:p>
          <a:p>
            <a:r>
              <a:rPr lang="en-US" dirty="0"/>
              <a:t>Counselling on HIV and AIDS: </a:t>
            </a:r>
            <a:r>
              <a:rPr lang="en-US" dirty="0" smtClean="0"/>
              <a:t>symptoms </a:t>
            </a:r>
            <a:r>
              <a:rPr lang="en-US" dirty="0"/>
              <a:t>of HIV disease progression, such as frequent and recurrent illnesses, chronic persistent diarrhea, candidiasis, fever, wasting or signs of any opportunistic infection. Link </a:t>
            </a:r>
            <a:r>
              <a:rPr lang="en-US" dirty="0" smtClean="0"/>
              <a:t>women to </a:t>
            </a:r>
            <a:r>
              <a:rPr lang="en-US" dirty="0"/>
              <a:t>HIV/AIDS treatment and other support programmes where available.</a:t>
            </a:r>
          </a:p>
          <a:p>
            <a:endParaRPr lang="en-US" dirty="0"/>
          </a:p>
          <a:p>
            <a:endParaRPr lang="en-US" dirty="0"/>
          </a:p>
        </p:txBody>
      </p:sp>
    </p:spTree>
    <p:extLst>
      <p:ext uri="{BB962C8B-B14F-4D97-AF65-F5344CB8AC3E}">
        <p14:creationId xmlns:p14="http://schemas.microsoft.com/office/powerpoint/2010/main" val="372584677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7620000" cy="5562600"/>
          </a:xfrm>
        </p:spPr>
        <p:txBody>
          <a:bodyPr>
            <a:normAutofit fontScale="92500"/>
          </a:bodyPr>
          <a:lstStyle/>
          <a:p>
            <a:pPr marL="274320" lvl="1" indent="0">
              <a:buNone/>
            </a:pPr>
            <a:endParaRPr lang="en-US" sz="2400" dirty="0"/>
          </a:p>
          <a:p>
            <a:pPr marL="617220" lvl="1" indent="-342900">
              <a:buFont typeface="Courier New" pitchFamily="49" charset="0"/>
              <a:buChar char="o"/>
            </a:pPr>
            <a:r>
              <a:rPr lang="en-US" sz="2400" dirty="0"/>
              <a:t>Tetanus toxoid </a:t>
            </a:r>
            <a:r>
              <a:rPr lang="en-US" sz="2400" dirty="0" smtClean="0"/>
              <a:t>immunizations : </a:t>
            </a:r>
            <a:r>
              <a:rPr lang="en-US" sz="2400" dirty="0"/>
              <a:t>Administer according to current KEPI TT Immunization Schedule</a:t>
            </a:r>
            <a:r>
              <a:rPr lang="en-US" sz="2400" dirty="0" smtClean="0"/>
              <a:t>.</a:t>
            </a:r>
          </a:p>
          <a:p>
            <a:pPr marL="617220" lvl="1" indent="-342900">
              <a:buFont typeface="Courier New" pitchFamily="49" charset="0"/>
              <a:buChar char="o"/>
            </a:pPr>
            <a:r>
              <a:rPr lang="en-US" sz="2400" dirty="0"/>
              <a:t>Deworming: All pregnant women should receive anti-helminthes after first trimester </a:t>
            </a:r>
          </a:p>
          <a:p>
            <a:pPr marL="617220" lvl="1" indent="-342900">
              <a:buFont typeface="Courier New" pitchFamily="49" charset="0"/>
              <a:buChar char="o"/>
            </a:pPr>
            <a:r>
              <a:rPr lang="en-US" sz="2400" dirty="0" smtClean="0"/>
              <a:t>Antimalarial , </a:t>
            </a:r>
            <a:r>
              <a:rPr lang="en-US" sz="2400" dirty="0"/>
              <a:t>ITNs: All pregnant women in malaria endemic areas should sleep </a:t>
            </a:r>
            <a:r>
              <a:rPr lang="en-US" sz="2400" dirty="0" smtClean="0"/>
              <a:t>under treated nets.</a:t>
            </a:r>
            <a:endParaRPr lang="en-US" sz="2400" dirty="0"/>
          </a:p>
          <a:p>
            <a:pPr marL="617220" lvl="1" indent="-342900">
              <a:buFont typeface="Courier New" pitchFamily="49" charset="0"/>
              <a:buChar char="o"/>
            </a:pPr>
            <a:r>
              <a:rPr lang="en-US" sz="2400" dirty="0"/>
              <a:t>ARV treatment during pregnancy: Provide HAART within the MCH setting according to the Kenya protocol on use of ARVs</a:t>
            </a:r>
            <a:r>
              <a:rPr lang="en-US" sz="2400" dirty="0" smtClean="0"/>
              <a:t>.</a:t>
            </a:r>
            <a:endParaRPr lang="en-US" sz="2400" dirty="0"/>
          </a:p>
          <a:p>
            <a:pPr marL="617220" lvl="1" indent="-342900">
              <a:buFont typeface="Courier New" pitchFamily="49" charset="0"/>
              <a:buChar char="o"/>
            </a:pPr>
            <a:r>
              <a:rPr lang="en-US" sz="2400" dirty="0"/>
              <a:t>Prevention with Positives: Encourage positive living, disclosure, correct and consistent </a:t>
            </a:r>
            <a:r>
              <a:rPr lang="en-US" sz="2400" dirty="0" smtClean="0"/>
              <a:t>condom use</a:t>
            </a:r>
            <a:r>
              <a:rPr lang="en-US" sz="2400" dirty="0"/>
              <a:t>, and provide psychosocial support to the affected families. For the HIV-infected and </a:t>
            </a:r>
            <a:r>
              <a:rPr lang="en-US" sz="2400" dirty="0" smtClean="0"/>
              <a:t>affected families</a:t>
            </a:r>
            <a:r>
              <a:rPr lang="en-US" sz="2400" dirty="0"/>
              <a:t>, establish and/or strengthen linkages to care, treatment and support services including</a:t>
            </a:r>
          </a:p>
          <a:p>
            <a:pPr marL="617220" lvl="1" indent="-342900">
              <a:buFont typeface="Courier New" pitchFamily="49" charset="0"/>
              <a:buChar char="o"/>
            </a:pPr>
            <a:endParaRPr lang="en-US" sz="2400" dirty="0" smtClean="0"/>
          </a:p>
          <a:p>
            <a:pPr marL="617220" lvl="1" indent="-342900">
              <a:buFont typeface="Courier New" pitchFamily="49" charset="0"/>
              <a:buChar char="o"/>
            </a:pPr>
            <a:endParaRPr lang="en-US" sz="2400" dirty="0"/>
          </a:p>
          <a:p>
            <a:endParaRPr lang="en-US" dirty="0"/>
          </a:p>
          <a:p>
            <a:endParaRPr lang="en-US" dirty="0"/>
          </a:p>
        </p:txBody>
      </p:sp>
    </p:spTree>
    <p:extLst>
      <p:ext uri="{BB962C8B-B14F-4D97-AF65-F5344CB8AC3E}">
        <p14:creationId xmlns:p14="http://schemas.microsoft.com/office/powerpoint/2010/main" val="362884110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ARV in pregnancy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All HIV-infected pregnant women should be </a:t>
            </a:r>
            <a:r>
              <a:rPr lang="en-US" dirty="0" err="1" smtClean="0"/>
              <a:t>counselled</a:t>
            </a:r>
            <a:r>
              <a:rPr lang="en-US" dirty="0" smtClean="0"/>
              <a:t> on comprehensive HIV care including </a:t>
            </a:r>
            <a:r>
              <a:rPr lang="en-US" dirty="0" err="1" smtClean="0"/>
              <a:t>useof</a:t>
            </a:r>
            <a:r>
              <a:rPr lang="en-US" dirty="0" smtClean="0"/>
              <a:t> ARVs for their own health and for PMTCT.</a:t>
            </a:r>
          </a:p>
          <a:p>
            <a:endParaRPr lang="en-US" dirty="0" smtClean="0"/>
          </a:p>
          <a:p>
            <a:r>
              <a:rPr lang="en-US" dirty="0" smtClean="0"/>
              <a:t>All HIV-infected pregnant women should have their HIV disease staged</a:t>
            </a:r>
          </a:p>
          <a:p>
            <a:endParaRPr lang="en-US" dirty="0" smtClean="0"/>
          </a:p>
          <a:p>
            <a:r>
              <a:rPr lang="en-US" dirty="0" smtClean="0"/>
              <a:t>All HIV-infected pregnant women should have baseline laboratory and other necessary diagnostic evaluations</a:t>
            </a:r>
          </a:p>
          <a:p>
            <a:endParaRPr lang="en-US" dirty="0" smtClean="0"/>
          </a:p>
          <a:p>
            <a:r>
              <a:rPr lang="en-US" dirty="0" smtClean="0"/>
              <a:t>OI prophylaxis &amp; micronutrient supplementation:</a:t>
            </a:r>
          </a:p>
          <a:p>
            <a:endParaRPr lang="en-US" dirty="0"/>
          </a:p>
        </p:txBody>
      </p:sp>
    </p:spTree>
    <p:extLst>
      <p:ext uri="{BB962C8B-B14F-4D97-AF65-F5344CB8AC3E}">
        <p14:creationId xmlns:p14="http://schemas.microsoft.com/office/powerpoint/2010/main" val="94667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4094565"/>
              </p:ext>
            </p:extLst>
          </p:nvPr>
        </p:nvGraphicFramePr>
        <p:xfrm>
          <a:off x="457200" y="1219199"/>
          <a:ext cx="8229600" cy="5451515"/>
        </p:xfrm>
        <a:graphic>
          <a:graphicData uri="http://schemas.openxmlformats.org/drawingml/2006/table">
            <a:tbl>
              <a:tblPr firstRow="1" bandRow="1">
                <a:tableStyleId>{5C22544A-7EE6-4342-B048-85BDC9FD1C3A}</a:tableStyleId>
              </a:tblPr>
              <a:tblGrid>
                <a:gridCol w="4114800"/>
                <a:gridCol w="4114800"/>
              </a:tblGrid>
              <a:tr h="403523">
                <a:tc>
                  <a:txBody>
                    <a:bodyPr/>
                    <a:lstStyle/>
                    <a:p>
                      <a:r>
                        <a:rPr lang="en-US" b="1" dirty="0" smtClean="0"/>
                        <a:t>Category of disrespect or abuse</a:t>
                      </a:r>
                      <a:endParaRPr lang="en-US" dirty="0"/>
                    </a:p>
                  </a:txBody>
                  <a:tcPr/>
                </a:tc>
                <a:tc>
                  <a:txBody>
                    <a:bodyPr/>
                    <a:lstStyle/>
                    <a:p>
                      <a:r>
                        <a:rPr lang="en-US" b="1" dirty="0" smtClean="0"/>
                        <a:t>Principles </a:t>
                      </a:r>
                      <a:endParaRPr lang="en-US" dirty="0"/>
                    </a:p>
                  </a:txBody>
                  <a:tcPr/>
                </a:tc>
              </a:tr>
              <a:tr h="403523">
                <a:tc>
                  <a:txBody>
                    <a:bodyPr/>
                    <a:lstStyle/>
                    <a:p>
                      <a:r>
                        <a:rPr lang="en-US" dirty="0" smtClean="0"/>
                        <a:t>Physical abuse</a:t>
                      </a:r>
                      <a:endParaRPr lang="en-US" dirty="0"/>
                    </a:p>
                  </a:txBody>
                  <a:tcPr/>
                </a:tc>
                <a:tc>
                  <a:txBody>
                    <a:bodyPr/>
                    <a:lstStyle/>
                    <a:p>
                      <a:r>
                        <a:rPr lang="en-US" dirty="0" smtClean="0"/>
                        <a:t>Freedom from harm and ill treatment </a:t>
                      </a:r>
                      <a:endParaRPr lang="en-US" dirty="0"/>
                    </a:p>
                  </a:txBody>
                  <a:tcPr/>
                </a:tc>
              </a:tr>
              <a:tr h="1293484">
                <a:tc>
                  <a:txBody>
                    <a:bodyPr/>
                    <a:lstStyle/>
                    <a:p>
                      <a:r>
                        <a:rPr lang="en-US" dirty="0" smtClean="0"/>
                        <a:t>Non-consented care</a:t>
                      </a:r>
                      <a:endParaRPr lang="en-US" dirty="0"/>
                    </a:p>
                  </a:txBody>
                  <a:tcPr/>
                </a:tc>
                <a:tc>
                  <a:txBody>
                    <a:bodyPr/>
                    <a:lstStyle/>
                    <a:p>
                      <a:r>
                        <a:rPr lang="en-US" dirty="0" smtClean="0"/>
                        <a:t>Right to information, informed consent and refusal, </a:t>
                      </a:r>
                      <a:r>
                        <a:rPr lang="en-US" dirty="0" err="1" smtClean="0"/>
                        <a:t>respectfor</a:t>
                      </a:r>
                      <a:r>
                        <a:rPr lang="en-US" dirty="0" smtClean="0"/>
                        <a:t> choices and preferences including companionship during maternity care</a:t>
                      </a:r>
                      <a:endParaRPr lang="en-US" dirty="0"/>
                    </a:p>
                  </a:txBody>
                  <a:tcPr/>
                </a:tc>
              </a:tr>
              <a:tr h="403523">
                <a:tc>
                  <a:txBody>
                    <a:bodyPr/>
                    <a:lstStyle/>
                    <a:p>
                      <a:r>
                        <a:rPr lang="en-US" dirty="0" smtClean="0"/>
                        <a:t>Non-confidential care</a:t>
                      </a:r>
                      <a:endParaRPr lang="en-US" dirty="0"/>
                    </a:p>
                  </a:txBody>
                  <a:tcPr/>
                </a:tc>
                <a:tc>
                  <a:txBody>
                    <a:bodyPr/>
                    <a:lstStyle/>
                    <a:p>
                      <a:r>
                        <a:rPr lang="en-US" dirty="0" err="1" smtClean="0"/>
                        <a:t>Confidentiality,privacy</a:t>
                      </a:r>
                      <a:endParaRPr lang="en-US" dirty="0"/>
                    </a:p>
                  </a:txBody>
                  <a:tcPr/>
                </a:tc>
              </a:tr>
              <a:tr h="696491">
                <a:tc>
                  <a:txBody>
                    <a:bodyPr/>
                    <a:lstStyle/>
                    <a:p>
                      <a:r>
                        <a:rPr lang="en-US" dirty="0" smtClean="0"/>
                        <a:t>Non dignified care (including physical abuse)</a:t>
                      </a:r>
                      <a:endParaRPr lang="en-US" dirty="0"/>
                    </a:p>
                  </a:txBody>
                  <a:tcPr/>
                </a:tc>
                <a:tc>
                  <a:txBody>
                    <a:bodyPr/>
                    <a:lstStyle/>
                    <a:p>
                      <a:r>
                        <a:rPr lang="en-US" dirty="0" smtClean="0"/>
                        <a:t>Dignity, respect</a:t>
                      </a:r>
                      <a:endParaRPr lang="en-US" dirty="0"/>
                    </a:p>
                  </a:txBody>
                  <a:tcPr/>
                </a:tc>
              </a:tr>
              <a:tr h="696491">
                <a:tc>
                  <a:txBody>
                    <a:bodyPr/>
                    <a:lstStyle/>
                    <a:p>
                      <a:r>
                        <a:rPr lang="en-US" dirty="0" smtClean="0"/>
                        <a:t>Discrimination based on specific attributes</a:t>
                      </a:r>
                      <a:endParaRPr lang="en-US" dirty="0"/>
                    </a:p>
                  </a:txBody>
                  <a:tcPr/>
                </a:tc>
                <a:tc>
                  <a:txBody>
                    <a:bodyPr/>
                    <a:lstStyle/>
                    <a:p>
                      <a:r>
                        <a:rPr lang="en-US" dirty="0" smtClean="0"/>
                        <a:t>Equality, freedom from discrimination, equitable care</a:t>
                      </a:r>
                      <a:endParaRPr lang="en-US" dirty="0"/>
                    </a:p>
                  </a:txBody>
                  <a:tcPr/>
                </a:tc>
              </a:tr>
              <a:tr h="403523">
                <a:tc>
                  <a:txBody>
                    <a:bodyPr/>
                    <a:lstStyle/>
                    <a:p>
                      <a:r>
                        <a:rPr lang="en-US" dirty="0" smtClean="0"/>
                        <a:t>Abandonment or denial of care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 to timely healthcare and to the highest attainable level of health	</a:t>
                      </a:r>
                    </a:p>
                    <a:p>
                      <a:endParaRPr lang="en-US" dirty="0"/>
                    </a:p>
                  </a:txBody>
                  <a:tcPr/>
                </a:tc>
              </a:tr>
              <a:tr h="403523">
                <a:tc>
                  <a:txBody>
                    <a:bodyPr/>
                    <a:lstStyle/>
                    <a:p>
                      <a:r>
                        <a:rPr lang="en-US" dirty="0" smtClean="0"/>
                        <a:t>Detention in facilities</a:t>
                      </a:r>
                      <a:endParaRPr lang="en-US" dirty="0"/>
                    </a:p>
                  </a:txBody>
                  <a:tcPr/>
                </a:tc>
                <a:tc>
                  <a:txBody>
                    <a:bodyPr/>
                    <a:lstStyle/>
                    <a:p>
                      <a:r>
                        <a:rPr lang="en-US" dirty="0" smtClean="0"/>
                        <a:t>Liberty, autonomy, self-determination and freedom from coercion</a:t>
                      </a:r>
                      <a:endParaRPr lang="en-US" dirty="0"/>
                    </a:p>
                  </a:txBody>
                  <a:tcPr/>
                </a:tc>
              </a:tr>
            </a:tbl>
          </a:graphicData>
        </a:graphic>
      </p:graphicFrame>
    </p:spTree>
    <p:extLst>
      <p:ext uri="{BB962C8B-B14F-4D97-AF65-F5344CB8AC3E}">
        <p14:creationId xmlns:p14="http://schemas.microsoft.com/office/powerpoint/2010/main" val="236933045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ARV are used for:</a:t>
            </a:r>
          </a:p>
          <a:p>
            <a:pPr lvl="1"/>
            <a:r>
              <a:rPr lang="en-US" dirty="0" smtClean="0"/>
              <a:t>Treatment: HIV-infected pregnant women eligible for ART should start ART as soon as possible. HIV-infected pregnant women already on ART before becoming pregnant should continue ART.</a:t>
            </a:r>
          </a:p>
          <a:p>
            <a:pPr lvl="1"/>
            <a:r>
              <a:rPr lang="en-US" dirty="0" smtClean="0"/>
              <a:t>Prophylaxis: </a:t>
            </a:r>
          </a:p>
          <a:p>
            <a:pPr lvl="2"/>
            <a:r>
              <a:rPr lang="en-US" dirty="0" smtClean="0"/>
              <a:t>Option A</a:t>
            </a:r>
          </a:p>
          <a:p>
            <a:pPr lvl="2"/>
            <a:r>
              <a:rPr lang="en-US" dirty="0" smtClean="0"/>
              <a:t>Option B</a:t>
            </a:r>
          </a:p>
          <a:p>
            <a:pPr lvl="2"/>
            <a:r>
              <a:rPr lang="en-US" dirty="0" smtClean="0"/>
              <a:t>Option B+</a:t>
            </a:r>
            <a:endParaRPr lang="en-US" dirty="0"/>
          </a:p>
        </p:txBody>
      </p:sp>
    </p:spTree>
    <p:extLst>
      <p:ext uri="{BB962C8B-B14F-4D97-AF65-F5344CB8AC3E}">
        <p14:creationId xmlns:p14="http://schemas.microsoft.com/office/powerpoint/2010/main" val="130912107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Criteria for initiating ART in pregnant women based on clinical stage and availability of CD4</a:t>
            </a:r>
          </a:p>
          <a:p>
            <a:endParaRPr lang="en-US" dirty="0"/>
          </a:p>
        </p:txBody>
      </p:sp>
      <p:graphicFrame>
        <p:nvGraphicFramePr>
          <p:cNvPr id="4" name="Table 3"/>
          <p:cNvGraphicFramePr>
            <a:graphicFrameLocks noGrp="1"/>
          </p:cNvGraphicFramePr>
          <p:nvPr/>
        </p:nvGraphicFramePr>
        <p:xfrm>
          <a:off x="914400" y="2819400"/>
          <a:ext cx="7086600" cy="3169920"/>
        </p:xfrm>
        <a:graphic>
          <a:graphicData uri="http://schemas.openxmlformats.org/drawingml/2006/table">
            <a:tbl>
              <a:tblPr firstRow="1" bandRow="1">
                <a:tableStyleId>{5C22544A-7EE6-4342-B048-85BDC9FD1C3A}</a:tableStyleId>
              </a:tblPr>
              <a:tblGrid>
                <a:gridCol w="2209800"/>
                <a:gridCol w="2209800"/>
                <a:gridCol w="2667000"/>
              </a:tblGrid>
              <a:tr h="609600">
                <a:tc>
                  <a:txBody>
                    <a:bodyPr/>
                    <a:lstStyle/>
                    <a:p>
                      <a:r>
                        <a:rPr lang="en-US" dirty="0" smtClean="0"/>
                        <a:t>WHO clinical stage</a:t>
                      </a:r>
                      <a:endParaRPr lang="en-US" dirty="0"/>
                    </a:p>
                  </a:txBody>
                  <a:tcPr/>
                </a:tc>
                <a:tc>
                  <a:txBody>
                    <a:bodyPr/>
                    <a:lstStyle/>
                    <a:p>
                      <a:r>
                        <a:rPr lang="en-US" dirty="0" smtClean="0"/>
                        <a:t>CD4 testing not available</a:t>
                      </a:r>
                      <a:endParaRPr lang="en-US" dirty="0"/>
                    </a:p>
                  </a:txBody>
                  <a:tcPr/>
                </a:tc>
                <a:tc>
                  <a:txBody>
                    <a:bodyPr/>
                    <a:lstStyle/>
                    <a:p>
                      <a:r>
                        <a:rPr lang="en-US" dirty="0" smtClean="0"/>
                        <a:t>CD4 testing available</a:t>
                      </a:r>
                      <a:endParaRPr lang="en-US" dirty="0"/>
                    </a:p>
                  </a:txBody>
                  <a:tcPr/>
                </a:tc>
              </a:tr>
              <a:tr h="609600">
                <a:tc>
                  <a:txBody>
                    <a:bodyPr/>
                    <a:lstStyle/>
                    <a:p>
                      <a:pPr algn="ctr"/>
                      <a:r>
                        <a:rPr lang="en-US" dirty="0" smtClean="0"/>
                        <a:t>1</a:t>
                      </a:r>
                      <a:endParaRPr lang="en-US" dirty="0"/>
                    </a:p>
                  </a:txBody>
                  <a:tcPr/>
                </a:tc>
                <a:tc>
                  <a:txBody>
                    <a:bodyPr/>
                    <a:lstStyle/>
                    <a:p>
                      <a:r>
                        <a:rPr lang="en-US" dirty="0" smtClean="0"/>
                        <a:t>Do not treat</a:t>
                      </a:r>
                      <a:endParaRPr lang="en-US" dirty="0"/>
                    </a:p>
                  </a:txBody>
                  <a:tcPr/>
                </a:tc>
                <a:tc>
                  <a:txBody>
                    <a:bodyPr/>
                    <a:lstStyle/>
                    <a:p>
                      <a:r>
                        <a:rPr lang="en-US" dirty="0" smtClean="0"/>
                        <a:t>ART if CD4 ≤350/mm³</a:t>
                      </a:r>
                      <a:endParaRPr lang="en-US" dirty="0"/>
                    </a:p>
                  </a:txBody>
                  <a:tcPr/>
                </a:tc>
              </a:tr>
              <a:tr h="609600">
                <a:tc>
                  <a:txBody>
                    <a:bodyPr/>
                    <a:lstStyle/>
                    <a:p>
                      <a:pPr algn="ctr"/>
                      <a:r>
                        <a:rPr lang="en-US" dirty="0" smtClean="0"/>
                        <a:t>2</a:t>
                      </a:r>
                      <a:endParaRPr lang="en-US" dirty="0"/>
                    </a:p>
                  </a:txBody>
                  <a:tcPr/>
                </a:tc>
                <a:tc>
                  <a:txBody>
                    <a:bodyPr/>
                    <a:lstStyle/>
                    <a:p>
                      <a:r>
                        <a:rPr lang="en-US" dirty="0" smtClean="0"/>
                        <a:t>Do not treat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ART if CD4 ≤350/mm³</a:t>
                      </a:r>
                    </a:p>
                    <a:p>
                      <a:endParaRPr lang="en-US" dirty="0"/>
                    </a:p>
                  </a:txBody>
                  <a:tcPr/>
                </a:tc>
              </a:tr>
              <a:tr h="609600">
                <a:tc>
                  <a:txBody>
                    <a:bodyPr/>
                    <a:lstStyle/>
                    <a:p>
                      <a:pPr algn="ctr"/>
                      <a:r>
                        <a:rPr lang="en-US" dirty="0" smtClean="0"/>
                        <a:t>3</a:t>
                      </a:r>
                      <a:endParaRPr lang="en-US" dirty="0"/>
                    </a:p>
                  </a:txBody>
                  <a:tcPr/>
                </a:tc>
                <a:tc>
                  <a:txBody>
                    <a:bodyPr/>
                    <a:lstStyle/>
                    <a:p>
                      <a:r>
                        <a:rPr lang="en-US" dirty="0" smtClean="0"/>
                        <a:t>Treat</a:t>
                      </a:r>
                      <a:endParaRPr lang="en-US" dirty="0"/>
                    </a:p>
                  </a:txBody>
                  <a:tcPr/>
                </a:tc>
                <a:tc>
                  <a:txBody>
                    <a:bodyPr/>
                    <a:lstStyle/>
                    <a:p>
                      <a:r>
                        <a:rPr lang="en-US" dirty="0" smtClean="0"/>
                        <a:t>ART irrespective of CD4 count</a:t>
                      </a:r>
                      <a:endParaRPr lang="en-US" dirty="0"/>
                    </a:p>
                  </a:txBody>
                  <a:tcPr/>
                </a:tc>
              </a:tr>
              <a:tr h="609600">
                <a:tc>
                  <a:txBody>
                    <a:bodyPr/>
                    <a:lstStyle/>
                    <a:p>
                      <a:pPr algn="ctr"/>
                      <a:r>
                        <a:rPr lang="en-US" dirty="0" smtClean="0"/>
                        <a:t>4</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ART irrespective of CD4 count</a:t>
                      </a:r>
                    </a:p>
                  </a:txBody>
                  <a:tcPr/>
                </a:tc>
              </a:tr>
            </a:tbl>
          </a:graphicData>
        </a:graphic>
      </p:graphicFrame>
    </p:spTree>
    <p:extLst>
      <p:ext uri="{BB962C8B-B14F-4D97-AF65-F5344CB8AC3E}">
        <p14:creationId xmlns:p14="http://schemas.microsoft.com/office/powerpoint/2010/main" val="3772889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First line  ART regimen for women:</a:t>
            </a:r>
          </a:p>
          <a:p>
            <a:pPr lvl="1"/>
            <a:r>
              <a:rPr lang="en-US" dirty="0" smtClean="0"/>
              <a:t>AZT/TDF+ 3TC/FTC+ LPV/r (</a:t>
            </a:r>
            <a:r>
              <a:rPr lang="en-US" dirty="0" err="1" smtClean="0"/>
              <a:t>nevirapine</a:t>
            </a:r>
            <a:r>
              <a:rPr lang="en-US" dirty="0" smtClean="0"/>
              <a:t> exposure within 12 months)</a:t>
            </a:r>
          </a:p>
          <a:p>
            <a:pPr lvl="1"/>
            <a:r>
              <a:rPr lang="en-US" dirty="0" smtClean="0"/>
              <a:t>AZT/TDF +3TC/FTC+ NVP/EFV (</a:t>
            </a:r>
            <a:r>
              <a:rPr lang="en-US" dirty="0" err="1" smtClean="0"/>
              <a:t>nevirapine</a:t>
            </a:r>
            <a:r>
              <a:rPr lang="en-US" dirty="0" smtClean="0"/>
              <a:t> exposure &gt;12 months or no </a:t>
            </a:r>
            <a:r>
              <a:rPr lang="en-US" dirty="0" err="1" smtClean="0"/>
              <a:t>nevirapine</a:t>
            </a:r>
            <a:r>
              <a:rPr lang="en-US" dirty="0" smtClean="0"/>
              <a:t> exposure)</a:t>
            </a:r>
          </a:p>
          <a:p>
            <a:endParaRPr lang="en-US" dirty="0"/>
          </a:p>
        </p:txBody>
      </p:sp>
    </p:spTree>
    <p:extLst>
      <p:ext uri="{BB962C8B-B14F-4D97-AF65-F5344CB8AC3E}">
        <p14:creationId xmlns:p14="http://schemas.microsoft.com/office/powerpoint/2010/main" val="10268958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467600" cy="6172200"/>
          </a:xfrm>
        </p:spPr>
        <p:txBody>
          <a:bodyPr>
            <a:normAutofit/>
          </a:bodyPr>
          <a:lstStyle/>
          <a:p>
            <a:pPr marL="0" indent="0">
              <a:buNone/>
            </a:pPr>
            <a:r>
              <a:rPr lang="en-US" sz="2800" dirty="0" smtClean="0"/>
              <a:t>INTRAPARTUM</a:t>
            </a:r>
            <a:r>
              <a:rPr lang="en-US" dirty="0" smtClean="0"/>
              <a:t>:</a:t>
            </a:r>
          </a:p>
          <a:p>
            <a:pPr marL="0" indent="0">
              <a:buNone/>
            </a:pPr>
            <a:endParaRPr lang="en-US" sz="2800" dirty="0" smtClean="0"/>
          </a:p>
          <a:p>
            <a:r>
              <a:rPr lang="en-US" sz="2800" dirty="0" smtClean="0"/>
              <a:t>Minimize </a:t>
            </a:r>
            <a:r>
              <a:rPr lang="en-US" sz="2800" dirty="0"/>
              <a:t>vaginal examinations.</a:t>
            </a:r>
          </a:p>
          <a:p>
            <a:r>
              <a:rPr lang="en-US" sz="2800" dirty="0" smtClean="0"/>
              <a:t> </a:t>
            </a:r>
            <a:r>
              <a:rPr lang="en-US" sz="2800" dirty="0"/>
              <a:t>Use aseptic techniques in conducting delivery.</a:t>
            </a:r>
          </a:p>
          <a:p>
            <a:r>
              <a:rPr lang="en-US" sz="2800" dirty="0" smtClean="0"/>
              <a:t> </a:t>
            </a:r>
            <a:r>
              <a:rPr lang="en-US" sz="2800" dirty="0"/>
              <a:t>Avoid routine artificial rupture of membranes (ARM).</a:t>
            </a:r>
          </a:p>
          <a:p>
            <a:r>
              <a:rPr lang="en-US" sz="2800" dirty="0" smtClean="0"/>
              <a:t> </a:t>
            </a:r>
            <a:r>
              <a:rPr lang="en-US" sz="2800" dirty="0"/>
              <a:t>Avoid prolonged </a:t>
            </a:r>
            <a:r>
              <a:rPr lang="en-US" sz="2800" dirty="0" smtClean="0"/>
              <a:t>labor </a:t>
            </a:r>
            <a:r>
              <a:rPr lang="en-US" sz="2800" dirty="0"/>
              <a:t>by use of a partograph.</a:t>
            </a:r>
          </a:p>
          <a:p>
            <a:r>
              <a:rPr lang="en-US" sz="2800" dirty="0" smtClean="0"/>
              <a:t>Avoid </a:t>
            </a:r>
            <a:r>
              <a:rPr lang="en-US" sz="2800" dirty="0"/>
              <a:t>unnecessary trauma during delivery.</a:t>
            </a:r>
          </a:p>
          <a:p>
            <a:r>
              <a:rPr lang="en-US" sz="2800" dirty="0" smtClean="0"/>
              <a:t> Minimize </a:t>
            </a:r>
            <a:r>
              <a:rPr lang="en-US" sz="2800" dirty="0"/>
              <a:t>the risk of postpartum </a:t>
            </a:r>
            <a:r>
              <a:rPr lang="en-US" sz="2800" dirty="0" smtClean="0"/>
              <a:t>hemorrhage.</a:t>
            </a:r>
            <a:endParaRPr lang="en-US" sz="2800" dirty="0"/>
          </a:p>
          <a:p>
            <a:r>
              <a:rPr lang="en-US" sz="2800" dirty="0" smtClean="0"/>
              <a:t>Use </a:t>
            </a:r>
            <a:r>
              <a:rPr lang="en-US" sz="2800" dirty="0"/>
              <a:t>safe blood transfusion practices.</a:t>
            </a:r>
          </a:p>
        </p:txBody>
      </p:sp>
    </p:spTree>
    <p:extLst>
      <p:ext uri="{BB962C8B-B14F-4D97-AF65-F5344CB8AC3E}">
        <p14:creationId xmlns:p14="http://schemas.microsoft.com/office/powerpoint/2010/main" val="48827370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620000" cy="5715000"/>
          </a:xfrm>
        </p:spPr>
        <p:txBody>
          <a:bodyPr>
            <a:normAutofit fontScale="92500" lnSpcReduction="10000"/>
          </a:bodyPr>
          <a:lstStyle/>
          <a:p>
            <a:pPr marL="571500" lvl="0" indent="-571500">
              <a:buAutoNum type="romanLcParenR"/>
            </a:pPr>
            <a:r>
              <a:rPr lang="en-US" sz="2800" dirty="0" smtClean="0"/>
              <a:t>No </a:t>
            </a:r>
            <a:r>
              <a:rPr lang="en-US" sz="2800" dirty="0"/>
              <a:t>ARVs taken in </a:t>
            </a:r>
            <a:r>
              <a:rPr lang="en-US" sz="2800" dirty="0" smtClean="0"/>
              <a:t>pregnancy</a:t>
            </a:r>
          </a:p>
          <a:p>
            <a:pPr marL="0" lvl="0" indent="0">
              <a:buNone/>
            </a:pPr>
            <a:r>
              <a:rPr lang="en-US" sz="2800" dirty="0" smtClean="0"/>
              <a:t>Mother </a:t>
            </a:r>
            <a:r>
              <a:rPr lang="en-US" sz="2800" dirty="0"/>
              <a:t>in early </a:t>
            </a:r>
            <a:r>
              <a:rPr lang="en-US" sz="2800" dirty="0" smtClean="0"/>
              <a:t>labor </a:t>
            </a:r>
            <a:r>
              <a:rPr lang="en-US" sz="2800" dirty="0"/>
              <a:t>(up to 1 hour before delivery)</a:t>
            </a:r>
          </a:p>
          <a:p>
            <a:pPr lvl="0"/>
            <a:r>
              <a:rPr lang="en-US" sz="2800" dirty="0" smtClean="0"/>
              <a:t>Mother: Intrapartum </a:t>
            </a:r>
            <a:r>
              <a:rPr lang="en-US" sz="2800" dirty="0"/>
              <a:t>period; Give mother  </a:t>
            </a:r>
            <a:r>
              <a:rPr lang="en-US" sz="2800" dirty="0" smtClean="0"/>
              <a:t>NVP </a:t>
            </a:r>
            <a:r>
              <a:rPr lang="en-US" sz="2800" dirty="0"/>
              <a:t>200mg at onset of </a:t>
            </a:r>
            <a:r>
              <a:rPr lang="en-US" sz="2800" dirty="0" smtClean="0"/>
              <a:t>labor</a:t>
            </a:r>
            <a:r>
              <a:rPr lang="en-US" sz="2800" dirty="0"/>
              <a:t>+ AZT 600mg OR AZT 300mg </a:t>
            </a:r>
            <a:r>
              <a:rPr lang="en-US" sz="2800" dirty="0" smtClean="0"/>
              <a:t>BD+ </a:t>
            </a:r>
            <a:r>
              <a:rPr lang="en-US" sz="2800" dirty="0"/>
              <a:t>3TC 150mg BD in </a:t>
            </a:r>
            <a:r>
              <a:rPr lang="en-US" sz="2800" dirty="0" smtClean="0"/>
              <a:t>labor </a:t>
            </a:r>
            <a:r>
              <a:rPr lang="en-US" sz="2800" dirty="0"/>
              <a:t>and delivery</a:t>
            </a:r>
          </a:p>
          <a:p>
            <a:pPr lvl="0"/>
            <a:r>
              <a:rPr lang="en-US" sz="2800" dirty="0"/>
              <a:t>Postpartum: Give mother AZT 300mg and 3TC 150mg BD for </a:t>
            </a:r>
            <a:r>
              <a:rPr lang="en-US" sz="2800" dirty="0" smtClean="0"/>
              <a:t>7days</a:t>
            </a:r>
            <a:endParaRPr lang="en-US" sz="2800" dirty="0"/>
          </a:p>
          <a:p>
            <a:pPr lvl="0"/>
            <a:endParaRPr lang="en-US" sz="2800" dirty="0"/>
          </a:p>
          <a:p>
            <a:pPr marL="0" lvl="0" indent="0">
              <a:buNone/>
            </a:pPr>
            <a:r>
              <a:rPr lang="en-US" sz="2800" dirty="0"/>
              <a:t>Infant:</a:t>
            </a:r>
          </a:p>
          <a:p>
            <a:pPr lvl="0"/>
            <a:r>
              <a:rPr lang="en-US" sz="2800" dirty="0"/>
              <a:t>Breastfeeding </a:t>
            </a:r>
            <a:r>
              <a:rPr lang="en-US" sz="2800" dirty="0" smtClean="0"/>
              <a:t>infant :Daily </a:t>
            </a:r>
            <a:r>
              <a:rPr lang="en-US" sz="2800" dirty="0"/>
              <a:t>NVP </a:t>
            </a:r>
            <a:r>
              <a:rPr lang="en-US" sz="2800" dirty="0" smtClean="0"/>
              <a:t>2mg/</a:t>
            </a:r>
            <a:r>
              <a:rPr lang="en-US" sz="2800" dirty="0" err="1" smtClean="0"/>
              <a:t>kgfrom</a:t>
            </a:r>
            <a:r>
              <a:rPr lang="en-US" sz="2800" dirty="0" smtClean="0"/>
              <a:t> </a:t>
            </a:r>
            <a:r>
              <a:rPr lang="en-US" sz="2800" dirty="0"/>
              <a:t>birth until one week after all exposure to breast milk has </a:t>
            </a:r>
            <a:r>
              <a:rPr lang="en-US" sz="2800" dirty="0" smtClean="0"/>
              <a:t>ended</a:t>
            </a:r>
          </a:p>
          <a:p>
            <a:pPr lvl="0"/>
            <a:r>
              <a:rPr lang="en-US" sz="2800" dirty="0"/>
              <a:t>Non-breastfeeding </a:t>
            </a:r>
            <a:r>
              <a:rPr lang="en-US" sz="2800" dirty="0" smtClean="0"/>
              <a:t>infant : NVP </a:t>
            </a:r>
            <a:r>
              <a:rPr lang="en-US" sz="2800" dirty="0"/>
              <a:t>for 6 weeks</a:t>
            </a:r>
          </a:p>
        </p:txBody>
      </p:sp>
    </p:spTree>
    <p:extLst>
      <p:ext uri="{BB962C8B-B14F-4D97-AF65-F5344CB8AC3E}">
        <p14:creationId xmlns:p14="http://schemas.microsoft.com/office/powerpoint/2010/main" val="222617200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457200" y="685800"/>
            <a:ext cx="7467600" cy="5788152"/>
          </a:xfrm>
        </p:spPr>
        <p:txBody>
          <a:bodyPr>
            <a:normAutofit fontScale="85000" lnSpcReduction="20000"/>
          </a:bodyPr>
          <a:lstStyle/>
          <a:p>
            <a:pPr marL="0" indent="0">
              <a:buNone/>
            </a:pPr>
            <a:r>
              <a:rPr lang="en-US" dirty="0"/>
              <a:t>ii) Mother received AZT 300mg BD in </a:t>
            </a:r>
            <a:r>
              <a:rPr lang="en-US" dirty="0" smtClean="0"/>
              <a:t>Pregnancy</a:t>
            </a:r>
          </a:p>
          <a:p>
            <a:pPr marL="0" indent="0">
              <a:buNone/>
            </a:pPr>
            <a:r>
              <a:rPr lang="en-US" dirty="0" smtClean="0"/>
              <a:t>Mother: Intrapartum and post-partum period regimen are same as above</a:t>
            </a:r>
          </a:p>
          <a:p>
            <a:pPr marL="0" indent="0">
              <a:buNone/>
            </a:pPr>
            <a:r>
              <a:rPr lang="en-US" dirty="0" smtClean="0"/>
              <a:t>Infant:</a:t>
            </a:r>
            <a:endParaRPr lang="en-US" dirty="0"/>
          </a:p>
          <a:p>
            <a:r>
              <a:rPr lang="en-US" dirty="0"/>
              <a:t>Breastfeeding </a:t>
            </a:r>
            <a:r>
              <a:rPr lang="en-US" dirty="0" smtClean="0"/>
              <a:t>infant : Daily </a:t>
            </a:r>
            <a:r>
              <a:rPr lang="en-US" dirty="0"/>
              <a:t>NVP from birth until one week after all exposure to breast milk has ended</a:t>
            </a:r>
          </a:p>
          <a:p>
            <a:r>
              <a:rPr lang="en-US" dirty="0"/>
              <a:t>Non-breastfeeding </a:t>
            </a:r>
            <a:r>
              <a:rPr lang="en-US" dirty="0" smtClean="0"/>
              <a:t>infant: NVP </a:t>
            </a:r>
            <a:r>
              <a:rPr lang="en-US" dirty="0"/>
              <a:t>for 6 </a:t>
            </a:r>
            <a:r>
              <a:rPr lang="en-US" dirty="0" smtClean="0"/>
              <a:t>weeks</a:t>
            </a:r>
          </a:p>
          <a:p>
            <a:endParaRPr lang="en-US" dirty="0"/>
          </a:p>
          <a:p>
            <a:pPr marL="0" indent="0">
              <a:buNone/>
            </a:pPr>
            <a:r>
              <a:rPr lang="en-US" dirty="0" smtClean="0"/>
              <a:t>iii</a:t>
            </a:r>
            <a:r>
              <a:rPr lang="en-US" dirty="0"/>
              <a:t>) Mother received HAART in </a:t>
            </a:r>
            <a:r>
              <a:rPr lang="en-US" dirty="0" smtClean="0"/>
              <a:t>Pregnancy</a:t>
            </a:r>
            <a:endParaRPr lang="en-US" dirty="0"/>
          </a:p>
          <a:p>
            <a:r>
              <a:rPr lang="en-US" dirty="0"/>
              <a:t>Continue the HAART regimen through </a:t>
            </a:r>
            <a:r>
              <a:rPr lang="en-US" dirty="0" smtClean="0"/>
              <a:t>labor </a:t>
            </a:r>
            <a:r>
              <a:rPr lang="en-US" dirty="0"/>
              <a:t>and delivery and post partum period</a:t>
            </a:r>
          </a:p>
          <a:p>
            <a:r>
              <a:rPr lang="en-US" dirty="0"/>
              <a:t>Give infant </a:t>
            </a:r>
            <a:r>
              <a:rPr lang="en-US" dirty="0" err="1"/>
              <a:t>Nevirapine</a:t>
            </a:r>
            <a:r>
              <a:rPr lang="en-US" dirty="0"/>
              <a:t> syrup as above</a:t>
            </a:r>
          </a:p>
          <a:p>
            <a:r>
              <a:rPr lang="en-US" dirty="0"/>
              <a:t>Link the mother baby pair to chronic HIV care in the post partum </a:t>
            </a:r>
            <a:r>
              <a:rPr lang="en-US" dirty="0" smtClean="0"/>
              <a:t>period</a:t>
            </a:r>
          </a:p>
          <a:p>
            <a:endParaRPr lang="en-US" dirty="0"/>
          </a:p>
        </p:txBody>
      </p:sp>
    </p:spTree>
    <p:extLst>
      <p:ext uri="{BB962C8B-B14F-4D97-AF65-F5344CB8AC3E}">
        <p14:creationId xmlns:p14="http://schemas.microsoft.com/office/powerpoint/2010/main" val="371607290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Mode </a:t>
            </a:r>
            <a:r>
              <a:rPr lang="en-US" dirty="0"/>
              <a:t>of </a:t>
            </a:r>
            <a:r>
              <a:rPr lang="en-US" dirty="0" smtClean="0"/>
              <a:t>delivery:</a:t>
            </a:r>
            <a:endParaRPr lang="en-US" dirty="0"/>
          </a:p>
          <a:p>
            <a:r>
              <a:rPr lang="en-US" dirty="0"/>
              <a:t>Elective caesarean section (CS) reduces the risk of HIV MTCT as compared to vaginal delivery if </a:t>
            </a:r>
            <a:r>
              <a:rPr lang="en-US" dirty="0" smtClean="0"/>
              <a:t>the viral </a:t>
            </a:r>
            <a:r>
              <a:rPr lang="en-US" dirty="0"/>
              <a:t>load is &gt;1000 copies per ml, but may not be available in many </a:t>
            </a:r>
            <a:r>
              <a:rPr lang="en-US" dirty="0" smtClean="0"/>
              <a:t>settings.</a:t>
            </a:r>
            <a:endParaRPr lang="en-US" dirty="0"/>
          </a:p>
        </p:txBody>
      </p:sp>
    </p:spTree>
    <p:extLst>
      <p:ext uri="{BB962C8B-B14F-4D97-AF65-F5344CB8AC3E}">
        <p14:creationId xmlns:p14="http://schemas.microsoft.com/office/powerpoint/2010/main" val="41068666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IMMEDIATE POSTPARTUM</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Support infant feeding options. For all HIV negative women, women of unknown HIV status and HIV positive mothers opting for exclusive breastfeeding, initiate breastfeeding within half hour of birth.</a:t>
            </a:r>
          </a:p>
          <a:p>
            <a:pPr>
              <a:buNone/>
            </a:pPr>
            <a:endParaRPr lang="en-US" dirty="0" smtClean="0"/>
          </a:p>
          <a:p>
            <a:r>
              <a:rPr lang="en-US" dirty="0" smtClean="0"/>
              <a:t>Identification of complications in mother and newborn - manage and/or refer appropriately</a:t>
            </a:r>
          </a:p>
          <a:p>
            <a:pPr>
              <a:buNone/>
            </a:pPr>
            <a:endParaRPr lang="en-US" dirty="0" smtClean="0"/>
          </a:p>
          <a:p>
            <a:r>
              <a:rPr lang="en-US" dirty="0" smtClean="0"/>
              <a:t>Routine postpartum care: blood pressure measurement; breast examination; examination of the uterus, the perineum and </a:t>
            </a:r>
            <a:r>
              <a:rPr lang="en-US" dirty="0" err="1" smtClean="0"/>
              <a:t>lochia</a:t>
            </a:r>
            <a:r>
              <a:rPr lang="en-US" dirty="0" smtClean="0"/>
              <a:t>.   Ensure regular passage of urine  and proper hygiene to prevent  infection; checking for signs of </a:t>
            </a:r>
            <a:r>
              <a:rPr lang="en-US" dirty="0" err="1" smtClean="0"/>
              <a:t>anaemia</a:t>
            </a:r>
            <a:r>
              <a:rPr lang="en-US" dirty="0" smtClean="0"/>
              <a:t>, fever and tachycardia and Vitamin A </a:t>
            </a:r>
            <a:r>
              <a:rPr lang="en-US" dirty="0" err="1" smtClean="0"/>
              <a:t>supplemention</a:t>
            </a:r>
            <a:endParaRPr lang="en-US" dirty="0"/>
          </a:p>
        </p:txBody>
      </p:sp>
    </p:spTree>
    <p:extLst>
      <p:ext uri="{BB962C8B-B14F-4D97-AF65-F5344CB8AC3E}">
        <p14:creationId xmlns:p14="http://schemas.microsoft.com/office/powerpoint/2010/main" val="215827887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All babies should receive their routine immunization (OPV and BCG) in their first hours of life</a:t>
            </a:r>
          </a:p>
          <a:p>
            <a:r>
              <a:rPr lang="en-US" dirty="0" smtClean="0"/>
              <a:t>Support exclusive breastfeeding (with cover of ARVs) until six months unless the mother has been counseled on replacement feeding and meets the AFASS criteria.</a:t>
            </a:r>
          </a:p>
          <a:p>
            <a:r>
              <a:rPr lang="en-US" dirty="0" smtClean="0"/>
              <a:t>Initiate/continue </a:t>
            </a:r>
            <a:r>
              <a:rPr lang="en-US" dirty="0" err="1" smtClean="0"/>
              <a:t>Cotrimoxazole</a:t>
            </a:r>
            <a:r>
              <a:rPr lang="en-US" dirty="0" smtClean="0"/>
              <a:t> for all HIV positive women</a:t>
            </a:r>
          </a:p>
          <a:p>
            <a:r>
              <a:rPr lang="en-US" dirty="0" smtClean="0"/>
              <a:t>For the newly diagnosed, perform WHO Staging, CD4 Count and treat/refer for ART appropriately.</a:t>
            </a:r>
          </a:p>
          <a:p>
            <a:r>
              <a:rPr lang="en-US" dirty="0" smtClean="0"/>
              <a:t>For mothers on ART/HAART; continue with treatment</a:t>
            </a:r>
            <a:endParaRPr lang="en-US" dirty="0"/>
          </a:p>
        </p:txBody>
      </p:sp>
    </p:spTree>
    <p:extLst>
      <p:ext uri="{BB962C8B-B14F-4D97-AF65-F5344CB8AC3E}">
        <p14:creationId xmlns:p14="http://schemas.microsoft.com/office/powerpoint/2010/main" val="255441921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Initiate </a:t>
            </a:r>
            <a:r>
              <a:rPr lang="en-US" dirty="0" err="1" smtClean="0"/>
              <a:t>Nevirapine</a:t>
            </a:r>
            <a:r>
              <a:rPr lang="en-US" dirty="0" smtClean="0"/>
              <a:t> syrup prophylaxis for HIV exposed infants</a:t>
            </a:r>
            <a:endParaRPr lang="en-US" dirty="0"/>
          </a:p>
        </p:txBody>
      </p:sp>
    </p:spTree>
    <p:extLst>
      <p:ext uri="{BB962C8B-B14F-4D97-AF65-F5344CB8AC3E}">
        <p14:creationId xmlns:p14="http://schemas.microsoft.com/office/powerpoint/2010/main" val="1312491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OVER MEDICALISED MNH CARE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This is </a:t>
            </a:r>
            <a:r>
              <a:rPr lang="en-US" b="1" dirty="0"/>
              <a:t>t</a:t>
            </a:r>
            <a:r>
              <a:rPr lang="en-US" b="1" dirty="0" smtClean="0"/>
              <a:t>he </a:t>
            </a:r>
            <a:r>
              <a:rPr lang="en-US" b="1" dirty="0"/>
              <a:t>routine use of practices during labor and childbirth that:</a:t>
            </a:r>
            <a:endParaRPr lang="en-US" dirty="0"/>
          </a:p>
          <a:p>
            <a:pPr lvl="1"/>
            <a:r>
              <a:rPr lang="en-US" dirty="0"/>
              <a:t>Are not evidence-based</a:t>
            </a:r>
          </a:p>
          <a:p>
            <a:pPr lvl="1"/>
            <a:r>
              <a:rPr lang="en-US" dirty="0"/>
              <a:t>Are unnecessary or unwarranted</a:t>
            </a:r>
          </a:p>
          <a:p>
            <a:pPr lvl="1"/>
            <a:r>
              <a:rPr lang="en-US" dirty="0"/>
              <a:t>Are unfamiliar and often undesirable to women</a:t>
            </a:r>
          </a:p>
          <a:p>
            <a:pPr lvl="1"/>
            <a:r>
              <a:rPr lang="en-US" dirty="0"/>
              <a:t>Do not improve the health outcomes for mother or baby and may do harm</a:t>
            </a:r>
          </a:p>
          <a:p>
            <a:pPr lvl="1"/>
            <a:r>
              <a:rPr lang="en-US" dirty="0"/>
              <a:t>Prioritize needs of providers over needs of women</a:t>
            </a:r>
          </a:p>
          <a:p>
            <a:pPr lvl="1"/>
            <a:r>
              <a:rPr lang="en-US" dirty="0"/>
              <a:t>Encourage technology or interventions without proven benefit</a:t>
            </a:r>
          </a:p>
          <a:p>
            <a:endParaRPr lang="en-US" dirty="0"/>
          </a:p>
        </p:txBody>
      </p:sp>
    </p:spTree>
    <p:extLst>
      <p:ext uri="{BB962C8B-B14F-4D97-AF65-F5344CB8AC3E}">
        <p14:creationId xmlns:p14="http://schemas.microsoft.com/office/powerpoint/2010/main" val="199649106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MTCT interventions</a:t>
            </a:r>
            <a:endParaRPr lang="en-US" dirty="0"/>
          </a:p>
        </p:txBody>
      </p:sp>
      <p:sp>
        <p:nvSpPr>
          <p:cNvPr id="4" name="Content Placeholder 3"/>
          <p:cNvSpPr>
            <a:spLocks noGrp="1"/>
          </p:cNvSpPr>
          <p:nvPr>
            <p:ph idx="1"/>
          </p:nvPr>
        </p:nvSpPr>
        <p:spPr/>
        <p:txBody>
          <a:bodyPr>
            <a:normAutofit fontScale="70000" lnSpcReduction="20000"/>
          </a:bodyPr>
          <a:lstStyle/>
          <a:p>
            <a:pPr marL="0" indent="0">
              <a:buNone/>
            </a:pPr>
            <a:r>
              <a:rPr lang="en-US" dirty="0" smtClean="0"/>
              <a:t>LATE POSTPARTUM</a:t>
            </a:r>
          </a:p>
          <a:p>
            <a:pPr marL="0" indent="0">
              <a:buNone/>
            </a:pPr>
            <a:endParaRPr lang="en-US" dirty="0" smtClean="0"/>
          </a:p>
          <a:p>
            <a:r>
              <a:rPr lang="en-US" dirty="0" smtClean="0"/>
              <a:t>Breast </a:t>
            </a:r>
            <a:r>
              <a:rPr lang="en-US" dirty="0"/>
              <a:t>care in breastfeeding mothers</a:t>
            </a:r>
          </a:p>
          <a:p>
            <a:pPr marL="0" indent="0">
              <a:buNone/>
            </a:pPr>
            <a:r>
              <a:rPr lang="en-US" dirty="0"/>
              <a:t>• Encourage daily cleaning of the breasts and avoiding the application of lotions.</a:t>
            </a:r>
          </a:p>
          <a:p>
            <a:pPr marL="0" indent="0">
              <a:buNone/>
            </a:pPr>
            <a:r>
              <a:rPr lang="en-US" dirty="0"/>
              <a:t>• Treat maternal vaginal candidiasis and infant oral candidiasis.</a:t>
            </a:r>
          </a:p>
          <a:p>
            <a:pPr marL="0" indent="0">
              <a:buNone/>
            </a:pPr>
            <a:r>
              <a:rPr lang="en-US" dirty="0"/>
              <a:t>• Educate mother on optimal breast feeding technique </a:t>
            </a:r>
            <a:r>
              <a:rPr lang="en-US" dirty="0" smtClean="0"/>
              <a:t>including exclusive breastfeeding.</a:t>
            </a:r>
            <a:endParaRPr lang="en-US" dirty="0"/>
          </a:p>
          <a:p>
            <a:pPr marL="0" indent="0">
              <a:buNone/>
            </a:pPr>
            <a:r>
              <a:rPr lang="en-US" dirty="0" smtClean="0"/>
              <a:t>• </a:t>
            </a:r>
            <a:r>
              <a:rPr lang="en-US" dirty="0"/>
              <a:t>Educate the mother on breast care to prevent complications (cracking and engorgement).</a:t>
            </a:r>
          </a:p>
          <a:p>
            <a:pPr marL="0" indent="0">
              <a:buNone/>
            </a:pPr>
            <a:r>
              <a:rPr lang="en-US" dirty="0"/>
              <a:t>• Express and heat treat the milk if breast has mastitis or abscess.</a:t>
            </a:r>
          </a:p>
        </p:txBody>
      </p:sp>
    </p:spTree>
    <p:extLst>
      <p:ext uri="{BB962C8B-B14F-4D97-AF65-F5344CB8AC3E}">
        <p14:creationId xmlns:p14="http://schemas.microsoft.com/office/powerpoint/2010/main" val="287069883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467600" cy="5940552"/>
          </a:xfrm>
        </p:spPr>
        <p:txBody>
          <a:bodyPr>
            <a:normAutofit fontScale="70000" lnSpcReduction="20000"/>
          </a:bodyPr>
          <a:lstStyle/>
          <a:p>
            <a:r>
              <a:rPr lang="en-US" dirty="0" smtClean="0"/>
              <a:t>Breast care in non breastfeeding mothers</a:t>
            </a:r>
          </a:p>
          <a:p>
            <a:pPr marL="0" indent="0">
              <a:buNone/>
            </a:pPr>
            <a:r>
              <a:rPr lang="en-US" dirty="0" smtClean="0"/>
              <a:t>• Should wear a good supporting brassiere day and night.</a:t>
            </a:r>
          </a:p>
          <a:p>
            <a:pPr marL="0" indent="0">
              <a:buNone/>
            </a:pPr>
            <a:r>
              <a:rPr lang="en-US" dirty="0" smtClean="0"/>
              <a:t>• Give analgesics for pain.</a:t>
            </a:r>
          </a:p>
          <a:p>
            <a:pPr marL="0" indent="0">
              <a:buNone/>
            </a:pPr>
            <a:r>
              <a:rPr lang="en-US" dirty="0" smtClean="0"/>
              <a:t>• Initiate contraception within 4 weeks of delivery </a:t>
            </a:r>
          </a:p>
          <a:p>
            <a:pPr marL="0" indent="0">
              <a:buNone/>
            </a:pPr>
            <a:endParaRPr lang="en-US" dirty="0" smtClean="0"/>
          </a:p>
          <a:p>
            <a:r>
              <a:rPr lang="en-US" dirty="0" smtClean="0"/>
              <a:t>Lochia:</a:t>
            </a:r>
          </a:p>
          <a:p>
            <a:pPr marL="0" indent="0">
              <a:buNone/>
            </a:pPr>
            <a:r>
              <a:rPr lang="en-US" dirty="0" smtClean="0"/>
              <a:t>• Put emphasis on good perianal hygiene and proper handling of body fluids.</a:t>
            </a:r>
          </a:p>
          <a:p>
            <a:pPr marL="0" indent="0">
              <a:buNone/>
            </a:pPr>
            <a:r>
              <a:rPr lang="en-US" dirty="0" smtClean="0"/>
              <a:t>• Avoid contaminating the baby with body fluids or with bedding soiled with lochia.</a:t>
            </a:r>
          </a:p>
          <a:p>
            <a:pPr marL="0" indent="0">
              <a:buNone/>
            </a:pPr>
            <a:r>
              <a:rPr lang="en-US" dirty="0" smtClean="0"/>
              <a:t>• Sharing of beds by mothers in the hospital should be discouraged.</a:t>
            </a:r>
          </a:p>
          <a:p>
            <a:pPr marL="0" indent="0">
              <a:buNone/>
            </a:pPr>
            <a:endParaRPr lang="en-US" dirty="0" smtClean="0"/>
          </a:p>
          <a:p>
            <a:r>
              <a:rPr lang="en-US" dirty="0" smtClean="0"/>
              <a:t>Caesarean Section</a:t>
            </a:r>
          </a:p>
          <a:p>
            <a:pPr marL="0" indent="0">
              <a:buNone/>
            </a:pPr>
            <a:r>
              <a:rPr lang="en-US" dirty="0" smtClean="0"/>
              <a:t>• Broad spectrum antibiotics should be used routinely after CS.</a:t>
            </a:r>
          </a:p>
          <a:p>
            <a:endParaRPr lang="en-US" dirty="0" smtClean="0"/>
          </a:p>
          <a:p>
            <a:endParaRPr lang="en-US" dirty="0"/>
          </a:p>
        </p:txBody>
      </p:sp>
    </p:spTree>
    <p:extLst>
      <p:ext uri="{BB962C8B-B14F-4D97-AF65-F5344CB8AC3E}">
        <p14:creationId xmlns:p14="http://schemas.microsoft.com/office/powerpoint/2010/main" val="134744416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Essential maternal education and follow-up</a:t>
            </a:r>
          </a:p>
          <a:p>
            <a:pPr marL="0" indent="0">
              <a:buNone/>
            </a:pPr>
            <a:r>
              <a:rPr lang="en-US" dirty="0" smtClean="0"/>
              <a:t>• Monitor for breast and pelvic infection at all post natal clinic visits.</a:t>
            </a:r>
          </a:p>
          <a:p>
            <a:pPr marL="0" indent="0">
              <a:buNone/>
            </a:pPr>
            <a:r>
              <a:rPr lang="en-US" dirty="0" smtClean="0"/>
              <a:t>• Educate on prompt health seeking behavior.</a:t>
            </a:r>
          </a:p>
          <a:p>
            <a:pPr marL="0" indent="0">
              <a:buNone/>
            </a:pPr>
            <a:r>
              <a:rPr lang="en-US" dirty="0" smtClean="0"/>
              <a:t>• Health education on hygiene, </a:t>
            </a:r>
            <a:r>
              <a:rPr lang="en-US" dirty="0" err="1" smtClean="0"/>
              <a:t>lochia</a:t>
            </a:r>
            <a:r>
              <a:rPr lang="en-US" dirty="0" smtClean="0"/>
              <a:t> and breast care.</a:t>
            </a:r>
          </a:p>
          <a:p>
            <a:pPr marL="0" indent="0">
              <a:buNone/>
            </a:pPr>
            <a:endParaRPr lang="en-US" dirty="0" smtClean="0"/>
          </a:p>
          <a:p>
            <a:r>
              <a:rPr lang="en-US" dirty="0" smtClean="0"/>
              <a:t>contraception</a:t>
            </a:r>
          </a:p>
          <a:p>
            <a:r>
              <a:rPr lang="en-US" dirty="0" smtClean="0"/>
              <a:t>Care, support and treatment for HIV positive mother and child:</a:t>
            </a:r>
          </a:p>
          <a:p>
            <a:pPr lvl="1"/>
            <a:r>
              <a:rPr lang="en-US" dirty="0" err="1" smtClean="0"/>
              <a:t>Counselling</a:t>
            </a:r>
            <a:r>
              <a:rPr lang="en-US" dirty="0" smtClean="0"/>
              <a:t>. </a:t>
            </a:r>
          </a:p>
          <a:p>
            <a:pPr lvl="1"/>
            <a:r>
              <a:rPr lang="en-US" dirty="0" smtClean="0"/>
              <a:t> OI prophylaxis and treatment.</a:t>
            </a:r>
          </a:p>
          <a:p>
            <a:pPr lvl="1"/>
            <a:r>
              <a:rPr lang="en-US" dirty="0" smtClean="0"/>
              <a:t> Link to support groups and assessment of the need for ART.</a:t>
            </a:r>
          </a:p>
          <a:p>
            <a:pPr lvl="1"/>
            <a:r>
              <a:rPr lang="en-US" dirty="0" smtClean="0"/>
              <a:t> Early infant diagnosis (EID) should be provided at six weeks and thereafter</a:t>
            </a:r>
            <a:endParaRPr lang="en-US" dirty="0"/>
          </a:p>
        </p:txBody>
      </p:sp>
    </p:spTree>
    <p:extLst>
      <p:ext uri="{BB962C8B-B14F-4D97-AF65-F5344CB8AC3E}">
        <p14:creationId xmlns:p14="http://schemas.microsoft.com/office/powerpoint/2010/main" val="136143140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feeding</a:t>
            </a:r>
            <a:endParaRPr lang="en-US" dirty="0"/>
          </a:p>
        </p:txBody>
      </p:sp>
      <p:sp>
        <p:nvSpPr>
          <p:cNvPr id="3" name="Content Placeholder 2"/>
          <p:cNvSpPr>
            <a:spLocks noGrp="1"/>
          </p:cNvSpPr>
          <p:nvPr>
            <p:ph idx="1"/>
          </p:nvPr>
        </p:nvSpPr>
        <p:spPr/>
        <p:txBody>
          <a:bodyPr/>
          <a:lstStyle/>
          <a:p>
            <a:r>
              <a:rPr lang="en-US" dirty="0" smtClean="0"/>
              <a:t>Feeding options for a HIV exposed infant</a:t>
            </a:r>
          </a:p>
          <a:p>
            <a:pPr lvl="1"/>
            <a:r>
              <a:rPr lang="en-US" dirty="0" smtClean="0"/>
              <a:t>Exclusive breastfeeding with ARVs</a:t>
            </a:r>
          </a:p>
          <a:p>
            <a:pPr lvl="1"/>
            <a:r>
              <a:rPr lang="en-US" dirty="0" smtClean="0"/>
              <a:t>Exclusive replacement feeding</a:t>
            </a:r>
            <a:endParaRPr lang="en-US" dirty="0"/>
          </a:p>
        </p:txBody>
      </p:sp>
    </p:spTree>
    <p:extLst>
      <p:ext uri="{BB962C8B-B14F-4D97-AF65-F5344CB8AC3E}">
        <p14:creationId xmlns:p14="http://schemas.microsoft.com/office/powerpoint/2010/main" val="298094208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Care and </a:t>
            </a:r>
            <a:r>
              <a:rPr lang="en-US" dirty="0" err="1" smtClean="0"/>
              <a:t>followup</a:t>
            </a:r>
            <a:r>
              <a:rPr lang="en-US" dirty="0" smtClean="0"/>
              <a:t> of children of HIV-infected mothers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All HIV exposed infants should be seen in the health care facility within two weeks of delivery.</a:t>
            </a:r>
          </a:p>
          <a:p>
            <a:endParaRPr lang="en-US" dirty="0" smtClean="0"/>
          </a:p>
          <a:p>
            <a:r>
              <a:rPr lang="en-US" dirty="0" smtClean="0"/>
              <a:t>For all HIV exposed infants, monthly follow up visits are recommended beginning at six weeks through 2 years.</a:t>
            </a:r>
          </a:p>
          <a:p>
            <a:endParaRPr lang="en-US" dirty="0" smtClean="0"/>
          </a:p>
          <a:p>
            <a:r>
              <a:rPr lang="en-US" dirty="0" smtClean="0"/>
              <a:t>Where possible, visits should be linked to the </a:t>
            </a:r>
            <a:r>
              <a:rPr lang="en-US" dirty="0" err="1" smtClean="0"/>
              <a:t>immunisation</a:t>
            </a:r>
            <a:r>
              <a:rPr lang="en-US" dirty="0" smtClean="0"/>
              <a:t> and growth monitoring visits.</a:t>
            </a:r>
          </a:p>
          <a:p>
            <a:endParaRPr lang="en-US" dirty="0" smtClean="0"/>
          </a:p>
          <a:p>
            <a:r>
              <a:rPr lang="en-US" dirty="0" smtClean="0"/>
              <a:t>All HIV exposed infants should be started on co-</a:t>
            </a:r>
            <a:r>
              <a:rPr lang="en-US" dirty="0" err="1" smtClean="0"/>
              <a:t>trimoxazole</a:t>
            </a:r>
            <a:r>
              <a:rPr lang="en-US" dirty="0" smtClean="0"/>
              <a:t> prophylaxis from 6 weeks of age.</a:t>
            </a:r>
            <a:endParaRPr lang="en-US" dirty="0"/>
          </a:p>
        </p:txBody>
      </p:sp>
    </p:spTree>
    <p:extLst>
      <p:ext uri="{BB962C8B-B14F-4D97-AF65-F5344CB8AC3E}">
        <p14:creationId xmlns:p14="http://schemas.microsoft.com/office/powerpoint/2010/main" val="423274986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sz="6600" dirty="0" smtClean="0"/>
              <a:t>Thank You</a:t>
            </a:r>
            <a:endParaRPr lang="en-US" sz="6600" dirty="0"/>
          </a:p>
        </p:txBody>
      </p:sp>
    </p:spTree>
    <p:extLst>
      <p:ext uri="{BB962C8B-B14F-4D97-AF65-F5344CB8AC3E}">
        <p14:creationId xmlns:p14="http://schemas.microsoft.com/office/powerpoint/2010/main" val="404694011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1905000"/>
          </a:xfrm>
        </p:spPr>
        <p:txBody>
          <a:bodyPr>
            <a:noAutofit/>
          </a:bodyPr>
          <a:lstStyle/>
          <a:p>
            <a:r>
              <a:rPr lang="en-GB" sz="7200" b="1" dirty="0" smtClean="0">
                <a:solidFill>
                  <a:srgbClr val="FF0000"/>
                </a:solidFill>
              </a:rPr>
              <a:t>Normal Labour</a:t>
            </a:r>
            <a:endParaRPr lang="en-GB" sz="7200" b="1" dirty="0">
              <a:solidFill>
                <a:srgbClr val="FF0000"/>
              </a:solidFill>
            </a:endParaRPr>
          </a:p>
        </p:txBody>
      </p:sp>
      <p:sp>
        <p:nvSpPr>
          <p:cNvPr id="3" name="Content Placeholder 2"/>
          <p:cNvSpPr>
            <a:spLocks noGrp="1"/>
          </p:cNvSpPr>
          <p:nvPr>
            <p:ph idx="1"/>
          </p:nvPr>
        </p:nvSpPr>
        <p:spPr>
          <a:xfrm>
            <a:off x="457200" y="2323652"/>
            <a:ext cx="8229600" cy="3508977"/>
          </a:xfrm>
        </p:spPr>
        <p:txBody>
          <a:bodyPr>
            <a:normAutofit/>
          </a:bodyPr>
          <a:lstStyle/>
          <a:p>
            <a:pPr marL="68580" indent="0">
              <a:buNone/>
            </a:pPr>
            <a:r>
              <a:rPr lang="en-GB" sz="9600" b="1" dirty="0" smtClean="0"/>
              <a:t>                    		Part II</a:t>
            </a:r>
            <a:endParaRPr lang="en-GB" sz="9600" b="1" dirty="0"/>
          </a:p>
        </p:txBody>
      </p:sp>
    </p:spTree>
    <p:extLst>
      <p:ext uri="{BB962C8B-B14F-4D97-AF65-F5344CB8AC3E}">
        <p14:creationId xmlns:p14="http://schemas.microsoft.com/office/powerpoint/2010/main" val="2016486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77200" cy="838200"/>
          </a:xfrm>
        </p:spPr>
        <p:txBody>
          <a:bodyPr/>
          <a:lstStyle/>
          <a:p>
            <a:r>
              <a:rPr lang="en-GB" b="1" dirty="0" smtClean="0">
                <a:solidFill>
                  <a:srgbClr val="FF0000"/>
                </a:solidFill>
              </a:rPr>
              <a:t>The normal Labour.</a:t>
            </a:r>
            <a:endParaRPr lang="en-GB" b="1" dirty="0">
              <a:solidFill>
                <a:srgbClr val="FF0000"/>
              </a:solidFill>
            </a:endParaRPr>
          </a:p>
        </p:txBody>
      </p:sp>
      <p:sp>
        <p:nvSpPr>
          <p:cNvPr id="2" name="Content Placeholder 1"/>
          <p:cNvSpPr>
            <a:spLocks noGrp="1"/>
          </p:cNvSpPr>
          <p:nvPr>
            <p:ph idx="1"/>
          </p:nvPr>
        </p:nvSpPr>
        <p:spPr>
          <a:xfrm>
            <a:off x="533400" y="1219200"/>
            <a:ext cx="8001000" cy="4613429"/>
          </a:xfrm>
        </p:spPr>
        <p:txBody>
          <a:bodyPr>
            <a:normAutofit/>
          </a:bodyPr>
          <a:lstStyle/>
          <a:p>
            <a:pPr>
              <a:buNone/>
            </a:pPr>
            <a:r>
              <a:rPr lang="en-GB" b="1" dirty="0" smtClean="0"/>
              <a:t>By the end of this topic you will be able to:</a:t>
            </a:r>
          </a:p>
          <a:p>
            <a:pPr>
              <a:buNone/>
            </a:pPr>
            <a:r>
              <a:rPr lang="en-GB" b="1" dirty="0" smtClean="0"/>
              <a:t>· Define labour</a:t>
            </a:r>
          </a:p>
          <a:p>
            <a:pPr>
              <a:buNone/>
            </a:pPr>
            <a:r>
              <a:rPr lang="en-GB" b="1" dirty="0" smtClean="0"/>
              <a:t>· Explain the onset of labour</a:t>
            </a:r>
          </a:p>
          <a:p>
            <a:pPr>
              <a:buNone/>
            </a:pPr>
            <a:r>
              <a:rPr lang="en-GB" b="1" dirty="0" smtClean="0"/>
              <a:t>· Identify the four stages of labour</a:t>
            </a:r>
          </a:p>
          <a:p>
            <a:pPr>
              <a:buNone/>
            </a:pPr>
            <a:r>
              <a:rPr lang="en-GB" b="1" dirty="0" smtClean="0"/>
              <a:t>· Describe the physiological changes that occur during labour</a:t>
            </a:r>
          </a:p>
          <a:p>
            <a:pPr>
              <a:buNone/>
            </a:pPr>
            <a:r>
              <a:rPr lang="en-GB" b="1" dirty="0" smtClean="0"/>
              <a:t>· To management of normal labour</a:t>
            </a:r>
          </a:p>
          <a:p>
            <a:pPr>
              <a:buNone/>
            </a:pPr>
            <a:endParaRPr lang="en-GB" dirty="0" smtClean="0"/>
          </a:p>
        </p:txBody>
      </p:sp>
    </p:spTree>
    <p:extLst>
      <p:ext uri="{BB962C8B-B14F-4D97-AF65-F5344CB8AC3E}">
        <p14:creationId xmlns:p14="http://schemas.microsoft.com/office/powerpoint/2010/main" val="2205252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229600" cy="1066800"/>
          </a:xfrm>
        </p:spPr>
        <p:txBody>
          <a:bodyPr/>
          <a:lstStyle/>
          <a:p>
            <a:r>
              <a:rPr lang="en-GB" b="1" dirty="0" smtClean="0">
                <a:solidFill>
                  <a:srgbClr val="FF0000"/>
                </a:solidFill>
              </a:rPr>
              <a:t>The normal Labour cont...</a:t>
            </a:r>
            <a:endParaRPr lang="en-GB" b="1" dirty="0"/>
          </a:p>
        </p:txBody>
      </p:sp>
      <p:sp>
        <p:nvSpPr>
          <p:cNvPr id="2" name="Content Placeholder 1"/>
          <p:cNvSpPr>
            <a:spLocks noGrp="1"/>
          </p:cNvSpPr>
          <p:nvPr>
            <p:ph idx="1"/>
          </p:nvPr>
        </p:nvSpPr>
        <p:spPr>
          <a:xfrm>
            <a:off x="228600" y="914400"/>
            <a:ext cx="8915400" cy="5943600"/>
          </a:xfrm>
        </p:spPr>
        <p:txBody>
          <a:bodyPr>
            <a:normAutofit fontScale="92500"/>
          </a:bodyPr>
          <a:lstStyle/>
          <a:p>
            <a:pPr>
              <a:buNone/>
            </a:pPr>
            <a:r>
              <a:rPr lang="en-GB" sz="3500" b="1" dirty="0" smtClean="0">
                <a:solidFill>
                  <a:srgbClr val="FFC000"/>
                </a:solidFill>
              </a:rPr>
              <a:t>Introduction</a:t>
            </a:r>
          </a:p>
          <a:p>
            <a:r>
              <a:rPr lang="en-GB" b="1" dirty="0" smtClean="0"/>
              <a:t>Your role as a midwife demands clinical expertise in supervising, caring for and supporting the pregnant mother during pre-pregnancy, pregnancy, labour and puerperium.</a:t>
            </a:r>
          </a:p>
          <a:p>
            <a:r>
              <a:rPr lang="en-GB" b="1" dirty="0" smtClean="0"/>
              <a:t>You should be able to conduct deliveries on your own, and be ready to intervene when complications arise. </a:t>
            </a:r>
          </a:p>
          <a:p>
            <a:r>
              <a:rPr lang="en-GB" b="1" dirty="0" smtClean="0"/>
              <a:t>It is also your responsibility to recognise and act promptly should you be presented with an abnormal condition, for example: mal-presentation, obstructed labour, or obstetric and neonatal emergencies.</a:t>
            </a:r>
            <a:endParaRPr lang="en-GB" b="1" dirty="0"/>
          </a:p>
        </p:txBody>
      </p:sp>
    </p:spTree>
    <p:extLst>
      <p:ext uri="{BB962C8B-B14F-4D97-AF65-F5344CB8AC3E}">
        <p14:creationId xmlns:p14="http://schemas.microsoft.com/office/powerpoint/2010/main" val="1490728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304800"/>
            <a:ext cx="7024744" cy="762000"/>
          </a:xfrm>
        </p:spPr>
        <p:txBody>
          <a:bodyPr>
            <a:normAutofit/>
          </a:bodyPr>
          <a:lstStyle/>
          <a:p>
            <a:r>
              <a:rPr lang="en-GB" b="1" dirty="0" smtClean="0">
                <a:solidFill>
                  <a:srgbClr val="FF0000"/>
                </a:solidFill>
              </a:rPr>
              <a:t>The normal Labour cont...</a:t>
            </a:r>
            <a:endParaRPr lang="en-GB" b="1" dirty="0"/>
          </a:p>
        </p:txBody>
      </p:sp>
      <p:sp>
        <p:nvSpPr>
          <p:cNvPr id="2" name="Content Placeholder 1"/>
          <p:cNvSpPr>
            <a:spLocks noGrp="1"/>
          </p:cNvSpPr>
          <p:nvPr>
            <p:ph idx="1"/>
          </p:nvPr>
        </p:nvSpPr>
        <p:spPr>
          <a:xfrm>
            <a:off x="533400" y="1295400"/>
            <a:ext cx="8153400" cy="5410200"/>
          </a:xfrm>
        </p:spPr>
        <p:txBody>
          <a:bodyPr>
            <a:normAutofit fontScale="92500" lnSpcReduction="10000"/>
          </a:bodyPr>
          <a:lstStyle/>
          <a:p>
            <a:pPr>
              <a:buNone/>
            </a:pPr>
            <a:r>
              <a:rPr lang="en-GB" sz="3000" b="1" dirty="0" smtClean="0">
                <a:solidFill>
                  <a:srgbClr val="FFC000"/>
                </a:solidFill>
              </a:rPr>
              <a:t>Introduction cont..</a:t>
            </a:r>
          </a:p>
          <a:p>
            <a:r>
              <a:rPr lang="en-GB" b="1" dirty="0" smtClean="0"/>
              <a:t>In order to recognise and deal with complications of pregnancy, delivery, and the puerperium, you as a health worker must first be thoroughly familiar with the characteristics of normal pregnancy, delivery and puerperium. </a:t>
            </a:r>
          </a:p>
          <a:p>
            <a:r>
              <a:rPr lang="en-GB" b="1" dirty="0" smtClean="0"/>
              <a:t>In this block, we  will review the features of normal labour and consider how each stage of labour is managed. </a:t>
            </a:r>
          </a:p>
          <a:p>
            <a:r>
              <a:rPr lang="en-GB" b="1" dirty="0" smtClean="0"/>
              <a:t>You will also examine the normal puerperium and review methods of monitoring a mother for post-delivery complications.</a:t>
            </a:r>
            <a:endParaRPr lang="en-GB" b="1" dirty="0"/>
          </a:p>
        </p:txBody>
      </p:sp>
    </p:spTree>
    <p:extLst>
      <p:ext uri="{BB962C8B-B14F-4D97-AF65-F5344CB8AC3E}">
        <p14:creationId xmlns:p14="http://schemas.microsoft.com/office/powerpoint/2010/main" val="2099686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t>What </a:t>
            </a:r>
            <a:r>
              <a:rPr lang="en-US" b="1" dirty="0"/>
              <a:t>are the factors that influence </a:t>
            </a:r>
            <a:r>
              <a:rPr lang="en-US" b="1" dirty="0" err="1"/>
              <a:t>medicalised</a:t>
            </a:r>
            <a:r>
              <a:rPr lang="en-US" b="1" dirty="0"/>
              <a:t> maternal and newborn care? </a:t>
            </a:r>
            <a:endParaRPr lang="en-US" dirty="0"/>
          </a:p>
          <a:p>
            <a:pPr lvl="1"/>
            <a:r>
              <a:rPr lang="en-US" dirty="0"/>
              <a:t>Medico-legal pressures</a:t>
            </a:r>
          </a:p>
          <a:p>
            <a:pPr lvl="1"/>
            <a:r>
              <a:rPr lang="en-US" dirty="0"/>
              <a:t>Profit</a:t>
            </a:r>
          </a:p>
          <a:p>
            <a:pPr lvl="1"/>
            <a:r>
              <a:rPr lang="en-US" dirty="0"/>
              <a:t>Non-evidence-based beliefs within the medical community, established practices</a:t>
            </a:r>
          </a:p>
          <a:p>
            <a:pPr lvl="1"/>
            <a:r>
              <a:rPr lang="en-US" dirty="0"/>
              <a:t>Convenience for providers</a:t>
            </a:r>
          </a:p>
          <a:p>
            <a:pPr lvl="1"/>
            <a:r>
              <a:rPr lang="en-US" dirty="0"/>
              <a:t>Perception/illusion of safety</a:t>
            </a:r>
          </a:p>
          <a:p>
            <a:pPr lvl="1"/>
            <a:r>
              <a:rPr lang="en-US" dirty="0"/>
              <a:t>Fear: the desire to control birth and reduce risk</a:t>
            </a:r>
          </a:p>
          <a:p>
            <a:pPr lvl="1"/>
            <a:r>
              <a:rPr lang="en-US" dirty="0"/>
              <a:t>Desire to use </a:t>
            </a:r>
            <a:r>
              <a:rPr lang="en-US" dirty="0" smtClean="0"/>
              <a:t>technology</a:t>
            </a:r>
            <a:endParaRPr lang="en-US" dirty="0"/>
          </a:p>
        </p:txBody>
      </p:sp>
    </p:spTree>
    <p:extLst>
      <p:ext uri="{BB962C8B-B14F-4D97-AF65-F5344CB8AC3E}">
        <p14:creationId xmlns:p14="http://schemas.microsoft.com/office/powerpoint/2010/main" val="70261831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153400" cy="838200"/>
          </a:xfrm>
        </p:spPr>
        <p:txBody>
          <a:bodyPr>
            <a:normAutofit/>
          </a:bodyPr>
          <a:lstStyle/>
          <a:p>
            <a:r>
              <a:rPr lang="en-GB" b="1" dirty="0" smtClean="0">
                <a:solidFill>
                  <a:srgbClr val="FF0000"/>
                </a:solidFill>
              </a:rPr>
              <a:t>The normal Labour cont...</a:t>
            </a:r>
            <a:endParaRPr lang="en-GB" b="1" dirty="0"/>
          </a:p>
        </p:txBody>
      </p:sp>
      <p:sp>
        <p:nvSpPr>
          <p:cNvPr id="2" name="Content Placeholder 1"/>
          <p:cNvSpPr>
            <a:spLocks noGrp="1"/>
          </p:cNvSpPr>
          <p:nvPr>
            <p:ph idx="1"/>
          </p:nvPr>
        </p:nvSpPr>
        <p:spPr>
          <a:xfrm>
            <a:off x="152400" y="762000"/>
            <a:ext cx="8763000" cy="6096000"/>
          </a:xfrm>
        </p:spPr>
        <p:txBody>
          <a:bodyPr>
            <a:normAutofit fontScale="92500" lnSpcReduction="20000"/>
          </a:bodyPr>
          <a:lstStyle/>
          <a:p>
            <a:pPr>
              <a:buNone/>
            </a:pPr>
            <a:r>
              <a:rPr lang="en-GB" sz="3300" b="1" dirty="0" smtClean="0">
                <a:solidFill>
                  <a:srgbClr val="FFC000"/>
                </a:solidFill>
              </a:rPr>
              <a:t>Introduction cont..</a:t>
            </a:r>
          </a:p>
          <a:p>
            <a:r>
              <a:rPr lang="en-GB" b="1" dirty="0" smtClean="0"/>
              <a:t>Did you know that a mother, who is psychologically well prepared during pre-natal care, will go through labour and delivery with ease? </a:t>
            </a:r>
          </a:p>
          <a:p>
            <a:r>
              <a:rPr lang="en-GB" b="1" dirty="0" smtClean="0"/>
              <a:t>Research has shown that if a woman in labour has confidence in her care giver, she will experience a considerably lower level of labour pains. </a:t>
            </a:r>
          </a:p>
          <a:p>
            <a:r>
              <a:rPr lang="en-GB" b="1" dirty="0" smtClean="0"/>
              <a:t>Professionalism and calmness on the part of the caregiver is a greater tranquilliser to the mother who is in pain than medicine (</a:t>
            </a:r>
            <a:r>
              <a:rPr lang="en-GB" b="1" dirty="0" err="1" smtClean="0"/>
              <a:t>Leeder</a:t>
            </a:r>
            <a:r>
              <a:rPr lang="en-GB" b="1" dirty="0" smtClean="0"/>
              <a:t>: 1994).</a:t>
            </a:r>
          </a:p>
          <a:p>
            <a:r>
              <a:rPr lang="en-GB" b="1" dirty="0" smtClean="0"/>
              <a:t>a midwife’s behaviour and attitude towards a mother in labour makes the difference between painful and less-painful labour. </a:t>
            </a:r>
          </a:p>
          <a:p>
            <a:r>
              <a:rPr lang="en-GB" b="1" dirty="0" smtClean="0"/>
              <a:t>A relaxed mother will usually have a shorter period of labour than a tense mother.</a:t>
            </a:r>
            <a:endParaRPr lang="en-GB" b="1" dirty="0"/>
          </a:p>
        </p:txBody>
      </p:sp>
    </p:spTree>
    <p:extLst>
      <p:ext uri="{BB962C8B-B14F-4D97-AF65-F5344CB8AC3E}">
        <p14:creationId xmlns:p14="http://schemas.microsoft.com/office/powerpoint/2010/main" val="3103586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153400" cy="762000"/>
          </a:xfrm>
        </p:spPr>
        <p:txBody>
          <a:bodyPr>
            <a:normAutofit/>
          </a:bodyPr>
          <a:lstStyle/>
          <a:p>
            <a:r>
              <a:rPr lang="en-GB" b="1" dirty="0" smtClean="0">
                <a:solidFill>
                  <a:srgbClr val="FF0000"/>
                </a:solidFill>
              </a:rPr>
              <a:t>The normal Labour cont...</a:t>
            </a:r>
            <a:endParaRPr lang="en-GB" b="1" dirty="0"/>
          </a:p>
        </p:txBody>
      </p:sp>
      <p:sp>
        <p:nvSpPr>
          <p:cNvPr id="2" name="Content Placeholder 1"/>
          <p:cNvSpPr>
            <a:spLocks noGrp="1"/>
          </p:cNvSpPr>
          <p:nvPr>
            <p:ph idx="1"/>
          </p:nvPr>
        </p:nvSpPr>
        <p:spPr>
          <a:xfrm>
            <a:off x="152400" y="762000"/>
            <a:ext cx="8991600" cy="5867400"/>
          </a:xfrm>
        </p:spPr>
        <p:txBody>
          <a:bodyPr>
            <a:normAutofit lnSpcReduction="10000"/>
          </a:bodyPr>
          <a:lstStyle/>
          <a:p>
            <a:r>
              <a:rPr lang="en-GB" b="1" dirty="0" smtClean="0"/>
              <a:t>Definition:-Labour is the process where the foetus, placenta and membranes are expelled through the birth canal after 28 weeks of gestation. </a:t>
            </a:r>
          </a:p>
          <a:p>
            <a:r>
              <a:rPr lang="en-GB" b="1" dirty="0" smtClean="0"/>
              <a:t>Labour, can be either normal or abnormal.</a:t>
            </a:r>
          </a:p>
          <a:p>
            <a:pPr>
              <a:buNone/>
            </a:pPr>
            <a:r>
              <a:rPr lang="en-GB" b="1" dirty="0" smtClean="0"/>
              <a:t>Characteristics of Normal labour</a:t>
            </a:r>
          </a:p>
          <a:p>
            <a:pPr lvl="1">
              <a:buNone/>
            </a:pPr>
            <a:r>
              <a:rPr lang="en-GB" b="1" dirty="0" smtClean="0"/>
              <a:t> </a:t>
            </a:r>
            <a:r>
              <a:rPr lang="en-GB" dirty="0" smtClean="0"/>
              <a:t>· </a:t>
            </a:r>
            <a:r>
              <a:rPr lang="en-GB" b="1" dirty="0" smtClean="0"/>
              <a:t>Duration - completed within 18 hour</a:t>
            </a:r>
          </a:p>
          <a:p>
            <a:pPr lvl="1">
              <a:buNone/>
            </a:pPr>
            <a:r>
              <a:rPr lang="en-GB" b="1" dirty="0" smtClean="0"/>
              <a:t>· Occurs at term between 38 and 40 weeks</a:t>
            </a:r>
          </a:p>
          <a:p>
            <a:pPr lvl="1">
              <a:buNone/>
            </a:pPr>
            <a:r>
              <a:rPr lang="en-GB" b="1" dirty="0" smtClean="0"/>
              <a:t>· Is spontaneous</a:t>
            </a:r>
          </a:p>
          <a:p>
            <a:pPr lvl="1">
              <a:buNone/>
            </a:pPr>
            <a:r>
              <a:rPr lang="en-GB" b="1" dirty="0" smtClean="0"/>
              <a:t>· The foetus presents by the vertex</a:t>
            </a:r>
          </a:p>
          <a:p>
            <a:pPr lvl="1">
              <a:buNone/>
            </a:pPr>
            <a:r>
              <a:rPr lang="en-GB" b="1" dirty="0" smtClean="0"/>
              <a:t>· Has no complications to either mother or baby</a:t>
            </a:r>
          </a:p>
          <a:p>
            <a:pPr lvl="1">
              <a:buNone/>
            </a:pPr>
            <a:r>
              <a:rPr lang="en-GB" b="1" dirty="0" smtClean="0"/>
              <a:t>· The newborn child requires minimal or no resuscitation</a:t>
            </a:r>
          </a:p>
          <a:p>
            <a:pPr>
              <a:buNone/>
            </a:pPr>
            <a:endParaRPr lang="en-GB" dirty="0"/>
          </a:p>
        </p:txBody>
      </p:sp>
    </p:spTree>
    <p:extLst>
      <p:ext uri="{BB962C8B-B14F-4D97-AF65-F5344CB8AC3E}">
        <p14:creationId xmlns:p14="http://schemas.microsoft.com/office/powerpoint/2010/main" val="3909008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066800"/>
          </a:xfrm>
        </p:spPr>
        <p:txBody>
          <a:bodyPr>
            <a:normAutofit fontScale="90000"/>
          </a:bodyPr>
          <a:lstStyle/>
          <a:p>
            <a:r>
              <a:rPr lang="en-GB" sz="4000" b="1" dirty="0" smtClean="0">
                <a:solidFill>
                  <a:srgbClr val="FF0000"/>
                </a:solidFill>
              </a:rPr>
              <a:t>Labour cont....</a:t>
            </a:r>
            <a:r>
              <a:rPr lang="en-GB" sz="4000" dirty="0" smtClean="0">
                <a:solidFill>
                  <a:srgbClr val="FFC000"/>
                </a:solidFill>
              </a:rPr>
              <a:t/>
            </a:r>
            <a:br>
              <a:rPr lang="en-GB" sz="4000" dirty="0" smtClean="0">
                <a:solidFill>
                  <a:srgbClr val="FFC000"/>
                </a:solidFill>
              </a:rPr>
            </a:br>
            <a:endParaRPr lang="en-GB" dirty="0"/>
          </a:p>
        </p:txBody>
      </p:sp>
      <p:sp>
        <p:nvSpPr>
          <p:cNvPr id="2" name="Content Placeholder 1"/>
          <p:cNvSpPr>
            <a:spLocks noGrp="1"/>
          </p:cNvSpPr>
          <p:nvPr>
            <p:ph idx="1"/>
          </p:nvPr>
        </p:nvSpPr>
        <p:spPr>
          <a:xfrm>
            <a:off x="457200" y="990600"/>
            <a:ext cx="8305800" cy="5867400"/>
          </a:xfrm>
        </p:spPr>
        <p:txBody>
          <a:bodyPr>
            <a:normAutofit fontScale="92500" lnSpcReduction="20000"/>
          </a:bodyPr>
          <a:lstStyle/>
          <a:p>
            <a:pPr>
              <a:buNone/>
            </a:pPr>
            <a:r>
              <a:rPr lang="en-GB" sz="3100" b="1" dirty="0" smtClean="0">
                <a:solidFill>
                  <a:srgbClr val="FFC000"/>
                </a:solidFill>
              </a:rPr>
              <a:t>The Onset of Labour</a:t>
            </a:r>
          </a:p>
          <a:p>
            <a:r>
              <a:rPr lang="en-GB" b="1" dirty="0" smtClean="0"/>
              <a:t>A midwife should ensure women have sufficient information to assist them to recognise the onset of true labour. </a:t>
            </a:r>
          </a:p>
          <a:p>
            <a:r>
              <a:rPr lang="en-GB" b="1" dirty="0" smtClean="0"/>
              <a:t>A pregnant woman would be best placed to diagnose the onset of labour herself. This </a:t>
            </a:r>
            <a:r>
              <a:rPr lang="en-GB" b="1" dirty="0" err="1" smtClean="0"/>
              <a:t>shld</a:t>
            </a:r>
            <a:r>
              <a:rPr lang="en-GB" b="1" dirty="0" smtClean="0"/>
              <a:t> be done during antenatal period</a:t>
            </a:r>
          </a:p>
          <a:p>
            <a:r>
              <a:rPr lang="en-GB" b="1" dirty="0" smtClean="0"/>
              <a:t>Some young women, especially the primigravida may fail to recognise true labour. </a:t>
            </a:r>
          </a:p>
          <a:p>
            <a:r>
              <a:rPr lang="en-GB" b="1" dirty="0" smtClean="0"/>
              <a:t>It is important that you help them differentiate between false and true labour signs. </a:t>
            </a:r>
          </a:p>
          <a:p>
            <a:r>
              <a:rPr lang="en-GB" b="1" dirty="0" smtClean="0"/>
              <a:t>False contractions occur during the last weeks of pregnancy. </a:t>
            </a:r>
            <a:endParaRPr lang="en-GB" b="1" dirty="0"/>
          </a:p>
        </p:txBody>
      </p:sp>
    </p:spTree>
    <p:extLst>
      <p:ext uri="{BB962C8B-B14F-4D97-AF65-F5344CB8AC3E}">
        <p14:creationId xmlns:p14="http://schemas.microsoft.com/office/powerpoint/2010/main" val="1302064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dirty="0" smtClean="0">
                <a:solidFill>
                  <a:srgbClr val="FF0000"/>
                </a:solidFill>
              </a:rPr>
              <a:t>Difference between true and false labour</a:t>
            </a:r>
            <a:endParaRPr lang="en-US" dirty="0">
              <a:solidFill>
                <a:srgbClr val="FF0000"/>
              </a:solidFill>
            </a:endParaRPr>
          </a:p>
        </p:txBody>
      </p:sp>
      <p:sp>
        <p:nvSpPr>
          <p:cNvPr id="3" name="Text Placeholder 2"/>
          <p:cNvSpPr>
            <a:spLocks noGrp="1"/>
          </p:cNvSpPr>
          <p:nvPr>
            <p:ph type="body" idx="1"/>
          </p:nvPr>
        </p:nvSpPr>
        <p:spPr>
          <a:xfrm>
            <a:off x="457200" y="1143001"/>
            <a:ext cx="4040188" cy="609600"/>
          </a:xfrm>
        </p:spPr>
        <p:txBody>
          <a:bodyPr/>
          <a:lstStyle/>
          <a:p>
            <a:r>
              <a:rPr lang="en-US" dirty="0" smtClean="0">
                <a:solidFill>
                  <a:srgbClr val="FF0000"/>
                </a:solidFill>
              </a:rPr>
              <a:t>True labour</a:t>
            </a:r>
            <a:endParaRPr lang="en-US" dirty="0">
              <a:solidFill>
                <a:srgbClr val="FF0000"/>
              </a:solidFill>
            </a:endParaRPr>
          </a:p>
        </p:txBody>
      </p:sp>
      <p:sp>
        <p:nvSpPr>
          <p:cNvPr id="4" name="Content Placeholder 3"/>
          <p:cNvSpPr>
            <a:spLocks noGrp="1"/>
          </p:cNvSpPr>
          <p:nvPr>
            <p:ph sz="half" idx="2"/>
          </p:nvPr>
        </p:nvSpPr>
        <p:spPr>
          <a:xfrm>
            <a:off x="457200" y="1828800"/>
            <a:ext cx="4040188" cy="4297363"/>
          </a:xfrm>
        </p:spPr>
        <p:txBody>
          <a:bodyPr>
            <a:normAutofit fontScale="92500" lnSpcReduction="20000"/>
          </a:bodyPr>
          <a:lstStyle/>
          <a:p>
            <a:pPr>
              <a:buNone/>
            </a:pPr>
            <a:r>
              <a:rPr lang="en-US" b="1" dirty="0" smtClean="0"/>
              <a:t>Contractions;</a:t>
            </a:r>
          </a:p>
          <a:p>
            <a:r>
              <a:rPr lang="en-US" b="1" dirty="0" smtClean="0"/>
              <a:t>Are always present</a:t>
            </a:r>
          </a:p>
          <a:p>
            <a:r>
              <a:rPr lang="en-US" b="1" dirty="0" smtClean="0"/>
              <a:t>Rarely exceeds 60 </a:t>
            </a:r>
            <a:r>
              <a:rPr lang="en-US" b="1" dirty="0" err="1" smtClean="0"/>
              <a:t>secs</a:t>
            </a:r>
            <a:endParaRPr lang="en-US" b="1" dirty="0" smtClean="0"/>
          </a:p>
          <a:p>
            <a:r>
              <a:rPr lang="en-US" b="1" dirty="0" smtClean="0"/>
              <a:t>Are regular</a:t>
            </a:r>
          </a:p>
          <a:p>
            <a:r>
              <a:rPr lang="en-US" b="1" dirty="0" smtClean="0"/>
              <a:t>Accompanied by abdominal tightening and pain</a:t>
            </a:r>
          </a:p>
          <a:p>
            <a:pPr>
              <a:buNone/>
            </a:pPr>
            <a:r>
              <a:rPr lang="en-US" b="1" dirty="0" smtClean="0"/>
              <a:t>Cervix;</a:t>
            </a:r>
          </a:p>
          <a:p>
            <a:r>
              <a:rPr lang="en-US" b="1" dirty="0" smtClean="0"/>
              <a:t>Is shortened</a:t>
            </a:r>
          </a:p>
          <a:p>
            <a:r>
              <a:rPr lang="en-US" b="1" dirty="0" smtClean="0"/>
              <a:t>Os is dilating</a:t>
            </a:r>
          </a:p>
          <a:p>
            <a:r>
              <a:rPr lang="en-US" b="1" dirty="0" smtClean="0"/>
              <a:t>Membranes feel tense during a contraction</a:t>
            </a:r>
          </a:p>
          <a:p>
            <a:r>
              <a:rPr lang="en-US" b="1" dirty="0" smtClean="0"/>
              <a:t>Show usually present</a:t>
            </a:r>
            <a:endParaRPr lang="en-US" b="1" dirty="0"/>
          </a:p>
        </p:txBody>
      </p:sp>
      <p:sp>
        <p:nvSpPr>
          <p:cNvPr id="5" name="Text Placeholder 4"/>
          <p:cNvSpPr>
            <a:spLocks noGrp="1"/>
          </p:cNvSpPr>
          <p:nvPr>
            <p:ph type="body" sz="quarter" idx="3"/>
          </p:nvPr>
        </p:nvSpPr>
        <p:spPr>
          <a:xfrm>
            <a:off x="4645025" y="1143000"/>
            <a:ext cx="4041775" cy="609599"/>
          </a:xfrm>
        </p:spPr>
        <p:txBody>
          <a:bodyPr/>
          <a:lstStyle/>
          <a:p>
            <a:r>
              <a:rPr lang="en-US" dirty="0" smtClean="0">
                <a:solidFill>
                  <a:srgbClr val="FF0000"/>
                </a:solidFill>
              </a:rPr>
              <a:t>False labour</a:t>
            </a:r>
            <a:endParaRPr lang="en-US" dirty="0">
              <a:solidFill>
                <a:srgbClr val="FF0000"/>
              </a:solidFill>
            </a:endParaRPr>
          </a:p>
        </p:txBody>
      </p:sp>
      <p:sp>
        <p:nvSpPr>
          <p:cNvPr id="6" name="Content Placeholder 5"/>
          <p:cNvSpPr>
            <a:spLocks noGrp="1"/>
          </p:cNvSpPr>
          <p:nvPr>
            <p:ph sz="quarter" idx="4"/>
          </p:nvPr>
        </p:nvSpPr>
        <p:spPr>
          <a:xfrm>
            <a:off x="4645025" y="1828800"/>
            <a:ext cx="4041775" cy="4297363"/>
          </a:xfrm>
        </p:spPr>
        <p:txBody>
          <a:bodyPr>
            <a:normAutofit fontScale="92500" lnSpcReduction="20000"/>
          </a:bodyPr>
          <a:lstStyle/>
          <a:p>
            <a:pPr>
              <a:buNone/>
            </a:pPr>
            <a:r>
              <a:rPr lang="en-US" b="1" dirty="0" smtClean="0"/>
              <a:t>Contractions;</a:t>
            </a:r>
          </a:p>
          <a:p>
            <a:r>
              <a:rPr lang="en-US" b="1" dirty="0" smtClean="0"/>
              <a:t>Not always present</a:t>
            </a:r>
          </a:p>
          <a:p>
            <a:r>
              <a:rPr lang="en-US" b="1" dirty="0" smtClean="0"/>
              <a:t>May last 3-4 minutes</a:t>
            </a:r>
          </a:p>
          <a:p>
            <a:r>
              <a:rPr lang="en-US" b="1" dirty="0" smtClean="0"/>
              <a:t>Are erratic</a:t>
            </a:r>
          </a:p>
          <a:p>
            <a:r>
              <a:rPr lang="en-US" b="1" dirty="0" smtClean="0"/>
              <a:t>May or may not be painful</a:t>
            </a:r>
          </a:p>
          <a:p>
            <a:pPr>
              <a:buNone/>
            </a:pPr>
            <a:r>
              <a:rPr lang="en-US" b="1" dirty="0" smtClean="0"/>
              <a:t>Cervix;</a:t>
            </a:r>
          </a:p>
          <a:p>
            <a:r>
              <a:rPr lang="en-US" b="1" dirty="0" smtClean="0"/>
              <a:t>Does not shorten</a:t>
            </a:r>
          </a:p>
          <a:p>
            <a:r>
              <a:rPr lang="en-US" b="1" dirty="0" smtClean="0"/>
              <a:t>No increase in cervical dilatation</a:t>
            </a:r>
          </a:p>
          <a:p>
            <a:r>
              <a:rPr lang="en-US" b="1" dirty="0" smtClean="0"/>
              <a:t>Membranes do not become tense</a:t>
            </a:r>
          </a:p>
          <a:p>
            <a:r>
              <a:rPr lang="en-US" b="1" dirty="0" smtClean="0"/>
              <a:t>No show</a:t>
            </a:r>
            <a:endParaRPr lang="en-US" b="1" dirty="0"/>
          </a:p>
        </p:txBody>
      </p:sp>
    </p:spTree>
    <p:extLst>
      <p:ext uri="{BB962C8B-B14F-4D97-AF65-F5344CB8AC3E}">
        <p14:creationId xmlns:p14="http://schemas.microsoft.com/office/powerpoint/2010/main" val="40354724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7915834" cy="1295400"/>
          </a:xfrm>
        </p:spPr>
        <p:txBody>
          <a:bodyPr>
            <a:normAutofit fontScale="90000"/>
          </a:bodyPr>
          <a:lstStyle/>
          <a:p>
            <a:r>
              <a:rPr lang="en-GB" sz="4000" b="1" dirty="0" smtClean="0">
                <a:solidFill>
                  <a:srgbClr val="FF0000"/>
                </a:solidFill>
              </a:rPr>
              <a:t>Labour cont....</a:t>
            </a:r>
            <a:r>
              <a:rPr lang="en-GB" sz="4000" dirty="0" smtClean="0">
                <a:solidFill>
                  <a:srgbClr val="FFC000"/>
                </a:solidFill>
              </a:rPr>
              <a:t/>
            </a:r>
            <a:br>
              <a:rPr lang="en-GB" sz="4000" dirty="0" smtClean="0">
                <a:solidFill>
                  <a:srgbClr val="FFC000"/>
                </a:solidFill>
              </a:rPr>
            </a:br>
            <a:endParaRPr lang="en-GB" dirty="0"/>
          </a:p>
        </p:txBody>
      </p:sp>
      <p:sp>
        <p:nvSpPr>
          <p:cNvPr id="2" name="Content Placeholder 1"/>
          <p:cNvSpPr>
            <a:spLocks noGrp="1"/>
          </p:cNvSpPr>
          <p:nvPr>
            <p:ph idx="1"/>
          </p:nvPr>
        </p:nvSpPr>
        <p:spPr>
          <a:xfrm>
            <a:off x="457200" y="685800"/>
            <a:ext cx="8229600" cy="6172200"/>
          </a:xfrm>
        </p:spPr>
        <p:txBody>
          <a:bodyPr>
            <a:normAutofit fontScale="85000" lnSpcReduction="10000"/>
          </a:bodyPr>
          <a:lstStyle/>
          <a:p>
            <a:pPr>
              <a:buNone/>
            </a:pPr>
            <a:r>
              <a:rPr lang="en-GB" sz="3100" b="1" dirty="0" smtClean="0"/>
              <a:t>The causes that trigger the onset of labour are not known.</a:t>
            </a:r>
          </a:p>
          <a:p>
            <a:pPr>
              <a:buNone/>
            </a:pPr>
            <a:r>
              <a:rPr lang="en-GB" sz="3100" b="1" dirty="0" smtClean="0"/>
              <a:t>but, many theories have been offered which indicate that both hormonal and mechanical factors play a big part.</a:t>
            </a:r>
            <a:endParaRPr lang="en-GB" sz="3100" b="1" dirty="0" smtClean="0">
              <a:solidFill>
                <a:srgbClr val="FF0000"/>
              </a:solidFill>
            </a:endParaRPr>
          </a:p>
          <a:p>
            <a:pPr>
              <a:buNone/>
            </a:pPr>
            <a:r>
              <a:rPr lang="en-GB" sz="3600" b="1" dirty="0" smtClean="0">
                <a:solidFill>
                  <a:srgbClr val="FF0000"/>
                </a:solidFill>
              </a:rPr>
              <a:t>Hormonal Factors </a:t>
            </a:r>
            <a:endParaRPr lang="en-GB" b="1" dirty="0" smtClean="0">
              <a:solidFill>
                <a:srgbClr val="FF0000"/>
              </a:solidFill>
            </a:endParaRPr>
          </a:p>
          <a:p>
            <a:r>
              <a:rPr lang="en-GB" sz="2600" b="1" dirty="0" smtClean="0"/>
              <a:t>It is believed that close to term progesterone levels in the body falls, while at the same time levels of oestrogen (which is responsible for sensitising the uterine muscles) rises. </a:t>
            </a:r>
          </a:p>
          <a:p>
            <a:r>
              <a:rPr lang="en-GB" sz="2600" b="1" dirty="0" smtClean="0"/>
              <a:t>The fall in progesterone levels is important because it has effect on muscle contractions. </a:t>
            </a:r>
          </a:p>
          <a:p>
            <a:r>
              <a:rPr lang="en-GB" sz="2600" b="1" dirty="0" smtClean="0"/>
              <a:t>The rise in oestrogen levels meanwhile triggers the release of oxytocin, which causes uterine contractions.</a:t>
            </a:r>
          </a:p>
          <a:p>
            <a:r>
              <a:rPr lang="en-GB" sz="2600" b="1" dirty="0" smtClean="0"/>
              <a:t>The foetal hypothalamus is also believed to produce releasing factors, which stimulate the anterior pituitary gland to produce adrenocorticotrophic hormone (ACTH).</a:t>
            </a:r>
          </a:p>
          <a:p>
            <a:r>
              <a:rPr lang="en-GB" sz="2600" b="1" dirty="0" smtClean="0"/>
              <a:t>ACTH stimulates the foetal adrenal glands to secrete </a:t>
            </a:r>
            <a:r>
              <a:rPr lang="en-GB" sz="2600" b="1" dirty="0" err="1" smtClean="0"/>
              <a:t>cortisol</a:t>
            </a:r>
            <a:r>
              <a:rPr lang="en-GB" sz="2600" b="1" dirty="0" smtClean="0"/>
              <a:t>, which causes relative levels of placental hormones to rise. These hormones cause further uterine contractions.</a:t>
            </a:r>
          </a:p>
        </p:txBody>
      </p:sp>
    </p:spTree>
    <p:extLst>
      <p:ext uri="{BB962C8B-B14F-4D97-AF65-F5344CB8AC3E}">
        <p14:creationId xmlns:p14="http://schemas.microsoft.com/office/powerpoint/2010/main" val="3857542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14400"/>
          </a:xfrm>
        </p:spPr>
        <p:txBody>
          <a:bodyPr>
            <a:normAutofit fontScale="90000"/>
          </a:bodyPr>
          <a:lstStyle/>
          <a:p>
            <a:r>
              <a:rPr lang="en-GB" b="1" dirty="0" smtClean="0">
                <a:solidFill>
                  <a:srgbClr val="FF0000"/>
                </a:solidFill>
              </a:rPr>
              <a:t>Mechanical Factors</a:t>
            </a:r>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2" name="Content Placeholder 1"/>
          <p:cNvSpPr>
            <a:spLocks noGrp="1"/>
          </p:cNvSpPr>
          <p:nvPr>
            <p:ph idx="1"/>
          </p:nvPr>
        </p:nvSpPr>
        <p:spPr>
          <a:xfrm>
            <a:off x="533400" y="914400"/>
            <a:ext cx="8001000" cy="5715000"/>
          </a:xfrm>
        </p:spPr>
        <p:txBody>
          <a:bodyPr>
            <a:normAutofit/>
          </a:bodyPr>
          <a:lstStyle/>
          <a:p>
            <a:r>
              <a:rPr lang="en-GB" sz="2800" b="1" dirty="0" smtClean="0"/>
              <a:t>Uterine activity can also result from the mechanical stimulation of the uterus and the cervix.</a:t>
            </a:r>
          </a:p>
          <a:p>
            <a:r>
              <a:rPr lang="en-GB" sz="2800" b="1" dirty="0" smtClean="0"/>
              <a:t>This may be due to over stretching, as in the</a:t>
            </a:r>
          </a:p>
          <a:p>
            <a:r>
              <a:rPr lang="en-GB" sz="2800" b="1" dirty="0" smtClean="0"/>
              <a:t>case of multiple pregnancy and polyhydromnios, or pressure from the presenting part, when it is well applied to the cervix.</a:t>
            </a:r>
          </a:p>
          <a:p>
            <a:r>
              <a:rPr lang="en-GB" sz="2800" b="1" dirty="0" smtClean="0"/>
              <a:t>It appears that there is a combination of hormonal (from both mother and foetus) and mechanical factors that set labour in motion.</a:t>
            </a:r>
            <a:endParaRPr lang="en-GB" sz="2800" b="1" dirty="0"/>
          </a:p>
        </p:txBody>
      </p:sp>
    </p:spTree>
    <p:extLst>
      <p:ext uri="{BB962C8B-B14F-4D97-AF65-F5344CB8AC3E}">
        <p14:creationId xmlns:p14="http://schemas.microsoft.com/office/powerpoint/2010/main" val="1125764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Stages of labour</a:t>
            </a:r>
            <a:endParaRPr lang="en-US" b="1" dirty="0"/>
          </a:p>
        </p:txBody>
      </p:sp>
      <p:sp>
        <p:nvSpPr>
          <p:cNvPr id="3" name="Content Placeholder 2"/>
          <p:cNvSpPr>
            <a:spLocks noGrp="1"/>
          </p:cNvSpPr>
          <p:nvPr>
            <p:ph idx="1"/>
          </p:nvPr>
        </p:nvSpPr>
        <p:spPr>
          <a:xfrm>
            <a:off x="457200" y="838200"/>
            <a:ext cx="8229600" cy="5287963"/>
          </a:xfrm>
        </p:spPr>
        <p:txBody>
          <a:bodyPr/>
          <a:lstStyle/>
          <a:p>
            <a:pPr>
              <a:buNone/>
            </a:pPr>
            <a:r>
              <a:rPr lang="en-US" b="1" dirty="0" smtClean="0">
                <a:solidFill>
                  <a:srgbClr val="FF0000"/>
                </a:solidFill>
              </a:rPr>
              <a:t>1</a:t>
            </a:r>
            <a:r>
              <a:rPr lang="en-US" b="1" baseline="30000" dirty="0" smtClean="0">
                <a:solidFill>
                  <a:srgbClr val="FF0000"/>
                </a:solidFill>
              </a:rPr>
              <a:t>st</a:t>
            </a:r>
            <a:r>
              <a:rPr lang="en-US" b="1" dirty="0" smtClean="0">
                <a:solidFill>
                  <a:srgbClr val="FF0000"/>
                </a:solidFill>
              </a:rPr>
              <a:t> stage- </a:t>
            </a:r>
            <a:r>
              <a:rPr lang="en-US" b="1" dirty="0" smtClean="0"/>
              <a:t>it is from onset of labour to full dilatation of cervix. Period of regular uterine contractions</a:t>
            </a:r>
          </a:p>
          <a:p>
            <a:pPr>
              <a:buNone/>
            </a:pPr>
            <a:r>
              <a:rPr lang="en-US" b="1" dirty="0" smtClean="0">
                <a:solidFill>
                  <a:srgbClr val="FF0000"/>
                </a:solidFill>
              </a:rPr>
              <a:t>2</a:t>
            </a:r>
            <a:r>
              <a:rPr lang="en-US" b="1" baseline="30000" dirty="0" smtClean="0">
                <a:solidFill>
                  <a:srgbClr val="FF0000"/>
                </a:solidFill>
              </a:rPr>
              <a:t>nd</a:t>
            </a:r>
            <a:r>
              <a:rPr lang="en-US" b="1" dirty="0" smtClean="0">
                <a:solidFill>
                  <a:srgbClr val="FF0000"/>
                </a:solidFill>
              </a:rPr>
              <a:t> stage</a:t>
            </a:r>
            <a:r>
              <a:rPr lang="en-US" b="1" dirty="0" smtClean="0"/>
              <a:t>-is from full dilatation of cervix to expulsion of foetus.</a:t>
            </a:r>
          </a:p>
          <a:p>
            <a:pPr>
              <a:buNone/>
            </a:pPr>
            <a:r>
              <a:rPr lang="en-US" b="1" dirty="0" smtClean="0">
                <a:solidFill>
                  <a:srgbClr val="FF0000"/>
                </a:solidFill>
              </a:rPr>
              <a:t>3</a:t>
            </a:r>
            <a:r>
              <a:rPr lang="en-US" b="1" baseline="30000" dirty="0" smtClean="0">
                <a:solidFill>
                  <a:srgbClr val="FF0000"/>
                </a:solidFill>
              </a:rPr>
              <a:t>rd</a:t>
            </a:r>
            <a:r>
              <a:rPr lang="en-US" b="1" dirty="0" smtClean="0">
                <a:solidFill>
                  <a:srgbClr val="FF0000"/>
                </a:solidFill>
              </a:rPr>
              <a:t> stage</a:t>
            </a:r>
            <a:r>
              <a:rPr lang="en-US" b="1" dirty="0" smtClean="0"/>
              <a:t>- is from delivery of baby  to expulsion  placenta and membranes</a:t>
            </a:r>
          </a:p>
          <a:p>
            <a:pPr>
              <a:buNone/>
            </a:pPr>
            <a:r>
              <a:rPr lang="en-US" b="1" dirty="0" smtClean="0">
                <a:solidFill>
                  <a:srgbClr val="FF0000"/>
                </a:solidFill>
              </a:rPr>
              <a:t>4</a:t>
            </a:r>
            <a:r>
              <a:rPr lang="en-US" b="1" baseline="30000" dirty="0" smtClean="0">
                <a:solidFill>
                  <a:srgbClr val="FF0000"/>
                </a:solidFill>
              </a:rPr>
              <a:t>th</a:t>
            </a:r>
            <a:r>
              <a:rPr lang="en-US" b="1" dirty="0" smtClean="0">
                <a:solidFill>
                  <a:srgbClr val="FF0000"/>
                </a:solidFill>
              </a:rPr>
              <a:t> stage</a:t>
            </a:r>
            <a:r>
              <a:rPr lang="en-US" b="1" dirty="0" smtClean="0"/>
              <a:t>- is up to 1 hour after delivery</a:t>
            </a:r>
            <a:endParaRPr lang="en-US" b="1" dirty="0"/>
          </a:p>
        </p:txBody>
      </p:sp>
    </p:spTree>
    <p:extLst>
      <p:ext uri="{BB962C8B-B14F-4D97-AF65-F5344CB8AC3E}">
        <p14:creationId xmlns:p14="http://schemas.microsoft.com/office/powerpoint/2010/main" val="266787384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7687234" cy="1600200"/>
          </a:xfrm>
        </p:spPr>
        <p:txBody>
          <a:bodyPr>
            <a:normAutofit fontScale="90000"/>
          </a:bodyPr>
          <a:lstStyle/>
          <a:p>
            <a:r>
              <a:rPr lang="en-GB" b="1" dirty="0" smtClean="0">
                <a:solidFill>
                  <a:srgbClr val="FF0000"/>
                </a:solidFill>
              </a:rPr>
              <a:t>Pre-Labour or Premonitory Signs of Labour</a:t>
            </a:r>
            <a:r>
              <a:rPr lang="en-GB" dirty="0" smtClean="0"/>
              <a:t/>
            </a:r>
            <a:br>
              <a:rPr lang="en-GB" dirty="0" smtClean="0"/>
            </a:br>
            <a:endParaRPr lang="en-GB" dirty="0"/>
          </a:p>
        </p:txBody>
      </p:sp>
      <p:sp>
        <p:nvSpPr>
          <p:cNvPr id="2" name="Content Placeholder 1"/>
          <p:cNvSpPr>
            <a:spLocks noGrp="1"/>
          </p:cNvSpPr>
          <p:nvPr>
            <p:ph idx="1"/>
          </p:nvPr>
        </p:nvSpPr>
        <p:spPr>
          <a:xfrm>
            <a:off x="457200" y="1143000"/>
            <a:ext cx="8305800" cy="5715000"/>
          </a:xfrm>
        </p:spPr>
        <p:txBody>
          <a:bodyPr>
            <a:normAutofit fontScale="92500" lnSpcReduction="20000"/>
          </a:bodyPr>
          <a:lstStyle/>
          <a:p>
            <a:pPr>
              <a:buNone/>
            </a:pPr>
            <a:r>
              <a:rPr lang="en-GB" b="1" dirty="0" smtClean="0"/>
              <a:t>This is the period two to three weeks prior to the onset of labour when a number of changes take place. These changes are :-</a:t>
            </a:r>
          </a:p>
          <a:p>
            <a:pPr>
              <a:buNone/>
            </a:pPr>
            <a:r>
              <a:rPr lang="en-GB" sz="3000" b="1" dirty="0" smtClean="0">
                <a:solidFill>
                  <a:srgbClr val="FF0000"/>
                </a:solidFill>
              </a:rPr>
              <a:t> 1. Lightening</a:t>
            </a:r>
          </a:p>
          <a:p>
            <a:r>
              <a:rPr lang="en-GB" b="1" dirty="0" smtClean="0"/>
              <a:t>Two to three weeks before labour, the lower uterine segment expands allowing the foetal head to sink deep. </a:t>
            </a:r>
          </a:p>
          <a:p>
            <a:r>
              <a:rPr lang="en-GB" b="1" dirty="0" smtClean="0"/>
              <a:t>The descent of the head and the body of the baby gives space to the lungs, heart and stomach, which enables these organs to function easily.</a:t>
            </a:r>
          </a:p>
          <a:p>
            <a:r>
              <a:rPr lang="en-GB" b="1" dirty="0" smtClean="0"/>
              <a:t>The symphysis pubis widens and the pelvic floor softens and becomes more relaxed, allowing further descent of the uterus into the pelvis.</a:t>
            </a:r>
          </a:p>
          <a:p>
            <a:pPr>
              <a:buNone/>
            </a:pPr>
            <a:endParaRPr lang="en-GB" dirty="0" smtClean="0"/>
          </a:p>
          <a:p>
            <a:pPr>
              <a:buNone/>
            </a:pPr>
            <a:endParaRPr lang="en-GB" dirty="0"/>
          </a:p>
        </p:txBody>
      </p:sp>
    </p:spTree>
    <p:extLst>
      <p:ext uri="{BB962C8B-B14F-4D97-AF65-F5344CB8AC3E}">
        <p14:creationId xmlns:p14="http://schemas.microsoft.com/office/powerpoint/2010/main" val="4123204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01000" cy="45719"/>
          </a:xfrm>
        </p:spPr>
        <p:txBody>
          <a:bodyPr>
            <a:normAutofit fontScale="90000"/>
          </a:bodyPr>
          <a:lstStyle/>
          <a:p>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2" name="Content Placeholder 1"/>
          <p:cNvSpPr>
            <a:spLocks noGrp="1"/>
          </p:cNvSpPr>
          <p:nvPr>
            <p:ph idx="1"/>
          </p:nvPr>
        </p:nvSpPr>
        <p:spPr>
          <a:xfrm>
            <a:off x="457200" y="457200"/>
            <a:ext cx="8305800" cy="6248400"/>
          </a:xfrm>
        </p:spPr>
        <p:txBody>
          <a:bodyPr>
            <a:normAutofit/>
          </a:bodyPr>
          <a:lstStyle/>
          <a:p>
            <a:pPr>
              <a:buNone/>
            </a:pPr>
            <a:r>
              <a:rPr lang="en-GB" sz="2800" b="1" dirty="0" smtClean="0">
                <a:solidFill>
                  <a:srgbClr val="FF0000"/>
                </a:solidFill>
              </a:rPr>
              <a:t>2. Frequency of Micturation</a:t>
            </a:r>
            <a:endParaRPr lang="en-GB" sz="2800" b="1" dirty="0" smtClean="0"/>
          </a:p>
          <a:p>
            <a:r>
              <a:rPr lang="en-GB" sz="2800" b="1" dirty="0" smtClean="0"/>
              <a:t>The descent of the foetal head increases pressure within the pelvis. This limits the capacity of the bladder, which can cause irritation. </a:t>
            </a:r>
          </a:p>
          <a:p>
            <a:r>
              <a:rPr lang="en-GB" sz="2800" b="1" dirty="0" smtClean="0"/>
              <a:t>The laxity of the pelvic floor muscles gives rise to poor sphincter control causing a degree of stress incontinence. </a:t>
            </a:r>
          </a:p>
          <a:p>
            <a:r>
              <a:rPr lang="en-GB" sz="2800" b="1" dirty="0" smtClean="0"/>
              <a:t>This pressure in the pelvis results in congestion of circulation to the lower limbs. </a:t>
            </a:r>
          </a:p>
          <a:p>
            <a:r>
              <a:rPr lang="en-GB" sz="2800" b="1" dirty="0" smtClean="0"/>
              <a:t>the relaxation of the pelvic joint may give rise to backache.</a:t>
            </a:r>
          </a:p>
          <a:p>
            <a:endParaRPr lang="en-GB" b="1" dirty="0"/>
          </a:p>
        </p:txBody>
      </p:sp>
    </p:spTree>
    <p:extLst>
      <p:ext uri="{BB962C8B-B14F-4D97-AF65-F5344CB8AC3E}">
        <p14:creationId xmlns:p14="http://schemas.microsoft.com/office/powerpoint/2010/main" val="2972965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5719"/>
          </a:xfrm>
        </p:spPr>
        <p:txBody>
          <a:bodyPr>
            <a:normAutofit fontScale="90000"/>
          </a:bodyPr>
          <a:lstStyle/>
          <a:p>
            <a:endParaRPr lang="en-GB" dirty="0">
              <a:solidFill>
                <a:srgbClr val="FFC000"/>
              </a:solidFill>
            </a:endParaRPr>
          </a:p>
        </p:txBody>
      </p:sp>
      <p:sp>
        <p:nvSpPr>
          <p:cNvPr id="2" name="Content Placeholder 1"/>
          <p:cNvSpPr>
            <a:spLocks noGrp="1"/>
          </p:cNvSpPr>
          <p:nvPr>
            <p:ph idx="1"/>
          </p:nvPr>
        </p:nvSpPr>
        <p:spPr>
          <a:xfrm>
            <a:off x="304800" y="457200"/>
            <a:ext cx="8686800" cy="5375429"/>
          </a:xfrm>
        </p:spPr>
        <p:txBody>
          <a:bodyPr/>
          <a:lstStyle/>
          <a:p>
            <a:pPr>
              <a:buNone/>
            </a:pPr>
            <a:r>
              <a:rPr lang="en-GB" b="1" dirty="0" smtClean="0">
                <a:solidFill>
                  <a:srgbClr val="FF0000"/>
                </a:solidFill>
              </a:rPr>
              <a:t>3.Taking up of Cervix</a:t>
            </a:r>
          </a:p>
          <a:p>
            <a:pPr>
              <a:buNone/>
            </a:pPr>
            <a:r>
              <a:rPr lang="en-GB" b="1" dirty="0" smtClean="0"/>
              <a:t>Refers to inclusion of cervical canal into the lower uterine segment. The cervix merges into the lower uterine segment</a:t>
            </a:r>
          </a:p>
          <a:p>
            <a:pPr>
              <a:buNone/>
            </a:pPr>
            <a:endParaRPr lang="en-GB" b="1" dirty="0" smtClean="0"/>
          </a:p>
        </p:txBody>
      </p:sp>
    </p:spTree>
    <p:extLst>
      <p:ext uri="{BB962C8B-B14F-4D97-AF65-F5344CB8AC3E}">
        <p14:creationId xmlns:p14="http://schemas.microsoft.com/office/powerpoint/2010/main" val="3918813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ROLE OF THE MIDWIFE</a:t>
            </a:r>
            <a:endParaRPr lang="en-US" b="1" dirty="0"/>
          </a:p>
        </p:txBody>
      </p:sp>
      <p:sp>
        <p:nvSpPr>
          <p:cNvPr id="3" name="Content Placeholder 2"/>
          <p:cNvSpPr>
            <a:spLocks noGrp="1"/>
          </p:cNvSpPr>
          <p:nvPr>
            <p:ph idx="1"/>
          </p:nvPr>
        </p:nvSpPr>
        <p:spPr/>
        <p:txBody>
          <a:bodyPr>
            <a:normAutofit/>
          </a:bodyPr>
          <a:lstStyle/>
          <a:p>
            <a:r>
              <a:rPr lang="en-US" dirty="0" smtClean="0"/>
              <a:t>Woman – </a:t>
            </a:r>
            <a:r>
              <a:rPr lang="en-US" dirty="0" err="1" smtClean="0"/>
              <a:t>centred</a:t>
            </a:r>
            <a:r>
              <a:rPr lang="en-US" dirty="0" smtClean="0"/>
              <a:t>, </a:t>
            </a:r>
            <a:r>
              <a:rPr lang="en-US" dirty="0"/>
              <a:t>empowering  and </a:t>
            </a:r>
            <a:r>
              <a:rPr lang="en-US" dirty="0" smtClean="0"/>
              <a:t>supportive care</a:t>
            </a:r>
            <a:endParaRPr lang="en-US" dirty="0"/>
          </a:p>
          <a:p>
            <a:r>
              <a:rPr lang="en-US" dirty="0" smtClean="0"/>
              <a:t>Evidence – based care that is </a:t>
            </a:r>
            <a:r>
              <a:rPr lang="en-US" dirty="0"/>
              <a:t>shown to be beneficial</a:t>
            </a:r>
          </a:p>
          <a:p>
            <a:r>
              <a:rPr lang="en-US" dirty="0" smtClean="0"/>
              <a:t>Care that permits </a:t>
            </a:r>
            <a:r>
              <a:rPr lang="en-US" dirty="0"/>
              <a:t>free communication and full expression of trust and commitment</a:t>
            </a:r>
          </a:p>
          <a:p>
            <a:r>
              <a:rPr lang="en-US" dirty="0" smtClean="0"/>
              <a:t>Care that ensures </a:t>
            </a:r>
            <a:r>
              <a:rPr lang="en-US" dirty="0"/>
              <a:t>all women are treated equitably</a:t>
            </a:r>
          </a:p>
          <a:p>
            <a:endParaRPr lang="en-US" dirty="0"/>
          </a:p>
        </p:txBody>
      </p:sp>
    </p:spTree>
    <p:extLst>
      <p:ext uri="{BB962C8B-B14F-4D97-AF65-F5344CB8AC3E}">
        <p14:creationId xmlns:p14="http://schemas.microsoft.com/office/powerpoint/2010/main" val="255824018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5821363"/>
          </a:xfrm>
        </p:spPr>
        <p:txBody>
          <a:bodyPr>
            <a:normAutofit/>
          </a:bodyPr>
          <a:lstStyle/>
          <a:p>
            <a:pPr>
              <a:buNone/>
            </a:pPr>
            <a:r>
              <a:rPr lang="en-US" b="1" dirty="0" smtClean="0"/>
              <a:t>4. </a:t>
            </a:r>
            <a:r>
              <a:rPr lang="en-US" b="1" dirty="0" smtClean="0">
                <a:solidFill>
                  <a:srgbClr val="FF0000"/>
                </a:solidFill>
              </a:rPr>
              <a:t>False labour/Spurious labour</a:t>
            </a:r>
          </a:p>
          <a:p>
            <a:r>
              <a:rPr lang="en-US" b="1" dirty="0" smtClean="0"/>
              <a:t>Contractions which may be painful or not and irregular, rarely lasting one minute and does not result to cervical dilatation. The pain is relieved by analgesics</a:t>
            </a:r>
          </a:p>
          <a:p>
            <a:r>
              <a:rPr lang="en-US" b="1" dirty="0" smtClean="0"/>
              <a:t>Others  signs include;</a:t>
            </a:r>
          </a:p>
          <a:p>
            <a:pPr lvl="1"/>
            <a:r>
              <a:rPr lang="en-US" b="1" dirty="0" smtClean="0"/>
              <a:t>Increased vaginal secretion</a:t>
            </a:r>
          </a:p>
          <a:p>
            <a:pPr lvl="1"/>
            <a:r>
              <a:rPr lang="en-US" b="1" dirty="0" smtClean="0"/>
              <a:t>Show</a:t>
            </a:r>
          </a:p>
          <a:p>
            <a:pPr lvl="1"/>
            <a:r>
              <a:rPr lang="en-US" b="1" dirty="0" smtClean="0"/>
              <a:t>When VE is done there is some slight blood loss after the procedure</a:t>
            </a:r>
          </a:p>
          <a:p>
            <a:pPr lvl="1"/>
            <a:r>
              <a:rPr lang="en-US" b="1" dirty="0" smtClean="0"/>
              <a:t>Braxton Hicks contraction are more noticeable</a:t>
            </a:r>
            <a:endParaRPr lang="en-US" b="1" dirty="0"/>
          </a:p>
        </p:txBody>
      </p:sp>
    </p:spTree>
    <p:extLst>
      <p:ext uri="{BB962C8B-B14F-4D97-AF65-F5344CB8AC3E}">
        <p14:creationId xmlns:p14="http://schemas.microsoft.com/office/powerpoint/2010/main" val="256153791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FF0000"/>
                </a:solidFill>
              </a:rPr>
              <a:t>Physiology of 1</a:t>
            </a:r>
            <a:r>
              <a:rPr lang="en-US" b="1" baseline="30000" dirty="0" smtClean="0">
                <a:solidFill>
                  <a:srgbClr val="FF0000"/>
                </a:solidFill>
              </a:rPr>
              <a:t>st</a:t>
            </a:r>
            <a:r>
              <a:rPr lang="en-US" b="1" dirty="0" smtClean="0">
                <a:solidFill>
                  <a:srgbClr val="FF0000"/>
                </a:solidFill>
              </a:rPr>
              <a:t> stage of labour</a:t>
            </a:r>
            <a:endParaRPr lang="en-US" b="1" dirty="0">
              <a:solidFill>
                <a:srgbClr val="FF0000"/>
              </a:solidFill>
            </a:endParaRPr>
          </a:p>
        </p:txBody>
      </p:sp>
      <p:sp>
        <p:nvSpPr>
          <p:cNvPr id="3" name="Content Placeholder 2"/>
          <p:cNvSpPr>
            <a:spLocks noGrp="1"/>
          </p:cNvSpPr>
          <p:nvPr>
            <p:ph idx="1"/>
          </p:nvPr>
        </p:nvSpPr>
        <p:spPr>
          <a:xfrm>
            <a:off x="304800" y="1066800"/>
            <a:ext cx="8534400" cy="5410200"/>
          </a:xfrm>
        </p:spPr>
        <p:txBody>
          <a:bodyPr>
            <a:normAutofit lnSpcReduction="10000"/>
          </a:bodyPr>
          <a:lstStyle/>
          <a:p>
            <a:r>
              <a:rPr lang="en-US" b="1" dirty="0" smtClean="0"/>
              <a:t>It is divided into two;</a:t>
            </a:r>
          </a:p>
          <a:p>
            <a:pPr lvl="1"/>
            <a:r>
              <a:rPr lang="en-US" b="1" dirty="0" smtClean="0"/>
              <a:t>Latent phase- cervix dilates from 0-4 cm. it is a period of slow cervical dilatation and can take up to 8 hours</a:t>
            </a:r>
          </a:p>
          <a:p>
            <a:pPr lvl="1"/>
            <a:r>
              <a:rPr lang="en-US" b="1" dirty="0" smtClean="0"/>
              <a:t>Active phase-cervix dilates from from 4-10cm. It a period of rapid cervical dilation </a:t>
            </a:r>
          </a:p>
          <a:p>
            <a:r>
              <a:rPr lang="en-US" b="1" dirty="0" smtClean="0"/>
              <a:t>Primigravida dilates at the rate of 1 cm per hour while multiparas dilate at the rate of 1.5cm per hour </a:t>
            </a:r>
          </a:p>
          <a:p>
            <a:r>
              <a:rPr lang="en-US" b="1" dirty="0" smtClean="0"/>
              <a:t>This stage consists of uterine action and mechanical factors</a:t>
            </a:r>
          </a:p>
          <a:p>
            <a:pPr>
              <a:buNone/>
            </a:pPr>
            <a:endParaRPr lang="en-US" dirty="0"/>
          </a:p>
        </p:txBody>
      </p:sp>
    </p:spTree>
    <p:extLst>
      <p:ext uri="{BB962C8B-B14F-4D97-AF65-F5344CB8AC3E}">
        <p14:creationId xmlns:p14="http://schemas.microsoft.com/office/powerpoint/2010/main" val="169387681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7534834" cy="990600"/>
          </a:xfrm>
        </p:spPr>
        <p:txBody>
          <a:bodyPr>
            <a:normAutofit fontScale="90000"/>
          </a:bodyPr>
          <a:lstStyle/>
          <a:p>
            <a:r>
              <a:rPr lang="en-GB" b="1" dirty="0" smtClean="0">
                <a:solidFill>
                  <a:srgbClr val="FF0000"/>
                </a:solidFill>
              </a:rPr>
              <a:t>Uterine </a:t>
            </a:r>
            <a:r>
              <a:rPr lang="en-GB" b="1" smtClean="0">
                <a:solidFill>
                  <a:srgbClr val="FF0000"/>
                </a:solidFill>
              </a:rPr>
              <a:t>action :Contractions</a:t>
            </a:r>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2" name="Content Placeholder 1"/>
          <p:cNvSpPr>
            <a:spLocks noGrp="1"/>
          </p:cNvSpPr>
          <p:nvPr>
            <p:ph idx="1"/>
          </p:nvPr>
        </p:nvSpPr>
        <p:spPr>
          <a:xfrm>
            <a:off x="304800" y="533400"/>
            <a:ext cx="8534400" cy="6324600"/>
          </a:xfrm>
        </p:spPr>
        <p:txBody>
          <a:bodyPr>
            <a:normAutofit lnSpcReduction="10000"/>
          </a:bodyPr>
          <a:lstStyle/>
          <a:p>
            <a:pPr>
              <a:buNone/>
            </a:pPr>
            <a:r>
              <a:rPr lang="en-GB" b="1" dirty="0" smtClean="0">
                <a:solidFill>
                  <a:srgbClr val="FF0000"/>
                </a:solidFill>
              </a:rPr>
              <a:t>1. Fundal dominance</a:t>
            </a:r>
          </a:p>
          <a:p>
            <a:r>
              <a:rPr lang="en-GB" b="1" dirty="0" smtClean="0"/>
              <a:t>The contractions of the uterus are coordinated by two pacemakers in the region of the cornua.</a:t>
            </a:r>
          </a:p>
          <a:p>
            <a:r>
              <a:rPr lang="en-GB" b="1" dirty="0" smtClean="0"/>
              <a:t>These are located where the fallopian tubes join the uterine body. The muscle contractions start at the top corner of the uterus, spread across the fundus, and then downward. </a:t>
            </a:r>
          </a:p>
          <a:p>
            <a:r>
              <a:rPr lang="en-GB" b="1" dirty="0" smtClean="0"/>
              <a:t>The contractions lasts longer in the fundus where it is most intense, but the peak is reached simultaneously over the whole uterus. Then fade from all parts at once. </a:t>
            </a:r>
          </a:p>
          <a:p>
            <a:r>
              <a:rPr lang="en-GB" b="1" dirty="0" smtClean="0"/>
              <a:t>This pattern permits cervix to dilate as the </a:t>
            </a:r>
            <a:r>
              <a:rPr lang="en-GB" b="1" dirty="0" err="1" smtClean="0"/>
              <a:t>fetus</a:t>
            </a:r>
            <a:r>
              <a:rPr lang="en-GB" b="1" dirty="0" smtClean="0"/>
              <a:t> is being expelled from the fundus</a:t>
            </a:r>
          </a:p>
          <a:p>
            <a:endParaRPr lang="en-GB" b="1" dirty="0" smtClean="0"/>
          </a:p>
          <a:p>
            <a:pPr>
              <a:buNone/>
            </a:pPr>
            <a:endParaRPr lang="en-GB" dirty="0"/>
          </a:p>
        </p:txBody>
      </p:sp>
    </p:spTree>
    <p:extLst>
      <p:ext uri="{BB962C8B-B14F-4D97-AF65-F5344CB8AC3E}">
        <p14:creationId xmlns:p14="http://schemas.microsoft.com/office/powerpoint/2010/main" val="3481049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257"/>
            <a:ext cx="7687234" cy="221343"/>
          </a:xfrm>
        </p:spPr>
        <p:txBody>
          <a:bodyPr>
            <a:normAutofit fontScale="90000"/>
          </a:bodyPr>
          <a:lstStyle/>
          <a:p>
            <a:endParaRPr lang="en-GB" dirty="0"/>
          </a:p>
        </p:txBody>
      </p:sp>
      <p:sp>
        <p:nvSpPr>
          <p:cNvPr id="2" name="Content Placeholder 1"/>
          <p:cNvSpPr>
            <a:spLocks noGrp="1"/>
          </p:cNvSpPr>
          <p:nvPr>
            <p:ph idx="1"/>
          </p:nvPr>
        </p:nvSpPr>
        <p:spPr>
          <a:xfrm>
            <a:off x="609600" y="304800"/>
            <a:ext cx="7924800" cy="6400800"/>
          </a:xfrm>
        </p:spPr>
        <p:txBody>
          <a:bodyPr>
            <a:noAutofit/>
          </a:bodyPr>
          <a:lstStyle/>
          <a:p>
            <a:pPr>
              <a:buNone/>
            </a:pPr>
            <a:r>
              <a:rPr lang="en-GB" b="1" dirty="0" smtClean="0">
                <a:solidFill>
                  <a:srgbClr val="FF0000"/>
                </a:solidFill>
              </a:rPr>
              <a:t>2. Polarity</a:t>
            </a:r>
          </a:p>
          <a:p>
            <a:r>
              <a:rPr lang="en-GB" b="1" dirty="0" smtClean="0"/>
              <a:t>Refers to neuromuscular harmony between upper and lower uterine segment that prevails throughout labour</a:t>
            </a:r>
          </a:p>
          <a:p>
            <a:r>
              <a:rPr lang="en-GB" b="1" dirty="0" smtClean="0"/>
              <a:t>The upper pole contracts strongly and retracts to expel the </a:t>
            </a:r>
            <a:r>
              <a:rPr lang="en-GB" b="1" dirty="0" err="1" smtClean="0"/>
              <a:t>fetus</a:t>
            </a:r>
            <a:r>
              <a:rPr lang="en-GB" b="1" dirty="0" smtClean="0"/>
              <a:t>, the lower pole contracts slightly and dilates to allow expulsion to take place</a:t>
            </a:r>
          </a:p>
          <a:p>
            <a:r>
              <a:rPr lang="en-GB" b="1" dirty="0" smtClean="0"/>
              <a:t>If polarity is disorganised, progress of labour is inhibited</a:t>
            </a:r>
          </a:p>
          <a:p>
            <a:pPr>
              <a:buNone/>
            </a:pPr>
            <a:endParaRPr lang="en-GB" sz="2000" b="1" dirty="0" smtClean="0"/>
          </a:p>
        </p:txBody>
      </p:sp>
    </p:spTree>
    <p:extLst>
      <p:ext uri="{BB962C8B-B14F-4D97-AF65-F5344CB8AC3E}">
        <p14:creationId xmlns:p14="http://schemas.microsoft.com/office/powerpoint/2010/main" val="3050857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5719"/>
          </a:xfrm>
        </p:spPr>
        <p:txBody>
          <a:bodyPr>
            <a:normAutofit fontScale="90000"/>
          </a:bodyPr>
          <a:lstStyle/>
          <a:p>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2" name="Content Placeholder 1"/>
          <p:cNvSpPr>
            <a:spLocks noGrp="1"/>
          </p:cNvSpPr>
          <p:nvPr>
            <p:ph idx="1"/>
          </p:nvPr>
        </p:nvSpPr>
        <p:spPr>
          <a:xfrm>
            <a:off x="457200" y="457200"/>
            <a:ext cx="8229600" cy="5550091"/>
          </a:xfrm>
        </p:spPr>
        <p:txBody>
          <a:bodyPr>
            <a:normAutofit fontScale="92500" lnSpcReduction="10000"/>
          </a:bodyPr>
          <a:lstStyle/>
          <a:p>
            <a:pPr>
              <a:buNone/>
            </a:pPr>
            <a:r>
              <a:rPr lang="en-GB" b="1" dirty="0" smtClean="0">
                <a:solidFill>
                  <a:srgbClr val="FF0000"/>
                </a:solidFill>
              </a:rPr>
              <a:t>3.Contraction and Retraction</a:t>
            </a:r>
            <a:endParaRPr lang="en-GB" b="1" dirty="0" smtClean="0"/>
          </a:p>
          <a:p>
            <a:r>
              <a:rPr lang="en-GB" b="1" dirty="0" smtClean="0"/>
              <a:t>When labour starts, approximately 280 days</a:t>
            </a:r>
          </a:p>
          <a:p>
            <a:pPr>
              <a:buNone/>
            </a:pPr>
            <a:r>
              <a:rPr lang="en-GB" b="1" dirty="0" smtClean="0"/>
              <a:t>from the first day of the last menstrual period, the contractions change in character. </a:t>
            </a:r>
          </a:p>
          <a:p>
            <a:r>
              <a:rPr lang="en-GB" b="1" dirty="0" smtClean="0"/>
              <a:t>The contraction do not pass off completely, but the muscle fibres retain some shortening of contraction instead of becoming completely flexed (retraction). </a:t>
            </a:r>
          </a:p>
          <a:p>
            <a:r>
              <a:rPr lang="en-GB" b="1" dirty="0" smtClean="0"/>
              <a:t>Each succeeding contraction leads to further shortening of the muscle fibres so that the uterine cavity becomes smaller and smaller. This is what makes the cervix dilate.  </a:t>
            </a:r>
            <a:endParaRPr lang="en-GB" b="1" dirty="0"/>
          </a:p>
        </p:txBody>
      </p:sp>
    </p:spTree>
    <p:extLst>
      <p:ext uri="{BB962C8B-B14F-4D97-AF65-F5344CB8AC3E}">
        <p14:creationId xmlns:p14="http://schemas.microsoft.com/office/powerpoint/2010/main" val="2327409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228600" y="609600"/>
            <a:ext cx="8534400" cy="5867400"/>
          </a:xfrm>
        </p:spPr>
        <p:txBody>
          <a:bodyPr>
            <a:normAutofit fontScale="85000" lnSpcReduction="10000"/>
          </a:bodyPr>
          <a:lstStyle/>
          <a:p>
            <a:pPr>
              <a:buNone/>
            </a:pPr>
            <a:r>
              <a:rPr lang="en-US" b="1" dirty="0" smtClean="0">
                <a:solidFill>
                  <a:srgbClr val="FF0000"/>
                </a:solidFill>
              </a:rPr>
              <a:t>4. Intensity and resting tone</a:t>
            </a:r>
          </a:p>
          <a:p>
            <a:r>
              <a:rPr lang="en-US" b="1" dirty="0" smtClean="0"/>
              <a:t>Each labour is individual and does not always conform to the expectation</a:t>
            </a:r>
          </a:p>
          <a:p>
            <a:r>
              <a:rPr lang="en-US" b="1" dirty="0" smtClean="0"/>
              <a:t>Before labour becomes established generally uterine contractions may occur every 15-20 minutes, lasting for about 30 seconds</a:t>
            </a:r>
          </a:p>
          <a:p>
            <a:r>
              <a:rPr lang="en-US" b="1" dirty="0" smtClean="0"/>
              <a:t>Initially they are fairly weak and may even be noticed by the woman</a:t>
            </a:r>
          </a:p>
          <a:p>
            <a:r>
              <a:rPr lang="en-US" b="1" dirty="0" smtClean="0"/>
              <a:t>The contractions occur with rhythmic regularity and intervals btw them (resting tone) gradually lessens, while the length and strength of contraction increases</a:t>
            </a:r>
          </a:p>
          <a:p>
            <a:r>
              <a:rPr lang="en-US" b="1" dirty="0" smtClean="0"/>
              <a:t>At the end of 1</a:t>
            </a:r>
            <a:r>
              <a:rPr lang="en-US" b="1" baseline="30000" dirty="0" smtClean="0"/>
              <a:t>st</a:t>
            </a:r>
            <a:r>
              <a:rPr lang="en-US" b="1" dirty="0" smtClean="0"/>
              <a:t> stage contractions may occur at 2-3 minutes interval and may last for up to 50-60 </a:t>
            </a:r>
            <a:r>
              <a:rPr lang="en-US" b="1" dirty="0" err="1" smtClean="0"/>
              <a:t>secs</a:t>
            </a:r>
            <a:endParaRPr lang="en-US" b="1" dirty="0" smtClean="0"/>
          </a:p>
          <a:p>
            <a:endParaRPr lang="en-US" dirty="0"/>
          </a:p>
        </p:txBody>
      </p:sp>
    </p:spTree>
    <p:extLst>
      <p:ext uri="{BB962C8B-B14F-4D97-AF65-F5344CB8AC3E}">
        <p14:creationId xmlns:p14="http://schemas.microsoft.com/office/powerpoint/2010/main" val="1573234347"/>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019800"/>
          </a:xfrm>
        </p:spPr>
        <p:txBody>
          <a:bodyPr>
            <a:normAutofit fontScale="92500" lnSpcReduction="10000"/>
          </a:bodyPr>
          <a:lstStyle/>
          <a:p>
            <a:pPr>
              <a:buNone/>
            </a:pPr>
            <a:r>
              <a:rPr lang="en-US" b="1" dirty="0" smtClean="0">
                <a:solidFill>
                  <a:srgbClr val="FF0000"/>
                </a:solidFill>
              </a:rPr>
              <a:t>5. Formation of upper and lower uterine segment</a:t>
            </a:r>
          </a:p>
          <a:p>
            <a:r>
              <a:rPr lang="en-US" b="1" dirty="0" smtClean="0"/>
              <a:t>By the end of preg the body of uterus is described as having been divided into two segments which are anatomically distinct</a:t>
            </a:r>
          </a:p>
          <a:p>
            <a:r>
              <a:rPr lang="en-US" b="1" dirty="0" smtClean="0"/>
              <a:t>The upper which is thick and muscular  formed by the fundus is majorly concerned with contraction and retraction</a:t>
            </a:r>
          </a:p>
          <a:p>
            <a:r>
              <a:rPr lang="en-US" b="1" dirty="0" smtClean="0"/>
              <a:t>The lower segment formed by the isthmus and cervix contracts and dilates and is approximately 8-10cm in length and is stretched</a:t>
            </a:r>
          </a:p>
          <a:p>
            <a:r>
              <a:rPr lang="en-US" b="1" dirty="0" smtClean="0"/>
              <a:t>The longitudinal muscle fibres in the upper segments pull on the lower segment making it thin</a:t>
            </a:r>
          </a:p>
          <a:p>
            <a:endParaRPr lang="en-US" b="1" dirty="0" smtClean="0"/>
          </a:p>
          <a:p>
            <a:endParaRPr lang="en-US" b="1" dirty="0"/>
          </a:p>
        </p:txBody>
      </p:sp>
    </p:spTree>
    <p:extLst>
      <p:ext uri="{BB962C8B-B14F-4D97-AF65-F5344CB8AC3E}">
        <p14:creationId xmlns:p14="http://schemas.microsoft.com/office/powerpoint/2010/main" val="117742156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6172200"/>
          </a:xfrm>
        </p:spPr>
        <p:txBody>
          <a:bodyPr/>
          <a:lstStyle/>
          <a:p>
            <a:pPr>
              <a:buNone/>
            </a:pPr>
            <a:r>
              <a:rPr lang="en-US" b="1" dirty="0" smtClean="0">
                <a:solidFill>
                  <a:srgbClr val="FF0000"/>
                </a:solidFill>
              </a:rPr>
              <a:t>6.The retraction ring</a:t>
            </a:r>
          </a:p>
          <a:p>
            <a:r>
              <a:rPr lang="en-US" b="1" dirty="0" smtClean="0"/>
              <a:t>This is  a ridge that forms btw the thicker upper uterine segment and the thinner lower uterine segment that is dilating to accommodate the descending foetus</a:t>
            </a:r>
          </a:p>
          <a:p>
            <a:r>
              <a:rPr lang="en-US" b="1" dirty="0" smtClean="0"/>
              <a:t>In obstructed labour the physiological retraction ring becomes visible above the symphysis pubis and is described as </a:t>
            </a:r>
            <a:r>
              <a:rPr lang="en-US" b="1" dirty="0" err="1" smtClean="0"/>
              <a:t>Bandl’s</a:t>
            </a:r>
            <a:r>
              <a:rPr lang="en-US" b="1" dirty="0" smtClean="0"/>
              <a:t> ring-usually associated with fetal compromise</a:t>
            </a:r>
            <a:endParaRPr lang="en-US" b="1" dirty="0"/>
          </a:p>
        </p:txBody>
      </p:sp>
    </p:spTree>
    <p:extLst>
      <p:ext uri="{BB962C8B-B14F-4D97-AF65-F5344CB8AC3E}">
        <p14:creationId xmlns:p14="http://schemas.microsoft.com/office/powerpoint/2010/main" val="2807572428"/>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228600" y="228600"/>
            <a:ext cx="8458200" cy="6324600"/>
          </a:xfrm>
        </p:spPr>
        <p:txBody>
          <a:bodyPr>
            <a:normAutofit lnSpcReduction="10000"/>
          </a:bodyPr>
          <a:lstStyle/>
          <a:p>
            <a:pPr>
              <a:buNone/>
            </a:pPr>
            <a:r>
              <a:rPr lang="en-US" b="1" dirty="0" smtClean="0">
                <a:solidFill>
                  <a:srgbClr val="FF0000"/>
                </a:solidFill>
              </a:rPr>
              <a:t>6. show</a:t>
            </a:r>
          </a:p>
          <a:p>
            <a:r>
              <a:rPr lang="en-US" b="1" dirty="0" smtClean="0"/>
              <a:t>The operculum which formed the cervical plug during pregnancy is released as cervix dilates</a:t>
            </a:r>
          </a:p>
          <a:p>
            <a:r>
              <a:rPr lang="en-US" b="1" dirty="0" smtClean="0"/>
              <a:t>The mother will observe blood stained mucoid discharge a few hours before or within a few hours after labour starts</a:t>
            </a:r>
          </a:p>
          <a:p>
            <a:r>
              <a:rPr lang="en-US" b="1" dirty="0" smtClean="0"/>
              <a:t>The blood comes from ruptured capillaries  in the parietal decidua where chorion has detached from the dilating cervix</a:t>
            </a:r>
          </a:p>
          <a:p>
            <a:r>
              <a:rPr lang="en-US" b="1" dirty="0" smtClean="0"/>
              <a:t>There is sometimes loss of bright red blood  as 2</a:t>
            </a:r>
            <a:r>
              <a:rPr lang="en-US" b="1" baseline="30000" dirty="0" smtClean="0"/>
              <a:t>nd</a:t>
            </a:r>
            <a:r>
              <a:rPr lang="en-US" b="1" dirty="0" smtClean="0"/>
              <a:t> stage approaches which precedes. Both may be referred to as show</a:t>
            </a:r>
          </a:p>
          <a:p>
            <a:endParaRPr lang="en-US" b="1" dirty="0"/>
          </a:p>
        </p:txBody>
      </p:sp>
    </p:spTree>
    <p:extLst>
      <p:ext uri="{BB962C8B-B14F-4D97-AF65-F5344CB8AC3E}">
        <p14:creationId xmlns:p14="http://schemas.microsoft.com/office/powerpoint/2010/main" val="261631417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FF0000"/>
                </a:solidFill>
              </a:rPr>
              <a:t>Mechanical factors</a:t>
            </a:r>
            <a:endParaRPr lang="en-US" b="1" dirty="0">
              <a:solidFill>
                <a:srgbClr val="FF0000"/>
              </a:solidFill>
            </a:endParaRPr>
          </a:p>
        </p:txBody>
      </p:sp>
      <p:sp>
        <p:nvSpPr>
          <p:cNvPr id="3" name="Content Placeholder 2"/>
          <p:cNvSpPr>
            <a:spLocks noGrp="1"/>
          </p:cNvSpPr>
          <p:nvPr>
            <p:ph idx="1"/>
          </p:nvPr>
        </p:nvSpPr>
        <p:spPr>
          <a:xfrm>
            <a:off x="457200" y="838200"/>
            <a:ext cx="8229600" cy="5715000"/>
          </a:xfrm>
        </p:spPr>
        <p:txBody>
          <a:bodyPr>
            <a:normAutofit fontScale="92500" lnSpcReduction="10000"/>
          </a:bodyPr>
          <a:lstStyle/>
          <a:p>
            <a:pPr>
              <a:buNone/>
            </a:pPr>
            <a:r>
              <a:rPr lang="en-US" b="1" dirty="0" smtClean="0">
                <a:solidFill>
                  <a:srgbClr val="FF0000"/>
                </a:solidFill>
              </a:rPr>
              <a:t>1. Formation of fore waters and hind waters</a:t>
            </a:r>
          </a:p>
          <a:p>
            <a:r>
              <a:rPr lang="en-US" b="1" dirty="0" smtClean="0"/>
              <a:t>Occurs when lower segment forms and stretches, the chorion becomes detached from it and the increased  intra uterine pressure causes this loosened part of sac of fluid to bulge downwards into the internal os</a:t>
            </a:r>
          </a:p>
          <a:p>
            <a:r>
              <a:rPr lang="en-US" b="1" dirty="0" smtClean="0"/>
              <a:t>A well flexed fetal head fits snugly into the cervix and cuts off the amniotic fluid in front of the head as fore waters  and that which surrounds the fetus body as hind waters</a:t>
            </a:r>
          </a:p>
          <a:p>
            <a:r>
              <a:rPr lang="en-US" b="1" dirty="0" smtClean="0"/>
              <a:t>NB-in labour it is possible to feel intact fore waters bulging even when hind waters have ruptured.</a:t>
            </a:r>
            <a:endParaRPr lang="en-US" b="1" dirty="0"/>
          </a:p>
        </p:txBody>
      </p:sp>
    </p:spTree>
    <p:extLst>
      <p:ext uri="{BB962C8B-B14F-4D97-AF65-F5344CB8AC3E}">
        <p14:creationId xmlns:p14="http://schemas.microsoft.com/office/powerpoint/2010/main" val="2097753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DIAGNOSIS OF PREGNANCY</a:t>
            </a:r>
          </a:p>
          <a:p>
            <a:r>
              <a:rPr lang="en-US" dirty="0" smtClean="0"/>
              <a:t>RESPECTFUL MATERNITY CARE</a:t>
            </a:r>
            <a:endParaRPr lang="en-US" dirty="0"/>
          </a:p>
        </p:txBody>
      </p:sp>
    </p:spTree>
    <p:extLst>
      <p:ext uri="{BB962C8B-B14F-4D97-AF65-F5344CB8AC3E}">
        <p14:creationId xmlns:p14="http://schemas.microsoft.com/office/powerpoint/2010/main" val="2922817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MIDWIFE</a:t>
            </a:r>
            <a:endParaRPr lang="en-US" dirty="0"/>
          </a:p>
        </p:txBody>
      </p:sp>
      <p:sp>
        <p:nvSpPr>
          <p:cNvPr id="3" name="Content Placeholder 2"/>
          <p:cNvSpPr>
            <a:spLocks noGrp="1"/>
          </p:cNvSpPr>
          <p:nvPr>
            <p:ph idx="1"/>
          </p:nvPr>
        </p:nvSpPr>
        <p:spPr/>
        <p:txBody>
          <a:bodyPr/>
          <a:lstStyle/>
          <a:p>
            <a:r>
              <a:rPr lang="en-US" dirty="0" smtClean="0"/>
              <a:t>Ensure availability </a:t>
            </a:r>
            <a:r>
              <a:rPr lang="en-US" dirty="0"/>
              <a:t>of drugs and medical equipment in clean </a:t>
            </a:r>
            <a:r>
              <a:rPr lang="en-US" dirty="0" smtClean="0"/>
              <a:t>facilities.</a:t>
            </a:r>
          </a:p>
          <a:p>
            <a:r>
              <a:rPr lang="en-US" dirty="0" smtClean="0"/>
              <a:t>Allow support </a:t>
            </a:r>
            <a:r>
              <a:rPr lang="en-US" dirty="0"/>
              <a:t>persons in labor and </a:t>
            </a:r>
            <a:r>
              <a:rPr lang="en-US" dirty="0" smtClean="0"/>
              <a:t>birth.</a:t>
            </a:r>
            <a:endParaRPr lang="en-US" dirty="0"/>
          </a:p>
          <a:p>
            <a:r>
              <a:rPr lang="en-US" dirty="0" smtClean="0"/>
              <a:t>Provide culturally </a:t>
            </a:r>
            <a:r>
              <a:rPr lang="en-US" dirty="0"/>
              <a:t>appropriate </a:t>
            </a:r>
            <a:r>
              <a:rPr lang="en-US" dirty="0" smtClean="0"/>
              <a:t>services.</a:t>
            </a:r>
            <a:endParaRPr lang="en-US" dirty="0"/>
          </a:p>
          <a:p>
            <a:endParaRPr lang="en-US" dirty="0"/>
          </a:p>
        </p:txBody>
      </p:sp>
    </p:spTree>
    <p:extLst>
      <p:ext uri="{BB962C8B-B14F-4D97-AF65-F5344CB8AC3E}">
        <p14:creationId xmlns:p14="http://schemas.microsoft.com/office/powerpoint/2010/main" val="272377814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228600" y="381000"/>
            <a:ext cx="8610600" cy="6248400"/>
          </a:xfrm>
        </p:spPr>
        <p:txBody>
          <a:bodyPr/>
          <a:lstStyle/>
          <a:p>
            <a:pPr>
              <a:buNone/>
            </a:pPr>
            <a:r>
              <a:rPr lang="en-US" b="1" dirty="0" smtClean="0">
                <a:solidFill>
                  <a:srgbClr val="FF0000"/>
                </a:solidFill>
              </a:rPr>
              <a:t>2. General fluid pressure</a:t>
            </a:r>
          </a:p>
          <a:p>
            <a:r>
              <a:rPr lang="en-US" b="1" dirty="0" smtClean="0"/>
              <a:t>This is possible when membranes remain intact. The pressure of the uterine contractions is exerted on the amniotic fluid and as fluid is not compressible, the pressure is equalized through out the uterus an over the fetal body. This is termed general fluid pressure</a:t>
            </a:r>
          </a:p>
          <a:p>
            <a:r>
              <a:rPr lang="en-US" b="1" dirty="0" smtClean="0"/>
              <a:t>When membranes rupture and significant amount of fluid is lost, the fetal head, placenta and umbilical cord are compressed btw uterine wall and the fetus during a contraction, reducing oxygen supply to the fetus</a:t>
            </a:r>
            <a:endParaRPr lang="en-US" b="1" dirty="0"/>
          </a:p>
        </p:txBody>
      </p:sp>
    </p:spTree>
    <p:extLst>
      <p:ext uri="{BB962C8B-B14F-4D97-AF65-F5344CB8AC3E}">
        <p14:creationId xmlns:p14="http://schemas.microsoft.com/office/powerpoint/2010/main" val="3756884514"/>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6172200"/>
          </a:xfrm>
        </p:spPr>
        <p:txBody>
          <a:bodyPr>
            <a:normAutofit fontScale="92500" lnSpcReduction="20000"/>
          </a:bodyPr>
          <a:lstStyle/>
          <a:p>
            <a:pPr>
              <a:buNone/>
            </a:pPr>
            <a:r>
              <a:rPr lang="en-US" b="1" dirty="0" smtClean="0">
                <a:solidFill>
                  <a:srgbClr val="FF0000"/>
                </a:solidFill>
              </a:rPr>
              <a:t>3. Rupture of membranes</a:t>
            </a:r>
          </a:p>
          <a:p>
            <a:r>
              <a:rPr lang="en-US" b="1" dirty="0" smtClean="0"/>
              <a:t>Optimum time for rupture of membranes is at the end of 1</a:t>
            </a:r>
            <a:r>
              <a:rPr lang="en-US" b="1" baseline="30000" dirty="0" smtClean="0"/>
              <a:t>st</a:t>
            </a:r>
            <a:r>
              <a:rPr lang="en-US" b="1" dirty="0" smtClean="0"/>
              <a:t> stage,  when cervix is fully dilated and membranes lack support</a:t>
            </a:r>
          </a:p>
          <a:p>
            <a:r>
              <a:rPr lang="en-US" b="1" dirty="0" smtClean="0"/>
              <a:t>But membranes do also rupture prematurely when presenting part is ill fitting and fore waters not effectively separated</a:t>
            </a:r>
          </a:p>
          <a:p>
            <a:r>
              <a:rPr lang="en-US" b="1" dirty="0" smtClean="0"/>
              <a:t>At times membranes may rupture with no apparent reason</a:t>
            </a:r>
          </a:p>
          <a:p>
            <a:r>
              <a:rPr lang="en-US" b="1" dirty="0" smtClean="0"/>
              <a:t>Some membranes may not rupture even in 2</a:t>
            </a:r>
            <a:r>
              <a:rPr lang="en-US" b="1" baseline="30000" dirty="0" smtClean="0"/>
              <a:t>nd</a:t>
            </a:r>
            <a:r>
              <a:rPr lang="en-US" b="1" dirty="0" smtClean="0"/>
              <a:t> stage and appear at the vulva as buldging sac covering fetal head during delivery. This is known as </a:t>
            </a:r>
            <a:r>
              <a:rPr lang="en-US" b="1" dirty="0" smtClean="0">
                <a:solidFill>
                  <a:srgbClr val="FF0000"/>
                </a:solidFill>
              </a:rPr>
              <a:t>caul</a:t>
            </a:r>
          </a:p>
          <a:p>
            <a:r>
              <a:rPr lang="en-US" b="1" dirty="0" smtClean="0"/>
              <a:t>Early rupture of membranes can lead to cases of variable decelerations on FHR</a:t>
            </a:r>
          </a:p>
          <a:p>
            <a:pPr>
              <a:buNone/>
            </a:pPr>
            <a:endParaRPr lang="en-US" b="1" dirty="0">
              <a:solidFill>
                <a:schemeClr val="tx2"/>
              </a:solidFill>
            </a:endParaRPr>
          </a:p>
        </p:txBody>
      </p:sp>
    </p:spTree>
    <p:extLst>
      <p:ext uri="{BB962C8B-B14F-4D97-AF65-F5344CB8AC3E}">
        <p14:creationId xmlns:p14="http://schemas.microsoft.com/office/powerpoint/2010/main" val="145742187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304800" y="381000"/>
            <a:ext cx="8458200" cy="6096000"/>
          </a:xfrm>
        </p:spPr>
        <p:txBody>
          <a:bodyPr/>
          <a:lstStyle/>
          <a:p>
            <a:pPr>
              <a:buNone/>
            </a:pPr>
            <a:r>
              <a:rPr lang="en-US" b="1" dirty="0" smtClean="0">
                <a:solidFill>
                  <a:srgbClr val="FF0000"/>
                </a:solidFill>
              </a:rPr>
              <a:t>4. Fetal axis pressure</a:t>
            </a:r>
          </a:p>
          <a:p>
            <a:r>
              <a:rPr lang="en-US" b="1" dirty="0" smtClean="0"/>
              <a:t>During each contraction, the uterus raises forwards and the force of fundal contraction is transmitted to the upper pole of the fetus, down the long axis of the fundus and applied by the presenting part to the cervix (fetal axis pressure) and becomes much more significant after rupture of membranes and during 2</a:t>
            </a:r>
            <a:r>
              <a:rPr lang="en-US" b="1" baseline="30000" dirty="0" smtClean="0"/>
              <a:t>nd</a:t>
            </a:r>
            <a:r>
              <a:rPr lang="en-US" b="1" dirty="0" smtClean="0"/>
              <a:t> stage of labour</a:t>
            </a:r>
            <a:endParaRPr lang="en-US" b="1" dirty="0"/>
          </a:p>
        </p:txBody>
      </p:sp>
    </p:spTree>
    <p:extLst>
      <p:ext uri="{BB962C8B-B14F-4D97-AF65-F5344CB8AC3E}">
        <p14:creationId xmlns:p14="http://schemas.microsoft.com/office/powerpoint/2010/main" val="1249193997"/>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Maternal physiological changes</a:t>
            </a:r>
            <a:endParaRPr lang="en-US" dirty="0"/>
          </a:p>
        </p:txBody>
      </p:sp>
      <p:sp>
        <p:nvSpPr>
          <p:cNvPr id="3" name="Content Placeholder 2"/>
          <p:cNvSpPr>
            <a:spLocks noGrp="1"/>
          </p:cNvSpPr>
          <p:nvPr>
            <p:ph idx="1"/>
          </p:nvPr>
        </p:nvSpPr>
        <p:spPr>
          <a:xfrm>
            <a:off x="457200" y="762000"/>
            <a:ext cx="8229600" cy="5867400"/>
          </a:xfrm>
        </p:spPr>
        <p:txBody>
          <a:bodyPr>
            <a:normAutofit fontScale="85000" lnSpcReduction="10000"/>
          </a:bodyPr>
          <a:lstStyle/>
          <a:p>
            <a:pPr>
              <a:buNone/>
            </a:pPr>
            <a:r>
              <a:rPr lang="en-US" b="1" dirty="0" smtClean="0">
                <a:solidFill>
                  <a:srgbClr val="FF0000"/>
                </a:solidFill>
              </a:rPr>
              <a:t>1. Cardiovascular changes</a:t>
            </a:r>
          </a:p>
          <a:p>
            <a:r>
              <a:rPr lang="en-US" b="1" dirty="0" smtClean="0"/>
              <a:t>During each contraction about 400mls of blood is emptied from the uterus into the maternal vascular system</a:t>
            </a:r>
          </a:p>
          <a:p>
            <a:r>
              <a:rPr lang="en-US" b="1" dirty="0" smtClean="0"/>
              <a:t>This increases the cardiac output by 10-15% during 1</a:t>
            </a:r>
            <a:r>
              <a:rPr lang="en-US" b="1" baseline="30000" dirty="0" smtClean="0"/>
              <a:t>st</a:t>
            </a:r>
            <a:r>
              <a:rPr lang="en-US" b="1" dirty="0" smtClean="0"/>
              <a:t> stage of labour and 30-40% during 2</a:t>
            </a:r>
            <a:r>
              <a:rPr lang="en-US" b="1" baseline="30000" dirty="0" smtClean="0"/>
              <a:t>nd</a:t>
            </a:r>
            <a:r>
              <a:rPr lang="en-US" b="1" dirty="0" smtClean="0"/>
              <a:t> stage of labour</a:t>
            </a:r>
          </a:p>
          <a:p>
            <a:r>
              <a:rPr lang="en-US" b="1" dirty="0" smtClean="0"/>
              <a:t>Several changes that affect the BP</a:t>
            </a:r>
          </a:p>
          <a:p>
            <a:r>
              <a:rPr lang="en-US" b="1" dirty="0" smtClean="0"/>
              <a:t>Blood flow reduction to the uterine artery by contraction is redirected to peripheral vessels resulting to raised BP and Pulse</a:t>
            </a:r>
          </a:p>
          <a:p>
            <a:r>
              <a:rPr lang="en-US" b="1" dirty="0" smtClean="0"/>
              <a:t>BP </a:t>
            </a:r>
            <a:r>
              <a:rPr lang="en-US" b="1" dirty="0" err="1" smtClean="0"/>
              <a:t>shld</a:t>
            </a:r>
            <a:r>
              <a:rPr lang="en-US" b="1" dirty="0" smtClean="0"/>
              <a:t> be checked btw contractions</a:t>
            </a:r>
          </a:p>
          <a:p>
            <a:r>
              <a:rPr lang="en-US" b="1" dirty="0" smtClean="0"/>
              <a:t>During 2</a:t>
            </a:r>
            <a:r>
              <a:rPr lang="en-US" b="1" baseline="30000" dirty="0" smtClean="0"/>
              <a:t>nd</a:t>
            </a:r>
            <a:r>
              <a:rPr lang="en-US" b="1" dirty="0" smtClean="0"/>
              <a:t> stage Bp raises even more</a:t>
            </a:r>
          </a:p>
          <a:p>
            <a:r>
              <a:rPr lang="en-US" b="1" dirty="0" smtClean="0"/>
              <a:t>Bp may also raise due to fear, apprehension and pain</a:t>
            </a:r>
          </a:p>
          <a:p>
            <a:endParaRPr lang="en-US" dirty="0"/>
          </a:p>
        </p:txBody>
      </p:sp>
    </p:spTree>
    <p:extLst>
      <p:ext uri="{BB962C8B-B14F-4D97-AF65-F5344CB8AC3E}">
        <p14:creationId xmlns:p14="http://schemas.microsoft.com/office/powerpoint/2010/main" val="997108520"/>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5821363"/>
          </a:xfrm>
        </p:spPr>
        <p:txBody>
          <a:bodyPr/>
          <a:lstStyle/>
          <a:p>
            <a:pPr>
              <a:buNone/>
            </a:pPr>
            <a:r>
              <a:rPr lang="en-US" b="1" dirty="0" smtClean="0">
                <a:solidFill>
                  <a:srgbClr val="FF0000"/>
                </a:solidFill>
              </a:rPr>
              <a:t>2. Respiratory changes </a:t>
            </a:r>
          </a:p>
          <a:p>
            <a:r>
              <a:rPr lang="en-US" b="1" dirty="0" smtClean="0"/>
              <a:t>Respiration increases with increased physical activity, and also increase in oxygen consumption</a:t>
            </a:r>
          </a:p>
          <a:p>
            <a:r>
              <a:rPr lang="en-US" b="1" dirty="0" smtClean="0"/>
              <a:t>There is tendency to mild hyperventilation with subsequent reduction in co2 tension, which may led to resp alkalosis, hypoxia and hypocapnia</a:t>
            </a:r>
          </a:p>
          <a:p>
            <a:r>
              <a:rPr lang="en-US" b="1" dirty="0" smtClean="0"/>
              <a:t>Anxiety during labour also increases o2 consumption</a:t>
            </a:r>
          </a:p>
          <a:p>
            <a:endParaRPr lang="en-US" dirty="0"/>
          </a:p>
        </p:txBody>
      </p:sp>
    </p:spTree>
    <p:extLst>
      <p:ext uri="{BB962C8B-B14F-4D97-AF65-F5344CB8AC3E}">
        <p14:creationId xmlns:p14="http://schemas.microsoft.com/office/powerpoint/2010/main" val="349310653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a:buNone/>
            </a:pPr>
            <a:r>
              <a:rPr lang="en-US" b="1" dirty="0" smtClean="0">
                <a:solidFill>
                  <a:srgbClr val="FF0000"/>
                </a:solidFill>
              </a:rPr>
              <a:t>3. Gastrointestinal system</a:t>
            </a:r>
          </a:p>
          <a:p>
            <a:r>
              <a:rPr lang="en-US" b="1" dirty="0" smtClean="0"/>
              <a:t>Decrease in gastric motility and absorption of food</a:t>
            </a:r>
          </a:p>
          <a:p>
            <a:r>
              <a:rPr lang="en-US" b="1" dirty="0" smtClean="0"/>
              <a:t>Prolonged gastric emptying time</a:t>
            </a:r>
          </a:p>
          <a:p>
            <a:r>
              <a:rPr lang="en-US" b="1" dirty="0" smtClean="0"/>
              <a:t>Increased acidity of gastric content nausea and vomiting occurs often as a reflex response to full cervical dilatation</a:t>
            </a:r>
          </a:p>
          <a:p>
            <a:r>
              <a:rPr lang="en-US" b="1" dirty="0" smtClean="0"/>
              <a:t>Some women may have diarrhea that accompanies onset of labour</a:t>
            </a:r>
            <a:endParaRPr lang="en-US" b="1" dirty="0"/>
          </a:p>
        </p:txBody>
      </p:sp>
    </p:spTree>
    <p:extLst>
      <p:ext uri="{BB962C8B-B14F-4D97-AF65-F5344CB8AC3E}">
        <p14:creationId xmlns:p14="http://schemas.microsoft.com/office/powerpoint/2010/main" val="183456962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27664"/>
            <a:ext cx="7611034" cy="1143000"/>
          </a:xfrm>
        </p:spPr>
        <p:txBody>
          <a:bodyPr>
            <a:normAutofit fontScale="90000"/>
          </a:bodyPr>
          <a:lstStyle/>
          <a:p>
            <a:r>
              <a:rPr lang="en-US" b="1" dirty="0" smtClean="0">
                <a:solidFill>
                  <a:srgbClr val="0070C0"/>
                </a:solidFill>
              </a:rPr>
              <a:t>INTRODUCTORY BLOCK- 2014 class</a:t>
            </a:r>
            <a:endParaRPr lang="en-US" b="1" dirty="0"/>
          </a:p>
        </p:txBody>
      </p:sp>
      <p:sp>
        <p:nvSpPr>
          <p:cNvPr id="2" name="Content Placeholder 1"/>
          <p:cNvSpPr>
            <a:spLocks noGrp="1"/>
          </p:cNvSpPr>
          <p:nvPr>
            <p:ph idx="1"/>
          </p:nvPr>
        </p:nvSpPr>
        <p:spPr>
          <a:xfrm>
            <a:off x="228600" y="2209800"/>
            <a:ext cx="8534400" cy="4495800"/>
          </a:xfrm>
        </p:spPr>
        <p:txBody>
          <a:bodyPr/>
          <a:lstStyle/>
          <a:p>
            <a:pPr>
              <a:buNone/>
            </a:pPr>
            <a:r>
              <a:rPr lang="en-US" sz="2400" b="1" dirty="0" smtClean="0"/>
              <a:t>MIDWIFERY AND OBSTETRICS</a:t>
            </a:r>
          </a:p>
          <a:p>
            <a:pPr>
              <a:buNone/>
            </a:pPr>
            <a:r>
              <a:rPr lang="en-US" sz="2400" b="1" dirty="0" smtClean="0"/>
              <a:t>&gt;</a:t>
            </a:r>
            <a:r>
              <a:rPr lang="en-US" b="1" dirty="0" smtClean="0"/>
              <a:t>Sept.</a:t>
            </a:r>
            <a:r>
              <a:rPr lang="en-US" sz="2400" b="1" dirty="0" smtClean="0"/>
              <a:t> 2014 CLASS&lt;</a:t>
            </a:r>
          </a:p>
          <a:p>
            <a:pPr>
              <a:buNone/>
            </a:pPr>
            <a:r>
              <a:rPr lang="en-US" sz="2400" b="1" dirty="0" smtClean="0"/>
              <a:t>By: </a:t>
            </a:r>
            <a:r>
              <a:rPr lang="en-US" sz="2400" b="1" dirty="0" err="1" smtClean="0"/>
              <a:t>Baraza</a:t>
            </a:r>
            <a:r>
              <a:rPr lang="en-US" sz="2400" b="1" dirty="0" smtClean="0"/>
              <a:t> Mike</a:t>
            </a:r>
            <a:endParaRPr lang="en-GB" dirty="0" smtClean="0"/>
          </a:p>
          <a:p>
            <a:pPr>
              <a:buNone/>
            </a:pPr>
            <a:endParaRPr lang="en-US" dirty="0"/>
          </a:p>
        </p:txBody>
      </p:sp>
      <p:pic>
        <p:nvPicPr>
          <p:cNvPr id="4" name="Picture 15" descr="j0240719"/>
          <p:cNvPicPr>
            <a:picLocks noChangeAspect="1" noChangeArrowheads="1"/>
          </p:cNvPicPr>
          <p:nvPr/>
        </p:nvPicPr>
        <p:blipFill>
          <a:blip r:embed="rId3"/>
          <a:srcRect/>
          <a:stretch>
            <a:fillRect/>
          </a:stretch>
        </p:blipFill>
        <p:spPr bwMode="auto">
          <a:xfrm>
            <a:off x="5715000" y="1295400"/>
            <a:ext cx="3200400" cy="5105400"/>
          </a:xfrm>
          <a:prstGeom prst="rect">
            <a:avLst/>
          </a:prstGeom>
          <a:noFill/>
          <a:ln w="9525">
            <a:noFill/>
            <a:miter lim="800000"/>
            <a:headEnd/>
            <a:tailEnd/>
          </a:ln>
        </p:spPr>
      </p:pic>
      <p:pic>
        <p:nvPicPr>
          <p:cNvPr id="56322" name="Picture 2" descr="C:\Users\Bish. Michael Baraza\Pictures\Embarazo, Calendario del embarazo, Parto, Bebé, Nombres de bebés, Concepción, Fertilidad, Embarazada_files\Espanol_baby_name_ad.gif"/>
          <p:cNvPicPr>
            <a:picLocks noChangeAspect="1" noChangeArrowheads="1"/>
          </p:cNvPicPr>
          <p:nvPr/>
        </p:nvPicPr>
        <p:blipFill>
          <a:blip r:embed="rId4"/>
          <a:srcRect/>
          <a:stretch>
            <a:fillRect/>
          </a:stretch>
        </p:blipFill>
        <p:spPr bwMode="auto">
          <a:xfrm>
            <a:off x="381000" y="3505200"/>
            <a:ext cx="5486400" cy="3048000"/>
          </a:xfrm>
          <a:prstGeom prst="rect">
            <a:avLst/>
          </a:prstGeom>
          <a:noFill/>
        </p:spPr>
      </p:pic>
    </p:spTree>
    <p:extLst>
      <p:ext uri="{BB962C8B-B14F-4D97-AF65-F5344CB8AC3E}">
        <p14:creationId xmlns:p14="http://schemas.microsoft.com/office/powerpoint/2010/main" val="3810615771"/>
      </p:ext>
    </p:extLst>
  </p:cSld>
  <p:clrMapOvr>
    <a:masterClrMapping/>
  </p:clrMapOvr>
  <p:transition spd="slow">
    <p:newsflash/>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7924800" cy="685800"/>
          </a:xfrm>
        </p:spPr>
        <p:txBody>
          <a:bodyPr>
            <a:normAutofit fontScale="90000"/>
          </a:bodyPr>
          <a:lstStyle/>
          <a:p>
            <a:r>
              <a:rPr lang="en-GB" b="1" dirty="0" smtClean="0">
                <a:solidFill>
                  <a:srgbClr val="FF0000"/>
                </a:solidFill>
              </a:rPr>
              <a:t>Recognition of 1</a:t>
            </a:r>
            <a:r>
              <a:rPr lang="en-GB" b="1" baseline="30000" dirty="0" smtClean="0">
                <a:solidFill>
                  <a:srgbClr val="FF0000"/>
                </a:solidFill>
              </a:rPr>
              <a:t>st</a:t>
            </a:r>
            <a:r>
              <a:rPr lang="en-GB" b="1" dirty="0" smtClean="0">
                <a:solidFill>
                  <a:srgbClr val="FF0000"/>
                </a:solidFill>
              </a:rPr>
              <a:t>  Stages of Labour</a:t>
            </a:r>
            <a:r>
              <a:rPr lang="en-GB" dirty="0" smtClean="0"/>
              <a:t/>
            </a:r>
            <a:br>
              <a:rPr lang="en-GB" dirty="0" smtClean="0"/>
            </a:br>
            <a:endParaRPr lang="en-GB" dirty="0"/>
          </a:p>
        </p:txBody>
      </p:sp>
      <p:sp>
        <p:nvSpPr>
          <p:cNvPr id="2" name="Content Placeholder 1"/>
          <p:cNvSpPr>
            <a:spLocks noGrp="1"/>
          </p:cNvSpPr>
          <p:nvPr>
            <p:ph idx="1"/>
          </p:nvPr>
        </p:nvSpPr>
        <p:spPr>
          <a:xfrm>
            <a:off x="152400" y="609600"/>
            <a:ext cx="8610600" cy="6248400"/>
          </a:xfrm>
        </p:spPr>
        <p:txBody>
          <a:bodyPr>
            <a:normAutofit fontScale="85000" lnSpcReduction="10000"/>
          </a:bodyPr>
          <a:lstStyle/>
          <a:p>
            <a:pPr>
              <a:buNone/>
            </a:pPr>
            <a:r>
              <a:rPr lang="en-GB" b="1" dirty="0" smtClean="0"/>
              <a:t>By the mother;</a:t>
            </a:r>
          </a:p>
          <a:p>
            <a:pPr lvl="2"/>
            <a:r>
              <a:rPr lang="en-GB" b="1" dirty="0" smtClean="0"/>
              <a:t>Show</a:t>
            </a:r>
          </a:p>
          <a:p>
            <a:pPr lvl="2"/>
            <a:r>
              <a:rPr lang="en-GB" b="1" dirty="0" smtClean="0"/>
              <a:t>Contractions </a:t>
            </a:r>
          </a:p>
          <a:p>
            <a:pPr lvl="2"/>
            <a:r>
              <a:rPr lang="en-GB" b="1" dirty="0" smtClean="0"/>
              <a:t>Rupture of membranes</a:t>
            </a:r>
          </a:p>
          <a:p>
            <a:pPr>
              <a:buNone/>
            </a:pPr>
            <a:r>
              <a:rPr lang="en-GB" b="1" dirty="0" smtClean="0"/>
              <a:t>Confirmation by midwife</a:t>
            </a:r>
          </a:p>
          <a:p>
            <a:pPr lvl="2"/>
            <a:r>
              <a:rPr lang="en-GB" b="1" dirty="0" smtClean="0"/>
              <a:t>Evaluating the character of uterine contractions</a:t>
            </a:r>
          </a:p>
          <a:p>
            <a:pPr lvl="2"/>
            <a:r>
              <a:rPr lang="en-GB" b="1" dirty="0" smtClean="0"/>
              <a:t>By vaginal examination to ascertain cervical dilatation</a:t>
            </a:r>
          </a:p>
          <a:p>
            <a:r>
              <a:rPr lang="en-GB" b="1" dirty="0" smtClean="0"/>
              <a:t>During the early part of the latent phase the pains may not be very severe but towards the end of the active phase they are often very distressing, constituting the most painful part of labour. </a:t>
            </a:r>
          </a:p>
          <a:p>
            <a:r>
              <a:rPr lang="en-GB" b="1" dirty="0" smtClean="0"/>
              <a:t>Vomiting and reflex shivering are common at the end of the active phase of the first stage of labour.</a:t>
            </a:r>
          </a:p>
          <a:p>
            <a:r>
              <a:rPr lang="en-GB" b="1" dirty="0" smtClean="0"/>
              <a:t>If the membranes remain intact after full dilatation, they should be ruptured with toothed forceps or a sterile plastic amnihook during a contraction.</a:t>
            </a:r>
          </a:p>
          <a:p>
            <a:pPr lvl="2"/>
            <a:endParaRPr lang="en-GB" b="1" dirty="0" smtClean="0"/>
          </a:p>
          <a:p>
            <a:pPr>
              <a:buNone/>
            </a:pPr>
            <a:endParaRPr lang="en-GB" b="1" dirty="0" smtClean="0"/>
          </a:p>
          <a:p>
            <a:pPr>
              <a:buNone/>
            </a:pPr>
            <a:endParaRPr lang="en-GB" b="1" dirty="0"/>
          </a:p>
        </p:txBody>
      </p:sp>
    </p:spTree>
    <p:extLst>
      <p:ext uri="{BB962C8B-B14F-4D97-AF65-F5344CB8AC3E}">
        <p14:creationId xmlns:p14="http://schemas.microsoft.com/office/powerpoint/2010/main" val="1942112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228600"/>
            <a:ext cx="7024744" cy="1066800"/>
          </a:xfrm>
        </p:spPr>
        <p:txBody>
          <a:bodyPr>
            <a:normAutofit fontScale="90000"/>
          </a:bodyPr>
          <a:lstStyle/>
          <a:p>
            <a:r>
              <a:rPr lang="en-US" b="1" dirty="0" smtClean="0">
                <a:solidFill>
                  <a:srgbClr val="FF0000"/>
                </a:solidFill>
              </a:rPr>
              <a:t>Second Stage</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2" name="Content Placeholder 1"/>
          <p:cNvSpPr>
            <a:spLocks noGrp="1"/>
          </p:cNvSpPr>
          <p:nvPr>
            <p:ph idx="1"/>
          </p:nvPr>
        </p:nvSpPr>
        <p:spPr>
          <a:xfrm>
            <a:off x="304800" y="914400"/>
            <a:ext cx="8458200" cy="5638800"/>
          </a:xfrm>
        </p:spPr>
        <p:txBody>
          <a:bodyPr>
            <a:normAutofit fontScale="92500" lnSpcReduction="10000"/>
          </a:bodyPr>
          <a:lstStyle/>
          <a:p>
            <a:r>
              <a:rPr lang="en-US" b="1" dirty="0" smtClean="0"/>
              <a:t>This starts with the </a:t>
            </a:r>
            <a:r>
              <a:rPr lang="en-US" b="1" dirty="0" smtClean="0">
                <a:solidFill>
                  <a:srgbClr val="92D050"/>
                </a:solidFill>
              </a:rPr>
              <a:t>full dilatation of the cervix </a:t>
            </a:r>
            <a:r>
              <a:rPr lang="en-US" b="1" dirty="0" smtClean="0"/>
              <a:t>and the </a:t>
            </a:r>
            <a:r>
              <a:rPr lang="en-US" b="1" dirty="0" smtClean="0">
                <a:solidFill>
                  <a:srgbClr val="92D050"/>
                </a:solidFill>
              </a:rPr>
              <a:t>and ends with delivery of the baby</a:t>
            </a:r>
            <a:r>
              <a:rPr lang="en-US" b="1" dirty="0" smtClean="0"/>
              <a:t>. </a:t>
            </a:r>
          </a:p>
          <a:p>
            <a:r>
              <a:rPr lang="en-US" b="1" dirty="0" smtClean="0"/>
              <a:t>Sometimes , there may be very little descent of the foetus  during the first stage. </a:t>
            </a:r>
          </a:p>
          <a:p>
            <a:r>
              <a:rPr lang="en-US" b="1" dirty="0" smtClean="0"/>
              <a:t>However, in the second stage, the resistance offered by the lower uterine segment and the cervix has been overcome and the presenting part can be pushed down onto the pelvic floor.</a:t>
            </a:r>
          </a:p>
          <a:p>
            <a:r>
              <a:rPr lang="en-US" b="1" dirty="0" smtClean="0"/>
              <a:t>The resistance of the pelvic floor then will be overcomed by uterine contractions, aided by the action of the voluntary muscles of the abdominal wall and the diaphragm.</a:t>
            </a:r>
            <a:endParaRPr lang="en-US" b="1" dirty="0"/>
          </a:p>
        </p:txBody>
      </p:sp>
    </p:spTree>
    <p:extLst>
      <p:ext uri="{BB962C8B-B14F-4D97-AF65-F5344CB8AC3E}">
        <p14:creationId xmlns:p14="http://schemas.microsoft.com/office/powerpoint/2010/main" val="2218265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610600" cy="609600"/>
          </a:xfrm>
        </p:spPr>
        <p:txBody>
          <a:bodyPr>
            <a:normAutofit fontScale="90000"/>
          </a:bodyPr>
          <a:lstStyle/>
          <a:p>
            <a:r>
              <a:rPr lang="en-US" b="1" dirty="0" smtClean="0">
                <a:solidFill>
                  <a:srgbClr val="FF0000"/>
                </a:solidFill>
              </a:rPr>
              <a:t>Physiology of 2</a:t>
            </a:r>
            <a:r>
              <a:rPr lang="en-US" b="1" baseline="30000" dirty="0" smtClean="0">
                <a:solidFill>
                  <a:srgbClr val="FF0000"/>
                </a:solidFill>
              </a:rPr>
              <a:t>nd</a:t>
            </a:r>
            <a:r>
              <a:rPr lang="en-US" b="1" dirty="0" smtClean="0">
                <a:solidFill>
                  <a:srgbClr val="FF0000"/>
                </a:solidFill>
              </a:rPr>
              <a:t> stage </a:t>
            </a:r>
            <a:r>
              <a:rPr lang="en-US" dirty="0" smtClean="0">
                <a:solidFill>
                  <a:srgbClr val="FF0000"/>
                </a:solidFill>
              </a:rPr>
              <a:t/>
            </a:r>
            <a:br>
              <a:rPr lang="en-US" dirty="0" smtClean="0">
                <a:solidFill>
                  <a:srgbClr val="FF0000"/>
                </a:solidFill>
              </a:rPr>
            </a:br>
            <a:endParaRPr lang="en-US" dirty="0"/>
          </a:p>
        </p:txBody>
      </p:sp>
      <p:sp>
        <p:nvSpPr>
          <p:cNvPr id="2" name="Content Placeholder 1"/>
          <p:cNvSpPr>
            <a:spLocks noGrp="1"/>
          </p:cNvSpPr>
          <p:nvPr>
            <p:ph idx="1"/>
          </p:nvPr>
        </p:nvSpPr>
        <p:spPr>
          <a:xfrm>
            <a:off x="228600" y="457200"/>
            <a:ext cx="8686800" cy="6248400"/>
          </a:xfrm>
        </p:spPr>
        <p:txBody>
          <a:bodyPr>
            <a:normAutofit fontScale="92500" lnSpcReduction="20000"/>
          </a:bodyPr>
          <a:lstStyle/>
          <a:p>
            <a:pPr>
              <a:buNone/>
            </a:pPr>
            <a:r>
              <a:rPr lang="en-US" b="1" dirty="0" smtClean="0">
                <a:solidFill>
                  <a:srgbClr val="FF0000"/>
                </a:solidFill>
              </a:rPr>
              <a:t>1.Uterine contractions</a:t>
            </a:r>
          </a:p>
          <a:p>
            <a:r>
              <a:rPr lang="en-US" b="1" dirty="0" smtClean="0"/>
              <a:t>Becomes stronger and longer but maybe less frequent allowing both mother and fetus recovery period</a:t>
            </a:r>
          </a:p>
          <a:p>
            <a:r>
              <a:rPr lang="en-US" b="1" dirty="0" smtClean="0"/>
              <a:t>Contractions become expulsive as fetus descends into the vagina</a:t>
            </a:r>
          </a:p>
          <a:p>
            <a:r>
              <a:rPr lang="en-US" b="1" dirty="0" smtClean="0"/>
              <a:t>Pressure from presenting part stimulates nerve receptors in the pelvic floor giving the woman an urge to push (</a:t>
            </a:r>
            <a:r>
              <a:rPr lang="en-US" b="1" dirty="0" err="1" smtClean="0"/>
              <a:t>Furguson</a:t>
            </a:r>
            <a:r>
              <a:rPr lang="en-US" b="1" dirty="0" smtClean="0"/>
              <a:t> reflex)</a:t>
            </a:r>
          </a:p>
          <a:p>
            <a:r>
              <a:rPr lang="en-US" b="1" dirty="0" smtClean="0"/>
              <a:t>It can be controlled to a limited extend initially, but become increasingly compulsive, overwhelming and involuntary</a:t>
            </a:r>
          </a:p>
          <a:p>
            <a:r>
              <a:rPr lang="en-US" b="1" dirty="0" smtClean="0"/>
              <a:t>The mother responds by employing secondary powers of expulsion by contracting her abdominal muscles and </a:t>
            </a:r>
            <a:r>
              <a:rPr lang="en-US" b="1" dirty="0" err="1" smtClean="0"/>
              <a:t>diaphram</a:t>
            </a:r>
            <a:r>
              <a:rPr lang="en-US" b="1" dirty="0" smtClean="0"/>
              <a:t> </a:t>
            </a:r>
            <a:endParaRPr lang="en-US" b="1" dirty="0"/>
          </a:p>
        </p:txBody>
      </p:sp>
    </p:spTree>
    <p:extLst>
      <p:ext uri="{BB962C8B-B14F-4D97-AF65-F5344CB8AC3E}">
        <p14:creationId xmlns:p14="http://schemas.microsoft.com/office/powerpoint/2010/main" val="1628893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b="1" dirty="0" smtClean="0"/>
              <a:t>WHAT IS EVIDENCE BASED CARE?</a:t>
            </a:r>
            <a:endParaRPr lang="en-US" sz="9600" b="1" dirty="0"/>
          </a:p>
        </p:txBody>
      </p:sp>
    </p:spTree>
    <p:extLst>
      <p:ext uri="{BB962C8B-B14F-4D97-AF65-F5344CB8AC3E}">
        <p14:creationId xmlns:p14="http://schemas.microsoft.com/office/powerpoint/2010/main" val="393414720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228600" y="304800"/>
            <a:ext cx="8915400" cy="6553200"/>
          </a:xfrm>
        </p:spPr>
        <p:txBody>
          <a:bodyPr>
            <a:normAutofit fontScale="85000" lnSpcReduction="20000"/>
          </a:bodyPr>
          <a:lstStyle/>
          <a:p>
            <a:pPr>
              <a:buNone/>
            </a:pPr>
            <a:r>
              <a:rPr lang="en-US" b="1" dirty="0" smtClean="0">
                <a:solidFill>
                  <a:srgbClr val="FF0000"/>
                </a:solidFill>
              </a:rPr>
              <a:t>2. Soft tissue displacement</a:t>
            </a:r>
          </a:p>
          <a:p>
            <a:r>
              <a:rPr lang="en-US" b="1" dirty="0" smtClean="0"/>
              <a:t>This is by the descending head</a:t>
            </a:r>
          </a:p>
          <a:p>
            <a:r>
              <a:rPr lang="en-US" b="1" dirty="0" smtClean="0"/>
              <a:t>Anteriorly bladder is pushed upwards into the abdomen reducing risk of injury as fetal head descends stretching and thinning of urethra reducing its lumen</a:t>
            </a:r>
          </a:p>
          <a:p>
            <a:r>
              <a:rPr lang="en-US" b="1" dirty="0" smtClean="0"/>
              <a:t>Posterioly rectum becomes flattened into the sacral curve and the pressure of the advancing head expels any residual fecal matter</a:t>
            </a:r>
          </a:p>
          <a:p>
            <a:r>
              <a:rPr lang="en-US" b="1" dirty="0" smtClean="0"/>
              <a:t>Levator ani muscles dilates, thins out and is displaced laterally, the perineal body is flattened, stretched and thinned</a:t>
            </a:r>
          </a:p>
          <a:p>
            <a:pPr>
              <a:buNone/>
            </a:pPr>
            <a:r>
              <a:rPr lang="en-US" b="1" dirty="0" smtClean="0"/>
              <a:t>3.Fetal head becomes visible at the vulva advancing with each contraction and receding btw contractions until </a:t>
            </a:r>
            <a:r>
              <a:rPr lang="en-US" i="1" dirty="0" smtClean="0"/>
              <a:t>crowning</a:t>
            </a:r>
            <a:r>
              <a:rPr lang="en-US" b="1" dirty="0" smtClean="0"/>
              <a:t> takes place</a:t>
            </a:r>
          </a:p>
          <a:p>
            <a:pPr>
              <a:buNone/>
            </a:pPr>
            <a:r>
              <a:rPr lang="en-US" b="1" dirty="0" smtClean="0"/>
              <a:t>4.The head is born</a:t>
            </a:r>
          </a:p>
          <a:p>
            <a:pPr>
              <a:buNone/>
            </a:pPr>
            <a:r>
              <a:rPr lang="en-US" b="1" dirty="0" smtClean="0"/>
              <a:t>5.Shoulders and body follow with the next contraction</a:t>
            </a:r>
          </a:p>
          <a:p>
            <a:pPr>
              <a:buNone/>
            </a:pPr>
            <a:r>
              <a:rPr lang="en-US" b="1" dirty="0" smtClean="0"/>
              <a:t>Then ends with birth of baby</a:t>
            </a:r>
          </a:p>
          <a:p>
            <a:endParaRPr lang="en-US" dirty="0"/>
          </a:p>
        </p:txBody>
      </p:sp>
    </p:spTree>
    <p:extLst>
      <p:ext uri="{BB962C8B-B14F-4D97-AF65-F5344CB8AC3E}">
        <p14:creationId xmlns:p14="http://schemas.microsoft.com/office/powerpoint/2010/main" val="2430347589"/>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Recognition of 2</a:t>
            </a:r>
            <a:r>
              <a:rPr lang="en-US" b="1" baseline="30000" dirty="0" smtClean="0"/>
              <a:t>nd</a:t>
            </a:r>
            <a:r>
              <a:rPr lang="en-US" b="1" dirty="0" smtClean="0"/>
              <a:t> stage</a:t>
            </a:r>
            <a:endParaRPr lang="en-US" b="1" dirty="0"/>
          </a:p>
        </p:txBody>
      </p:sp>
      <p:sp>
        <p:nvSpPr>
          <p:cNvPr id="3" name="Content Placeholder 2"/>
          <p:cNvSpPr>
            <a:spLocks noGrp="1"/>
          </p:cNvSpPr>
          <p:nvPr>
            <p:ph idx="1"/>
          </p:nvPr>
        </p:nvSpPr>
        <p:spPr>
          <a:xfrm>
            <a:off x="457200" y="1143000"/>
            <a:ext cx="8229600" cy="5486400"/>
          </a:xfrm>
        </p:spPr>
        <p:txBody>
          <a:bodyPr>
            <a:normAutofit fontScale="85000" lnSpcReduction="10000"/>
          </a:bodyPr>
          <a:lstStyle/>
          <a:p>
            <a:pPr>
              <a:buNone/>
            </a:pPr>
            <a:r>
              <a:rPr lang="en-US" b="1" dirty="0" smtClean="0">
                <a:solidFill>
                  <a:srgbClr val="FF0000"/>
                </a:solidFill>
              </a:rPr>
              <a:t>Presumptive signs</a:t>
            </a:r>
          </a:p>
          <a:p>
            <a:r>
              <a:rPr lang="en-US" b="1" dirty="0" smtClean="0"/>
              <a:t>Expulsive uterine contractions- some women may have a strong desire to push before full dilation occurs</a:t>
            </a:r>
          </a:p>
          <a:p>
            <a:r>
              <a:rPr lang="en-US" b="1" dirty="0" smtClean="0"/>
              <a:t>Rupture of fore waters dilatation and gaping of anus</a:t>
            </a:r>
          </a:p>
          <a:p>
            <a:r>
              <a:rPr lang="en-US" b="1" dirty="0" smtClean="0"/>
              <a:t>Anal cleft line</a:t>
            </a:r>
          </a:p>
          <a:p>
            <a:r>
              <a:rPr lang="en-US" b="1" dirty="0" smtClean="0"/>
              <a:t>Appearances of Rhomboid of Michaelis</a:t>
            </a:r>
          </a:p>
          <a:p>
            <a:r>
              <a:rPr lang="en-US" b="1" dirty="0" smtClean="0"/>
              <a:t>Upper abdominal pressure and epidural analgesia</a:t>
            </a:r>
          </a:p>
          <a:p>
            <a:r>
              <a:rPr lang="en-US" b="1" dirty="0" smtClean="0"/>
              <a:t>Show</a:t>
            </a:r>
          </a:p>
          <a:p>
            <a:r>
              <a:rPr lang="en-US" b="1" dirty="0" smtClean="0"/>
              <a:t>Appearance of presenting part</a:t>
            </a:r>
          </a:p>
          <a:p>
            <a:pPr>
              <a:buNone/>
            </a:pPr>
            <a:r>
              <a:rPr lang="en-US" b="1" dirty="0" smtClean="0">
                <a:solidFill>
                  <a:srgbClr val="FF0000"/>
                </a:solidFill>
              </a:rPr>
              <a:t>Confirmatory sign</a:t>
            </a:r>
          </a:p>
          <a:p>
            <a:r>
              <a:rPr lang="en-US" b="1" dirty="0" smtClean="0"/>
              <a:t>Full dilatation of cervix through VE</a:t>
            </a:r>
          </a:p>
          <a:p>
            <a:endParaRPr lang="en-US" dirty="0"/>
          </a:p>
        </p:txBody>
      </p:sp>
    </p:spTree>
    <p:extLst>
      <p:ext uri="{BB962C8B-B14F-4D97-AF65-F5344CB8AC3E}">
        <p14:creationId xmlns:p14="http://schemas.microsoft.com/office/powerpoint/2010/main" val="219850611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Phases of 2</a:t>
            </a:r>
            <a:r>
              <a:rPr lang="en-US" b="1" baseline="30000" dirty="0" smtClean="0"/>
              <a:t>nd</a:t>
            </a:r>
            <a:r>
              <a:rPr lang="en-US" b="1" dirty="0" smtClean="0"/>
              <a:t> stage</a:t>
            </a:r>
            <a:endParaRPr lang="en-US" b="1" dirty="0"/>
          </a:p>
        </p:txBody>
      </p:sp>
      <p:sp>
        <p:nvSpPr>
          <p:cNvPr id="3" name="Content Placeholder 2"/>
          <p:cNvSpPr>
            <a:spLocks noGrp="1"/>
          </p:cNvSpPr>
          <p:nvPr>
            <p:ph idx="1"/>
          </p:nvPr>
        </p:nvSpPr>
        <p:spPr>
          <a:xfrm>
            <a:off x="457200" y="914400"/>
            <a:ext cx="8229600" cy="5715000"/>
          </a:xfrm>
        </p:spPr>
        <p:txBody>
          <a:bodyPr/>
          <a:lstStyle/>
          <a:p>
            <a:pPr>
              <a:buNone/>
            </a:pPr>
            <a:r>
              <a:rPr lang="en-US" b="1" dirty="0" smtClean="0"/>
              <a:t>Latent phase:</a:t>
            </a:r>
          </a:p>
          <a:p>
            <a:r>
              <a:rPr lang="en-US" b="1" dirty="0" smtClean="0"/>
              <a:t>cervix is fully dilated but mother has no strong expulsive  urge to push</a:t>
            </a:r>
          </a:p>
          <a:p>
            <a:r>
              <a:rPr lang="en-US" b="1" dirty="0" smtClean="0"/>
              <a:t>Active pushing at this stage does not achieve much but only exhaust and discourages the mother</a:t>
            </a:r>
          </a:p>
          <a:p>
            <a:pPr>
              <a:buNone/>
            </a:pPr>
            <a:r>
              <a:rPr lang="en-US" b="1" dirty="0" smtClean="0"/>
              <a:t>Active phase:</a:t>
            </a:r>
          </a:p>
          <a:p>
            <a:r>
              <a:rPr lang="en-US" b="1" dirty="0" smtClean="0"/>
              <a:t>Involves active bearing down</a:t>
            </a:r>
            <a:endParaRPr lang="en-US" b="1" dirty="0"/>
          </a:p>
        </p:txBody>
      </p:sp>
    </p:spTree>
    <p:extLst>
      <p:ext uri="{BB962C8B-B14F-4D97-AF65-F5344CB8AC3E}">
        <p14:creationId xmlns:p14="http://schemas.microsoft.com/office/powerpoint/2010/main" val="3303536991"/>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Duration of 2</a:t>
            </a:r>
            <a:r>
              <a:rPr lang="en-US" b="1" baseline="30000" dirty="0" smtClean="0"/>
              <a:t>nd</a:t>
            </a:r>
            <a:r>
              <a:rPr lang="en-US" b="1" dirty="0" smtClean="0"/>
              <a:t> stage</a:t>
            </a:r>
            <a:endParaRPr lang="en-US" b="1" dirty="0"/>
          </a:p>
        </p:txBody>
      </p:sp>
      <p:sp>
        <p:nvSpPr>
          <p:cNvPr id="3" name="Content Placeholder 2"/>
          <p:cNvSpPr>
            <a:spLocks noGrp="1"/>
          </p:cNvSpPr>
          <p:nvPr>
            <p:ph idx="1"/>
          </p:nvPr>
        </p:nvSpPr>
        <p:spPr>
          <a:xfrm>
            <a:off x="304800" y="990600"/>
            <a:ext cx="8534400" cy="5638800"/>
          </a:xfrm>
        </p:spPr>
        <p:txBody>
          <a:bodyPr>
            <a:normAutofit fontScale="92500" lnSpcReduction="10000"/>
          </a:bodyPr>
          <a:lstStyle/>
          <a:p>
            <a:r>
              <a:rPr lang="en-US" b="1" dirty="0" smtClean="0"/>
              <a:t>It can last for up to 3 hrs before mother or fetal life is at increased risk</a:t>
            </a:r>
          </a:p>
          <a:p>
            <a:r>
              <a:rPr lang="en-US" b="1" dirty="0" smtClean="0"/>
              <a:t>From full dilatation up to 2 hrs can pass before a mother starts to bear down</a:t>
            </a:r>
          </a:p>
          <a:p>
            <a:pPr>
              <a:buNone/>
            </a:pPr>
            <a:r>
              <a:rPr lang="en-US" b="1" dirty="0" smtClean="0"/>
              <a:t>NB-</a:t>
            </a:r>
          </a:p>
          <a:p>
            <a:r>
              <a:rPr lang="en-US" b="1" i="1" dirty="0" smtClean="0"/>
              <a:t>Efforts to bearing down </a:t>
            </a:r>
            <a:r>
              <a:rPr lang="en-US" b="1" i="1" dirty="0" err="1" smtClean="0"/>
              <a:t>shld</a:t>
            </a:r>
            <a:r>
              <a:rPr lang="en-US" b="1" i="1" dirty="0" smtClean="0"/>
              <a:t> only start when fetal head starts to distend the perineum</a:t>
            </a:r>
          </a:p>
          <a:p>
            <a:r>
              <a:rPr lang="en-US" b="1" i="1" dirty="0" smtClean="0"/>
              <a:t>Prolonged 2</a:t>
            </a:r>
            <a:r>
              <a:rPr lang="en-US" b="1" i="1" baseline="30000" dirty="0" smtClean="0"/>
              <a:t>nd</a:t>
            </a:r>
            <a:r>
              <a:rPr lang="en-US" b="1" i="1" dirty="0" smtClean="0"/>
              <a:t> stage is diagnosed if the head does not descend into the pelvic floor after 2hrs of full dilatation or if delivery has not occurred after 45 </a:t>
            </a:r>
            <a:r>
              <a:rPr lang="en-US" b="1" i="1" dirty="0" err="1" smtClean="0"/>
              <a:t>mins</a:t>
            </a:r>
            <a:r>
              <a:rPr lang="en-US" b="1" i="1" dirty="0" smtClean="0"/>
              <a:t> of pushing in </a:t>
            </a:r>
            <a:r>
              <a:rPr lang="en-US" b="1" i="1" dirty="0" err="1" smtClean="0"/>
              <a:t>nullipara</a:t>
            </a:r>
            <a:r>
              <a:rPr lang="en-US" b="1" i="1" dirty="0" smtClean="0"/>
              <a:t> and 30 </a:t>
            </a:r>
            <a:r>
              <a:rPr lang="en-US" b="1" i="1" dirty="0" err="1" smtClean="0"/>
              <a:t>mins</a:t>
            </a:r>
            <a:r>
              <a:rPr lang="en-US" b="1" i="1" dirty="0" smtClean="0"/>
              <a:t> </a:t>
            </a:r>
            <a:r>
              <a:rPr lang="en-US" b="1" i="1" dirty="0" err="1" smtClean="0"/>
              <a:t>inmultipra</a:t>
            </a:r>
            <a:endParaRPr lang="en-US" b="1" i="1" dirty="0" smtClean="0"/>
          </a:p>
          <a:p>
            <a:pPr>
              <a:buNone/>
            </a:pPr>
            <a:endParaRPr lang="en-US" dirty="0"/>
          </a:p>
        </p:txBody>
      </p:sp>
    </p:spTree>
    <p:extLst>
      <p:ext uri="{BB962C8B-B14F-4D97-AF65-F5344CB8AC3E}">
        <p14:creationId xmlns:p14="http://schemas.microsoft.com/office/powerpoint/2010/main" val="144520505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b="1" dirty="0" smtClean="0"/>
              <a:t>Maternal response to transition and 2</a:t>
            </a:r>
            <a:r>
              <a:rPr lang="en-US" b="1" baseline="30000" dirty="0" smtClean="0"/>
              <a:t>nd</a:t>
            </a:r>
            <a:r>
              <a:rPr lang="en-US" b="1" dirty="0" smtClean="0"/>
              <a:t> stage</a:t>
            </a:r>
            <a:endParaRPr lang="en-US" b="1" dirty="0"/>
          </a:p>
        </p:txBody>
      </p:sp>
      <p:sp>
        <p:nvSpPr>
          <p:cNvPr id="3" name="Content Placeholder 2"/>
          <p:cNvSpPr>
            <a:spLocks noGrp="1"/>
          </p:cNvSpPr>
          <p:nvPr>
            <p:ph idx="1"/>
          </p:nvPr>
        </p:nvSpPr>
        <p:spPr>
          <a:xfrm>
            <a:off x="152400" y="1219200"/>
            <a:ext cx="8686800" cy="5486400"/>
          </a:xfrm>
        </p:spPr>
        <p:txBody>
          <a:bodyPr/>
          <a:lstStyle/>
          <a:p>
            <a:r>
              <a:rPr lang="en-US" b="1" dirty="0" smtClean="0"/>
              <a:t>Pushing- mother to follow her own inclination during bearing down</a:t>
            </a:r>
          </a:p>
          <a:p>
            <a:r>
              <a:rPr lang="en-US" b="1" dirty="0" smtClean="0"/>
              <a:t>Position;</a:t>
            </a:r>
          </a:p>
          <a:p>
            <a:pPr lvl="1"/>
            <a:r>
              <a:rPr lang="en-US" b="1" dirty="0" smtClean="0"/>
              <a:t>Left lateral</a:t>
            </a:r>
          </a:p>
          <a:p>
            <a:pPr lvl="1"/>
            <a:r>
              <a:rPr lang="en-US" b="1" dirty="0" smtClean="0"/>
              <a:t>Upright position:-</a:t>
            </a:r>
          </a:p>
          <a:p>
            <a:pPr lvl="4"/>
            <a:r>
              <a:rPr lang="en-US" b="1" dirty="0" smtClean="0"/>
              <a:t>Squatting</a:t>
            </a:r>
          </a:p>
          <a:p>
            <a:pPr lvl="4"/>
            <a:r>
              <a:rPr lang="en-US" b="1" dirty="0" smtClean="0"/>
              <a:t>Kneeling</a:t>
            </a:r>
          </a:p>
          <a:p>
            <a:pPr lvl="4"/>
            <a:r>
              <a:rPr lang="en-US" b="1" dirty="0" smtClean="0"/>
              <a:t>All fours</a:t>
            </a:r>
          </a:p>
          <a:p>
            <a:pPr lvl="4"/>
            <a:r>
              <a:rPr lang="en-US" b="1" dirty="0" smtClean="0"/>
              <a:t>Standing</a:t>
            </a:r>
          </a:p>
          <a:p>
            <a:endParaRPr lang="en-US" dirty="0" smtClean="0"/>
          </a:p>
        </p:txBody>
      </p:sp>
    </p:spTree>
    <p:extLst>
      <p:ext uri="{BB962C8B-B14F-4D97-AF65-F5344CB8AC3E}">
        <p14:creationId xmlns:p14="http://schemas.microsoft.com/office/powerpoint/2010/main" val="485419718"/>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304800" y="228600"/>
            <a:ext cx="8458200" cy="6324600"/>
          </a:xfrm>
        </p:spPr>
        <p:txBody>
          <a:bodyPr>
            <a:normAutofit lnSpcReduction="10000"/>
          </a:bodyPr>
          <a:lstStyle/>
          <a:p>
            <a:pPr>
              <a:buNone/>
            </a:pPr>
            <a:r>
              <a:rPr lang="en-US" b="1" dirty="0" smtClean="0"/>
              <a:t>Advantages of adopting other positions</a:t>
            </a:r>
          </a:p>
          <a:p>
            <a:r>
              <a:rPr lang="en-US" b="1" dirty="0" smtClean="0"/>
              <a:t>Decrease duration of 2</a:t>
            </a:r>
            <a:r>
              <a:rPr lang="en-US" b="1" baseline="30000" dirty="0" smtClean="0"/>
              <a:t>nd</a:t>
            </a:r>
            <a:r>
              <a:rPr lang="en-US" b="1" dirty="0" smtClean="0"/>
              <a:t> stage</a:t>
            </a:r>
          </a:p>
          <a:p>
            <a:r>
              <a:rPr lang="en-US" b="1" dirty="0" smtClean="0"/>
              <a:t>Decrease assisted deliveries</a:t>
            </a:r>
          </a:p>
          <a:p>
            <a:r>
              <a:rPr lang="en-US" b="1" dirty="0" smtClean="0"/>
              <a:t>Reduces incidences of episiotomies</a:t>
            </a:r>
          </a:p>
          <a:p>
            <a:r>
              <a:rPr lang="en-US" b="1" dirty="0" smtClean="0"/>
              <a:t>Reduces pain in 2</a:t>
            </a:r>
            <a:r>
              <a:rPr lang="en-US" b="1" baseline="30000" dirty="0" smtClean="0"/>
              <a:t>nd</a:t>
            </a:r>
            <a:r>
              <a:rPr lang="en-US" b="1" dirty="0" smtClean="0"/>
              <a:t> stage</a:t>
            </a:r>
          </a:p>
          <a:p>
            <a:r>
              <a:rPr lang="en-US" b="1" dirty="0" smtClean="0"/>
              <a:t>Fewer abnormal heart rate pattern</a:t>
            </a:r>
          </a:p>
          <a:p>
            <a:r>
              <a:rPr lang="en-US" b="1" dirty="0" smtClean="0"/>
              <a:t>Squatting position increases 1 cm of transverse diameter and 2 cm of AP diameter of pelvic  outlet</a:t>
            </a:r>
          </a:p>
          <a:p>
            <a:pPr>
              <a:buNone/>
            </a:pPr>
            <a:r>
              <a:rPr lang="en-US" b="1" dirty="0" smtClean="0"/>
              <a:t>Disadvantages</a:t>
            </a:r>
          </a:p>
          <a:p>
            <a:r>
              <a:rPr lang="en-US" b="1" dirty="0" smtClean="0"/>
              <a:t>Increase rate of perineal damage</a:t>
            </a:r>
          </a:p>
          <a:p>
            <a:r>
              <a:rPr lang="en-US" b="1" dirty="0" smtClean="0"/>
              <a:t>Increase estimated blood loss</a:t>
            </a:r>
            <a:endParaRPr lang="en-US" b="1" dirty="0"/>
          </a:p>
        </p:txBody>
      </p:sp>
    </p:spTree>
    <p:extLst>
      <p:ext uri="{BB962C8B-B14F-4D97-AF65-F5344CB8AC3E}">
        <p14:creationId xmlns:p14="http://schemas.microsoft.com/office/powerpoint/2010/main" val="3959171791"/>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b="1" dirty="0" smtClean="0"/>
              <a:t>Factors that determines the position a mother may adopt in 2</a:t>
            </a:r>
            <a:r>
              <a:rPr lang="en-US" b="1" baseline="30000" dirty="0" smtClean="0"/>
              <a:t>nd</a:t>
            </a:r>
            <a:r>
              <a:rPr lang="en-US" b="1" dirty="0" smtClean="0"/>
              <a:t> stage</a:t>
            </a:r>
            <a:endParaRPr lang="en-US" b="1" dirty="0"/>
          </a:p>
        </p:txBody>
      </p:sp>
      <p:sp>
        <p:nvSpPr>
          <p:cNvPr id="3" name="Content Placeholder 2"/>
          <p:cNvSpPr>
            <a:spLocks noGrp="1"/>
          </p:cNvSpPr>
          <p:nvPr>
            <p:ph idx="1"/>
          </p:nvPr>
        </p:nvSpPr>
        <p:spPr>
          <a:xfrm>
            <a:off x="457200" y="1143000"/>
            <a:ext cx="8229600" cy="4983163"/>
          </a:xfrm>
        </p:spPr>
        <p:txBody>
          <a:bodyPr/>
          <a:lstStyle/>
          <a:p>
            <a:r>
              <a:rPr lang="en-US" b="1" dirty="0" smtClean="0"/>
              <a:t>Mothers preference</a:t>
            </a:r>
          </a:p>
          <a:p>
            <a:r>
              <a:rPr lang="en-US" b="1" dirty="0" smtClean="0"/>
              <a:t>Environment that is conducive e.g. privacy, supporting cushions, comfort like music</a:t>
            </a:r>
          </a:p>
          <a:p>
            <a:r>
              <a:rPr lang="en-US" b="1" dirty="0" smtClean="0"/>
              <a:t>Midwives confidence</a:t>
            </a:r>
            <a:endParaRPr lang="en-US" b="1" dirty="0"/>
          </a:p>
        </p:txBody>
      </p:sp>
    </p:spTree>
    <p:extLst>
      <p:ext uri="{BB962C8B-B14F-4D97-AF65-F5344CB8AC3E}">
        <p14:creationId xmlns:p14="http://schemas.microsoft.com/office/powerpoint/2010/main" val="347642627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fontScale="90000"/>
          </a:bodyPr>
          <a:lstStyle/>
          <a:p>
            <a:r>
              <a:rPr lang="en-US" b="1" dirty="0" smtClean="0"/>
              <a:t>Principles for Mechanism of  normal labour</a:t>
            </a:r>
            <a:endParaRPr lang="en-US" b="1" dirty="0"/>
          </a:p>
        </p:txBody>
      </p:sp>
      <p:sp>
        <p:nvSpPr>
          <p:cNvPr id="3" name="Content Placeholder 2"/>
          <p:cNvSpPr>
            <a:spLocks noGrp="1"/>
          </p:cNvSpPr>
          <p:nvPr>
            <p:ph idx="1"/>
          </p:nvPr>
        </p:nvSpPr>
        <p:spPr>
          <a:xfrm>
            <a:off x="304800" y="1219200"/>
            <a:ext cx="8610600" cy="5334000"/>
          </a:xfrm>
        </p:spPr>
        <p:txBody>
          <a:bodyPr/>
          <a:lstStyle/>
          <a:p>
            <a:r>
              <a:rPr lang="en-US" b="1" dirty="0" smtClean="0"/>
              <a:t>Descent- should be continuous</a:t>
            </a:r>
          </a:p>
          <a:p>
            <a:r>
              <a:rPr lang="en-US" b="1" dirty="0" smtClean="0"/>
              <a:t>Whichever part that leads and 1</a:t>
            </a:r>
            <a:r>
              <a:rPr lang="en-US" b="1" baseline="30000" dirty="0" smtClean="0"/>
              <a:t>st</a:t>
            </a:r>
            <a:r>
              <a:rPr lang="en-US" b="1" dirty="0" smtClean="0"/>
              <a:t> meets the resistance of the pelvic floor, will rotate forwards until it lies under the symphysis pubis</a:t>
            </a:r>
          </a:p>
          <a:p>
            <a:r>
              <a:rPr lang="en-US" b="1" dirty="0" smtClean="0"/>
              <a:t>Whichever part emerges from the pelvic floor will pivot around the pubic bone</a:t>
            </a:r>
            <a:endParaRPr lang="en-US" b="1" dirty="0"/>
          </a:p>
        </p:txBody>
      </p:sp>
    </p:spTree>
    <p:extLst>
      <p:ext uri="{BB962C8B-B14F-4D97-AF65-F5344CB8AC3E}">
        <p14:creationId xmlns:p14="http://schemas.microsoft.com/office/powerpoint/2010/main" val="152856946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t>Conditions necessary for normal mechanism of labour</a:t>
            </a:r>
            <a:endParaRPr lang="en-US" b="1" dirty="0"/>
          </a:p>
        </p:txBody>
      </p:sp>
      <p:sp>
        <p:nvSpPr>
          <p:cNvPr id="3" name="Content Placeholder 2"/>
          <p:cNvSpPr>
            <a:spLocks noGrp="1"/>
          </p:cNvSpPr>
          <p:nvPr>
            <p:ph idx="1"/>
          </p:nvPr>
        </p:nvSpPr>
        <p:spPr>
          <a:xfrm>
            <a:off x="457200" y="1295400"/>
            <a:ext cx="8229600" cy="4830763"/>
          </a:xfrm>
        </p:spPr>
        <p:txBody>
          <a:bodyPr/>
          <a:lstStyle/>
          <a:p>
            <a:r>
              <a:rPr lang="en-US" b="1" dirty="0" smtClean="0"/>
              <a:t>Lie-longitudinal</a:t>
            </a:r>
          </a:p>
          <a:p>
            <a:r>
              <a:rPr lang="en-US" b="1" dirty="0" smtClean="0"/>
              <a:t>Presentation-cephalic</a:t>
            </a:r>
          </a:p>
          <a:p>
            <a:r>
              <a:rPr lang="en-US" b="1" dirty="0" smtClean="0"/>
              <a:t>Pos-ROA or LOA</a:t>
            </a:r>
          </a:p>
          <a:p>
            <a:r>
              <a:rPr lang="en-US" b="1" dirty="0" smtClean="0"/>
              <a:t>Attitude- complete flexion</a:t>
            </a:r>
          </a:p>
          <a:p>
            <a:r>
              <a:rPr lang="en-US" b="1" dirty="0" smtClean="0"/>
              <a:t>Denominator- occiput</a:t>
            </a:r>
          </a:p>
          <a:p>
            <a:r>
              <a:rPr lang="en-US" b="1" dirty="0" smtClean="0"/>
              <a:t>Presenting part- posterior part of anterior parietal bone</a:t>
            </a:r>
            <a:endParaRPr lang="en-US" b="1" dirty="0"/>
          </a:p>
        </p:txBody>
      </p:sp>
    </p:spTree>
    <p:extLst>
      <p:ext uri="{BB962C8B-B14F-4D97-AF65-F5344CB8AC3E}">
        <p14:creationId xmlns:p14="http://schemas.microsoft.com/office/powerpoint/2010/main" val="1927194408"/>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Main movements in normal labour</a:t>
            </a:r>
            <a:endParaRPr lang="en-US" b="1"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b="1" dirty="0" smtClean="0"/>
              <a:t>Descent</a:t>
            </a:r>
          </a:p>
          <a:p>
            <a:pPr marL="514350" indent="-514350">
              <a:buFont typeface="+mj-lt"/>
              <a:buAutoNum type="arabicPeriod"/>
            </a:pPr>
            <a:r>
              <a:rPr lang="en-US" b="1" dirty="0" smtClean="0"/>
              <a:t>Flexion</a:t>
            </a:r>
          </a:p>
          <a:p>
            <a:pPr marL="514350" indent="-514350">
              <a:buFont typeface="+mj-lt"/>
              <a:buAutoNum type="arabicPeriod"/>
            </a:pPr>
            <a:r>
              <a:rPr lang="en-US" b="1" dirty="0" smtClean="0"/>
              <a:t>Internal rotation of head</a:t>
            </a:r>
          </a:p>
          <a:p>
            <a:pPr marL="514350" indent="-514350">
              <a:buFont typeface="+mj-lt"/>
              <a:buAutoNum type="arabicPeriod"/>
            </a:pPr>
            <a:r>
              <a:rPr lang="en-US" b="1" dirty="0" smtClean="0"/>
              <a:t>Extension of head</a:t>
            </a:r>
          </a:p>
          <a:p>
            <a:pPr marL="514350" indent="-514350">
              <a:buFont typeface="+mj-lt"/>
              <a:buAutoNum type="arabicPeriod"/>
            </a:pPr>
            <a:r>
              <a:rPr lang="en-US" b="1" dirty="0" smtClean="0"/>
              <a:t>Restitution</a:t>
            </a:r>
          </a:p>
          <a:p>
            <a:pPr marL="514350" indent="-514350">
              <a:buFont typeface="+mj-lt"/>
              <a:buAutoNum type="arabicPeriod"/>
            </a:pPr>
            <a:r>
              <a:rPr lang="en-US" b="1" dirty="0" smtClean="0"/>
              <a:t>External rotation of head</a:t>
            </a:r>
          </a:p>
          <a:p>
            <a:pPr marL="514350" indent="-514350">
              <a:buFont typeface="+mj-lt"/>
              <a:buAutoNum type="arabicPeriod"/>
            </a:pPr>
            <a:r>
              <a:rPr lang="en-US" b="1" dirty="0" smtClean="0"/>
              <a:t>Internal rotation of shoulders</a:t>
            </a:r>
          </a:p>
          <a:p>
            <a:pPr marL="514350" indent="-514350">
              <a:buFont typeface="+mj-lt"/>
              <a:buAutoNum type="arabicPeriod"/>
            </a:pPr>
            <a:r>
              <a:rPr lang="en-US" b="1" dirty="0" smtClean="0"/>
              <a:t>Lateral flexion of the body</a:t>
            </a:r>
            <a:endParaRPr lang="en-US" b="1" dirty="0"/>
          </a:p>
        </p:txBody>
      </p:sp>
    </p:spTree>
    <p:extLst>
      <p:ext uri="{BB962C8B-B14F-4D97-AF65-F5344CB8AC3E}">
        <p14:creationId xmlns:p14="http://schemas.microsoft.com/office/powerpoint/2010/main" val="1769343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b="1" dirty="0" smtClean="0"/>
          </a:p>
          <a:p>
            <a:r>
              <a:rPr lang="en-US" b="1" dirty="0" smtClean="0"/>
              <a:t>How does the nurse use evidence </a:t>
            </a:r>
            <a:r>
              <a:rPr lang="en-US" b="1" dirty="0"/>
              <a:t>based practices in </a:t>
            </a:r>
            <a:r>
              <a:rPr lang="en-US" b="1" dirty="0" smtClean="0"/>
              <a:t>the </a:t>
            </a:r>
            <a:r>
              <a:rPr lang="en-US" b="1" dirty="0"/>
              <a:t>workplace </a:t>
            </a:r>
            <a:endParaRPr lang="en-US" b="1" dirty="0" smtClean="0"/>
          </a:p>
          <a:p>
            <a:pPr lvl="1"/>
            <a:r>
              <a:rPr lang="en-US" b="1" dirty="0" smtClean="0"/>
              <a:t>How do you know if any one treatment will work better than the other or if it will do more harm than good?</a:t>
            </a:r>
            <a:endParaRPr lang="en-US" dirty="0"/>
          </a:p>
        </p:txBody>
      </p:sp>
    </p:spTree>
    <p:extLst>
      <p:ext uri="{BB962C8B-B14F-4D97-AF65-F5344CB8AC3E}">
        <p14:creationId xmlns:p14="http://schemas.microsoft.com/office/powerpoint/2010/main" val="108717489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solidFill>
                  <a:srgbClr val="FF0000"/>
                </a:solidFill>
              </a:rPr>
              <a:t>Third stage of labour</a:t>
            </a:r>
            <a:endParaRPr lang="en-US" b="1" dirty="0">
              <a:solidFill>
                <a:srgbClr val="FF0000"/>
              </a:solidFill>
            </a:endParaRPr>
          </a:p>
        </p:txBody>
      </p:sp>
      <p:sp>
        <p:nvSpPr>
          <p:cNvPr id="3" name="Content Placeholder 2"/>
          <p:cNvSpPr>
            <a:spLocks noGrp="1"/>
          </p:cNvSpPr>
          <p:nvPr>
            <p:ph idx="1"/>
          </p:nvPr>
        </p:nvSpPr>
        <p:spPr>
          <a:xfrm>
            <a:off x="457200" y="838200"/>
            <a:ext cx="8229600" cy="5715000"/>
          </a:xfrm>
        </p:spPr>
        <p:txBody>
          <a:bodyPr>
            <a:normAutofit fontScale="85000" lnSpcReduction="20000"/>
          </a:bodyPr>
          <a:lstStyle/>
          <a:p>
            <a:r>
              <a:rPr lang="en-US" b="1" dirty="0" smtClean="0"/>
              <a:t>This stage commences immediately after the birth of the baby. It includes the delivery of the placenta and membranes as well as the control of bleeding. </a:t>
            </a:r>
          </a:p>
          <a:p>
            <a:r>
              <a:rPr lang="en-US" b="1" dirty="0" smtClean="0"/>
              <a:t>At this stage the uterus contracts down to follow the body of the foetus as it is being born. </a:t>
            </a:r>
          </a:p>
          <a:p>
            <a:r>
              <a:rPr lang="en-US" b="1" dirty="0" smtClean="0"/>
              <a:t>As the cavity of the uterus becomes smaller, the area of the placental site is diminished. The placenta is then cut off from the spongy layer of the decidua basalis. </a:t>
            </a:r>
          </a:p>
          <a:p>
            <a:r>
              <a:rPr lang="en-US" b="1" dirty="0" smtClean="0"/>
              <a:t>Further uterine contractions expel the placenta from the upper segment into the lower segment and through the vaginal vault. This process, whereby the placenta leaves the upper segment to the lower segment and through the vagina, is referred to as separation and descent.</a:t>
            </a:r>
          </a:p>
          <a:p>
            <a:endParaRPr lang="en-US" dirty="0"/>
          </a:p>
        </p:txBody>
      </p:sp>
    </p:spTree>
    <p:extLst>
      <p:ext uri="{BB962C8B-B14F-4D97-AF65-F5344CB8AC3E}">
        <p14:creationId xmlns:p14="http://schemas.microsoft.com/office/powerpoint/2010/main" val="2826888982"/>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b="1" dirty="0">
              <a:solidFill>
                <a:srgbClr val="FF0000"/>
              </a:solidFill>
            </a:endParaRPr>
          </a:p>
        </p:txBody>
      </p:sp>
      <p:sp>
        <p:nvSpPr>
          <p:cNvPr id="3" name="Content Placeholder 2"/>
          <p:cNvSpPr>
            <a:spLocks noGrp="1"/>
          </p:cNvSpPr>
          <p:nvPr>
            <p:ph idx="1"/>
          </p:nvPr>
        </p:nvSpPr>
        <p:spPr>
          <a:xfrm>
            <a:off x="228600" y="304800"/>
            <a:ext cx="8610600" cy="6553200"/>
          </a:xfrm>
        </p:spPr>
        <p:txBody>
          <a:bodyPr>
            <a:normAutofit/>
          </a:bodyPr>
          <a:lstStyle/>
          <a:p>
            <a:r>
              <a:rPr lang="en-US" b="1" dirty="0" smtClean="0"/>
              <a:t>This stage lasts btw 5-15 minutes</a:t>
            </a:r>
          </a:p>
          <a:p>
            <a:r>
              <a:rPr lang="en-US" b="1" dirty="0" smtClean="0"/>
              <a:t>The physiological mechanisms of birth continue almost unnoticed</a:t>
            </a:r>
          </a:p>
          <a:p>
            <a:r>
              <a:rPr lang="en-US" b="1" dirty="0" smtClean="0"/>
              <a:t>Close observation of mother is essential to prevent PPH and that placenta and membranes are expelled intact. </a:t>
            </a:r>
          </a:p>
          <a:p>
            <a:r>
              <a:rPr lang="en-US" b="1" dirty="0" smtClean="0"/>
              <a:t>Major activities of third stage involves:-</a:t>
            </a:r>
          </a:p>
          <a:p>
            <a:pPr lvl="1"/>
            <a:r>
              <a:rPr lang="en-US" b="1" dirty="0" smtClean="0"/>
              <a:t>development of relationship btw mother and baby </a:t>
            </a:r>
          </a:p>
          <a:p>
            <a:pPr lvl="1"/>
            <a:r>
              <a:rPr lang="en-US" b="1" dirty="0" smtClean="0"/>
              <a:t>Separation, descent and expulsion of placenta and membranes</a:t>
            </a:r>
          </a:p>
          <a:p>
            <a:pPr lvl="1"/>
            <a:r>
              <a:rPr lang="en-US" b="1" dirty="0" smtClean="0"/>
              <a:t>Control of hemorrhage from the placental site</a:t>
            </a:r>
          </a:p>
          <a:p>
            <a:pPr lvl="1"/>
            <a:r>
              <a:rPr lang="en-US" b="1" dirty="0" smtClean="0"/>
              <a:t>Initiation of breast feeding</a:t>
            </a:r>
          </a:p>
          <a:p>
            <a:endParaRPr lang="en-US" dirty="0"/>
          </a:p>
        </p:txBody>
      </p:sp>
    </p:spTree>
    <p:extLst>
      <p:ext uri="{BB962C8B-B14F-4D97-AF65-F5344CB8AC3E}">
        <p14:creationId xmlns:p14="http://schemas.microsoft.com/office/powerpoint/2010/main" val="155727102"/>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304800" y="304800"/>
            <a:ext cx="8382000" cy="6553200"/>
          </a:xfrm>
        </p:spPr>
        <p:txBody>
          <a:bodyPr>
            <a:normAutofit/>
          </a:bodyPr>
          <a:lstStyle/>
          <a:p>
            <a:pPr>
              <a:buNone/>
            </a:pPr>
            <a:r>
              <a:rPr lang="en-US" b="1" dirty="0" smtClean="0"/>
              <a:t>NB:- </a:t>
            </a:r>
          </a:p>
          <a:p>
            <a:pPr lvl="1"/>
            <a:r>
              <a:rPr lang="en-US" b="1" dirty="0" smtClean="0"/>
              <a:t>although labour is divided into distinct stages, it should be viewed as one continuous process</a:t>
            </a:r>
          </a:p>
          <a:p>
            <a:pPr lvl="1"/>
            <a:r>
              <a:rPr lang="en-US" b="1" dirty="0" smtClean="0"/>
              <a:t>Physiology of 3</a:t>
            </a:r>
            <a:r>
              <a:rPr lang="en-US" b="1" baseline="30000" dirty="0" smtClean="0"/>
              <a:t>rd</a:t>
            </a:r>
            <a:r>
              <a:rPr lang="en-US" b="1" dirty="0" smtClean="0"/>
              <a:t> stage depends partly on what happened during preg as well as 1</a:t>
            </a:r>
            <a:r>
              <a:rPr lang="en-US" b="1" baseline="30000" dirty="0" smtClean="0"/>
              <a:t>st</a:t>
            </a:r>
            <a:r>
              <a:rPr lang="en-US" b="1" dirty="0" smtClean="0"/>
              <a:t> &amp; 2</a:t>
            </a:r>
            <a:r>
              <a:rPr lang="en-US" b="1" baseline="30000" dirty="0" smtClean="0"/>
              <a:t>nd</a:t>
            </a:r>
            <a:r>
              <a:rPr lang="en-US" b="1" dirty="0" smtClean="0"/>
              <a:t> stages of labour and on the woman's basic level of health and well being</a:t>
            </a:r>
          </a:p>
          <a:p>
            <a:endParaRPr lang="en-US" dirty="0"/>
          </a:p>
        </p:txBody>
      </p:sp>
    </p:spTree>
    <p:extLst>
      <p:ext uri="{BB962C8B-B14F-4D97-AF65-F5344CB8AC3E}">
        <p14:creationId xmlns:p14="http://schemas.microsoft.com/office/powerpoint/2010/main" val="2473707108"/>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Physiology of 3</a:t>
            </a:r>
            <a:r>
              <a:rPr lang="en-US" b="1" baseline="30000" dirty="0" smtClean="0"/>
              <a:t>rd</a:t>
            </a:r>
            <a:r>
              <a:rPr lang="en-US" b="1" dirty="0" smtClean="0"/>
              <a:t> stage </a:t>
            </a:r>
            <a:endParaRPr lang="en-US" b="1" dirty="0"/>
          </a:p>
        </p:txBody>
      </p:sp>
      <p:sp>
        <p:nvSpPr>
          <p:cNvPr id="3" name="Content Placeholder 2"/>
          <p:cNvSpPr>
            <a:spLocks noGrp="1"/>
          </p:cNvSpPr>
          <p:nvPr>
            <p:ph idx="1"/>
          </p:nvPr>
        </p:nvSpPr>
        <p:spPr>
          <a:xfrm>
            <a:off x="228600" y="685800"/>
            <a:ext cx="8610600" cy="5943600"/>
          </a:xfrm>
        </p:spPr>
        <p:txBody>
          <a:bodyPr>
            <a:normAutofit lnSpcReduction="10000"/>
          </a:bodyPr>
          <a:lstStyle/>
          <a:p>
            <a:r>
              <a:rPr lang="en-US" b="1" dirty="0" smtClean="0"/>
              <a:t>Comprises mechanical factors and hemostasis</a:t>
            </a:r>
          </a:p>
          <a:p>
            <a:pPr>
              <a:buNone/>
            </a:pPr>
            <a:r>
              <a:rPr lang="en-US" b="1" dirty="0" smtClean="0">
                <a:solidFill>
                  <a:srgbClr val="FF0000"/>
                </a:solidFill>
              </a:rPr>
              <a:t>Mechanical factors</a:t>
            </a:r>
          </a:p>
          <a:p>
            <a:r>
              <a:rPr lang="en-US" b="1" dirty="0" smtClean="0"/>
              <a:t>Depends on the power of retraction which started in 1</a:t>
            </a:r>
            <a:r>
              <a:rPr lang="en-US" b="1" baseline="30000" dirty="0" smtClean="0"/>
              <a:t>st</a:t>
            </a:r>
            <a:r>
              <a:rPr lang="en-US" b="1" dirty="0" smtClean="0"/>
              <a:t> stage of labour and accelerated during 2</a:t>
            </a:r>
            <a:r>
              <a:rPr lang="en-US" b="1" baseline="30000" dirty="0" smtClean="0"/>
              <a:t>nd</a:t>
            </a:r>
            <a:r>
              <a:rPr lang="en-US" b="1" dirty="0" smtClean="0"/>
              <a:t> stage when the uterine cavity progressively empties as the baby moves down.</a:t>
            </a:r>
          </a:p>
          <a:p>
            <a:r>
              <a:rPr lang="en-US" b="1" dirty="0" smtClean="0"/>
              <a:t>By start of 3</a:t>
            </a:r>
            <a:r>
              <a:rPr lang="en-US" b="1" baseline="30000" dirty="0" smtClean="0"/>
              <a:t>rd</a:t>
            </a:r>
            <a:r>
              <a:rPr lang="en-US" b="1" dirty="0" smtClean="0"/>
              <a:t> stage, placental site has already reduced in size by about 75%</a:t>
            </a:r>
          </a:p>
          <a:p>
            <a:r>
              <a:rPr lang="en-US" b="1" dirty="0" smtClean="0"/>
              <a:t>As this occurs, the placenta becomes compressed and the blood in the inter-villous space is forced back into the spongy layer of decidua basalis</a:t>
            </a:r>
            <a:endParaRPr lang="en-US" b="1" dirty="0"/>
          </a:p>
        </p:txBody>
      </p:sp>
    </p:spTree>
    <p:extLst>
      <p:ext uri="{BB962C8B-B14F-4D97-AF65-F5344CB8AC3E}">
        <p14:creationId xmlns:p14="http://schemas.microsoft.com/office/powerpoint/2010/main" val="2203997780"/>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6400800"/>
          </a:xfrm>
        </p:spPr>
        <p:txBody>
          <a:bodyPr>
            <a:normAutofit/>
          </a:bodyPr>
          <a:lstStyle/>
          <a:p>
            <a:r>
              <a:rPr lang="en-US" b="1" dirty="0" smtClean="0"/>
              <a:t>Retraction of oblique uterine muscle fibres exert pressure on the blood vessels so that blood does not drain back into the maternal system</a:t>
            </a:r>
          </a:p>
          <a:p>
            <a:r>
              <a:rPr lang="en-US" b="1" dirty="0" smtClean="0"/>
              <a:t>They become tense and engorged, and burst with the next contraction. A small amount of blood seeps in btw the thin septa of the spongy layer and placental surface, stripping it from its attachment</a:t>
            </a:r>
          </a:p>
          <a:p>
            <a:r>
              <a:rPr lang="en-US" b="1" dirty="0" smtClean="0"/>
              <a:t>As the surface area for placental attachment reduces, the relatively non elastic placenta starts to </a:t>
            </a:r>
            <a:r>
              <a:rPr lang="en-US" b="1" dirty="0" err="1" smtClean="0"/>
              <a:t>detatch</a:t>
            </a:r>
            <a:r>
              <a:rPr lang="en-US" b="1" dirty="0" smtClean="0"/>
              <a:t> from the uterine wall</a:t>
            </a:r>
            <a:endParaRPr lang="en-US" b="1" dirty="0"/>
          </a:p>
        </p:txBody>
      </p:sp>
    </p:spTree>
    <p:extLst>
      <p:ext uri="{BB962C8B-B14F-4D97-AF65-F5344CB8AC3E}">
        <p14:creationId xmlns:p14="http://schemas.microsoft.com/office/powerpoint/2010/main" val="53083899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152400" y="533400"/>
            <a:ext cx="8839200" cy="6172200"/>
          </a:xfrm>
        </p:spPr>
        <p:txBody>
          <a:bodyPr>
            <a:normAutofit fontScale="92500" lnSpcReduction="10000"/>
          </a:bodyPr>
          <a:lstStyle/>
          <a:p>
            <a:r>
              <a:rPr lang="en-US" b="1" dirty="0" smtClean="0"/>
              <a:t>If separation begins centrally a retroplacental clot is formed, which further aids separation by exerting pressure at the mid point of placental attachment, together with the weight of the placenta to strip the adherent borders and peel the membranes off the uterine wall. </a:t>
            </a:r>
          </a:p>
          <a:p>
            <a:r>
              <a:rPr lang="en-US" b="1" dirty="0" smtClean="0"/>
              <a:t>The clot formed becomes enclosed in the membranes bag as the placenta descends, fetal surface comes out first (</a:t>
            </a:r>
            <a:r>
              <a:rPr lang="en-US" b="1" dirty="0" err="1" smtClean="0"/>
              <a:t>Schultze</a:t>
            </a:r>
            <a:r>
              <a:rPr lang="en-US" b="1" dirty="0" smtClean="0"/>
              <a:t>)</a:t>
            </a:r>
          </a:p>
          <a:p>
            <a:r>
              <a:rPr lang="en-US" b="1" dirty="0" smtClean="0"/>
              <a:t>If separation occurs from the lateral borders, blood escapes, no retroplacental clot formation, the placenta descends sleeping sideways, maternal surface comes out 1</a:t>
            </a:r>
            <a:r>
              <a:rPr lang="en-US" b="1" baseline="30000" dirty="0" smtClean="0"/>
              <a:t>st</a:t>
            </a:r>
            <a:r>
              <a:rPr lang="en-US" b="1" dirty="0" smtClean="0"/>
              <a:t> (Mathews Duncan)</a:t>
            </a:r>
          </a:p>
          <a:p>
            <a:endParaRPr lang="en-US" b="1" dirty="0" smtClean="0"/>
          </a:p>
        </p:txBody>
      </p:sp>
    </p:spTree>
    <p:extLst>
      <p:ext uri="{BB962C8B-B14F-4D97-AF65-F5344CB8AC3E}">
        <p14:creationId xmlns:p14="http://schemas.microsoft.com/office/powerpoint/2010/main" val="2032429655"/>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458200" cy="5867400"/>
          </a:xfrm>
        </p:spPr>
        <p:txBody>
          <a:bodyPr/>
          <a:lstStyle/>
          <a:p>
            <a:r>
              <a:rPr lang="en-US" b="1" dirty="0" smtClean="0"/>
              <a:t>NB:- </a:t>
            </a:r>
          </a:p>
          <a:p>
            <a:pPr lvl="1"/>
            <a:r>
              <a:rPr lang="en-US" b="1" dirty="0" smtClean="0"/>
              <a:t>Once separation has occurred, the uterus contracts strongly, forcing placenta and membranes to fall into the lower uterine segment and finally into the vagina</a:t>
            </a:r>
            <a:endParaRPr lang="en-US" b="1" dirty="0"/>
          </a:p>
        </p:txBody>
      </p:sp>
    </p:spTree>
    <p:extLst>
      <p:ext uri="{BB962C8B-B14F-4D97-AF65-F5344CB8AC3E}">
        <p14:creationId xmlns:p14="http://schemas.microsoft.com/office/powerpoint/2010/main" val="429306785"/>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r>
              <a:rPr lang="en-US" b="1" dirty="0" smtClean="0"/>
              <a:t>Methods of placental separation (characteristics)</a:t>
            </a:r>
            <a:endParaRPr lang="en-US" b="1" dirty="0"/>
          </a:p>
        </p:txBody>
      </p:sp>
      <p:sp>
        <p:nvSpPr>
          <p:cNvPr id="3" name="Text Placeholder 2"/>
          <p:cNvSpPr>
            <a:spLocks noGrp="1"/>
          </p:cNvSpPr>
          <p:nvPr>
            <p:ph type="body" idx="1"/>
          </p:nvPr>
        </p:nvSpPr>
        <p:spPr>
          <a:xfrm>
            <a:off x="457200" y="990601"/>
            <a:ext cx="4040188" cy="609600"/>
          </a:xfrm>
        </p:spPr>
        <p:txBody>
          <a:bodyPr/>
          <a:lstStyle/>
          <a:p>
            <a:r>
              <a:rPr lang="en-US" dirty="0" err="1" smtClean="0"/>
              <a:t>Schutze</a:t>
            </a:r>
            <a:endParaRPr lang="en-US" dirty="0"/>
          </a:p>
        </p:txBody>
      </p:sp>
      <p:sp>
        <p:nvSpPr>
          <p:cNvPr id="4" name="Content Placeholder 3"/>
          <p:cNvSpPr>
            <a:spLocks noGrp="1"/>
          </p:cNvSpPr>
          <p:nvPr>
            <p:ph sz="half" idx="2"/>
          </p:nvPr>
        </p:nvSpPr>
        <p:spPr>
          <a:xfrm>
            <a:off x="457200" y="1600200"/>
            <a:ext cx="4040188" cy="4525963"/>
          </a:xfrm>
        </p:spPr>
        <p:txBody>
          <a:bodyPr/>
          <a:lstStyle/>
          <a:p>
            <a:r>
              <a:rPr lang="en-US" b="1" dirty="0" smtClean="0"/>
              <a:t>Placenta and membranes tend to be born complete</a:t>
            </a:r>
          </a:p>
          <a:p>
            <a:r>
              <a:rPr lang="en-US" b="1" dirty="0" smtClean="0"/>
              <a:t>Less blood loss</a:t>
            </a:r>
          </a:p>
          <a:p>
            <a:r>
              <a:rPr lang="en-US" b="1" dirty="0" smtClean="0"/>
              <a:t>Short time</a:t>
            </a:r>
            <a:endParaRPr lang="en-US" b="1" dirty="0"/>
          </a:p>
        </p:txBody>
      </p:sp>
      <p:sp>
        <p:nvSpPr>
          <p:cNvPr id="5" name="Text Placeholder 4"/>
          <p:cNvSpPr>
            <a:spLocks noGrp="1"/>
          </p:cNvSpPr>
          <p:nvPr>
            <p:ph type="body" sz="quarter" idx="3"/>
          </p:nvPr>
        </p:nvSpPr>
        <p:spPr>
          <a:xfrm>
            <a:off x="4645025" y="990601"/>
            <a:ext cx="4041775" cy="609600"/>
          </a:xfrm>
        </p:spPr>
        <p:txBody>
          <a:bodyPr/>
          <a:lstStyle/>
          <a:p>
            <a:r>
              <a:rPr lang="en-US" dirty="0" smtClean="0"/>
              <a:t>Mathews Duncan</a:t>
            </a:r>
            <a:endParaRPr lang="en-US" dirty="0"/>
          </a:p>
        </p:txBody>
      </p:sp>
      <p:sp>
        <p:nvSpPr>
          <p:cNvPr id="6" name="Content Placeholder 5"/>
          <p:cNvSpPr>
            <a:spLocks noGrp="1"/>
          </p:cNvSpPr>
          <p:nvPr>
            <p:ph sz="quarter" idx="4"/>
          </p:nvPr>
        </p:nvSpPr>
        <p:spPr>
          <a:xfrm>
            <a:off x="4645025" y="1600200"/>
            <a:ext cx="4041775" cy="4525963"/>
          </a:xfrm>
        </p:spPr>
        <p:txBody>
          <a:bodyPr/>
          <a:lstStyle/>
          <a:p>
            <a:r>
              <a:rPr lang="en-US" b="1" dirty="0" smtClean="0"/>
              <a:t>Placenta takes longer to be delivered</a:t>
            </a:r>
          </a:p>
          <a:p>
            <a:r>
              <a:rPr lang="en-US" b="1" dirty="0" smtClean="0"/>
              <a:t>Membranes are ragged, hence incomplete expulsion of membranes is common</a:t>
            </a:r>
          </a:p>
          <a:p>
            <a:r>
              <a:rPr lang="en-US" b="1" dirty="0" smtClean="0"/>
              <a:t>More blood loss</a:t>
            </a:r>
          </a:p>
          <a:p>
            <a:endParaRPr lang="en-US" b="1" dirty="0"/>
          </a:p>
        </p:txBody>
      </p:sp>
    </p:spTree>
    <p:extLst>
      <p:ext uri="{BB962C8B-B14F-4D97-AF65-F5344CB8AC3E}">
        <p14:creationId xmlns:p14="http://schemas.microsoft.com/office/powerpoint/2010/main" val="4000702355"/>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6019800"/>
          </a:xfrm>
        </p:spPr>
        <p:txBody>
          <a:bodyPr>
            <a:normAutofit/>
          </a:bodyPr>
          <a:lstStyle/>
          <a:p>
            <a:pPr>
              <a:buNone/>
            </a:pPr>
            <a:r>
              <a:rPr lang="en-US" b="1" dirty="0" smtClean="0">
                <a:solidFill>
                  <a:srgbClr val="FF0000"/>
                </a:solidFill>
              </a:rPr>
              <a:t>2.Haemostasis</a:t>
            </a:r>
          </a:p>
          <a:p>
            <a:r>
              <a:rPr lang="en-US" b="1" dirty="0" smtClean="0"/>
              <a:t>Normal blood flow through the placental site is 500-800ml/min</a:t>
            </a:r>
          </a:p>
          <a:p>
            <a:r>
              <a:rPr lang="en-US" b="1" dirty="0" smtClean="0"/>
              <a:t>This is considerably reduced once the baby is born and the placental site on the uterine wall has diminished/reduced</a:t>
            </a:r>
          </a:p>
          <a:p>
            <a:r>
              <a:rPr lang="en-US" b="1" dirty="0" smtClean="0"/>
              <a:t>This blood flow has to be arrested instantly, or serious haemorrhage can occur</a:t>
            </a:r>
          </a:p>
        </p:txBody>
      </p:sp>
    </p:spTree>
    <p:extLst>
      <p:ext uri="{BB962C8B-B14F-4D97-AF65-F5344CB8AC3E}">
        <p14:creationId xmlns:p14="http://schemas.microsoft.com/office/powerpoint/2010/main" val="428218841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228600" y="457200"/>
            <a:ext cx="8763000" cy="6400800"/>
          </a:xfrm>
        </p:spPr>
        <p:txBody>
          <a:bodyPr>
            <a:normAutofit/>
          </a:bodyPr>
          <a:lstStyle/>
          <a:p>
            <a:pPr marL="571500" indent="-571500"/>
            <a:r>
              <a:rPr lang="en-US" b="1" dirty="0" smtClean="0"/>
              <a:t>The interplay of four factors that control bleeding and minimize blood loss preventing morbidity or mortality are:-</a:t>
            </a:r>
          </a:p>
          <a:p>
            <a:pPr marL="1371600" lvl="2" indent="-571500">
              <a:buFont typeface="+mj-lt"/>
              <a:buAutoNum type="romanLcPeriod"/>
            </a:pPr>
            <a:r>
              <a:rPr lang="en-US" b="1" dirty="0" smtClean="0"/>
              <a:t>Retraction of oblique uterine muscles fibres</a:t>
            </a:r>
          </a:p>
          <a:p>
            <a:pPr marL="1371600" lvl="2" indent="-571500">
              <a:buFont typeface="+mj-lt"/>
              <a:buAutoNum type="romanLcPeriod"/>
            </a:pPr>
            <a:r>
              <a:rPr lang="en-US" b="1" dirty="0" smtClean="0"/>
              <a:t>Presence of vigorous uterine contractions</a:t>
            </a:r>
          </a:p>
          <a:p>
            <a:pPr marL="1371600" lvl="2" indent="-571500">
              <a:buFont typeface="+mj-lt"/>
              <a:buAutoNum type="romanLcPeriod"/>
            </a:pPr>
            <a:r>
              <a:rPr lang="en-US" b="1" dirty="0" smtClean="0"/>
              <a:t>Activation of hemostasis</a:t>
            </a:r>
          </a:p>
          <a:p>
            <a:pPr marL="1371600" lvl="2" indent="-571500">
              <a:buFont typeface="+mj-lt"/>
              <a:buAutoNum type="romanLcPeriod"/>
            </a:pPr>
            <a:r>
              <a:rPr lang="en-US" b="1" dirty="0" smtClean="0"/>
              <a:t>Breast feeding</a:t>
            </a:r>
          </a:p>
          <a:p>
            <a:pPr marL="571500" indent="-571500">
              <a:buNone/>
            </a:pPr>
            <a:r>
              <a:rPr lang="en-US" b="1" dirty="0" smtClean="0"/>
              <a:t>	</a:t>
            </a:r>
            <a:r>
              <a:rPr lang="en-US" b="1" i="1" dirty="0" smtClean="0"/>
              <a:t>It is the absence of this oblique muscle in the lower uterine segment that bring PPH in placenta praevia</a:t>
            </a:r>
            <a:endParaRPr lang="en-US" b="1" i="1" dirty="0"/>
          </a:p>
        </p:txBody>
      </p:sp>
    </p:spTree>
    <p:extLst>
      <p:ext uri="{BB962C8B-B14F-4D97-AF65-F5344CB8AC3E}">
        <p14:creationId xmlns:p14="http://schemas.microsoft.com/office/powerpoint/2010/main" val="3813273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Common practices that are harmful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Restricting </a:t>
            </a:r>
            <a:r>
              <a:rPr lang="en-US" dirty="0"/>
              <a:t>ambulation/different positions during labor and choice of birth position</a:t>
            </a:r>
          </a:p>
          <a:p>
            <a:r>
              <a:rPr lang="en-US" dirty="0" smtClean="0"/>
              <a:t>Lack </a:t>
            </a:r>
            <a:r>
              <a:rPr lang="en-US" dirty="0"/>
              <a:t>of companion/family during labour</a:t>
            </a:r>
          </a:p>
          <a:p>
            <a:r>
              <a:rPr lang="en-US" dirty="0" smtClean="0"/>
              <a:t>Over-use </a:t>
            </a:r>
            <a:r>
              <a:rPr lang="en-US" dirty="0"/>
              <a:t>of anesthesia/analgesia</a:t>
            </a:r>
          </a:p>
          <a:p>
            <a:r>
              <a:rPr lang="en-US" dirty="0" smtClean="0"/>
              <a:t>Administration </a:t>
            </a:r>
            <a:r>
              <a:rPr lang="en-US" dirty="0"/>
              <a:t>of oxytocin at any time before delivery in such a way that the effect cannot be controlled</a:t>
            </a:r>
          </a:p>
          <a:p>
            <a:r>
              <a:rPr lang="en-US" dirty="0" smtClean="0"/>
              <a:t>Restricting </a:t>
            </a:r>
            <a:r>
              <a:rPr lang="en-US" dirty="0"/>
              <a:t>food and fluids</a:t>
            </a:r>
          </a:p>
          <a:p>
            <a:r>
              <a:rPr lang="en-US" dirty="0" smtClean="0"/>
              <a:t>Separation </a:t>
            </a:r>
            <a:r>
              <a:rPr lang="en-US" dirty="0"/>
              <a:t>of mother and baby</a:t>
            </a:r>
          </a:p>
          <a:p>
            <a:r>
              <a:rPr lang="en-US" dirty="0" smtClean="0"/>
              <a:t>Early </a:t>
            </a:r>
            <a:r>
              <a:rPr lang="en-US" dirty="0"/>
              <a:t>cord clamping</a:t>
            </a:r>
          </a:p>
          <a:p>
            <a:r>
              <a:rPr lang="en-US" dirty="0" smtClean="0"/>
              <a:t>Routine </a:t>
            </a:r>
            <a:r>
              <a:rPr lang="en-US" dirty="0"/>
              <a:t>episiotomy</a:t>
            </a:r>
          </a:p>
          <a:p>
            <a:endParaRPr lang="en-US" dirty="0"/>
          </a:p>
        </p:txBody>
      </p:sp>
    </p:spTree>
    <p:extLst>
      <p:ext uri="{BB962C8B-B14F-4D97-AF65-F5344CB8AC3E}">
        <p14:creationId xmlns:p14="http://schemas.microsoft.com/office/powerpoint/2010/main" val="233702226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019800"/>
          </a:xfrm>
        </p:spPr>
        <p:txBody>
          <a:bodyPr>
            <a:normAutofit/>
          </a:bodyPr>
          <a:lstStyle/>
          <a:p>
            <a:pPr>
              <a:buNone/>
            </a:pPr>
            <a:r>
              <a:rPr lang="en-US" b="1" dirty="0" err="1" smtClean="0"/>
              <a:t>i</a:t>
            </a:r>
            <a:r>
              <a:rPr lang="en-US" b="1" dirty="0" smtClean="0"/>
              <a:t>)Retraction of oblique muscle fibres in the upper uterine segment where tortuous blood vessels intertwine, makes the muscles to become thick, exerting pressure on the torn vessels, acting as clamps and preventing haemorrhage</a:t>
            </a:r>
          </a:p>
          <a:p>
            <a:pPr>
              <a:buNone/>
            </a:pPr>
            <a:r>
              <a:rPr lang="en-US" b="1" dirty="0" smtClean="0"/>
              <a:t>ii) Vigorous uterine contractions following separation- this brings the uterine wall into apposition so that further pressure is exerted on the placental site.</a:t>
            </a:r>
          </a:p>
          <a:p>
            <a:pPr>
              <a:buNone/>
            </a:pPr>
            <a:endParaRPr lang="en-US" dirty="0" smtClean="0"/>
          </a:p>
          <a:p>
            <a:pPr>
              <a:buNone/>
            </a:pPr>
            <a:endParaRPr lang="en-US" dirty="0"/>
          </a:p>
        </p:txBody>
      </p:sp>
    </p:spTree>
    <p:extLst>
      <p:ext uri="{BB962C8B-B14F-4D97-AF65-F5344CB8AC3E}">
        <p14:creationId xmlns:p14="http://schemas.microsoft.com/office/powerpoint/2010/main" val="121350165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228600" y="914400"/>
            <a:ext cx="8458200" cy="5486400"/>
          </a:xfrm>
        </p:spPr>
        <p:txBody>
          <a:bodyPr>
            <a:normAutofit fontScale="92500" lnSpcReduction="20000"/>
          </a:bodyPr>
          <a:lstStyle/>
          <a:p>
            <a:pPr>
              <a:buNone/>
            </a:pPr>
            <a:r>
              <a:rPr lang="en-US" b="1" dirty="0" smtClean="0"/>
              <a:t>iii) Achievement of hemostasis:- </a:t>
            </a:r>
          </a:p>
          <a:p>
            <a:r>
              <a:rPr lang="en-US" b="1" dirty="0" smtClean="0"/>
              <a:t>there is transitory activation of coagulation and fibrinolytic system at the placental site during and immediately following placental separation.</a:t>
            </a:r>
          </a:p>
          <a:p>
            <a:r>
              <a:rPr lang="en-US" b="1" dirty="0" smtClean="0"/>
              <a:t> that clot formation in the torn blood vessel is intensified, placental site is rapidly covered by fibrin mesh utilizing 5-10% of circulating fibrinogen immediately following separation</a:t>
            </a:r>
          </a:p>
          <a:p>
            <a:pPr>
              <a:buNone/>
            </a:pPr>
            <a:r>
              <a:rPr lang="en-US" b="1" dirty="0" smtClean="0"/>
              <a:t>iv) Breast feeding:- </a:t>
            </a:r>
          </a:p>
          <a:p>
            <a:r>
              <a:rPr lang="en-US" b="1" dirty="0" smtClean="0"/>
              <a:t>is associated with release of oxytocin from the pituitary in response to skin to skin contact btw mother and baby and the baby suckling leads to uterine contraction</a:t>
            </a:r>
            <a:endParaRPr lang="en-US" b="1" dirty="0"/>
          </a:p>
        </p:txBody>
      </p:sp>
    </p:spTree>
    <p:extLst>
      <p:ext uri="{BB962C8B-B14F-4D97-AF65-F5344CB8AC3E}">
        <p14:creationId xmlns:p14="http://schemas.microsoft.com/office/powerpoint/2010/main" val="1639802189"/>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0"/>
            <a:ext cx="7024744" cy="1600200"/>
          </a:xfrm>
        </p:spPr>
        <p:txBody>
          <a:bodyPr>
            <a:normAutofit/>
          </a:bodyPr>
          <a:lstStyle/>
          <a:p>
            <a:r>
              <a:rPr lang="en-US" b="1" dirty="0" smtClean="0">
                <a:solidFill>
                  <a:srgbClr val="C00000"/>
                </a:solidFill>
              </a:rPr>
              <a:t>Fourth Stage</a:t>
            </a:r>
            <a:r>
              <a:rPr lang="en-US" dirty="0" smtClean="0"/>
              <a:t/>
            </a:r>
            <a:br>
              <a:rPr lang="en-US" dirty="0" smtClean="0"/>
            </a:br>
            <a:endParaRPr lang="en-US" dirty="0"/>
          </a:p>
        </p:txBody>
      </p:sp>
      <p:sp>
        <p:nvSpPr>
          <p:cNvPr id="2" name="Content Placeholder 1"/>
          <p:cNvSpPr>
            <a:spLocks noGrp="1"/>
          </p:cNvSpPr>
          <p:nvPr>
            <p:ph idx="1"/>
          </p:nvPr>
        </p:nvSpPr>
        <p:spPr>
          <a:xfrm>
            <a:off x="228600" y="685800"/>
            <a:ext cx="8305800" cy="5791200"/>
          </a:xfrm>
        </p:spPr>
        <p:txBody>
          <a:bodyPr>
            <a:noAutofit/>
          </a:bodyPr>
          <a:lstStyle/>
          <a:p>
            <a:pPr>
              <a:buNone/>
            </a:pPr>
            <a:r>
              <a:rPr lang="en-US" sz="2800" b="1" dirty="0" smtClean="0"/>
              <a:t>This is the period from the delivery of placenta and membranes to the end of the first two hours postpartum. </a:t>
            </a:r>
          </a:p>
          <a:p>
            <a:r>
              <a:rPr lang="en-US" sz="2800" b="1" dirty="0" smtClean="0"/>
              <a:t>The uterus is firm at level of two fingers breadth above the umbilicus. Restoration of physiological stability is established. </a:t>
            </a:r>
          </a:p>
          <a:p>
            <a:r>
              <a:rPr lang="en-US" sz="2800" b="1" dirty="0" smtClean="0"/>
              <a:t>During this period myometrial contractions and retraction, accompanied by vessel thrombosis, operate effectively to control bleeding from the placenta site. Failure of this mechanism could result in excessive blood loss (postpartum haemorrhage (PPH)) that could be life threatening. </a:t>
            </a:r>
          </a:p>
        </p:txBody>
      </p:sp>
    </p:spTree>
    <p:extLst>
      <p:ext uri="{BB962C8B-B14F-4D97-AF65-F5344CB8AC3E}">
        <p14:creationId xmlns:p14="http://schemas.microsoft.com/office/powerpoint/2010/main" val="2797569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lstStyle/>
          <a:p>
            <a:r>
              <a:rPr lang="en-US" b="1" dirty="0" smtClean="0"/>
              <a:t>The mother should be closely observed for haemorrhage, urine retention or hypotension</a:t>
            </a:r>
          </a:p>
          <a:p>
            <a:r>
              <a:rPr lang="en-US" b="1" dirty="0" smtClean="0"/>
              <a:t>Uterine massage every 15 minutes for one hour. </a:t>
            </a:r>
          </a:p>
          <a:p>
            <a:r>
              <a:rPr lang="en-US" b="1" dirty="0" smtClean="0"/>
              <a:t>Mother and child relationship should be continued and encouraged, as it has an effect to the subsequent quality of their relationship and bonding</a:t>
            </a:r>
            <a:r>
              <a:rPr lang="en-US" dirty="0" smtClean="0"/>
              <a:t>.</a:t>
            </a:r>
            <a:endParaRPr lang="en-US" b="1" dirty="0" smtClean="0"/>
          </a:p>
          <a:p>
            <a:endParaRPr lang="en-US" dirty="0"/>
          </a:p>
        </p:txBody>
      </p:sp>
    </p:spTree>
    <p:extLst>
      <p:ext uri="{BB962C8B-B14F-4D97-AF65-F5344CB8AC3E}">
        <p14:creationId xmlns:p14="http://schemas.microsoft.com/office/powerpoint/2010/main" val="3164841689"/>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52400"/>
            <a:ext cx="9067800" cy="609600"/>
          </a:xfrm>
        </p:spPr>
        <p:txBody>
          <a:bodyPr>
            <a:normAutofit fontScale="90000"/>
          </a:bodyPr>
          <a:lstStyle/>
          <a:p>
            <a:r>
              <a:rPr lang="en-US" b="1" dirty="0" smtClean="0">
                <a:solidFill>
                  <a:srgbClr val="C00000"/>
                </a:solidFill>
              </a:rPr>
              <a:t>Management of Normal Labour   </a:t>
            </a:r>
            <a:r>
              <a:rPr lang="en-US" dirty="0" smtClean="0"/>
              <a:t/>
            </a:r>
            <a:br>
              <a:rPr lang="en-US" dirty="0" smtClean="0"/>
            </a:br>
            <a:endParaRPr lang="en-US" dirty="0"/>
          </a:p>
        </p:txBody>
      </p:sp>
      <p:sp>
        <p:nvSpPr>
          <p:cNvPr id="2" name="Content Placeholder 1"/>
          <p:cNvSpPr>
            <a:spLocks noGrp="1"/>
          </p:cNvSpPr>
          <p:nvPr>
            <p:ph idx="1"/>
          </p:nvPr>
        </p:nvSpPr>
        <p:spPr>
          <a:xfrm>
            <a:off x="228600" y="457200"/>
            <a:ext cx="8534400" cy="6248400"/>
          </a:xfrm>
        </p:spPr>
        <p:txBody>
          <a:bodyPr>
            <a:noAutofit/>
          </a:bodyPr>
          <a:lstStyle/>
          <a:p>
            <a:r>
              <a:rPr lang="en-US" sz="2800" b="1" dirty="0" smtClean="0"/>
              <a:t>The proper management of labour is essential, if you are to avoid problems or to detect them early when they occur. The mother will come to you believing she is in labour. You should be able to assess and decide whether she is in labour or not. Other mothers may be in early labour, and others in late second or even third stage.</a:t>
            </a:r>
          </a:p>
          <a:p>
            <a:r>
              <a:rPr lang="en-US" sz="2800" b="1" dirty="0" smtClean="0"/>
              <a:t>If you are sure she is not in labour send her home to wait labour. If she is in labour, keep her in the ward and continue monitoring her progress.</a:t>
            </a:r>
          </a:p>
          <a:p>
            <a:r>
              <a:rPr lang="en-US" sz="2800" b="1" dirty="0" smtClean="0"/>
              <a:t>Danger, especially to the foetus, can arise suddenly and unexpectedly.</a:t>
            </a:r>
          </a:p>
          <a:p>
            <a:pPr>
              <a:buNone/>
            </a:pPr>
            <a:r>
              <a:rPr lang="en-US" sz="2800" b="1" i="1" dirty="0" smtClean="0">
                <a:solidFill>
                  <a:srgbClr val="7030A0"/>
                </a:solidFill>
              </a:rPr>
              <a:t>No labour should be assumed normal until the fourth stage has successfully concluded.</a:t>
            </a:r>
          </a:p>
          <a:p>
            <a:pPr>
              <a:buNone/>
            </a:pPr>
            <a:endParaRPr lang="en-US" sz="2400" b="1" dirty="0">
              <a:solidFill>
                <a:srgbClr val="7030A0"/>
              </a:solidFill>
            </a:endParaRPr>
          </a:p>
        </p:txBody>
      </p:sp>
    </p:spTree>
    <p:extLst>
      <p:ext uri="{BB962C8B-B14F-4D97-AF65-F5344CB8AC3E}">
        <p14:creationId xmlns:p14="http://schemas.microsoft.com/office/powerpoint/2010/main" val="1337848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Admission</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228600" y="838200"/>
            <a:ext cx="8534400" cy="5867400"/>
          </a:xfrm>
        </p:spPr>
        <p:txBody>
          <a:bodyPr>
            <a:normAutofit fontScale="92500" lnSpcReduction="20000"/>
          </a:bodyPr>
          <a:lstStyle/>
          <a:p>
            <a:r>
              <a:rPr lang="en-US" b="1" dirty="0" smtClean="0"/>
              <a:t>The mother should have identified her own midwife ideally and contacted her when labour starts</a:t>
            </a:r>
          </a:p>
          <a:p>
            <a:r>
              <a:rPr lang="en-US" b="1" dirty="0" smtClean="0"/>
              <a:t>Welcome the mother greet her and make her feel comfortable, confident and welcomed, recognize the companion if any</a:t>
            </a:r>
          </a:p>
          <a:p>
            <a:r>
              <a:rPr lang="en-US" b="1" dirty="0" smtClean="0"/>
              <a:t>Use simple woman friendly language, show kindness, respect, dignity and cultural sensitivity in your communication (verbal and non verbal). This will make the mother to realize a positive experience of birth</a:t>
            </a:r>
          </a:p>
          <a:p>
            <a:r>
              <a:rPr lang="en-US" b="1" dirty="0" smtClean="0"/>
              <a:t>It should be maintained btw the midwife, the mother, birth companion and other health care team so as to provide effective safe supportive care during labour</a:t>
            </a:r>
            <a:endParaRPr lang="en-US" b="1" dirty="0"/>
          </a:p>
        </p:txBody>
      </p:sp>
    </p:spTree>
    <p:extLst>
      <p:ext uri="{BB962C8B-B14F-4D97-AF65-F5344CB8AC3E}">
        <p14:creationId xmlns:p14="http://schemas.microsoft.com/office/powerpoint/2010/main" val="3789185690"/>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715000"/>
          </a:xfrm>
        </p:spPr>
        <p:txBody>
          <a:bodyPr/>
          <a:lstStyle/>
          <a:p>
            <a:r>
              <a:rPr lang="en-US" dirty="0" smtClean="0"/>
              <a:t>Review birth plan discussed during antenatal period. This will establish a trusting relationship btw the mother and midwife</a:t>
            </a:r>
          </a:p>
          <a:p>
            <a:endParaRPr lang="en-US" dirty="0"/>
          </a:p>
        </p:txBody>
      </p:sp>
    </p:spTree>
    <p:extLst>
      <p:ext uri="{BB962C8B-B14F-4D97-AF65-F5344CB8AC3E}">
        <p14:creationId xmlns:p14="http://schemas.microsoft.com/office/powerpoint/2010/main" val="2731496708"/>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Better birth initiatives (BBI)</a:t>
            </a:r>
            <a:endParaRPr lang="en-US" dirty="0"/>
          </a:p>
        </p:txBody>
      </p:sp>
      <p:sp>
        <p:nvSpPr>
          <p:cNvPr id="3" name="Content Placeholder 2"/>
          <p:cNvSpPr>
            <a:spLocks noGrp="1"/>
          </p:cNvSpPr>
          <p:nvPr>
            <p:ph idx="1"/>
          </p:nvPr>
        </p:nvSpPr>
        <p:spPr>
          <a:xfrm>
            <a:off x="457200" y="914400"/>
            <a:ext cx="8229600" cy="5638800"/>
          </a:xfrm>
        </p:spPr>
        <p:txBody>
          <a:bodyPr>
            <a:normAutofit fontScale="85000" lnSpcReduction="10000"/>
          </a:bodyPr>
          <a:lstStyle/>
          <a:p>
            <a:r>
              <a:rPr lang="en-US" b="1" dirty="0" smtClean="0"/>
              <a:t>It is a focused set of standards that aim to improve the quality and humanity of obstetric care</a:t>
            </a:r>
          </a:p>
          <a:p>
            <a:r>
              <a:rPr lang="en-US" b="1" dirty="0" smtClean="0"/>
              <a:t>This standards are based on best available evidence and can be implemented using existing resources</a:t>
            </a:r>
          </a:p>
          <a:p>
            <a:r>
              <a:rPr lang="en-US" b="1" dirty="0" smtClean="0"/>
              <a:t>It encourages health workers to abandon practices that are painful, potentially harmful and have no evidence of benefits. It acknowledges that women have better experiences of childbirth</a:t>
            </a:r>
          </a:p>
          <a:p>
            <a:r>
              <a:rPr lang="en-US" b="1" dirty="0" smtClean="0"/>
              <a:t>The principles of BBI</a:t>
            </a:r>
          </a:p>
          <a:p>
            <a:pPr marL="1314450" lvl="2" indent="-514350">
              <a:buFont typeface="+mj-lt"/>
              <a:buAutoNum type="arabicPeriod"/>
            </a:pPr>
            <a:r>
              <a:rPr lang="en-US" b="1" dirty="0" smtClean="0"/>
              <a:t>Woman to be treated with respect (humanity)</a:t>
            </a:r>
          </a:p>
          <a:p>
            <a:pPr marL="1314450" lvl="2" indent="-514350">
              <a:buFont typeface="+mj-lt"/>
              <a:buAutoNum type="arabicPeriod"/>
            </a:pPr>
            <a:r>
              <a:rPr lang="en-US" b="1" dirty="0" smtClean="0"/>
              <a:t>Care that is based on best available evidence</a:t>
            </a:r>
          </a:p>
          <a:p>
            <a:pPr marL="1314450" lvl="2" indent="-514350">
              <a:buFont typeface="+mj-lt"/>
              <a:buAutoNum type="arabicPeriod"/>
            </a:pPr>
            <a:r>
              <a:rPr lang="en-US" b="1" dirty="0" smtClean="0"/>
              <a:t>Health professional are committed to improving care</a:t>
            </a:r>
          </a:p>
          <a:p>
            <a:pPr marL="1314450" lvl="2" indent="-514350">
              <a:buFont typeface="+mj-lt"/>
              <a:buAutoNum type="arabicPeriod"/>
            </a:pPr>
            <a:r>
              <a:rPr lang="en-US" b="1" dirty="0" smtClean="0"/>
              <a:t>Effective strategies to change current practices e.g. routine ARM,  episiotomy, enema, supine position</a:t>
            </a:r>
          </a:p>
          <a:p>
            <a:endParaRPr lang="en-US" dirty="0"/>
          </a:p>
        </p:txBody>
      </p:sp>
    </p:spTree>
    <p:extLst>
      <p:ext uri="{BB962C8B-B14F-4D97-AF65-F5344CB8AC3E}">
        <p14:creationId xmlns:p14="http://schemas.microsoft.com/office/powerpoint/2010/main" val="353632862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7534834" cy="990600"/>
          </a:xfrm>
        </p:spPr>
        <p:txBody>
          <a:bodyPr>
            <a:normAutofit fontScale="90000"/>
          </a:bodyPr>
          <a:lstStyle/>
          <a:p>
            <a:r>
              <a:rPr lang="en-US" sz="3200" b="1" dirty="0" smtClean="0">
                <a:solidFill>
                  <a:srgbClr val="FF0000"/>
                </a:solidFill>
              </a:rPr>
              <a:t>Admission cont…</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2" name="Content Placeholder 1"/>
          <p:cNvSpPr>
            <a:spLocks noGrp="1"/>
          </p:cNvSpPr>
          <p:nvPr>
            <p:ph idx="1"/>
          </p:nvPr>
        </p:nvSpPr>
        <p:spPr>
          <a:xfrm>
            <a:off x="381000" y="533400"/>
            <a:ext cx="8229600" cy="6172200"/>
          </a:xfrm>
        </p:spPr>
        <p:txBody>
          <a:bodyPr>
            <a:noAutofit/>
          </a:bodyPr>
          <a:lstStyle/>
          <a:p>
            <a:pPr>
              <a:buNone/>
            </a:pPr>
            <a:r>
              <a:rPr lang="en-US" sz="2800" b="1" dirty="0" smtClean="0">
                <a:solidFill>
                  <a:srgbClr val="00B050"/>
                </a:solidFill>
              </a:rPr>
              <a:t>When you admit a mother in the first stage of labour, what activities should you carry out?</a:t>
            </a:r>
          </a:p>
          <a:p>
            <a:r>
              <a:rPr lang="en-US" sz="2800" b="1" dirty="0" smtClean="0">
                <a:solidFill>
                  <a:srgbClr val="FF0000"/>
                </a:solidFill>
              </a:rPr>
              <a:t>Take mothers personal history/</a:t>
            </a:r>
            <a:r>
              <a:rPr lang="en-US" sz="2800" b="1" dirty="0" err="1" smtClean="0">
                <a:solidFill>
                  <a:srgbClr val="FF0000"/>
                </a:solidFill>
              </a:rPr>
              <a:t>biodata</a:t>
            </a:r>
            <a:r>
              <a:rPr lang="en-US" sz="2800" b="1" dirty="0" smtClean="0"/>
              <a:t>, conduct a </a:t>
            </a:r>
            <a:r>
              <a:rPr lang="en-US" sz="2800" b="1" dirty="0" smtClean="0">
                <a:solidFill>
                  <a:srgbClr val="FF0000"/>
                </a:solidFill>
              </a:rPr>
              <a:t>physical examination, check on ANC profile </a:t>
            </a:r>
            <a:r>
              <a:rPr lang="en-US" sz="2800" b="1" dirty="0" smtClean="0"/>
              <a:t>and carry out </a:t>
            </a:r>
            <a:r>
              <a:rPr lang="en-US" sz="2800" b="1" dirty="0" smtClean="0">
                <a:solidFill>
                  <a:srgbClr val="FF0000"/>
                </a:solidFill>
              </a:rPr>
              <a:t>tests/investigations if necessary</a:t>
            </a:r>
            <a:r>
              <a:rPr lang="en-US" sz="2800" b="1" dirty="0" smtClean="0"/>
              <a:t>.</a:t>
            </a:r>
          </a:p>
          <a:p>
            <a:r>
              <a:rPr lang="en-US" sz="2800" b="1" dirty="0" smtClean="0">
                <a:solidFill>
                  <a:schemeClr val="accent1"/>
                </a:solidFill>
              </a:rPr>
              <a:t>Check the woman's antenatal card</a:t>
            </a:r>
            <a:r>
              <a:rPr lang="en-US" sz="2800" b="1" dirty="0" smtClean="0"/>
              <a:t> for </a:t>
            </a:r>
            <a:r>
              <a:rPr lang="en-US" sz="2800" b="1" dirty="0" smtClean="0">
                <a:solidFill>
                  <a:srgbClr val="FFC000"/>
                </a:solidFill>
              </a:rPr>
              <a:t>any identified risk factors</a:t>
            </a:r>
            <a:r>
              <a:rPr lang="en-US" sz="2800" b="1" dirty="0" smtClean="0"/>
              <a:t>. It will also help you to see </a:t>
            </a:r>
            <a:r>
              <a:rPr lang="en-US" sz="2800" b="1" dirty="0" smtClean="0">
                <a:solidFill>
                  <a:srgbClr val="FFC000"/>
                </a:solidFill>
              </a:rPr>
              <a:t>if there were any abnormalities during her pregnancy</a:t>
            </a:r>
            <a:r>
              <a:rPr lang="en-US" sz="2800" b="1" dirty="0" smtClean="0"/>
              <a:t>. The records will also have information on her </a:t>
            </a:r>
            <a:r>
              <a:rPr lang="en-US" sz="2800" b="1" dirty="0" smtClean="0">
                <a:solidFill>
                  <a:srgbClr val="FFC000"/>
                </a:solidFill>
              </a:rPr>
              <a:t>medical and obstetric history</a:t>
            </a:r>
            <a:r>
              <a:rPr lang="en-US" sz="2800" b="1" dirty="0" smtClean="0"/>
              <a:t>. </a:t>
            </a:r>
          </a:p>
          <a:p>
            <a:r>
              <a:rPr lang="en-US" sz="2800" b="1" dirty="0" smtClean="0"/>
              <a:t>Once this information has been established, find out more about the present labour. Take her history, do an examination to establish the stage of labour and the state of the mother and the foetus.</a:t>
            </a:r>
            <a:endParaRPr lang="en-US" sz="2800" b="1" dirty="0"/>
          </a:p>
        </p:txBody>
      </p:sp>
    </p:spTree>
    <p:extLst>
      <p:ext uri="{BB962C8B-B14F-4D97-AF65-F5344CB8AC3E}">
        <p14:creationId xmlns:p14="http://schemas.microsoft.com/office/powerpoint/2010/main" val="2712460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r>
              <a:rPr lang="en-US" b="1" dirty="0" smtClean="0">
                <a:solidFill>
                  <a:srgbClr val="C00000"/>
                </a:solidFill>
              </a:rPr>
              <a:t>History Taking</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2" name="Content Placeholder 1"/>
          <p:cNvSpPr>
            <a:spLocks noGrp="1"/>
          </p:cNvSpPr>
          <p:nvPr>
            <p:ph idx="1"/>
          </p:nvPr>
        </p:nvSpPr>
        <p:spPr>
          <a:xfrm>
            <a:off x="304800" y="533400"/>
            <a:ext cx="8458200" cy="6096000"/>
          </a:xfrm>
        </p:spPr>
        <p:txBody>
          <a:bodyPr>
            <a:noAutofit/>
          </a:bodyPr>
          <a:lstStyle/>
          <a:p>
            <a:r>
              <a:rPr lang="en-US" b="1" dirty="0" smtClean="0"/>
              <a:t>A detailed personal history should have been taken during pre-natal care. However, if this has not been done, this is a good time to get it recorded. </a:t>
            </a:r>
          </a:p>
          <a:p>
            <a:r>
              <a:rPr lang="en-US" b="1" dirty="0" smtClean="0"/>
              <a:t>Make sure the names are correctly spelled because this can eventually result in problems when registering the baby and if NHIF or other insurances is to be used.</a:t>
            </a:r>
          </a:p>
          <a:p>
            <a:r>
              <a:rPr lang="en-US" b="1" dirty="0" smtClean="0"/>
              <a:t>Review the last day of menstruation to calculate the expected date of delivery.</a:t>
            </a:r>
          </a:p>
          <a:p>
            <a:r>
              <a:rPr lang="en-US" b="1" dirty="0" smtClean="0"/>
              <a:t>Check her age, parity and contraceptive history. </a:t>
            </a:r>
            <a:endParaRPr lang="en-US" b="1" dirty="0">
              <a:solidFill>
                <a:srgbClr val="00B050"/>
              </a:solidFill>
            </a:endParaRPr>
          </a:p>
        </p:txBody>
      </p:sp>
    </p:spTree>
    <p:extLst>
      <p:ext uri="{BB962C8B-B14F-4D97-AF65-F5344CB8AC3E}">
        <p14:creationId xmlns:p14="http://schemas.microsoft.com/office/powerpoint/2010/main" val="499316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Accountability for our </a:t>
            </a:r>
            <a:r>
              <a:rPr lang="en-US" b="1" dirty="0" smtClean="0"/>
              <a:t>practices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Take </a:t>
            </a:r>
            <a:r>
              <a:rPr lang="en-US" dirty="0"/>
              <a:t>responsibility for your own actions</a:t>
            </a:r>
          </a:p>
          <a:p>
            <a:r>
              <a:rPr lang="en-US" dirty="0" smtClean="0"/>
              <a:t>Provide </a:t>
            </a:r>
            <a:r>
              <a:rPr lang="en-US" dirty="0"/>
              <a:t>care that is evidence-based and is beneficial</a:t>
            </a:r>
          </a:p>
          <a:p>
            <a:r>
              <a:rPr lang="en-US" dirty="0" smtClean="0"/>
              <a:t>Do </a:t>
            </a:r>
            <a:r>
              <a:rPr lang="en-US" dirty="0"/>
              <a:t>no harm</a:t>
            </a:r>
          </a:p>
          <a:p>
            <a:r>
              <a:rPr lang="en-US" dirty="0" smtClean="0"/>
              <a:t>Record </a:t>
            </a:r>
            <a:r>
              <a:rPr lang="en-US" dirty="0"/>
              <a:t>and report </a:t>
            </a:r>
          </a:p>
          <a:p>
            <a:r>
              <a:rPr lang="en-US" dirty="0" smtClean="0"/>
              <a:t>Communicate</a:t>
            </a:r>
            <a:endParaRPr lang="en-US" dirty="0"/>
          </a:p>
          <a:p>
            <a:r>
              <a:rPr lang="en-US" dirty="0" smtClean="0"/>
              <a:t>Be </a:t>
            </a:r>
            <a:r>
              <a:rPr lang="en-US" dirty="0"/>
              <a:t>the woman’s advocate</a:t>
            </a:r>
          </a:p>
          <a:p>
            <a:r>
              <a:rPr lang="en-US" dirty="0" smtClean="0"/>
              <a:t>Everyone </a:t>
            </a:r>
            <a:r>
              <a:rPr lang="en-US" dirty="0"/>
              <a:t>has a role in ensuring maternity care is respectful</a:t>
            </a:r>
          </a:p>
          <a:p>
            <a:endParaRPr lang="en-US" dirty="0"/>
          </a:p>
        </p:txBody>
      </p:sp>
    </p:spTree>
    <p:extLst>
      <p:ext uri="{BB962C8B-B14F-4D97-AF65-F5344CB8AC3E}">
        <p14:creationId xmlns:p14="http://schemas.microsoft.com/office/powerpoint/2010/main" val="111476950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6248400"/>
          </a:xfrm>
        </p:spPr>
        <p:txBody>
          <a:bodyPr>
            <a:normAutofit/>
          </a:bodyPr>
          <a:lstStyle/>
          <a:p>
            <a:pPr>
              <a:buNone/>
            </a:pPr>
            <a:r>
              <a:rPr lang="en-US" b="1" dirty="0" smtClean="0"/>
              <a:t>Assuming that a detailed personal history had been taken during pre-natal care, you should now take information about the following:</a:t>
            </a:r>
          </a:p>
          <a:p>
            <a:pPr lvl="1">
              <a:buNone/>
            </a:pPr>
            <a:r>
              <a:rPr lang="en-US" b="1" dirty="0" smtClean="0"/>
              <a:t>· Any presence of show</a:t>
            </a:r>
          </a:p>
          <a:p>
            <a:pPr lvl="1">
              <a:buNone/>
            </a:pPr>
            <a:r>
              <a:rPr lang="en-US" b="1" dirty="0" smtClean="0"/>
              <a:t>· Presence or absence of contractions</a:t>
            </a:r>
          </a:p>
          <a:p>
            <a:pPr lvl="1">
              <a:buNone/>
            </a:pPr>
            <a:r>
              <a:rPr lang="en-US" b="1" dirty="0" smtClean="0"/>
              <a:t>· Onset of contractions and their characteristics</a:t>
            </a:r>
          </a:p>
          <a:p>
            <a:pPr lvl="1">
              <a:buNone/>
            </a:pPr>
            <a:r>
              <a:rPr lang="en-US" b="1" dirty="0" smtClean="0"/>
              <a:t>· Activity of the foetus</a:t>
            </a:r>
          </a:p>
          <a:p>
            <a:pPr lvl="1">
              <a:buNone/>
            </a:pPr>
            <a:r>
              <a:rPr lang="en-US" b="1" dirty="0" smtClean="0"/>
              <a:t>· Rupture of the membranes</a:t>
            </a:r>
          </a:p>
          <a:p>
            <a:pPr lvl="1">
              <a:buNone/>
            </a:pPr>
            <a:r>
              <a:rPr lang="en-US" b="1" dirty="0" smtClean="0"/>
              <a:t>· Any treatment given</a:t>
            </a:r>
          </a:p>
          <a:p>
            <a:pPr lvl="1">
              <a:buNone/>
            </a:pPr>
            <a:r>
              <a:rPr lang="en-US" b="1" dirty="0" smtClean="0"/>
              <a:t>· Food taken in the last four hours</a:t>
            </a:r>
          </a:p>
          <a:p>
            <a:pPr>
              <a:buNone/>
            </a:pPr>
            <a:r>
              <a:rPr lang="en-US" b="1" dirty="0" smtClean="0">
                <a:solidFill>
                  <a:srgbClr val="00B050"/>
                </a:solidFill>
              </a:rPr>
              <a:t>After taking the personal history, there are some observations that you should make.</a:t>
            </a:r>
            <a:endParaRPr lang="en-US" b="1" dirty="0">
              <a:solidFill>
                <a:srgbClr val="00B050"/>
              </a:solidFill>
            </a:endParaRPr>
          </a:p>
        </p:txBody>
      </p:sp>
    </p:spTree>
    <p:extLst>
      <p:ext uri="{BB962C8B-B14F-4D97-AF65-F5344CB8AC3E}">
        <p14:creationId xmlns:p14="http://schemas.microsoft.com/office/powerpoint/2010/main" val="3430360508"/>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7534834" cy="762000"/>
          </a:xfrm>
        </p:spPr>
        <p:txBody>
          <a:bodyPr/>
          <a:lstStyle/>
          <a:p>
            <a:r>
              <a:rPr lang="en-US" b="1" dirty="0" smtClean="0">
                <a:solidFill>
                  <a:srgbClr val="C00000"/>
                </a:solidFill>
              </a:rPr>
              <a:t>Observations </a:t>
            </a:r>
            <a:endParaRPr lang="en-US" b="1" dirty="0">
              <a:solidFill>
                <a:srgbClr val="C00000"/>
              </a:solidFill>
            </a:endParaRPr>
          </a:p>
        </p:txBody>
      </p:sp>
      <p:sp>
        <p:nvSpPr>
          <p:cNvPr id="2" name="Content Placeholder 1"/>
          <p:cNvSpPr>
            <a:spLocks noGrp="1"/>
          </p:cNvSpPr>
          <p:nvPr>
            <p:ph idx="1"/>
          </p:nvPr>
        </p:nvSpPr>
        <p:spPr>
          <a:xfrm>
            <a:off x="457200" y="914400"/>
            <a:ext cx="8153400" cy="5638800"/>
          </a:xfrm>
        </p:spPr>
        <p:txBody>
          <a:bodyPr>
            <a:normAutofit/>
          </a:bodyPr>
          <a:lstStyle/>
          <a:p>
            <a:r>
              <a:rPr lang="en-US" b="1" dirty="0" smtClean="0"/>
              <a:t>Assess the general condition and progress of labour in the mother, as well as vital signs i.e. temp, pulse, resp and blood pressure. </a:t>
            </a:r>
          </a:p>
          <a:p>
            <a:r>
              <a:rPr lang="en-US" b="1" dirty="0" smtClean="0"/>
              <a:t>Test urine for protein, glucose and ketones and report any abnormalities.</a:t>
            </a:r>
          </a:p>
          <a:p>
            <a:r>
              <a:rPr lang="en-US" b="1" dirty="0" smtClean="0"/>
              <a:t>After taking the history and observing the mother you now need to carry out a thorough physical and vaginal examination.</a:t>
            </a:r>
            <a:endParaRPr lang="en-US" b="1" dirty="0"/>
          </a:p>
        </p:txBody>
      </p:sp>
    </p:spTree>
    <p:extLst>
      <p:ext uri="{BB962C8B-B14F-4D97-AF65-F5344CB8AC3E}">
        <p14:creationId xmlns:p14="http://schemas.microsoft.com/office/powerpoint/2010/main" val="2155537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382000" cy="1371600"/>
          </a:xfrm>
        </p:spPr>
        <p:txBody>
          <a:bodyPr>
            <a:normAutofit fontScale="90000"/>
          </a:bodyPr>
          <a:lstStyle/>
          <a:p>
            <a:r>
              <a:rPr lang="en-US" b="1" dirty="0" smtClean="0">
                <a:solidFill>
                  <a:srgbClr val="C00000"/>
                </a:solidFill>
              </a:rPr>
              <a:t>Head to Toe Physical Examination</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2" name="Content Placeholder 1"/>
          <p:cNvSpPr>
            <a:spLocks noGrp="1"/>
          </p:cNvSpPr>
          <p:nvPr>
            <p:ph idx="1"/>
          </p:nvPr>
        </p:nvSpPr>
        <p:spPr>
          <a:xfrm>
            <a:off x="457200" y="609600"/>
            <a:ext cx="8229600" cy="5867400"/>
          </a:xfrm>
        </p:spPr>
        <p:txBody>
          <a:bodyPr>
            <a:normAutofit fontScale="92500" lnSpcReduction="10000"/>
          </a:bodyPr>
          <a:lstStyle/>
          <a:p>
            <a:r>
              <a:rPr lang="en-US" b="1" dirty="0" smtClean="0"/>
              <a:t>You should start by explaining to the mother that you want to examine her. </a:t>
            </a:r>
          </a:p>
          <a:p>
            <a:r>
              <a:rPr lang="en-US" b="1" dirty="0" smtClean="0"/>
              <a:t>The health care provider should appreciate the psychological aspect of a woman in labour, respect her feelings and the need for company or privacy.</a:t>
            </a:r>
          </a:p>
          <a:p>
            <a:r>
              <a:rPr lang="en-US" b="1" dirty="0" smtClean="0"/>
              <a:t>They should support the woman and her partner or family during labour, birth and the immediate postpartum period. </a:t>
            </a:r>
          </a:p>
          <a:p>
            <a:r>
              <a:rPr lang="en-US" b="1" dirty="0" smtClean="0"/>
              <a:t>Failure to do this has contributed to many women delivering at home, a place where they are appreciated but without an assured clean and safe deliver.</a:t>
            </a:r>
          </a:p>
        </p:txBody>
      </p:sp>
    </p:spTree>
    <p:extLst>
      <p:ext uri="{BB962C8B-B14F-4D97-AF65-F5344CB8AC3E}">
        <p14:creationId xmlns:p14="http://schemas.microsoft.com/office/powerpoint/2010/main" val="1100650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8839200" cy="228600"/>
          </a:xfrm>
        </p:spPr>
        <p:txBody>
          <a:bodyPr>
            <a:normAutofit fontScale="90000"/>
          </a:bodyPr>
          <a:lstStyle/>
          <a:p>
            <a:r>
              <a:rPr lang="en-US" sz="3600" b="1" dirty="0" smtClean="0">
                <a:solidFill>
                  <a:srgbClr val="C00000"/>
                </a:solidFill>
              </a:rPr>
              <a:t>How to Examine the Mother Systematically</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2" name="Content Placeholder 1"/>
          <p:cNvSpPr>
            <a:spLocks noGrp="1"/>
          </p:cNvSpPr>
          <p:nvPr>
            <p:ph idx="1"/>
          </p:nvPr>
        </p:nvSpPr>
        <p:spPr>
          <a:xfrm>
            <a:off x="304800" y="381000"/>
            <a:ext cx="8610600" cy="6248400"/>
          </a:xfrm>
        </p:spPr>
        <p:txBody>
          <a:bodyPr>
            <a:noAutofit/>
          </a:bodyPr>
          <a:lstStyle/>
          <a:p>
            <a:r>
              <a:rPr lang="en-US" sz="2800" b="1" dirty="0" smtClean="0"/>
              <a:t>Check on her general condition, if exhausted, anaemic, in great pain, dehydrated, or with generalized oedema, also check her height. This will enable you to exclude any risk factors.</a:t>
            </a:r>
          </a:p>
          <a:p>
            <a:r>
              <a:rPr lang="en-US" sz="2800" b="1" dirty="0" smtClean="0"/>
              <a:t>Take her V/S. </a:t>
            </a:r>
          </a:p>
          <a:p>
            <a:r>
              <a:rPr lang="en-US" sz="2800" b="1" dirty="0" smtClean="0"/>
              <a:t>Conduct an abdominal examination checking for:</a:t>
            </a:r>
          </a:p>
          <a:p>
            <a:pPr lvl="1">
              <a:buNone/>
            </a:pPr>
            <a:r>
              <a:rPr lang="en-US" sz="2400" b="1" dirty="0" smtClean="0"/>
              <a:t>· Over-distension of the abdomen, scars or other abnormality</a:t>
            </a:r>
          </a:p>
          <a:p>
            <a:pPr lvl="1">
              <a:buNone/>
            </a:pPr>
            <a:r>
              <a:rPr lang="en-US" sz="2400" b="1" dirty="0" smtClean="0"/>
              <a:t>· Over-distension of bladder</a:t>
            </a:r>
          </a:p>
          <a:p>
            <a:pPr lvl="1">
              <a:buNone/>
            </a:pPr>
            <a:r>
              <a:rPr lang="en-US" sz="2400" b="1" dirty="0" smtClean="0"/>
              <a:t>· Possible presence of twins or multiple pregnancy</a:t>
            </a:r>
          </a:p>
          <a:p>
            <a:pPr lvl="1">
              <a:buNone/>
            </a:pPr>
            <a:r>
              <a:rPr lang="en-US" sz="2400" b="1" dirty="0" smtClean="0"/>
              <a:t>·Fundal height</a:t>
            </a:r>
          </a:p>
          <a:p>
            <a:pPr lvl="1">
              <a:buNone/>
            </a:pPr>
            <a:r>
              <a:rPr lang="en-US" sz="2400" b="1" dirty="0" smtClean="0"/>
              <a:t>· Contractions - frequency, length, type and strength</a:t>
            </a:r>
          </a:p>
          <a:p>
            <a:pPr lvl="1">
              <a:buNone/>
            </a:pPr>
            <a:r>
              <a:rPr lang="en-US" sz="2400" b="1" dirty="0" smtClean="0"/>
              <a:t>· Lie, Presentation , Attitude </a:t>
            </a:r>
          </a:p>
          <a:p>
            <a:pPr>
              <a:buNone/>
            </a:pPr>
            <a:r>
              <a:rPr lang="en-US" sz="2400" b="1" dirty="0" smtClean="0"/>
              <a:t>	· FHR Rate and rhythm, </a:t>
            </a:r>
          </a:p>
          <a:p>
            <a:pPr lvl="1">
              <a:buNone/>
            </a:pPr>
            <a:r>
              <a:rPr lang="en-US" sz="2000" b="1" dirty="0" smtClean="0"/>
              <a:t>· Descent of presenting part</a:t>
            </a:r>
          </a:p>
          <a:p>
            <a:pPr>
              <a:buNone/>
            </a:pPr>
            <a:endParaRPr lang="en-US" sz="2400" b="1" dirty="0" smtClean="0"/>
          </a:p>
          <a:p>
            <a:pPr>
              <a:buNone/>
            </a:pPr>
            <a:endParaRPr lang="en-US" sz="1600" b="1" dirty="0" smtClean="0"/>
          </a:p>
          <a:p>
            <a:pPr>
              <a:buNone/>
            </a:pPr>
            <a:endParaRPr lang="en-US" sz="2400" b="1" dirty="0" smtClean="0"/>
          </a:p>
          <a:p>
            <a:pPr>
              <a:buNone/>
            </a:pPr>
            <a:endParaRPr lang="en-US" sz="2400" b="1" dirty="0"/>
          </a:p>
        </p:txBody>
      </p:sp>
    </p:spTree>
    <p:extLst>
      <p:ext uri="{BB962C8B-B14F-4D97-AF65-F5344CB8AC3E}">
        <p14:creationId xmlns:p14="http://schemas.microsoft.com/office/powerpoint/2010/main" val="2952007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382000" cy="533400"/>
          </a:xfrm>
        </p:spPr>
        <p:txBody>
          <a:bodyPr>
            <a:normAutofit fontScale="90000"/>
          </a:bodyPr>
          <a:lstStyle/>
          <a:p>
            <a:r>
              <a:rPr lang="en-US" b="1" dirty="0" smtClean="0"/>
              <a:t>Vaginal Examination during Labour</a:t>
            </a:r>
            <a:endParaRPr lang="en-US" b="1" dirty="0"/>
          </a:p>
        </p:txBody>
      </p:sp>
      <p:sp>
        <p:nvSpPr>
          <p:cNvPr id="2" name="Content Placeholder 1"/>
          <p:cNvSpPr>
            <a:spLocks noGrp="1"/>
          </p:cNvSpPr>
          <p:nvPr>
            <p:ph idx="1"/>
          </p:nvPr>
        </p:nvSpPr>
        <p:spPr>
          <a:xfrm>
            <a:off x="152400" y="838200"/>
            <a:ext cx="8534400" cy="5791200"/>
          </a:xfrm>
        </p:spPr>
        <p:txBody>
          <a:bodyPr>
            <a:normAutofit fontScale="85000" lnSpcReduction="10000"/>
          </a:bodyPr>
          <a:lstStyle/>
          <a:p>
            <a:r>
              <a:rPr lang="en-US" b="1" dirty="0" smtClean="0"/>
              <a:t>Position-confirmed through a VE examination.</a:t>
            </a:r>
          </a:p>
          <a:p>
            <a:r>
              <a:rPr lang="en-US" b="1" dirty="0" smtClean="0"/>
              <a:t>After a thorough head-to-toe examination you should perform a vaginal examination. </a:t>
            </a:r>
          </a:p>
          <a:p>
            <a:r>
              <a:rPr lang="en-US" b="1" dirty="0" smtClean="0"/>
              <a:t> VE is an important examination as it can give you a lot of information, which you might not get from an abdominal examination. </a:t>
            </a:r>
          </a:p>
          <a:p>
            <a:r>
              <a:rPr lang="en-US" b="1" dirty="0" smtClean="0"/>
              <a:t>But if often, is uncomfortable for the woman and also increases risk of infections into the uterine cavity, especially if the membranes have ruptured. </a:t>
            </a:r>
          </a:p>
          <a:p>
            <a:r>
              <a:rPr lang="en-US" b="1" dirty="0" smtClean="0"/>
              <a:t>To avoid infections, you should scrub and put on gloves as you would for any other sterile procedure. </a:t>
            </a:r>
          </a:p>
          <a:p>
            <a:r>
              <a:rPr lang="en-US" b="1" dirty="0" smtClean="0"/>
              <a:t>Then thoroughly swab the perineum of the woman with an antiseptic solution such as Hibitane, or boiled water if hibitane is  not available.</a:t>
            </a:r>
          </a:p>
          <a:p>
            <a:pPr>
              <a:buNone/>
            </a:pPr>
            <a:endParaRPr lang="en-US" b="1" dirty="0"/>
          </a:p>
        </p:txBody>
      </p:sp>
    </p:spTree>
    <p:extLst>
      <p:ext uri="{BB962C8B-B14F-4D97-AF65-F5344CB8AC3E}">
        <p14:creationId xmlns:p14="http://schemas.microsoft.com/office/powerpoint/2010/main" val="3005136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8915400" cy="76200"/>
          </a:xfrm>
        </p:spPr>
        <p:txBody>
          <a:bodyPr>
            <a:normAutofit fontScale="90000"/>
          </a:bodyPr>
          <a:lstStyle/>
          <a:p>
            <a:endParaRPr lang="en-US" b="1" dirty="0"/>
          </a:p>
        </p:txBody>
      </p:sp>
      <p:sp>
        <p:nvSpPr>
          <p:cNvPr id="2" name="Content Placeholder 1"/>
          <p:cNvSpPr>
            <a:spLocks noGrp="1"/>
          </p:cNvSpPr>
          <p:nvPr>
            <p:ph idx="1"/>
          </p:nvPr>
        </p:nvSpPr>
        <p:spPr>
          <a:xfrm>
            <a:off x="152400" y="381000"/>
            <a:ext cx="8686800" cy="6248400"/>
          </a:xfrm>
        </p:spPr>
        <p:txBody>
          <a:bodyPr>
            <a:normAutofit fontScale="25000" lnSpcReduction="20000"/>
          </a:bodyPr>
          <a:lstStyle/>
          <a:p>
            <a:pPr>
              <a:buNone/>
            </a:pPr>
            <a:r>
              <a:rPr lang="en-US" sz="11200" b="1" dirty="0" smtClean="0"/>
              <a:t>Indications for VE</a:t>
            </a:r>
          </a:p>
          <a:p>
            <a:r>
              <a:rPr lang="en-US" sz="11200" b="1" dirty="0" smtClean="0"/>
              <a:t>To Confirm labour and at what stage of labour</a:t>
            </a:r>
          </a:p>
          <a:p>
            <a:r>
              <a:rPr lang="en-US" sz="11200" b="1" dirty="0" smtClean="0"/>
              <a:t>Assess the progress of labour (this is done every four hours during the first stage of labour)</a:t>
            </a:r>
          </a:p>
          <a:p>
            <a:r>
              <a:rPr lang="en-US" sz="11200" b="1" dirty="0" smtClean="0"/>
              <a:t>Assess degree of effacement and cervical dilatation</a:t>
            </a:r>
          </a:p>
          <a:p>
            <a:r>
              <a:rPr lang="en-US" sz="11200" b="1" dirty="0" smtClean="0"/>
              <a:t>the station of the head relative to the ischial spines</a:t>
            </a:r>
          </a:p>
          <a:p>
            <a:r>
              <a:rPr lang="en-US" sz="11200" b="1" dirty="0" smtClean="0"/>
              <a:t>rule out cord prolapsed or cord presentation</a:t>
            </a:r>
          </a:p>
          <a:p>
            <a:pPr>
              <a:buNone/>
            </a:pPr>
            <a:r>
              <a:rPr lang="en-US" sz="11200" b="1" dirty="0" smtClean="0"/>
              <a:t>Contraindications for VE</a:t>
            </a:r>
          </a:p>
          <a:p>
            <a:r>
              <a:rPr lang="en-US" sz="11200" b="1" dirty="0" smtClean="0"/>
              <a:t> Ante-partum haemorrhage unless it is performed in an operating theatre. </a:t>
            </a:r>
          </a:p>
          <a:p>
            <a:r>
              <a:rPr lang="en-US" sz="11200" b="1" dirty="0" smtClean="0"/>
              <a:t>In case of pre-eclampsia, the procedure should be performed only after giving a sedative.</a:t>
            </a:r>
          </a:p>
          <a:p>
            <a:r>
              <a:rPr lang="en-US" sz="11200" b="1" dirty="0" smtClean="0"/>
              <a:t>PROM</a:t>
            </a:r>
          </a:p>
          <a:p>
            <a:r>
              <a:rPr lang="en-US" sz="11200" b="1" dirty="0" smtClean="0"/>
              <a:t>Fulminating warts</a:t>
            </a:r>
          </a:p>
          <a:p>
            <a:pPr>
              <a:buNone/>
            </a:pPr>
            <a:r>
              <a:rPr lang="en-US" sz="11200" b="1" dirty="0" smtClean="0"/>
              <a:t>NB-palpation of descend before VE is mandatory</a:t>
            </a:r>
          </a:p>
          <a:p>
            <a:pPr>
              <a:buNone/>
            </a:pPr>
            <a:r>
              <a:rPr lang="en-US" sz="11200" b="1" dirty="0" smtClean="0"/>
              <a:t>	-VE is done 4 hourly</a:t>
            </a:r>
          </a:p>
          <a:p>
            <a:endParaRPr lang="en-US" b="1" dirty="0" smtClean="0"/>
          </a:p>
        </p:txBody>
      </p:sp>
    </p:spTree>
    <p:extLst>
      <p:ext uri="{BB962C8B-B14F-4D97-AF65-F5344CB8AC3E}">
        <p14:creationId xmlns:p14="http://schemas.microsoft.com/office/powerpoint/2010/main" val="383379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04800"/>
            <a:ext cx="8686800" cy="6553200"/>
          </a:xfrm>
        </p:spPr>
        <p:txBody>
          <a:bodyPr>
            <a:noAutofit/>
          </a:bodyPr>
          <a:lstStyle/>
          <a:p>
            <a:pPr>
              <a:buNone/>
            </a:pPr>
            <a:r>
              <a:rPr lang="en-US" b="1" dirty="0" smtClean="0"/>
              <a:t>Procedure for VE</a:t>
            </a:r>
          </a:p>
          <a:p>
            <a:r>
              <a:rPr lang="en-US" sz="2800" b="1" dirty="0" smtClean="0"/>
              <a:t>Arrange your vaginal examination pack with cheatle forceps and pour solution.</a:t>
            </a:r>
          </a:p>
          <a:p>
            <a:r>
              <a:rPr lang="en-US" sz="2800" b="1" dirty="0" smtClean="0"/>
              <a:t>Scrub your hands for at least five minutes.</a:t>
            </a:r>
          </a:p>
          <a:p>
            <a:r>
              <a:rPr lang="en-US" sz="2800" b="1" dirty="0" smtClean="0"/>
              <a:t>Glove yourself methodically to prevent contamination.</a:t>
            </a:r>
          </a:p>
          <a:p>
            <a:r>
              <a:rPr lang="en-US" sz="2800" b="1" dirty="0" smtClean="0"/>
              <a:t>Explain the lithotomy position that should be maintained during the examination to the mother.</a:t>
            </a:r>
          </a:p>
          <a:p>
            <a:r>
              <a:rPr lang="en-US" sz="2800" b="1" dirty="0" smtClean="0"/>
              <a:t>Swab the vulva methodically. Mother to breath in and out during VE. Inspect the vulva for hygiene, scars, varicose veins, oedema, genital warts, discharge</a:t>
            </a:r>
          </a:p>
          <a:p>
            <a:r>
              <a:rPr lang="en-US" sz="2800" b="1" dirty="0" smtClean="0"/>
              <a:t>With the right hand, gently insert the fingers obliquely inside the vagina with the thumb, facing the symphysis pubis. left hand should be on the mother’s abdomen.</a:t>
            </a:r>
          </a:p>
          <a:p>
            <a:pPr>
              <a:buNone/>
            </a:pPr>
            <a:endParaRPr lang="en-US" sz="2400" b="1" dirty="0"/>
          </a:p>
        </p:txBody>
      </p:sp>
      <p:sp>
        <p:nvSpPr>
          <p:cNvPr id="4" name="Title 3"/>
          <p:cNvSpPr>
            <a:spLocks noGrp="1"/>
          </p:cNvSpPr>
          <p:nvPr>
            <p:ph type="title"/>
          </p:nvPr>
        </p:nvSpPr>
        <p:spPr>
          <a:xfrm>
            <a:off x="457200" y="152400"/>
            <a:ext cx="8229600" cy="76200"/>
          </a:xfrm>
        </p:spPr>
        <p:txBody>
          <a:bodyPr>
            <a:normAutofit fontScale="90000"/>
          </a:bodyPr>
          <a:lstStyle/>
          <a:p>
            <a:endParaRPr lang="en-US"/>
          </a:p>
        </p:txBody>
      </p:sp>
    </p:spTree>
    <p:extLst>
      <p:ext uri="{BB962C8B-B14F-4D97-AF65-F5344CB8AC3E}">
        <p14:creationId xmlns:p14="http://schemas.microsoft.com/office/powerpoint/2010/main" val="1454108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76200"/>
          </a:xfrm>
        </p:spPr>
        <p:txBody>
          <a:bodyPr>
            <a:normAutofit fontScale="90000"/>
          </a:bodyPr>
          <a:lstStyle/>
          <a:p>
            <a:endParaRPr lang="en-US" b="1" dirty="0"/>
          </a:p>
        </p:txBody>
      </p:sp>
      <p:sp>
        <p:nvSpPr>
          <p:cNvPr id="2" name="Content Placeholder 1"/>
          <p:cNvSpPr>
            <a:spLocks noGrp="1"/>
          </p:cNvSpPr>
          <p:nvPr>
            <p:ph idx="1"/>
          </p:nvPr>
        </p:nvSpPr>
        <p:spPr>
          <a:xfrm>
            <a:off x="228600" y="381000"/>
            <a:ext cx="8686800" cy="6324600"/>
          </a:xfrm>
        </p:spPr>
        <p:txBody>
          <a:bodyPr>
            <a:normAutofit fontScale="92500" lnSpcReduction="10000"/>
          </a:bodyPr>
          <a:lstStyle/>
          <a:p>
            <a:r>
              <a:rPr lang="en-US" b="1" dirty="0" smtClean="0"/>
              <a:t>The fingers to be introduced are held on a higher level than the vaginal orifice during insertion to avoid contact with the anus. Fingers should not be withdrawn until the required information has been obtained.</a:t>
            </a:r>
          </a:p>
          <a:p>
            <a:r>
              <a:rPr lang="en-US" b="1" dirty="0" smtClean="0"/>
              <a:t>The fingers are directed along the anterior wall of the vagina. The wall should feel soft and dilatable while the vagina should be warm and moist.</a:t>
            </a:r>
          </a:p>
          <a:p>
            <a:r>
              <a:rPr lang="en-US" b="1" dirty="0" smtClean="0"/>
              <a:t>The fingers are then directed upwards to the position of the cervical Os.</a:t>
            </a:r>
          </a:p>
          <a:p>
            <a:r>
              <a:rPr lang="en-US" b="1" dirty="0" smtClean="0"/>
              <a:t>At times the Os is not felt readily, the fingers should then be directed backwards and upwards.</a:t>
            </a:r>
          </a:p>
          <a:p>
            <a:pPr>
              <a:buNone/>
            </a:pPr>
            <a:r>
              <a:rPr lang="en-US" b="1" i="1" dirty="0" smtClean="0"/>
              <a:t>While performing a vaginal examination, you should observe the mother’s non-verbal communication.</a:t>
            </a:r>
            <a:endParaRPr lang="en-US" b="1" dirty="0"/>
          </a:p>
        </p:txBody>
      </p:sp>
    </p:spTree>
    <p:extLst>
      <p:ext uri="{BB962C8B-B14F-4D97-AF65-F5344CB8AC3E}">
        <p14:creationId xmlns:p14="http://schemas.microsoft.com/office/powerpoint/2010/main" val="21766829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7915834" cy="609600"/>
          </a:xfrm>
        </p:spPr>
        <p:txBody>
          <a:bodyPr>
            <a:normAutofit fontScale="90000"/>
          </a:bodyPr>
          <a:lstStyle/>
          <a:p>
            <a:r>
              <a:rPr lang="en-US" dirty="0" smtClean="0"/>
              <a:t>Vaginal examination cont..</a:t>
            </a:r>
            <a:endParaRPr lang="en-US" dirty="0"/>
          </a:p>
        </p:txBody>
      </p:sp>
      <p:sp>
        <p:nvSpPr>
          <p:cNvPr id="2" name="Content Placeholder 1"/>
          <p:cNvSpPr>
            <a:spLocks noGrp="1"/>
          </p:cNvSpPr>
          <p:nvPr>
            <p:ph idx="1"/>
          </p:nvPr>
        </p:nvSpPr>
        <p:spPr>
          <a:xfrm>
            <a:off x="228600" y="762000"/>
            <a:ext cx="8382000" cy="5791200"/>
          </a:xfrm>
        </p:spPr>
        <p:txBody>
          <a:bodyPr>
            <a:normAutofit fontScale="77500" lnSpcReduction="20000"/>
          </a:bodyPr>
          <a:lstStyle/>
          <a:p>
            <a:pPr>
              <a:buNone/>
            </a:pPr>
            <a:r>
              <a:rPr lang="en-US" b="1" dirty="0" smtClean="0">
                <a:solidFill>
                  <a:srgbClr val="00B050"/>
                </a:solidFill>
              </a:rPr>
              <a:t>The Cervix</a:t>
            </a:r>
          </a:p>
          <a:p>
            <a:r>
              <a:rPr lang="en-US" b="1" dirty="0" smtClean="0"/>
              <a:t>Position-anterior, mid, posterior or lateral</a:t>
            </a:r>
          </a:p>
          <a:p>
            <a:r>
              <a:rPr lang="en-US" b="1" dirty="0" smtClean="0"/>
              <a:t>Consistency- hard or soft?, thin or edematous</a:t>
            </a:r>
          </a:p>
          <a:p>
            <a:r>
              <a:rPr lang="en-US" b="1" dirty="0" smtClean="0"/>
              <a:t>Application to presenting part-loose or well applied</a:t>
            </a:r>
          </a:p>
          <a:p>
            <a:r>
              <a:rPr lang="en-US" b="1" dirty="0" smtClean="0"/>
              <a:t>Effacement- length of cervical canal, is it fully effaced or not</a:t>
            </a:r>
          </a:p>
          <a:p>
            <a:r>
              <a:rPr lang="en-US" b="1" dirty="0" smtClean="0"/>
              <a:t>Dilatation  of cervical os</a:t>
            </a:r>
          </a:p>
          <a:p>
            <a:pPr>
              <a:buNone/>
            </a:pPr>
            <a:r>
              <a:rPr lang="en-US" b="1" i="1" dirty="0" smtClean="0">
                <a:solidFill>
                  <a:srgbClr val="FFC000"/>
                </a:solidFill>
              </a:rPr>
              <a:t>Do not insert more than two fingers in the cervical Os.</a:t>
            </a:r>
          </a:p>
          <a:p>
            <a:pPr>
              <a:buNone/>
            </a:pPr>
            <a:r>
              <a:rPr lang="en-US" b="1" dirty="0" smtClean="0">
                <a:solidFill>
                  <a:srgbClr val="00B050"/>
                </a:solidFill>
              </a:rPr>
              <a:t>The Membranes</a:t>
            </a:r>
          </a:p>
          <a:p>
            <a:r>
              <a:rPr lang="en-US" b="1" dirty="0" smtClean="0"/>
              <a:t>Are they ruptured or intact?, </a:t>
            </a:r>
          </a:p>
          <a:p>
            <a:r>
              <a:rPr lang="en-US" b="1" dirty="0" smtClean="0"/>
              <a:t>If intact are they bulging or flat,</a:t>
            </a:r>
          </a:p>
          <a:p>
            <a:r>
              <a:rPr lang="en-US" b="1" dirty="0" smtClean="0"/>
              <a:t> if ruptured note colour of amniotic fluid-clear/blood stained, meconeum</a:t>
            </a:r>
          </a:p>
          <a:p>
            <a:pPr>
              <a:buNone/>
            </a:pPr>
            <a:r>
              <a:rPr lang="en-US" b="1" dirty="0" smtClean="0">
                <a:solidFill>
                  <a:srgbClr val="00B050"/>
                </a:solidFill>
              </a:rPr>
              <a:t>The Cord</a:t>
            </a:r>
          </a:p>
          <a:p>
            <a:r>
              <a:rPr lang="en-US" b="1" dirty="0" smtClean="0"/>
              <a:t>Is it presenting or prolapsed?, If prolapsed is it pulsating?</a:t>
            </a:r>
            <a:endParaRPr lang="en-US" b="1" dirty="0"/>
          </a:p>
        </p:txBody>
      </p:sp>
    </p:spTree>
    <p:extLst>
      <p:ext uri="{BB962C8B-B14F-4D97-AF65-F5344CB8AC3E}">
        <p14:creationId xmlns:p14="http://schemas.microsoft.com/office/powerpoint/2010/main" val="1676413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57200"/>
            <a:ext cx="8686800" cy="6172200"/>
          </a:xfrm>
        </p:spPr>
        <p:txBody>
          <a:bodyPr>
            <a:noAutofit/>
          </a:bodyPr>
          <a:lstStyle/>
          <a:p>
            <a:pPr>
              <a:buNone/>
            </a:pPr>
            <a:r>
              <a:rPr lang="en-US" sz="2800" b="1" dirty="0" smtClean="0">
                <a:solidFill>
                  <a:schemeClr val="accent3"/>
                </a:solidFill>
              </a:rPr>
              <a:t>Presentaion</a:t>
            </a:r>
          </a:p>
          <a:p>
            <a:pPr lvl="2"/>
            <a:r>
              <a:rPr lang="en-US" sz="2000" b="1" dirty="0" smtClean="0"/>
              <a:t>cephalic/breach/compound</a:t>
            </a:r>
          </a:p>
          <a:p>
            <a:pPr lvl="2"/>
            <a:r>
              <a:rPr lang="en-US" sz="2000" b="1" dirty="0" smtClean="0"/>
              <a:t>If cephalic, any moulding/caput/meconeum in breech</a:t>
            </a:r>
          </a:p>
          <a:p>
            <a:r>
              <a:rPr lang="en-US" sz="2800" b="1" dirty="0" smtClean="0"/>
              <a:t>If the head is at the brim it, will not be felt vaginally unless you push it down with your left hand which is on the mother's abdomen</a:t>
            </a:r>
          </a:p>
          <a:p>
            <a:r>
              <a:rPr lang="en-US" sz="2800" b="1" dirty="0" smtClean="0"/>
              <a:t>If the head has just engaged, it can be touched or just be tipped</a:t>
            </a:r>
          </a:p>
          <a:p>
            <a:r>
              <a:rPr lang="en-US" sz="2800" b="1" dirty="0" smtClean="0"/>
              <a:t>If the head is deeply engaged, the head is felt at the level of the ischial spines.</a:t>
            </a:r>
          </a:p>
          <a:p>
            <a:pPr>
              <a:buNone/>
            </a:pPr>
            <a:r>
              <a:rPr lang="en-US" sz="2800" b="1" dirty="0" smtClean="0">
                <a:solidFill>
                  <a:schemeClr val="accent3"/>
                </a:solidFill>
              </a:rPr>
              <a:t>Position of presenting part</a:t>
            </a:r>
          </a:p>
          <a:p>
            <a:pPr lvl="2"/>
            <a:r>
              <a:rPr lang="en-US" sz="2000" b="1" dirty="0" smtClean="0"/>
              <a:t>Saggital suture in </a:t>
            </a:r>
            <a:r>
              <a:rPr lang="en-US" sz="2000" b="1" dirty="0" err="1" smtClean="0"/>
              <a:t>Rt</a:t>
            </a:r>
            <a:r>
              <a:rPr lang="en-US" sz="2000" b="1" dirty="0" smtClean="0"/>
              <a:t> oblique or Lt oblique or transverse</a:t>
            </a:r>
          </a:p>
          <a:p>
            <a:pPr lvl="2"/>
            <a:r>
              <a:rPr lang="en-US" sz="2000" b="1" dirty="0" smtClean="0"/>
              <a:t>Fontanelle-anterior or posterior</a:t>
            </a:r>
          </a:p>
          <a:p>
            <a:r>
              <a:rPr lang="en-US" sz="2800" b="1" dirty="0" smtClean="0"/>
              <a:t>In breech breach sacrum is diagnostic of presenting part</a:t>
            </a:r>
          </a:p>
          <a:p>
            <a:pPr>
              <a:buNone/>
            </a:pPr>
            <a:endParaRPr lang="en-US" sz="2800" b="1" dirty="0">
              <a:solidFill>
                <a:srgbClr val="00B050"/>
              </a:solidFill>
            </a:endParaRPr>
          </a:p>
        </p:txBody>
      </p:sp>
      <p:sp>
        <p:nvSpPr>
          <p:cNvPr id="4" name="Title 3"/>
          <p:cNvSpPr>
            <a:spLocks noGrp="1"/>
          </p:cNvSpPr>
          <p:nvPr>
            <p:ph type="title"/>
          </p:nvPr>
        </p:nvSpPr>
        <p:spPr>
          <a:xfrm>
            <a:off x="457200" y="274638"/>
            <a:ext cx="8229600" cy="45719"/>
          </a:xfrm>
        </p:spPr>
        <p:txBody>
          <a:bodyPr>
            <a:normAutofit fontScale="90000"/>
          </a:bodyPr>
          <a:lstStyle/>
          <a:p>
            <a:endParaRPr lang="en-US" dirty="0"/>
          </a:p>
        </p:txBody>
      </p:sp>
    </p:spTree>
    <p:extLst>
      <p:ext uri="{BB962C8B-B14F-4D97-AF65-F5344CB8AC3E}">
        <p14:creationId xmlns:p14="http://schemas.microsoft.com/office/powerpoint/2010/main" val="19407845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2" descr="D:\FLO\ebooks\download.jpg"/>
          <p:cNvPicPr>
            <a:picLocks noGrp="1" noChangeAspect="1" noChangeArrowheads="1"/>
          </p:cNvPicPr>
          <p:nvPr>
            <p:ph idx="1"/>
          </p:nvPr>
        </p:nvPicPr>
        <p:blipFill>
          <a:blip r:embed="rId3" cstate="print"/>
          <a:srcRect/>
          <a:stretch>
            <a:fillRect/>
          </a:stretch>
        </p:blipFill>
        <p:spPr bwMode="auto">
          <a:xfrm>
            <a:off x="457200" y="1219200"/>
            <a:ext cx="8153400" cy="5257800"/>
          </a:xfrm>
          <a:prstGeom prst="rect">
            <a:avLst/>
          </a:prstGeom>
          <a:noFill/>
          <a:ln w="9525">
            <a:noFill/>
            <a:miter lim="800000"/>
            <a:headEnd/>
            <a:tailEnd/>
          </a:ln>
        </p:spPr>
      </p:pic>
    </p:spTree>
    <p:extLst>
      <p:ext uri="{BB962C8B-B14F-4D97-AF65-F5344CB8AC3E}">
        <p14:creationId xmlns:p14="http://schemas.microsoft.com/office/powerpoint/2010/main" val="344420502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228600" y="381000"/>
            <a:ext cx="8610600" cy="6172200"/>
          </a:xfrm>
        </p:spPr>
        <p:txBody>
          <a:bodyPr>
            <a:normAutofit fontScale="85000" lnSpcReduction="10000"/>
          </a:bodyPr>
          <a:lstStyle/>
          <a:p>
            <a:r>
              <a:rPr lang="en-US" b="1" i="1" dirty="0" smtClean="0">
                <a:solidFill>
                  <a:srgbClr val="00B050"/>
                </a:solidFill>
              </a:rPr>
              <a:t>While performing a vaginal examination, you should observe the mother’s non-verbal communication.</a:t>
            </a:r>
          </a:p>
          <a:p>
            <a:pPr>
              <a:buNone/>
            </a:pPr>
            <a:r>
              <a:rPr lang="en-US" b="1" dirty="0" smtClean="0">
                <a:solidFill>
                  <a:schemeClr val="accent3"/>
                </a:solidFill>
              </a:rPr>
              <a:t>Assessment for pelvic adequacy</a:t>
            </a:r>
          </a:p>
          <a:p>
            <a:pPr lvl="2"/>
            <a:r>
              <a:rPr lang="en-US" b="1" dirty="0" smtClean="0"/>
              <a:t>Promontory of sacrum</a:t>
            </a:r>
          </a:p>
          <a:p>
            <a:pPr lvl="2"/>
            <a:r>
              <a:rPr lang="en-US" b="1" dirty="0" smtClean="0"/>
              <a:t>Hollow  of sacrum</a:t>
            </a:r>
          </a:p>
          <a:p>
            <a:pPr lvl="2"/>
            <a:r>
              <a:rPr lang="en-US" b="1" dirty="0" smtClean="0"/>
              <a:t>Ischial spines</a:t>
            </a:r>
          </a:p>
          <a:p>
            <a:pPr lvl="2"/>
            <a:r>
              <a:rPr lang="en-US" b="1" dirty="0" smtClean="0"/>
              <a:t>Intertuberous diameter</a:t>
            </a:r>
          </a:p>
          <a:p>
            <a:pPr lvl="2"/>
            <a:r>
              <a:rPr lang="en-US" b="1" dirty="0" smtClean="0"/>
              <a:t>Pubic arc or angle</a:t>
            </a:r>
          </a:p>
          <a:p>
            <a:pPr>
              <a:buNone/>
            </a:pPr>
            <a:r>
              <a:rPr lang="en-US" b="1" dirty="0" smtClean="0">
                <a:solidFill>
                  <a:schemeClr val="accent3"/>
                </a:solidFill>
              </a:rPr>
              <a:t>Discharge on examining finger</a:t>
            </a:r>
          </a:p>
          <a:p>
            <a:pPr lvl="2"/>
            <a:r>
              <a:rPr lang="en-US" b="1" dirty="0" smtClean="0"/>
              <a:t>Consistency/amount/odour or smell</a:t>
            </a:r>
          </a:p>
          <a:p>
            <a:r>
              <a:rPr lang="en-US" b="1" dirty="0" smtClean="0"/>
              <a:t>Before VE:- consent </a:t>
            </a:r>
            <a:r>
              <a:rPr lang="en-US" b="1" dirty="0" err="1" smtClean="0"/>
              <a:t>shld</a:t>
            </a:r>
            <a:r>
              <a:rPr lang="en-US" b="1" dirty="0" smtClean="0"/>
              <a:t> be obtained</a:t>
            </a:r>
          </a:p>
          <a:p>
            <a:r>
              <a:rPr lang="en-US" b="1" dirty="0" smtClean="0"/>
              <a:t>Bladder </a:t>
            </a:r>
            <a:r>
              <a:rPr lang="en-US" b="1" dirty="0" err="1" smtClean="0"/>
              <a:t>shld</a:t>
            </a:r>
            <a:r>
              <a:rPr lang="en-US" b="1" dirty="0" smtClean="0"/>
              <a:t> be emptied to mother feel comfortable</a:t>
            </a:r>
          </a:p>
          <a:p>
            <a:r>
              <a:rPr lang="en-US" b="1" dirty="0" smtClean="0"/>
              <a:t>Mother in lithotomy position</a:t>
            </a:r>
          </a:p>
          <a:p>
            <a:r>
              <a:rPr lang="en-US" b="1" dirty="0" smtClean="0"/>
              <a:t>Privacy and dignity</a:t>
            </a:r>
          </a:p>
          <a:p>
            <a:pPr>
              <a:buNone/>
            </a:pPr>
            <a:r>
              <a:rPr lang="en-US" b="1" dirty="0" smtClean="0"/>
              <a:t>NB- cystole and rectocele may be present in multiparas</a:t>
            </a:r>
            <a:endParaRPr lang="en-US" dirty="0"/>
          </a:p>
        </p:txBody>
      </p:sp>
    </p:spTree>
    <p:extLst>
      <p:ext uri="{BB962C8B-B14F-4D97-AF65-F5344CB8AC3E}">
        <p14:creationId xmlns:p14="http://schemas.microsoft.com/office/powerpoint/2010/main" val="804840530"/>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7848600" cy="228600"/>
          </a:xfrm>
        </p:spPr>
        <p:txBody>
          <a:bodyPr>
            <a:normAutofit fontScale="90000"/>
          </a:bodyPr>
          <a:lstStyle/>
          <a:p>
            <a:endParaRPr lang="en-US" dirty="0"/>
          </a:p>
        </p:txBody>
      </p:sp>
      <p:sp>
        <p:nvSpPr>
          <p:cNvPr id="2" name="Content Placeholder 1"/>
          <p:cNvSpPr>
            <a:spLocks noGrp="1"/>
          </p:cNvSpPr>
          <p:nvPr>
            <p:ph idx="1"/>
          </p:nvPr>
        </p:nvSpPr>
        <p:spPr>
          <a:xfrm>
            <a:off x="304800" y="381000"/>
            <a:ext cx="8458200" cy="6324600"/>
          </a:xfrm>
        </p:spPr>
        <p:txBody>
          <a:bodyPr/>
          <a:lstStyle/>
          <a:p>
            <a:pPr>
              <a:buNone/>
            </a:pPr>
            <a:r>
              <a:rPr lang="en-US" dirty="0" smtClean="0"/>
              <a:t>In primis for labour to progress well cervix </a:t>
            </a:r>
            <a:r>
              <a:rPr lang="en-US" dirty="0" err="1" smtClean="0"/>
              <a:t>shld</a:t>
            </a:r>
            <a:r>
              <a:rPr lang="en-US" dirty="0" smtClean="0"/>
              <a:t> be completely effaced at onset of labour, but may still be closed</a:t>
            </a:r>
          </a:p>
          <a:p>
            <a:pPr>
              <a:buNone/>
            </a:pPr>
            <a:r>
              <a:rPr lang="en-US" dirty="0" smtClean="0"/>
              <a:t>Dilatation of 10cm= full dilatation</a:t>
            </a:r>
            <a:endParaRPr lang="en-US" dirty="0"/>
          </a:p>
        </p:txBody>
      </p:sp>
    </p:spTree>
    <p:extLst>
      <p:ext uri="{BB962C8B-B14F-4D97-AF65-F5344CB8AC3E}">
        <p14:creationId xmlns:p14="http://schemas.microsoft.com/office/powerpoint/2010/main" val="387621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p:txBody>
      </p:sp>
      <p:pic>
        <p:nvPicPr>
          <p:cNvPr id="56322" name="Picture 2" descr="C:\Users\Bish. Michael Baraza\Pictures\Embarazo, Calendario del embarazo, Parto, Bebé, Nombres de bebés, Concepción, Fertilidad, Embarazada_files\300x250-ES-embarazo.jpg"/>
          <p:cNvPicPr>
            <a:picLocks noChangeAspect="1" noChangeArrowheads="1"/>
          </p:cNvPicPr>
          <p:nvPr/>
        </p:nvPicPr>
        <p:blipFill>
          <a:blip r:embed="rId3"/>
          <a:srcRect/>
          <a:stretch>
            <a:fillRect/>
          </a:stretch>
        </p:blipFill>
        <p:spPr bwMode="auto">
          <a:xfrm>
            <a:off x="0" y="76200"/>
            <a:ext cx="9144000" cy="6781800"/>
          </a:xfrm>
          <a:prstGeom prst="rect">
            <a:avLst/>
          </a:prstGeom>
          <a:noFill/>
        </p:spPr>
      </p:pic>
    </p:spTree>
    <p:extLst>
      <p:ext uri="{BB962C8B-B14F-4D97-AF65-F5344CB8AC3E}">
        <p14:creationId xmlns:p14="http://schemas.microsoft.com/office/powerpoint/2010/main" val="2227461840"/>
      </p:ext>
    </p:extLst>
  </p:cSld>
  <p:clrMapOvr>
    <a:masterClrMapping/>
  </p:clrMapOvr>
  <p:transition spd="slow">
    <p:wedge/>
    <p:sndAc>
      <p:stSnd>
        <p:snd r:embed="rId2" name="wind.wav"/>
      </p:stSnd>
    </p:sndAc>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Assessing well being of the mother</a:t>
            </a:r>
            <a:endParaRPr lang="en-US" dirty="0"/>
          </a:p>
        </p:txBody>
      </p:sp>
      <p:sp>
        <p:nvSpPr>
          <p:cNvPr id="3" name="Content Placeholder 2"/>
          <p:cNvSpPr>
            <a:spLocks noGrp="1"/>
          </p:cNvSpPr>
          <p:nvPr>
            <p:ph idx="1"/>
          </p:nvPr>
        </p:nvSpPr>
        <p:spPr>
          <a:xfrm>
            <a:off x="304800" y="762000"/>
            <a:ext cx="8610600" cy="5867400"/>
          </a:xfrm>
        </p:spPr>
        <p:txBody>
          <a:bodyPr>
            <a:normAutofit fontScale="92500" lnSpcReduction="20000"/>
          </a:bodyPr>
          <a:lstStyle/>
          <a:p>
            <a:pPr>
              <a:buNone/>
            </a:pPr>
            <a:r>
              <a:rPr lang="en-US" dirty="0" smtClean="0"/>
              <a:t>Maternal observations:-</a:t>
            </a:r>
          </a:p>
          <a:p>
            <a:r>
              <a:rPr lang="en-US" dirty="0" smtClean="0"/>
              <a:t>Pulse - taken ½ hourly and when there is concern,</a:t>
            </a:r>
          </a:p>
          <a:p>
            <a:pPr lvl="1"/>
            <a:r>
              <a:rPr lang="en-US" dirty="0" smtClean="0"/>
              <a:t>tachycardia may indicate pain, anxiety, pyrexia, exhaustion or shock. </a:t>
            </a:r>
          </a:p>
          <a:p>
            <a:pPr lvl="1"/>
            <a:r>
              <a:rPr lang="en-US" dirty="0" smtClean="0"/>
              <a:t>If is above 100b/min may indicate anxiety, pain, infection, ketosis or haemorrhage</a:t>
            </a:r>
          </a:p>
          <a:p>
            <a:r>
              <a:rPr lang="en-US" dirty="0" smtClean="0"/>
              <a:t>Temp- 4hrly. If increased indicates infection</a:t>
            </a:r>
          </a:p>
          <a:p>
            <a:r>
              <a:rPr lang="en-US" dirty="0" smtClean="0"/>
              <a:t>BP- taken hourly during active phase of labour  and prn.</a:t>
            </a:r>
          </a:p>
          <a:p>
            <a:pPr lvl="1"/>
            <a:r>
              <a:rPr lang="en-US" dirty="0" smtClean="0"/>
              <a:t>decreases when in supine position, shock or vasodilatation associated with epidural anesthesia</a:t>
            </a:r>
          </a:p>
          <a:p>
            <a:pPr lvl="1"/>
            <a:r>
              <a:rPr lang="en-US" dirty="0" smtClean="0"/>
              <a:t>When raised indicates pre-eclampsia</a:t>
            </a:r>
          </a:p>
          <a:p>
            <a:pPr lvl="1"/>
            <a:r>
              <a:rPr lang="en-US" dirty="0" smtClean="0"/>
              <a:t>Following epidural analgesia is taken at 5 </a:t>
            </a:r>
            <a:r>
              <a:rPr lang="en-US" dirty="0" err="1" smtClean="0"/>
              <a:t>mins</a:t>
            </a:r>
            <a:r>
              <a:rPr lang="en-US" dirty="0" smtClean="0"/>
              <a:t> interval for 20 </a:t>
            </a:r>
            <a:r>
              <a:rPr lang="en-US" dirty="0" err="1" smtClean="0"/>
              <a:t>mins</a:t>
            </a:r>
            <a:r>
              <a:rPr lang="en-US" dirty="0" smtClean="0"/>
              <a:t>, and following any bolous dose</a:t>
            </a:r>
          </a:p>
          <a:p>
            <a:endParaRPr lang="en-US" dirty="0"/>
          </a:p>
        </p:txBody>
      </p:sp>
    </p:spTree>
    <p:extLst>
      <p:ext uri="{BB962C8B-B14F-4D97-AF65-F5344CB8AC3E}">
        <p14:creationId xmlns:p14="http://schemas.microsoft.com/office/powerpoint/2010/main" val="1574312650"/>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304800" y="304800"/>
            <a:ext cx="8458200" cy="6400800"/>
          </a:xfrm>
        </p:spPr>
        <p:txBody>
          <a:bodyPr>
            <a:normAutofit lnSpcReduction="10000"/>
          </a:bodyPr>
          <a:lstStyle/>
          <a:p>
            <a:r>
              <a:rPr lang="en-US" dirty="0" smtClean="0"/>
              <a:t>Fluid balance and urinalysis</a:t>
            </a:r>
          </a:p>
          <a:p>
            <a:pPr lvl="1"/>
            <a:r>
              <a:rPr lang="en-US" dirty="0" smtClean="0"/>
              <a:t>Good record </a:t>
            </a:r>
            <a:r>
              <a:rPr lang="en-US" dirty="0" err="1" smtClean="0"/>
              <a:t>shld</a:t>
            </a:r>
            <a:r>
              <a:rPr lang="en-US" dirty="0" smtClean="0"/>
              <a:t> be kept of input and out put</a:t>
            </a:r>
          </a:p>
          <a:p>
            <a:pPr lvl="1"/>
            <a:r>
              <a:rPr lang="en-US" dirty="0" smtClean="0"/>
              <a:t>Urine tested 2 </a:t>
            </a:r>
            <a:r>
              <a:rPr lang="en-US" dirty="0" err="1" smtClean="0"/>
              <a:t>hrly</a:t>
            </a:r>
            <a:r>
              <a:rPr lang="en-US" dirty="0" smtClean="0"/>
              <a:t> for proteins and acetone</a:t>
            </a:r>
          </a:p>
          <a:p>
            <a:pPr lvl="1"/>
            <a:r>
              <a:rPr lang="en-US" dirty="0" smtClean="0"/>
              <a:t>Trace of proteins-contamination by amniotic fluid or sign of UTI</a:t>
            </a:r>
          </a:p>
          <a:p>
            <a:pPr lvl="1"/>
            <a:r>
              <a:rPr lang="en-US" dirty="0" smtClean="0"/>
              <a:t>Significant proteins-PET</a:t>
            </a:r>
          </a:p>
          <a:p>
            <a:pPr lvl="1"/>
            <a:r>
              <a:rPr lang="en-US" dirty="0" smtClean="0"/>
              <a:t>Bladder emptied at least 2 </a:t>
            </a:r>
            <a:r>
              <a:rPr lang="en-US" dirty="0" err="1" smtClean="0"/>
              <a:t>hrly</a:t>
            </a:r>
            <a:endParaRPr lang="en-US" dirty="0" smtClean="0"/>
          </a:p>
          <a:p>
            <a:r>
              <a:rPr lang="en-US" dirty="0" smtClean="0"/>
              <a:t>Cleanliness and comfort</a:t>
            </a:r>
          </a:p>
          <a:p>
            <a:pPr lvl="1"/>
            <a:r>
              <a:rPr lang="en-US" dirty="0" smtClean="0"/>
              <a:t>Bathing, clothing, clean environment, linen</a:t>
            </a:r>
          </a:p>
          <a:p>
            <a:r>
              <a:rPr lang="en-US" dirty="0" smtClean="0"/>
              <a:t>Position and mobility</a:t>
            </a:r>
          </a:p>
          <a:p>
            <a:pPr lvl="1"/>
            <a:r>
              <a:rPr lang="en-US" dirty="0" smtClean="0"/>
              <a:t>Encourage mother to ambulate and remain upright.</a:t>
            </a:r>
          </a:p>
          <a:p>
            <a:pPr lvl="2"/>
            <a:r>
              <a:rPr lang="en-US" dirty="0" smtClean="0"/>
              <a:t> shortens labour, promotes fetal wellbeing, increase woman sense of control, facilitates descent</a:t>
            </a:r>
          </a:p>
        </p:txBody>
      </p:sp>
    </p:spTree>
    <p:extLst>
      <p:ext uri="{BB962C8B-B14F-4D97-AF65-F5344CB8AC3E}">
        <p14:creationId xmlns:p14="http://schemas.microsoft.com/office/powerpoint/2010/main" val="1072957368"/>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228600" y="457200"/>
            <a:ext cx="8458200" cy="6096000"/>
          </a:xfrm>
        </p:spPr>
        <p:txBody>
          <a:bodyPr>
            <a:normAutofit/>
          </a:bodyPr>
          <a:lstStyle/>
          <a:p>
            <a:pPr>
              <a:buNone/>
            </a:pPr>
            <a:r>
              <a:rPr lang="en-US" dirty="0" err="1" smtClean="0"/>
              <a:t>Nb</a:t>
            </a:r>
            <a:r>
              <a:rPr lang="en-US" dirty="0" smtClean="0"/>
              <a:t>-Confining mother to bed increases risk of aortal caval compression and decrease inter-</a:t>
            </a:r>
            <a:r>
              <a:rPr lang="en-US" dirty="0" err="1" smtClean="0"/>
              <a:t>spinous</a:t>
            </a:r>
            <a:r>
              <a:rPr lang="en-US" dirty="0" smtClean="0"/>
              <a:t> diameter of pelvic outlet increasing pain and slows descend </a:t>
            </a:r>
          </a:p>
          <a:p>
            <a:r>
              <a:rPr lang="en-US" dirty="0" smtClean="0"/>
              <a:t>Nutrition in labour</a:t>
            </a:r>
          </a:p>
          <a:p>
            <a:pPr lvl="1"/>
            <a:r>
              <a:rPr lang="en-US" dirty="0" smtClean="0"/>
              <a:t>Take fluid and easily digestible food</a:t>
            </a:r>
          </a:p>
          <a:p>
            <a:r>
              <a:rPr lang="en-US" dirty="0" smtClean="0"/>
              <a:t>Bladder care</a:t>
            </a:r>
          </a:p>
          <a:p>
            <a:r>
              <a:rPr lang="en-US" dirty="0" smtClean="0"/>
              <a:t>Assessing progress of labour</a:t>
            </a:r>
          </a:p>
          <a:p>
            <a:pPr lvl="1"/>
            <a:r>
              <a:rPr lang="en-US" dirty="0" smtClean="0"/>
              <a:t>Assessment of cervical os</a:t>
            </a:r>
          </a:p>
          <a:p>
            <a:pPr lvl="1"/>
            <a:r>
              <a:rPr lang="en-US" dirty="0" smtClean="0"/>
              <a:t>Uterine contractions</a:t>
            </a:r>
          </a:p>
          <a:p>
            <a:pPr lvl="1"/>
            <a:r>
              <a:rPr lang="en-US" dirty="0" smtClean="0"/>
              <a:t>Descent of fetal head</a:t>
            </a:r>
          </a:p>
          <a:p>
            <a:pPr>
              <a:buNone/>
            </a:pPr>
            <a:endParaRPr lang="en-US" dirty="0" smtClean="0"/>
          </a:p>
          <a:p>
            <a:pPr>
              <a:buNone/>
            </a:pPr>
            <a:endParaRPr lang="en-US" dirty="0"/>
          </a:p>
        </p:txBody>
      </p:sp>
    </p:spTree>
    <p:extLst>
      <p:ext uri="{BB962C8B-B14F-4D97-AF65-F5344CB8AC3E}">
        <p14:creationId xmlns:p14="http://schemas.microsoft.com/office/powerpoint/2010/main" val="1806394537"/>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dirty="0" smtClean="0"/>
              <a:t>Assessing fetal well being</a:t>
            </a:r>
            <a:endParaRPr lang="en-US" dirty="0"/>
          </a:p>
        </p:txBody>
      </p:sp>
      <p:sp>
        <p:nvSpPr>
          <p:cNvPr id="3" name="Content Placeholder 2"/>
          <p:cNvSpPr>
            <a:spLocks noGrp="1"/>
          </p:cNvSpPr>
          <p:nvPr>
            <p:ph idx="1"/>
          </p:nvPr>
        </p:nvSpPr>
        <p:spPr>
          <a:xfrm>
            <a:off x="457200" y="914400"/>
            <a:ext cx="8229600" cy="5715000"/>
          </a:xfrm>
        </p:spPr>
        <p:txBody>
          <a:bodyPr/>
          <a:lstStyle/>
          <a:p>
            <a:r>
              <a:rPr lang="en-US" dirty="0" smtClean="0"/>
              <a:t>Assignment</a:t>
            </a:r>
            <a:endParaRPr lang="en-US" dirty="0"/>
          </a:p>
        </p:txBody>
      </p:sp>
    </p:spTree>
    <p:extLst>
      <p:ext uri="{BB962C8B-B14F-4D97-AF65-F5344CB8AC3E}">
        <p14:creationId xmlns:p14="http://schemas.microsoft.com/office/powerpoint/2010/main" val="3728051779"/>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Pain management</a:t>
            </a:r>
            <a:endParaRPr lang="en-US" dirty="0"/>
          </a:p>
        </p:txBody>
      </p:sp>
      <p:sp>
        <p:nvSpPr>
          <p:cNvPr id="3" name="Content Placeholder 2"/>
          <p:cNvSpPr>
            <a:spLocks noGrp="1"/>
          </p:cNvSpPr>
          <p:nvPr>
            <p:ph idx="1"/>
          </p:nvPr>
        </p:nvSpPr>
        <p:spPr>
          <a:xfrm>
            <a:off x="457200" y="762000"/>
            <a:ext cx="8229600" cy="5364163"/>
          </a:xfrm>
        </p:spPr>
        <p:txBody>
          <a:bodyPr/>
          <a:lstStyle/>
          <a:p>
            <a:pPr marL="514350" indent="-514350">
              <a:buAutoNum type="arabicPeriod"/>
            </a:pPr>
            <a:r>
              <a:rPr lang="en-US" dirty="0" smtClean="0"/>
              <a:t>Non pharmacological method</a:t>
            </a:r>
          </a:p>
          <a:p>
            <a:pPr marL="514350" indent="-514350">
              <a:buAutoNum type="arabicPeriod"/>
            </a:pPr>
            <a:r>
              <a:rPr lang="en-US" dirty="0" smtClean="0"/>
              <a:t>pharmacological</a:t>
            </a:r>
          </a:p>
          <a:p>
            <a:pPr marL="514350" indent="-514350">
              <a:buNone/>
            </a:pPr>
            <a:endParaRPr lang="en-US" dirty="0"/>
          </a:p>
        </p:txBody>
      </p:sp>
    </p:spTree>
    <p:extLst>
      <p:ext uri="{BB962C8B-B14F-4D97-AF65-F5344CB8AC3E}">
        <p14:creationId xmlns:p14="http://schemas.microsoft.com/office/powerpoint/2010/main" val="4080029577"/>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for mgt of 1</a:t>
            </a:r>
            <a:r>
              <a:rPr lang="en-US" baseline="30000" dirty="0" smtClean="0"/>
              <a:t>st</a:t>
            </a:r>
            <a:r>
              <a:rPr lang="en-US" dirty="0" smtClean="0"/>
              <a:t> stage</a:t>
            </a:r>
            <a:endParaRPr lang="en-US" dirty="0"/>
          </a:p>
        </p:txBody>
      </p:sp>
      <p:sp>
        <p:nvSpPr>
          <p:cNvPr id="3" name="Content Placeholder 2"/>
          <p:cNvSpPr>
            <a:spLocks noGrp="1"/>
          </p:cNvSpPr>
          <p:nvPr>
            <p:ph idx="1"/>
          </p:nvPr>
        </p:nvSpPr>
        <p:spPr/>
        <p:txBody>
          <a:bodyPr/>
          <a:lstStyle/>
          <a:p>
            <a:pPr>
              <a:buNone/>
            </a:pPr>
            <a:r>
              <a:rPr lang="en-US" dirty="0" smtClean="0"/>
              <a:t>Partograph</a:t>
            </a:r>
          </a:p>
          <a:p>
            <a:pPr>
              <a:buNone/>
            </a:pPr>
            <a:r>
              <a:rPr lang="en-US" dirty="0" smtClean="0"/>
              <a:t>Fetal condition</a:t>
            </a:r>
          </a:p>
          <a:p>
            <a:pPr>
              <a:buNone/>
            </a:pPr>
            <a:r>
              <a:rPr lang="en-US" dirty="0" smtClean="0"/>
              <a:t>Maternal condition</a:t>
            </a:r>
          </a:p>
          <a:p>
            <a:pPr>
              <a:buNone/>
            </a:pPr>
            <a:r>
              <a:rPr lang="en-US" dirty="0" smtClean="0"/>
              <a:t>Progress of labour</a:t>
            </a:r>
          </a:p>
          <a:p>
            <a:pPr>
              <a:buNone/>
            </a:pPr>
            <a:r>
              <a:rPr lang="en-US" dirty="0" smtClean="0"/>
              <a:t>Summary of labour</a:t>
            </a:r>
            <a:endParaRPr lang="en-US" dirty="0"/>
          </a:p>
        </p:txBody>
      </p:sp>
    </p:spTree>
    <p:extLst>
      <p:ext uri="{BB962C8B-B14F-4D97-AF65-F5344CB8AC3E}">
        <p14:creationId xmlns:p14="http://schemas.microsoft.com/office/powerpoint/2010/main" val="4018686272"/>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Management of 2</a:t>
            </a:r>
            <a:r>
              <a:rPr lang="en-US" baseline="30000" dirty="0" smtClean="0"/>
              <a:t>nd</a:t>
            </a:r>
            <a:r>
              <a:rPr lang="en-US" dirty="0" smtClean="0"/>
              <a:t> stage</a:t>
            </a:r>
            <a:endParaRPr lang="en-US" dirty="0"/>
          </a:p>
        </p:txBody>
      </p:sp>
      <p:sp>
        <p:nvSpPr>
          <p:cNvPr id="3" name="Content Placeholder 2"/>
          <p:cNvSpPr>
            <a:spLocks noGrp="1"/>
          </p:cNvSpPr>
          <p:nvPr>
            <p:ph idx="1"/>
          </p:nvPr>
        </p:nvSpPr>
        <p:spPr>
          <a:xfrm>
            <a:off x="228600" y="1066800"/>
            <a:ext cx="8610600" cy="5486400"/>
          </a:xfrm>
        </p:spPr>
        <p:txBody>
          <a:bodyPr>
            <a:normAutofit fontScale="92500" lnSpcReduction="20000"/>
          </a:bodyPr>
          <a:lstStyle/>
          <a:p>
            <a:pPr>
              <a:buNone/>
            </a:pPr>
            <a:r>
              <a:rPr lang="en-US" dirty="0" smtClean="0"/>
              <a:t>1. Observations during 2</a:t>
            </a:r>
            <a:r>
              <a:rPr lang="en-US" baseline="30000" dirty="0" smtClean="0"/>
              <a:t>nd</a:t>
            </a:r>
            <a:r>
              <a:rPr lang="en-US" dirty="0" smtClean="0"/>
              <a:t> stage of labour</a:t>
            </a:r>
          </a:p>
          <a:p>
            <a:pPr lvl="1"/>
            <a:r>
              <a:rPr lang="en-US" dirty="0" smtClean="0"/>
              <a:t>Uterine contractions</a:t>
            </a:r>
          </a:p>
          <a:p>
            <a:pPr lvl="1"/>
            <a:r>
              <a:rPr lang="en-US" dirty="0" smtClean="0"/>
              <a:t>Descent, rotation and flexion of presenting part</a:t>
            </a:r>
          </a:p>
          <a:p>
            <a:pPr lvl="1"/>
            <a:r>
              <a:rPr lang="en-US" dirty="0" smtClean="0"/>
              <a:t>Fetal condition</a:t>
            </a:r>
          </a:p>
          <a:p>
            <a:pPr lvl="1"/>
            <a:r>
              <a:rPr lang="en-US" dirty="0" smtClean="0"/>
              <a:t>Maternal condition</a:t>
            </a:r>
          </a:p>
          <a:p>
            <a:pPr>
              <a:buNone/>
            </a:pPr>
            <a:r>
              <a:rPr lang="en-US" dirty="0" smtClean="0"/>
              <a:t>2. Care of parents (mother and father)-anxiety increasing</a:t>
            </a:r>
          </a:p>
          <a:p>
            <a:pPr>
              <a:buNone/>
            </a:pPr>
            <a:r>
              <a:rPr lang="en-US" dirty="0" smtClean="0"/>
              <a:t>3. Maternal comfort</a:t>
            </a:r>
          </a:p>
          <a:p>
            <a:pPr lvl="1"/>
            <a:r>
              <a:rPr lang="en-US" dirty="0" smtClean="0"/>
              <a:t>Privacy</a:t>
            </a:r>
          </a:p>
          <a:p>
            <a:pPr lvl="1"/>
            <a:r>
              <a:rPr lang="en-US" dirty="0" smtClean="0"/>
              <a:t>Sips of water or refreshing fluids for dry lips, or moisturizing cream</a:t>
            </a:r>
          </a:p>
          <a:p>
            <a:pPr lvl="1"/>
            <a:r>
              <a:rPr lang="en-US" dirty="0" smtClean="0"/>
              <a:t>Wiping off sweat on the face and palms</a:t>
            </a:r>
          </a:p>
          <a:p>
            <a:pPr lvl="1"/>
            <a:r>
              <a:rPr lang="en-US" dirty="0" smtClean="0"/>
              <a:t>Care of bladder-empty by self or pass catheter</a:t>
            </a:r>
            <a:endParaRPr lang="en-US" dirty="0"/>
          </a:p>
        </p:txBody>
      </p:sp>
    </p:spTree>
    <p:extLst>
      <p:ext uri="{BB962C8B-B14F-4D97-AF65-F5344CB8AC3E}">
        <p14:creationId xmlns:p14="http://schemas.microsoft.com/office/powerpoint/2010/main" val="2744163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ANTENATAL </a:t>
            </a:r>
            <a:r>
              <a:rPr lang="en-US" dirty="0"/>
              <a:t>CARE: A FOCUSED </a:t>
            </a:r>
            <a:r>
              <a:rPr lang="en-US" dirty="0" smtClean="0"/>
              <a:t>APPROACH</a:t>
            </a:r>
            <a:endParaRPr lang="en-US" dirty="0"/>
          </a:p>
        </p:txBody>
      </p:sp>
      <p:sp>
        <p:nvSpPr>
          <p:cNvPr id="3" name="Subtitle 2"/>
          <p:cNvSpPr>
            <a:spLocks noGrp="1"/>
          </p:cNvSpPr>
          <p:nvPr>
            <p:ph type="subTitle" idx="1"/>
          </p:nvPr>
        </p:nvSpPr>
        <p:spPr/>
        <p:txBody>
          <a:bodyPr/>
          <a:lstStyle/>
          <a:p>
            <a:r>
              <a:rPr lang="en-US" dirty="0" smtClean="0"/>
              <a:t> BY </a:t>
            </a:r>
          </a:p>
          <a:p>
            <a:r>
              <a:rPr lang="en-US" dirty="0" smtClean="0"/>
              <a:t>EVANS KIPTULON</a:t>
            </a:r>
          </a:p>
          <a:p>
            <a:r>
              <a:rPr lang="en-US" smtClean="0"/>
              <a:t>BSN,MPH</a:t>
            </a:r>
            <a:endParaRPr lang="en-US" dirty="0"/>
          </a:p>
        </p:txBody>
      </p:sp>
    </p:spTree>
    <p:extLst>
      <p:ext uri="{BB962C8B-B14F-4D97-AF65-F5344CB8AC3E}">
        <p14:creationId xmlns:p14="http://schemas.microsoft.com/office/powerpoint/2010/main" val="3645814879"/>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324600"/>
          </a:xfrm>
        </p:spPr>
        <p:txBody>
          <a:bodyPr>
            <a:normAutofit fontScale="85000" lnSpcReduction="20000"/>
          </a:bodyPr>
          <a:lstStyle/>
          <a:p>
            <a:pPr>
              <a:buNone/>
            </a:pPr>
            <a:r>
              <a:rPr lang="en-US" dirty="0" smtClean="0"/>
              <a:t>4. Preparation for birth</a:t>
            </a:r>
          </a:p>
          <a:p>
            <a:pPr lvl="1"/>
            <a:r>
              <a:rPr lang="en-US" dirty="0" smtClean="0"/>
              <a:t>Environment</a:t>
            </a:r>
          </a:p>
          <a:p>
            <a:pPr lvl="1"/>
            <a:r>
              <a:rPr lang="en-US" dirty="0" smtClean="0"/>
              <a:t>Equipments</a:t>
            </a:r>
          </a:p>
          <a:p>
            <a:pPr lvl="1"/>
            <a:r>
              <a:rPr lang="en-US" dirty="0" smtClean="0"/>
              <a:t>Self</a:t>
            </a:r>
          </a:p>
          <a:p>
            <a:pPr lvl="1"/>
            <a:r>
              <a:rPr lang="en-US" dirty="0" smtClean="0"/>
              <a:t>Mother</a:t>
            </a:r>
          </a:p>
          <a:p>
            <a:pPr>
              <a:buNone/>
            </a:pPr>
            <a:r>
              <a:rPr lang="en-US" dirty="0" smtClean="0"/>
              <a:t>5. Birth of baby</a:t>
            </a:r>
          </a:p>
          <a:p>
            <a:r>
              <a:rPr lang="en-US" dirty="0" smtClean="0"/>
              <a:t>Principles to be observed</a:t>
            </a:r>
          </a:p>
          <a:p>
            <a:pPr lvl="1"/>
            <a:r>
              <a:rPr lang="en-US" dirty="0" smtClean="0"/>
              <a:t>Observation of progress</a:t>
            </a:r>
          </a:p>
          <a:p>
            <a:pPr lvl="1"/>
            <a:r>
              <a:rPr lang="en-US" dirty="0" smtClean="0"/>
              <a:t>Infection prevention (self, mother and baby)</a:t>
            </a:r>
          </a:p>
          <a:p>
            <a:pPr lvl="1"/>
            <a:r>
              <a:rPr lang="en-US" dirty="0" smtClean="0"/>
              <a:t>Emotional and physical comfort of mother</a:t>
            </a:r>
          </a:p>
          <a:p>
            <a:pPr lvl="1"/>
            <a:r>
              <a:rPr lang="en-US" dirty="0" smtClean="0"/>
              <a:t>Anticipation of normal events and support for normal process of labour</a:t>
            </a:r>
          </a:p>
          <a:p>
            <a:pPr lvl="1"/>
            <a:r>
              <a:rPr lang="en-US" dirty="0" smtClean="0"/>
              <a:t>Recognition for abnormal developments, and take appropriate response</a:t>
            </a:r>
          </a:p>
          <a:p>
            <a:pPr>
              <a:buNone/>
            </a:pPr>
            <a:r>
              <a:rPr lang="en-US" dirty="0" smtClean="0"/>
              <a:t>6. Birth of head</a:t>
            </a:r>
          </a:p>
          <a:p>
            <a:pPr>
              <a:buNone/>
            </a:pPr>
            <a:r>
              <a:rPr lang="en-US" dirty="0" smtClean="0"/>
              <a:t>7. Birth of shoulders</a:t>
            </a:r>
            <a:endParaRPr lang="en-US" dirty="0"/>
          </a:p>
        </p:txBody>
      </p:sp>
    </p:spTree>
    <p:extLst>
      <p:ext uri="{BB962C8B-B14F-4D97-AF65-F5344CB8AC3E}">
        <p14:creationId xmlns:p14="http://schemas.microsoft.com/office/powerpoint/2010/main" val="305821208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Management of 3</a:t>
            </a:r>
            <a:r>
              <a:rPr lang="en-US" baseline="30000" dirty="0" smtClean="0"/>
              <a:t>rd</a:t>
            </a:r>
            <a:r>
              <a:rPr lang="en-US" dirty="0" smtClean="0"/>
              <a:t> stage of labour</a:t>
            </a:r>
            <a:endParaRPr lang="en-US" dirty="0"/>
          </a:p>
        </p:txBody>
      </p:sp>
      <p:sp>
        <p:nvSpPr>
          <p:cNvPr id="3" name="Content Placeholder 2"/>
          <p:cNvSpPr>
            <a:spLocks noGrp="1"/>
          </p:cNvSpPr>
          <p:nvPr>
            <p:ph idx="1"/>
          </p:nvPr>
        </p:nvSpPr>
        <p:spPr>
          <a:xfrm>
            <a:off x="228600" y="914400"/>
            <a:ext cx="8686800" cy="5715000"/>
          </a:xfrm>
        </p:spPr>
        <p:txBody>
          <a:bodyPr>
            <a:noAutofit/>
          </a:bodyPr>
          <a:lstStyle/>
          <a:p>
            <a:r>
              <a:rPr lang="en-US" sz="2400" b="1" dirty="0" smtClean="0"/>
              <a:t>There are two modes of mgt of 3</a:t>
            </a:r>
            <a:r>
              <a:rPr lang="en-US" sz="2400" b="1" baseline="30000" dirty="0" smtClean="0"/>
              <a:t>rd</a:t>
            </a:r>
            <a:r>
              <a:rPr lang="en-US" sz="2400" b="1" dirty="0" smtClean="0"/>
              <a:t> stage</a:t>
            </a:r>
          </a:p>
          <a:p>
            <a:pPr marL="1314450" lvl="2" indent="-514350">
              <a:buFont typeface="+mj-lt"/>
              <a:buAutoNum type="arabicPeriod"/>
            </a:pPr>
            <a:r>
              <a:rPr lang="en-US" b="1" dirty="0" smtClean="0"/>
              <a:t>Expectant/physiologic care</a:t>
            </a:r>
          </a:p>
          <a:p>
            <a:pPr marL="1314450" lvl="2" indent="-514350">
              <a:buFont typeface="+mj-lt"/>
              <a:buAutoNum type="arabicPeriod"/>
            </a:pPr>
            <a:r>
              <a:rPr lang="en-US" b="1" dirty="0" smtClean="0"/>
              <a:t>AMSTL</a:t>
            </a:r>
          </a:p>
          <a:p>
            <a:r>
              <a:rPr lang="en-US" sz="2400" b="1" dirty="0" smtClean="0"/>
              <a:t>Remember the mothers birth plan. It will guide on mode of mgt</a:t>
            </a:r>
          </a:p>
          <a:p>
            <a:r>
              <a:rPr lang="en-US" sz="2400" b="1" dirty="0" smtClean="0"/>
              <a:t>Review mothers preg and labour history</a:t>
            </a:r>
          </a:p>
          <a:p>
            <a:r>
              <a:rPr lang="en-US" sz="2400" b="1" dirty="0" smtClean="0"/>
              <a:t>Progress of 1</a:t>
            </a:r>
            <a:r>
              <a:rPr lang="en-US" sz="2400" b="1" baseline="30000" dirty="0" smtClean="0"/>
              <a:t>st</a:t>
            </a:r>
            <a:r>
              <a:rPr lang="en-US" sz="2400" b="1" dirty="0" smtClean="0"/>
              <a:t> and 2</a:t>
            </a:r>
            <a:r>
              <a:rPr lang="en-US" sz="2400" b="1" baseline="30000" dirty="0" smtClean="0"/>
              <a:t>nd</a:t>
            </a:r>
            <a:r>
              <a:rPr lang="en-US" sz="2400" b="1" dirty="0" smtClean="0"/>
              <a:t> stages of labour are likely to impact on mgt of 3</a:t>
            </a:r>
            <a:r>
              <a:rPr lang="en-US" sz="2400" b="1" baseline="30000" dirty="0" smtClean="0"/>
              <a:t>rd</a:t>
            </a:r>
            <a:r>
              <a:rPr lang="en-US" sz="2400" b="1" dirty="0" smtClean="0"/>
              <a:t> stage of labour and </a:t>
            </a:r>
            <a:r>
              <a:rPr lang="en-US" sz="2400" b="1" dirty="0" err="1" smtClean="0"/>
              <a:t>shld</a:t>
            </a:r>
            <a:r>
              <a:rPr lang="en-US" sz="2400" b="1" dirty="0" smtClean="0"/>
              <a:t> be reviewed in isolation</a:t>
            </a:r>
          </a:p>
          <a:p>
            <a:r>
              <a:rPr lang="en-US" sz="2400" b="1" dirty="0" smtClean="0"/>
              <a:t>Good health and avoidance of debilitating, predisposing problems like;</a:t>
            </a:r>
          </a:p>
          <a:p>
            <a:pPr lvl="1"/>
            <a:r>
              <a:rPr lang="en-US" sz="2400" b="1" dirty="0" smtClean="0"/>
              <a:t> anaemia, </a:t>
            </a:r>
          </a:p>
          <a:p>
            <a:pPr lvl="1"/>
            <a:r>
              <a:rPr lang="en-US" sz="2400" b="1" dirty="0" smtClean="0"/>
              <a:t>exhaustion, </a:t>
            </a:r>
          </a:p>
          <a:p>
            <a:pPr lvl="1"/>
            <a:r>
              <a:rPr lang="en-US" sz="2400" b="1" dirty="0" smtClean="0"/>
              <a:t>prolonged hypotonic uterine action</a:t>
            </a:r>
          </a:p>
          <a:p>
            <a:r>
              <a:rPr lang="en-US" sz="2400" b="1" dirty="0" smtClean="0"/>
              <a:t>Whatever method the mother chooses, </a:t>
            </a:r>
            <a:r>
              <a:rPr lang="en-US" sz="2400" b="1" dirty="0" err="1" smtClean="0"/>
              <a:t>shld</a:t>
            </a:r>
            <a:r>
              <a:rPr lang="en-US" sz="2400" b="1" dirty="0" smtClean="0"/>
              <a:t> be documented and mother signs</a:t>
            </a:r>
            <a:endParaRPr lang="en-US" sz="2400" b="1" dirty="0"/>
          </a:p>
        </p:txBody>
      </p:sp>
    </p:spTree>
    <p:extLst>
      <p:ext uri="{BB962C8B-B14F-4D97-AF65-F5344CB8AC3E}">
        <p14:creationId xmlns:p14="http://schemas.microsoft.com/office/powerpoint/2010/main" val="2375113980"/>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Expectant mgt of 3</a:t>
            </a:r>
            <a:r>
              <a:rPr lang="en-US" baseline="30000" dirty="0" smtClean="0"/>
              <a:t>rd</a:t>
            </a:r>
            <a:r>
              <a:rPr lang="en-US" dirty="0" smtClean="0"/>
              <a:t> stage</a:t>
            </a:r>
            <a:endParaRPr lang="en-US" dirty="0"/>
          </a:p>
        </p:txBody>
      </p:sp>
      <p:sp>
        <p:nvSpPr>
          <p:cNvPr id="3" name="Content Placeholder 2"/>
          <p:cNvSpPr>
            <a:spLocks noGrp="1"/>
          </p:cNvSpPr>
          <p:nvPr>
            <p:ph idx="1"/>
          </p:nvPr>
        </p:nvSpPr>
        <p:spPr/>
        <p:txBody>
          <a:bodyPr/>
          <a:lstStyle/>
          <a:p>
            <a:r>
              <a:rPr lang="en-US" dirty="0" smtClean="0"/>
              <a:t>Read</a:t>
            </a:r>
          </a:p>
          <a:p>
            <a:endParaRPr lang="en-US" dirty="0"/>
          </a:p>
        </p:txBody>
      </p:sp>
    </p:spTree>
    <p:extLst>
      <p:ext uri="{BB962C8B-B14F-4D97-AF65-F5344CB8AC3E}">
        <p14:creationId xmlns:p14="http://schemas.microsoft.com/office/powerpoint/2010/main" val="1372529464"/>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Active mgt of 3</a:t>
            </a:r>
            <a:r>
              <a:rPr lang="en-US" baseline="30000" dirty="0" smtClean="0"/>
              <a:t>rd</a:t>
            </a:r>
            <a:r>
              <a:rPr lang="en-US" dirty="0" smtClean="0"/>
              <a:t> stage of labour</a:t>
            </a:r>
            <a:endParaRPr lang="en-US" dirty="0"/>
          </a:p>
        </p:txBody>
      </p:sp>
      <p:sp>
        <p:nvSpPr>
          <p:cNvPr id="3" name="Content Placeholder 2"/>
          <p:cNvSpPr>
            <a:spLocks noGrp="1"/>
          </p:cNvSpPr>
          <p:nvPr>
            <p:ph idx="1"/>
          </p:nvPr>
        </p:nvSpPr>
        <p:spPr>
          <a:xfrm>
            <a:off x="457200" y="990600"/>
            <a:ext cx="8229600" cy="5135563"/>
          </a:xfrm>
        </p:spPr>
        <p:txBody>
          <a:bodyPr/>
          <a:lstStyle/>
          <a:p>
            <a:pPr>
              <a:buNone/>
            </a:pPr>
            <a:r>
              <a:rPr lang="en-US" dirty="0" smtClean="0"/>
              <a:t>Components</a:t>
            </a:r>
          </a:p>
          <a:p>
            <a:pPr marL="971550" lvl="1" indent="-514350">
              <a:buFont typeface="Wingdings" pitchFamily="2" charset="2"/>
              <a:buChar char="q"/>
            </a:pPr>
            <a:r>
              <a:rPr lang="en-US" dirty="0" smtClean="0"/>
              <a:t>Prophylactic administration of uterotonic agent</a:t>
            </a:r>
          </a:p>
          <a:p>
            <a:pPr marL="971550" lvl="1" indent="-514350">
              <a:buFont typeface="Wingdings" pitchFamily="2" charset="2"/>
              <a:buChar char="q"/>
            </a:pPr>
            <a:r>
              <a:rPr lang="en-US" dirty="0" smtClean="0"/>
              <a:t>Clamping of cord shortly after birth</a:t>
            </a:r>
          </a:p>
          <a:p>
            <a:pPr marL="971550" lvl="1" indent="-514350">
              <a:buFont typeface="Wingdings" pitchFamily="2" charset="2"/>
              <a:buChar char="q"/>
            </a:pPr>
            <a:r>
              <a:rPr lang="en-US" dirty="0" smtClean="0"/>
              <a:t>Delivery of placenta by CCT</a:t>
            </a:r>
          </a:p>
          <a:p>
            <a:pPr marL="971550" lvl="1" indent="-514350">
              <a:buFont typeface="Wingdings" pitchFamily="2" charset="2"/>
              <a:buChar char="q"/>
            </a:pPr>
            <a:r>
              <a:rPr lang="en-US" dirty="0" smtClean="0"/>
              <a:t>Those mothers at high risk of PPH are given IV infusion of uterotonic agent over several hours following birth</a:t>
            </a:r>
            <a:endParaRPr lang="en-US" dirty="0"/>
          </a:p>
        </p:txBody>
      </p:sp>
    </p:spTree>
    <p:extLst>
      <p:ext uri="{BB962C8B-B14F-4D97-AF65-F5344CB8AC3E}">
        <p14:creationId xmlns:p14="http://schemas.microsoft.com/office/powerpoint/2010/main" val="1411160190"/>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Guidelines following mgt of 3</a:t>
            </a:r>
            <a:r>
              <a:rPr lang="en-US" baseline="30000" dirty="0" smtClean="0"/>
              <a:t>rd</a:t>
            </a:r>
            <a:r>
              <a:rPr lang="en-US" dirty="0" smtClean="0"/>
              <a:t> stage </a:t>
            </a:r>
            <a:endParaRPr lang="en-US" dirty="0"/>
          </a:p>
        </p:txBody>
      </p:sp>
      <p:sp>
        <p:nvSpPr>
          <p:cNvPr id="3" name="Content Placeholder 2"/>
          <p:cNvSpPr>
            <a:spLocks noGrp="1"/>
          </p:cNvSpPr>
          <p:nvPr>
            <p:ph idx="1"/>
          </p:nvPr>
        </p:nvSpPr>
        <p:spPr>
          <a:xfrm>
            <a:off x="228600" y="838200"/>
            <a:ext cx="8610600" cy="5867400"/>
          </a:xfrm>
        </p:spPr>
        <p:txBody>
          <a:bodyPr>
            <a:normAutofit lnSpcReduction="10000"/>
          </a:bodyPr>
          <a:lstStyle/>
          <a:p>
            <a:pPr marL="514350" indent="-514350">
              <a:buFont typeface="+mj-lt"/>
              <a:buAutoNum type="arabicPeriod"/>
            </a:pPr>
            <a:r>
              <a:rPr lang="en-US" dirty="0" smtClean="0"/>
              <a:t>Exclude 2</a:t>
            </a:r>
            <a:r>
              <a:rPr lang="en-US" baseline="30000" dirty="0" smtClean="0"/>
              <a:t>nd</a:t>
            </a:r>
            <a:r>
              <a:rPr lang="en-US" dirty="0" smtClean="0"/>
              <a:t> twin after delivery of baby</a:t>
            </a:r>
          </a:p>
          <a:p>
            <a:pPr marL="514350" indent="-514350">
              <a:buFont typeface="+mj-lt"/>
              <a:buAutoNum type="arabicPeriod"/>
            </a:pPr>
            <a:r>
              <a:rPr lang="en-US" dirty="0" smtClean="0"/>
              <a:t>Give oxytocin 10 IU IM if no 2</a:t>
            </a:r>
            <a:r>
              <a:rPr lang="en-US" baseline="30000" dirty="0" smtClean="0"/>
              <a:t>nd</a:t>
            </a:r>
            <a:r>
              <a:rPr lang="en-US" dirty="0" smtClean="0"/>
              <a:t> twin</a:t>
            </a:r>
          </a:p>
          <a:p>
            <a:pPr marL="514350" indent="-514350">
              <a:buFont typeface="+mj-lt"/>
              <a:buAutoNum type="arabicPeriod"/>
            </a:pPr>
            <a:r>
              <a:rPr lang="en-US" dirty="0" smtClean="0"/>
              <a:t>Await uterine contractions, then place Lt hand on the mothers abdomen over the fundus of uterus</a:t>
            </a:r>
          </a:p>
          <a:p>
            <a:pPr marL="514350" indent="-514350">
              <a:buFont typeface="+mj-lt"/>
              <a:buAutoNum type="arabicPeriod"/>
            </a:pPr>
            <a:r>
              <a:rPr lang="en-US" dirty="0" smtClean="0"/>
              <a:t>Do not massage or squeeze the uterus</a:t>
            </a:r>
          </a:p>
          <a:p>
            <a:pPr marL="514350" indent="-514350">
              <a:buFont typeface="+mj-lt"/>
              <a:buAutoNum type="arabicPeriod"/>
            </a:pPr>
            <a:r>
              <a:rPr lang="en-US" dirty="0" smtClean="0"/>
              <a:t>When the uterus is contracted, deliver placenta by CCT while applying counter traction (pushing the uterus upwards) with Lt hand</a:t>
            </a:r>
          </a:p>
          <a:p>
            <a:pPr marL="514350" indent="-514350">
              <a:buFont typeface="+mj-lt"/>
              <a:buAutoNum type="arabicPeriod"/>
            </a:pPr>
            <a:r>
              <a:rPr lang="en-US" dirty="0" smtClean="0"/>
              <a:t>With </a:t>
            </a:r>
            <a:r>
              <a:rPr lang="en-US" dirty="0" err="1" smtClean="0"/>
              <a:t>Rt</a:t>
            </a:r>
            <a:r>
              <a:rPr lang="en-US" dirty="0" smtClean="0"/>
              <a:t> hand apply </a:t>
            </a:r>
            <a:r>
              <a:rPr lang="en-US" dirty="0" err="1" smtClean="0"/>
              <a:t>contionus</a:t>
            </a:r>
            <a:r>
              <a:rPr lang="en-US" dirty="0" smtClean="0"/>
              <a:t> gentle traction on the cord (CCT)</a:t>
            </a:r>
            <a:endParaRPr lang="en-US" dirty="0"/>
          </a:p>
        </p:txBody>
      </p:sp>
    </p:spTree>
    <p:extLst>
      <p:ext uri="{BB962C8B-B14F-4D97-AF65-F5344CB8AC3E}">
        <p14:creationId xmlns:p14="http://schemas.microsoft.com/office/powerpoint/2010/main" val="1817489485"/>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Administration of </a:t>
            </a:r>
            <a:r>
              <a:rPr lang="en-US" dirty="0" err="1" smtClean="0"/>
              <a:t>Uterotonics</a:t>
            </a:r>
            <a:endParaRPr lang="en-US" dirty="0"/>
          </a:p>
        </p:txBody>
      </p:sp>
      <p:sp>
        <p:nvSpPr>
          <p:cNvPr id="3" name="Content Placeholder 2"/>
          <p:cNvSpPr>
            <a:spLocks noGrp="1"/>
          </p:cNvSpPr>
          <p:nvPr>
            <p:ph idx="1"/>
          </p:nvPr>
        </p:nvSpPr>
        <p:spPr>
          <a:xfrm>
            <a:off x="457200" y="990600"/>
            <a:ext cx="8229600" cy="5135563"/>
          </a:xfrm>
        </p:spPr>
        <p:txBody>
          <a:bodyPr/>
          <a:lstStyle/>
          <a:p>
            <a:pPr>
              <a:buNone/>
            </a:pPr>
            <a:r>
              <a:rPr lang="en-US" dirty="0" smtClean="0"/>
              <a:t>Drugs that can be used-read on the </a:t>
            </a:r>
          </a:p>
          <a:p>
            <a:r>
              <a:rPr lang="en-US" dirty="0" smtClean="0"/>
              <a:t>drugs</a:t>
            </a:r>
          </a:p>
          <a:p>
            <a:r>
              <a:rPr lang="en-US" dirty="0" smtClean="0"/>
              <a:t>Dosages, route</a:t>
            </a:r>
          </a:p>
          <a:p>
            <a:r>
              <a:rPr lang="en-US" dirty="0" smtClean="0"/>
              <a:t>Duration of onset</a:t>
            </a:r>
          </a:p>
          <a:p>
            <a:r>
              <a:rPr lang="en-US" dirty="0" smtClean="0"/>
              <a:t>Possible side effects/hazards</a:t>
            </a:r>
            <a:endParaRPr lang="en-US" dirty="0"/>
          </a:p>
        </p:txBody>
      </p:sp>
    </p:spTree>
    <p:extLst>
      <p:ext uri="{BB962C8B-B14F-4D97-AF65-F5344CB8AC3E}">
        <p14:creationId xmlns:p14="http://schemas.microsoft.com/office/powerpoint/2010/main" val="3701630754"/>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Clamping of cord</a:t>
            </a:r>
            <a:endParaRPr lang="en-US" dirty="0"/>
          </a:p>
        </p:txBody>
      </p:sp>
      <p:sp>
        <p:nvSpPr>
          <p:cNvPr id="3" name="Content Placeholder 2"/>
          <p:cNvSpPr>
            <a:spLocks noGrp="1"/>
          </p:cNvSpPr>
          <p:nvPr>
            <p:ph idx="1"/>
          </p:nvPr>
        </p:nvSpPr>
        <p:spPr>
          <a:xfrm>
            <a:off x="228600" y="762000"/>
            <a:ext cx="8610600" cy="5715000"/>
          </a:xfrm>
        </p:spPr>
        <p:txBody>
          <a:bodyPr/>
          <a:lstStyle/>
          <a:p>
            <a:r>
              <a:rPr lang="en-US" dirty="0" smtClean="0"/>
              <a:t>Can be done after delivery of head if cord is tight round the neck</a:t>
            </a:r>
          </a:p>
          <a:p>
            <a:r>
              <a:rPr lang="en-US" dirty="0" smtClean="0"/>
              <a:t>If loose it if preferable to loosen the loop and slip it over the baby's head- in this way, the baby's o2 supply is not cut off prematurely</a:t>
            </a:r>
          </a:p>
          <a:p>
            <a:endParaRPr lang="en-US" dirty="0"/>
          </a:p>
        </p:txBody>
      </p:sp>
    </p:spTree>
    <p:extLst>
      <p:ext uri="{BB962C8B-B14F-4D97-AF65-F5344CB8AC3E}">
        <p14:creationId xmlns:p14="http://schemas.microsoft.com/office/powerpoint/2010/main" val="1798129377"/>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noAutofit/>
          </a:bodyPr>
          <a:lstStyle/>
          <a:p>
            <a:r>
              <a:rPr lang="en-US" sz="3600" b="1" dirty="0" smtClean="0"/>
              <a:t>Effects of early cord clamping </a:t>
            </a:r>
            <a:br>
              <a:rPr lang="en-US" sz="3600" b="1" dirty="0" smtClean="0"/>
            </a:br>
            <a:r>
              <a:rPr lang="en-US" sz="3600" b="1" dirty="0" smtClean="0"/>
              <a:t>(within 30 seconds-3 minutes)</a:t>
            </a:r>
            <a:endParaRPr lang="en-US" sz="3600" b="1" dirty="0"/>
          </a:p>
        </p:txBody>
      </p:sp>
      <p:sp>
        <p:nvSpPr>
          <p:cNvPr id="3" name="Content Placeholder 2"/>
          <p:cNvSpPr>
            <a:spLocks noGrp="1"/>
          </p:cNvSpPr>
          <p:nvPr>
            <p:ph idx="1"/>
          </p:nvPr>
        </p:nvSpPr>
        <p:spPr>
          <a:xfrm>
            <a:off x="228600" y="990600"/>
            <a:ext cx="8686800" cy="5867400"/>
          </a:xfrm>
        </p:spPr>
        <p:txBody>
          <a:bodyPr>
            <a:normAutofit fontScale="85000" lnSpcReduction="20000"/>
          </a:bodyPr>
          <a:lstStyle/>
          <a:p>
            <a:r>
              <a:rPr lang="en-US" dirty="0" smtClean="0"/>
              <a:t>May reduce volume of blood returning to the fetus by btw 75-125mls i.e. 30-40% of total blood volume</a:t>
            </a:r>
          </a:p>
          <a:p>
            <a:r>
              <a:rPr lang="en-US" dirty="0" smtClean="0"/>
              <a:t>May interrupt prematurely respiratory function of placenta in maintaining o2 levels and combating acidosis in early neonatal life, esp. in babies who r slow to breath</a:t>
            </a:r>
          </a:p>
          <a:p>
            <a:r>
              <a:rPr lang="en-US" dirty="0" smtClean="0"/>
              <a:t>May lower neonatal bilirubin levels</a:t>
            </a:r>
          </a:p>
          <a:p>
            <a:r>
              <a:rPr lang="en-US" dirty="0" smtClean="0"/>
              <a:t>May increases chances of </a:t>
            </a:r>
            <a:r>
              <a:rPr lang="en-US" dirty="0" err="1" smtClean="0"/>
              <a:t>feto</a:t>
            </a:r>
            <a:r>
              <a:rPr lang="en-US" dirty="0" smtClean="0"/>
              <a:t>-maternal transfusion- as large volumes of blood remain in the placenta. Venous pressure is further increased as retraction continues and may be sufficiently high to rupture surface placental vessels, hence facilitating transfer of fetal cell into the maternal system-rhesus isoimmunization if mother is Rhesus for Rhesus –</a:t>
            </a:r>
            <a:r>
              <a:rPr lang="en-US" dirty="0" err="1" smtClean="0"/>
              <a:t>ve</a:t>
            </a:r>
            <a:r>
              <a:rPr lang="en-US" dirty="0" smtClean="0"/>
              <a:t> mothers</a:t>
            </a:r>
          </a:p>
          <a:p>
            <a:r>
              <a:rPr lang="en-US" dirty="0" smtClean="0"/>
              <a:t>It results in truncated umbilical vessels containing a lot of clotted blood-providing ideal medium for bacterial growth-infection. Placenta become heavier</a:t>
            </a:r>
            <a:endParaRPr lang="en-US" dirty="0"/>
          </a:p>
        </p:txBody>
      </p:sp>
    </p:spTree>
    <p:extLst>
      <p:ext uri="{BB962C8B-B14F-4D97-AF65-F5344CB8AC3E}">
        <p14:creationId xmlns:p14="http://schemas.microsoft.com/office/powerpoint/2010/main" val="3475812691"/>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Advantages of delayed cord clamping</a:t>
            </a:r>
            <a:endParaRPr lang="en-US" b="1" dirty="0"/>
          </a:p>
        </p:txBody>
      </p:sp>
      <p:sp>
        <p:nvSpPr>
          <p:cNvPr id="3" name="Content Placeholder 2"/>
          <p:cNvSpPr>
            <a:spLocks noGrp="1"/>
          </p:cNvSpPr>
          <p:nvPr>
            <p:ph idx="1"/>
          </p:nvPr>
        </p:nvSpPr>
        <p:spPr>
          <a:xfrm>
            <a:off x="457200" y="762000"/>
            <a:ext cx="8229600" cy="5867400"/>
          </a:xfrm>
        </p:spPr>
        <p:txBody>
          <a:bodyPr>
            <a:normAutofit lnSpcReduction="10000"/>
          </a:bodyPr>
          <a:lstStyle/>
          <a:p>
            <a:r>
              <a:rPr lang="en-US" b="1" dirty="0" smtClean="0"/>
              <a:t>Reduces need for positive pressure ventilation 2-3 times</a:t>
            </a:r>
          </a:p>
          <a:p>
            <a:r>
              <a:rPr lang="en-US" b="1" dirty="0" smtClean="0"/>
              <a:t>Transfusion of full quota of placental blood to the newborn</a:t>
            </a:r>
          </a:p>
          <a:p>
            <a:r>
              <a:rPr lang="en-US" b="1" dirty="0" smtClean="0"/>
              <a:t>Neonatal placental transfusion resulting to higher mean birth rates by 87-116gms and higher neonatal haematocrit and incidence of  neonatal jaundice to both term and preterms</a:t>
            </a:r>
          </a:p>
          <a:p>
            <a:r>
              <a:rPr lang="en-US" b="1" dirty="0" smtClean="0"/>
              <a:t>Decrease number of preterms needing transfusion</a:t>
            </a:r>
          </a:p>
          <a:p>
            <a:r>
              <a:rPr lang="en-US" b="1" dirty="0" smtClean="0"/>
              <a:t>May decrease risk of </a:t>
            </a:r>
            <a:r>
              <a:rPr lang="en-US" b="1" dirty="0" err="1" smtClean="0"/>
              <a:t>feto-matenal</a:t>
            </a:r>
            <a:r>
              <a:rPr lang="en-US" b="1" dirty="0" smtClean="0"/>
              <a:t> transfusion</a:t>
            </a:r>
            <a:endParaRPr lang="en-US" b="1" dirty="0"/>
          </a:p>
        </p:txBody>
      </p:sp>
    </p:spTree>
    <p:extLst>
      <p:ext uri="{BB962C8B-B14F-4D97-AF65-F5344CB8AC3E}">
        <p14:creationId xmlns:p14="http://schemas.microsoft.com/office/powerpoint/2010/main" val="213620401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172200"/>
          </a:xfrm>
        </p:spPr>
        <p:txBody>
          <a:bodyPr>
            <a:normAutofit lnSpcReduction="10000"/>
          </a:bodyPr>
          <a:lstStyle/>
          <a:p>
            <a:r>
              <a:rPr lang="en-US" b="1" dirty="0" smtClean="0"/>
              <a:t>Cutting of cord </a:t>
            </a:r>
            <a:r>
              <a:rPr lang="en-US" b="1" dirty="0" err="1" smtClean="0"/>
              <a:t>shld</a:t>
            </a:r>
            <a:r>
              <a:rPr lang="en-US" b="1" dirty="0" smtClean="0"/>
              <a:t> be at 3-4cm away from the </a:t>
            </a:r>
            <a:r>
              <a:rPr lang="en-US" b="1" dirty="0" err="1" smtClean="0"/>
              <a:t>abd</a:t>
            </a:r>
            <a:r>
              <a:rPr lang="en-US" b="1" dirty="0" smtClean="0"/>
              <a:t> wall</a:t>
            </a:r>
          </a:p>
          <a:p>
            <a:r>
              <a:rPr lang="en-US" b="1" dirty="0" smtClean="0"/>
              <a:t>A greater length can be left if the baby needs intervention like transfusion </a:t>
            </a:r>
            <a:r>
              <a:rPr lang="en-US" b="1" dirty="0" err="1" smtClean="0"/>
              <a:t>esp</a:t>
            </a:r>
            <a:r>
              <a:rPr lang="en-US" b="1" dirty="0" smtClean="0"/>
              <a:t> in cases of rhesus haemolytic disease</a:t>
            </a:r>
          </a:p>
          <a:p>
            <a:r>
              <a:rPr lang="en-US" b="1" dirty="0" smtClean="0"/>
              <a:t>Other clamps are placed at btw 2-4cm then separated in between</a:t>
            </a:r>
          </a:p>
          <a:p>
            <a:r>
              <a:rPr lang="en-US" b="1" dirty="0" smtClean="0"/>
              <a:t>Protect blood spilling by use of sterile gauze</a:t>
            </a:r>
          </a:p>
          <a:p>
            <a:r>
              <a:rPr lang="en-US" b="1" dirty="0" smtClean="0"/>
              <a:t>If cord is clamped to soon maternal end of cord </a:t>
            </a:r>
            <a:r>
              <a:rPr lang="en-US" b="1" dirty="0" err="1" smtClean="0"/>
              <a:t>shld</a:t>
            </a:r>
            <a:r>
              <a:rPr lang="en-US" b="1" dirty="0" smtClean="0"/>
              <a:t> be released to drain fetal blood</a:t>
            </a:r>
          </a:p>
          <a:p>
            <a:r>
              <a:rPr lang="en-US" b="1" dirty="0" smtClean="0"/>
              <a:t>This may decrease maternal loss to </a:t>
            </a:r>
            <a:r>
              <a:rPr lang="en-US" b="1" dirty="0" err="1" smtClean="0"/>
              <a:t>upto</a:t>
            </a:r>
            <a:r>
              <a:rPr lang="en-US" b="1" dirty="0" smtClean="0"/>
              <a:t> 77mls, and shorten 3</a:t>
            </a:r>
            <a:r>
              <a:rPr lang="en-US" b="1" baseline="30000" dirty="0" smtClean="0"/>
              <a:t>rd</a:t>
            </a:r>
            <a:r>
              <a:rPr lang="en-US" b="1" dirty="0" smtClean="0"/>
              <a:t> stage by </a:t>
            </a:r>
            <a:r>
              <a:rPr lang="en-US" b="1" dirty="0" err="1" smtClean="0"/>
              <a:t>upto</a:t>
            </a:r>
            <a:r>
              <a:rPr lang="en-US" b="1" dirty="0" smtClean="0"/>
              <a:t> 3 </a:t>
            </a:r>
            <a:r>
              <a:rPr lang="en-US" b="1" dirty="0" err="1" smtClean="0"/>
              <a:t>mins</a:t>
            </a:r>
            <a:endParaRPr lang="en-US" b="1" dirty="0"/>
          </a:p>
        </p:txBody>
      </p:sp>
    </p:spTree>
    <p:extLst>
      <p:ext uri="{BB962C8B-B14F-4D97-AF65-F5344CB8AC3E}">
        <p14:creationId xmlns:p14="http://schemas.microsoft.com/office/powerpoint/2010/main" val="1124143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DEFINE ANTENATAL CARE</a:t>
            </a:r>
          </a:p>
          <a:p>
            <a:r>
              <a:rPr lang="en-US" dirty="0" smtClean="0"/>
              <a:t>OUTLINE THE AIM OF ANTENATAL CARE</a:t>
            </a:r>
          </a:p>
          <a:p>
            <a:r>
              <a:rPr lang="en-US" dirty="0" smtClean="0"/>
              <a:t>COMPARE THE RISK AND THE FOCUSED APPROACH</a:t>
            </a:r>
          </a:p>
          <a:p>
            <a:r>
              <a:rPr lang="en-US" dirty="0" smtClean="0"/>
              <a:t>DESCRIBE THE OBJECTIVES OF FANC</a:t>
            </a:r>
          </a:p>
          <a:p>
            <a:endParaRPr lang="en-US" dirty="0" smtClean="0"/>
          </a:p>
        </p:txBody>
      </p:sp>
    </p:spTree>
    <p:extLst>
      <p:ext uri="{BB962C8B-B14F-4D97-AF65-F5344CB8AC3E}">
        <p14:creationId xmlns:p14="http://schemas.microsoft.com/office/powerpoint/2010/main" val="1278530245"/>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Delivery of placenta</a:t>
            </a:r>
            <a:endParaRPr lang="en-US" b="1" dirty="0"/>
          </a:p>
        </p:txBody>
      </p:sp>
      <p:sp>
        <p:nvSpPr>
          <p:cNvPr id="3" name="Content Placeholder 2"/>
          <p:cNvSpPr>
            <a:spLocks noGrp="1"/>
          </p:cNvSpPr>
          <p:nvPr>
            <p:ph idx="1"/>
          </p:nvPr>
        </p:nvSpPr>
        <p:spPr>
          <a:xfrm>
            <a:off x="457200" y="914400"/>
            <a:ext cx="8229600" cy="5715000"/>
          </a:xfrm>
        </p:spPr>
        <p:txBody>
          <a:bodyPr/>
          <a:lstStyle/>
          <a:p>
            <a:r>
              <a:rPr lang="en-US" b="1" dirty="0" smtClean="0"/>
              <a:t>No evidence that it reduces PPH, but shortens 3</a:t>
            </a:r>
            <a:r>
              <a:rPr lang="en-US" b="1" baseline="30000" dirty="0" smtClean="0"/>
              <a:t>rd</a:t>
            </a:r>
            <a:r>
              <a:rPr lang="en-US" b="1" dirty="0" smtClean="0"/>
              <a:t> stage</a:t>
            </a:r>
          </a:p>
          <a:p>
            <a:pPr>
              <a:buNone/>
            </a:pPr>
            <a:r>
              <a:rPr lang="en-US" b="1" dirty="0" smtClean="0"/>
              <a:t>What to check before CCT</a:t>
            </a:r>
          </a:p>
          <a:p>
            <a:pPr>
              <a:buNone/>
            </a:pPr>
            <a:r>
              <a:rPr lang="en-US" b="1" dirty="0" smtClean="0"/>
              <a:t>That:-</a:t>
            </a:r>
          </a:p>
          <a:p>
            <a:pPr marL="1314450" lvl="2" indent="-514350">
              <a:buFont typeface="+mj-lt"/>
              <a:buAutoNum type="arabicPeriod"/>
            </a:pPr>
            <a:r>
              <a:rPr lang="en-US" b="1" dirty="0" smtClean="0"/>
              <a:t>A uterotonic has been given</a:t>
            </a:r>
          </a:p>
          <a:p>
            <a:pPr marL="1314450" lvl="2" indent="-514350">
              <a:buFont typeface="+mj-lt"/>
              <a:buAutoNum type="arabicPeriod"/>
            </a:pPr>
            <a:r>
              <a:rPr lang="en-US" b="1" dirty="0" smtClean="0"/>
              <a:t>It has been given adequate time to act</a:t>
            </a:r>
          </a:p>
          <a:p>
            <a:pPr marL="1314450" lvl="2" indent="-514350">
              <a:buFont typeface="+mj-lt"/>
              <a:buAutoNum type="arabicPeriod"/>
            </a:pPr>
            <a:r>
              <a:rPr lang="en-US" b="1" dirty="0" smtClean="0"/>
              <a:t>Uterus is well contracted-palpate</a:t>
            </a:r>
          </a:p>
          <a:p>
            <a:pPr marL="1314450" lvl="2" indent="-514350">
              <a:buFont typeface="+mj-lt"/>
              <a:buAutoNum type="arabicPeriod"/>
            </a:pPr>
            <a:r>
              <a:rPr lang="en-US" b="1" dirty="0" smtClean="0"/>
              <a:t>Counter traction is applied</a:t>
            </a:r>
          </a:p>
          <a:p>
            <a:pPr marL="1314450" lvl="2" indent="-514350">
              <a:buNone/>
            </a:pPr>
            <a:r>
              <a:rPr lang="en-US" sz="3200" b="1" i="1" dirty="0" smtClean="0"/>
              <a:t>Until a strong contraction is palpable no other action should be taken- otherwise uterine inversion will occur</a:t>
            </a:r>
          </a:p>
          <a:p>
            <a:pPr>
              <a:buNone/>
            </a:pPr>
            <a:endParaRPr lang="en-US" dirty="0"/>
          </a:p>
        </p:txBody>
      </p:sp>
    </p:spTree>
    <p:extLst>
      <p:ext uri="{BB962C8B-B14F-4D97-AF65-F5344CB8AC3E}">
        <p14:creationId xmlns:p14="http://schemas.microsoft.com/office/powerpoint/2010/main" val="3483298078"/>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Some points to note while delivering placenta</a:t>
            </a:r>
            <a:endParaRPr lang="en-US" b="1" dirty="0"/>
          </a:p>
        </p:txBody>
      </p:sp>
      <p:sp>
        <p:nvSpPr>
          <p:cNvPr id="3" name="Content Placeholder 2"/>
          <p:cNvSpPr>
            <a:spLocks noGrp="1"/>
          </p:cNvSpPr>
          <p:nvPr>
            <p:ph idx="1"/>
          </p:nvPr>
        </p:nvSpPr>
        <p:spPr>
          <a:xfrm>
            <a:off x="457200" y="990600"/>
            <a:ext cx="8229600" cy="5867400"/>
          </a:xfrm>
        </p:spPr>
        <p:txBody>
          <a:bodyPr>
            <a:normAutofit fontScale="92500" lnSpcReduction="10000"/>
          </a:bodyPr>
          <a:lstStyle/>
          <a:p>
            <a:pPr marL="514350" indent="-514350">
              <a:buFont typeface="+mj-lt"/>
              <a:buAutoNum type="arabicPeriod"/>
            </a:pPr>
            <a:r>
              <a:rPr lang="en-US" b="1" dirty="0" smtClean="0"/>
              <a:t>While using CCT, it is not necessary to wait for signs of placental separation </a:t>
            </a:r>
          </a:p>
          <a:p>
            <a:pPr marL="514350" indent="-514350">
              <a:buFont typeface="+mj-lt"/>
              <a:buAutoNum type="arabicPeriod"/>
            </a:pPr>
            <a:r>
              <a:rPr lang="en-US" b="1" dirty="0" smtClean="0"/>
              <a:t>A uterus that is contracted feels firm, hard and mobile, and raises above the umbilicus</a:t>
            </a:r>
          </a:p>
          <a:p>
            <a:pPr marL="514350" indent="-514350">
              <a:buFont typeface="+mj-lt"/>
              <a:buAutoNum type="arabicPeriod"/>
            </a:pPr>
            <a:r>
              <a:rPr lang="en-US" b="1" dirty="0" smtClean="0"/>
              <a:t>As placenta separates and falls into the lower uterine segment,  small gush of fresh blood loss, lengthening of cord is observed, uterus becomes smaller</a:t>
            </a:r>
          </a:p>
          <a:p>
            <a:pPr marL="514350" indent="-514350">
              <a:buFont typeface="+mj-lt"/>
              <a:buAutoNum type="arabicPeriod"/>
            </a:pPr>
            <a:r>
              <a:rPr lang="en-US" b="1" dirty="0" smtClean="0"/>
              <a:t>A uterus that is not contracted feels bulky, and appear big</a:t>
            </a:r>
          </a:p>
          <a:p>
            <a:pPr marL="514350" indent="-514350">
              <a:buFont typeface="+mj-lt"/>
              <a:buAutoNum type="arabicPeriod"/>
            </a:pPr>
            <a:r>
              <a:rPr lang="en-US" b="1" dirty="0" smtClean="0"/>
              <a:t>Do not manipulate the uterus in any way as this may precipitate in-coordinate action</a:t>
            </a:r>
          </a:p>
          <a:p>
            <a:pPr marL="514350" indent="-514350">
              <a:buNone/>
            </a:pPr>
            <a:endParaRPr lang="en-US" dirty="0"/>
          </a:p>
        </p:txBody>
      </p:sp>
    </p:spTree>
    <p:extLst>
      <p:ext uri="{BB962C8B-B14F-4D97-AF65-F5344CB8AC3E}">
        <p14:creationId xmlns:p14="http://schemas.microsoft.com/office/powerpoint/2010/main" val="1663488352"/>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Delivery of placenta cont…</a:t>
            </a:r>
            <a:endParaRPr lang="en-US" b="1" dirty="0"/>
          </a:p>
        </p:txBody>
      </p:sp>
      <p:sp>
        <p:nvSpPr>
          <p:cNvPr id="3" name="Content Placeholder 2"/>
          <p:cNvSpPr>
            <a:spLocks noGrp="1"/>
          </p:cNvSpPr>
          <p:nvPr>
            <p:ph idx="1"/>
          </p:nvPr>
        </p:nvSpPr>
        <p:spPr>
          <a:xfrm>
            <a:off x="457200" y="914400"/>
            <a:ext cx="8229600" cy="5715000"/>
          </a:xfrm>
        </p:spPr>
        <p:txBody>
          <a:bodyPr/>
          <a:lstStyle/>
          <a:p>
            <a:r>
              <a:rPr lang="en-US" b="1" dirty="0" smtClean="0"/>
              <a:t>Once the uterus is found to be contacted, one hand is placed above the level of symphysis pubis with palm facing towards the umbilicus exerting pressure in an upward direction. This is counter traction</a:t>
            </a:r>
          </a:p>
          <a:p>
            <a:r>
              <a:rPr lang="en-US" b="1" dirty="0" smtClean="0"/>
              <a:t>The other hand firmly grasping the cord, applies traction in a downward and backward direction following the line of the birth canal</a:t>
            </a:r>
          </a:p>
          <a:p>
            <a:r>
              <a:rPr lang="en-US" b="1" dirty="0" smtClean="0"/>
              <a:t>Some resistance may be felt, but it is important to apply steady tension by pulling the cord firmly and maintaining the posture</a:t>
            </a:r>
          </a:p>
          <a:p>
            <a:endParaRPr lang="en-US" dirty="0"/>
          </a:p>
        </p:txBody>
      </p:sp>
    </p:spTree>
    <p:extLst>
      <p:ext uri="{BB962C8B-B14F-4D97-AF65-F5344CB8AC3E}">
        <p14:creationId xmlns:p14="http://schemas.microsoft.com/office/powerpoint/2010/main" val="338040970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533400"/>
            <a:ext cx="8077200" cy="6324600"/>
          </a:xfrm>
        </p:spPr>
        <p:txBody>
          <a:bodyPr>
            <a:normAutofit lnSpcReduction="10000"/>
          </a:bodyPr>
          <a:lstStyle/>
          <a:p>
            <a:r>
              <a:rPr lang="en-US" b="1" dirty="0" smtClean="0"/>
              <a:t>Jerky movements and force </a:t>
            </a:r>
            <a:r>
              <a:rPr lang="en-US" b="1" dirty="0" err="1" smtClean="0"/>
              <a:t>shld</a:t>
            </a:r>
            <a:r>
              <a:rPr lang="en-US" b="1" dirty="0" smtClean="0"/>
              <a:t> be avoided</a:t>
            </a:r>
          </a:p>
          <a:p>
            <a:r>
              <a:rPr lang="en-US" b="1" dirty="0" smtClean="0"/>
              <a:t>The aim is to complete the action as one continuous smooth, controlled movement.</a:t>
            </a:r>
          </a:p>
          <a:p>
            <a:r>
              <a:rPr lang="en-US" b="1" dirty="0" err="1" smtClean="0"/>
              <a:t>Nb</a:t>
            </a:r>
            <a:r>
              <a:rPr lang="en-US" b="1" dirty="0" smtClean="0"/>
              <a:t>-it is only possible to maintain this tension for a short time as it is uncomfortable for the mother and the midwifes hand will get tired</a:t>
            </a:r>
          </a:p>
          <a:p>
            <a:r>
              <a:rPr lang="en-US" b="1" dirty="0" smtClean="0"/>
              <a:t>Downward traction must be released before the counter traction is relaxed. To avoid uterine inversion</a:t>
            </a:r>
          </a:p>
          <a:p>
            <a:r>
              <a:rPr lang="en-US" b="1" dirty="0" smtClean="0"/>
              <a:t>If the placenta is not delivered, there </a:t>
            </a:r>
            <a:r>
              <a:rPr lang="en-US" b="1" dirty="0" err="1" smtClean="0"/>
              <a:t>shld</a:t>
            </a:r>
            <a:r>
              <a:rPr lang="en-US" b="1" dirty="0" smtClean="0"/>
              <a:t> be a pause before uterine contraction is again checked and further attempt made.</a:t>
            </a:r>
            <a:endParaRPr lang="en-US" b="1" dirty="0"/>
          </a:p>
        </p:txBody>
      </p:sp>
    </p:spTree>
    <p:extLst>
      <p:ext uri="{BB962C8B-B14F-4D97-AF65-F5344CB8AC3E}">
        <p14:creationId xmlns:p14="http://schemas.microsoft.com/office/powerpoint/2010/main" val="306178103"/>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228600" y="381000"/>
            <a:ext cx="8610600" cy="6477000"/>
          </a:xfrm>
        </p:spPr>
        <p:txBody>
          <a:bodyPr>
            <a:normAutofit fontScale="92500" lnSpcReduction="20000"/>
          </a:bodyPr>
          <a:lstStyle/>
          <a:p>
            <a:r>
              <a:rPr lang="en-US" b="1" dirty="0" smtClean="0"/>
              <a:t>Once the placenta is visible, it may be received </a:t>
            </a:r>
          </a:p>
          <a:p>
            <a:pPr>
              <a:buNone/>
            </a:pPr>
            <a:r>
              <a:rPr lang="en-US" b="1" dirty="0" smtClean="0"/>
              <a:t>	(cupped)in the hands to ease pressure on the friable membranes</a:t>
            </a:r>
          </a:p>
          <a:p>
            <a:r>
              <a:rPr lang="en-US" b="1" dirty="0" smtClean="0"/>
              <a:t>A gentle upward and downward movement or twisting action will help to coax out the membranes and increase chances of delivering them intact</a:t>
            </a:r>
          </a:p>
          <a:p>
            <a:r>
              <a:rPr lang="en-US" b="1" dirty="0" smtClean="0"/>
              <a:t>Artery forceps may be applied gradually to ease membranes out of the vagina</a:t>
            </a:r>
          </a:p>
          <a:p>
            <a:r>
              <a:rPr lang="en-US" b="1" dirty="0" err="1" smtClean="0"/>
              <a:t>Nb</a:t>
            </a:r>
            <a:r>
              <a:rPr lang="en-US" b="1" dirty="0" smtClean="0"/>
              <a:t>-This process </a:t>
            </a:r>
            <a:r>
              <a:rPr lang="en-US" b="1" dirty="0" err="1" smtClean="0"/>
              <a:t>shld</a:t>
            </a:r>
            <a:r>
              <a:rPr lang="en-US" b="1" dirty="0" smtClean="0"/>
              <a:t> not be hurried-great caution </a:t>
            </a:r>
            <a:r>
              <a:rPr lang="en-US" b="1" dirty="0" err="1" smtClean="0"/>
              <a:t>shld</a:t>
            </a:r>
            <a:r>
              <a:rPr lang="en-US" b="1" dirty="0" smtClean="0"/>
              <a:t> be taken to avoid tearing the membranes</a:t>
            </a:r>
          </a:p>
          <a:p>
            <a:r>
              <a:rPr lang="en-US" b="1" dirty="0" smtClean="0"/>
              <a:t>Aseptic technique very essential in 3</a:t>
            </a:r>
            <a:r>
              <a:rPr lang="en-US" b="1" baseline="30000" dirty="0" smtClean="0"/>
              <a:t>rd</a:t>
            </a:r>
            <a:r>
              <a:rPr lang="en-US" b="1" dirty="0" smtClean="0"/>
              <a:t> stage due to lacerations </a:t>
            </a:r>
            <a:r>
              <a:rPr lang="en-US" b="1" dirty="0" err="1" smtClean="0"/>
              <a:t>abd</a:t>
            </a:r>
            <a:r>
              <a:rPr lang="en-US" b="1" dirty="0" smtClean="0"/>
              <a:t> bruising o the cervix, vaginal wall perineum and vulva-providing route for bacterial entry</a:t>
            </a:r>
            <a:endParaRPr lang="en-US" b="1" dirty="0"/>
          </a:p>
        </p:txBody>
      </p:sp>
    </p:spTree>
    <p:extLst>
      <p:ext uri="{BB962C8B-B14F-4D97-AF65-F5344CB8AC3E}">
        <p14:creationId xmlns:p14="http://schemas.microsoft.com/office/powerpoint/2010/main" val="908816317"/>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Completion of 3</a:t>
            </a:r>
            <a:r>
              <a:rPr lang="en-US" b="1" baseline="30000" dirty="0" smtClean="0"/>
              <a:t>rd</a:t>
            </a:r>
            <a:r>
              <a:rPr lang="en-US" b="1" dirty="0" smtClean="0"/>
              <a:t> stage of labour</a:t>
            </a:r>
            <a:endParaRPr lang="en-US" b="1" dirty="0"/>
          </a:p>
        </p:txBody>
      </p:sp>
      <p:sp>
        <p:nvSpPr>
          <p:cNvPr id="3" name="Content Placeholder 2"/>
          <p:cNvSpPr>
            <a:spLocks noGrp="1"/>
          </p:cNvSpPr>
          <p:nvPr>
            <p:ph idx="1"/>
          </p:nvPr>
        </p:nvSpPr>
        <p:spPr>
          <a:xfrm>
            <a:off x="457200" y="1066800"/>
            <a:ext cx="8229600" cy="5638800"/>
          </a:xfrm>
        </p:spPr>
        <p:txBody>
          <a:bodyPr>
            <a:normAutofit fontScale="92500" lnSpcReduction="20000"/>
          </a:bodyPr>
          <a:lstStyle/>
          <a:p>
            <a:pPr marL="514350" indent="-514350">
              <a:buNone/>
            </a:pPr>
            <a:r>
              <a:rPr lang="en-US" b="1" dirty="0" smtClean="0"/>
              <a:t>Check that:-</a:t>
            </a:r>
          </a:p>
          <a:p>
            <a:pPr marL="514350" indent="-514350">
              <a:buFont typeface="+mj-lt"/>
              <a:buAutoNum type="arabicPeriod"/>
            </a:pPr>
            <a:r>
              <a:rPr lang="en-US" b="1" dirty="0" smtClean="0"/>
              <a:t>Uterus is well contracted</a:t>
            </a:r>
          </a:p>
          <a:p>
            <a:pPr marL="514350" indent="-514350">
              <a:buFont typeface="+mj-lt"/>
              <a:buAutoNum type="arabicPeriod"/>
            </a:pPr>
            <a:r>
              <a:rPr lang="en-US" b="1" dirty="0" smtClean="0"/>
              <a:t>Fresh blood loss is minimal</a:t>
            </a:r>
          </a:p>
          <a:p>
            <a:pPr marL="514350" indent="-514350">
              <a:buFont typeface="+mj-lt"/>
              <a:buAutoNum type="arabicPeriod"/>
            </a:pPr>
            <a:r>
              <a:rPr lang="en-US" b="1" dirty="0" smtClean="0"/>
              <a:t>Careful inspection of perineum and lower vagina is done under good light</a:t>
            </a:r>
          </a:p>
          <a:p>
            <a:pPr marL="514350" indent="-514350">
              <a:buFont typeface="+mj-lt"/>
              <a:buAutoNum type="arabicPeriod"/>
            </a:pPr>
            <a:r>
              <a:rPr lang="en-US" b="1" dirty="0" smtClean="0"/>
              <a:t>Any tears are repaired as soon as possible-to prevents unnecessary blood loss, oedema and re-infiltration</a:t>
            </a:r>
          </a:p>
          <a:p>
            <a:pPr marL="514350" indent="-514350">
              <a:buFont typeface="+mj-lt"/>
              <a:buAutoNum type="arabicPeriod"/>
            </a:pPr>
            <a:r>
              <a:rPr lang="en-US" b="1" dirty="0" smtClean="0"/>
              <a:t>Blood loss is estimated</a:t>
            </a:r>
          </a:p>
          <a:p>
            <a:pPr marL="1314450" lvl="2" indent="-514350">
              <a:buFont typeface="+mj-lt"/>
              <a:buAutoNum type="arabicPeriod"/>
            </a:pPr>
            <a:r>
              <a:rPr lang="en-US" b="1" dirty="0" smtClean="0"/>
              <a:t>Measure  collected blood, blood clots &amp; weigh items soaked with blood</a:t>
            </a:r>
          </a:p>
          <a:p>
            <a:pPr marL="514350" indent="-514350">
              <a:buFont typeface="+mj-lt"/>
              <a:buAutoNum type="arabicPeriod"/>
            </a:pPr>
            <a:r>
              <a:rPr lang="en-US" b="1" dirty="0" smtClean="0"/>
              <a:t>Examination of placenta &amp; membranes is done immediately-incase of any concern mother can be attended to before leaving delivery room</a:t>
            </a:r>
            <a:endParaRPr lang="en-US" b="1" dirty="0"/>
          </a:p>
        </p:txBody>
      </p:sp>
    </p:spTree>
    <p:extLst>
      <p:ext uri="{BB962C8B-B14F-4D97-AF65-F5344CB8AC3E}">
        <p14:creationId xmlns:p14="http://schemas.microsoft.com/office/powerpoint/2010/main" val="1778905448"/>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7. Examination of the placenta</a:t>
            </a:r>
            <a:endParaRPr lang="en-US" b="1" dirty="0"/>
          </a:p>
        </p:txBody>
      </p:sp>
      <p:sp>
        <p:nvSpPr>
          <p:cNvPr id="3" name="Content Placeholder 2"/>
          <p:cNvSpPr>
            <a:spLocks noGrp="1"/>
          </p:cNvSpPr>
          <p:nvPr>
            <p:ph idx="1"/>
          </p:nvPr>
        </p:nvSpPr>
        <p:spPr>
          <a:xfrm>
            <a:off x="228600" y="838200"/>
            <a:ext cx="8686800" cy="5715000"/>
          </a:xfrm>
        </p:spPr>
        <p:txBody>
          <a:bodyPr>
            <a:normAutofit/>
          </a:bodyPr>
          <a:lstStyle/>
          <a:p>
            <a:r>
              <a:rPr lang="en-US" b="1" dirty="0" smtClean="0"/>
              <a:t>Hold the placenta by the cord to see how the membranes hang, then insert your hand inside the membrane and stretch out the fingers</a:t>
            </a:r>
          </a:p>
          <a:p>
            <a:r>
              <a:rPr lang="en-US" b="1" dirty="0" smtClean="0"/>
              <a:t>Place the placenta on a flat surface and examine both surfaces under good lighting</a:t>
            </a:r>
          </a:p>
          <a:p>
            <a:r>
              <a:rPr lang="en-US" b="1" dirty="0" smtClean="0"/>
              <a:t>Examine the cord by noting the length, true or false notes, blood vessel on the cord- one vein and two arteries should be visible.</a:t>
            </a:r>
          </a:p>
          <a:p>
            <a:r>
              <a:rPr lang="en-US" b="1" dirty="0" smtClean="0"/>
              <a:t>Peel the amnion up to the point of cord insertion to allow chorion to be visualized</a:t>
            </a:r>
          </a:p>
          <a:p>
            <a:endParaRPr lang="en-US" dirty="0"/>
          </a:p>
        </p:txBody>
      </p:sp>
    </p:spTree>
    <p:extLst>
      <p:ext uri="{BB962C8B-B14F-4D97-AF65-F5344CB8AC3E}">
        <p14:creationId xmlns:p14="http://schemas.microsoft.com/office/powerpoint/2010/main" val="3043917628"/>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304800" y="457200"/>
            <a:ext cx="8839200" cy="6096000"/>
          </a:xfrm>
        </p:spPr>
        <p:txBody>
          <a:bodyPr>
            <a:normAutofit fontScale="92500" lnSpcReduction="10000"/>
          </a:bodyPr>
          <a:lstStyle/>
          <a:p>
            <a:r>
              <a:rPr lang="en-US" b="1" dirty="0" smtClean="0"/>
              <a:t>Any clot on maternal surface should be removed and kept for measuring</a:t>
            </a:r>
          </a:p>
          <a:p>
            <a:r>
              <a:rPr lang="en-US" b="1" dirty="0" smtClean="0"/>
              <a:t>Broken fragments of cotyledon must be carefully replaced before an accurate assessment is made</a:t>
            </a:r>
          </a:p>
          <a:p>
            <a:r>
              <a:rPr lang="en-US" b="1" dirty="0" smtClean="0"/>
              <a:t>Lobes of complete placenta fits neatly together without any gaps, blood vessels radiating beyond the edge of the placenta indicates succenturiate lobe</a:t>
            </a:r>
          </a:p>
          <a:p>
            <a:pPr lvl="2"/>
            <a:r>
              <a:rPr lang="en-US" b="1" dirty="0" smtClean="0"/>
              <a:t>It is evident by a blood vessel from the main placenta that ends abruptly in to a hole in the membranes</a:t>
            </a:r>
          </a:p>
          <a:p>
            <a:r>
              <a:rPr lang="en-US" b="1" dirty="0" smtClean="0"/>
              <a:t>If you there is suspicion of incomplete lobe, placenta should be kept for examination by doctor incase PPH occurs- surgery may be necessary</a:t>
            </a:r>
            <a:endParaRPr lang="en-US" b="1" dirty="0"/>
          </a:p>
        </p:txBody>
      </p:sp>
    </p:spTree>
    <p:extLst>
      <p:ext uri="{BB962C8B-B14F-4D97-AF65-F5344CB8AC3E}">
        <p14:creationId xmlns:p14="http://schemas.microsoft.com/office/powerpoint/2010/main" val="2638662913"/>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8.Examination uterus</a:t>
            </a:r>
            <a:endParaRPr lang="en-US" b="1" dirty="0"/>
          </a:p>
        </p:txBody>
      </p:sp>
      <p:sp>
        <p:nvSpPr>
          <p:cNvPr id="3" name="Content Placeholder 2"/>
          <p:cNvSpPr>
            <a:spLocks noGrp="1"/>
          </p:cNvSpPr>
          <p:nvPr>
            <p:ph idx="1"/>
          </p:nvPr>
        </p:nvSpPr>
        <p:spPr>
          <a:xfrm>
            <a:off x="304800" y="762000"/>
            <a:ext cx="8534400" cy="5791200"/>
          </a:xfrm>
        </p:spPr>
        <p:txBody>
          <a:bodyPr/>
          <a:lstStyle/>
          <a:p>
            <a:r>
              <a:rPr lang="en-US" b="1" dirty="0" smtClean="0"/>
              <a:t>Check that it is firmly contracted and is below the level of the umbilicus, if it is above may indicate presence of a clot</a:t>
            </a:r>
          </a:p>
          <a:p>
            <a:r>
              <a:rPr lang="en-US" b="1" dirty="0" smtClean="0"/>
              <a:t>It should be expelled while the uterus is in a state of contraction by pressing the fundus in a downward and backward direction- there is risk of uterine inversion, never use force</a:t>
            </a:r>
            <a:endParaRPr lang="en-US" b="1" dirty="0"/>
          </a:p>
        </p:txBody>
      </p:sp>
    </p:spTree>
    <p:extLst>
      <p:ext uri="{BB962C8B-B14F-4D97-AF65-F5344CB8AC3E}">
        <p14:creationId xmlns:p14="http://schemas.microsoft.com/office/powerpoint/2010/main" val="1212067236"/>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Immediate care </a:t>
            </a:r>
            <a:endParaRPr lang="en-US" b="1" dirty="0"/>
          </a:p>
        </p:txBody>
      </p:sp>
      <p:sp>
        <p:nvSpPr>
          <p:cNvPr id="3" name="Content Placeholder 2"/>
          <p:cNvSpPr>
            <a:spLocks noGrp="1"/>
          </p:cNvSpPr>
          <p:nvPr>
            <p:ph idx="1"/>
          </p:nvPr>
        </p:nvSpPr>
        <p:spPr>
          <a:xfrm>
            <a:off x="228600" y="914400"/>
            <a:ext cx="8610600" cy="5562600"/>
          </a:xfrm>
        </p:spPr>
        <p:txBody>
          <a:bodyPr>
            <a:normAutofit fontScale="92500" lnSpcReduction="10000"/>
          </a:bodyPr>
          <a:lstStyle/>
          <a:p>
            <a:r>
              <a:rPr lang="en-US" b="1" dirty="0" smtClean="0"/>
              <a:t>Mother and baby to remain under midwives care for up to 1 hour after birth</a:t>
            </a:r>
          </a:p>
          <a:p>
            <a:r>
              <a:rPr lang="en-US" b="1" dirty="0" smtClean="0"/>
              <a:t>Midwife will do observation of mother and baby as she completes delivery records</a:t>
            </a:r>
          </a:p>
          <a:p>
            <a:r>
              <a:rPr lang="en-US" b="1" dirty="0" smtClean="0"/>
              <a:t>These observations will include:-</a:t>
            </a:r>
          </a:p>
          <a:p>
            <a:pPr lvl="1"/>
            <a:r>
              <a:rPr lang="en-US" b="1" dirty="0" smtClean="0"/>
              <a:t>A well contracted uterus</a:t>
            </a:r>
          </a:p>
          <a:p>
            <a:pPr lvl="1"/>
            <a:r>
              <a:rPr lang="en-US" b="1" dirty="0" smtClean="0"/>
              <a:t>Assessment of PV bleeding/loss</a:t>
            </a:r>
          </a:p>
          <a:p>
            <a:pPr lvl="1"/>
            <a:r>
              <a:rPr lang="en-US" b="1" dirty="0" smtClean="0"/>
              <a:t>Emptying of bladder to prevent PPH, she may not feel the urge to do so but should be advised to try</a:t>
            </a:r>
          </a:p>
          <a:p>
            <a:pPr lvl="1"/>
            <a:r>
              <a:rPr lang="en-US" b="1" dirty="0" smtClean="0"/>
              <a:t>Massaging of the uterus every 15 minutes for 1hour</a:t>
            </a:r>
          </a:p>
          <a:p>
            <a:r>
              <a:rPr lang="en-US" b="1" dirty="0" smtClean="0"/>
              <a:t>Offer warm drink e.g. tea, coffee or light meal</a:t>
            </a:r>
          </a:p>
          <a:p>
            <a:r>
              <a:rPr lang="en-US" b="1" dirty="0" smtClean="0"/>
              <a:t>Ct B/feeding for longer periods</a:t>
            </a:r>
            <a:endParaRPr lang="en-US" b="1" dirty="0"/>
          </a:p>
        </p:txBody>
      </p:sp>
    </p:spTree>
    <p:extLst>
      <p:ext uri="{BB962C8B-B14F-4D97-AF65-F5344CB8AC3E}">
        <p14:creationId xmlns:p14="http://schemas.microsoft.com/office/powerpoint/2010/main" val="2593266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ANTENATAL CARE IS CARE GIVEN TO THE MOTHER FROM CONCEPTION TO THE ONSET OF LABOUR.</a:t>
            </a:r>
          </a:p>
          <a:p>
            <a:r>
              <a:rPr lang="en-US" dirty="0" smtClean="0"/>
              <a:t>IT AIMS TO ACHIEVE A GOOD OUTCOME  FOR THE MOTHER AND BABY AND PREVENT ANY COMPLICATIONS THAT MAY OCCUR IN PREGNANCY, LABOUR, DELIVERY AND THE POST PARTUM PERIOD.</a:t>
            </a:r>
            <a:endParaRPr lang="en-US" dirty="0"/>
          </a:p>
        </p:txBody>
      </p:sp>
    </p:spTree>
    <p:extLst>
      <p:ext uri="{BB962C8B-B14F-4D97-AF65-F5344CB8AC3E}">
        <p14:creationId xmlns:p14="http://schemas.microsoft.com/office/powerpoint/2010/main" val="2980381111"/>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Records</a:t>
            </a:r>
            <a:br>
              <a:rPr lang="en-US" b="1" dirty="0" smtClean="0"/>
            </a:br>
            <a:endParaRPr lang="en-US" b="1" dirty="0"/>
          </a:p>
        </p:txBody>
      </p:sp>
      <p:sp>
        <p:nvSpPr>
          <p:cNvPr id="3" name="Content Placeholder 2"/>
          <p:cNvSpPr>
            <a:spLocks noGrp="1"/>
          </p:cNvSpPr>
          <p:nvPr>
            <p:ph idx="1"/>
          </p:nvPr>
        </p:nvSpPr>
        <p:spPr>
          <a:xfrm>
            <a:off x="304800" y="457200"/>
            <a:ext cx="8610600" cy="6096000"/>
          </a:xfrm>
        </p:spPr>
        <p:txBody>
          <a:bodyPr/>
          <a:lstStyle/>
          <a:p>
            <a:r>
              <a:rPr lang="en-US" b="1" dirty="0" smtClean="0"/>
              <a:t>Records of everything done to the mother from admission </a:t>
            </a:r>
            <a:r>
              <a:rPr lang="en-US" b="1" dirty="0" err="1" smtClean="0"/>
              <a:t>eg</a:t>
            </a:r>
            <a:endParaRPr lang="en-US" b="1" dirty="0" smtClean="0"/>
          </a:p>
          <a:p>
            <a:pPr lvl="1"/>
            <a:r>
              <a:rPr lang="en-US" b="1" dirty="0" smtClean="0"/>
              <a:t>All medicines given</a:t>
            </a:r>
          </a:p>
          <a:p>
            <a:pPr lvl="1"/>
            <a:r>
              <a:rPr lang="en-US" b="1" dirty="0" smtClean="0"/>
              <a:t>Physical examinations done</a:t>
            </a:r>
          </a:p>
          <a:p>
            <a:pPr lvl="1"/>
            <a:r>
              <a:rPr lang="en-US" b="1" dirty="0" smtClean="0"/>
              <a:t>Observations made</a:t>
            </a:r>
          </a:p>
          <a:p>
            <a:pPr lvl="1"/>
            <a:r>
              <a:rPr lang="en-US" b="1" dirty="0" smtClean="0"/>
              <a:t>Details of examination birth canal, placenta and membranes and cord with particular attention to any abnormalities</a:t>
            </a:r>
          </a:p>
          <a:p>
            <a:pPr lvl="1"/>
            <a:r>
              <a:rPr lang="en-US" b="1" dirty="0" smtClean="0"/>
              <a:t>Blood volume estimation</a:t>
            </a:r>
          </a:p>
          <a:p>
            <a:pPr>
              <a:buNone/>
            </a:pPr>
            <a:r>
              <a:rPr lang="en-US" b="1" dirty="0" smtClean="0"/>
              <a:t>NB:- Sign to acknowledge your work</a:t>
            </a:r>
          </a:p>
          <a:p>
            <a:pPr>
              <a:buNone/>
            </a:pPr>
            <a:endParaRPr lang="en-US" dirty="0"/>
          </a:p>
        </p:txBody>
      </p:sp>
    </p:spTree>
    <p:extLst>
      <p:ext uri="{BB962C8B-B14F-4D97-AF65-F5344CB8AC3E}">
        <p14:creationId xmlns:p14="http://schemas.microsoft.com/office/powerpoint/2010/main" val="3308110899"/>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Perineal trauma</a:t>
            </a:r>
            <a:br>
              <a:rPr lang="en-US" b="1" dirty="0" smtClean="0"/>
            </a:br>
            <a:endParaRPr lang="en-US" b="1" dirty="0"/>
          </a:p>
        </p:txBody>
      </p:sp>
      <p:sp>
        <p:nvSpPr>
          <p:cNvPr id="3" name="Content Placeholder 2"/>
          <p:cNvSpPr>
            <a:spLocks noGrp="1"/>
          </p:cNvSpPr>
          <p:nvPr>
            <p:ph idx="1"/>
          </p:nvPr>
        </p:nvSpPr>
        <p:spPr>
          <a:xfrm>
            <a:off x="228600" y="533400"/>
            <a:ext cx="8610600" cy="6019800"/>
          </a:xfrm>
        </p:spPr>
        <p:txBody>
          <a:bodyPr>
            <a:normAutofit fontScale="92500" lnSpcReduction="10000"/>
          </a:bodyPr>
          <a:lstStyle/>
          <a:p>
            <a:r>
              <a:rPr lang="en-US" dirty="0" smtClean="0"/>
              <a:t>A large percentage of women sustain some degree of perineal trauma following vaginal birth.</a:t>
            </a:r>
          </a:p>
          <a:p>
            <a:r>
              <a:rPr lang="en-US" dirty="0" smtClean="0"/>
              <a:t>Morbidity in the short or long term following trauma and repair can lead to a major physical, psychological, sexual and social problems affecting  women's ability to care for her newborn baby and other members of family</a:t>
            </a:r>
          </a:p>
          <a:p>
            <a:r>
              <a:rPr lang="en-US" dirty="0" smtClean="0"/>
              <a:t>Midwives should be aware that suturing is a major and sometimes traumatic event for women repair of perineum is an important part of continuing care of a woman during labour and birth</a:t>
            </a:r>
          </a:p>
          <a:p>
            <a:pPr lvl="2"/>
            <a:r>
              <a:rPr lang="en-US" dirty="0" smtClean="0"/>
              <a:t>Permanent presence of midwives who are trained in perineal repair minimize problems associated with rotation of in experienced junior staff</a:t>
            </a:r>
            <a:endParaRPr lang="en-US" dirty="0"/>
          </a:p>
        </p:txBody>
      </p:sp>
    </p:spTree>
    <p:extLst>
      <p:ext uri="{BB962C8B-B14F-4D97-AF65-F5344CB8AC3E}">
        <p14:creationId xmlns:p14="http://schemas.microsoft.com/office/powerpoint/2010/main" val="4079483830"/>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b="1" dirty="0" smtClean="0"/>
              <a:t>Factors associated with reduced incidence of perineal trauma</a:t>
            </a:r>
            <a:endParaRPr lang="en-US" b="1" dirty="0"/>
          </a:p>
        </p:txBody>
      </p:sp>
      <p:sp>
        <p:nvSpPr>
          <p:cNvPr id="3" name="Content Placeholder 2"/>
          <p:cNvSpPr>
            <a:spLocks noGrp="1"/>
          </p:cNvSpPr>
          <p:nvPr>
            <p:ph idx="1"/>
          </p:nvPr>
        </p:nvSpPr>
        <p:spPr>
          <a:xfrm>
            <a:off x="228600" y="1219200"/>
            <a:ext cx="8610600" cy="5486400"/>
          </a:xfrm>
        </p:spPr>
        <p:txBody>
          <a:bodyPr/>
          <a:lstStyle/>
          <a:p>
            <a:r>
              <a:rPr lang="en-US" b="1" dirty="0" smtClean="0"/>
              <a:t>Antenatal perineal massage-not during labour</a:t>
            </a:r>
          </a:p>
          <a:p>
            <a:r>
              <a:rPr lang="en-US" b="1" dirty="0" smtClean="0"/>
              <a:t>Use of warm perineal compress during 2</a:t>
            </a:r>
            <a:r>
              <a:rPr lang="en-US" b="1" baseline="30000" dirty="0" smtClean="0"/>
              <a:t>nd</a:t>
            </a:r>
            <a:r>
              <a:rPr lang="en-US" b="1" dirty="0" smtClean="0"/>
              <a:t> stage</a:t>
            </a:r>
          </a:p>
          <a:p>
            <a:r>
              <a:rPr lang="en-US" b="1" dirty="0" smtClean="0"/>
              <a:t>Restricted use of episiotomy</a:t>
            </a:r>
          </a:p>
          <a:p>
            <a:r>
              <a:rPr lang="en-US" b="1" dirty="0" smtClean="0"/>
              <a:t>Upright birth position-freedom of woman to choose</a:t>
            </a:r>
          </a:p>
          <a:p>
            <a:r>
              <a:rPr lang="en-US" b="1" dirty="0" smtClean="0"/>
              <a:t>Non-directed pushing- woman using her own urges to bear down without coaching </a:t>
            </a:r>
          </a:p>
          <a:p>
            <a:pPr>
              <a:buNone/>
            </a:pPr>
            <a:endParaRPr lang="en-US" dirty="0"/>
          </a:p>
        </p:txBody>
      </p:sp>
    </p:spTree>
    <p:extLst>
      <p:ext uri="{BB962C8B-B14F-4D97-AF65-F5344CB8AC3E}">
        <p14:creationId xmlns:p14="http://schemas.microsoft.com/office/powerpoint/2010/main" val="184794186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Perineal trauma</a:t>
            </a:r>
            <a:br>
              <a:rPr lang="en-US" b="1" dirty="0" smtClean="0"/>
            </a:br>
            <a:endParaRPr lang="en-US" b="1" dirty="0"/>
          </a:p>
        </p:txBody>
      </p:sp>
      <p:sp>
        <p:nvSpPr>
          <p:cNvPr id="3" name="Content Placeholder 2"/>
          <p:cNvSpPr>
            <a:spLocks noGrp="1"/>
          </p:cNvSpPr>
          <p:nvPr>
            <p:ph idx="1"/>
          </p:nvPr>
        </p:nvSpPr>
        <p:spPr>
          <a:xfrm>
            <a:off x="304800" y="609600"/>
            <a:ext cx="8534400" cy="5943600"/>
          </a:xfrm>
        </p:spPr>
        <p:txBody>
          <a:bodyPr/>
          <a:lstStyle/>
          <a:p>
            <a:r>
              <a:rPr lang="en-US" b="1" dirty="0" smtClean="0"/>
              <a:t>Can occur spontaneously or intentionally performed</a:t>
            </a:r>
          </a:p>
          <a:p>
            <a:r>
              <a:rPr lang="en-US" b="1" dirty="0" smtClean="0"/>
              <a:t>Can either be anterior or posterior</a:t>
            </a:r>
          </a:p>
          <a:p>
            <a:r>
              <a:rPr lang="en-US" b="1" dirty="0" smtClean="0"/>
              <a:t>Anterior involves:-</a:t>
            </a:r>
          </a:p>
          <a:p>
            <a:pPr lvl="2"/>
            <a:r>
              <a:rPr lang="en-US" b="1" dirty="0" smtClean="0"/>
              <a:t>Labia</a:t>
            </a:r>
          </a:p>
          <a:p>
            <a:pPr lvl="2"/>
            <a:r>
              <a:rPr lang="en-US" b="1" dirty="0" smtClean="0"/>
              <a:t>Anterior vaginal wall</a:t>
            </a:r>
          </a:p>
          <a:p>
            <a:pPr lvl="2"/>
            <a:r>
              <a:rPr lang="en-US" b="1" dirty="0" smtClean="0"/>
              <a:t>Urethra or clitoris</a:t>
            </a:r>
          </a:p>
          <a:p>
            <a:r>
              <a:rPr lang="en-US" b="1" dirty="0" smtClean="0"/>
              <a:t>Posterior involves:-</a:t>
            </a:r>
          </a:p>
          <a:p>
            <a:pPr lvl="2"/>
            <a:r>
              <a:rPr lang="en-US" b="1" dirty="0" smtClean="0"/>
              <a:t>Posterior vaginal wall or perineal muscles</a:t>
            </a:r>
          </a:p>
          <a:p>
            <a:pPr lvl="2"/>
            <a:r>
              <a:rPr lang="en-US" b="1" dirty="0" smtClean="0"/>
              <a:t>Anal sphincters</a:t>
            </a:r>
          </a:p>
        </p:txBody>
      </p:sp>
    </p:spTree>
    <p:extLst>
      <p:ext uri="{BB962C8B-B14F-4D97-AF65-F5344CB8AC3E}">
        <p14:creationId xmlns:p14="http://schemas.microsoft.com/office/powerpoint/2010/main" val="3222543910"/>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t>Classification of perineal trauma</a:t>
            </a:r>
            <a:r>
              <a:rPr lang="en-US" dirty="0" smtClean="0"/>
              <a:t/>
            </a:r>
            <a:br>
              <a:rPr lang="en-US" dirty="0" smtClean="0"/>
            </a:br>
            <a:endParaRPr lang="en-US" dirty="0"/>
          </a:p>
        </p:txBody>
      </p:sp>
      <p:sp>
        <p:nvSpPr>
          <p:cNvPr id="3" name="Content Placeholder 2"/>
          <p:cNvSpPr>
            <a:spLocks noGrp="1"/>
          </p:cNvSpPr>
          <p:nvPr>
            <p:ph idx="1"/>
          </p:nvPr>
        </p:nvSpPr>
        <p:spPr>
          <a:xfrm>
            <a:off x="381000" y="762000"/>
            <a:ext cx="8305800" cy="5715000"/>
          </a:xfrm>
        </p:spPr>
        <p:txBody>
          <a:bodyPr>
            <a:normAutofit lnSpcReduction="10000"/>
          </a:bodyPr>
          <a:lstStyle/>
          <a:p>
            <a:r>
              <a:rPr lang="en-US" b="1" dirty="0" smtClean="0"/>
              <a:t>1</a:t>
            </a:r>
            <a:r>
              <a:rPr lang="en-US" b="1" baseline="30000" dirty="0" smtClean="0"/>
              <a:t>st</a:t>
            </a:r>
            <a:r>
              <a:rPr lang="en-US" b="1" dirty="0" smtClean="0"/>
              <a:t> degree- injury to perineal skin only</a:t>
            </a:r>
          </a:p>
          <a:p>
            <a:r>
              <a:rPr lang="en-US" b="1" dirty="0" smtClean="0"/>
              <a:t>2</a:t>
            </a:r>
            <a:r>
              <a:rPr lang="en-US" b="1" baseline="30000" dirty="0" smtClean="0"/>
              <a:t>nd</a:t>
            </a:r>
            <a:r>
              <a:rPr lang="en-US" b="1" dirty="0" smtClean="0"/>
              <a:t> degree- injury to perineum, perineal muscles</a:t>
            </a:r>
          </a:p>
          <a:p>
            <a:r>
              <a:rPr lang="en-US" b="1" dirty="0" smtClean="0"/>
              <a:t>3</a:t>
            </a:r>
            <a:r>
              <a:rPr lang="en-US" b="1" baseline="30000" dirty="0" smtClean="0"/>
              <a:t>rd</a:t>
            </a:r>
            <a:r>
              <a:rPr lang="en-US" b="1" dirty="0" smtClean="0"/>
              <a:t> degree- injury to perineal muscles and anal sphincter</a:t>
            </a:r>
          </a:p>
          <a:p>
            <a:pPr lvl="2">
              <a:buNone/>
            </a:pPr>
            <a:r>
              <a:rPr lang="en-US" b="1" dirty="0" smtClean="0"/>
              <a:t>3a- less than 50% of external anal sphincter</a:t>
            </a:r>
          </a:p>
          <a:p>
            <a:pPr lvl="2">
              <a:buNone/>
            </a:pPr>
            <a:r>
              <a:rPr lang="en-US" b="1" dirty="0" smtClean="0"/>
              <a:t>3b- more than 50% of external anal sphincter</a:t>
            </a:r>
          </a:p>
          <a:p>
            <a:pPr lvl="2">
              <a:buNone/>
            </a:pPr>
            <a:r>
              <a:rPr lang="en-US" b="1" dirty="0" smtClean="0"/>
              <a:t>3c- both external and internal sphincter affected</a:t>
            </a:r>
          </a:p>
          <a:p>
            <a:r>
              <a:rPr lang="en-US" b="1" dirty="0" smtClean="0"/>
              <a:t>4</a:t>
            </a:r>
            <a:r>
              <a:rPr lang="en-US" b="1" baseline="30000" dirty="0" smtClean="0"/>
              <a:t>th</a:t>
            </a:r>
            <a:r>
              <a:rPr lang="en-US" b="1" dirty="0" smtClean="0"/>
              <a:t> degree- injury to perineum, anal sphincter complex and anal epithelium</a:t>
            </a:r>
          </a:p>
          <a:p>
            <a:r>
              <a:rPr lang="en-US" b="1" dirty="0" smtClean="0"/>
              <a:t>Isolated buttonhole injury- is injury to rectal mucosa without injury to anal sphincter</a:t>
            </a:r>
            <a:endParaRPr lang="en-US" b="1" dirty="0"/>
          </a:p>
        </p:txBody>
      </p:sp>
    </p:spTree>
    <p:extLst>
      <p:ext uri="{BB962C8B-B14F-4D97-AF65-F5344CB8AC3E}">
        <p14:creationId xmlns:p14="http://schemas.microsoft.com/office/powerpoint/2010/main" val="1208445931"/>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Episiotomy</a:t>
            </a:r>
            <a:br>
              <a:rPr lang="en-US" dirty="0" smtClean="0"/>
            </a:br>
            <a:endParaRPr lang="en-US" dirty="0"/>
          </a:p>
        </p:txBody>
      </p:sp>
      <p:sp>
        <p:nvSpPr>
          <p:cNvPr id="3" name="Content Placeholder 2"/>
          <p:cNvSpPr>
            <a:spLocks noGrp="1"/>
          </p:cNvSpPr>
          <p:nvPr>
            <p:ph idx="1"/>
          </p:nvPr>
        </p:nvSpPr>
        <p:spPr>
          <a:xfrm>
            <a:off x="457200" y="685800"/>
            <a:ext cx="8229600" cy="5440363"/>
          </a:xfrm>
        </p:spPr>
        <p:txBody>
          <a:bodyPr/>
          <a:lstStyle/>
          <a:p>
            <a:endParaRPr lang="en-US" dirty="0"/>
          </a:p>
        </p:txBody>
      </p:sp>
    </p:spTree>
    <p:extLst>
      <p:ext uri="{BB962C8B-B14F-4D97-AF65-F5344CB8AC3E}">
        <p14:creationId xmlns:p14="http://schemas.microsoft.com/office/powerpoint/2010/main" val="1115076952"/>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687234" cy="762000"/>
          </a:xfrm>
        </p:spPr>
        <p:txBody>
          <a:bodyPr>
            <a:normAutofit fontScale="90000"/>
          </a:bodyPr>
          <a:lstStyle/>
          <a:p>
            <a:r>
              <a:rPr lang="en-GB" dirty="0" smtClean="0"/>
              <a:t/>
            </a:r>
            <a:br>
              <a:rPr lang="en-GB" dirty="0" smtClean="0"/>
            </a:br>
            <a:endParaRPr lang="en-GB" dirty="0"/>
          </a:p>
        </p:txBody>
      </p:sp>
      <p:sp>
        <p:nvSpPr>
          <p:cNvPr id="2" name="Content Placeholder 1"/>
          <p:cNvSpPr>
            <a:spLocks noGrp="1"/>
          </p:cNvSpPr>
          <p:nvPr>
            <p:ph idx="1"/>
          </p:nvPr>
        </p:nvSpPr>
        <p:spPr>
          <a:xfrm>
            <a:off x="457200" y="609600"/>
            <a:ext cx="8229600" cy="5715000"/>
          </a:xfrm>
        </p:spPr>
        <p:txBody>
          <a:bodyPr>
            <a:normAutofit fontScale="85000" lnSpcReduction="20000"/>
          </a:bodyPr>
          <a:lstStyle/>
          <a:p>
            <a:pPr>
              <a:buNone/>
            </a:pPr>
            <a:r>
              <a:rPr lang="en-GB" b="1" dirty="0" smtClean="0">
                <a:solidFill>
                  <a:srgbClr val="FFC000"/>
                </a:solidFill>
              </a:rPr>
              <a:t>What is moulding?</a:t>
            </a:r>
          </a:p>
          <a:p>
            <a:pPr>
              <a:buNone/>
            </a:pPr>
            <a:r>
              <a:rPr lang="en-GB" b="1" dirty="0" smtClean="0"/>
              <a:t>Moulding is when the diameters of the foetal skull are reduced in size. </a:t>
            </a:r>
          </a:p>
          <a:p>
            <a:pPr>
              <a:buNone/>
            </a:pPr>
            <a:r>
              <a:rPr lang="en-GB" b="1" dirty="0" smtClean="0"/>
              <a:t>During labour the bones of the foetal skull tend to overlap at the sutures so that the head can easily pass through the birth canal. </a:t>
            </a:r>
          </a:p>
          <a:p>
            <a:pPr>
              <a:buNone/>
            </a:pPr>
            <a:r>
              <a:rPr lang="en-GB" b="1" dirty="0" smtClean="0"/>
              <a:t>During a vaginal examination this is how you should check for moulding:</a:t>
            </a:r>
          </a:p>
          <a:p>
            <a:pPr>
              <a:buNone/>
            </a:pPr>
            <a:r>
              <a:rPr lang="en-GB" b="1" dirty="0" smtClean="0"/>
              <a:t>· In cephalic presentation, run the finger on the head feeling for the sutures</a:t>
            </a:r>
          </a:p>
          <a:p>
            <a:pPr>
              <a:buNone/>
            </a:pPr>
            <a:r>
              <a:rPr lang="en-GB" b="1" dirty="0" smtClean="0"/>
              <a:t>· Judge the degree of moulding by feeling the amount of overlapping of skull bones</a:t>
            </a:r>
          </a:p>
          <a:p>
            <a:pPr>
              <a:buNone/>
            </a:pPr>
            <a:r>
              <a:rPr lang="en-GB" b="1" dirty="0" smtClean="0"/>
              <a:t>· Check for caput</a:t>
            </a:r>
          </a:p>
          <a:p>
            <a:pPr>
              <a:buNone/>
            </a:pPr>
            <a:r>
              <a:rPr lang="en-GB" b="1" dirty="0" smtClean="0"/>
              <a:t>The pelvis is assessed to check if it is adequate</a:t>
            </a:r>
          </a:p>
        </p:txBody>
      </p:sp>
    </p:spTree>
    <p:extLst>
      <p:ext uri="{BB962C8B-B14F-4D97-AF65-F5344CB8AC3E}">
        <p14:creationId xmlns:p14="http://schemas.microsoft.com/office/powerpoint/2010/main" val="3822758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457200"/>
          </a:xfrm>
        </p:spPr>
        <p:txBody>
          <a:bodyPr>
            <a:normAutofit fontScale="90000"/>
          </a:bodyPr>
          <a:lstStyle/>
          <a:p>
            <a:r>
              <a:rPr lang="en-GB" b="1" dirty="0" smtClean="0">
                <a:solidFill>
                  <a:srgbClr val="C00000"/>
                </a:solidFill>
              </a:rPr>
              <a:t>The Pelvis cont...</a:t>
            </a:r>
            <a:endParaRPr lang="en-GB" b="1" dirty="0"/>
          </a:p>
        </p:txBody>
      </p:sp>
      <p:sp>
        <p:nvSpPr>
          <p:cNvPr id="2" name="Content Placeholder 1"/>
          <p:cNvSpPr>
            <a:spLocks noGrp="1"/>
          </p:cNvSpPr>
          <p:nvPr>
            <p:ph idx="1"/>
          </p:nvPr>
        </p:nvSpPr>
        <p:spPr>
          <a:xfrm>
            <a:off x="457200" y="457200"/>
            <a:ext cx="8229600" cy="6629400"/>
          </a:xfrm>
        </p:spPr>
        <p:txBody>
          <a:bodyPr>
            <a:noAutofit/>
          </a:bodyPr>
          <a:lstStyle/>
          <a:p>
            <a:pPr>
              <a:buNone/>
            </a:pPr>
            <a:r>
              <a:rPr lang="en-GB" sz="2000" b="1" dirty="0" smtClean="0"/>
              <a:t>The following factors should be checked:</a:t>
            </a:r>
          </a:p>
          <a:p>
            <a:pPr>
              <a:buNone/>
            </a:pPr>
            <a:r>
              <a:rPr lang="en-GB" sz="2000" b="1" dirty="0" smtClean="0"/>
              <a:t>· Is it roomy?</a:t>
            </a:r>
          </a:p>
          <a:p>
            <a:pPr>
              <a:buNone/>
            </a:pPr>
            <a:r>
              <a:rPr lang="en-GB" sz="2000" b="1" dirty="0" smtClean="0"/>
              <a:t>· Are the sidewalls well spaced?</a:t>
            </a:r>
          </a:p>
          <a:p>
            <a:pPr>
              <a:buNone/>
            </a:pPr>
            <a:r>
              <a:rPr lang="en-GB" sz="2000" b="1" dirty="0" smtClean="0"/>
              <a:t>· Can you touch the promontory of the sacrum easily?</a:t>
            </a:r>
          </a:p>
          <a:p>
            <a:pPr>
              <a:buNone/>
            </a:pPr>
            <a:r>
              <a:rPr lang="en-GB" sz="2000" b="1" dirty="0" smtClean="0"/>
              <a:t>· Is the pubic arch wide enough?</a:t>
            </a:r>
          </a:p>
          <a:p>
            <a:pPr>
              <a:buNone/>
            </a:pPr>
            <a:r>
              <a:rPr lang="en-GB" sz="2000" b="1" dirty="0" smtClean="0"/>
              <a:t>· After checking for moulding, direct the fingers behind the head and make an effort to reach the </a:t>
            </a:r>
            <a:r>
              <a:rPr lang="en-GB" sz="2000" b="1" dirty="0" err="1" smtClean="0"/>
              <a:t>sacro</a:t>
            </a:r>
            <a:r>
              <a:rPr lang="en-GB" sz="2000" b="1" dirty="0" smtClean="0"/>
              <a:t>-promontory.</a:t>
            </a:r>
          </a:p>
          <a:p>
            <a:pPr>
              <a:buNone/>
            </a:pPr>
            <a:r>
              <a:rPr lang="en-GB" sz="2000" b="1" dirty="0" smtClean="0"/>
              <a:t>The palm of the hand should be facing upwards. Promontory of the sacrum should not be reached.</a:t>
            </a:r>
          </a:p>
          <a:p>
            <a:pPr>
              <a:buNone/>
            </a:pPr>
            <a:r>
              <a:rPr lang="en-GB" sz="2000" b="1" dirty="0" smtClean="0"/>
              <a:t>· With the palm facing downwards run the two fingers down along the hollow of the sacrum and determine the shape. The hollow of the sacrum should be curved.</a:t>
            </a:r>
          </a:p>
          <a:p>
            <a:pPr>
              <a:buNone/>
            </a:pPr>
            <a:r>
              <a:rPr lang="en-GB" sz="2000" b="1" dirty="0" smtClean="0"/>
              <a:t>· The two fingers are then moved to where the ischial spines are located on either side of the pelvis. Run the finger along this area to determine whether or not the ischial spines are unduly prominent. Or else you can stretch your fingers to see if the spines are prominent. The ischial spines should not be prominent.</a:t>
            </a:r>
          </a:p>
        </p:txBody>
      </p:sp>
    </p:spTree>
    <p:extLst>
      <p:ext uri="{BB962C8B-B14F-4D97-AF65-F5344CB8AC3E}">
        <p14:creationId xmlns:p14="http://schemas.microsoft.com/office/powerpoint/2010/main" val="5668136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7611034" cy="990600"/>
          </a:xfrm>
        </p:spPr>
        <p:txBody>
          <a:bodyPr/>
          <a:lstStyle/>
          <a:p>
            <a:r>
              <a:rPr lang="en-GB" b="1" dirty="0" smtClean="0">
                <a:solidFill>
                  <a:srgbClr val="C00000"/>
                </a:solidFill>
              </a:rPr>
              <a:t>The Pelvis cont...</a:t>
            </a:r>
            <a:endParaRPr lang="en-GB" b="1" dirty="0"/>
          </a:p>
        </p:txBody>
      </p:sp>
      <p:sp>
        <p:nvSpPr>
          <p:cNvPr id="2" name="Content Placeholder 1"/>
          <p:cNvSpPr>
            <a:spLocks noGrp="1"/>
          </p:cNvSpPr>
          <p:nvPr>
            <p:ph idx="1"/>
          </p:nvPr>
        </p:nvSpPr>
        <p:spPr>
          <a:xfrm>
            <a:off x="381000" y="1447800"/>
            <a:ext cx="8001000" cy="5410200"/>
          </a:xfrm>
        </p:spPr>
        <p:txBody>
          <a:bodyPr>
            <a:normAutofit/>
          </a:bodyPr>
          <a:lstStyle/>
          <a:p>
            <a:r>
              <a:rPr lang="en-GB" sz="2800" b="1" dirty="0" smtClean="0"/>
              <a:t>As you move the fingers with the palm facing upward, on reaching the pubic arch check if it can accommodate two fingers. </a:t>
            </a:r>
          </a:p>
          <a:p>
            <a:r>
              <a:rPr lang="en-GB" sz="2800" b="1" dirty="0" smtClean="0"/>
              <a:t>The apex usually should accommodate two fingers.</a:t>
            </a:r>
          </a:p>
          <a:p>
            <a:r>
              <a:rPr lang="en-GB" sz="2800" b="1" dirty="0" smtClean="0"/>
              <a:t>Make a fist facing downwards then place the fist between the ischial tuberosities. </a:t>
            </a:r>
          </a:p>
          <a:p>
            <a:r>
              <a:rPr lang="en-GB" sz="2800" b="1" dirty="0" smtClean="0"/>
              <a:t>The Intertuberosity should accommodate four knuckles.</a:t>
            </a:r>
          </a:p>
          <a:p>
            <a:pPr>
              <a:buNone/>
            </a:pPr>
            <a:endParaRPr lang="en-GB" dirty="0"/>
          </a:p>
        </p:txBody>
      </p:sp>
    </p:spTree>
    <p:extLst>
      <p:ext uri="{BB962C8B-B14F-4D97-AF65-F5344CB8AC3E}">
        <p14:creationId xmlns:p14="http://schemas.microsoft.com/office/powerpoint/2010/main" val="2437130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96962"/>
          </a:xfrm>
        </p:spPr>
        <p:txBody>
          <a:bodyPr>
            <a:normAutofit fontScale="90000"/>
          </a:bodyPr>
          <a:lstStyle/>
          <a:p>
            <a:r>
              <a:rPr lang="en-GB" b="1" dirty="0" smtClean="0">
                <a:solidFill>
                  <a:srgbClr val="FF0000"/>
                </a:solidFill>
              </a:rPr>
              <a:t>The Discharge</a:t>
            </a:r>
            <a:r>
              <a:rPr lang="en-GB" dirty="0" smtClean="0"/>
              <a:t/>
            </a:r>
            <a:br>
              <a:rPr lang="en-GB" dirty="0" smtClean="0"/>
            </a:br>
            <a:endParaRPr lang="en-GB" dirty="0"/>
          </a:p>
        </p:txBody>
      </p:sp>
      <p:sp>
        <p:nvSpPr>
          <p:cNvPr id="2" name="Content Placeholder 1"/>
          <p:cNvSpPr>
            <a:spLocks noGrp="1"/>
          </p:cNvSpPr>
          <p:nvPr>
            <p:ph idx="1"/>
          </p:nvPr>
        </p:nvSpPr>
        <p:spPr>
          <a:xfrm>
            <a:off x="457200" y="914400"/>
            <a:ext cx="8229600" cy="5638800"/>
          </a:xfrm>
        </p:spPr>
        <p:txBody>
          <a:bodyPr>
            <a:normAutofit fontScale="77500" lnSpcReduction="20000"/>
          </a:bodyPr>
          <a:lstStyle/>
          <a:p>
            <a:pPr>
              <a:buNone/>
            </a:pPr>
            <a:r>
              <a:rPr lang="en-GB" b="1" dirty="0" smtClean="0"/>
              <a:t>Withdraw the fingers and check if there is:</a:t>
            </a:r>
          </a:p>
          <a:p>
            <a:r>
              <a:rPr lang="en-GB" b="1" dirty="0" smtClean="0"/>
              <a:t>Any vaginal discharge</a:t>
            </a:r>
          </a:p>
          <a:p>
            <a:r>
              <a:rPr lang="en-GB" b="1" dirty="0" smtClean="0"/>
              <a:t>Any smell</a:t>
            </a:r>
          </a:p>
          <a:p>
            <a:r>
              <a:rPr lang="en-GB" b="1" dirty="0" smtClean="0"/>
              <a:t>Any liquor or meconium staining</a:t>
            </a:r>
          </a:p>
          <a:p>
            <a:r>
              <a:rPr lang="en-GB" b="1" dirty="0" smtClean="0"/>
              <a:t>Any bleeding</a:t>
            </a:r>
          </a:p>
          <a:p>
            <a:r>
              <a:rPr lang="en-GB" b="1" dirty="0" smtClean="0"/>
              <a:t>The following steps should be taken as part of your investigation:</a:t>
            </a:r>
          </a:p>
          <a:p>
            <a:r>
              <a:rPr lang="en-GB" b="1" dirty="0" smtClean="0"/>
              <a:t>Take a urine sample for albumin and sugar</a:t>
            </a:r>
          </a:p>
          <a:p>
            <a:r>
              <a:rPr lang="en-GB" b="1" dirty="0" smtClean="0"/>
              <a:t>Check for acetone, especially if the patient is in prolonged labour</a:t>
            </a:r>
          </a:p>
          <a:p>
            <a:r>
              <a:rPr lang="en-GB" b="1" dirty="0" smtClean="0"/>
              <a:t>Take blood for haemoglobin and cross matching if the patient is anaemic or might need an operation</a:t>
            </a:r>
          </a:p>
          <a:p>
            <a:pPr>
              <a:buNone/>
            </a:pPr>
            <a:r>
              <a:rPr lang="en-GB" b="1" dirty="0" smtClean="0"/>
              <a:t>By this time you will have gathered enough information as to the stage of labour and whether the patient belongs to the ‘at risk’ category and needs referral or not.</a:t>
            </a:r>
            <a:endParaRPr lang="en-GB" b="1" dirty="0"/>
          </a:p>
        </p:txBody>
      </p:sp>
    </p:spTree>
    <p:extLst>
      <p:ext uri="{BB962C8B-B14F-4D97-AF65-F5344CB8AC3E}">
        <p14:creationId xmlns:p14="http://schemas.microsoft.com/office/powerpoint/2010/main" val="663006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FOCUSED ANTENATAL CARE</a:t>
            </a:r>
            <a:endParaRPr lang="en-US" dirty="0"/>
          </a:p>
        </p:txBody>
      </p:sp>
      <p:sp>
        <p:nvSpPr>
          <p:cNvPr id="3" name="Content Placeholder 2"/>
          <p:cNvSpPr>
            <a:spLocks noGrp="1"/>
          </p:cNvSpPr>
          <p:nvPr>
            <p:ph idx="1"/>
          </p:nvPr>
        </p:nvSpPr>
        <p:spPr/>
        <p:txBody>
          <a:bodyPr/>
          <a:lstStyle/>
          <a:p>
            <a:r>
              <a:rPr lang="en-US" dirty="0" smtClean="0"/>
              <a:t>REFERS TO A MINIMUM NUMBER OF FOUR COMPREHENSIVE PERSONALISED ANTENATAL VISITS EACH OF WHICH HAS SPECIFIC ITEMS OF CLIENT ASSESMENT, EDUCATION AND CARE TO ENSURE PREVENTION OR EARLY DETECTION AND PROMPT MANAGEMENT OF COMPLICATIOS</a:t>
            </a:r>
            <a:endParaRPr lang="en-US" dirty="0"/>
          </a:p>
        </p:txBody>
      </p:sp>
    </p:spTree>
    <p:extLst>
      <p:ext uri="{BB962C8B-B14F-4D97-AF65-F5344CB8AC3E}">
        <p14:creationId xmlns:p14="http://schemas.microsoft.com/office/powerpoint/2010/main" val="2381594299"/>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991600" cy="1447800"/>
          </a:xfrm>
        </p:spPr>
        <p:txBody>
          <a:bodyPr>
            <a:normAutofit/>
          </a:bodyPr>
          <a:lstStyle/>
          <a:p>
            <a:r>
              <a:rPr lang="en-US" b="1" dirty="0" smtClean="0">
                <a:solidFill>
                  <a:srgbClr val="FF0000"/>
                </a:solidFill>
              </a:rPr>
              <a:t>Management of First Stage of Labour</a:t>
            </a:r>
            <a:r>
              <a:rPr lang="en-US" b="1" dirty="0" smtClean="0"/>
              <a:t/>
            </a:r>
            <a:br>
              <a:rPr lang="en-US" b="1" dirty="0" smtClean="0"/>
            </a:br>
            <a:endParaRPr lang="en-US" b="1" dirty="0"/>
          </a:p>
        </p:txBody>
      </p:sp>
      <p:sp>
        <p:nvSpPr>
          <p:cNvPr id="2" name="Content Placeholder 1"/>
          <p:cNvSpPr>
            <a:spLocks noGrp="1"/>
          </p:cNvSpPr>
          <p:nvPr>
            <p:ph idx="1"/>
          </p:nvPr>
        </p:nvSpPr>
        <p:spPr>
          <a:xfrm>
            <a:off x="457200" y="685800"/>
            <a:ext cx="8229600" cy="6172200"/>
          </a:xfrm>
        </p:spPr>
        <p:txBody>
          <a:bodyPr>
            <a:noAutofit/>
          </a:bodyPr>
          <a:lstStyle/>
          <a:p>
            <a:pPr>
              <a:buNone/>
            </a:pPr>
            <a:r>
              <a:rPr lang="en-US" sz="2000" b="1" dirty="0" smtClean="0"/>
              <a:t>When managing the first stage of labour, you should keep to the following procedure, making sure you record your findings in a partogram:</a:t>
            </a:r>
          </a:p>
          <a:p>
            <a:r>
              <a:rPr lang="en-US" sz="2000" b="1" dirty="0" smtClean="0"/>
              <a:t>Admit the patient to the waiting room, reassure her and introduce her to other patients</a:t>
            </a:r>
          </a:p>
          <a:p>
            <a:r>
              <a:rPr lang="en-US" sz="2000" b="1" dirty="0" smtClean="0"/>
              <a:t>Reassure her and explain what is being done at every stage</a:t>
            </a:r>
          </a:p>
          <a:p>
            <a:r>
              <a:rPr lang="en-US" sz="2000" b="1" dirty="0" smtClean="0"/>
              <a:t>The mother may have a warm bath and change into a hospital gown</a:t>
            </a:r>
          </a:p>
          <a:p>
            <a:r>
              <a:rPr lang="en-US" sz="2000" b="1" dirty="0" smtClean="0"/>
              <a:t>Encourage her to walk about and empty her bladder frequently to facilitate descent</a:t>
            </a:r>
          </a:p>
        </p:txBody>
      </p:sp>
    </p:spTree>
    <p:extLst>
      <p:ext uri="{BB962C8B-B14F-4D97-AF65-F5344CB8AC3E}">
        <p14:creationId xmlns:p14="http://schemas.microsoft.com/office/powerpoint/2010/main" val="3757249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81000"/>
            <a:ext cx="8763000" cy="762000"/>
          </a:xfrm>
        </p:spPr>
        <p:txBody>
          <a:bodyPr>
            <a:normAutofit fontScale="90000"/>
          </a:bodyPr>
          <a:lstStyle/>
          <a:p>
            <a:r>
              <a:rPr lang="en-US" b="1" dirty="0" smtClean="0">
                <a:solidFill>
                  <a:srgbClr val="FF0000"/>
                </a:solidFill>
              </a:rPr>
              <a:t>Management of First Stage of Labour cont…</a:t>
            </a:r>
            <a:endParaRPr lang="en-US" b="1" dirty="0"/>
          </a:p>
        </p:txBody>
      </p:sp>
      <p:sp>
        <p:nvSpPr>
          <p:cNvPr id="2" name="Content Placeholder 1"/>
          <p:cNvSpPr>
            <a:spLocks noGrp="1"/>
          </p:cNvSpPr>
          <p:nvPr>
            <p:ph idx="1"/>
          </p:nvPr>
        </p:nvSpPr>
        <p:spPr>
          <a:xfrm>
            <a:off x="533400" y="1143000"/>
            <a:ext cx="8153400" cy="5486400"/>
          </a:xfrm>
        </p:spPr>
        <p:txBody>
          <a:bodyPr>
            <a:normAutofit fontScale="85000" lnSpcReduction="10000"/>
          </a:bodyPr>
          <a:lstStyle/>
          <a:p>
            <a:r>
              <a:rPr lang="en-US" sz="2800" b="1" dirty="0" smtClean="0"/>
              <a:t>Give her plenty of fluids with sugar or glucose as she has to work hard and needs the energy</a:t>
            </a:r>
          </a:p>
          <a:p>
            <a:r>
              <a:rPr lang="en-US" sz="2800" b="1" dirty="0" smtClean="0"/>
              <a:t>Do not allow any solid foods as the stomach takes a long time to empty in Labour Should she need an operation and anaesthesia, the emptying of the stomach will be difficult and she might vomit and inhale the vomit. If she is in much pain and the delivery is still far off, give her a sedative.</a:t>
            </a:r>
          </a:p>
          <a:p>
            <a:pPr>
              <a:buNone/>
            </a:pPr>
            <a:r>
              <a:rPr lang="en-US" sz="2800" b="1" dirty="0" smtClean="0"/>
              <a:t>Check the following regularly:</a:t>
            </a:r>
          </a:p>
          <a:p>
            <a:r>
              <a:rPr lang="en-US" sz="2800" b="1" dirty="0" smtClean="0"/>
              <a:t>Check the foetal heart rate half hourly or more often if you suspect distress</a:t>
            </a:r>
          </a:p>
          <a:p>
            <a:r>
              <a:rPr lang="en-US" sz="2800" b="1" dirty="0" smtClean="0"/>
              <a:t>Check uterine contractions (strength, type, frequency and duration) as well as maternal pulse, BP and temperature</a:t>
            </a:r>
          </a:p>
          <a:p>
            <a:r>
              <a:rPr lang="en-US" sz="2800" b="1" dirty="0" smtClean="0"/>
              <a:t>Check the urine output and check for albumin and acetone if indicated every two hours</a:t>
            </a:r>
            <a:endParaRPr lang="en-US" sz="2800" b="1" dirty="0"/>
          </a:p>
        </p:txBody>
      </p:sp>
    </p:spTree>
    <p:extLst>
      <p:ext uri="{BB962C8B-B14F-4D97-AF65-F5344CB8AC3E}">
        <p14:creationId xmlns:p14="http://schemas.microsoft.com/office/powerpoint/2010/main" val="2120171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7687234" cy="609600"/>
          </a:xfrm>
        </p:spPr>
        <p:txBody>
          <a:bodyPr>
            <a:normAutofit fontScale="90000"/>
          </a:bodyPr>
          <a:lstStyle/>
          <a:p>
            <a:r>
              <a:rPr lang="en-US" b="1" dirty="0" smtClean="0">
                <a:solidFill>
                  <a:srgbClr val="FF0000"/>
                </a:solidFill>
              </a:rPr>
              <a:t>Management of First Stage of Labour cont…</a:t>
            </a:r>
            <a:endParaRPr lang="en-US" b="1" dirty="0"/>
          </a:p>
        </p:txBody>
      </p:sp>
      <p:sp>
        <p:nvSpPr>
          <p:cNvPr id="2" name="Content Placeholder 1"/>
          <p:cNvSpPr>
            <a:spLocks noGrp="1"/>
          </p:cNvSpPr>
          <p:nvPr>
            <p:ph idx="1"/>
          </p:nvPr>
        </p:nvSpPr>
        <p:spPr>
          <a:xfrm>
            <a:off x="457200" y="1066800"/>
            <a:ext cx="8229600" cy="5791200"/>
          </a:xfrm>
        </p:spPr>
        <p:txBody>
          <a:bodyPr>
            <a:normAutofit fontScale="25000" lnSpcReduction="20000"/>
          </a:bodyPr>
          <a:lstStyle/>
          <a:p>
            <a:r>
              <a:rPr lang="en-US" sz="8000" b="1" dirty="0" smtClean="0"/>
              <a:t>Every four hours check the level of the presenting part and the degree of dilatation of the cervix</a:t>
            </a:r>
          </a:p>
          <a:p>
            <a:r>
              <a:rPr lang="en-US" sz="8000" b="1" dirty="0" smtClean="0"/>
              <a:t>Constantly check the woman's reaction to labour and be aware of her needs, especially for pain relief. You can repeat </a:t>
            </a:r>
            <a:r>
              <a:rPr lang="en-US" sz="8000" b="1" dirty="0" err="1" smtClean="0"/>
              <a:t>pethidine</a:t>
            </a:r>
            <a:r>
              <a:rPr lang="en-US" sz="8000" b="1" dirty="0" smtClean="0"/>
              <a:t> 50 mg IM if cervical dilatation is still 5 cm or less. Do not give more </a:t>
            </a:r>
            <a:r>
              <a:rPr lang="en-US" sz="8000" b="1" dirty="0" err="1" smtClean="0"/>
              <a:t>pethidine</a:t>
            </a:r>
            <a:r>
              <a:rPr lang="en-US" sz="8000" b="1" dirty="0" smtClean="0"/>
              <a:t> if delivery is imminent as it depresses the baby's respiration</a:t>
            </a:r>
          </a:p>
          <a:p>
            <a:r>
              <a:rPr lang="en-US" sz="8000" b="1" dirty="0" smtClean="0"/>
              <a:t>Towards the end of the first stage, she can rest on her side, or in any position she finds comfortable, for example,</a:t>
            </a:r>
          </a:p>
          <a:p>
            <a:r>
              <a:rPr lang="en-US" sz="8000" b="1" dirty="0" smtClean="0"/>
              <a:t>squatting</a:t>
            </a:r>
          </a:p>
          <a:p>
            <a:r>
              <a:rPr lang="en-US" sz="8000" b="1" dirty="0" smtClean="0"/>
              <a:t>Discourage pushing or bearing down before the cervix is fully dilated</a:t>
            </a:r>
          </a:p>
          <a:p>
            <a:r>
              <a:rPr lang="en-US" sz="8000" b="1" dirty="0" smtClean="0"/>
              <a:t>Early pushing only exhausts the woman and will cause oedema of the cervix and interfere with normal dilatation</a:t>
            </a:r>
          </a:p>
          <a:p>
            <a:r>
              <a:rPr lang="en-US" sz="8000" b="1" dirty="0" smtClean="0"/>
              <a:t> If the bladder is full and she cannot empty it on her own, catheterize her using aseptic technique</a:t>
            </a:r>
          </a:p>
          <a:p>
            <a:r>
              <a:rPr lang="en-US" sz="8000" b="1" dirty="0" smtClean="0"/>
              <a:t> When the membranes rupture, usually at the end of the first stage, check the colour of the liquor for </a:t>
            </a:r>
            <a:r>
              <a:rPr lang="en-US" sz="8000" b="1" dirty="0" err="1" smtClean="0"/>
              <a:t>meconium</a:t>
            </a:r>
            <a:r>
              <a:rPr lang="en-US" sz="8000" b="1" dirty="0" smtClean="0"/>
              <a:t> staining, the foetal heart rate and do a vaginal examination to exclude </a:t>
            </a:r>
            <a:r>
              <a:rPr lang="en-US" sz="8000" b="1" dirty="0" err="1" smtClean="0"/>
              <a:t>prolapse</a:t>
            </a:r>
            <a:r>
              <a:rPr lang="en-US" sz="8000" b="1" dirty="0" smtClean="0"/>
              <a:t> of the cord</a:t>
            </a:r>
          </a:p>
        </p:txBody>
      </p:sp>
    </p:spTree>
    <p:extLst>
      <p:ext uri="{BB962C8B-B14F-4D97-AF65-F5344CB8AC3E}">
        <p14:creationId xmlns:p14="http://schemas.microsoft.com/office/powerpoint/2010/main" val="36798431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458200" cy="1295400"/>
          </a:xfrm>
        </p:spPr>
        <p:txBody>
          <a:bodyPr>
            <a:normAutofit fontScale="90000"/>
          </a:bodyPr>
          <a:lstStyle/>
          <a:p>
            <a:r>
              <a:rPr lang="en-US" b="1" dirty="0" smtClean="0">
                <a:solidFill>
                  <a:srgbClr val="FF0000"/>
                </a:solidFill>
              </a:rPr>
              <a:t>the observations you are</a:t>
            </a:r>
            <a:br>
              <a:rPr lang="en-US" b="1" dirty="0" smtClean="0">
                <a:solidFill>
                  <a:srgbClr val="FF0000"/>
                </a:solidFill>
              </a:rPr>
            </a:br>
            <a:r>
              <a:rPr lang="en-US" b="1" dirty="0" smtClean="0">
                <a:solidFill>
                  <a:srgbClr val="FF0000"/>
                </a:solidFill>
              </a:rPr>
              <a:t>supposed to record in the partogram</a:t>
            </a:r>
          </a:p>
        </p:txBody>
      </p:sp>
      <p:sp>
        <p:nvSpPr>
          <p:cNvPr id="2" name="Content Placeholder 1"/>
          <p:cNvSpPr>
            <a:spLocks noGrp="1"/>
          </p:cNvSpPr>
          <p:nvPr>
            <p:ph idx="1"/>
          </p:nvPr>
        </p:nvSpPr>
        <p:spPr>
          <a:xfrm>
            <a:off x="457200" y="1600200"/>
            <a:ext cx="8229600" cy="4953000"/>
          </a:xfrm>
        </p:spPr>
        <p:txBody>
          <a:bodyPr>
            <a:normAutofit/>
          </a:bodyPr>
          <a:lstStyle/>
          <a:p>
            <a:r>
              <a:rPr lang="en-US" dirty="0" smtClean="0"/>
              <a:t> </a:t>
            </a:r>
            <a:r>
              <a:rPr lang="en-US" b="1" dirty="0" smtClean="0">
                <a:solidFill>
                  <a:srgbClr val="FFC000"/>
                </a:solidFill>
              </a:rPr>
              <a:t>Vital signs-temp, pulse, resp, BP</a:t>
            </a:r>
            <a:endParaRPr lang="en-US" b="1" dirty="0" smtClean="0"/>
          </a:p>
          <a:p>
            <a:r>
              <a:rPr lang="en-US" b="1" dirty="0" smtClean="0"/>
              <a:t>FHR</a:t>
            </a:r>
          </a:p>
          <a:p>
            <a:r>
              <a:rPr lang="en-US" b="1" dirty="0" smtClean="0"/>
              <a:t>Details of vaginal examination</a:t>
            </a:r>
          </a:p>
          <a:p>
            <a:r>
              <a:rPr lang="en-US" b="1" dirty="0" smtClean="0"/>
              <a:t>Contraction strength and number of contractions in ten minutes</a:t>
            </a:r>
          </a:p>
          <a:p>
            <a:r>
              <a:rPr lang="en-US" b="1" dirty="0" smtClean="0"/>
              <a:t>Fluid balance</a:t>
            </a:r>
          </a:p>
          <a:p>
            <a:r>
              <a:rPr lang="en-US" b="1" dirty="0" smtClean="0"/>
              <a:t>Urinalysis</a:t>
            </a:r>
          </a:p>
          <a:p>
            <a:r>
              <a:rPr lang="en-US" b="1" dirty="0" smtClean="0"/>
              <a:t>Drugs administered</a:t>
            </a:r>
            <a:endParaRPr lang="en-US" b="1" dirty="0"/>
          </a:p>
        </p:txBody>
      </p:sp>
    </p:spTree>
    <p:extLst>
      <p:ext uri="{BB962C8B-B14F-4D97-AF65-F5344CB8AC3E}">
        <p14:creationId xmlns:p14="http://schemas.microsoft.com/office/powerpoint/2010/main" val="674820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763000" cy="990600"/>
          </a:xfrm>
        </p:spPr>
        <p:txBody>
          <a:bodyPr>
            <a:normAutofit fontScale="90000"/>
          </a:bodyPr>
          <a:lstStyle/>
          <a:p>
            <a:pPr algn="l"/>
            <a:r>
              <a:rPr lang="en-US" b="1" dirty="0" smtClean="0">
                <a:solidFill>
                  <a:srgbClr val="C00000"/>
                </a:solidFill>
              </a:rPr>
              <a:t>Observations to record on the partograph cont…</a:t>
            </a:r>
            <a:endParaRPr lang="en-US" b="1" dirty="0">
              <a:solidFill>
                <a:srgbClr val="C00000"/>
              </a:solidFill>
            </a:endParaRPr>
          </a:p>
        </p:txBody>
      </p:sp>
      <p:sp>
        <p:nvSpPr>
          <p:cNvPr id="2" name="Content Placeholder 1"/>
          <p:cNvSpPr>
            <a:spLocks noGrp="1"/>
          </p:cNvSpPr>
          <p:nvPr>
            <p:ph idx="1"/>
          </p:nvPr>
        </p:nvSpPr>
        <p:spPr>
          <a:xfrm>
            <a:off x="228600" y="990600"/>
            <a:ext cx="8610600" cy="5715000"/>
          </a:xfrm>
        </p:spPr>
        <p:txBody>
          <a:bodyPr>
            <a:noAutofit/>
          </a:bodyPr>
          <a:lstStyle/>
          <a:p>
            <a:pPr>
              <a:buNone/>
            </a:pPr>
            <a:r>
              <a:rPr lang="en-US" sz="2400" b="1" dirty="0" smtClean="0"/>
              <a:t>When observing the contractions, you should note the following:</a:t>
            </a:r>
          </a:p>
          <a:p>
            <a:r>
              <a:rPr lang="en-US" sz="2400" b="1" dirty="0" smtClean="0"/>
              <a:t>Uterine contraction duration, strength and frequency</a:t>
            </a:r>
          </a:p>
          <a:p>
            <a:r>
              <a:rPr lang="en-US" sz="2400" b="1" dirty="0" smtClean="0"/>
              <a:t>In early labour the contractions are mild, lasting 20 to 30 seconds and are infrequent</a:t>
            </a:r>
          </a:p>
          <a:p>
            <a:r>
              <a:rPr lang="en-US" sz="2400" b="1" dirty="0" smtClean="0"/>
              <a:t>As labour progresses, the contractions become stronger, lasting 40 to 50 seconds and are about three contractions per ten minutes</a:t>
            </a:r>
          </a:p>
          <a:p>
            <a:r>
              <a:rPr lang="en-US" sz="2400" b="1" dirty="0" smtClean="0"/>
              <a:t>The uterus should always relax between contractions</a:t>
            </a:r>
          </a:p>
          <a:p>
            <a:r>
              <a:rPr lang="en-US" sz="2400" b="1" dirty="0" smtClean="0"/>
              <a:t>The cervix dilates progressively from 4cm at a rate of approximately 1cm and 1.5cm hourly in primigravida and multigravida respectively</a:t>
            </a:r>
          </a:p>
          <a:p>
            <a:r>
              <a:rPr lang="en-US" sz="2400" b="1" dirty="0" smtClean="0"/>
              <a:t>The descent of the presenting part can be noted by abdominal palpation or vaginal examination. Avoid unnecessary vaginal examination</a:t>
            </a:r>
          </a:p>
          <a:p>
            <a:pPr>
              <a:buNone/>
            </a:pPr>
            <a:r>
              <a:rPr lang="en-US" sz="2400" b="1" i="1" dirty="0" smtClean="0">
                <a:solidFill>
                  <a:srgbClr val="00B050"/>
                </a:solidFill>
              </a:rPr>
              <a:t>Remember to allay the mother's fears and reassure her throughout your examination and indeed throughout labour. A mother in labour needs to feel loved, cared for and to be treated with dignity.</a:t>
            </a:r>
            <a:endParaRPr lang="en-US" sz="2400" b="1" dirty="0">
              <a:solidFill>
                <a:srgbClr val="00B050"/>
              </a:solidFill>
            </a:endParaRPr>
          </a:p>
        </p:txBody>
      </p:sp>
    </p:spTree>
    <p:extLst>
      <p:ext uri="{BB962C8B-B14F-4D97-AF65-F5344CB8AC3E}">
        <p14:creationId xmlns:p14="http://schemas.microsoft.com/office/powerpoint/2010/main" val="86366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ureC_10"/>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Tree>
    <p:extLst>
      <p:ext uri="{BB962C8B-B14F-4D97-AF65-F5344CB8AC3E}">
        <p14:creationId xmlns:p14="http://schemas.microsoft.com/office/powerpoint/2010/main" val="45004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arto - e"/>
          <p:cNvPicPr>
            <a:picLocks noChangeAspect="1" noChangeArrowheads="1"/>
          </p:cNvPicPr>
          <p:nvPr/>
        </p:nvPicPr>
        <p:blipFill>
          <a:blip r:embed="rId2"/>
          <a:srcRect/>
          <a:stretch>
            <a:fillRect/>
          </a:stretch>
        </p:blipFill>
        <p:spPr>
          <a:xfrm>
            <a:off x="0" y="0"/>
            <a:ext cx="10287000" cy="6858000"/>
          </a:xfrm>
          <a:prstGeom prst="rect">
            <a:avLst/>
          </a:prstGeom>
        </p:spPr>
      </p:pic>
    </p:spTree>
    <p:extLst>
      <p:ext uri="{BB962C8B-B14F-4D97-AF65-F5344CB8AC3E}">
        <p14:creationId xmlns:p14="http://schemas.microsoft.com/office/powerpoint/2010/main" val="4146079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fontScale="90000"/>
          </a:bodyPr>
          <a:lstStyle/>
          <a:p>
            <a:r>
              <a:rPr lang="en-US" b="1" dirty="0" smtClean="0">
                <a:solidFill>
                  <a:srgbClr val="C00000"/>
                </a:solidFill>
              </a:rPr>
              <a:t>Prevention of Infection</a:t>
            </a:r>
            <a:r>
              <a:rPr lang="en-US" dirty="0" smtClean="0"/>
              <a:t/>
            </a:r>
            <a:br>
              <a:rPr lang="en-US" dirty="0" smtClean="0"/>
            </a:br>
            <a:endParaRPr lang="en-US" dirty="0"/>
          </a:p>
        </p:txBody>
      </p:sp>
      <p:sp>
        <p:nvSpPr>
          <p:cNvPr id="2" name="Content Placeholder 1"/>
          <p:cNvSpPr>
            <a:spLocks noGrp="1"/>
          </p:cNvSpPr>
          <p:nvPr>
            <p:ph idx="1"/>
          </p:nvPr>
        </p:nvSpPr>
        <p:spPr>
          <a:xfrm>
            <a:off x="457200" y="762000"/>
            <a:ext cx="8229600" cy="5867400"/>
          </a:xfrm>
        </p:spPr>
        <p:txBody>
          <a:bodyPr>
            <a:normAutofit fontScale="77500" lnSpcReduction="20000"/>
          </a:bodyPr>
          <a:lstStyle/>
          <a:p>
            <a:pPr>
              <a:buNone/>
            </a:pPr>
            <a:r>
              <a:rPr lang="en-US" b="1" dirty="0" smtClean="0"/>
              <a:t>To prepare for clean delivery you should:</a:t>
            </a:r>
          </a:p>
          <a:p>
            <a:r>
              <a:rPr lang="en-US" b="1" dirty="0" smtClean="0"/>
              <a:t>Avoid shaving the pubic hair, given current HIV/AIDS prevalence rates</a:t>
            </a:r>
          </a:p>
          <a:p>
            <a:r>
              <a:rPr lang="en-US" b="1" dirty="0" smtClean="0"/>
              <a:t>Allow the mother to have bath whenever she wishes as it is soothing during labour</a:t>
            </a:r>
          </a:p>
          <a:p>
            <a:r>
              <a:rPr lang="en-US" b="1" dirty="0" smtClean="0"/>
              <a:t>Practice aseptic techniques through labour</a:t>
            </a:r>
          </a:p>
          <a:p>
            <a:r>
              <a:rPr lang="en-US" b="1" dirty="0" smtClean="0"/>
              <a:t>Ensure a clean environment within and around the ward</a:t>
            </a:r>
          </a:p>
          <a:p>
            <a:pPr>
              <a:buNone/>
            </a:pPr>
            <a:r>
              <a:rPr lang="en-US" b="1" dirty="0" smtClean="0"/>
              <a:t>After conducting a thorough examination of the mother and recording your observations in the partogram , there are a number of things you can do to make her feel comfortable during her labour i.e. allow her to change position and move around, use back massage, have a chosen companion with her during labour, allow her to take fluids as required and return the placenta to parents if so desired and directed by the culture. However do not forget to check on the foetus especially if you suspect foetal distress.</a:t>
            </a:r>
            <a:endParaRPr lang="en-US" b="1" dirty="0"/>
          </a:p>
        </p:txBody>
      </p:sp>
    </p:spTree>
    <p:extLst>
      <p:ext uri="{BB962C8B-B14F-4D97-AF65-F5344CB8AC3E}">
        <p14:creationId xmlns:p14="http://schemas.microsoft.com/office/powerpoint/2010/main" val="4262257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76200"/>
            <a:ext cx="7306234" cy="990600"/>
          </a:xfrm>
        </p:spPr>
        <p:txBody>
          <a:bodyPr/>
          <a:lstStyle/>
          <a:p>
            <a:r>
              <a:rPr lang="en-US" b="1" dirty="0" smtClean="0">
                <a:solidFill>
                  <a:srgbClr val="FF0000"/>
                </a:solidFill>
              </a:rPr>
              <a:t>The three P’s</a:t>
            </a:r>
            <a:endParaRPr lang="en-US" b="1" dirty="0">
              <a:solidFill>
                <a:srgbClr val="FF0000"/>
              </a:solidFill>
            </a:endParaRPr>
          </a:p>
        </p:txBody>
      </p:sp>
      <p:sp>
        <p:nvSpPr>
          <p:cNvPr id="2" name="Content Placeholder 1"/>
          <p:cNvSpPr>
            <a:spLocks noGrp="1"/>
          </p:cNvSpPr>
          <p:nvPr>
            <p:ph idx="1"/>
          </p:nvPr>
        </p:nvSpPr>
        <p:spPr>
          <a:xfrm>
            <a:off x="533400" y="1143000"/>
            <a:ext cx="8153400" cy="4651977"/>
          </a:xfrm>
        </p:spPr>
        <p:txBody>
          <a:bodyPr>
            <a:normAutofit fontScale="70000" lnSpcReduction="20000"/>
          </a:bodyPr>
          <a:lstStyle/>
          <a:p>
            <a:pPr>
              <a:buNone/>
            </a:pPr>
            <a:r>
              <a:rPr lang="en-US" b="1" dirty="0" smtClean="0">
                <a:solidFill>
                  <a:srgbClr val="FFC000"/>
                </a:solidFill>
              </a:rPr>
              <a:t>Power</a:t>
            </a:r>
          </a:p>
          <a:p>
            <a:pPr>
              <a:buNone/>
            </a:pPr>
            <a:r>
              <a:rPr lang="en-US" b="1" dirty="0" smtClean="0"/>
              <a:t>The stronger the contraction in a well prepared mother, the better the outcome of labour.</a:t>
            </a:r>
          </a:p>
          <a:p>
            <a:pPr>
              <a:buNone/>
            </a:pPr>
            <a:r>
              <a:rPr lang="en-US" b="1" dirty="0" smtClean="0">
                <a:solidFill>
                  <a:srgbClr val="FFC000"/>
                </a:solidFill>
              </a:rPr>
              <a:t>Passage</a:t>
            </a:r>
          </a:p>
          <a:p>
            <a:pPr>
              <a:buNone/>
            </a:pPr>
            <a:r>
              <a:rPr lang="en-US" b="1" dirty="0" smtClean="0"/>
              <a:t>The size, shape and resistance of the birth canal including the bony pelvis, cervix, vagina and pelvic floor may speed up or slow down the process of delivery. A gynaecoid pelvis and a fully dilated cervix speed up the process.</a:t>
            </a:r>
          </a:p>
          <a:p>
            <a:pPr>
              <a:buNone/>
            </a:pPr>
            <a:r>
              <a:rPr lang="en-US" b="1" dirty="0" smtClean="0">
                <a:solidFill>
                  <a:srgbClr val="FFC000"/>
                </a:solidFill>
              </a:rPr>
              <a:t>Passenger</a:t>
            </a:r>
          </a:p>
          <a:p>
            <a:pPr>
              <a:buNone/>
            </a:pPr>
            <a:r>
              <a:rPr lang="en-US" b="1" dirty="0" smtClean="0"/>
              <a:t>This refers to the size, lie and presentation of the foetus, as well as the placenta and membranes. For the foetus, a vertex presentation makes labour shorter as the presenting part fits well on the cervical Os and stimulates the cervix to dilate faster.</a:t>
            </a:r>
            <a:endParaRPr lang="en-US" b="1" dirty="0"/>
          </a:p>
        </p:txBody>
      </p:sp>
    </p:spTree>
    <p:extLst>
      <p:ext uri="{BB962C8B-B14F-4D97-AF65-F5344CB8AC3E}">
        <p14:creationId xmlns:p14="http://schemas.microsoft.com/office/powerpoint/2010/main" val="1680997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14400"/>
          </a:xfrm>
        </p:spPr>
        <p:txBody>
          <a:bodyPr>
            <a:normAutofit fontScale="90000"/>
          </a:bodyPr>
          <a:lstStyle/>
          <a:p>
            <a:r>
              <a:rPr lang="en-US" b="1" dirty="0">
                <a:solidFill>
                  <a:srgbClr val="FF0000"/>
                </a:solidFill>
              </a:rPr>
              <a:t>Management of the Second Stage of Normal Labour </a:t>
            </a:r>
            <a:r>
              <a:rPr lang="en-US" b="1" dirty="0" err="1">
                <a:solidFill>
                  <a:srgbClr val="FF0000"/>
                </a:solidFill>
              </a:rPr>
              <a:t>cont</a:t>
            </a:r>
            <a:r>
              <a:rPr lang="en-US" b="1" dirty="0">
                <a:solidFill>
                  <a:srgbClr val="FF0000"/>
                </a:solidFill>
              </a:rPr>
              <a:t>…</a:t>
            </a:r>
            <a:endParaRPr lang="en-GB" dirty="0"/>
          </a:p>
        </p:txBody>
      </p:sp>
      <p:sp>
        <p:nvSpPr>
          <p:cNvPr id="3" name="Content Placeholder 2"/>
          <p:cNvSpPr>
            <a:spLocks noGrp="1"/>
          </p:cNvSpPr>
          <p:nvPr>
            <p:ph idx="1"/>
          </p:nvPr>
        </p:nvSpPr>
        <p:spPr>
          <a:xfrm>
            <a:off x="228600" y="914400"/>
            <a:ext cx="8686800" cy="5791200"/>
          </a:xfrm>
        </p:spPr>
        <p:txBody>
          <a:bodyPr>
            <a:normAutofit fontScale="32500" lnSpcReduction="20000"/>
          </a:bodyPr>
          <a:lstStyle/>
          <a:p>
            <a:pPr marL="68580" indent="0">
              <a:buNone/>
            </a:pPr>
            <a:r>
              <a:rPr lang="en-GB" sz="8000" b="1" dirty="0" smtClean="0"/>
              <a:t>The </a:t>
            </a:r>
            <a:r>
              <a:rPr lang="en-GB" sz="8000" b="1" dirty="0"/>
              <a:t>following steps are suggested in the management of the second stage of labour:</a:t>
            </a:r>
          </a:p>
          <a:p>
            <a:pPr marL="68580" indent="0"/>
            <a:r>
              <a:rPr lang="en-GB" sz="8000" b="1" dirty="0" smtClean="0"/>
              <a:t>Explain </a:t>
            </a:r>
            <a:r>
              <a:rPr lang="en-GB" sz="8000" b="1" dirty="0"/>
              <a:t>the procedure to the mother and reassure her</a:t>
            </a:r>
            <a:r>
              <a:rPr lang="en-GB" sz="8000" b="1" dirty="0" smtClean="0"/>
              <a:t>.</a:t>
            </a:r>
            <a:r>
              <a:rPr lang="en-GB" sz="8000" b="1" dirty="0"/>
              <a:t> </a:t>
            </a:r>
            <a:r>
              <a:rPr lang="en-GB" sz="8000" b="1" dirty="0" smtClean="0"/>
              <a:t>·Ask </a:t>
            </a:r>
            <a:r>
              <a:rPr lang="en-GB" sz="8000" b="1" dirty="0"/>
              <a:t>your assistant to open and </a:t>
            </a:r>
            <a:r>
              <a:rPr lang="en-GB" sz="8000" b="1" dirty="0" smtClean="0"/>
              <a:t>arrange the </a:t>
            </a:r>
            <a:r>
              <a:rPr lang="en-GB" sz="8000" b="1" dirty="0"/>
              <a:t>delivery pack while you scrub up</a:t>
            </a:r>
          </a:p>
          <a:p>
            <a:pPr marL="68580" indent="0"/>
            <a:r>
              <a:rPr lang="en-GB" sz="8000" b="1" dirty="0" smtClean="0"/>
              <a:t>Gown </a:t>
            </a:r>
            <a:r>
              <a:rPr lang="en-GB" sz="8000" b="1" dirty="0"/>
              <a:t>and glove yourself </a:t>
            </a:r>
            <a:r>
              <a:rPr lang="en-GB" sz="8000" b="1" dirty="0" smtClean="0"/>
              <a:t>methodically </a:t>
            </a:r>
          </a:p>
          <a:p>
            <a:pPr marL="68580" indent="0"/>
            <a:r>
              <a:rPr lang="en-GB" sz="8000" b="1" dirty="0" smtClean="0"/>
              <a:t>Instruct </a:t>
            </a:r>
            <a:r>
              <a:rPr lang="en-GB" sz="8000" b="1" dirty="0"/>
              <a:t>your assistant to put the </a:t>
            </a:r>
            <a:r>
              <a:rPr lang="en-GB" sz="8000" b="1" dirty="0" smtClean="0"/>
              <a:t>patient in </a:t>
            </a:r>
            <a:r>
              <a:rPr lang="en-GB" sz="8000" b="1" dirty="0"/>
              <a:t>the dorsal position</a:t>
            </a:r>
          </a:p>
          <a:p>
            <a:pPr marL="68580" indent="0"/>
            <a:r>
              <a:rPr lang="en-GB" sz="8000" b="1" dirty="0" smtClean="0"/>
              <a:t>Swab </a:t>
            </a:r>
            <a:r>
              <a:rPr lang="en-GB" sz="8000" b="1" dirty="0"/>
              <a:t>the mother </a:t>
            </a:r>
            <a:r>
              <a:rPr lang="en-GB" sz="8000" b="1" dirty="0" smtClean="0"/>
              <a:t>methodically </a:t>
            </a:r>
          </a:p>
          <a:p>
            <a:pPr marL="68580" indent="0"/>
            <a:r>
              <a:rPr lang="en-GB" sz="8000" b="1" dirty="0" smtClean="0"/>
              <a:t>Lubricate </a:t>
            </a:r>
            <a:r>
              <a:rPr lang="en-GB" sz="8000" b="1" dirty="0"/>
              <a:t>your two fingers and </a:t>
            </a:r>
            <a:r>
              <a:rPr lang="en-GB" sz="8000" b="1" dirty="0" smtClean="0"/>
              <a:t>perform vaginal </a:t>
            </a:r>
            <a:r>
              <a:rPr lang="en-GB" sz="8000" b="1" dirty="0"/>
              <a:t>examination to confirm </a:t>
            </a:r>
            <a:r>
              <a:rPr lang="en-GB" sz="8000" b="1" dirty="0" smtClean="0"/>
              <a:t>second stage</a:t>
            </a:r>
            <a:endParaRPr lang="en-GB" sz="8000" b="1" dirty="0"/>
          </a:p>
          <a:p>
            <a:pPr marL="68580" indent="0"/>
            <a:r>
              <a:rPr lang="en-GB" sz="8000" b="1" dirty="0" smtClean="0"/>
              <a:t>You </a:t>
            </a:r>
            <a:r>
              <a:rPr lang="en-GB" sz="8000" b="1" dirty="0"/>
              <a:t>should also instruct your </a:t>
            </a:r>
            <a:r>
              <a:rPr lang="en-GB" sz="8000" b="1" dirty="0" smtClean="0"/>
              <a:t>assistant to </a:t>
            </a:r>
            <a:r>
              <a:rPr lang="en-GB" sz="8000" b="1" dirty="0"/>
              <a:t>check the foetal heart beat after </a:t>
            </a:r>
            <a:r>
              <a:rPr lang="en-GB" sz="8000" b="1" dirty="0" smtClean="0"/>
              <a:t>every contraction</a:t>
            </a:r>
            <a:r>
              <a:rPr lang="en-GB" sz="8000" b="1" dirty="0"/>
              <a:t>, the mother's pulse </a:t>
            </a:r>
            <a:r>
              <a:rPr lang="en-GB" sz="8000" b="1" dirty="0" smtClean="0"/>
              <a:t>after every </a:t>
            </a:r>
            <a:r>
              <a:rPr lang="en-GB" sz="8000" b="1" dirty="0"/>
              <a:t>ten minutes and to </a:t>
            </a:r>
            <a:r>
              <a:rPr lang="en-GB" sz="8000" b="1" dirty="0" smtClean="0"/>
              <a:t>administer Syntocinon </a:t>
            </a:r>
            <a:r>
              <a:rPr lang="en-GB" sz="8000" b="1" dirty="0"/>
              <a:t>after the delivery of </a:t>
            </a:r>
            <a:r>
              <a:rPr lang="en-GB" sz="8000" b="1" dirty="0" smtClean="0"/>
              <a:t>the baby</a:t>
            </a:r>
            <a:r>
              <a:rPr lang="en-GB" sz="8000" b="1" dirty="0"/>
              <a:t> </a:t>
            </a:r>
            <a:r>
              <a:rPr lang="en-GB" sz="8000" b="1" dirty="0" smtClean="0"/>
              <a:t>Within 1 minute.</a:t>
            </a:r>
          </a:p>
          <a:p>
            <a:pPr marL="68580" indent="0">
              <a:buNone/>
            </a:pPr>
            <a:endParaRPr lang="en-GB" b="1" i="1" dirty="0"/>
          </a:p>
          <a:p>
            <a:pPr marL="68580" indent="0">
              <a:buNone/>
            </a:pPr>
            <a:endParaRPr lang="en-GB" dirty="0"/>
          </a:p>
        </p:txBody>
      </p:sp>
    </p:spTree>
    <p:extLst>
      <p:ext uri="{BB962C8B-B14F-4D97-AF65-F5344CB8AC3E}">
        <p14:creationId xmlns:p14="http://schemas.microsoft.com/office/powerpoint/2010/main" val="1891020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a:t>
            </a:r>
            <a:r>
              <a:rPr lang="en-US" dirty="0"/>
              <a:t>diagnosis of pregnancy is made on the basis of symptoms, signs and investigations of pregnancy. </a:t>
            </a:r>
            <a:endParaRPr lang="en-US" dirty="0" smtClean="0"/>
          </a:p>
          <a:p>
            <a:r>
              <a:rPr lang="en-US" dirty="0" smtClean="0"/>
              <a:t>These </a:t>
            </a:r>
            <a:r>
              <a:rPr lang="en-US" dirty="0"/>
              <a:t>can be conveniently divided into those of the first, second and third trimester</a:t>
            </a:r>
            <a:r>
              <a:rPr lang="en-US" dirty="0" smtClean="0"/>
              <a:t>.</a:t>
            </a:r>
          </a:p>
          <a:p>
            <a:r>
              <a:rPr lang="en-US" dirty="0" smtClean="0"/>
              <a:t>They can further be addressed as presumptive, possible or positive signs.</a:t>
            </a:r>
            <a:endParaRPr lang="en-US" dirty="0"/>
          </a:p>
          <a:p>
            <a:endParaRPr lang="en-US" dirty="0"/>
          </a:p>
        </p:txBody>
      </p:sp>
    </p:spTree>
    <p:extLst>
      <p:ext uri="{BB962C8B-B14F-4D97-AF65-F5344CB8AC3E}">
        <p14:creationId xmlns:p14="http://schemas.microsoft.com/office/powerpoint/2010/main" val="3942306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OF FANC VISITS</a:t>
            </a:r>
            <a:endParaRPr lang="en-US" dirty="0"/>
          </a:p>
        </p:txBody>
      </p:sp>
      <p:sp>
        <p:nvSpPr>
          <p:cNvPr id="3" name="Content Placeholder 2"/>
          <p:cNvSpPr>
            <a:spLocks noGrp="1"/>
          </p:cNvSpPr>
          <p:nvPr>
            <p:ph idx="1"/>
          </p:nvPr>
        </p:nvSpPr>
        <p:spPr/>
        <p:txBody>
          <a:bodyPr/>
          <a:lstStyle/>
          <a:p>
            <a:r>
              <a:rPr lang="en-US" dirty="0" smtClean="0"/>
              <a:t>FIRST VISIT: 		LESS THAN 16 WEEKS</a:t>
            </a:r>
          </a:p>
          <a:p>
            <a:r>
              <a:rPr lang="en-US" dirty="0" smtClean="0"/>
              <a:t>SECOND VISIT: 	16 – 28 WEEKS</a:t>
            </a:r>
          </a:p>
          <a:p>
            <a:r>
              <a:rPr lang="en-US" dirty="0" smtClean="0"/>
              <a:t>THIRD VISIT : 		28 – 32 WEEKS</a:t>
            </a:r>
          </a:p>
          <a:p>
            <a:r>
              <a:rPr lang="en-US" dirty="0" smtClean="0"/>
              <a:t> FOURTH VISIT: 	32 – 40 WEEKS</a:t>
            </a:r>
          </a:p>
          <a:p>
            <a:endParaRPr lang="en-US" dirty="0" smtClean="0"/>
          </a:p>
          <a:p>
            <a:r>
              <a:rPr lang="en-US" dirty="0" smtClean="0"/>
              <a:t>DEPENDANT ON  INDIVIDUAL NEED, SOME WOMEN MAY REQUIRE ADDITIONAL VISITS</a:t>
            </a:r>
            <a:endParaRPr lang="en-US" dirty="0"/>
          </a:p>
        </p:txBody>
      </p:sp>
    </p:spTree>
    <p:extLst>
      <p:ext uri="{BB962C8B-B14F-4D97-AF65-F5344CB8AC3E}">
        <p14:creationId xmlns:p14="http://schemas.microsoft.com/office/powerpoint/2010/main" val="606275345"/>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990600"/>
          </a:xfrm>
        </p:spPr>
        <p:txBody>
          <a:bodyPr>
            <a:normAutofit fontScale="90000"/>
          </a:bodyPr>
          <a:lstStyle/>
          <a:p>
            <a:r>
              <a:rPr lang="en-US" b="1" dirty="0">
                <a:solidFill>
                  <a:srgbClr val="FF0000"/>
                </a:solidFill>
              </a:rPr>
              <a:t>Management of the Second Stage of Normal Labour </a:t>
            </a:r>
            <a:r>
              <a:rPr lang="en-US" b="1" dirty="0" err="1">
                <a:solidFill>
                  <a:srgbClr val="FF0000"/>
                </a:solidFill>
              </a:rPr>
              <a:t>cont</a:t>
            </a:r>
            <a:r>
              <a:rPr lang="en-US" b="1" dirty="0">
                <a:solidFill>
                  <a:srgbClr val="FF0000"/>
                </a:solidFill>
              </a:rPr>
              <a:t>…</a:t>
            </a:r>
            <a:endParaRPr lang="en-GB" dirty="0"/>
          </a:p>
        </p:txBody>
      </p:sp>
      <p:sp>
        <p:nvSpPr>
          <p:cNvPr id="3" name="Content Placeholder 2"/>
          <p:cNvSpPr>
            <a:spLocks noGrp="1"/>
          </p:cNvSpPr>
          <p:nvPr>
            <p:ph idx="1"/>
          </p:nvPr>
        </p:nvSpPr>
        <p:spPr>
          <a:xfrm>
            <a:off x="533400" y="1219200"/>
            <a:ext cx="8153400" cy="5486400"/>
          </a:xfrm>
        </p:spPr>
        <p:txBody>
          <a:bodyPr>
            <a:normAutofit fontScale="92500" lnSpcReduction="20000"/>
          </a:bodyPr>
          <a:lstStyle/>
          <a:p>
            <a:pPr marL="68580" indent="0">
              <a:buNone/>
            </a:pPr>
            <a:r>
              <a:rPr lang="en-GB" b="1" dirty="0">
                <a:solidFill>
                  <a:srgbClr val="92D050"/>
                </a:solidFill>
              </a:rPr>
              <a:t>Crowning of the Head</a:t>
            </a:r>
          </a:p>
          <a:p>
            <a:pPr marL="68580" indent="0">
              <a:buNone/>
            </a:pPr>
            <a:r>
              <a:rPr lang="en-GB" b="1" dirty="0"/>
              <a:t>Next is the crowning of the head. The </a:t>
            </a:r>
            <a:r>
              <a:rPr lang="en-GB" b="1" dirty="0" smtClean="0"/>
              <a:t>parietal eminences </a:t>
            </a:r>
            <a:r>
              <a:rPr lang="en-GB" b="1" dirty="0"/>
              <a:t>pass through the bony outlet. At </a:t>
            </a:r>
            <a:r>
              <a:rPr lang="en-GB" b="1" dirty="0" smtClean="0"/>
              <a:t>this stage </a:t>
            </a:r>
            <a:r>
              <a:rPr lang="en-GB" b="1" dirty="0"/>
              <a:t>the head no longer </a:t>
            </a:r>
            <a:r>
              <a:rPr lang="en-GB" b="1" dirty="0" smtClean="0"/>
              <a:t>recedes between </a:t>
            </a:r>
            <a:r>
              <a:rPr lang="en-GB" b="1" dirty="0"/>
              <a:t>contractions.</a:t>
            </a:r>
          </a:p>
          <a:p>
            <a:pPr marL="68580" indent="0">
              <a:buNone/>
            </a:pPr>
            <a:r>
              <a:rPr lang="en-GB" b="1" dirty="0"/>
              <a:t>Tell the mother to stop pushing as this </a:t>
            </a:r>
            <a:r>
              <a:rPr lang="en-GB" b="1" dirty="0" smtClean="0"/>
              <a:t>might lead </a:t>
            </a:r>
            <a:r>
              <a:rPr lang="en-GB" b="1" dirty="0"/>
              <a:t>to a rapid delivery of the head </a:t>
            </a:r>
            <a:r>
              <a:rPr lang="en-GB" b="1" dirty="0" smtClean="0"/>
              <a:t>and consequent </a:t>
            </a:r>
            <a:r>
              <a:rPr lang="en-GB" b="1" dirty="0"/>
              <a:t>brain damage. Ask her to pant.</a:t>
            </a:r>
          </a:p>
          <a:p>
            <a:pPr marL="68580" indent="0">
              <a:buNone/>
            </a:pPr>
            <a:r>
              <a:rPr lang="en-GB" b="1" dirty="0"/>
              <a:t>Research has shown that a series of </a:t>
            </a:r>
            <a:r>
              <a:rPr lang="en-GB" b="1" dirty="0" smtClean="0"/>
              <a:t>short pushes </a:t>
            </a:r>
            <a:r>
              <a:rPr lang="en-GB" b="1" dirty="0"/>
              <a:t>are more effective than a long push.</a:t>
            </a:r>
          </a:p>
          <a:p>
            <a:pPr marL="68580" indent="0">
              <a:buNone/>
            </a:pPr>
            <a:r>
              <a:rPr lang="en-GB" b="1" dirty="0"/>
              <a:t>Encourage her </a:t>
            </a:r>
            <a:r>
              <a:rPr lang="en-GB" b="1" dirty="0" smtClean="0"/>
              <a:t>as she </a:t>
            </a:r>
            <a:r>
              <a:rPr lang="en-GB" b="1" dirty="0"/>
              <a:t>pushes.</a:t>
            </a:r>
          </a:p>
          <a:p>
            <a:pPr marL="68580" indent="0">
              <a:buNone/>
            </a:pPr>
            <a:r>
              <a:rPr lang="en-GB" b="1" i="1" dirty="0"/>
              <a:t>It is really hard work! So </a:t>
            </a:r>
            <a:r>
              <a:rPr lang="en-GB" b="1" i="1" dirty="0" smtClean="0"/>
              <a:t>keep encouraging </a:t>
            </a:r>
            <a:r>
              <a:rPr lang="en-GB" b="1" i="1" dirty="0"/>
              <a:t>the mother with </a:t>
            </a:r>
            <a:r>
              <a:rPr lang="en-GB" b="1" i="1" dirty="0" smtClean="0"/>
              <a:t>kind words </a:t>
            </a:r>
            <a:r>
              <a:rPr lang="en-GB" b="1" i="1" dirty="0"/>
              <a:t>and warmth!</a:t>
            </a:r>
            <a:endParaRPr lang="en-GB" dirty="0"/>
          </a:p>
        </p:txBody>
      </p:sp>
    </p:spTree>
    <p:extLst>
      <p:ext uri="{BB962C8B-B14F-4D97-AF65-F5344CB8AC3E}">
        <p14:creationId xmlns:p14="http://schemas.microsoft.com/office/powerpoint/2010/main" val="3962910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992034" cy="1066800"/>
          </a:xfrm>
        </p:spPr>
        <p:txBody>
          <a:bodyPr>
            <a:normAutofit fontScale="90000"/>
          </a:bodyPr>
          <a:lstStyle/>
          <a:p>
            <a:r>
              <a:rPr lang="en-US" b="1" dirty="0">
                <a:solidFill>
                  <a:srgbClr val="FF0000"/>
                </a:solidFill>
              </a:rPr>
              <a:t>Management of the Second Stage of Normal Labour </a:t>
            </a:r>
            <a:r>
              <a:rPr lang="en-US" b="1" dirty="0" err="1">
                <a:solidFill>
                  <a:srgbClr val="FF0000"/>
                </a:solidFill>
              </a:rPr>
              <a:t>cont</a:t>
            </a:r>
            <a:r>
              <a:rPr lang="en-US" b="1" dirty="0">
                <a:solidFill>
                  <a:srgbClr val="FF0000"/>
                </a:solidFill>
              </a:rPr>
              <a:t>…</a:t>
            </a:r>
            <a:endParaRPr lang="en-GB" dirty="0"/>
          </a:p>
        </p:txBody>
      </p:sp>
      <p:sp>
        <p:nvSpPr>
          <p:cNvPr id="3" name="Content Placeholder 2"/>
          <p:cNvSpPr>
            <a:spLocks noGrp="1"/>
          </p:cNvSpPr>
          <p:nvPr>
            <p:ph idx="1"/>
          </p:nvPr>
        </p:nvSpPr>
        <p:spPr>
          <a:xfrm>
            <a:off x="457200" y="1066800"/>
            <a:ext cx="8229600" cy="5791200"/>
          </a:xfrm>
        </p:spPr>
        <p:txBody>
          <a:bodyPr>
            <a:normAutofit fontScale="85000" lnSpcReduction="20000"/>
          </a:bodyPr>
          <a:lstStyle/>
          <a:p>
            <a:pPr marL="68580" indent="0">
              <a:buNone/>
            </a:pPr>
            <a:r>
              <a:rPr lang="en-GB" b="1" dirty="0">
                <a:solidFill>
                  <a:srgbClr val="92D050"/>
                </a:solidFill>
              </a:rPr>
              <a:t>Extension of the </a:t>
            </a:r>
            <a:r>
              <a:rPr lang="en-GB" b="1" dirty="0" smtClean="0">
                <a:solidFill>
                  <a:srgbClr val="92D050"/>
                </a:solidFill>
              </a:rPr>
              <a:t>head</a:t>
            </a:r>
          </a:p>
          <a:p>
            <a:pPr marL="68580" indent="0"/>
            <a:r>
              <a:rPr lang="en-GB" b="1" dirty="0" smtClean="0"/>
              <a:t>Assist </a:t>
            </a:r>
            <a:r>
              <a:rPr lang="en-GB" b="1" dirty="0"/>
              <a:t>the extension by grasping the </a:t>
            </a:r>
            <a:r>
              <a:rPr lang="en-GB" b="1" dirty="0" smtClean="0"/>
              <a:t>parietal eminences </a:t>
            </a:r>
            <a:r>
              <a:rPr lang="en-GB" b="1" dirty="0"/>
              <a:t>with your left hand</a:t>
            </a:r>
            <a:r>
              <a:rPr lang="en-GB" b="1" dirty="0" smtClean="0"/>
              <a:t>.</a:t>
            </a:r>
          </a:p>
          <a:p>
            <a:pPr marL="68580" indent="0"/>
            <a:r>
              <a:rPr lang="en-GB" b="1" dirty="0" smtClean="0"/>
              <a:t> </a:t>
            </a:r>
            <a:r>
              <a:rPr lang="en-GB" b="1" dirty="0"/>
              <a:t>Let the </a:t>
            </a:r>
            <a:r>
              <a:rPr lang="en-GB" b="1" dirty="0" smtClean="0"/>
              <a:t>head come </a:t>
            </a:r>
            <a:r>
              <a:rPr lang="en-GB" b="1" dirty="0"/>
              <a:t>out slowly and naturally. Feel for the </a:t>
            </a:r>
            <a:r>
              <a:rPr lang="en-GB" b="1" dirty="0" smtClean="0"/>
              <a:t>cord around </a:t>
            </a:r>
            <a:r>
              <a:rPr lang="en-GB" b="1" dirty="0"/>
              <a:t>the baby's neck. </a:t>
            </a:r>
            <a:endParaRPr lang="en-GB" b="1" dirty="0" smtClean="0"/>
          </a:p>
          <a:p>
            <a:pPr marL="68580" indent="0"/>
            <a:r>
              <a:rPr lang="en-GB" b="1" dirty="0" smtClean="0"/>
              <a:t>If </a:t>
            </a:r>
            <a:r>
              <a:rPr lang="en-GB" b="1" dirty="0"/>
              <a:t>it is there, slip it </a:t>
            </a:r>
            <a:r>
              <a:rPr lang="en-GB" b="1" dirty="0" smtClean="0"/>
              <a:t>from the </a:t>
            </a:r>
            <a:r>
              <a:rPr lang="en-GB" b="1" dirty="0"/>
              <a:t>baby's neck over the head. </a:t>
            </a:r>
            <a:endParaRPr lang="en-GB" b="1" dirty="0" smtClean="0"/>
          </a:p>
          <a:p>
            <a:pPr marL="68580" indent="0"/>
            <a:r>
              <a:rPr lang="en-GB" b="1" dirty="0" smtClean="0"/>
              <a:t>If </a:t>
            </a:r>
            <a:r>
              <a:rPr lang="en-GB" b="1" dirty="0"/>
              <a:t>it is too </a:t>
            </a:r>
            <a:r>
              <a:rPr lang="en-GB" b="1" dirty="0" smtClean="0"/>
              <a:t>tight, place </a:t>
            </a:r>
            <a:r>
              <a:rPr lang="en-GB" b="1" dirty="0"/>
              <a:t>two artery forceps on the cord and cut </a:t>
            </a:r>
            <a:r>
              <a:rPr lang="en-GB" b="1" dirty="0" smtClean="0"/>
              <a:t>it between </a:t>
            </a:r>
            <a:r>
              <a:rPr lang="en-GB" b="1" dirty="0"/>
              <a:t>them. </a:t>
            </a:r>
            <a:endParaRPr lang="en-GB" b="1" dirty="0" smtClean="0"/>
          </a:p>
          <a:p>
            <a:pPr marL="68580" indent="0"/>
            <a:r>
              <a:rPr lang="en-GB" b="1" dirty="0" smtClean="0"/>
              <a:t>When </a:t>
            </a:r>
            <a:r>
              <a:rPr lang="en-GB" b="1" dirty="0"/>
              <a:t>the nose and mouth </a:t>
            </a:r>
            <a:r>
              <a:rPr lang="en-GB" b="1" dirty="0" smtClean="0"/>
              <a:t>come out</a:t>
            </a:r>
            <a:r>
              <a:rPr lang="en-GB" b="1" dirty="0"/>
              <a:t>, wipe away the mucus with a sterile swab.</a:t>
            </a:r>
          </a:p>
          <a:p>
            <a:pPr marL="68580" indent="0"/>
            <a:r>
              <a:rPr lang="en-GB" b="1" dirty="0"/>
              <a:t>By this point the whole head should be out.</a:t>
            </a:r>
          </a:p>
          <a:p>
            <a:pPr marL="68580" indent="0"/>
            <a:r>
              <a:rPr lang="en-GB" b="1" dirty="0"/>
              <a:t>The head will have restituted and </a:t>
            </a:r>
            <a:r>
              <a:rPr lang="en-GB" b="1" dirty="0" smtClean="0"/>
              <a:t>rotated spontaneously </a:t>
            </a:r>
            <a:r>
              <a:rPr lang="en-GB" b="1" dirty="0"/>
              <a:t>to face the mother’s left or </a:t>
            </a:r>
            <a:r>
              <a:rPr lang="en-GB" b="1" dirty="0" smtClean="0"/>
              <a:t>right thigh</a:t>
            </a:r>
            <a:r>
              <a:rPr lang="en-GB" b="1" dirty="0"/>
              <a:t>. This shows you that the shoulders </a:t>
            </a:r>
            <a:r>
              <a:rPr lang="en-GB" b="1" dirty="0" smtClean="0"/>
              <a:t>have descended </a:t>
            </a:r>
            <a:r>
              <a:rPr lang="en-GB" b="1" dirty="0"/>
              <a:t>and rotated to the </a:t>
            </a:r>
            <a:r>
              <a:rPr lang="en-GB" b="1" dirty="0" smtClean="0"/>
              <a:t>anterior posterior </a:t>
            </a:r>
            <a:r>
              <a:rPr lang="en-GB" b="1" dirty="0"/>
              <a:t>diameter.</a:t>
            </a:r>
          </a:p>
        </p:txBody>
      </p:sp>
    </p:spTree>
    <p:extLst>
      <p:ext uri="{BB962C8B-B14F-4D97-AF65-F5344CB8AC3E}">
        <p14:creationId xmlns:p14="http://schemas.microsoft.com/office/powerpoint/2010/main" val="226858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458200" cy="838200"/>
          </a:xfrm>
        </p:spPr>
        <p:txBody>
          <a:bodyPr>
            <a:normAutofit fontScale="90000"/>
          </a:bodyPr>
          <a:lstStyle/>
          <a:p>
            <a:r>
              <a:rPr lang="en-US" b="1" dirty="0">
                <a:solidFill>
                  <a:srgbClr val="FF0000"/>
                </a:solidFill>
              </a:rPr>
              <a:t>Management of the Second Stage of Normal Labour </a:t>
            </a:r>
            <a:r>
              <a:rPr lang="en-US" b="1" dirty="0" err="1">
                <a:solidFill>
                  <a:srgbClr val="FF0000"/>
                </a:solidFill>
              </a:rPr>
              <a:t>cont</a:t>
            </a:r>
            <a:r>
              <a:rPr lang="en-US" b="1" dirty="0">
                <a:solidFill>
                  <a:srgbClr val="FF0000"/>
                </a:solidFill>
              </a:rPr>
              <a:t>…</a:t>
            </a:r>
            <a:endParaRPr lang="en-GB" dirty="0"/>
          </a:p>
        </p:txBody>
      </p:sp>
      <p:sp>
        <p:nvSpPr>
          <p:cNvPr id="3" name="Content Placeholder 2"/>
          <p:cNvSpPr>
            <a:spLocks noGrp="1"/>
          </p:cNvSpPr>
          <p:nvPr>
            <p:ph idx="1"/>
          </p:nvPr>
        </p:nvSpPr>
        <p:spPr>
          <a:xfrm>
            <a:off x="685800" y="1066800"/>
            <a:ext cx="7848600" cy="5562600"/>
          </a:xfrm>
        </p:spPr>
        <p:txBody>
          <a:bodyPr>
            <a:normAutofit fontScale="85000" lnSpcReduction="10000"/>
          </a:bodyPr>
          <a:lstStyle/>
          <a:p>
            <a:pPr marL="68580" indent="0">
              <a:buNone/>
            </a:pPr>
            <a:r>
              <a:rPr lang="en-GB" b="1" dirty="0">
                <a:solidFill>
                  <a:srgbClr val="92D050"/>
                </a:solidFill>
              </a:rPr>
              <a:t>Delivering the Shoulders by Lateral Flexion</a:t>
            </a:r>
          </a:p>
          <a:p>
            <a:pPr marL="68580" indent="0">
              <a:buNone/>
            </a:pPr>
            <a:r>
              <a:rPr lang="en-GB" b="1" dirty="0">
                <a:solidFill>
                  <a:srgbClr val="92D050"/>
                </a:solidFill>
              </a:rPr>
              <a:t>of the Body</a:t>
            </a:r>
          </a:p>
          <a:p>
            <a:pPr marL="68580" indent="0">
              <a:buNone/>
            </a:pPr>
            <a:r>
              <a:rPr lang="en-GB" b="1" dirty="0"/>
              <a:t>The following procedure should be followed</a:t>
            </a:r>
          </a:p>
          <a:p>
            <a:pPr marL="68580" indent="0">
              <a:buNone/>
            </a:pPr>
            <a:r>
              <a:rPr lang="en-GB" b="1" dirty="0"/>
              <a:t>when delivering the shoulders by lateral </a:t>
            </a:r>
            <a:r>
              <a:rPr lang="en-GB" b="1" dirty="0" smtClean="0"/>
              <a:t>flexion of </a:t>
            </a:r>
            <a:r>
              <a:rPr lang="en-GB" b="1" dirty="0"/>
              <a:t>the body:</a:t>
            </a:r>
          </a:p>
          <a:p>
            <a:pPr>
              <a:buFont typeface="Wingdings" pitchFamily="2" charset="2"/>
              <a:buChar char="§"/>
            </a:pPr>
            <a:r>
              <a:rPr lang="en-GB" b="1" dirty="0" smtClean="0"/>
              <a:t> </a:t>
            </a:r>
            <a:r>
              <a:rPr lang="en-GB" b="1" dirty="0"/>
              <a:t>Place one hand above and one </a:t>
            </a:r>
            <a:r>
              <a:rPr lang="en-GB" b="1" dirty="0" smtClean="0"/>
              <a:t>below the </a:t>
            </a:r>
            <a:r>
              <a:rPr lang="en-GB" b="1" dirty="0"/>
              <a:t>foetal </a:t>
            </a:r>
            <a:r>
              <a:rPr lang="en-GB" b="1" dirty="0" smtClean="0"/>
              <a:t>head </a:t>
            </a:r>
            <a:r>
              <a:rPr lang="en-GB" b="1" dirty="0"/>
              <a:t>Depress the head gently toward </a:t>
            </a:r>
            <a:r>
              <a:rPr lang="en-GB" b="1" dirty="0" smtClean="0"/>
              <a:t>the anus/neck</a:t>
            </a:r>
            <a:r>
              <a:rPr lang="en-GB" b="1" dirty="0"/>
              <a:t>, making sure it is </a:t>
            </a:r>
            <a:r>
              <a:rPr lang="en-GB" b="1" dirty="0" smtClean="0"/>
              <a:t>neither twisted </a:t>
            </a:r>
            <a:r>
              <a:rPr lang="en-GB" b="1" dirty="0"/>
              <a:t>nor bent sideways till </a:t>
            </a:r>
            <a:r>
              <a:rPr lang="en-GB" b="1" dirty="0" smtClean="0"/>
              <a:t>the anterior </a:t>
            </a:r>
            <a:r>
              <a:rPr lang="en-GB" b="1" dirty="0"/>
              <a:t>shoulder is </a:t>
            </a:r>
            <a:r>
              <a:rPr lang="en-GB" b="1" dirty="0" smtClean="0"/>
              <a:t>free. Guide </a:t>
            </a:r>
            <a:r>
              <a:rPr lang="en-GB" b="1" dirty="0"/>
              <a:t>the head upwards in the direction </a:t>
            </a:r>
            <a:r>
              <a:rPr lang="en-GB" b="1" dirty="0" smtClean="0"/>
              <a:t>of the</a:t>
            </a:r>
            <a:r>
              <a:rPr lang="en-GB" b="1" dirty="0"/>
              <a:t> </a:t>
            </a:r>
            <a:r>
              <a:rPr lang="en-GB" b="1" dirty="0" smtClean="0"/>
              <a:t>mother's abdomen. </a:t>
            </a:r>
            <a:r>
              <a:rPr lang="en-GB" b="1" dirty="0"/>
              <a:t>The posterior shoulder will </a:t>
            </a:r>
            <a:r>
              <a:rPr lang="en-GB" b="1" dirty="0" smtClean="0"/>
              <a:t>escape smoothly over the perineum</a:t>
            </a:r>
          </a:p>
          <a:p>
            <a:pPr>
              <a:buFont typeface="Wingdings" pitchFamily="2" charset="2"/>
              <a:buChar char="§"/>
            </a:pPr>
            <a:r>
              <a:rPr lang="en-GB" b="1" dirty="0"/>
              <a:t>The rest of the body will be born </a:t>
            </a:r>
            <a:r>
              <a:rPr lang="en-GB" b="1" dirty="0" smtClean="0"/>
              <a:t>by lateral </a:t>
            </a:r>
            <a:r>
              <a:rPr lang="en-GB" b="1" dirty="0"/>
              <a:t>flexion</a:t>
            </a:r>
            <a:endParaRPr lang="en-GB" b="1" dirty="0" smtClean="0"/>
          </a:p>
          <a:p>
            <a:pPr marL="68580" indent="0">
              <a:buNone/>
            </a:pPr>
            <a:endParaRPr lang="en-GB" b="1" dirty="0"/>
          </a:p>
        </p:txBody>
      </p:sp>
    </p:spTree>
    <p:extLst>
      <p:ext uri="{BB962C8B-B14F-4D97-AF65-F5344CB8AC3E}">
        <p14:creationId xmlns:p14="http://schemas.microsoft.com/office/powerpoint/2010/main" val="2112145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1219200"/>
          </a:xfrm>
        </p:spPr>
        <p:txBody>
          <a:bodyPr>
            <a:normAutofit fontScale="90000"/>
          </a:bodyPr>
          <a:lstStyle/>
          <a:p>
            <a:r>
              <a:rPr lang="en-US" b="1" dirty="0">
                <a:solidFill>
                  <a:srgbClr val="FF0000"/>
                </a:solidFill>
              </a:rPr>
              <a:t>Management of the Second Stage of Normal Labour </a:t>
            </a:r>
            <a:r>
              <a:rPr lang="en-US" b="1" dirty="0" err="1">
                <a:solidFill>
                  <a:srgbClr val="FF0000"/>
                </a:solidFill>
              </a:rPr>
              <a:t>cont</a:t>
            </a:r>
            <a:r>
              <a:rPr lang="en-US" b="1" dirty="0">
                <a:solidFill>
                  <a:srgbClr val="FF0000"/>
                </a:solidFill>
              </a:rPr>
              <a:t>…</a:t>
            </a:r>
            <a:endParaRPr lang="en-GB" dirty="0"/>
          </a:p>
        </p:txBody>
      </p:sp>
      <p:sp>
        <p:nvSpPr>
          <p:cNvPr id="3" name="Content Placeholder 2"/>
          <p:cNvSpPr>
            <a:spLocks noGrp="1"/>
          </p:cNvSpPr>
          <p:nvPr>
            <p:ph idx="1"/>
          </p:nvPr>
        </p:nvSpPr>
        <p:spPr>
          <a:xfrm>
            <a:off x="381000" y="1295400"/>
            <a:ext cx="8382000" cy="5562600"/>
          </a:xfrm>
        </p:spPr>
        <p:txBody>
          <a:bodyPr>
            <a:normAutofit fontScale="70000" lnSpcReduction="20000"/>
          </a:bodyPr>
          <a:lstStyle/>
          <a:p>
            <a:pPr marL="68580" indent="0">
              <a:buNone/>
            </a:pPr>
            <a:r>
              <a:rPr lang="en-GB" dirty="0"/>
              <a:t>· </a:t>
            </a:r>
            <a:r>
              <a:rPr lang="en-GB" b="1" dirty="0"/>
              <a:t>Ask your assistant for the time and </a:t>
            </a:r>
            <a:r>
              <a:rPr lang="en-GB" b="1" dirty="0" smtClean="0"/>
              <a:t>note the </a:t>
            </a:r>
            <a:r>
              <a:rPr lang="en-GB" b="1" dirty="0"/>
              <a:t>time of birth</a:t>
            </a:r>
          </a:p>
          <a:p>
            <a:pPr marL="68580" indent="0">
              <a:buNone/>
            </a:pPr>
            <a:r>
              <a:rPr lang="en-GB" b="1" dirty="0"/>
              <a:t>· Place the </a:t>
            </a:r>
            <a:r>
              <a:rPr lang="en-GB" b="1" dirty="0" smtClean="0"/>
              <a:t>baby on the mothers abdomen at </a:t>
            </a:r>
            <a:r>
              <a:rPr lang="en-GB" b="1" dirty="0"/>
              <a:t>a slight slant to </a:t>
            </a:r>
            <a:r>
              <a:rPr lang="en-GB" b="1" dirty="0" smtClean="0"/>
              <a:t>drain the </a:t>
            </a:r>
            <a:r>
              <a:rPr lang="en-GB" b="1" dirty="0"/>
              <a:t>mucous</a:t>
            </a:r>
          </a:p>
          <a:p>
            <a:pPr marL="68580" indent="0">
              <a:buNone/>
            </a:pPr>
            <a:r>
              <a:rPr lang="en-GB" b="1" dirty="0"/>
              <a:t>· Put the baby on the baby towel, </a:t>
            </a:r>
            <a:r>
              <a:rPr lang="en-GB" b="1" dirty="0" smtClean="0"/>
              <a:t>clamp and </a:t>
            </a:r>
            <a:r>
              <a:rPr lang="en-GB" b="1" dirty="0"/>
              <a:t>cut the cord</a:t>
            </a:r>
          </a:p>
          <a:p>
            <a:pPr marL="68580" indent="0">
              <a:buNone/>
            </a:pPr>
            <a:r>
              <a:rPr lang="en-GB" b="1" dirty="0"/>
              <a:t>· Give the APGAR score to the baby</a:t>
            </a:r>
          </a:p>
          <a:p>
            <a:pPr marL="68580" indent="0">
              <a:buNone/>
            </a:pPr>
            <a:r>
              <a:rPr lang="en-GB" b="1" dirty="0"/>
              <a:t>· Show the baby to the mother to </a:t>
            </a:r>
            <a:r>
              <a:rPr lang="en-GB" b="1" dirty="0" smtClean="0"/>
              <a:t>identify the </a:t>
            </a:r>
            <a:r>
              <a:rPr lang="en-GB" b="1" dirty="0"/>
              <a:t>sex of the </a:t>
            </a:r>
            <a:r>
              <a:rPr lang="en-GB" b="1" dirty="0" smtClean="0"/>
              <a:t>baby</a:t>
            </a:r>
          </a:p>
          <a:p>
            <a:pPr marL="68580" indent="0">
              <a:buNone/>
            </a:pPr>
            <a:r>
              <a:rPr lang="en-GB" dirty="0"/>
              <a:t>· </a:t>
            </a:r>
            <a:r>
              <a:rPr lang="en-GB" b="1" dirty="0"/>
              <a:t>Ask your assistant to continue with </a:t>
            </a:r>
            <a:r>
              <a:rPr lang="en-GB" b="1" dirty="0" smtClean="0"/>
              <a:t>the immediate </a:t>
            </a:r>
            <a:r>
              <a:rPr lang="en-GB" b="1" dirty="0"/>
              <a:t>care of the baby</a:t>
            </a:r>
          </a:p>
          <a:p>
            <a:pPr marL="68580" indent="0">
              <a:buNone/>
            </a:pPr>
            <a:r>
              <a:rPr lang="en-GB" b="1" dirty="0"/>
              <a:t>· Continue with the delivery of </a:t>
            </a:r>
            <a:r>
              <a:rPr lang="en-GB" b="1" dirty="0" smtClean="0"/>
              <a:t>the placenta </a:t>
            </a:r>
            <a:r>
              <a:rPr lang="en-GB" b="1" dirty="0"/>
              <a:t>by using control cord traction</a:t>
            </a:r>
          </a:p>
          <a:p>
            <a:pPr marL="68580" indent="0">
              <a:buNone/>
            </a:pPr>
            <a:r>
              <a:rPr lang="en-GB" b="1" dirty="0"/>
              <a:t>· Check the placenta for </a:t>
            </a:r>
            <a:r>
              <a:rPr lang="en-GB" b="1" dirty="0" smtClean="0"/>
              <a:t>completeness and/or </a:t>
            </a:r>
            <a:r>
              <a:rPr lang="en-GB" b="1" dirty="0"/>
              <a:t>malformation.</a:t>
            </a:r>
          </a:p>
          <a:p>
            <a:pPr marL="68580" indent="0">
              <a:buNone/>
            </a:pPr>
            <a:r>
              <a:rPr lang="en-GB" b="1" dirty="0"/>
              <a:t>· Measure blood loss</a:t>
            </a:r>
          </a:p>
          <a:p>
            <a:pPr marL="68580" indent="0">
              <a:buNone/>
            </a:pPr>
            <a:r>
              <a:rPr lang="en-GB" b="1" dirty="0"/>
              <a:t>· Do the first examination of the baby</a:t>
            </a:r>
          </a:p>
          <a:p>
            <a:pPr marL="68580" indent="0">
              <a:buNone/>
            </a:pPr>
            <a:r>
              <a:rPr lang="en-GB" b="1" dirty="0"/>
              <a:t>· Weigh the baby</a:t>
            </a:r>
          </a:p>
          <a:p>
            <a:pPr marL="68580" indent="0">
              <a:buNone/>
            </a:pPr>
            <a:r>
              <a:rPr lang="en-GB" b="1" dirty="0"/>
              <a:t>· Do a post natal examination and </a:t>
            </a:r>
            <a:r>
              <a:rPr lang="en-GB" b="1" dirty="0" smtClean="0"/>
              <a:t>record all </a:t>
            </a:r>
            <a:r>
              <a:rPr lang="en-GB" b="1" dirty="0"/>
              <a:t>the findings</a:t>
            </a:r>
          </a:p>
          <a:p>
            <a:pPr marL="68580" indent="0">
              <a:buNone/>
            </a:pPr>
            <a:r>
              <a:rPr lang="en-GB" b="1" dirty="0"/>
              <a:t>· Give the mother a hot drink and </a:t>
            </a:r>
            <a:r>
              <a:rPr lang="en-GB" b="1" dirty="0" smtClean="0"/>
              <a:t>transfer her </a:t>
            </a:r>
            <a:r>
              <a:rPr lang="en-GB" b="1" dirty="0"/>
              <a:t>to the postnatal </a:t>
            </a:r>
            <a:r>
              <a:rPr lang="en-GB" b="1" dirty="0" smtClean="0"/>
              <a:t>ward.</a:t>
            </a:r>
            <a:endParaRPr lang="en-GB" b="1" dirty="0">
              <a:solidFill>
                <a:srgbClr val="92D050"/>
              </a:solidFill>
            </a:endParaRPr>
          </a:p>
        </p:txBody>
      </p:sp>
    </p:spTree>
    <p:extLst>
      <p:ext uri="{BB962C8B-B14F-4D97-AF65-F5344CB8AC3E}">
        <p14:creationId xmlns:p14="http://schemas.microsoft.com/office/powerpoint/2010/main" val="3266305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14400"/>
          </a:xfrm>
        </p:spPr>
        <p:txBody>
          <a:bodyPr>
            <a:normAutofit fontScale="90000"/>
          </a:bodyPr>
          <a:lstStyle/>
          <a:p>
            <a:r>
              <a:rPr lang="en-US" b="1" dirty="0">
                <a:solidFill>
                  <a:srgbClr val="FF0000"/>
                </a:solidFill>
              </a:rPr>
              <a:t>Management of the Second Stage of Normal Labour </a:t>
            </a:r>
            <a:r>
              <a:rPr lang="en-US" b="1" dirty="0" err="1">
                <a:solidFill>
                  <a:srgbClr val="FF0000"/>
                </a:solidFill>
              </a:rPr>
              <a:t>cont</a:t>
            </a:r>
            <a:r>
              <a:rPr lang="en-US" b="1" dirty="0">
                <a:solidFill>
                  <a:srgbClr val="FF0000"/>
                </a:solidFill>
              </a:rPr>
              <a:t>…</a:t>
            </a:r>
            <a:endParaRPr lang="en-GB" dirty="0"/>
          </a:p>
        </p:txBody>
      </p:sp>
      <p:sp>
        <p:nvSpPr>
          <p:cNvPr id="3" name="Content Placeholder 2"/>
          <p:cNvSpPr>
            <a:spLocks noGrp="1"/>
          </p:cNvSpPr>
          <p:nvPr>
            <p:ph idx="1"/>
          </p:nvPr>
        </p:nvSpPr>
        <p:spPr>
          <a:xfrm>
            <a:off x="228600" y="1219200"/>
            <a:ext cx="8382000" cy="5486400"/>
          </a:xfrm>
        </p:spPr>
        <p:txBody>
          <a:bodyPr>
            <a:normAutofit fontScale="70000" lnSpcReduction="20000"/>
          </a:bodyPr>
          <a:lstStyle/>
          <a:p>
            <a:pPr marL="68580" indent="0">
              <a:buNone/>
            </a:pPr>
            <a:r>
              <a:rPr lang="en-GB" b="1" dirty="0">
                <a:solidFill>
                  <a:schemeClr val="bg2">
                    <a:lumMod val="50000"/>
                  </a:schemeClr>
                </a:solidFill>
              </a:rPr>
              <a:t>APGAR Score</a:t>
            </a:r>
          </a:p>
          <a:p>
            <a:pPr marL="68580" indent="0">
              <a:buNone/>
            </a:pPr>
            <a:r>
              <a:rPr lang="en-GB" b="1" dirty="0"/>
              <a:t>Can you remember how to give an </a:t>
            </a:r>
            <a:r>
              <a:rPr lang="en-GB" b="1" dirty="0" smtClean="0"/>
              <a:t>APGAR score</a:t>
            </a:r>
            <a:r>
              <a:rPr lang="en-GB" b="1" dirty="0"/>
              <a:t>?</a:t>
            </a:r>
          </a:p>
          <a:p>
            <a:pPr marL="68580" indent="0">
              <a:buNone/>
            </a:pPr>
            <a:r>
              <a:rPr lang="en-GB" b="1" dirty="0"/>
              <a:t>Once the baby is out into the world, your </a:t>
            </a:r>
            <a:r>
              <a:rPr lang="en-GB" b="1" dirty="0" smtClean="0"/>
              <a:t>work has </a:t>
            </a:r>
            <a:r>
              <a:rPr lang="en-GB" b="1" dirty="0"/>
              <a:t>just begun. You will need to assess </a:t>
            </a:r>
            <a:r>
              <a:rPr lang="en-GB" b="1" dirty="0" smtClean="0"/>
              <a:t>the baby </a:t>
            </a:r>
            <a:r>
              <a:rPr lang="en-GB" b="1" dirty="0"/>
              <a:t>periodically.</a:t>
            </a:r>
          </a:p>
          <a:p>
            <a:pPr marL="68580" indent="0">
              <a:buNone/>
            </a:pPr>
            <a:r>
              <a:rPr lang="en-GB" b="1" dirty="0"/>
              <a:t>After delivering the baby, an assessment of </a:t>
            </a:r>
            <a:r>
              <a:rPr lang="en-GB" b="1" dirty="0" smtClean="0"/>
              <a:t>the general </a:t>
            </a:r>
            <a:r>
              <a:rPr lang="en-GB" b="1" dirty="0"/>
              <a:t>condition is done after one minute </a:t>
            </a:r>
            <a:r>
              <a:rPr lang="en-GB" b="1" dirty="0" smtClean="0"/>
              <a:t>and again </a:t>
            </a:r>
            <a:r>
              <a:rPr lang="en-GB" b="1" dirty="0"/>
              <a:t>after five minutes. This involves </a:t>
            </a:r>
            <a:r>
              <a:rPr lang="en-GB" b="1" dirty="0" smtClean="0"/>
              <a:t>the consideration </a:t>
            </a:r>
            <a:r>
              <a:rPr lang="en-GB" b="1" dirty="0"/>
              <a:t>of five specific signs and </a:t>
            </a:r>
            <a:r>
              <a:rPr lang="en-GB" b="1" dirty="0" smtClean="0"/>
              <a:t>the degree </a:t>
            </a:r>
            <a:r>
              <a:rPr lang="en-GB" b="1" dirty="0"/>
              <a:t>to which they are present or absent. </a:t>
            </a:r>
            <a:r>
              <a:rPr lang="en-GB" b="1" dirty="0" smtClean="0"/>
              <a:t>The factors </a:t>
            </a:r>
            <a:r>
              <a:rPr lang="en-GB" b="1" dirty="0"/>
              <a:t>assessed are:</a:t>
            </a:r>
          </a:p>
          <a:p>
            <a:pPr marL="68580" indent="0">
              <a:buNone/>
            </a:pPr>
            <a:r>
              <a:rPr lang="en-GB" b="1" dirty="0">
                <a:solidFill>
                  <a:schemeClr val="bg2">
                    <a:lumMod val="50000"/>
                  </a:schemeClr>
                </a:solidFill>
              </a:rPr>
              <a:t>· A</a:t>
            </a:r>
            <a:r>
              <a:rPr lang="en-GB" b="1" dirty="0"/>
              <a:t>ppearance - Colour</a:t>
            </a:r>
          </a:p>
          <a:p>
            <a:pPr marL="68580" indent="0">
              <a:buNone/>
            </a:pPr>
            <a:r>
              <a:rPr lang="en-GB" b="1" dirty="0"/>
              <a:t>· </a:t>
            </a:r>
            <a:r>
              <a:rPr lang="en-GB" b="1" dirty="0">
                <a:solidFill>
                  <a:schemeClr val="bg2">
                    <a:lumMod val="50000"/>
                  </a:schemeClr>
                </a:solidFill>
              </a:rPr>
              <a:t>P</a:t>
            </a:r>
            <a:r>
              <a:rPr lang="en-GB" b="1" dirty="0"/>
              <a:t>ulse - Heart rate</a:t>
            </a:r>
          </a:p>
          <a:p>
            <a:pPr marL="68580" indent="0">
              <a:buNone/>
            </a:pPr>
            <a:r>
              <a:rPr lang="en-GB" b="1" dirty="0"/>
              <a:t>· </a:t>
            </a:r>
            <a:r>
              <a:rPr lang="en-GB" b="1" dirty="0">
                <a:solidFill>
                  <a:schemeClr val="bg2">
                    <a:lumMod val="50000"/>
                  </a:schemeClr>
                </a:solidFill>
              </a:rPr>
              <a:t>G</a:t>
            </a:r>
            <a:r>
              <a:rPr lang="en-GB" b="1" dirty="0"/>
              <a:t>rimace - good grimace</a:t>
            </a:r>
          </a:p>
          <a:p>
            <a:pPr marL="68580" indent="0">
              <a:buNone/>
            </a:pPr>
            <a:r>
              <a:rPr lang="en-GB" b="1" dirty="0"/>
              <a:t>· </a:t>
            </a:r>
            <a:r>
              <a:rPr lang="en-GB" b="1" dirty="0">
                <a:solidFill>
                  <a:schemeClr val="bg2">
                    <a:lumMod val="50000"/>
                  </a:schemeClr>
                </a:solidFill>
              </a:rPr>
              <a:t>A</a:t>
            </a:r>
            <a:r>
              <a:rPr lang="en-GB" b="1" dirty="0"/>
              <a:t>ctivity - Muscle tone</a:t>
            </a:r>
          </a:p>
          <a:p>
            <a:pPr marL="68580" indent="0">
              <a:buNone/>
            </a:pPr>
            <a:r>
              <a:rPr lang="en-GB" b="1" dirty="0"/>
              <a:t>· </a:t>
            </a:r>
            <a:r>
              <a:rPr lang="en-GB" b="1" dirty="0">
                <a:solidFill>
                  <a:schemeClr val="bg2">
                    <a:lumMod val="50000"/>
                  </a:schemeClr>
                </a:solidFill>
              </a:rPr>
              <a:t>R</a:t>
            </a:r>
            <a:r>
              <a:rPr lang="en-GB" b="1" dirty="0"/>
              <a:t>espiratory efforts – vigorous crying</a:t>
            </a:r>
          </a:p>
          <a:p>
            <a:pPr marL="68580" indent="0">
              <a:buNone/>
            </a:pPr>
            <a:r>
              <a:rPr lang="en-GB" b="1" dirty="0"/>
              <a:t>A score of 0, 1, 2 is awarded to each of these</a:t>
            </a:r>
          </a:p>
          <a:p>
            <a:pPr marL="68580" indent="0">
              <a:buNone/>
            </a:pPr>
            <a:r>
              <a:rPr lang="en-GB" b="1" dirty="0"/>
              <a:t>signs in accordance with the APGAR Score</a:t>
            </a:r>
          </a:p>
        </p:txBody>
      </p:sp>
    </p:spTree>
    <p:extLst>
      <p:ext uri="{BB962C8B-B14F-4D97-AF65-F5344CB8AC3E}">
        <p14:creationId xmlns:p14="http://schemas.microsoft.com/office/powerpoint/2010/main" val="1187897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87234" cy="1371600"/>
          </a:xfrm>
        </p:spPr>
        <p:txBody>
          <a:bodyPr>
            <a:noAutofit/>
          </a:bodyPr>
          <a:lstStyle/>
          <a:p>
            <a:r>
              <a:rPr lang="en-US" sz="3200" b="1" dirty="0" err="1" smtClean="0">
                <a:solidFill>
                  <a:srgbClr val="FF0000"/>
                </a:solidFill>
              </a:rPr>
              <a:t>Mgt</a:t>
            </a:r>
            <a:r>
              <a:rPr lang="en-US" sz="3200" b="1" dirty="0" smtClean="0">
                <a:solidFill>
                  <a:srgbClr val="FF0000"/>
                </a:solidFill>
              </a:rPr>
              <a:t> </a:t>
            </a:r>
            <a:r>
              <a:rPr lang="en-US" sz="3200" b="1" dirty="0">
                <a:solidFill>
                  <a:srgbClr val="FF0000"/>
                </a:solidFill>
              </a:rPr>
              <a:t>of the Second Stage of Normal Labour </a:t>
            </a:r>
            <a:r>
              <a:rPr lang="en-US" sz="3200" b="1" dirty="0" err="1">
                <a:solidFill>
                  <a:srgbClr val="FF0000"/>
                </a:solidFill>
              </a:rPr>
              <a:t>cont</a:t>
            </a:r>
            <a:r>
              <a:rPr lang="en-US" sz="3200" b="1" dirty="0">
                <a:solidFill>
                  <a:srgbClr val="FF0000"/>
                </a:solidFill>
              </a:rPr>
              <a:t>…</a:t>
            </a:r>
            <a:endParaRPr lang="en-GB" sz="3200" dirty="0"/>
          </a:p>
        </p:txBody>
      </p:sp>
      <p:sp>
        <p:nvSpPr>
          <p:cNvPr id="3" name="Content Placeholder 2"/>
          <p:cNvSpPr>
            <a:spLocks noGrp="1"/>
          </p:cNvSpPr>
          <p:nvPr>
            <p:ph idx="1"/>
          </p:nvPr>
        </p:nvSpPr>
        <p:spPr>
          <a:xfrm>
            <a:off x="609600" y="1981200"/>
            <a:ext cx="8077200" cy="4419600"/>
          </a:xfrm>
        </p:spPr>
        <p:txBody>
          <a:bodyPr>
            <a:normAutofit/>
          </a:bodyPr>
          <a:lstStyle/>
          <a:p>
            <a:pPr marL="68580" indent="0">
              <a:buNone/>
            </a:pPr>
            <a:r>
              <a:rPr lang="en-GB" b="1" dirty="0"/>
              <a:t>A normal infant in good condition at birth </a:t>
            </a:r>
            <a:r>
              <a:rPr lang="en-GB" b="1" dirty="0" smtClean="0"/>
              <a:t>will achieve </a:t>
            </a:r>
            <a:r>
              <a:rPr lang="en-GB" b="1" dirty="0"/>
              <a:t>an APGAR score of 7 to 10. A </a:t>
            </a:r>
            <a:r>
              <a:rPr lang="en-GB" b="1" dirty="0" smtClean="0"/>
              <a:t>score of </a:t>
            </a:r>
            <a:r>
              <a:rPr lang="en-GB" b="1" dirty="0"/>
              <a:t>0 to 3 is severe birth asphyxia and 4 to 6 </a:t>
            </a:r>
            <a:r>
              <a:rPr lang="en-GB" b="1" dirty="0" smtClean="0"/>
              <a:t>is moderate </a:t>
            </a:r>
            <a:r>
              <a:rPr lang="en-GB" b="1" dirty="0"/>
              <a:t>birth asphyxia, both of </a:t>
            </a:r>
            <a:r>
              <a:rPr lang="en-GB" b="1" dirty="0" smtClean="0"/>
              <a:t>which require </a:t>
            </a:r>
            <a:r>
              <a:rPr lang="en-GB" b="1" dirty="0"/>
              <a:t>immediate resuscitation of the baby</a:t>
            </a:r>
            <a:r>
              <a:rPr lang="en-GB" b="1" dirty="0" smtClean="0"/>
              <a:t>.</a:t>
            </a:r>
            <a:endParaRPr lang="en-GB" b="1" dirty="0"/>
          </a:p>
        </p:txBody>
      </p:sp>
    </p:spTree>
    <p:extLst>
      <p:ext uri="{BB962C8B-B14F-4D97-AF65-F5344CB8AC3E}">
        <p14:creationId xmlns:p14="http://schemas.microsoft.com/office/powerpoint/2010/main" val="1093205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371600"/>
          </a:xfrm>
        </p:spPr>
        <p:txBody>
          <a:bodyPr>
            <a:normAutofit/>
          </a:bodyPr>
          <a:lstStyle/>
          <a:p>
            <a:r>
              <a:rPr lang="en-GB" sz="3600" b="1" dirty="0">
                <a:solidFill>
                  <a:srgbClr val="C00000"/>
                </a:solidFill>
              </a:rPr>
              <a:t>Principles of the Third Stage of Labour</a:t>
            </a:r>
            <a:r>
              <a:rPr lang="en-GB" b="1" dirty="0"/>
              <a:t/>
            </a:r>
            <a:br>
              <a:rPr lang="en-GB" b="1" dirty="0"/>
            </a:br>
            <a:endParaRPr lang="en-GB" dirty="0"/>
          </a:p>
        </p:txBody>
      </p:sp>
      <p:sp>
        <p:nvSpPr>
          <p:cNvPr id="3" name="Content Placeholder 2"/>
          <p:cNvSpPr>
            <a:spLocks noGrp="1"/>
          </p:cNvSpPr>
          <p:nvPr>
            <p:ph idx="1"/>
          </p:nvPr>
        </p:nvSpPr>
        <p:spPr>
          <a:xfrm>
            <a:off x="533400" y="1752600"/>
            <a:ext cx="8153400" cy="4080029"/>
          </a:xfrm>
        </p:spPr>
        <p:txBody>
          <a:bodyPr>
            <a:normAutofit fontScale="92500"/>
          </a:bodyPr>
          <a:lstStyle/>
          <a:p>
            <a:pPr marL="68580" indent="0">
              <a:buNone/>
            </a:pPr>
            <a:r>
              <a:rPr lang="en-GB" b="1" dirty="0" smtClean="0">
                <a:solidFill>
                  <a:srgbClr val="00B050"/>
                </a:solidFill>
              </a:rPr>
              <a:t>Mechanism </a:t>
            </a:r>
            <a:r>
              <a:rPr lang="en-GB" b="1" dirty="0">
                <a:solidFill>
                  <a:srgbClr val="00B050"/>
                </a:solidFill>
              </a:rPr>
              <a:t>of the Third Stage of </a:t>
            </a:r>
            <a:r>
              <a:rPr lang="en-GB" b="1" dirty="0" smtClean="0">
                <a:solidFill>
                  <a:srgbClr val="00B050"/>
                </a:solidFill>
              </a:rPr>
              <a:t>Labour</a:t>
            </a:r>
          </a:p>
          <a:p>
            <a:pPr marL="68580" indent="0">
              <a:buNone/>
            </a:pPr>
            <a:endParaRPr lang="en-GB" b="1" dirty="0"/>
          </a:p>
          <a:p>
            <a:pPr marL="68580" indent="0">
              <a:buNone/>
            </a:pPr>
            <a:r>
              <a:rPr lang="en-GB" b="1" dirty="0">
                <a:solidFill>
                  <a:srgbClr val="7030A0"/>
                </a:solidFill>
              </a:rPr>
              <a:t>Physiology of Third Stage</a:t>
            </a:r>
          </a:p>
          <a:p>
            <a:pPr marL="68580" indent="0">
              <a:buNone/>
            </a:pPr>
            <a:r>
              <a:rPr lang="en-GB" b="1" dirty="0"/>
              <a:t>Assuming that all the aforementioned factors are</a:t>
            </a:r>
          </a:p>
          <a:p>
            <a:pPr marL="68580" indent="0">
              <a:buNone/>
            </a:pPr>
            <a:r>
              <a:rPr lang="en-GB" b="1" dirty="0"/>
              <a:t>well taken care of, you will now look at the</a:t>
            </a:r>
          </a:p>
          <a:p>
            <a:pPr marL="68580" indent="0">
              <a:buNone/>
            </a:pPr>
            <a:r>
              <a:rPr lang="en-GB" b="1" dirty="0"/>
              <a:t>physiology of the third stage of labour, starting</a:t>
            </a:r>
          </a:p>
          <a:p>
            <a:pPr marL="68580" indent="0">
              <a:buNone/>
            </a:pPr>
            <a:r>
              <a:rPr lang="en-GB" b="1" dirty="0"/>
              <a:t>with the mechanical factors.</a:t>
            </a:r>
          </a:p>
        </p:txBody>
      </p:sp>
    </p:spTree>
    <p:extLst>
      <p:ext uri="{BB962C8B-B14F-4D97-AF65-F5344CB8AC3E}">
        <p14:creationId xmlns:p14="http://schemas.microsoft.com/office/powerpoint/2010/main" val="2206869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5257800"/>
          </a:xfrm>
        </p:spPr>
        <p:txBody>
          <a:bodyPr>
            <a:normAutofit fontScale="85000" lnSpcReduction="20000"/>
          </a:bodyPr>
          <a:lstStyle/>
          <a:p>
            <a:pPr marL="68580" indent="0">
              <a:buNone/>
            </a:pPr>
            <a:r>
              <a:rPr lang="en-GB" b="1" dirty="0"/>
              <a:t>During the third stage, the following </a:t>
            </a:r>
            <a:r>
              <a:rPr lang="en-GB" b="1" dirty="0" smtClean="0"/>
              <a:t>mechanical factors </a:t>
            </a:r>
            <a:r>
              <a:rPr lang="en-GB" b="1" dirty="0"/>
              <a:t>come into play:</a:t>
            </a:r>
          </a:p>
          <a:p>
            <a:pPr marL="68580" indent="0">
              <a:buNone/>
            </a:pPr>
            <a:r>
              <a:rPr lang="en-GB" b="1" dirty="0"/>
              <a:t>· The uterus reduces in size 2.5cm </a:t>
            </a:r>
            <a:r>
              <a:rPr lang="en-GB" b="1" dirty="0" smtClean="0"/>
              <a:t>below the </a:t>
            </a:r>
            <a:r>
              <a:rPr lang="en-GB" b="1" dirty="0"/>
              <a:t>umbilicus, or 15cm above </a:t>
            </a:r>
            <a:r>
              <a:rPr lang="en-GB" b="1" dirty="0" smtClean="0"/>
              <a:t>the symphysis </a:t>
            </a:r>
            <a:r>
              <a:rPr lang="en-GB" b="1" dirty="0"/>
              <a:t>pubis after the expulsion </a:t>
            </a:r>
            <a:r>
              <a:rPr lang="en-GB" b="1" dirty="0" smtClean="0"/>
              <a:t>of the </a:t>
            </a:r>
            <a:r>
              <a:rPr lang="en-GB" b="1" dirty="0"/>
              <a:t>foetus</a:t>
            </a:r>
          </a:p>
          <a:p>
            <a:pPr marL="68580" indent="0">
              <a:buNone/>
            </a:pPr>
            <a:r>
              <a:rPr lang="en-GB" b="1" dirty="0"/>
              <a:t>· The contraction and retraction of </a:t>
            </a:r>
            <a:r>
              <a:rPr lang="en-GB" b="1" dirty="0" smtClean="0"/>
              <a:t>the uterine </a:t>
            </a:r>
            <a:r>
              <a:rPr lang="en-GB" b="1" dirty="0"/>
              <a:t>muscles continues</a:t>
            </a:r>
          </a:p>
          <a:p>
            <a:pPr marL="68580" indent="0">
              <a:buNone/>
            </a:pPr>
            <a:r>
              <a:rPr lang="en-GB" b="1" dirty="0"/>
              <a:t>· The placental site is reduced to half</a:t>
            </a:r>
          </a:p>
          <a:p>
            <a:pPr marL="68580" indent="0">
              <a:buNone/>
            </a:pPr>
            <a:r>
              <a:rPr lang="en-GB" b="1" dirty="0"/>
              <a:t>· Since the placenta is inelastic, it </a:t>
            </a:r>
            <a:r>
              <a:rPr lang="en-GB" b="1" dirty="0" smtClean="0"/>
              <a:t>does not </a:t>
            </a:r>
            <a:r>
              <a:rPr lang="en-GB" b="1" dirty="0"/>
              <a:t>contract, so it detaches from </a:t>
            </a:r>
            <a:r>
              <a:rPr lang="en-GB" b="1" dirty="0" smtClean="0"/>
              <a:t>the shrinking </a:t>
            </a:r>
            <a:r>
              <a:rPr lang="en-GB" b="1" dirty="0"/>
              <a:t>uterine wall</a:t>
            </a:r>
          </a:p>
          <a:p>
            <a:pPr marL="68580" indent="0">
              <a:buNone/>
            </a:pPr>
            <a:r>
              <a:rPr lang="en-GB" b="1" dirty="0"/>
              <a:t>· The placenta is pushed further to </a:t>
            </a:r>
            <a:r>
              <a:rPr lang="en-GB" b="1" dirty="0" smtClean="0"/>
              <a:t>the lower </a:t>
            </a:r>
            <a:r>
              <a:rPr lang="en-GB" b="1" dirty="0"/>
              <a:t>uterine segment by the weight </a:t>
            </a:r>
            <a:r>
              <a:rPr lang="en-GB" b="1" dirty="0" smtClean="0"/>
              <a:t>of the </a:t>
            </a:r>
            <a:r>
              <a:rPr lang="en-GB" b="1" dirty="0"/>
              <a:t>retro-placental clot. This is </a:t>
            </a:r>
            <a:r>
              <a:rPr lang="en-GB" b="1" dirty="0" smtClean="0"/>
              <a:t>the </a:t>
            </a:r>
            <a:r>
              <a:rPr lang="en-GB" b="1" dirty="0"/>
              <a:t>accumulated blood from the separated placenta</a:t>
            </a:r>
          </a:p>
          <a:p>
            <a:pPr marL="68580" indent="0">
              <a:buNone/>
            </a:pPr>
            <a:endParaRPr lang="en-GB" b="1" dirty="0"/>
          </a:p>
        </p:txBody>
      </p:sp>
      <p:sp>
        <p:nvSpPr>
          <p:cNvPr id="4" name="Title 1"/>
          <p:cNvSpPr>
            <a:spLocks noGrp="1"/>
          </p:cNvSpPr>
          <p:nvPr>
            <p:ph type="title"/>
          </p:nvPr>
        </p:nvSpPr>
        <p:spPr>
          <a:xfrm>
            <a:off x="457200" y="228600"/>
            <a:ext cx="8229600" cy="1295400"/>
          </a:xfrm>
        </p:spPr>
        <p:txBody>
          <a:bodyPr>
            <a:normAutofit fontScale="90000"/>
          </a:bodyPr>
          <a:lstStyle/>
          <a:p>
            <a:r>
              <a:rPr lang="en-GB" sz="3600" b="1" dirty="0">
                <a:solidFill>
                  <a:srgbClr val="C00000"/>
                </a:solidFill>
              </a:rPr>
              <a:t>Principles of the Third Stage of Labour</a:t>
            </a:r>
            <a:r>
              <a:rPr lang="en-GB" b="1" dirty="0"/>
              <a:t/>
            </a:r>
            <a:br>
              <a:rPr lang="en-GB" b="1" dirty="0"/>
            </a:br>
            <a:endParaRPr lang="en-GB" dirty="0"/>
          </a:p>
        </p:txBody>
      </p:sp>
    </p:spTree>
    <p:extLst>
      <p:ext uri="{BB962C8B-B14F-4D97-AF65-F5344CB8AC3E}">
        <p14:creationId xmlns:p14="http://schemas.microsoft.com/office/powerpoint/2010/main" val="2573121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763000" cy="1143000"/>
          </a:xfrm>
        </p:spPr>
        <p:txBody>
          <a:bodyPr>
            <a:normAutofit/>
          </a:bodyPr>
          <a:lstStyle/>
          <a:p>
            <a:r>
              <a:rPr lang="en-GB" sz="3200" b="1" dirty="0">
                <a:solidFill>
                  <a:srgbClr val="C00000"/>
                </a:solidFill>
              </a:rPr>
              <a:t>Principles of the Third Stage of </a:t>
            </a:r>
            <a:r>
              <a:rPr lang="en-GB" sz="3200" b="1" dirty="0" smtClean="0">
                <a:solidFill>
                  <a:srgbClr val="C00000"/>
                </a:solidFill>
              </a:rPr>
              <a:t>Labour </a:t>
            </a:r>
            <a:r>
              <a:rPr lang="en-GB" sz="3200" b="1" dirty="0" err="1" smtClean="0">
                <a:solidFill>
                  <a:srgbClr val="C00000"/>
                </a:solidFill>
              </a:rPr>
              <a:t>cont</a:t>
            </a:r>
            <a:r>
              <a:rPr lang="en-GB" sz="3200" b="1" dirty="0" smtClean="0">
                <a:solidFill>
                  <a:srgbClr val="C00000"/>
                </a:solidFill>
              </a:rPr>
              <a:t>…</a:t>
            </a:r>
            <a:endParaRPr lang="en-GB" sz="3200" dirty="0"/>
          </a:p>
        </p:txBody>
      </p:sp>
      <p:sp>
        <p:nvSpPr>
          <p:cNvPr id="3" name="Content Placeholder 2"/>
          <p:cNvSpPr>
            <a:spLocks noGrp="1"/>
          </p:cNvSpPr>
          <p:nvPr>
            <p:ph idx="1"/>
          </p:nvPr>
        </p:nvSpPr>
        <p:spPr>
          <a:xfrm>
            <a:off x="457200" y="1371600"/>
            <a:ext cx="8305800" cy="4876800"/>
          </a:xfrm>
        </p:spPr>
        <p:txBody>
          <a:bodyPr>
            <a:normAutofit fontScale="85000" lnSpcReduction="20000"/>
          </a:bodyPr>
          <a:lstStyle/>
          <a:p>
            <a:pPr marL="68580" indent="0">
              <a:buNone/>
            </a:pPr>
            <a:r>
              <a:rPr lang="en-GB" dirty="0" smtClean="0"/>
              <a:t>· </a:t>
            </a:r>
            <a:r>
              <a:rPr lang="en-GB" b="1" dirty="0"/>
              <a:t>With the next contraction the placenta </a:t>
            </a:r>
            <a:r>
              <a:rPr lang="en-GB" b="1" dirty="0" smtClean="0"/>
              <a:t>is pushed </a:t>
            </a:r>
            <a:r>
              <a:rPr lang="en-GB" b="1" dirty="0"/>
              <a:t>into the vagina and expelled</a:t>
            </a:r>
          </a:p>
          <a:p>
            <a:pPr marL="68580" indent="0">
              <a:buNone/>
            </a:pPr>
            <a:r>
              <a:rPr lang="en-GB" b="1" dirty="0"/>
              <a:t>You will know that the placenta has </a:t>
            </a:r>
            <a:r>
              <a:rPr lang="en-GB" b="1" dirty="0" smtClean="0"/>
              <a:t>separated and </a:t>
            </a:r>
            <a:r>
              <a:rPr lang="en-GB" b="1" dirty="0"/>
              <a:t>has been expelled from the upper </a:t>
            </a:r>
            <a:r>
              <a:rPr lang="en-GB" b="1" dirty="0" smtClean="0"/>
              <a:t>uterine segment </a:t>
            </a:r>
            <a:r>
              <a:rPr lang="en-GB" b="1" dirty="0"/>
              <a:t>into the lower segment or into </a:t>
            </a:r>
            <a:r>
              <a:rPr lang="en-GB" b="1" dirty="0" smtClean="0"/>
              <a:t>the vagina </a:t>
            </a:r>
            <a:r>
              <a:rPr lang="en-GB" b="1" dirty="0"/>
              <a:t>when you have noted:</a:t>
            </a:r>
          </a:p>
          <a:p>
            <a:pPr marL="68580" indent="0">
              <a:buNone/>
            </a:pPr>
            <a:r>
              <a:rPr lang="en-GB" b="1" dirty="0"/>
              <a:t>· Elongation of the cord which does </a:t>
            </a:r>
            <a:r>
              <a:rPr lang="en-GB" b="1" dirty="0" smtClean="0"/>
              <a:t>not recede </a:t>
            </a:r>
            <a:r>
              <a:rPr lang="en-GB" b="1" dirty="0"/>
              <a:t>on pressing at the </a:t>
            </a:r>
            <a:r>
              <a:rPr lang="en-GB" b="1" dirty="0" smtClean="0"/>
              <a:t>symphysis pubis</a:t>
            </a:r>
            <a:endParaRPr lang="en-GB" b="1" dirty="0"/>
          </a:p>
          <a:p>
            <a:pPr marL="68580" indent="0">
              <a:buNone/>
            </a:pPr>
            <a:r>
              <a:rPr lang="en-GB" b="1" dirty="0"/>
              <a:t>· A gush of blood</a:t>
            </a:r>
          </a:p>
          <a:p>
            <a:pPr marL="68580" indent="0">
              <a:buNone/>
            </a:pPr>
            <a:r>
              <a:rPr lang="en-GB" b="1" dirty="0"/>
              <a:t>· The uterus contracts like a cricket ball.</a:t>
            </a:r>
          </a:p>
          <a:p>
            <a:pPr marL="68580" indent="0">
              <a:buNone/>
            </a:pPr>
            <a:r>
              <a:rPr lang="en-GB" b="1" dirty="0"/>
              <a:t>The placenta is expelled either with </a:t>
            </a:r>
            <a:r>
              <a:rPr lang="en-GB" b="1" dirty="0" smtClean="0"/>
              <a:t>maternal side </a:t>
            </a:r>
            <a:r>
              <a:rPr lang="en-GB" b="1" dirty="0"/>
              <a:t>exposed, known as the </a:t>
            </a:r>
            <a:r>
              <a:rPr lang="en-GB" b="1" dirty="0" smtClean="0"/>
              <a:t>Mathew-Duncan method </a:t>
            </a:r>
            <a:r>
              <a:rPr lang="en-GB" b="1" dirty="0"/>
              <a:t>or the foetal side exposed known as </a:t>
            </a:r>
            <a:r>
              <a:rPr lang="en-GB" b="1" dirty="0" smtClean="0"/>
              <a:t>the Shultz </a:t>
            </a:r>
            <a:r>
              <a:rPr lang="en-GB" b="1" dirty="0"/>
              <a:t>Method</a:t>
            </a:r>
            <a:r>
              <a:rPr lang="en-GB" b="1" dirty="0" smtClean="0"/>
              <a:t>.</a:t>
            </a:r>
            <a:endParaRPr lang="en-GB" b="1" dirty="0"/>
          </a:p>
        </p:txBody>
      </p:sp>
    </p:spTree>
    <p:extLst>
      <p:ext uri="{BB962C8B-B14F-4D97-AF65-F5344CB8AC3E}">
        <p14:creationId xmlns:p14="http://schemas.microsoft.com/office/powerpoint/2010/main" val="10974442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i="1" dirty="0" smtClean="0"/>
              <a:t>			</a:t>
            </a:r>
          </a:p>
          <a:p>
            <a:pPr>
              <a:buNone/>
            </a:pPr>
            <a:r>
              <a:rPr lang="en-US" i="1" dirty="0" smtClean="0"/>
              <a:t>					</a:t>
            </a:r>
          </a:p>
          <a:p>
            <a:pPr>
              <a:buNone/>
            </a:pPr>
            <a:r>
              <a:rPr lang="en-US" i="1" smtClean="0"/>
              <a:t>					END</a:t>
            </a:r>
            <a:endParaRPr lang="en-US" i="1" dirty="0"/>
          </a:p>
        </p:txBody>
      </p:sp>
    </p:spTree>
    <p:extLst>
      <p:ext uri="{BB962C8B-B14F-4D97-AF65-F5344CB8AC3E}">
        <p14:creationId xmlns:p14="http://schemas.microsoft.com/office/powerpoint/2010/main" val="2550382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VS. FOCUSED APPROACH</a:t>
            </a:r>
            <a:endParaRPr lang="en-US" dirty="0"/>
          </a:p>
        </p:txBody>
      </p:sp>
      <p:sp>
        <p:nvSpPr>
          <p:cNvPr id="3" name="Content Placeholder 2"/>
          <p:cNvSpPr>
            <a:spLocks noGrp="1"/>
          </p:cNvSpPr>
          <p:nvPr>
            <p:ph idx="1"/>
          </p:nvPr>
        </p:nvSpPr>
        <p:spPr/>
        <p:txBody>
          <a:bodyPr/>
          <a:lstStyle/>
          <a:p>
            <a:r>
              <a:rPr lang="en-US" dirty="0" smtClean="0"/>
              <a:t>NO SIGNIFICANT BENEFITS TO MATERNAL SURVIVAL. (with use of increased visits)</a:t>
            </a:r>
          </a:p>
          <a:p>
            <a:r>
              <a:rPr lang="en-US" dirty="0" smtClean="0"/>
              <a:t>IMPORTANT TO UNDERSTAND THAT AN INDIVIDUAL CAN EXPERIENCE COMPLICATIONS WITHOUT “RISK FATORS”</a:t>
            </a:r>
          </a:p>
          <a:p>
            <a:r>
              <a:rPr lang="en-US" dirty="0" smtClean="0"/>
              <a:t>WOMEN CAN BENEFIT FROM A FEW, THOUROUGH AND FOCUSED VISITS….WHICH IS THE PREMISE OF FANC.</a:t>
            </a:r>
            <a:endParaRPr lang="en-US" dirty="0"/>
          </a:p>
        </p:txBody>
      </p:sp>
    </p:spTree>
    <p:extLst>
      <p:ext uri="{BB962C8B-B14F-4D97-AF65-F5344CB8AC3E}">
        <p14:creationId xmlns:p14="http://schemas.microsoft.com/office/powerpoint/2010/main" val="961914700"/>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9"/>
            <a:ext cx="8964488" cy="936103"/>
          </a:xfrm>
        </p:spPr>
        <p:txBody>
          <a:bodyPr/>
          <a:lstStyle/>
          <a:p>
            <a:r>
              <a:rPr lang="en-GB" b="1" dirty="0" smtClean="0">
                <a:solidFill>
                  <a:srgbClr val="00B050"/>
                </a:solidFill>
              </a:rPr>
              <a:t>THE NORMAL NEANATE</a:t>
            </a:r>
            <a:endParaRPr lang="en-GB" b="1" dirty="0">
              <a:solidFill>
                <a:srgbClr val="00B050"/>
              </a:solidFill>
            </a:endParaRPr>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89248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12126"/>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Introduction</a:t>
            </a:r>
            <a:endParaRPr lang="en-GB"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GB" dirty="0" smtClean="0"/>
              <a:t> </a:t>
            </a:r>
            <a:r>
              <a:rPr lang="en-GB" b="1" dirty="0" smtClean="0"/>
              <a:t>The focus will be </a:t>
            </a:r>
            <a:r>
              <a:rPr lang="en-GB" b="1" dirty="0"/>
              <a:t>on the new life, </a:t>
            </a:r>
            <a:r>
              <a:rPr lang="en-GB" b="1" dirty="0" smtClean="0"/>
              <a:t>that is </a:t>
            </a:r>
            <a:r>
              <a:rPr lang="en-GB" b="1" dirty="0"/>
              <a:t>the neonate, who is now an </a:t>
            </a:r>
            <a:r>
              <a:rPr lang="en-GB" b="1" dirty="0" smtClean="0"/>
              <a:t>independent being </a:t>
            </a:r>
            <a:r>
              <a:rPr lang="en-GB" b="1" dirty="0"/>
              <a:t>outside the mother’s womb.</a:t>
            </a:r>
          </a:p>
          <a:p>
            <a:pPr marL="0" indent="0">
              <a:buNone/>
            </a:pPr>
            <a:r>
              <a:rPr lang="en-GB" b="1" dirty="0"/>
              <a:t>‘Neo’ means, new, hence the term ‘neonate’</a:t>
            </a:r>
          </a:p>
          <a:p>
            <a:pPr marL="0" indent="0">
              <a:buNone/>
            </a:pPr>
            <a:r>
              <a:rPr lang="en-GB" b="1" dirty="0"/>
              <a:t>means newborn.</a:t>
            </a:r>
          </a:p>
          <a:p>
            <a:pPr marL="0" indent="0">
              <a:buNone/>
            </a:pPr>
            <a:r>
              <a:rPr lang="en-GB" b="1" dirty="0"/>
              <a:t>The neonatal period is the first four weeks after</a:t>
            </a:r>
          </a:p>
          <a:p>
            <a:pPr marL="0" indent="0">
              <a:buNone/>
            </a:pPr>
            <a:r>
              <a:rPr lang="en-GB" b="1" dirty="0"/>
              <a:t>birth. A neonate can be classified as, preterm,</a:t>
            </a:r>
          </a:p>
          <a:p>
            <a:pPr marL="0" indent="0">
              <a:buNone/>
            </a:pPr>
            <a:r>
              <a:rPr lang="en-GB" b="1" dirty="0"/>
              <a:t>full term or post term.</a:t>
            </a:r>
          </a:p>
        </p:txBody>
      </p:sp>
    </p:spTree>
    <p:extLst>
      <p:ext uri="{BB962C8B-B14F-4D97-AF65-F5344CB8AC3E}">
        <p14:creationId xmlns:p14="http://schemas.microsoft.com/office/powerpoint/2010/main" val="2645842595"/>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Objectives</a:t>
            </a:r>
            <a:r>
              <a:rPr lang="en-GB" b="1" dirty="0" smtClean="0"/>
              <a:t/>
            </a:r>
            <a:br>
              <a:rPr lang="en-GB" b="1" dirty="0" smtClean="0"/>
            </a:br>
            <a:endParaRPr lang="en-GB" dirty="0"/>
          </a:p>
        </p:txBody>
      </p:sp>
      <p:sp>
        <p:nvSpPr>
          <p:cNvPr id="3" name="Content Placeholder 2"/>
          <p:cNvSpPr>
            <a:spLocks noGrp="1"/>
          </p:cNvSpPr>
          <p:nvPr>
            <p:ph idx="1"/>
          </p:nvPr>
        </p:nvSpPr>
        <p:spPr>
          <a:xfrm>
            <a:off x="457200" y="1124744"/>
            <a:ext cx="8229600" cy="5001419"/>
          </a:xfrm>
        </p:spPr>
        <p:txBody>
          <a:bodyPr>
            <a:normAutofit/>
          </a:bodyPr>
          <a:lstStyle/>
          <a:p>
            <a:pPr marL="0" indent="0">
              <a:buNone/>
            </a:pPr>
            <a:r>
              <a:rPr lang="en-GB" b="1" dirty="0" smtClean="0"/>
              <a:t>By </a:t>
            </a:r>
            <a:r>
              <a:rPr lang="en-GB" b="1" dirty="0"/>
              <a:t>the end of this section, you will be able to:</a:t>
            </a:r>
          </a:p>
          <a:p>
            <a:pPr marL="0" indent="0">
              <a:buNone/>
            </a:pPr>
            <a:r>
              <a:rPr lang="en-GB" b="1" dirty="0"/>
              <a:t>· Describe the physiology of the neonate</a:t>
            </a:r>
          </a:p>
          <a:p>
            <a:pPr marL="0" indent="0">
              <a:buNone/>
            </a:pPr>
            <a:r>
              <a:rPr lang="en-GB" b="1" dirty="0"/>
              <a:t>· Explain the care of the neonate</a:t>
            </a:r>
          </a:p>
          <a:p>
            <a:pPr marL="0" indent="0">
              <a:buNone/>
            </a:pPr>
            <a:endParaRPr lang="en-GB" b="1" dirty="0"/>
          </a:p>
        </p:txBody>
      </p:sp>
    </p:spTree>
    <p:extLst>
      <p:ext uri="{BB962C8B-B14F-4D97-AF65-F5344CB8AC3E}">
        <p14:creationId xmlns:p14="http://schemas.microsoft.com/office/powerpoint/2010/main" val="2528580337"/>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Physiology of the Newborn</a:t>
            </a:r>
            <a:r>
              <a:rPr lang="en-GB" b="1" dirty="0" smtClean="0"/>
              <a:t/>
            </a:r>
            <a:br>
              <a:rPr lang="en-GB" b="1" dirty="0" smtClean="0"/>
            </a:br>
            <a:endParaRPr lang="en-GB" dirty="0"/>
          </a:p>
        </p:txBody>
      </p:sp>
      <p:sp>
        <p:nvSpPr>
          <p:cNvPr id="3" name="Content Placeholder 2"/>
          <p:cNvSpPr>
            <a:spLocks noGrp="1"/>
          </p:cNvSpPr>
          <p:nvPr>
            <p:ph idx="1"/>
          </p:nvPr>
        </p:nvSpPr>
        <p:spPr>
          <a:xfrm>
            <a:off x="457200" y="980728"/>
            <a:ext cx="8229600" cy="5145435"/>
          </a:xfrm>
        </p:spPr>
        <p:txBody>
          <a:bodyPr>
            <a:normAutofit fontScale="92500" lnSpcReduction="10000"/>
          </a:bodyPr>
          <a:lstStyle/>
          <a:p>
            <a:pPr marL="0" indent="0">
              <a:buNone/>
            </a:pPr>
            <a:r>
              <a:rPr lang="en-GB" b="1" dirty="0" smtClean="0"/>
              <a:t>Knowledge </a:t>
            </a:r>
            <a:r>
              <a:rPr lang="en-GB" b="1" dirty="0"/>
              <a:t>on the physiology of a newborn </a:t>
            </a:r>
            <a:r>
              <a:rPr lang="en-GB" b="1" dirty="0" smtClean="0"/>
              <a:t>is necessary </a:t>
            </a:r>
            <a:r>
              <a:rPr lang="en-GB" b="1" dirty="0"/>
              <a:t>to ensure appropriate care of </a:t>
            </a:r>
            <a:r>
              <a:rPr lang="en-GB" b="1" dirty="0" smtClean="0"/>
              <a:t>the neonate</a:t>
            </a:r>
            <a:r>
              <a:rPr lang="en-GB" b="1" dirty="0"/>
              <a:t>. In </a:t>
            </a:r>
            <a:r>
              <a:rPr lang="en-GB" b="1" dirty="0" smtClean="0"/>
              <a:t>the introductory block , you learnt </a:t>
            </a:r>
            <a:r>
              <a:rPr lang="en-GB" b="1" dirty="0"/>
              <a:t>about the management of the </a:t>
            </a:r>
            <a:r>
              <a:rPr lang="en-GB" b="1" dirty="0" smtClean="0"/>
              <a:t>second stage </a:t>
            </a:r>
            <a:r>
              <a:rPr lang="en-GB" b="1" dirty="0"/>
              <a:t>of labour and the examination you </a:t>
            </a:r>
            <a:r>
              <a:rPr lang="en-GB" b="1" dirty="0" smtClean="0"/>
              <a:t>should carry </a:t>
            </a:r>
            <a:r>
              <a:rPr lang="en-GB" b="1" dirty="0"/>
              <a:t>out on the newborn baby</a:t>
            </a:r>
            <a:r>
              <a:rPr lang="en-GB" b="1" dirty="0" smtClean="0"/>
              <a:t>.</a:t>
            </a:r>
          </a:p>
          <a:p>
            <a:pPr marL="0" indent="0">
              <a:buNone/>
            </a:pPr>
            <a:r>
              <a:rPr lang="en-GB" b="1" dirty="0" smtClean="0"/>
              <a:t> </a:t>
            </a:r>
            <a:r>
              <a:rPr lang="en-GB" b="1" dirty="0"/>
              <a:t>Immediately at birth, there are three </a:t>
            </a:r>
            <a:r>
              <a:rPr lang="en-GB" b="1" dirty="0" smtClean="0"/>
              <a:t>main adjustments </a:t>
            </a:r>
            <a:r>
              <a:rPr lang="en-GB" b="1" dirty="0"/>
              <a:t>that take place involving the </a:t>
            </a:r>
            <a:r>
              <a:rPr lang="en-GB" b="1" dirty="0" smtClean="0"/>
              <a:t>lungs, the </a:t>
            </a:r>
            <a:r>
              <a:rPr lang="en-GB" b="1" dirty="0"/>
              <a:t>cardiovascular system and the </a:t>
            </a:r>
            <a:r>
              <a:rPr lang="en-GB" b="1" dirty="0" smtClean="0"/>
              <a:t>temperature regulating </a:t>
            </a:r>
            <a:r>
              <a:rPr lang="en-GB" b="1" dirty="0"/>
              <a:t>centre to allow for the </a:t>
            </a:r>
            <a:r>
              <a:rPr lang="en-GB" b="1" dirty="0" smtClean="0"/>
              <a:t>independent existence </a:t>
            </a:r>
            <a:r>
              <a:rPr lang="en-GB" b="1" dirty="0"/>
              <a:t>of the newborn baby.</a:t>
            </a:r>
          </a:p>
          <a:p>
            <a:pPr marL="0" indent="0">
              <a:buNone/>
            </a:pPr>
            <a:endParaRPr lang="en-GB" b="1" dirty="0"/>
          </a:p>
        </p:txBody>
      </p:sp>
    </p:spTree>
    <p:extLst>
      <p:ext uri="{BB962C8B-B14F-4D97-AF65-F5344CB8AC3E}">
        <p14:creationId xmlns:p14="http://schemas.microsoft.com/office/powerpoint/2010/main" val="916105043"/>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Changes in the Lungs</a:t>
            </a:r>
            <a:r>
              <a:rPr lang="en-GB" b="1" dirty="0" smtClean="0"/>
              <a:t/>
            </a:r>
            <a:br>
              <a:rPr lang="en-GB" b="1" dirty="0" smtClean="0"/>
            </a:br>
            <a:endParaRPr lang="en-GB" dirty="0"/>
          </a:p>
        </p:txBody>
      </p:sp>
      <p:sp>
        <p:nvSpPr>
          <p:cNvPr id="3" name="Content Placeholder 2"/>
          <p:cNvSpPr>
            <a:spLocks noGrp="1"/>
          </p:cNvSpPr>
          <p:nvPr>
            <p:ph idx="1"/>
          </p:nvPr>
        </p:nvSpPr>
        <p:spPr>
          <a:xfrm>
            <a:off x="457200" y="980728"/>
            <a:ext cx="8229600" cy="5145435"/>
          </a:xfrm>
        </p:spPr>
        <p:txBody>
          <a:bodyPr>
            <a:normAutofit fontScale="70000" lnSpcReduction="20000"/>
          </a:bodyPr>
          <a:lstStyle/>
          <a:p>
            <a:pPr marL="0" indent="0">
              <a:buNone/>
            </a:pPr>
            <a:r>
              <a:rPr lang="en-GB" b="1" dirty="0" smtClean="0"/>
              <a:t>The </a:t>
            </a:r>
            <a:r>
              <a:rPr lang="en-GB" b="1" dirty="0"/>
              <a:t>onset of respiration in a newborn </a:t>
            </a:r>
            <a:r>
              <a:rPr lang="en-GB" b="1" dirty="0" smtClean="0"/>
              <a:t>confirms life</a:t>
            </a:r>
            <a:r>
              <a:rPr lang="en-GB" b="1" dirty="0"/>
              <a:t>. </a:t>
            </a:r>
            <a:endParaRPr lang="en-GB" b="1" dirty="0" smtClean="0"/>
          </a:p>
          <a:p>
            <a:pPr marL="0" indent="0">
              <a:buNone/>
            </a:pPr>
            <a:r>
              <a:rPr lang="en-GB" b="1" dirty="0" smtClean="0"/>
              <a:t>The </a:t>
            </a:r>
            <a:r>
              <a:rPr lang="en-GB" b="1" dirty="0"/>
              <a:t>start of pulmonary respiration is due </a:t>
            </a:r>
            <a:r>
              <a:rPr lang="en-GB" b="1" dirty="0" smtClean="0"/>
              <a:t>to physiological </a:t>
            </a:r>
            <a:r>
              <a:rPr lang="en-GB" b="1" dirty="0"/>
              <a:t>and mechanical reasons. </a:t>
            </a:r>
            <a:endParaRPr lang="en-GB" b="1" dirty="0" smtClean="0"/>
          </a:p>
          <a:p>
            <a:pPr marL="0" indent="0">
              <a:buNone/>
            </a:pPr>
            <a:r>
              <a:rPr lang="en-GB" b="1" dirty="0" smtClean="0"/>
              <a:t>Lack of oxygen </a:t>
            </a:r>
            <a:r>
              <a:rPr lang="en-GB" b="1" dirty="0"/>
              <a:t>and high levels of carbon dioxide in </a:t>
            </a:r>
            <a:r>
              <a:rPr lang="en-GB" b="1" dirty="0" smtClean="0"/>
              <a:t>the </a:t>
            </a:r>
            <a:r>
              <a:rPr lang="en-GB" b="1" dirty="0"/>
              <a:t>circulation occur when placental </a:t>
            </a:r>
            <a:r>
              <a:rPr lang="en-GB" b="1" dirty="0" smtClean="0"/>
              <a:t>circulation ceases</a:t>
            </a:r>
            <a:r>
              <a:rPr lang="en-GB" b="1" dirty="0"/>
              <a:t>. This stimulates the respiratory centre </a:t>
            </a:r>
            <a:r>
              <a:rPr lang="en-GB" b="1" dirty="0" smtClean="0"/>
              <a:t>in the </a:t>
            </a:r>
            <a:r>
              <a:rPr lang="en-GB" b="1" dirty="0"/>
              <a:t>medulla to initiate normal respiration.</a:t>
            </a:r>
          </a:p>
          <a:p>
            <a:pPr marL="0" indent="0">
              <a:buNone/>
            </a:pPr>
            <a:r>
              <a:rPr lang="en-GB" b="1" dirty="0"/>
              <a:t>Mechanically, respiration is stimulated when </a:t>
            </a:r>
            <a:r>
              <a:rPr lang="en-GB" b="1" dirty="0" smtClean="0"/>
              <a:t>the chest </a:t>
            </a:r>
            <a:r>
              <a:rPr lang="en-GB" b="1" dirty="0"/>
              <a:t>wall, which was compressed during </a:t>
            </a:r>
            <a:r>
              <a:rPr lang="en-GB" b="1" dirty="0" smtClean="0"/>
              <a:t>the passage </a:t>
            </a:r>
            <a:r>
              <a:rPr lang="en-GB" b="1" dirty="0"/>
              <a:t>of the baby in the birth canal, </a:t>
            </a:r>
            <a:r>
              <a:rPr lang="en-GB" b="1" dirty="0" smtClean="0"/>
              <a:t>allows the </a:t>
            </a:r>
            <a:r>
              <a:rPr lang="en-GB" b="1" dirty="0"/>
              <a:t>fluid to drain from the lungs. </a:t>
            </a:r>
            <a:r>
              <a:rPr lang="en-GB" b="1" dirty="0" smtClean="0"/>
              <a:t>Consequently, the </a:t>
            </a:r>
            <a:r>
              <a:rPr lang="en-GB" b="1" dirty="0"/>
              <a:t>cool air on the baby’s face and </a:t>
            </a:r>
            <a:r>
              <a:rPr lang="en-GB" b="1" dirty="0" smtClean="0"/>
              <a:t>handling during </a:t>
            </a:r>
            <a:r>
              <a:rPr lang="en-GB" b="1" dirty="0"/>
              <a:t>birth will stimulate the baby to cry as </a:t>
            </a:r>
            <a:r>
              <a:rPr lang="en-GB" b="1" dirty="0" smtClean="0"/>
              <a:t>soon as </a:t>
            </a:r>
            <a:r>
              <a:rPr lang="en-GB" b="1" dirty="0"/>
              <a:t>they are born. After the baby takes in </a:t>
            </a:r>
            <a:r>
              <a:rPr lang="en-GB" b="1" dirty="0" smtClean="0"/>
              <a:t>their first </a:t>
            </a:r>
            <a:r>
              <a:rPr lang="en-GB" b="1" dirty="0"/>
              <a:t>breath, the blood vessels in the </a:t>
            </a:r>
            <a:r>
              <a:rPr lang="en-GB" b="1" dirty="0" smtClean="0"/>
              <a:t>lungs expand </a:t>
            </a:r>
            <a:r>
              <a:rPr lang="en-GB" b="1" dirty="0"/>
              <a:t>to initiate respiration.</a:t>
            </a:r>
          </a:p>
          <a:p>
            <a:pPr marL="0" indent="0">
              <a:buNone/>
            </a:pPr>
            <a:r>
              <a:rPr lang="en-GB" b="1" dirty="0"/>
              <a:t>At first the baby’s breathing may be rapid </a:t>
            </a:r>
            <a:r>
              <a:rPr lang="en-GB" b="1" dirty="0" smtClean="0"/>
              <a:t>and irregular</a:t>
            </a:r>
            <a:r>
              <a:rPr lang="en-GB" b="1" dirty="0"/>
              <a:t>. It is mainly abnormal at a rate of 40 </a:t>
            </a:r>
            <a:r>
              <a:rPr lang="en-GB" b="1" dirty="0" smtClean="0"/>
              <a:t>- 50 </a:t>
            </a:r>
            <a:r>
              <a:rPr lang="en-GB" b="1" dirty="0"/>
              <a:t>respirations per minute.</a:t>
            </a:r>
          </a:p>
        </p:txBody>
      </p:sp>
    </p:spTree>
    <p:extLst>
      <p:ext uri="{BB962C8B-B14F-4D97-AF65-F5344CB8AC3E}">
        <p14:creationId xmlns:p14="http://schemas.microsoft.com/office/powerpoint/2010/main" val="267409164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Circulatory Changes </a:t>
            </a:r>
            <a:r>
              <a:rPr lang="en-GB" b="1" dirty="0" err="1" smtClean="0">
                <a:solidFill>
                  <a:srgbClr val="C00000"/>
                </a:solidFill>
              </a:rPr>
              <a:t>cont</a:t>
            </a:r>
            <a:r>
              <a:rPr lang="en-GB" b="1" dirty="0" smtClean="0">
                <a:solidFill>
                  <a:srgbClr val="C00000"/>
                </a:solidFill>
              </a:rPr>
              <a:t>…</a:t>
            </a:r>
            <a:r>
              <a:rPr lang="en-GB" b="1" dirty="0" smtClean="0"/>
              <a:t/>
            </a:r>
            <a:br>
              <a:rPr lang="en-GB" b="1" dirty="0" smtClean="0"/>
            </a:br>
            <a:endParaRPr lang="en-GB" dirty="0"/>
          </a:p>
        </p:txBody>
      </p:sp>
      <p:sp>
        <p:nvSpPr>
          <p:cNvPr id="3" name="Content Placeholder 2"/>
          <p:cNvSpPr>
            <a:spLocks noGrp="1"/>
          </p:cNvSpPr>
          <p:nvPr>
            <p:ph idx="1"/>
          </p:nvPr>
        </p:nvSpPr>
        <p:spPr>
          <a:xfrm>
            <a:off x="457200" y="1052736"/>
            <a:ext cx="8229600" cy="5688632"/>
          </a:xfrm>
        </p:spPr>
        <p:txBody>
          <a:bodyPr>
            <a:normAutofit fontScale="92500" lnSpcReduction="20000"/>
          </a:bodyPr>
          <a:lstStyle/>
          <a:p>
            <a:pPr marL="0" indent="0">
              <a:buNone/>
            </a:pPr>
            <a:r>
              <a:rPr lang="en-GB" b="1" dirty="0" smtClean="0"/>
              <a:t>You </a:t>
            </a:r>
            <a:r>
              <a:rPr lang="en-GB" b="1" dirty="0"/>
              <a:t>will recall that  </a:t>
            </a:r>
            <a:r>
              <a:rPr lang="en-GB" b="1" dirty="0" smtClean="0"/>
              <a:t>in IB you </a:t>
            </a:r>
            <a:r>
              <a:rPr lang="en-GB" b="1" dirty="0"/>
              <a:t>studied </a:t>
            </a:r>
            <a:r>
              <a:rPr lang="en-GB" b="1" smtClean="0"/>
              <a:t>foetal circulation.</a:t>
            </a:r>
            <a:endParaRPr lang="en-GB" b="1" dirty="0" smtClean="0"/>
          </a:p>
          <a:p>
            <a:pPr marL="0" indent="0">
              <a:buNone/>
            </a:pPr>
            <a:r>
              <a:rPr lang="en-GB" b="1" dirty="0" smtClean="0"/>
              <a:t> In summary</a:t>
            </a:r>
            <a:r>
              <a:rPr lang="en-GB" b="1" dirty="0"/>
              <a:t>, you noted that:</a:t>
            </a:r>
          </a:p>
          <a:p>
            <a:pPr marL="0" indent="0">
              <a:buNone/>
            </a:pPr>
            <a:r>
              <a:rPr lang="en-GB" b="1" dirty="0"/>
              <a:t>· Foetal type of circulation ceases as </a:t>
            </a:r>
            <a:r>
              <a:rPr lang="en-GB" b="1" dirty="0" smtClean="0"/>
              <a:t>the respiration commences.</a:t>
            </a:r>
            <a:endParaRPr lang="en-GB" b="1" dirty="0"/>
          </a:p>
          <a:p>
            <a:pPr marL="0" indent="0">
              <a:buNone/>
            </a:pPr>
            <a:r>
              <a:rPr lang="en-GB" b="1" dirty="0"/>
              <a:t>· Normal circulation starts when </a:t>
            </a:r>
            <a:r>
              <a:rPr lang="en-GB" b="1" dirty="0" smtClean="0"/>
              <a:t>the temporary </a:t>
            </a:r>
            <a:r>
              <a:rPr lang="en-GB" b="1" dirty="0"/>
              <a:t>structures stop </a:t>
            </a:r>
            <a:r>
              <a:rPr lang="en-GB" b="1" dirty="0" smtClean="0"/>
              <a:t>functioning.  </a:t>
            </a:r>
          </a:p>
          <a:p>
            <a:pPr marL="0" indent="0">
              <a:buNone/>
            </a:pPr>
            <a:r>
              <a:rPr lang="en-GB" b="1" dirty="0" smtClean="0"/>
              <a:t>the </a:t>
            </a:r>
            <a:r>
              <a:rPr lang="en-GB" b="1" dirty="0"/>
              <a:t>four temporary structures </a:t>
            </a:r>
            <a:r>
              <a:rPr lang="en-GB" b="1" dirty="0" smtClean="0"/>
              <a:t>in foetal circulation includes;</a:t>
            </a:r>
            <a:endParaRPr lang="en-GB" b="1" dirty="0"/>
          </a:p>
          <a:p>
            <a:pPr marL="0" indent="0">
              <a:buNone/>
            </a:pPr>
            <a:r>
              <a:rPr lang="en-GB" b="1" dirty="0"/>
              <a:t>· Foramen </a:t>
            </a:r>
            <a:r>
              <a:rPr lang="en-GB" b="1" dirty="0" err="1"/>
              <a:t>ovale</a:t>
            </a:r>
            <a:endParaRPr lang="en-GB" b="1" dirty="0"/>
          </a:p>
          <a:p>
            <a:pPr marL="0" indent="0">
              <a:buNone/>
            </a:pPr>
            <a:r>
              <a:rPr lang="en-GB" b="1" dirty="0"/>
              <a:t>· Ductus </a:t>
            </a:r>
            <a:r>
              <a:rPr lang="en-GB" b="1" dirty="0" err="1"/>
              <a:t>arteriosus</a:t>
            </a:r>
            <a:endParaRPr lang="en-GB" b="1" dirty="0"/>
          </a:p>
          <a:p>
            <a:pPr marL="0" indent="0">
              <a:buNone/>
            </a:pPr>
            <a:r>
              <a:rPr lang="en-GB" b="1" dirty="0"/>
              <a:t>· Ductus venosus</a:t>
            </a:r>
          </a:p>
          <a:p>
            <a:pPr marL="0" indent="0">
              <a:buNone/>
            </a:pPr>
            <a:r>
              <a:rPr lang="en-GB" b="1" dirty="0"/>
              <a:t>· Umbilical vein and </a:t>
            </a:r>
            <a:r>
              <a:rPr lang="en-GB" b="1" dirty="0" err="1"/>
              <a:t>hypogastric</a:t>
            </a:r>
            <a:r>
              <a:rPr lang="en-GB" b="1" dirty="0"/>
              <a:t> arteries</a:t>
            </a:r>
            <a:endParaRPr lang="en-GB" b="1" dirty="0" smtClean="0"/>
          </a:p>
          <a:p>
            <a:pPr marL="0" indent="0">
              <a:buNone/>
            </a:pPr>
            <a:endParaRPr lang="en-GB" b="1" dirty="0"/>
          </a:p>
        </p:txBody>
      </p:sp>
    </p:spTree>
    <p:extLst>
      <p:ext uri="{BB962C8B-B14F-4D97-AF65-F5344CB8AC3E}">
        <p14:creationId xmlns:p14="http://schemas.microsoft.com/office/powerpoint/2010/main" val="999586763"/>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4488" cy="1052736"/>
          </a:xfrm>
        </p:spPr>
        <p:txBody>
          <a:bodyPr/>
          <a:lstStyle/>
          <a:p>
            <a:r>
              <a:rPr lang="en-GB" b="1" dirty="0" smtClean="0">
                <a:solidFill>
                  <a:srgbClr val="C00000"/>
                </a:solidFill>
              </a:rPr>
              <a:t>Circulatory Changes</a:t>
            </a:r>
            <a:endParaRPr lang="en-GB" dirty="0"/>
          </a:p>
        </p:txBody>
      </p:sp>
      <p:sp>
        <p:nvSpPr>
          <p:cNvPr id="3" name="Content Placeholder 2"/>
          <p:cNvSpPr>
            <a:spLocks noGrp="1"/>
          </p:cNvSpPr>
          <p:nvPr>
            <p:ph idx="1"/>
          </p:nvPr>
        </p:nvSpPr>
        <p:spPr>
          <a:xfrm>
            <a:off x="457200" y="1124744"/>
            <a:ext cx="8229600" cy="5001419"/>
          </a:xfrm>
        </p:spPr>
        <p:txBody>
          <a:bodyPr>
            <a:normAutofit fontScale="92500" lnSpcReduction="20000"/>
          </a:bodyPr>
          <a:lstStyle/>
          <a:p>
            <a:pPr marL="0" indent="0">
              <a:buNone/>
            </a:pPr>
            <a:r>
              <a:rPr lang="en-GB" b="1" dirty="0"/>
              <a:t>As the placental circulation ceases soon </a:t>
            </a:r>
            <a:r>
              <a:rPr lang="en-GB" b="1" dirty="0" smtClean="0"/>
              <a:t>after birth </a:t>
            </a:r>
            <a:r>
              <a:rPr lang="en-GB" b="1" dirty="0"/>
              <a:t>when the umbilical cord is ligated, the </a:t>
            </a:r>
            <a:r>
              <a:rPr lang="en-GB" b="1" dirty="0" smtClean="0"/>
              <a:t>blood flow </a:t>
            </a:r>
            <a:r>
              <a:rPr lang="en-GB" b="1" dirty="0"/>
              <a:t>to the right side of the heart decreases </a:t>
            </a:r>
            <a:r>
              <a:rPr lang="en-GB" b="1" dirty="0" smtClean="0"/>
              <a:t>and the </a:t>
            </a:r>
            <a:r>
              <a:rPr lang="en-GB" b="1" dirty="0"/>
              <a:t>blood on the left side increases causing </a:t>
            </a:r>
            <a:r>
              <a:rPr lang="en-GB" b="1" dirty="0" smtClean="0"/>
              <a:t>the foreman </a:t>
            </a:r>
            <a:r>
              <a:rPr lang="en-GB" b="1" dirty="0" err="1"/>
              <a:t>ovale</a:t>
            </a:r>
            <a:r>
              <a:rPr lang="en-GB" b="1" dirty="0"/>
              <a:t> to close.</a:t>
            </a:r>
          </a:p>
          <a:p>
            <a:pPr marL="0" indent="0">
              <a:buNone/>
            </a:pPr>
            <a:r>
              <a:rPr lang="en-GB" b="1" dirty="0"/>
              <a:t>With the establishment of pulmonary </a:t>
            </a:r>
            <a:r>
              <a:rPr lang="en-GB" b="1" dirty="0" smtClean="0"/>
              <a:t>respiration, the </a:t>
            </a:r>
            <a:r>
              <a:rPr lang="en-GB" b="1" dirty="0"/>
              <a:t>ductus arteries close. Complete </a:t>
            </a:r>
            <a:r>
              <a:rPr lang="en-GB" b="1" dirty="0" smtClean="0"/>
              <a:t>closure happens </a:t>
            </a:r>
            <a:r>
              <a:rPr lang="en-GB" b="1" dirty="0"/>
              <a:t>within eight to ten hours of birth.</a:t>
            </a:r>
          </a:p>
          <a:p>
            <a:pPr marL="0" indent="0">
              <a:buNone/>
            </a:pPr>
            <a:r>
              <a:rPr lang="en-GB" b="1" dirty="0"/>
              <a:t>The cessation of placental circulation will result</a:t>
            </a:r>
          </a:p>
          <a:p>
            <a:pPr marL="0" indent="0">
              <a:buNone/>
            </a:pPr>
            <a:r>
              <a:rPr lang="en-GB" b="1" dirty="0"/>
              <a:t>in the collapse and subsequently drying of the</a:t>
            </a:r>
          </a:p>
          <a:p>
            <a:pPr marL="0" indent="0">
              <a:buNone/>
            </a:pPr>
            <a:r>
              <a:rPr lang="en-GB" b="1" dirty="0"/>
              <a:t>umbilical veins, the ductus venosus and </a:t>
            </a:r>
            <a:r>
              <a:rPr lang="en-GB" b="1" dirty="0" smtClean="0"/>
              <a:t>the </a:t>
            </a:r>
            <a:r>
              <a:rPr lang="en-GB" b="1" dirty="0" err="1" smtClean="0"/>
              <a:t>hypogastric</a:t>
            </a:r>
            <a:r>
              <a:rPr lang="en-GB" b="1" dirty="0" smtClean="0"/>
              <a:t> </a:t>
            </a:r>
            <a:r>
              <a:rPr lang="en-GB" b="1" dirty="0"/>
              <a:t>arteries.</a:t>
            </a:r>
          </a:p>
        </p:txBody>
      </p:sp>
    </p:spTree>
    <p:extLst>
      <p:ext uri="{BB962C8B-B14F-4D97-AF65-F5344CB8AC3E}">
        <p14:creationId xmlns:p14="http://schemas.microsoft.com/office/powerpoint/2010/main" val="980590817"/>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Circulatory Changes </a:t>
            </a:r>
            <a:r>
              <a:rPr lang="en-GB" b="1" dirty="0" err="1" smtClean="0">
                <a:solidFill>
                  <a:srgbClr val="C00000"/>
                </a:solidFill>
              </a:rPr>
              <a:t>cont</a:t>
            </a:r>
            <a:r>
              <a:rPr lang="en-GB" b="1" dirty="0" smtClean="0">
                <a:solidFill>
                  <a:srgbClr val="C00000"/>
                </a:solidFill>
              </a:rPr>
              <a:t>…</a:t>
            </a:r>
            <a:r>
              <a:rPr lang="en-GB" b="1" dirty="0" smtClean="0"/>
              <a:t/>
            </a:r>
            <a:br>
              <a:rPr lang="en-GB" b="1" dirty="0" smtClean="0"/>
            </a:br>
            <a:endParaRPr lang="en-GB" dirty="0"/>
          </a:p>
        </p:txBody>
      </p:sp>
      <p:sp>
        <p:nvSpPr>
          <p:cNvPr id="3" name="Content Placeholder 2"/>
          <p:cNvSpPr>
            <a:spLocks noGrp="1"/>
          </p:cNvSpPr>
          <p:nvPr>
            <p:ph idx="1"/>
          </p:nvPr>
        </p:nvSpPr>
        <p:spPr/>
        <p:txBody>
          <a:bodyPr>
            <a:normAutofit/>
          </a:bodyPr>
          <a:lstStyle/>
          <a:p>
            <a:pPr marL="0" indent="0">
              <a:buNone/>
            </a:pPr>
            <a:r>
              <a:rPr lang="en-GB" b="1" i="1" dirty="0" smtClean="0">
                <a:solidFill>
                  <a:srgbClr val="FFC000"/>
                </a:solidFill>
              </a:rPr>
              <a:t>NOTE;</a:t>
            </a:r>
            <a:endParaRPr lang="en-GB" b="1" i="1" dirty="0">
              <a:solidFill>
                <a:srgbClr val="FFC000"/>
              </a:solidFill>
            </a:endParaRPr>
          </a:p>
          <a:p>
            <a:pPr marL="0" indent="0">
              <a:buNone/>
            </a:pPr>
            <a:r>
              <a:rPr lang="en-GB" b="1" i="1" dirty="0"/>
              <a:t>Persistence or reopening of the ductus may</a:t>
            </a:r>
          </a:p>
          <a:p>
            <a:pPr marL="0" indent="0">
              <a:buNone/>
            </a:pPr>
            <a:r>
              <a:rPr lang="en-GB" b="1" i="1" dirty="0"/>
              <a:t>occur if pulmonary vascular resistance </a:t>
            </a:r>
            <a:r>
              <a:rPr lang="en-GB" b="1" i="1" dirty="0" smtClean="0"/>
              <a:t>is high</a:t>
            </a:r>
            <a:r>
              <a:rPr lang="en-GB" b="1" i="1" dirty="0"/>
              <a:t>. Cyanosis or cyanotic attacks will </a:t>
            </a:r>
            <a:r>
              <a:rPr lang="en-GB" b="1" i="1" dirty="0" smtClean="0"/>
              <a:t>be evident </a:t>
            </a:r>
            <a:r>
              <a:rPr lang="en-GB" b="1" i="1" dirty="0"/>
              <a:t>as a result. This is a </a:t>
            </a:r>
            <a:r>
              <a:rPr lang="en-GB" b="1" i="1" dirty="0" smtClean="0"/>
              <a:t>common problem </a:t>
            </a:r>
            <a:r>
              <a:rPr lang="en-GB" b="1" i="1" dirty="0"/>
              <a:t>of preterm neonates </a:t>
            </a:r>
            <a:r>
              <a:rPr lang="en-GB" b="1" i="1" dirty="0" smtClean="0"/>
              <a:t>with Respiratory </a:t>
            </a:r>
            <a:r>
              <a:rPr lang="en-GB" b="1" i="1" dirty="0"/>
              <a:t>Distress Syndrome.</a:t>
            </a:r>
            <a:endParaRPr lang="en-GB" dirty="0"/>
          </a:p>
        </p:txBody>
      </p:sp>
    </p:spTree>
    <p:extLst>
      <p:ext uri="{BB962C8B-B14F-4D97-AF65-F5344CB8AC3E}">
        <p14:creationId xmlns:p14="http://schemas.microsoft.com/office/powerpoint/2010/main" val="1301282657"/>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Circulatory Changes </a:t>
            </a:r>
            <a:r>
              <a:rPr lang="en-GB" b="1" dirty="0" err="1" smtClean="0">
                <a:solidFill>
                  <a:srgbClr val="C00000"/>
                </a:solidFill>
              </a:rPr>
              <a:t>cont</a:t>
            </a:r>
            <a:r>
              <a:rPr lang="en-GB" b="1" dirty="0" smtClean="0">
                <a:solidFill>
                  <a:srgbClr val="C00000"/>
                </a:solidFill>
              </a:rPr>
              <a:t>…</a:t>
            </a:r>
            <a:r>
              <a:rPr lang="en-GB" b="1" dirty="0" smtClean="0"/>
              <a:t/>
            </a:r>
            <a:br>
              <a:rPr lang="en-GB" b="1" dirty="0" smtClean="0"/>
            </a:br>
            <a:endParaRPr lang="en-GB" dirty="0"/>
          </a:p>
        </p:txBody>
      </p:sp>
      <p:sp>
        <p:nvSpPr>
          <p:cNvPr id="3" name="Content Placeholder 2"/>
          <p:cNvSpPr>
            <a:spLocks noGrp="1"/>
          </p:cNvSpPr>
          <p:nvPr>
            <p:ph idx="1"/>
          </p:nvPr>
        </p:nvSpPr>
        <p:spPr>
          <a:xfrm>
            <a:off x="457200" y="1124744"/>
            <a:ext cx="8229600" cy="5001419"/>
          </a:xfrm>
        </p:spPr>
        <p:txBody>
          <a:bodyPr>
            <a:normAutofit lnSpcReduction="10000"/>
          </a:bodyPr>
          <a:lstStyle/>
          <a:p>
            <a:pPr marL="0" indent="0">
              <a:buNone/>
            </a:pPr>
            <a:r>
              <a:rPr lang="en-GB" b="1" dirty="0"/>
              <a:t>Anatomical closure by fibrous tissue </a:t>
            </a:r>
            <a:r>
              <a:rPr lang="en-GB" b="1" dirty="0" smtClean="0"/>
              <a:t>occurs within </a:t>
            </a:r>
            <a:r>
              <a:rPr lang="en-GB" b="1" dirty="0"/>
              <a:t>two to three months, resulting in </a:t>
            </a:r>
            <a:r>
              <a:rPr lang="en-GB" b="1" dirty="0" smtClean="0"/>
              <a:t>the formation </a:t>
            </a:r>
            <a:r>
              <a:rPr lang="en-GB" b="1" dirty="0"/>
              <a:t>of the </a:t>
            </a:r>
            <a:r>
              <a:rPr lang="en-GB" b="1" dirty="0" err="1"/>
              <a:t>ligamentum</a:t>
            </a:r>
            <a:r>
              <a:rPr lang="en-GB" b="1" dirty="0"/>
              <a:t> </a:t>
            </a:r>
            <a:r>
              <a:rPr lang="en-GB" b="1" dirty="0" err="1"/>
              <a:t>teres</a:t>
            </a:r>
            <a:r>
              <a:rPr lang="en-GB" b="1" dirty="0"/>
              <a:t>, </a:t>
            </a:r>
            <a:r>
              <a:rPr lang="en-GB" b="1" dirty="0" err="1" smtClean="0"/>
              <a:t>ligamentum</a:t>
            </a:r>
            <a:r>
              <a:rPr lang="en-GB" b="1" dirty="0" smtClean="0"/>
              <a:t> </a:t>
            </a:r>
            <a:r>
              <a:rPr lang="en-GB" b="1" dirty="0" err="1" smtClean="0"/>
              <a:t>venosum</a:t>
            </a:r>
            <a:r>
              <a:rPr lang="en-GB" b="1" dirty="0" smtClean="0"/>
              <a:t> </a:t>
            </a:r>
            <a:r>
              <a:rPr lang="en-GB" b="1" dirty="0"/>
              <a:t>and obliterated </a:t>
            </a:r>
            <a:r>
              <a:rPr lang="en-GB" b="1" dirty="0" err="1"/>
              <a:t>hypogastric</a:t>
            </a:r>
            <a:r>
              <a:rPr lang="en-GB" b="1" dirty="0"/>
              <a:t> arteries.</a:t>
            </a:r>
          </a:p>
          <a:p>
            <a:pPr marL="0" indent="0">
              <a:buNone/>
            </a:pPr>
            <a:r>
              <a:rPr lang="en-GB" b="1" dirty="0"/>
              <a:t>Cardiopulmonary adaptations, which take place</a:t>
            </a:r>
          </a:p>
          <a:p>
            <a:pPr marL="0" indent="0">
              <a:buNone/>
            </a:pPr>
            <a:r>
              <a:rPr lang="en-GB" b="1" dirty="0"/>
              <a:t>at birth, are interdependent. This means that</a:t>
            </a:r>
          </a:p>
          <a:p>
            <a:pPr marL="0" indent="0">
              <a:buNone/>
            </a:pPr>
            <a:r>
              <a:rPr lang="en-GB" b="1" dirty="0"/>
              <a:t>failure to establish respiration and satisfactory</a:t>
            </a:r>
          </a:p>
          <a:p>
            <a:pPr marL="0" indent="0">
              <a:buNone/>
            </a:pPr>
            <a:r>
              <a:rPr lang="en-GB" b="1" dirty="0"/>
              <a:t>tissue oxygenation presents a life </a:t>
            </a:r>
            <a:r>
              <a:rPr lang="en-GB" b="1" dirty="0" smtClean="0"/>
              <a:t>threatening situation to the neonate.</a:t>
            </a:r>
            <a:endParaRPr lang="en-GB" b="1" dirty="0"/>
          </a:p>
        </p:txBody>
      </p:sp>
    </p:spTree>
    <p:extLst>
      <p:ext uri="{BB962C8B-B14F-4D97-AF65-F5344CB8AC3E}">
        <p14:creationId xmlns:p14="http://schemas.microsoft.com/office/powerpoint/2010/main" val="1623176740"/>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Thermo (Heat) Regulation</a:t>
            </a:r>
            <a:r>
              <a:rPr lang="en-GB" b="1" dirty="0" smtClean="0"/>
              <a:t/>
            </a:r>
            <a:br>
              <a:rPr lang="en-GB" b="1" dirty="0" smtClean="0"/>
            </a:br>
            <a:endParaRPr lang="en-GB" dirty="0"/>
          </a:p>
        </p:txBody>
      </p:sp>
      <p:sp>
        <p:nvSpPr>
          <p:cNvPr id="3" name="Content Placeholder 2"/>
          <p:cNvSpPr>
            <a:spLocks noGrp="1"/>
          </p:cNvSpPr>
          <p:nvPr>
            <p:ph idx="1"/>
          </p:nvPr>
        </p:nvSpPr>
        <p:spPr>
          <a:xfrm>
            <a:off x="457200" y="1052736"/>
            <a:ext cx="8229600" cy="5073427"/>
          </a:xfrm>
        </p:spPr>
        <p:txBody>
          <a:bodyPr>
            <a:normAutofit fontScale="70000" lnSpcReduction="20000"/>
          </a:bodyPr>
          <a:lstStyle/>
          <a:p>
            <a:pPr marL="0" indent="0">
              <a:buNone/>
            </a:pPr>
            <a:r>
              <a:rPr lang="en-GB" b="1" dirty="0" smtClean="0"/>
              <a:t>The </a:t>
            </a:r>
            <a:r>
              <a:rPr lang="en-GB" b="1" dirty="0"/>
              <a:t>neonate leaves a thermo </a:t>
            </a:r>
            <a:r>
              <a:rPr lang="en-GB" b="1" dirty="0" smtClean="0"/>
              <a:t>constant environment of </a:t>
            </a:r>
            <a:r>
              <a:rPr lang="en-GB" b="1" dirty="0"/>
              <a:t>37.1 degrees Celsius, where they </a:t>
            </a:r>
            <a:r>
              <a:rPr lang="en-GB" b="1" dirty="0" smtClean="0"/>
              <a:t>have survived for </a:t>
            </a:r>
            <a:r>
              <a:rPr lang="en-GB" b="1" dirty="0"/>
              <a:t>nine months and enters a much </a:t>
            </a:r>
            <a:r>
              <a:rPr lang="en-GB" b="1" dirty="0" smtClean="0"/>
              <a:t>cooler atmosphere </a:t>
            </a:r>
            <a:r>
              <a:rPr lang="en-GB" b="1" dirty="0"/>
              <a:t>at delivery. </a:t>
            </a:r>
            <a:endParaRPr lang="en-GB" b="1" dirty="0" smtClean="0"/>
          </a:p>
          <a:p>
            <a:pPr marL="0" indent="0">
              <a:buNone/>
            </a:pPr>
            <a:r>
              <a:rPr lang="en-GB" b="1" dirty="0" smtClean="0"/>
              <a:t>This </a:t>
            </a:r>
            <a:r>
              <a:rPr lang="en-GB" b="1" dirty="0"/>
              <a:t>affects the </a:t>
            </a:r>
            <a:r>
              <a:rPr lang="en-GB" b="1" dirty="0" smtClean="0"/>
              <a:t>neonate in various </a:t>
            </a:r>
            <a:r>
              <a:rPr lang="en-GB" b="1" dirty="0"/>
              <a:t>ways.</a:t>
            </a:r>
          </a:p>
          <a:p>
            <a:pPr marL="0" indent="0">
              <a:buNone/>
            </a:pPr>
            <a:r>
              <a:rPr lang="en-GB" b="1" dirty="0"/>
              <a:t>Firstly, heat regulation in the neonate is </a:t>
            </a:r>
            <a:r>
              <a:rPr lang="en-GB" b="1" dirty="0" smtClean="0"/>
              <a:t>poor because </a:t>
            </a:r>
            <a:r>
              <a:rPr lang="en-GB" b="1" dirty="0"/>
              <a:t>of their inefficient heat </a:t>
            </a:r>
            <a:r>
              <a:rPr lang="en-GB" b="1" dirty="0" smtClean="0"/>
              <a:t>regulating centre</a:t>
            </a:r>
            <a:r>
              <a:rPr lang="en-GB" b="1" dirty="0"/>
              <a:t>.</a:t>
            </a:r>
          </a:p>
          <a:p>
            <a:pPr marL="0" indent="0">
              <a:buNone/>
            </a:pPr>
            <a:r>
              <a:rPr lang="en-GB" b="1" dirty="0"/>
              <a:t>The subcutaneous fat layer of the neonate </a:t>
            </a:r>
            <a:r>
              <a:rPr lang="en-GB" b="1" dirty="0" smtClean="0"/>
              <a:t>is thin and provides </a:t>
            </a:r>
            <a:r>
              <a:rPr lang="en-GB" b="1" dirty="0"/>
              <a:t>poor insulation, allowing the transfer </a:t>
            </a:r>
            <a:r>
              <a:rPr lang="en-GB" b="1" dirty="0" smtClean="0"/>
              <a:t>of core heat </a:t>
            </a:r>
            <a:r>
              <a:rPr lang="en-GB" b="1" dirty="0"/>
              <a:t>to the environment and also cooling of </a:t>
            </a:r>
            <a:r>
              <a:rPr lang="en-GB" b="1" dirty="0" smtClean="0"/>
              <a:t>the baby’s </a:t>
            </a:r>
            <a:r>
              <a:rPr lang="en-GB" b="1" dirty="0"/>
              <a:t>blood. In addition to evaporation, further</a:t>
            </a:r>
          </a:p>
          <a:p>
            <a:pPr marL="0" indent="0">
              <a:buNone/>
            </a:pPr>
            <a:r>
              <a:rPr lang="en-GB" b="1" dirty="0" smtClean="0"/>
              <a:t>Heat will </a:t>
            </a:r>
            <a:r>
              <a:rPr lang="en-GB" b="1" dirty="0"/>
              <a:t>be lost by conduction when the baby is </a:t>
            </a:r>
            <a:r>
              <a:rPr lang="en-GB" b="1" dirty="0" smtClean="0"/>
              <a:t>in contact </a:t>
            </a:r>
            <a:r>
              <a:rPr lang="en-GB" b="1" dirty="0"/>
              <a:t>with cold surfaces, by radiation to </a:t>
            </a:r>
            <a:r>
              <a:rPr lang="en-GB" b="1" dirty="0" smtClean="0"/>
              <a:t>cold objects </a:t>
            </a:r>
            <a:r>
              <a:rPr lang="en-GB" b="1" dirty="0"/>
              <a:t>in the environment and by </a:t>
            </a:r>
            <a:r>
              <a:rPr lang="en-GB" b="1" dirty="0" smtClean="0"/>
              <a:t>convection caused </a:t>
            </a:r>
            <a:r>
              <a:rPr lang="en-GB" b="1" dirty="0"/>
              <a:t>by currents of cool air passing over </a:t>
            </a:r>
            <a:r>
              <a:rPr lang="en-GB" b="1" dirty="0" smtClean="0"/>
              <a:t>the surface </a:t>
            </a:r>
            <a:r>
              <a:rPr lang="en-GB" b="1" dirty="0"/>
              <a:t>of their body. Incidences of the </a:t>
            </a:r>
            <a:r>
              <a:rPr lang="en-GB" b="1" dirty="0" smtClean="0"/>
              <a:t>latter may </a:t>
            </a:r>
            <a:r>
              <a:rPr lang="en-GB" b="1" dirty="0"/>
              <a:t>be substantially increased by </a:t>
            </a:r>
            <a:r>
              <a:rPr lang="en-GB" b="1" dirty="0" err="1" smtClean="0"/>
              <a:t>air</a:t>
            </a:r>
            <a:r>
              <a:rPr lang="en-GB" b="1" dirty="0" err="1"/>
              <a:t>conditioning</a:t>
            </a:r>
            <a:r>
              <a:rPr lang="en-GB" b="1" dirty="0"/>
              <a:t> systems in some of our </a:t>
            </a:r>
            <a:r>
              <a:rPr lang="en-GB" b="1" dirty="0" smtClean="0"/>
              <a:t>modern delivery </a:t>
            </a:r>
            <a:r>
              <a:rPr lang="en-GB" b="1" dirty="0"/>
              <a:t>rooms. Since the neonate’s </a:t>
            </a:r>
            <a:r>
              <a:rPr lang="en-GB" b="1" dirty="0" smtClean="0"/>
              <a:t>temperature regulating </a:t>
            </a:r>
            <a:r>
              <a:rPr lang="en-GB" b="1" dirty="0"/>
              <a:t>centres are not very efficient, there </a:t>
            </a:r>
            <a:r>
              <a:rPr lang="en-GB" b="1" dirty="0" smtClean="0"/>
              <a:t>is a </a:t>
            </a:r>
            <a:r>
              <a:rPr lang="en-GB" b="1" dirty="0"/>
              <a:t>risk of either overheating or chilling.</a:t>
            </a:r>
          </a:p>
        </p:txBody>
      </p:sp>
    </p:spTree>
    <p:extLst>
      <p:ext uri="{BB962C8B-B14F-4D97-AF65-F5344CB8AC3E}">
        <p14:creationId xmlns:p14="http://schemas.microsoft.com/office/powerpoint/2010/main" val="2825290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MIDWIFE IN FANC</a:t>
            </a:r>
            <a:endParaRPr lang="en-US" dirty="0"/>
          </a:p>
        </p:txBody>
      </p:sp>
      <p:sp>
        <p:nvSpPr>
          <p:cNvPr id="3" name="Content Placeholder 2"/>
          <p:cNvSpPr>
            <a:spLocks noGrp="1"/>
          </p:cNvSpPr>
          <p:nvPr>
            <p:ph idx="1"/>
          </p:nvPr>
        </p:nvSpPr>
        <p:spPr/>
        <p:txBody>
          <a:bodyPr>
            <a:normAutofit fontScale="85000" lnSpcReduction="20000"/>
          </a:bodyPr>
          <a:lstStyle/>
          <a:p>
            <a:r>
              <a:rPr lang="en-US" dirty="0"/>
              <a:t>Develop partnership with the woman </a:t>
            </a:r>
            <a:r>
              <a:rPr lang="en-US" dirty="0" smtClean="0"/>
              <a:t>and other </a:t>
            </a:r>
            <a:r>
              <a:rPr lang="en-US" dirty="0"/>
              <a:t>pertinent </a:t>
            </a:r>
            <a:r>
              <a:rPr lang="en-US" dirty="0" smtClean="0"/>
              <a:t>organizations </a:t>
            </a:r>
            <a:r>
              <a:rPr lang="en-US" dirty="0"/>
              <a:t>to provide holistic care and meeting the individual needs of the woman</a:t>
            </a:r>
          </a:p>
          <a:p>
            <a:r>
              <a:rPr lang="en-US" dirty="0"/>
              <a:t>Promoting awareness of public health issues and acting as an advocate for the woman and the family during her pregnancy</a:t>
            </a:r>
          </a:p>
          <a:p>
            <a:r>
              <a:rPr lang="en-US" dirty="0"/>
              <a:t>Exchanging information with the woman and her family and enabling them to make informed choices about </a:t>
            </a:r>
            <a:r>
              <a:rPr lang="en-US" dirty="0" smtClean="0"/>
              <a:t>pregnancy </a:t>
            </a:r>
            <a:r>
              <a:rPr lang="en-US" dirty="0"/>
              <a:t>and child birth and facilitating their preparation to meet the birth demands</a:t>
            </a:r>
          </a:p>
          <a:p>
            <a:r>
              <a:rPr lang="en-US" dirty="0"/>
              <a:t>Recognizing complications of </a:t>
            </a:r>
            <a:r>
              <a:rPr lang="en-US" dirty="0" smtClean="0"/>
              <a:t>pregnancy </a:t>
            </a:r>
            <a:r>
              <a:rPr lang="en-US" dirty="0"/>
              <a:t>and referring appropriately</a:t>
            </a:r>
          </a:p>
          <a:p>
            <a:endParaRPr lang="en-US" dirty="0"/>
          </a:p>
        </p:txBody>
      </p:sp>
    </p:spTree>
    <p:extLst>
      <p:ext uri="{BB962C8B-B14F-4D97-AF65-F5344CB8AC3E}">
        <p14:creationId xmlns:p14="http://schemas.microsoft.com/office/powerpoint/2010/main" val="183830227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Other Physiological Changes In a Newborn</a:t>
            </a:r>
            <a:r>
              <a:rPr lang="en-GB" b="1" dirty="0" smtClean="0"/>
              <a:t/>
            </a:r>
            <a:br>
              <a:rPr lang="en-GB" b="1" dirty="0" smtClean="0"/>
            </a:br>
            <a:endParaRPr lang="en-GB" dirty="0"/>
          </a:p>
        </p:txBody>
      </p:sp>
      <p:sp>
        <p:nvSpPr>
          <p:cNvPr id="3" name="Content Placeholder 2"/>
          <p:cNvSpPr>
            <a:spLocks noGrp="1"/>
          </p:cNvSpPr>
          <p:nvPr>
            <p:ph idx="1"/>
          </p:nvPr>
        </p:nvSpPr>
        <p:spPr>
          <a:xfrm>
            <a:off x="457200" y="1196752"/>
            <a:ext cx="8229600" cy="4929411"/>
          </a:xfrm>
        </p:spPr>
        <p:txBody>
          <a:bodyPr>
            <a:normAutofit fontScale="85000" lnSpcReduction="20000"/>
          </a:bodyPr>
          <a:lstStyle/>
          <a:p>
            <a:pPr marL="0" indent="0">
              <a:buNone/>
            </a:pPr>
            <a:r>
              <a:rPr lang="en-GB" b="1" dirty="0" smtClean="0"/>
              <a:t>In </a:t>
            </a:r>
            <a:r>
              <a:rPr lang="en-GB" b="1" dirty="0"/>
              <a:t>addition to the three physiological changes</a:t>
            </a:r>
          </a:p>
          <a:p>
            <a:pPr marL="0" indent="0">
              <a:buNone/>
            </a:pPr>
            <a:r>
              <a:rPr lang="en-GB" b="1" dirty="0"/>
              <a:t>discussed </a:t>
            </a:r>
            <a:r>
              <a:rPr lang="en-GB" b="1" dirty="0" smtClean="0"/>
              <a:t> </a:t>
            </a:r>
            <a:r>
              <a:rPr lang="en-GB" b="1" dirty="0"/>
              <a:t>there are other changes </a:t>
            </a:r>
            <a:r>
              <a:rPr lang="en-GB" b="1" dirty="0" smtClean="0"/>
              <a:t>that occur , e.g.;</a:t>
            </a:r>
          </a:p>
          <a:p>
            <a:pPr marL="0" indent="0">
              <a:buNone/>
            </a:pPr>
            <a:r>
              <a:rPr lang="en-GB" b="1" dirty="0">
                <a:solidFill>
                  <a:srgbClr val="FFC000"/>
                </a:solidFill>
              </a:rPr>
              <a:t>Liver Function</a:t>
            </a:r>
          </a:p>
          <a:p>
            <a:pPr marL="0" indent="0">
              <a:buNone/>
            </a:pPr>
            <a:r>
              <a:rPr lang="en-GB" b="1" dirty="0"/>
              <a:t>Physiological jaundice is usually seen in 50% </a:t>
            </a:r>
            <a:r>
              <a:rPr lang="en-GB" b="1" dirty="0" smtClean="0"/>
              <a:t>of normal </a:t>
            </a:r>
            <a:r>
              <a:rPr lang="en-GB" b="1" dirty="0"/>
              <a:t>neonates from the third to the sixth </a:t>
            </a:r>
            <a:r>
              <a:rPr lang="en-GB" b="1" dirty="0" smtClean="0"/>
              <a:t>day of </a:t>
            </a:r>
            <a:r>
              <a:rPr lang="en-GB" b="1" dirty="0"/>
              <a:t>life. This is due to excessive break down </a:t>
            </a:r>
            <a:r>
              <a:rPr lang="en-GB" b="1" dirty="0" smtClean="0"/>
              <a:t>of red </a:t>
            </a:r>
            <a:r>
              <a:rPr lang="en-GB" b="1" dirty="0"/>
              <a:t>blood cells resulting from a </a:t>
            </a:r>
            <a:r>
              <a:rPr lang="en-GB" b="1" dirty="0" smtClean="0"/>
              <a:t>high haemoglobin </a:t>
            </a:r>
            <a:r>
              <a:rPr lang="en-GB" b="1" dirty="0"/>
              <a:t>level (</a:t>
            </a:r>
            <a:r>
              <a:rPr lang="en-GB" b="1" dirty="0" err="1"/>
              <a:t>Hb</a:t>
            </a:r>
            <a:r>
              <a:rPr lang="en-GB" b="1" dirty="0"/>
              <a:t> of </a:t>
            </a:r>
            <a:r>
              <a:rPr lang="en-GB" b="1" dirty="0" smtClean="0"/>
              <a:t>14-18mgs/100mls</a:t>
            </a:r>
            <a:r>
              <a:rPr lang="en-GB" b="1" dirty="0"/>
              <a:t>).</a:t>
            </a:r>
          </a:p>
          <a:p>
            <a:pPr marL="0" indent="0">
              <a:buNone/>
            </a:pPr>
            <a:r>
              <a:rPr lang="en-GB" b="1" dirty="0"/>
              <a:t>The process of breaking down red blood </a:t>
            </a:r>
            <a:r>
              <a:rPr lang="en-GB" b="1" dirty="0" smtClean="0"/>
              <a:t>cells leads </a:t>
            </a:r>
            <a:r>
              <a:rPr lang="en-GB" b="1" dirty="0"/>
              <a:t>to formation of bilirubin. The liver is </a:t>
            </a:r>
            <a:r>
              <a:rPr lang="en-GB" b="1" dirty="0" smtClean="0"/>
              <a:t>not able </a:t>
            </a:r>
            <a:r>
              <a:rPr lang="en-GB" b="1" dirty="0"/>
              <a:t>to conjugate the excess bilirubin to </a:t>
            </a:r>
            <a:r>
              <a:rPr lang="en-GB" b="1" dirty="0" smtClean="0"/>
              <a:t>enable its </a:t>
            </a:r>
            <a:r>
              <a:rPr lang="en-GB" b="1" dirty="0"/>
              <a:t>secretion through the kidneys. This leads </a:t>
            </a:r>
            <a:r>
              <a:rPr lang="en-GB" b="1" dirty="0" smtClean="0"/>
              <a:t>to jaundice</a:t>
            </a:r>
            <a:r>
              <a:rPr lang="en-GB" b="1" dirty="0"/>
              <a:t>. You will see more details </a:t>
            </a:r>
            <a:r>
              <a:rPr lang="en-GB" b="1" dirty="0" smtClean="0"/>
              <a:t>on conjugation </a:t>
            </a:r>
            <a:r>
              <a:rPr lang="en-GB" b="1" dirty="0"/>
              <a:t>later in this section.</a:t>
            </a:r>
          </a:p>
        </p:txBody>
      </p:sp>
    </p:spTree>
    <p:extLst>
      <p:ext uri="{BB962C8B-B14F-4D97-AF65-F5344CB8AC3E}">
        <p14:creationId xmlns:p14="http://schemas.microsoft.com/office/powerpoint/2010/main" val="1894261247"/>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Digestion</a:t>
            </a:r>
            <a:r>
              <a:rPr lang="en-GB" b="1" dirty="0" smtClean="0"/>
              <a:t/>
            </a:r>
            <a:br>
              <a:rPr lang="en-GB" b="1" dirty="0" smtClean="0"/>
            </a:br>
            <a:endParaRPr lang="en-GB" dirty="0"/>
          </a:p>
        </p:txBody>
      </p:sp>
      <p:sp>
        <p:nvSpPr>
          <p:cNvPr id="3" name="Content Placeholder 2"/>
          <p:cNvSpPr>
            <a:spLocks noGrp="1"/>
          </p:cNvSpPr>
          <p:nvPr>
            <p:ph idx="1"/>
          </p:nvPr>
        </p:nvSpPr>
        <p:spPr>
          <a:xfrm>
            <a:off x="457200" y="980728"/>
            <a:ext cx="8229600" cy="5145435"/>
          </a:xfrm>
        </p:spPr>
        <p:txBody>
          <a:bodyPr>
            <a:normAutofit fontScale="92500"/>
          </a:bodyPr>
          <a:lstStyle/>
          <a:p>
            <a:pPr marL="0" indent="0">
              <a:buNone/>
            </a:pPr>
            <a:r>
              <a:rPr lang="en-GB" b="1" dirty="0" smtClean="0"/>
              <a:t>The </a:t>
            </a:r>
            <a:r>
              <a:rPr lang="en-GB" b="1" dirty="0"/>
              <a:t>neonate is capable of passing the first stool,</a:t>
            </a:r>
          </a:p>
          <a:p>
            <a:pPr marL="0" indent="0">
              <a:buNone/>
            </a:pPr>
            <a:r>
              <a:rPr lang="en-GB" b="1" dirty="0"/>
              <a:t>known as meconium, within the first two to </a:t>
            </a:r>
            <a:r>
              <a:rPr lang="en-GB" b="1" dirty="0" smtClean="0"/>
              <a:t>three days </a:t>
            </a:r>
            <a:r>
              <a:rPr lang="en-GB" b="1" dirty="0"/>
              <a:t>of life. This is because the foetus </a:t>
            </a:r>
            <a:r>
              <a:rPr lang="en-GB" b="1" dirty="0" smtClean="0"/>
              <a:t>swallows liquor </a:t>
            </a:r>
            <a:r>
              <a:rPr lang="en-GB" b="1" dirty="0"/>
              <a:t>amnii in utero. Thus, their sucking </a:t>
            </a:r>
            <a:r>
              <a:rPr lang="en-GB" b="1" dirty="0" smtClean="0"/>
              <a:t>and swallowing </a:t>
            </a:r>
            <a:r>
              <a:rPr lang="en-GB" b="1" dirty="0"/>
              <a:t>reflexes are usually present at birth.</a:t>
            </a:r>
          </a:p>
          <a:p>
            <a:pPr marL="0" indent="0">
              <a:buNone/>
            </a:pPr>
            <a:r>
              <a:rPr lang="en-GB" b="1" dirty="0"/>
              <a:t>The colour of the meconium is dark </a:t>
            </a:r>
            <a:r>
              <a:rPr lang="en-GB" b="1" dirty="0" smtClean="0"/>
              <a:t>greenish and </a:t>
            </a:r>
            <a:r>
              <a:rPr lang="en-GB" b="1" dirty="0"/>
              <a:t>later changes to a mustard (</a:t>
            </a:r>
            <a:r>
              <a:rPr lang="en-GB" b="1" dirty="0" smtClean="0"/>
              <a:t>yellowish) colour</a:t>
            </a:r>
            <a:r>
              <a:rPr lang="en-GB" b="1" dirty="0"/>
              <a:t>. The bowels may be opened three to five</a:t>
            </a:r>
          </a:p>
          <a:p>
            <a:pPr marL="0" indent="0">
              <a:buNone/>
            </a:pPr>
            <a:r>
              <a:rPr lang="en-GB" b="1" dirty="0"/>
              <a:t>times daily.</a:t>
            </a:r>
          </a:p>
        </p:txBody>
      </p:sp>
    </p:spTree>
    <p:extLst>
      <p:ext uri="{BB962C8B-B14F-4D97-AF65-F5344CB8AC3E}">
        <p14:creationId xmlns:p14="http://schemas.microsoft.com/office/powerpoint/2010/main" val="2624448229"/>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Weight</a:t>
            </a:r>
            <a:r>
              <a:rPr lang="en-GB" b="1" dirty="0" smtClean="0"/>
              <a:t/>
            </a:r>
            <a:br>
              <a:rPr lang="en-GB" b="1" dirty="0" smtClean="0"/>
            </a:br>
            <a:endParaRPr lang="en-GB" dirty="0"/>
          </a:p>
        </p:txBody>
      </p:sp>
      <p:sp>
        <p:nvSpPr>
          <p:cNvPr id="3" name="Content Placeholder 2"/>
          <p:cNvSpPr>
            <a:spLocks noGrp="1"/>
          </p:cNvSpPr>
          <p:nvPr>
            <p:ph idx="1"/>
          </p:nvPr>
        </p:nvSpPr>
        <p:spPr>
          <a:xfrm>
            <a:off x="457200" y="980728"/>
            <a:ext cx="8229600" cy="5145435"/>
          </a:xfrm>
        </p:spPr>
        <p:txBody>
          <a:bodyPr>
            <a:normAutofit fontScale="77500" lnSpcReduction="20000"/>
          </a:bodyPr>
          <a:lstStyle/>
          <a:p>
            <a:pPr marL="0" indent="0">
              <a:buNone/>
            </a:pPr>
            <a:r>
              <a:rPr lang="en-GB" b="1" dirty="0" smtClean="0"/>
              <a:t>The </a:t>
            </a:r>
            <a:r>
              <a:rPr lang="en-GB" b="1" dirty="0"/>
              <a:t>average normal birth weight ranges </a:t>
            </a:r>
            <a:r>
              <a:rPr lang="en-GB" b="1" dirty="0" smtClean="0"/>
              <a:t>from 2.5 </a:t>
            </a:r>
            <a:r>
              <a:rPr lang="en-GB" b="1" dirty="0"/>
              <a:t>- 3.5 kilograms. During the first three days of</a:t>
            </a:r>
          </a:p>
          <a:p>
            <a:pPr marL="0" indent="0">
              <a:buNone/>
            </a:pPr>
            <a:r>
              <a:rPr lang="en-GB" b="1" dirty="0"/>
              <a:t>life, the baby loses approximately 10 - 20% </a:t>
            </a:r>
            <a:r>
              <a:rPr lang="en-GB" b="1" dirty="0" smtClean="0"/>
              <a:t>of their </a:t>
            </a:r>
            <a:r>
              <a:rPr lang="en-GB" b="1" dirty="0"/>
              <a:t>birth weight but regains it again within </a:t>
            </a:r>
            <a:r>
              <a:rPr lang="en-GB" b="1" dirty="0" smtClean="0"/>
              <a:t>one to two </a:t>
            </a:r>
            <a:r>
              <a:rPr lang="en-GB" b="1" dirty="0"/>
              <a:t>weeks.</a:t>
            </a:r>
          </a:p>
          <a:p>
            <a:pPr marL="0" indent="0">
              <a:buNone/>
            </a:pPr>
            <a:r>
              <a:rPr lang="en-GB" sz="3600" b="1" dirty="0" smtClean="0">
                <a:solidFill>
                  <a:srgbClr val="FFC000"/>
                </a:solidFill>
              </a:rPr>
              <a:t>The </a:t>
            </a:r>
            <a:r>
              <a:rPr lang="en-GB" sz="3600" b="1" dirty="0">
                <a:solidFill>
                  <a:srgbClr val="FFC000"/>
                </a:solidFill>
              </a:rPr>
              <a:t>two possible reasons for </a:t>
            </a:r>
            <a:r>
              <a:rPr lang="en-GB" sz="3600" b="1" dirty="0" smtClean="0">
                <a:solidFill>
                  <a:srgbClr val="FFC000"/>
                </a:solidFill>
              </a:rPr>
              <a:t>weight loss </a:t>
            </a:r>
            <a:r>
              <a:rPr lang="en-GB" sz="3600" b="1" dirty="0">
                <a:solidFill>
                  <a:srgbClr val="FFC000"/>
                </a:solidFill>
              </a:rPr>
              <a:t>in a </a:t>
            </a:r>
            <a:r>
              <a:rPr lang="en-GB" sz="3600" b="1" dirty="0" smtClean="0">
                <a:solidFill>
                  <a:srgbClr val="FFC000"/>
                </a:solidFill>
              </a:rPr>
              <a:t>newborn includes;</a:t>
            </a:r>
            <a:endParaRPr lang="en-GB" sz="3600" b="1" dirty="0">
              <a:solidFill>
                <a:srgbClr val="FFC000"/>
              </a:solidFill>
            </a:endParaRPr>
          </a:p>
          <a:p>
            <a:pPr marL="0" indent="0">
              <a:buNone/>
            </a:pPr>
            <a:r>
              <a:rPr lang="en-GB" b="1" dirty="0"/>
              <a:t>· Due to tissue fluid loss during the </a:t>
            </a:r>
            <a:r>
              <a:rPr lang="en-GB" b="1" dirty="0" smtClean="0"/>
              <a:t>heat loss </a:t>
            </a:r>
            <a:r>
              <a:rPr lang="en-GB" b="1" dirty="0"/>
              <a:t>when the </a:t>
            </a:r>
            <a:r>
              <a:rPr lang="en-GB" b="1" dirty="0" smtClean="0"/>
              <a:t>baby is </a:t>
            </a:r>
            <a:r>
              <a:rPr lang="en-GB" b="1" dirty="0"/>
              <a:t>born</a:t>
            </a:r>
          </a:p>
          <a:p>
            <a:pPr marL="0" indent="0">
              <a:buNone/>
            </a:pPr>
            <a:r>
              <a:rPr lang="en-GB" b="1" dirty="0"/>
              <a:t>· When the baby opens their bowels, </a:t>
            </a:r>
            <a:r>
              <a:rPr lang="en-GB" b="1" dirty="0" smtClean="0"/>
              <a:t>the meconium </a:t>
            </a:r>
            <a:r>
              <a:rPr lang="en-GB" b="1" dirty="0"/>
              <a:t>which was present in the </a:t>
            </a:r>
            <a:r>
              <a:rPr lang="en-GB" b="1" dirty="0" smtClean="0"/>
              <a:t>gut is </a:t>
            </a:r>
            <a:r>
              <a:rPr lang="en-GB" b="1" dirty="0"/>
              <a:t>lost, leading to weight reduction</a:t>
            </a:r>
          </a:p>
          <a:p>
            <a:pPr marL="0" indent="0">
              <a:buNone/>
            </a:pPr>
            <a:r>
              <a:rPr lang="en-GB" b="1" dirty="0"/>
              <a:t>· Poor sucking on the breast due </a:t>
            </a:r>
            <a:r>
              <a:rPr lang="en-GB" b="1" dirty="0" smtClean="0"/>
              <a:t>to tiredness </a:t>
            </a:r>
            <a:r>
              <a:rPr lang="en-GB" b="1" dirty="0"/>
              <a:t>incurred during the </a:t>
            </a:r>
            <a:r>
              <a:rPr lang="en-GB" b="1" dirty="0" smtClean="0"/>
              <a:t>baby’s passage </a:t>
            </a:r>
            <a:r>
              <a:rPr lang="en-GB" b="1" dirty="0"/>
              <a:t>through the birth canal </a:t>
            </a:r>
            <a:r>
              <a:rPr lang="en-GB" b="1" dirty="0" smtClean="0"/>
              <a:t>during labour </a:t>
            </a:r>
            <a:r>
              <a:rPr lang="en-GB" b="1" dirty="0"/>
              <a:t>will affect the baby’s weight </a:t>
            </a:r>
            <a:r>
              <a:rPr lang="en-GB" b="1" dirty="0" smtClean="0"/>
              <a:t>since they </a:t>
            </a:r>
            <a:r>
              <a:rPr lang="en-GB" b="1" dirty="0"/>
              <a:t>are not getting enough fluid intake</a:t>
            </a:r>
          </a:p>
        </p:txBody>
      </p:sp>
    </p:spTree>
    <p:extLst>
      <p:ext uri="{BB962C8B-B14F-4D97-AF65-F5344CB8AC3E}">
        <p14:creationId xmlns:p14="http://schemas.microsoft.com/office/powerpoint/2010/main" val="3442803502"/>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Skin</a:t>
            </a:r>
            <a:r>
              <a:rPr lang="en-GB" b="1" dirty="0" smtClean="0"/>
              <a:t/>
            </a:r>
            <a:br>
              <a:rPr lang="en-GB" b="1" dirty="0" smtClean="0"/>
            </a:br>
            <a:endParaRPr lang="en-GB" dirty="0"/>
          </a:p>
        </p:txBody>
      </p:sp>
      <p:sp>
        <p:nvSpPr>
          <p:cNvPr id="3" name="Content Placeholder 2"/>
          <p:cNvSpPr>
            <a:spLocks noGrp="1"/>
          </p:cNvSpPr>
          <p:nvPr>
            <p:ph idx="1"/>
          </p:nvPr>
        </p:nvSpPr>
        <p:spPr>
          <a:xfrm>
            <a:off x="457200" y="1124744"/>
            <a:ext cx="8229600" cy="5001419"/>
          </a:xfrm>
        </p:spPr>
        <p:txBody>
          <a:bodyPr>
            <a:normAutofit/>
          </a:bodyPr>
          <a:lstStyle/>
          <a:p>
            <a:pPr marL="0" indent="0">
              <a:buNone/>
            </a:pPr>
            <a:r>
              <a:rPr lang="en-GB" b="1" dirty="0" smtClean="0"/>
              <a:t>The </a:t>
            </a:r>
            <a:r>
              <a:rPr lang="en-GB" b="1" dirty="0"/>
              <a:t>skin of a newborn is covered with </a:t>
            </a:r>
            <a:r>
              <a:rPr lang="en-GB" b="1" dirty="0" err="1"/>
              <a:t>vernix</a:t>
            </a:r>
            <a:endParaRPr lang="en-GB" b="1" dirty="0"/>
          </a:p>
          <a:p>
            <a:pPr marL="0" indent="0">
              <a:buNone/>
            </a:pPr>
            <a:r>
              <a:rPr lang="en-GB" b="1" dirty="0" err="1"/>
              <a:t>caseosa</a:t>
            </a:r>
            <a:r>
              <a:rPr lang="en-GB" b="1" dirty="0"/>
              <a:t> in utero to protect and help retain </a:t>
            </a:r>
            <a:r>
              <a:rPr lang="en-GB" b="1" dirty="0" smtClean="0"/>
              <a:t>heat and </a:t>
            </a:r>
            <a:r>
              <a:rPr lang="en-GB" b="1" dirty="0"/>
              <a:t>also act as a </a:t>
            </a:r>
            <a:r>
              <a:rPr lang="en-GB" b="1" dirty="0" smtClean="0"/>
              <a:t>lubricant during </a:t>
            </a:r>
            <a:r>
              <a:rPr lang="en-GB" b="1" dirty="0"/>
              <a:t>delivery.</a:t>
            </a:r>
          </a:p>
          <a:p>
            <a:pPr marL="0" indent="0">
              <a:buNone/>
            </a:pPr>
            <a:r>
              <a:rPr lang="en-GB" b="1" dirty="0"/>
              <a:t>The sebaceous glands cease to produce </a:t>
            </a:r>
            <a:r>
              <a:rPr lang="en-GB" b="1" dirty="0" err="1"/>
              <a:t>vernix</a:t>
            </a:r>
            <a:endParaRPr lang="en-GB" b="1" dirty="0"/>
          </a:p>
          <a:p>
            <a:pPr marL="0" indent="0">
              <a:buNone/>
            </a:pPr>
            <a:r>
              <a:rPr lang="en-GB" b="1" dirty="0"/>
              <a:t>after birth, which may lead to dryness of </a:t>
            </a:r>
            <a:r>
              <a:rPr lang="en-GB" b="1" dirty="0" smtClean="0"/>
              <a:t>the skin</a:t>
            </a:r>
            <a:r>
              <a:rPr lang="en-GB" b="1" dirty="0"/>
              <a:t>. The </a:t>
            </a:r>
            <a:r>
              <a:rPr lang="en-GB" b="1" dirty="0" err="1"/>
              <a:t>vernix</a:t>
            </a:r>
            <a:r>
              <a:rPr lang="en-GB" b="1" dirty="0"/>
              <a:t> </a:t>
            </a:r>
            <a:r>
              <a:rPr lang="en-GB" b="1" dirty="0" err="1"/>
              <a:t>caseosa</a:t>
            </a:r>
            <a:r>
              <a:rPr lang="en-GB" b="1" dirty="0"/>
              <a:t> will peel off </a:t>
            </a:r>
            <a:r>
              <a:rPr lang="en-GB" b="1" dirty="0" smtClean="0"/>
              <a:t>within three </a:t>
            </a:r>
            <a:r>
              <a:rPr lang="en-GB" b="1" dirty="0"/>
              <a:t>days of delivery if left alone. There is also</a:t>
            </a:r>
          </a:p>
          <a:p>
            <a:pPr marL="0" indent="0">
              <a:buNone/>
            </a:pPr>
            <a:r>
              <a:rPr lang="en-GB" b="1" dirty="0"/>
              <a:t>plenty of fine hair (lanugo) on the skin which </a:t>
            </a:r>
            <a:r>
              <a:rPr lang="en-GB" b="1" dirty="0" smtClean="0"/>
              <a:t>falls off </a:t>
            </a:r>
            <a:r>
              <a:rPr lang="en-GB" b="1" dirty="0"/>
              <a:t>in the first month of life.</a:t>
            </a:r>
          </a:p>
        </p:txBody>
      </p:sp>
    </p:spTree>
    <p:extLst>
      <p:ext uri="{BB962C8B-B14F-4D97-AF65-F5344CB8AC3E}">
        <p14:creationId xmlns:p14="http://schemas.microsoft.com/office/powerpoint/2010/main" val="4006995363"/>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b="1" dirty="0" smtClean="0">
                <a:solidFill>
                  <a:srgbClr val="C00000"/>
                </a:solidFill>
              </a:rPr>
              <a:t>Care of a Newborn</a:t>
            </a:r>
            <a:r>
              <a:rPr lang="en-GB" b="1" dirty="0" smtClean="0"/>
              <a:t/>
            </a:r>
            <a:br>
              <a:rPr lang="en-GB" b="1" dirty="0" smtClean="0"/>
            </a:br>
            <a:endParaRPr lang="en-GB" dirty="0"/>
          </a:p>
        </p:txBody>
      </p:sp>
      <p:sp>
        <p:nvSpPr>
          <p:cNvPr id="3" name="Content Placeholder 2"/>
          <p:cNvSpPr>
            <a:spLocks noGrp="1"/>
          </p:cNvSpPr>
          <p:nvPr>
            <p:ph idx="1"/>
          </p:nvPr>
        </p:nvSpPr>
        <p:spPr>
          <a:xfrm>
            <a:off x="179512" y="908720"/>
            <a:ext cx="8784976" cy="5217443"/>
          </a:xfrm>
        </p:spPr>
        <p:txBody>
          <a:bodyPr>
            <a:normAutofit fontScale="92500" lnSpcReduction="20000"/>
          </a:bodyPr>
          <a:lstStyle/>
          <a:p>
            <a:pPr marL="0" indent="0">
              <a:buNone/>
            </a:pPr>
            <a:r>
              <a:rPr lang="en-GB" b="1" dirty="0" smtClean="0"/>
              <a:t>Neonatal </a:t>
            </a:r>
            <a:r>
              <a:rPr lang="en-GB" b="1" dirty="0"/>
              <a:t>care is designed to provide </a:t>
            </a:r>
            <a:r>
              <a:rPr lang="en-GB" b="1" dirty="0" smtClean="0"/>
              <a:t>an environment </a:t>
            </a:r>
            <a:r>
              <a:rPr lang="en-GB" b="1" dirty="0"/>
              <a:t>conducive to the well being of </a:t>
            </a:r>
            <a:r>
              <a:rPr lang="en-GB" b="1" dirty="0" smtClean="0"/>
              <a:t>the baby </a:t>
            </a:r>
            <a:r>
              <a:rPr lang="en-GB" b="1" dirty="0"/>
              <a:t>and to prevent complications.</a:t>
            </a:r>
          </a:p>
          <a:p>
            <a:pPr marL="0" indent="0">
              <a:buNone/>
            </a:pPr>
            <a:r>
              <a:rPr lang="en-GB" b="1" dirty="0"/>
              <a:t>As a midwife, you should realise that </a:t>
            </a:r>
            <a:r>
              <a:rPr lang="en-GB" b="1" dirty="0" smtClean="0"/>
              <a:t>the neonatal </a:t>
            </a:r>
            <a:r>
              <a:rPr lang="en-GB" b="1" dirty="0"/>
              <a:t>period is a very hazardous period.</a:t>
            </a:r>
          </a:p>
          <a:p>
            <a:pPr marL="0" indent="0">
              <a:buNone/>
            </a:pPr>
            <a:r>
              <a:rPr lang="en-GB" b="1" dirty="0"/>
              <a:t>Statistics show that two thirds of infantile deaths</a:t>
            </a:r>
          </a:p>
          <a:p>
            <a:pPr marL="0" indent="0">
              <a:buNone/>
            </a:pPr>
            <a:r>
              <a:rPr lang="en-GB" b="1" dirty="0"/>
              <a:t>occur in the neonatal period. More than half of</a:t>
            </a:r>
          </a:p>
          <a:p>
            <a:pPr marL="0" indent="0">
              <a:buNone/>
            </a:pPr>
            <a:r>
              <a:rPr lang="en-GB" b="1" dirty="0"/>
              <a:t>these deaths occur in the first 48 hours and</a:t>
            </a:r>
          </a:p>
          <a:p>
            <a:pPr marL="0" indent="0">
              <a:buNone/>
            </a:pPr>
            <a:r>
              <a:rPr lang="en-GB" b="1" dirty="0"/>
              <a:t>three quarters in the first week of life.</a:t>
            </a:r>
          </a:p>
          <a:p>
            <a:pPr marL="0" indent="0">
              <a:buNone/>
            </a:pPr>
            <a:r>
              <a:rPr lang="en-GB" b="1" dirty="0"/>
              <a:t>Therefore, the midwife’s responsibility is to</a:t>
            </a:r>
          </a:p>
          <a:p>
            <a:pPr marL="0" indent="0">
              <a:buNone/>
            </a:pPr>
            <a:r>
              <a:rPr lang="en-GB" b="1" dirty="0"/>
              <a:t>minimise these deaths through </a:t>
            </a:r>
            <a:r>
              <a:rPr lang="en-GB" b="1" dirty="0" smtClean="0"/>
              <a:t>efficient management </a:t>
            </a:r>
            <a:r>
              <a:rPr lang="en-GB" b="1" dirty="0"/>
              <a:t>of the infant.</a:t>
            </a:r>
          </a:p>
        </p:txBody>
      </p:sp>
    </p:spTree>
    <p:extLst>
      <p:ext uri="{BB962C8B-B14F-4D97-AF65-F5344CB8AC3E}">
        <p14:creationId xmlns:p14="http://schemas.microsoft.com/office/powerpoint/2010/main" val="2064921688"/>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b="1" dirty="0" smtClean="0">
                <a:solidFill>
                  <a:srgbClr val="C00000"/>
                </a:solidFill>
              </a:rPr>
              <a:t>Immediate Care of a Newborn</a:t>
            </a:r>
            <a:r>
              <a:rPr lang="en-GB" b="1" dirty="0" smtClean="0"/>
              <a:t/>
            </a:r>
            <a:br>
              <a:rPr lang="en-GB" b="1" dirty="0" smtClean="0"/>
            </a:br>
            <a:endParaRPr lang="en-GB" dirty="0"/>
          </a:p>
        </p:txBody>
      </p:sp>
      <p:sp>
        <p:nvSpPr>
          <p:cNvPr id="3" name="Content Placeholder 2"/>
          <p:cNvSpPr>
            <a:spLocks noGrp="1"/>
          </p:cNvSpPr>
          <p:nvPr>
            <p:ph idx="1"/>
          </p:nvPr>
        </p:nvSpPr>
        <p:spPr>
          <a:xfrm>
            <a:off x="457200" y="1052736"/>
            <a:ext cx="8229600" cy="5073427"/>
          </a:xfrm>
        </p:spPr>
        <p:txBody>
          <a:bodyPr>
            <a:normAutofit/>
          </a:bodyPr>
          <a:lstStyle/>
          <a:p>
            <a:pPr marL="0" indent="0">
              <a:buNone/>
            </a:pPr>
            <a:r>
              <a:rPr lang="en-GB" b="1" dirty="0" smtClean="0"/>
              <a:t>During </a:t>
            </a:r>
            <a:r>
              <a:rPr lang="en-GB" b="1" dirty="0"/>
              <a:t>the delivery of the baby’s head, excess</a:t>
            </a:r>
          </a:p>
          <a:p>
            <a:pPr marL="0" indent="0">
              <a:buNone/>
            </a:pPr>
            <a:r>
              <a:rPr lang="en-GB" b="1" dirty="0"/>
              <a:t>mucus may be wiped gently from the mouth.</a:t>
            </a:r>
          </a:p>
          <a:p>
            <a:pPr marL="0" indent="0">
              <a:buNone/>
            </a:pPr>
            <a:r>
              <a:rPr lang="en-GB" b="1" dirty="0"/>
              <a:t>Immediately the baby is born, they </a:t>
            </a:r>
            <a:r>
              <a:rPr lang="en-GB" b="1" dirty="0" smtClean="0"/>
              <a:t>should be </a:t>
            </a:r>
            <a:r>
              <a:rPr lang="en-GB" b="1" dirty="0"/>
              <a:t>held slanting with the head at a lower </a:t>
            </a:r>
            <a:r>
              <a:rPr lang="en-GB" b="1" dirty="0" smtClean="0"/>
              <a:t>angle for </a:t>
            </a:r>
            <a:r>
              <a:rPr lang="en-GB" b="1" dirty="0"/>
              <a:t>a short period to allow drainage of </a:t>
            </a:r>
            <a:r>
              <a:rPr lang="en-GB" b="1" dirty="0" smtClean="0"/>
              <a:t>mucus and </a:t>
            </a:r>
            <a:r>
              <a:rPr lang="en-GB" b="1" dirty="0"/>
              <a:t>liquor amnii, which may have </a:t>
            </a:r>
            <a:r>
              <a:rPr lang="en-GB" b="1" dirty="0" smtClean="0"/>
              <a:t>been swallowed</a:t>
            </a:r>
            <a:r>
              <a:rPr lang="en-GB" b="1" dirty="0"/>
              <a:t>.</a:t>
            </a:r>
          </a:p>
          <a:p>
            <a:pPr marL="0" indent="0">
              <a:buNone/>
            </a:pPr>
            <a:r>
              <a:rPr lang="en-GB" b="1" dirty="0"/>
              <a:t>The baby is stimulated to cry in order to take its</a:t>
            </a:r>
          </a:p>
          <a:p>
            <a:pPr marL="0" indent="0">
              <a:buNone/>
            </a:pPr>
            <a:r>
              <a:rPr lang="en-GB" b="1" dirty="0"/>
              <a:t>first breath (refer to the discussion on</a:t>
            </a:r>
          </a:p>
          <a:p>
            <a:pPr marL="0" indent="0">
              <a:buNone/>
            </a:pPr>
            <a:r>
              <a:rPr lang="en-GB" b="1" dirty="0"/>
              <a:t>management in the second stage of labour).</a:t>
            </a:r>
          </a:p>
        </p:txBody>
      </p:sp>
    </p:spTree>
    <p:extLst>
      <p:ext uri="{BB962C8B-B14F-4D97-AF65-F5344CB8AC3E}">
        <p14:creationId xmlns:p14="http://schemas.microsoft.com/office/powerpoint/2010/main" val="170061583"/>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579296" cy="692696"/>
          </a:xfrm>
        </p:spPr>
        <p:txBody>
          <a:bodyPr>
            <a:normAutofit fontScale="90000"/>
          </a:bodyPr>
          <a:lstStyle/>
          <a:p>
            <a:r>
              <a:rPr lang="en-GB" b="1" dirty="0" smtClean="0">
                <a:solidFill>
                  <a:srgbClr val="C00000"/>
                </a:solidFill>
              </a:rPr>
              <a:t>Immediate Care of a Newborn cont..</a:t>
            </a:r>
            <a:endParaRPr lang="en-GB" dirty="0"/>
          </a:p>
        </p:txBody>
      </p:sp>
      <p:sp>
        <p:nvSpPr>
          <p:cNvPr id="3" name="Content Placeholder 2"/>
          <p:cNvSpPr>
            <a:spLocks noGrp="1"/>
          </p:cNvSpPr>
          <p:nvPr>
            <p:ph idx="1"/>
          </p:nvPr>
        </p:nvSpPr>
        <p:spPr>
          <a:xfrm>
            <a:off x="0" y="764704"/>
            <a:ext cx="8964488" cy="5361459"/>
          </a:xfrm>
        </p:spPr>
        <p:txBody>
          <a:bodyPr>
            <a:normAutofit/>
          </a:bodyPr>
          <a:lstStyle/>
          <a:p>
            <a:pPr marL="0" indent="0">
              <a:buNone/>
            </a:pPr>
            <a:r>
              <a:rPr lang="en-GB" b="1" i="1" dirty="0" smtClean="0">
                <a:solidFill>
                  <a:srgbClr val="FFC000"/>
                </a:solidFill>
              </a:rPr>
              <a:t>Note:</a:t>
            </a:r>
            <a:endParaRPr lang="en-GB" b="1" i="1" dirty="0">
              <a:solidFill>
                <a:srgbClr val="FFC000"/>
              </a:solidFill>
            </a:endParaRPr>
          </a:p>
          <a:p>
            <a:pPr marL="0" indent="0">
              <a:buNone/>
            </a:pPr>
            <a:r>
              <a:rPr lang="en-GB" b="1" i="1" dirty="0"/>
              <a:t>Gentle handling while stimulating the baby </a:t>
            </a:r>
            <a:r>
              <a:rPr lang="en-GB" b="1" i="1" dirty="0" smtClean="0"/>
              <a:t>to cry </a:t>
            </a:r>
            <a:r>
              <a:rPr lang="en-GB" b="1" i="1" dirty="0"/>
              <a:t>during delivery is essential. The </a:t>
            </a:r>
            <a:r>
              <a:rPr lang="en-GB" b="1" i="1" dirty="0" smtClean="0"/>
              <a:t>practice before </a:t>
            </a:r>
            <a:r>
              <a:rPr lang="en-GB" b="1" i="1" dirty="0"/>
              <a:t>was to hold baby upside down </a:t>
            </a:r>
            <a:r>
              <a:rPr lang="en-GB" b="1" i="1" dirty="0" smtClean="0"/>
              <a:t>and vigorously </a:t>
            </a:r>
            <a:r>
              <a:rPr lang="en-GB" b="1" i="1" dirty="0"/>
              <a:t>hit the soles of the feet. </a:t>
            </a:r>
            <a:r>
              <a:rPr lang="en-GB" b="1" i="1" dirty="0" smtClean="0"/>
              <a:t>However, this </a:t>
            </a:r>
            <a:r>
              <a:rPr lang="en-GB" b="1" i="1" dirty="0"/>
              <a:t>causes injuries to the internal </a:t>
            </a:r>
            <a:r>
              <a:rPr lang="en-GB" b="1" i="1" dirty="0" smtClean="0"/>
              <a:t>organs and </a:t>
            </a:r>
            <a:r>
              <a:rPr lang="en-GB" b="1" i="1" dirty="0"/>
              <a:t>also means a lot of pressure is </a:t>
            </a:r>
            <a:r>
              <a:rPr lang="en-GB" b="1" i="1" dirty="0" smtClean="0"/>
              <a:t>applied to </a:t>
            </a:r>
            <a:r>
              <a:rPr lang="en-GB" b="1" i="1" dirty="0"/>
              <a:t>the chest cavity because all </a:t>
            </a:r>
            <a:r>
              <a:rPr lang="en-GB" b="1" i="1" dirty="0" smtClean="0"/>
              <a:t>organs gravitate </a:t>
            </a:r>
            <a:r>
              <a:rPr lang="en-GB" b="1" i="1" dirty="0"/>
              <a:t>down when the baby is held </a:t>
            </a:r>
            <a:r>
              <a:rPr lang="en-GB" b="1" i="1" dirty="0" smtClean="0"/>
              <a:t>upside down</a:t>
            </a:r>
            <a:r>
              <a:rPr lang="en-GB" b="1" i="1" dirty="0"/>
              <a:t>.</a:t>
            </a:r>
            <a:endParaRPr lang="en-GB" dirty="0"/>
          </a:p>
        </p:txBody>
      </p:sp>
    </p:spTree>
    <p:extLst>
      <p:ext uri="{BB962C8B-B14F-4D97-AF65-F5344CB8AC3E}">
        <p14:creationId xmlns:p14="http://schemas.microsoft.com/office/powerpoint/2010/main" val="1677769904"/>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56984" cy="1052736"/>
          </a:xfrm>
        </p:spPr>
        <p:txBody>
          <a:bodyPr>
            <a:normAutofit/>
          </a:bodyPr>
          <a:lstStyle/>
          <a:p>
            <a:r>
              <a:rPr lang="en-GB" b="1" dirty="0" smtClean="0">
                <a:solidFill>
                  <a:srgbClr val="C00000"/>
                </a:solidFill>
              </a:rPr>
              <a:t>Immediate Care of a Newborn </a:t>
            </a:r>
            <a:r>
              <a:rPr lang="en-GB" b="1" dirty="0" err="1" smtClean="0">
                <a:solidFill>
                  <a:srgbClr val="C00000"/>
                </a:solidFill>
              </a:rPr>
              <a:t>cont</a:t>
            </a:r>
            <a:r>
              <a:rPr lang="en-GB" b="1" dirty="0" smtClean="0">
                <a:solidFill>
                  <a:srgbClr val="C00000"/>
                </a:solidFill>
              </a:rPr>
              <a:t>…</a:t>
            </a:r>
            <a:endParaRPr lang="en-GB" dirty="0"/>
          </a:p>
        </p:txBody>
      </p:sp>
      <p:sp>
        <p:nvSpPr>
          <p:cNvPr id="3" name="Content Placeholder 2"/>
          <p:cNvSpPr>
            <a:spLocks noGrp="1"/>
          </p:cNvSpPr>
          <p:nvPr>
            <p:ph idx="1"/>
          </p:nvPr>
        </p:nvSpPr>
        <p:spPr>
          <a:xfrm>
            <a:off x="457200" y="980728"/>
            <a:ext cx="8229600" cy="5145435"/>
          </a:xfrm>
        </p:spPr>
        <p:txBody>
          <a:bodyPr>
            <a:normAutofit fontScale="62500" lnSpcReduction="20000"/>
          </a:bodyPr>
          <a:lstStyle/>
          <a:p>
            <a:pPr marL="0" indent="0">
              <a:buNone/>
            </a:pPr>
            <a:r>
              <a:rPr lang="en-GB" b="1" dirty="0"/>
              <a:t>The baby is laid across the mother’s </a:t>
            </a:r>
            <a:r>
              <a:rPr lang="en-GB" b="1" dirty="0" smtClean="0"/>
              <a:t>abdomen as </a:t>
            </a:r>
            <a:r>
              <a:rPr lang="en-GB" b="1" dirty="0"/>
              <a:t>the cord is clamped, ligated and cut. </a:t>
            </a:r>
            <a:r>
              <a:rPr lang="en-GB" b="1" dirty="0" smtClean="0"/>
              <a:t>The timing </a:t>
            </a:r>
            <a:r>
              <a:rPr lang="en-GB" b="1" dirty="0"/>
              <a:t>of the clamping of the cord is not crucial</a:t>
            </a:r>
          </a:p>
          <a:p>
            <a:pPr marL="0" indent="0">
              <a:buNone/>
            </a:pPr>
            <a:r>
              <a:rPr lang="en-GB" b="1" dirty="0"/>
              <a:t>unless asphyxia, prematurity or </a:t>
            </a:r>
            <a:r>
              <a:rPr lang="en-GB" b="1" dirty="0" smtClean="0"/>
              <a:t>rhesus incompatibility is </a:t>
            </a:r>
            <a:r>
              <a:rPr lang="en-GB" b="1" dirty="0"/>
              <a:t>present.</a:t>
            </a:r>
          </a:p>
          <a:p>
            <a:pPr marL="0" indent="0">
              <a:buNone/>
            </a:pPr>
            <a:r>
              <a:rPr lang="en-GB" b="1" dirty="0"/>
              <a:t>Wrap the baby with a towel and place them in </a:t>
            </a:r>
            <a:r>
              <a:rPr lang="en-GB" b="1" dirty="0" smtClean="0"/>
              <a:t>a warm </a:t>
            </a:r>
            <a:r>
              <a:rPr lang="en-GB" b="1" dirty="0"/>
              <a:t>cot with their head to one side. The </a:t>
            </a:r>
            <a:r>
              <a:rPr lang="en-GB" b="1" dirty="0" smtClean="0"/>
              <a:t>head should </a:t>
            </a:r>
            <a:r>
              <a:rPr lang="en-GB" b="1" dirty="0"/>
              <a:t>be lower than the body in order for </a:t>
            </a:r>
            <a:r>
              <a:rPr lang="en-GB" b="1" dirty="0" smtClean="0"/>
              <a:t>the secretions </a:t>
            </a:r>
            <a:r>
              <a:rPr lang="en-GB" b="1" dirty="0"/>
              <a:t>to drain and not block the airway.</a:t>
            </a:r>
          </a:p>
          <a:p>
            <a:pPr marL="0" indent="0">
              <a:buNone/>
            </a:pPr>
            <a:r>
              <a:rPr lang="en-GB" b="1" dirty="0"/>
              <a:t>Ensure that the baby has an </a:t>
            </a:r>
            <a:r>
              <a:rPr lang="en-GB" b="1" dirty="0" smtClean="0"/>
              <a:t>identification wristlet</a:t>
            </a:r>
            <a:r>
              <a:rPr lang="en-GB" b="1" dirty="0"/>
              <a:t>, which should be put on before the </a:t>
            </a:r>
            <a:r>
              <a:rPr lang="en-GB" b="1" dirty="0" smtClean="0"/>
              <a:t>baby leaves </a:t>
            </a:r>
            <a:r>
              <a:rPr lang="en-GB" b="1" dirty="0"/>
              <a:t>the delivery couch/bed.</a:t>
            </a:r>
          </a:p>
          <a:p>
            <a:pPr marL="0" indent="0">
              <a:buNone/>
            </a:pPr>
            <a:r>
              <a:rPr lang="en-GB" b="1" dirty="0"/>
              <a:t>Leave the baby to rest for an hour in order </a:t>
            </a:r>
            <a:r>
              <a:rPr lang="en-GB" b="1" dirty="0" smtClean="0"/>
              <a:t>to recuperate </a:t>
            </a:r>
            <a:r>
              <a:rPr lang="en-GB" b="1" dirty="0"/>
              <a:t>from the strain of labour and birth.</a:t>
            </a:r>
          </a:p>
          <a:p>
            <a:pPr marL="0" indent="0">
              <a:buNone/>
            </a:pPr>
            <a:r>
              <a:rPr lang="en-GB" b="1" dirty="0"/>
              <a:t>Frequent observations should be made </a:t>
            </a:r>
            <a:r>
              <a:rPr lang="en-GB" b="1" dirty="0" smtClean="0"/>
              <a:t>during this </a:t>
            </a:r>
            <a:r>
              <a:rPr lang="en-GB" b="1" dirty="0"/>
              <a:t>period to ensure that the baby’s </a:t>
            </a:r>
            <a:r>
              <a:rPr lang="en-GB" b="1" dirty="0" smtClean="0"/>
              <a:t>respiration is </a:t>
            </a:r>
            <a:r>
              <a:rPr lang="en-GB" b="1" dirty="0"/>
              <a:t>normal, and that they are not bleeding </a:t>
            </a:r>
            <a:r>
              <a:rPr lang="en-GB" b="1" dirty="0" smtClean="0"/>
              <a:t>or haemorrhaging </a:t>
            </a:r>
            <a:r>
              <a:rPr lang="en-GB" b="1" dirty="0"/>
              <a:t>from the cord.</a:t>
            </a:r>
          </a:p>
          <a:p>
            <a:pPr marL="0" indent="0">
              <a:buNone/>
            </a:pPr>
            <a:r>
              <a:rPr lang="en-GB" b="1" dirty="0"/>
              <a:t>The first examination of the </a:t>
            </a:r>
            <a:r>
              <a:rPr lang="en-GB" b="1" dirty="0" smtClean="0"/>
              <a:t>newborn is </a:t>
            </a:r>
            <a:r>
              <a:rPr lang="en-GB" b="1" dirty="0"/>
              <a:t>performed after one hour.</a:t>
            </a:r>
          </a:p>
          <a:p>
            <a:pPr marL="0" indent="0">
              <a:buNone/>
            </a:pPr>
            <a:r>
              <a:rPr lang="en-GB" b="1" dirty="0"/>
              <a:t>Assessment of the newborn is done by </a:t>
            </a:r>
            <a:r>
              <a:rPr lang="en-GB" b="1" dirty="0" smtClean="0"/>
              <a:t>scoring at </a:t>
            </a:r>
            <a:r>
              <a:rPr lang="en-GB" b="1" dirty="0"/>
              <a:t>one minute after birth. Repeat at five </a:t>
            </a:r>
            <a:r>
              <a:rPr lang="en-GB" b="1" dirty="0" smtClean="0"/>
              <a:t>minutes and </a:t>
            </a:r>
            <a:r>
              <a:rPr lang="en-GB" b="1" dirty="0"/>
              <a:t>then ten minutes. This is known as the</a:t>
            </a:r>
          </a:p>
          <a:p>
            <a:pPr marL="0" indent="0">
              <a:buNone/>
            </a:pPr>
            <a:r>
              <a:rPr lang="en-GB" b="1" dirty="0"/>
              <a:t>APGAR score. </a:t>
            </a:r>
          </a:p>
        </p:txBody>
      </p:sp>
    </p:spTree>
    <p:extLst>
      <p:ext uri="{BB962C8B-B14F-4D97-AF65-F5344CB8AC3E}">
        <p14:creationId xmlns:p14="http://schemas.microsoft.com/office/powerpoint/2010/main" val="1550204622"/>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C00000"/>
                </a:solidFill>
              </a:rPr>
              <a:t>Examination of the Baby</a:t>
            </a:r>
            <a:br>
              <a:rPr lang="en-GB" b="1" dirty="0">
                <a:solidFill>
                  <a:srgbClr val="C00000"/>
                </a:solidFill>
              </a:rPr>
            </a:br>
            <a:endParaRPr lang="en-GB" dirty="0">
              <a:solidFill>
                <a:srgbClr val="C00000"/>
              </a:solidFill>
            </a:endParaRPr>
          </a:p>
        </p:txBody>
      </p:sp>
      <p:sp>
        <p:nvSpPr>
          <p:cNvPr id="3" name="Content Placeholder 2"/>
          <p:cNvSpPr>
            <a:spLocks noGrp="1"/>
          </p:cNvSpPr>
          <p:nvPr>
            <p:ph idx="1"/>
          </p:nvPr>
        </p:nvSpPr>
        <p:spPr>
          <a:xfrm>
            <a:off x="107504" y="908720"/>
            <a:ext cx="9217024" cy="5949280"/>
          </a:xfrm>
        </p:spPr>
        <p:txBody>
          <a:bodyPr>
            <a:noAutofit/>
          </a:bodyPr>
          <a:lstStyle/>
          <a:p>
            <a:pPr marL="0" indent="0">
              <a:buNone/>
            </a:pPr>
            <a:r>
              <a:rPr lang="en-GB" sz="2400" b="1" dirty="0" smtClean="0"/>
              <a:t>As </a:t>
            </a:r>
            <a:r>
              <a:rPr lang="en-GB" sz="2400" b="1" dirty="0"/>
              <a:t>mentioned earlier, once the baby </a:t>
            </a:r>
            <a:r>
              <a:rPr lang="en-GB" sz="2400" b="1" dirty="0" smtClean="0"/>
              <a:t>is delivered</a:t>
            </a:r>
            <a:r>
              <a:rPr lang="en-GB" sz="2400" b="1" dirty="0"/>
              <a:t>, a thorough first examination </a:t>
            </a:r>
            <a:r>
              <a:rPr lang="en-GB" sz="2400" b="1" dirty="0" smtClean="0"/>
              <a:t>is done</a:t>
            </a:r>
            <a:r>
              <a:rPr lang="en-GB" sz="2400" b="1" dirty="0"/>
              <a:t>. </a:t>
            </a:r>
          </a:p>
          <a:p>
            <a:pPr marL="0" indent="0">
              <a:buNone/>
            </a:pPr>
            <a:r>
              <a:rPr lang="en-GB" sz="2400" b="1" dirty="0" smtClean="0"/>
              <a:t>A </a:t>
            </a:r>
            <a:r>
              <a:rPr lang="en-GB" sz="2400" b="1" dirty="0"/>
              <a:t>thorough physical examination is done </a:t>
            </a:r>
            <a:r>
              <a:rPr lang="en-GB" sz="2400" b="1" dirty="0" smtClean="0"/>
              <a:t>one hour </a:t>
            </a:r>
            <a:r>
              <a:rPr lang="en-GB" sz="2400" b="1" dirty="0"/>
              <a:t>after birth with the aim of assessing</a:t>
            </a:r>
          </a:p>
          <a:p>
            <a:pPr marL="0" indent="0">
              <a:buNone/>
            </a:pPr>
            <a:r>
              <a:rPr lang="en-GB" sz="2400" b="1" dirty="0"/>
              <a:t>maturity and excluding obvious </a:t>
            </a:r>
            <a:r>
              <a:rPr lang="en-GB" sz="2400" b="1" dirty="0" smtClean="0"/>
              <a:t>congenital abnormalities </a:t>
            </a:r>
            <a:r>
              <a:rPr lang="en-GB" sz="2400" b="1" dirty="0"/>
              <a:t>and injuries at birth. In order </a:t>
            </a:r>
            <a:r>
              <a:rPr lang="en-GB" sz="2400" b="1" dirty="0" smtClean="0"/>
              <a:t>to carry </a:t>
            </a:r>
            <a:r>
              <a:rPr lang="en-GB" sz="2400" b="1" dirty="0"/>
              <a:t>out this examination, you need to </a:t>
            </a:r>
            <a:r>
              <a:rPr lang="en-GB" sz="2400" b="1" dirty="0" smtClean="0"/>
              <a:t>have with </a:t>
            </a:r>
            <a:r>
              <a:rPr lang="en-GB" sz="2400" b="1" dirty="0"/>
              <a:t>you the following equipment in</a:t>
            </a:r>
          </a:p>
          <a:p>
            <a:pPr marL="0" indent="0">
              <a:buNone/>
            </a:pPr>
            <a:r>
              <a:rPr lang="en-GB" sz="2400" b="1" dirty="0"/>
              <a:t>a tray:</a:t>
            </a:r>
          </a:p>
          <a:p>
            <a:pPr marL="0" indent="0">
              <a:buNone/>
            </a:pPr>
            <a:r>
              <a:rPr lang="en-GB" sz="2400" b="1" dirty="0"/>
              <a:t>· Tape </a:t>
            </a:r>
            <a:r>
              <a:rPr lang="en-GB" sz="2400" b="1" dirty="0" smtClean="0"/>
              <a:t>measure, </a:t>
            </a:r>
            <a:r>
              <a:rPr lang="en-GB" sz="2400" b="1" dirty="0"/>
              <a:t>Second hand </a:t>
            </a:r>
            <a:r>
              <a:rPr lang="en-GB" sz="2400" b="1" dirty="0" smtClean="0"/>
              <a:t>watch, Swabs ,Stethoscope, </a:t>
            </a:r>
            <a:r>
              <a:rPr lang="en-GB" sz="2400" b="1" dirty="0"/>
              <a:t>Gloves</a:t>
            </a:r>
          </a:p>
          <a:p>
            <a:pPr marL="0" indent="0">
              <a:buNone/>
            </a:pPr>
            <a:r>
              <a:rPr lang="en-GB" sz="2400" b="1" dirty="0"/>
              <a:t>· Weighing scale</a:t>
            </a:r>
          </a:p>
          <a:p>
            <a:pPr marL="0" indent="0">
              <a:buNone/>
            </a:pPr>
            <a:r>
              <a:rPr lang="en-GB" sz="2400" b="1" dirty="0"/>
              <a:t>· Clinical thermometer</a:t>
            </a:r>
          </a:p>
          <a:p>
            <a:pPr marL="0" indent="0">
              <a:buNone/>
            </a:pPr>
            <a:r>
              <a:rPr lang="en-GB" sz="2400" b="1" dirty="0"/>
              <a:t>· Lubricant</a:t>
            </a:r>
          </a:p>
          <a:p>
            <a:pPr marL="0" indent="0">
              <a:buNone/>
            </a:pPr>
            <a:endParaRPr lang="en-GB" sz="2400" b="1" dirty="0"/>
          </a:p>
        </p:txBody>
      </p:sp>
    </p:spTree>
    <p:extLst>
      <p:ext uri="{BB962C8B-B14F-4D97-AF65-F5344CB8AC3E}">
        <p14:creationId xmlns:p14="http://schemas.microsoft.com/office/powerpoint/2010/main" val="170246856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GB" b="1" dirty="0">
                <a:solidFill>
                  <a:srgbClr val="C00000"/>
                </a:solidFill>
              </a:rPr>
              <a:t>Examination of the </a:t>
            </a:r>
            <a:r>
              <a:rPr lang="en-GB" b="1" dirty="0" smtClean="0">
                <a:solidFill>
                  <a:srgbClr val="C00000"/>
                </a:solidFill>
              </a:rPr>
              <a:t>Baby cont..</a:t>
            </a:r>
            <a:endParaRPr lang="en-GB" dirty="0"/>
          </a:p>
        </p:txBody>
      </p:sp>
      <p:sp>
        <p:nvSpPr>
          <p:cNvPr id="3" name="Content Placeholder 2"/>
          <p:cNvSpPr>
            <a:spLocks noGrp="1"/>
          </p:cNvSpPr>
          <p:nvPr>
            <p:ph idx="1"/>
          </p:nvPr>
        </p:nvSpPr>
        <p:spPr>
          <a:xfrm>
            <a:off x="457200" y="692696"/>
            <a:ext cx="8229600" cy="5433467"/>
          </a:xfrm>
        </p:spPr>
        <p:txBody>
          <a:bodyPr>
            <a:normAutofit fontScale="92500" lnSpcReduction="20000"/>
          </a:bodyPr>
          <a:lstStyle/>
          <a:p>
            <a:pPr marL="0" indent="0">
              <a:buNone/>
            </a:pPr>
            <a:r>
              <a:rPr lang="en-GB" dirty="0"/>
              <a:t>Examine the baby systematically in the </a:t>
            </a:r>
            <a:r>
              <a:rPr lang="en-GB" dirty="0" smtClean="0"/>
              <a:t>following manner</a:t>
            </a:r>
            <a:r>
              <a:rPr lang="en-GB" dirty="0"/>
              <a:t>:</a:t>
            </a:r>
          </a:p>
          <a:p>
            <a:pPr marL="0" indent="0">
              <a:buNone/>
            </a:pPr>
            <a:r>
              <a:rPr lang="en-GB" dirty="0"/>
              <a:t>· </a:t>
            </a:r>
            <a:r>
              <a:rPr lang="en-GB" b="1" dirty="0">
                <a:solidFill>
                  <a:srgbClr val="FFC000"/>
                </a:solidFill>
              </a:rPr>
              <a:t>Vital signs </a:t>
            </a:r>
            <a:r>
              <a:rPr lang="en-GB" dirty="0"/>
              <a:t>- heart rate (120-160/min</a:t>
            </a:r>
            <a:r>
              <a:rPr lang="en-GB" dirty="0" smtClean="0"/>
              <a:t>), respiration </a:t>
            </a:r>
            <a:r>
              <a:rPr lang="en-GB" dirty="0"/>
              <a:t>(20-60 average 44/min), </a:t>
            </a:r>
            <a:r>
              <a:rPr lang="en-GB" dirty="0" smtClean="0"/>
              <a:t>and temperature </a:t>
            </a:r>
            <a:r>
              <a:rPr lang="en-GB" dirty="0"/>
              <a:t>(36-37 </a:t>
            </a:r>
            <a:r>
              <a:rPr lang="en-GB" dirty="0" smtClean="0"/>
              <a:t>degrees centigrade</a:t>
            </a:r>
            <a:r>
              <a:rPr lang="en-GB" dirty="0"/>
              <a:t>).</a:t>
            </a:r>
          </a:p>
          <a:p>
            <a:pPr marL="0" indent="0">
              <a:buNone/>
            </a:pPr>
            <a:r>
              <a:rPr lang="en-GB" dirty="0"/>
              <a:t>· </a:t>
            </a:r>
            <a:r>
              <a:rPr lang="en-GB" b="1" dirty="0">
                <a:solidFill>
                  <a:srgbClr val="FFC000"/>
                </a:solidFill>
              </a:rPr>
              <a:t>Head</a:t>
            </a:r>
            <a:r>
              <a:rPr lang="en-GB" b="1" dirty="0"/>
              <a:t> </a:t>
            </a:r>
            <a:r>
              <a:rPr lang="en-GB" dirty="0"/>
              <a:t>- Check the shape to see if </a:t>
            </a:r>
            <a:r>
              <a:rPr lang="en-GB" dirty="0" smtClean="0"/>
              <a:t>there is </a:t>
            </a:r>
            <a:r>
              <a:rPr lang="en-GB" dirty="0"/>
              <a:t>excessive moulding, caput</a:t>
            </a:r>
          </a:p>
          <a:p>
            <a:pPr marL="0" indent="0">
              <a:buNone/>
            </a:pPr>
            <a:r>
              <a:rPr lang="en-GB" dirty="0"/>
              <a:t>succedaneum or depressed fractures </a:t>
            </a:r>
            <a:r>
              <a:rPr lang="en-GB" dirty="0" smtClean="0"/>
              <a:t>to exclude </a:t>
            </a:r>
            <a:r>
              <a:rPr lang="en-GB" dirty="0"/>
              <a:t>head injury, </a:t>
            </a:r>
            <a:r>
              <a:rPr lang="en-GB" dirty="0" err="1"/>
              <a:t>microcephalus</a:t>
            </a:r>
            <a:r>
              <a:rPr lang="en-GB" dirty="0"/>
              <a:t> </a:t>
            </a:r>
            <a:r>
              <a:rPr lang="en-GB" dirty="0" smtClean="0"/>
              <a:t>or hydrocephalus</a:t>
            </a:r>
            <a:r>
              <a:rPr lang="en-GB" dirty="0"/>
              <a:t>. Take </a:t>
            </a:r>
            <a:r>
              <a:rPr lang="en-GB" dirty="0" smtClean="0"/>
              <a:t>head circumference </a:t>
            </a:r>
            <a:r>
              <a:rPr lang="en-GB" dirty="0"/>
              <a:t>(Approximately </a:t>
            </a:r>
            <a:r>
              <a:rPr lang="en-GB" dirty="0" smtClean="0"/>
              <a:t>33-37 cm</a:t>
            </a:r>
            <a:r>
              <a:rPr lang="en-GB" dirty="0"/>
              <a:t>).</a:t>
            </a:r>
          </a:p>
          <a:p>
            <a:pPr marL="0" indent="0">
              <a:buNone/>
            </a:pPr>
            <a:r>
              <a:rPr lang="en-GB" dirty="0"/>
              <a:t>· </a:t>
            </a:r>
            <a:r>
              <a:rPr lang="en-GB" b="1" dirty="0">
                <a:solidFill>
                  <a:srgbClr val="FFC000"/>
                </a:solidFill>
              </a:rPr>
              <a:t>Ears </a:t>
            </a:r>
            <a:r>
              <a:rPr lang="en-GB" dirty="0"/>
              <a:t>- Check position. If they are </a:t>
            </a:r>
            <a:r>
              <a:rPr lang="en-GB" dirty="0" smtClean="0"/>
              <a:t>low set</a:t>
            </a:r>
            <a:r>
              <a:rPr lang="en-GB" dirty="0"/>
              <a:t>, this may indicate Down's </a:t>
            </a:r>
            <a:r>
              <a:rPr lang="en-GB" dirty="0" smtClean="0"/>
              <a:t>syndrome or </a:t>
            </a:r>
            <a:r>
              <a:rPr lang="en-GB" dirty="0"/>
              <a:t>Mongolism. Check for any </a:t>
            </a:r>
            <a:r>
              <a:rPr lang="en-GB" dirty="0" smtClean="0"/>
              <a:t>missing lobes </a:t>
            </a:r>
            <a:r>
              <a:rPr lang="en-GB" dirty="0"/>
              <a:t>or cartilage.</a:t>
            </a:r>
          </a:p>
        </p:txBody>
      </p:sp>
    </p:spTree>
    <p:extLst>
      <p:ext uri="{BB962C8B-B14F-4D97-AF65-F5344CB8AC3E}">
        <p14:creationId xmlns:p14="http://schemas.microsoft.com/office/powerpoint/2010/main" val="505737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Facilitating the woman to make informed choices about infant feeding and giving appropriate and sensitive advice to support her decision</a:t>
            </a:r>
          </a:p>
          <a:p>
            <a:r>
              <a:rPr lang="en-US" dirty="0"/>
              <a:t>Offering education for parenthood</a:t>
            </a:r>
          </a:p>
          <a:p>
            <a:endParaRPr lang="en-US" dirty="0"/>
          </a:p>
        </p:txBody>
      </p:sp>
    </p:spTree>
    <p:extLst>
      <p:ext uri="{BB962C8B-B14F-4D97-AF65-F5344CB8AC3E}">
        <p14:creationId xmlns:p14="http://schemas.microsoft.com/office/powerpoint/2010/main" val="114084338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rmAutofit/>
          </a:bodyPr>
          <a:lstStyle/>
          <a:p>
            <a:r>
              <a:rPr lang="en-GB" b="1" dirty="0">
                <a:solidFill>
                  <a:srgbClr val="C00000"/>
                </a:solidFill>
              </a:rPr>
              <a:t>Examination of the Baby cont..</a:t>
            </a:r>
            <a:endParaRPr lang="en-GB" dirty="0"/>
          </a:p>
        </p:txBody>
      </p:sp>
      <p:sp>
        <p:nvSpPr>
          <p:cNvPr id="3" name="Content Placeholder 2"/>
          <p:cNvSpPr>
            <a:spLocks noGrp="1"/>
          </p:cNvSpPr>
          <p:nvPr>
            <p:ph idx="1"/>
          </p:nvPr>
        </p:nvSpPr>
        <p:spPr>
          <a:xfrm>
            <a:off x="107504" y="908720"/>
            <a:ext cx="9036496" cy="7848872"/>
          </a:xfrm>
        </p:spPr>
        <p:txBody>
          <a:bodyPr>
            <a:noAutofit/>
          </a:bodyPr>
          <a:lstStyle/>
          <a:p>
            <a:r>
              <a:rPr lang="en-GB" sz="2400" b="1" dirty="0">
                <a:solidFill>
                  <a:srgbClr val="FFC000"/>
                </a:solidFill>
              </a:rPr>
              <a:t>Eyes </a:t>
            </a:r>
            <a:r>
              <a:rPr lang="en-GB" sz="2400" dirty="0"/>
              <a:t>- Check for presence of eyeball</a:t>
            </a:r>
          </a:p>
          <a:p>
            <a:r>
              <a:rPr lang="en-GB" sz="2400" dirty="0"/>
              <a:t>injuries, discharge or jaundice.</a:t>
            </a:r>
          </a:p>
          <a:p>
            <a:r>
              <a:rPr lang="en-GB" sz="2400" dirty="0">
                <a:solidFill>
                  <a:srgbClr val="FFC000"/>
                </a:solidFill>
              </a:rPr>
              <a:t>· </a:t>
            </a:r>
            <a:r>
              <a:rPr lang="en-GB" sz="2400" b="1" dirty="0">
                <a:solidFill>
                  <a:srgbClr val="FFC000"/>
                </a:solidFill>
              </a:rPr>
              <a:t>Mouth </a:t>
            </a:r>
            <a:r>
              <a:rPr lang="en-GB" sz="2400" dirty="0"/>
              <a:t>- Check for harelip, cleft palate,</a:t>
            </a:r>
          </a:p>
          <a:p>
            <a:r>
              <a:rPr lang="en-GB" sz="2400" dirty="0"/>
              <a:t>tongue-tie or false teeth, septic spots,</a:t>
            </a:r>
          </a:p>
          <a:p>
            <a:r>
              <a:rPr lang="en-GB" sz="2400" dirty="0"/>
              <a:t>thrush, cysts.</a:t>
            </a:r>
          </a:p>
          <a:p>
            <a:r>
              <a:rPr lang="en-GB" sz="2400" dirty="0">
                <a:solidFill>
                  <a:srgbClr val="FFC000"/>
                </a:solidFill>
              </a:rPr>
              <a:t>· </a:t>
            </a:r>
            <a:r>
              <a:rPr lang="en-GB" sz="2400" b="1" dirty="0">
                <a:solidFill>
                  <a:srgbClr val="FFC000"/>
                </a:solidFill>
              </a:rPr>
              <a:t>Nostrils </a:t>
            </a:r>
            <a:r>
              <a:rPr lang="en-GB" sz="2400" dirty="0"/>
              <a:t>- Check for patency with no</a:t>
            </a:r>
          </a:p>
          <a:p>
            <a:r>
              <a:rPr lang="en-GB" sz="2400" dirty="0"/>
              <a:t>polyps or flaring.</a:t>
            </a:r>
          </a:p>
          <a:p>
            <a:r>
              <a:rPr lang="en-GB" sz="2400" dirty="0">
                <a:solidFill>
                  <a:srgbClr val="FFC000"/>
                </a:solidFill>
              </a:rPr>
              <a:t>· </a:t>
            </a:r>
            <a:r>
              <a:rPr lang="en-GB" sz="2400" b="1" dirty="0">
                <a:solidFill>
                  <a:srgbClr val="FFC000"/>
                </a:solidFill>
              </a:rPr>
              <a:t>Neck </a:t>
            </a:r>
            <a:r>
              <a:rPr lang="en-GB" sz="2400" dirty="0"/>
              <a:t>- Check for congenital goitre or</a:t>
            </a:r>
          </a:p>
          <a:p>
            <a:r>
              <a:rPr lang="en-GB" sz="2400" dirty="0"/>
              <a:t>enlarged glands</a:t>
            </a:r>
            <a:r>
              <a:rPr lang="en-GB" sz="2400" dirty="0" smtClean="0"/>
              <a:t>.</a:t>
            </a:r>
            <a:endParaRPr lang="en-GB" sz="2400" dirty="0"/>
          </a:p>
        </p:txBody>
      </p:sp>
    </p:spTree>
    <p:extLst>
      <p:ext uri="{BB962C8B-B14F-4D97-AF65-F5344CB8AC3E}">
        <p14:creationId xmlns:p14="http://schemas.microsoft.com/office/powerpoint/2010/main" val="4147103202"/>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rPr>
              <a:t>Examination of the Baby cont..</a:t>
            </a:r>
            <a:endParaRPr lang="en-GB" dirty="0"/>
          </a:p>
        </p:txBody>
      </p:sp>
      <p:sp>
        <p:nvSpPr>
          <p:cNvPr id="3" name="Content Placeholder 2"/>
          <p:cNvSpPr>
            <a:spLocks noGrp="1"/>
          </p:cNvSpPr>
          <p:nvPr>
            <p:ph idx="1"/>
          </p:nvPr>
        </p:nvSpPr>
        <p:spPr/>
        <p:txBody>
          <a:bodyPr>
            <a:normAutofit fontScale="92500" lnSpcReduction="20000"/>
          </a:bodyPr>
          <a:lstStyle/>
          <a:p>
            <a:r>
              <a:rPr lang="en-GB" dirty="0"/>
              <a:t>· </a:t>
            </a:r>
            <a:r>
              <a:rPr lang="en-GB" b="1" dirty="0">
                <a:solidFill>
                  <a:srgbClr val="FFC000"/>
                </a:solidFill>
              </a:rPr>
              <a:t>Upper limbs </a:t>
            </a:r>
            <a:r>
              <a:rPr lang="en-GB" dirty="0"/>
              <a:t>- Check for equality, free</a:t>
            </a:r>
          </a:p>
          <a:p>
            <a:r>
              <a:rPr lang="en-GB" dirty="0"/>
              <a:t>movement, fractures, webbed fingers,</a:t>
            </a:r>
          </a:p>
          <a:p>
            <a:r>
              <a:rPr lang="en-GB" dirty="0"/>
              <a:t>extra digits and any bony tissues. Extra</a:t>
            </a:r>
          </a:p>
          <a:p>
            <a:r>
              <a:rPr lang="en-GB" dirty="0"/>
              <a:t>digits can be ligated with silk and will fall</a:t>
            </a:r>
          </a:p>
          <a:p>
            <a:r>
              <a:rPr lang="en-GB" dirty="0"/>
              <a:t>off (with the parents permission). Check</a:t>
            </a:r>
          </a:p>
          <a:p>
            <a:r>
              <a:rPr lang="en-GB" dirty="0"/>
              <a:t>for Erb's palsy.</a:t>
            </a:r>
          </a:p>
          <a:p>
            <a:r>
              <a:rPr lang="en-GB" dirty="0">
                <a:solidFill>
                  <a:srgbClr val="FFC000"/>
                </a:solidFill>
              </a:rPr>
              <a:t>· </a:t>
            </a:r>
            <a:r>
              <a:rPr lang="en-GB" b="1" dirty="0">
                <a:solidFill>
                  <a:srgbClr val="FFC000"/>
                </a:solidFill>
              </a:rPr>
              <a:t>Chest </a:t>
            </a:r>
            <a:r>
              <a:rPr lang="en-GB" dirty="0"/>
              <a:t>- Check for continuity of sternum</a:t>
            </a:r>
          </a:p>
          <a:p>
            <a:r>
              <a:rPr lang="en-GB" dirty="0"/>
              <a:t>and the shape of rib-cage, respiratory</a:t>
            </a:r>
          </a:p>
          <a:p>
            <a:r>
              <a:rPr lang="en-GB" dirty="0"/>
              <a:t>rate, enlarged breast or absence of</a:t>
            </a:r>
          </a:p>
          <a:p>
            <a:pPr marL="0" indent="0">
              <a:buNone/>
            </a:pPr>
            <a:endParaRPr lang="en-GB" dirty="0"/>
          </a:p>
        </p:txBody>
      </p:sp>
    </p:spTree>
    <p:extLst>
      <p:ext uri="{BB962C8B-B14F-4D97-AF65-F5344CB8AC3E}">
        <p14:creationId xmlns:p14="http://schemas.microsoft.com/office/powerpoint/2010/main" val="325013973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dirty="0" smtClean="0">
                <a:solidFill>
                  <a:srgbClr val="C00000"/>
                </a:solidFill>
              </a:rPr>
              <a:t>Subsequent Care</a:t>
            </a:r>
            <a:r>
              <a:rPr lang="en-GB" b="1" dirty="0" smtClean="0"/>
              <a:t/>
            </a:r>
            <a:br>
              <a:rPr lang="en-GB" b="1" dirty="0" smtClean="0"/>
            </a:br>
            <a:endParaRPr lang="en-GB" dirty="0"/>
          </a:p>
        </p:txBody>
      </p:sp>
      <p:sp>
        <p:nvSpPr>
          <p:cNvPr id="3" name="Content Placeholder 2"/>
          <p:cNvSpPr>
            <a:spLocks noGrp="1"/>
          </p:cNvSpPr>
          <p:nvPr>
            <p:ph idx="1"/>
          </p:nvPr>
        </p:nvSpPr>
        <p:spPr>
          <a:xfrm>
            <a:off x="457200" y="692696"/>
            <a:ext cx="8229600" cy="5433467"/>
          </a:xfrm>
        </p:spPr>
        <p:txBody>
          <a:bodyPr>
            <a:normAutofit fontScale="85000" lnSpcReduction="20000"/>
          </a:bodyPr>
          <a:lstStyle/>
          <a:p>
            <a:pPr marL="0" indent="0">
              <a:buNone/>
            </a:pPr>
            <a:r>
              <a:rPr lang="en-GB" b="1" dirty="0" smtClean="0"/>
              <a:t>You </a:t>
            </a:r>
            <a:r>
              <a:rPr lang="en-GB" b="1" dirty="0"/>
              <a:t>need to be familiar with the </a:t>
            </a:r>
            <a:r>
              <a:rPr lang="en-GB" b="1" dirty="0" smtClean="0"/>
              <a:t>daily management </a:t>
            </a:r>
            <a:r>
              <a:rPr lang="en-GB" b="1" dirty="0"/>
              <a:t>of a neonate and what </a:t>
            </a:r>
            <a:r>
              <a:rPr lang="en-GB" b="1" dirty="0" smtClean="0"/>
              <a:t>nursing activities </a:t>
            </a:r>
            <a:r>
              <a:rPr lang="en-GB" b="1" dirty="0"/>
              <a:t>are </a:t>
            </a:r>
            <a:r>
              <a:rPr lang="en-GB" b="1" dirty="0" smtClean="0"/>
              <a:t>undertaken.</a:t>
            </a:r>
          </a:p>
          <a:p>
            <a:pPr marL="0" indent="0">
              <a:buNone/>
            </a:pPr>
            <a:r>
              <a:rPr lang="en-GB" b="1" dirty="0" smtClean="0"/>
              <a:t>  </a:t>
            </a:r>
            <a:r>
              <a:rPr lang="en-GB" b="1" dirty="0" smtClean="0">
                <a:solidFill>
                  <a:srgbClr val="FFC000"/>
                </a:solidFill>
              </a:rPr>
              <a:t>The </a:t>
            </a:r>
            <a:r>
              <a:rPr lang="en-GB" b="1" dirty="0">
                <a:solidFill>
                  <a:srgbClr val="FFC000"/>
                </a:solidFill>
              </a:rPr>
              <a:t>principles of daily care of </a:t>
            </a:r>
            <a:r>
              <a:rPr lang="en-GB" b="1" dirty="0" smtClean="0">
                <a:solidFill>
                  <a:srgbClr val="FFC000"/>
                </a:solidFill>
              </a:rPr>
              <a:t>a neonate</a:t>
            </a:r>
            <a:r>
              <a:rPr lang="en-GB" b="1" dirty="0">
                <a:solidFill>
                  <a:srgbClr val="FFC000"/>
                </a:solidFill>
              </a:rPr>
              <a:t>.</a:t>
            </a:r>
          </a:p>
          <a:p>
            <a:pPr marL="0" indent="0">
              <a:buNone/>
            </a:pPr>
            <a:r>
              <a:rPr lang="en-GB" b="1" dirty="0"/>
              <a:t>The principles of management of the neonate</a:t>
            </a:r>
          </a:p>
          <a:p>
            <a:pPr marL="0" indent="0">
              <a:buNone/>
            </a:pPr>
            <a:r>
              <a:rPr lang="en-GB" b="1" dirty="0"/>
              <a:t>include:</a:t>
            </a:r>
          </a:p>
          <a:p>
            <a:pPr marL="0" indent="0">
              <a:buNone/>
            </a:pPr>
            <a:r>
              <a:rPr lang="en-GB" b="1" dirty="0"/>
              <a:t>· Maintenance of the </a:t>
            </a:r>
            <a:r>
              <a:rPr lang="en-GB" b="1" dirty="0" smtClean="0"/>
              <a:t>established respiration</a:t>
            </a:r>
            <a:endParaRPr lang="en-GB" b="1" dirty="0"/>
          </a:p>
          <a:p>
            <a:pPr marL="0" indent="0">
              <a:buNone/>
            </a:pPr>
            <a:r>
              <a:rPr lang="en-GB" b="1" dirty="0"/>
              <a:t>· Provision of nutrition</a:t>
            </a:r>
          </a:p>
          <a:p>
            <a:pPr marL="0" indent="0">
              <a:buNone/>
            </a:pPr>
            <a:r>
              <a:rPr lang="en-GB" b="1" dirty="0"/>
              <a:t>· Prevention from infection</a:t>
            </a:r>
          </a:p>
          <a:p>
            <a:pPr marL="0" indent="0">
              <a:buNone/>
            </a:pPr>
            <a:r>
              <a:rPr lang="en-GB" b="1" dirty="0"/>
              <a:t>· Provision of warmth</a:t>
            </a:r>
          </a:p>
          <a:p>
            <a:pPr marL="0" indent="0">
              <a:buNone/>
            </a:pPr>
            <a:r>
              <a:rPr lang="en-GB" b="1" dirty="0"/>
              <a:t>· Protection from injury</a:t>
            </a:r>
          </a:p>
          <a:p>
            <a:pPr marL="0" indent="0">
              <a:buNone/>
            </a:pPr>
            <a:r>
              <a:rPr lang="en-GB" b="1" dirty="0"/>
              <a:t>· Assessment of the progress of the baby</a:t>
            </a:r>
          </a:p>
          <a:p>
            <a:pPr marL="0" indent="0">
              <a:buNone/>
            </a:pPr>
            <a:r>
              <a:rPr lang="en-GB" b="1" dirty="0"/>
              <a:t>· Education of the mother as to the </a:t>
            </a:r>
            <a:r>
              <a:rPr lang="en-GB" b="1" dirty="0" smtClean="0"/>
              <a:t>further care </a:t>
            </a:r>
            <a:r>
              <a:rPr lang="en-GB" b="1" dirty="0"/>
              <a:t>and management of the baby</a:t>
            </a:r>
          </a:p>
          <a:p>
            <a:pPr marL="0" indent="0">
              <a:buNone/>
            </a:pPr>
            <a:endParaRPr lang="en-GB" b="1" dirty="0"/>
          </a:p>
        </p:txBody>
      </p:sp>
    </p:spTree>
    <p:extLst>
      <p:ext uri="{BB962C8B-B14F-4D97-AF65-F5344CB8AC3E}">
        <p14:creationId xmlns:p14="http://schemas.microsoft.com/office/powerpoint/2010/main" val="4076928882"/>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Maintenance of the Established Respiration</a:t>
            </a:r>
            <a:r>
              <a:rPr lang="en-GB" b="1" dirty="0" smtClean="0"/>
              <a:t/>
            </a:r>
            <a:br>
              <a:rPr lang="en-GB" b="1" dirty="0" smtClean="0"/>
            </a:br>
            <a:endParaRPr lang="en-GB" dirty="0"/>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pPr marL="0" indent="0">
              <a:buNone/>
            </a:pPr>
            <a:r>
              <a:rPr lang="en-GB" b="1" dirty="0" smtClean="0"/>
              <a:t>A </a:t>
            </a:r>
            <a:r>
              <a:rPr lang="en-GB" b="1" dirty="0"/>
              <a:t>normal baby should continue to breathe </a:t>
            </a:r>
            <a:r>
              <a:rPr lang="en-GB" b="1" dirty="0" smtClean="0"/>
              <a:t>and maintain </a:t>
            </a:r>
            <a:r>
              <a:rPr lang="en-GB" b="1" dirty="0"/>
              <a:t>a good skin colour without </a:t>
            </a:r>
            <a:r>
              <a:rPr lang="en-GB" b="1" dirty="0" smtClean="0"/>
              <a:t>medical intervention</a:t>
            </a:r>
            <a:r>
              <a:rPr lang="en-GB" b="1" dirty="0"/>
              <a:t>.</a:t>
            </a:r>
          </a:p>
          <a:p>
            <a:pPr marL="0" indent="0">
              <a:buNone/>
            </a:pPr>
            <a:r>
              <a:rPr lang="en-GB" b="1" dirty="0"/>
              <a:t>A baby who tends to produce a lot of </a:t>
            </a:r>
            <a:r>
              <a:rPr lang="en-GB" b="1" dirty="0" smtClean="0"/>
              <a:t>mucus should </a:t>
            </a:r>
            <a:r>
              <a:rPr lang="en-GB" b="1" dirty="0"/>
              <a:t>be closely watched and the </a:t>
            </a:r>
            <a:r>
              <a:rPr lang="en-GB" b="1" dirty="0" smtClean="0"/>
              <a:t>airway cleared </a:t>
            </a:r>
            <a:r>
              <a:rPr lang="en-GB" b="1" dirty="0"/>
              <a:t>frequently, because this may tend </a:t>
            </a:r>
            <a:r>
              <a:rPr lang="en-GB" b="1" dirty="0" smtClean="0"/>
              <a:t>to interfere </a:t>
            </a:r>
            <a:r>
              <a:rPr lang="en-GB" b="1" dirty="0"/>
              <a:t>with breathing by blocking the airway.</a:t>
            </a:r>
          </a:p>
          <a:p>
            <a:pPr marL="0" indent="0">
              <a:buNone/>
            </a:pPr>
            <a:r>
              <a:rPr lang="en-GB" b="1" dirty="0"/>
              <a:t>The head of the cot should also be lowered </a:t>
            </a:r>
            <a:r>
              <a:rPr lang="en-GB" b="1" dirty="0" smtClean="0"/>
              <a:t>in such </a:t>
            </a:r>
            <a:r>
              <a:rPr lang="en-GB" b="1" dirty="0"/>
              <a:t>circumstances. Measures should be </a:t>
            </a:r>
            <a:r>
              <a:rPr lang="en-GB" b="1" dirty="0" smtClean="0"/>
              <a:t>taken to </a:t>
            </a:r>
            <a:r>
              <a:rPr lang="en-GB" b="1" dirty="0"/>
              <a:t>avoid suffocation from the pillow, </a:t>
            </a:r>
            <a:r>
              <a:rPr lang="en-GB" b="1" dirty="0" smtClean="0"/>
              <a:t>clothes covering </a:t>
            </a:r>
            <a:r>
              <a:rPr lang="en-GB" b="1" dirty="0"/>
              <a:t>the baby or mother lying over the baby.</a:t>
            </a:r>
          </a:p>
        </p:txBody>
      </p:sp>
    </p:spTree>
    <p:extLst>
      <p:ext uri="{BB962C8B-B14F-4D97-AF65-F5344CB8AC3E}">
        <p14:creationId xmlns:p14="http://schemas.microsoft.com/office/powerpoint/2010/main" val="1032397210"/>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b="1" dirty="0" smtClean="0">
                <a:solidFill>
                  <a:srgbClr val="C00000"/>
                </a:solidFill>
              </a:rPr>
              <a:t>Provision of Nutrition</a:t>
            </a:r>
            <a:r>
              <a:rPr lang="en-GB" b="1" dirty="0" smtClean="0"/>
              <a:t/>
            </a:r>
            <a:br>
              <a:rPr lang="en-GB" b="1" dirty="0" smtClean="0"/>
            </a:br>
            <a:endParaRPr lang="en-GB" dirty="0"/>
          </a:p>
        </p:txBody>
      </p:sp>
      <p:sp>
        <p:nvSpPr>
          <p:cNvPr id="3" name="Content Placeholder 2"/>
          <p:cNvSpPr>
            <a:spLocks noGrp="1"/>
          </p:cNvSpPr>
          <p:nvPr>
            <p:ph idx="1"/>
          </p:nvPr>
        </p:nvSpPr>
        <p:spPr>
          <a:xfrm>
            <a:off x="457200" y="692696"/>
            <a:ext cx="8229600" cy="5433467"/>
          </a:xfrm>
        </p:spPr>
        <p:txBody>
          <a:bodyPr>
            <a:normAutofit fontScale="70000" lnSpcReduction="20000"/>
          </a:bodyPr>
          <a:lstStyle/>
          <a:p>
            <a:pPr marL="0" indent="0">
              <a:buNone/>
            </a:pPr>
            <a:r>
              <a:rPr lang="en-GB" b="1" dirty="0" smtClean="0"/>
              <a:t>Breast </a:t>
            </a:r>
            <a:r>
              <a:rPr lang="en-GB" b="1" dirty="0"/>
              <a:t>feeding is an accepted and ideal </a:t>
            </a:r>
            <a:r>
              <a:rPr lang="en-GB" b="1" dirty="0" smtClean="0"/>
              <a:t>means of </a:t>
            </a:r>
            <a:r>
              <a:rPr lang="en-GB" b="1" dirty="0"/>
              <a:t>providing nutrition to a neonate. The </a:t>
            </a:r>
            <a:r>
              <a:rPr lang="en-GB" b="1" dirty="0" smtClean="0"/>
              <a:t>neonate should </a:t>
            </a:r>
            <a:r>
              <a:rPr lang="en-GB" b="1" dirty="0"/>
              <a:t>be put on the breast immediately, as </a:t>
            </a:r>
            <a:r>
              <a:rPr lang="en-GB" b="1" dirty="0" smtClean="0"/>
              <a:t>long as </a:t>
            </a:r>
            <a:r>
              <a:rPr lang="en-GB" b="1" dirty="0"/>
              <a:t>their condition allows this. Demand </a:t>
            </a:r>
            <a:r>
              <a:rPr lang="en-GB" b="1" dirty="0" smtClean="0"/>
              <a:t>feeding (baby </a:t>
            </a:r>
            <a:r>
              <a:rPr lang="en-GB" b="1" dirty="0"/>
              <a:t>led breast feeding) is ideal and should </a:t>
            </a:r>
            <a:r>
              <a:rPr lang="en-GB" b="1" dirty="0" smtClean="0"/>
              <a:t>be advocated</a:t>
            </a:r>
            <a:r>
              <a:rPr lang="en-GB" b="1" dirty="0"/>
              <a:t>. Encourage the mother to breast </a:t>
            </a:r>
            <a:r>
              <a:rPr lang="en-GB" b="1" dirty="0" smtClean="0"/>
              <a:t>feed exclusively </a:t>
            </a:r>
            <a:r>
              <a:rPr lang="en-GB" b="1" dirty="0"/>
              <a:t>in order to avoid the need for </a:t>
            </a:r>
            <a:r>
              <a:rPr lang="en-GB" b="1" dirty="0" smtClean="0"/>
              <a:t>the addition </a:t>
            </a:r>
            <a:r>
              <a:rPr lang="en-GB" b="1" dirty="0"/>
              <a:t>of other fluids. The mother’s milk </a:t>
            </a:r>
            <a:r>
              <a:rPr lang="en-GB" b="1" dirty="0" smtClean="0"/>
              <a:t>has adequate </a:t>
            </a:r>
            <a:r>
              <a:rPr lang="en-GB" b="1" dirty="0"/>
              <a:t>water to meet the needs of the infant.</a:t>
            </a:r>
          </a:p>
          <a:p>
            <a:pPr marL="0" indent="0">
              <a:buNone/>
            </a:pPr>
            <a:r>
              <a:rPr lang="en-GB" b="1" dirty="0"/>
              <a:t>Therefore, there is no need to give the </a:t>
            </a:r>
            <a:r>
              <a:rPr lang="en-GB" b="1" dirty="0" smtClean="0"/>
              <a:t>baby additional </a:t>
            </a:r>
            <a:r>
              <a:rPr lang="en-GB" b="1" dirty="0"/>
              <a:t>fluids (contrary to the belief of </a:t>
            </a:r>
            <a:r>
              <a:rPr lang="en-GB" b="1" dirty="0" smtClean="0"/>
              <a:t>some mothers </a:t>
            </a:r>
            <a:r>
              <a:rPr lang="en-GB" b="1" dirty="0"/>
              <a:t>that babies require water).</a:t>
            </a:r>
          </a:p>
          <a:p>
            <a:pPr marL="0" indent="0">
              <a:buNone/>
            </a:pPr>
            <a:r>
              <a:rPr lang="en-GB" b="1" dirty="0"/>
              <a:t>To ensure that the baby gets both fore and </a:t>
            </a:r>
            <a:r>
              <a:rPr lang="en-GB" b="1" dirty="0" smtClean="0"/>
              <a:t>hind milk</a:t>
            </a:r>
            <a:r>
              <a:rPr lang="en-GB" b="1" dirty="0"/>
              <a:t>, the mother needs to breast feed the </a:t>
            </a:r>
            <a:r>
              <a:rPr lang="en-GB" b="1" dirty="0" smtClean="0"/>
              <a:t>baby on </a:t>
            </a:r>
            <a:r>
              <a:rPr lang="en-GB" b="1" dirty="0"/>
              <a:t>one breast until completely empty. </a:t>
            </a:r>
            <a:r>
              <a:rPr lang="en-GB" b="1" dirty="0" smtClean="0"/>
              <a:t>This ensures </a:t>
            </a:r>
            <a:r>
              <a:rPr lang="en-GB" b="1" dirty="0"/>
              <a:t>that the baby has all the </a:t>
            </a:r>
            <a:r>
              <a:rPr lang="en-GB" b="1" dirty="0" smtClean="0"/>
              <a:t>nutrients, because </a:t>
            </a:r>
            <a:r>
              <a:rPr lang="en-GB" b="1" dirty="0"/>
              <a:t>foremilk contains proteins and </a:t>
            </a:r>
            <a:r>
              <a:rPr lang="en-GB" b="1" dirty="0" smtClean="0"/>
              <a:t>hind milk </a:t>
            </a:r>
            <a:r>
              <a:rPr lang="en-GB" b="1" dirty="0"/>
              <a:t>is high in calories. Bring up wind </a:t>
            </a:r>
            <a:r>
              <a:rPr lang="en-GB" b="1" dirty="0" smtClean="0"/>
              <a:t>before offering </a:t>
            </a:r>
            <a:r>
              <a:rPr lang="en-GB" b="1" dirty="0"/>
              <a:t>the second breast to the baby. If </a:t>
            </a:r>
            <a:r>
              <a:rPr lang="en-GB" b="1" dirty="0" smtClean="0"/>
              <a:t>the baby </a:t>
            </a:r>
            <a:r>
              <a:rPr lang="en-GB" b="1" dirty="0"/>
              <a:t>is not able to suckle the second one until </a:t>
            </a:r>
            <a:r>
              <a:rPr lang="en-GB" b="1" dirty="0" smtClean="0"/>
              <a:t>it is </a:t>
            </a:r>
            <a:r>
              <a:rPr lang="en-GB" b="1" dirty="0"/>
              <a:t>completely empty, then the mother is </a:t>
            </a:r>
            <a:r>
              <a:rPr lang="en-GB" b="1" dirty="0" smtClean="0"/>
              <a:t>advised to </a:t>
            </a:r>
            <a:r>
              <a:rPr lang="en-GB" b="1" dirty="0"/>
              <a:t>express milk, in order for fresh milk to </a:t>
            </a:r>
            <a:r>
              <a:rPr lang="en-GB" b="1" dirty="0" smtClean="0"/>
              <a:t>be released </a:t>
            </a:r>
            <a:r>
              <a:rPr lang="en-GB" b="1" dirty="0"/>
              <a:t>to the breast. The nipples should </a:t>
            </a:r>
            <a:r>
              <a:rPr lang="en-GB" b="1" dirty="0" smtClean="0"/>
              <a:t>be cared </a:t>
            </a:r>
            <a:r>
              <a:rPr lang="en-GB" b="1" dirty="0"/>
              <a:t>for to avoid complications such as </a:t>
            </a:r>
            <a:r>
              <a:rPr lang="en-GB" b="1" dirty="0" smtClean="0"/>
              <a:t>sore nipples </a:t>
            </a:r>
            <a:r>
              <a:rPr lang="en-GB" b="1" dirty="0"/>
              <a:t>that will affect the baby’s</a:t>
            </a:r>
          </a:p>
          <a:p>
            <a:pPr marL="0" indent="0">
              <a:buNone/>
            </a:pPr>
            <a:r>
              <a:rPr lang="en-GB" b="1" dirty="0"/>
              <a:t>breast feeding.</a:t>
            </a:r>
            <a:r>
              <a:rPr lang="en-GB" b="1" dirty="0" smtClean="0"/>
              <a:t> </a:t>
            </a:r>
            <a:endParaRPr lang="en-GB" b="1" dirty="0"/>
          </a:p>
        </p:txBody>
      </p:sp>
    </p:spTree>
    <p:extLst>
      <p:ext uri="{BB962C8B-B14F-4D97-AF65-F5344CB8AC3E}">
        <p14:creationId xmlns:p14="http://schemas.microsoft.com/office/powerpoint/2010/main" val="2690827953"/>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rPr>
              <a:t>Provision of Warmth</a:t>
            </a:r>
            <a:r>
              <a:rPr lang="en-GB" b="1" dirty="0" smtClean="0"/>
              <a:t/>
            </a:r>
            <a:br>
              <a:rPr lang="en-GB" b="1" dirty="0" smtClean="0"/>
            </a:br>
            <a:endParaRPr lang="en-GB" dirty="0"/>
          </a:p>
        </p:txBody>
      </p:sp>
      <p:sp>
        <p:nvSpPr>
          <p:cNvPr id="3" name="Content Placeholder 2"/>
          <p:cNvSpPr>
            <a:spLocks noGrp="1"/>
          </p:cNvSpPr>
          <p:nvPr>
            <p:ph idx="1"/>
          </p:nvPr>
        </p:nvSpPr>
        <p:spPr>
          <a:xfrm>
            <a:off x="457200" y="1124744"/>
            <a:ext cx="8229600" cy="5001419"/>
          </a:xfrm>
        </p:spPr>
        <p:txBody>
          <a:bodyPr>
            <a:normAutofit fontScale="92500" lnSpcReduction="10000"/>
          </a:bodyPr>
          <a:lstStyle/>
          <a:p>
            <a:pPr marL="0" indent="0">
              <a:buNone/>
            </a:pPr>
            <a:r>
              <a:rPr lang="en-GB" b="1" dirty="0" smtClean="0"/>
              <a:t>The </a:t>
            </a:r>
            <a:r>
              <a:rPr lang="en-GB" b="1" dirty="0"/>
              <a:t>baby should be kept at a </a:t>
            </a:r>
            <a:r>
              <a:rPr lang="en-GB" b="1" dirty="0" smtClean="0"/>
              <a:t>comfortable temperature</a:t>
            </a:r>
            <a:r>
              <a:rPr lang="en-GB" b="1" dirty="0"/>
              <a:t>. Care should be taken not </a:t>
            </a:r>
            <a:r>
              <a:rPr lang="en-GB" b="1" dirty="0" smtClean="0"/>
              <a:t>to overheat </a:t>
            </a:r>
            <a:r>
              <a:rPr lang="en-GB" b="1" dirty="0"/>
              <a:t>the baby, as is sometimes the </a:t>
            </a:r>
            <a:r>
              <a:rPr lang="en-GB" b="1" dirty="0" smtClean="0"/>
              <a:t>habit of </a:t>
            </a:r>
            <a:r>
              <a:rPr lang="en-GB" b="1" dirty="0"/>
              <a:t>mothers.</a:t>
            </a:r>
          </a:p>
          <a:p>
            <a:pPr marL="0" indent="0">
              <a:buNone/>
            </a:pPr>
            <a:r>
              <a:rPr lang="en-GB" b="1" dirty="0"/>
              <a:t>Mothers in the tropics, for instance, often tend to</a:t>
            </a:r>
          </a:p>
          <a:p>
            <a:pPr marL="0" indent="0">
              <a:buNone/>
            </a:pPr>
            <a:r>
              <a:rPr lang="en-GB" b="1" dirty="0"/>
              <a:t>overdress the neonates. Mothers should </a:t>
            </a:r>
            <a:r>
              <a:rPr lang="en-GB" b="1" dirty="0" smtClean="0"/>
              <a:t>be taught </a:t>
            </a:r>
            <a:r>
              <a:rPr lang="en-GB" b="1" dirty="0"/>
              <a:t>about appropriate clothing for </a:t>
            </a:r>
            <a:r>
              <a:rPr lang="en-GB" b="1" dirty="0" smtClean="0"/>
              <a:t>varied climates</a:t>
            </a:r>
            <a:r>
              <a:rPr lang="en-GB" b="1" dirty="0"/>
              <a:t>. They should dress the baby </a:t>
            </a:r>
            <a:r>
              <a:rPr lang="en-GB" b="1" dirty="0" smtClean="0"/>
              <a:t>according to </a:t>
            </a:r>
            <a:r>
              <a:rPr lang="en-GB" b="1" dirty="0"/>
              <a:t>the change of environmental temperature.</a:t>
            </a:r>
          </a:p>
          <a:p>
            <a:pPr marL="0" indent="0">
              <a:buNone/>
            </a:pPr>
            <a:r>
              <a:rPr lang="en-GB" b="1" dirty="0"/>
              <a:t>Baby wraps should be loose enough to allow for</a:t>
            </a:r>
          </a:p>
          <a:p>
            <a:pPr marL="0" indent="0">
              <a:buNone/>
            </a:pPr>
            <a:r>
              <a:rPr lang="en-GB" b="1" dirty="0"/>
              <a:t>free movement of the legs and arms.</a:t>
            </a:r>
          </a:p>
        </p:txBody>
      </p:sp>
    </p:spTree>
    <p:extLst>
      <p:ext uri="{BB962C8B-B14F-4D97-AF65-F5344CB8AC3E}">
        <p14:creationId xmlns:p14="http://schemas.microsoft.com/office/powerpoint/2010/main" val="2552995139"/>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Protection from Injury and Infection</a:t>
            </a:r>
            <a:r>
              <a:rPr lang="en-GB" b="1" dirty="0"/>
              <a:t/>
            </a:r>
            <a:br>
              <a:rPr lang="en-GB" b="1" dirty="0"/>
            </a:br>
            <a:endParaRPr lang="en-GB" dirty="0"/>
          </a:p>
        </p:txBody>
      </p:sp>
      <p:sp>
        <p:nvSpPr>
          <p:cNvPr id="3" name="Content Placeholder 2"/>
          <p:cNvSpPr>
            <a:spLocks noGrp="1"/>
          </p:cNvSpPr>
          <p:nvPr>
            <p:ph idx="1"/>
          </p:nvPr>
        </p:nvSpPr>
        <p:spPr>
          <a:xfrm>
            <a:off x="457200" y="1052736"/>
            <a:ext cx="8229600" cy="5073427"/>
          </a:xfrm>
        </p:spPr>
        <p:txBody>
          <a:bodyPr>
            <a:normAutofit fontScale="92500" lnSpcReduction="10000"/>
          </a:bodyPr>
          <a:lstStyle/>
          <a:p>
            <a:pPr marL="0" indent="0">
              <a:buNone/>
            </a:pPr>
            <a:r>
              <a:rPr lang="en-GB" b="1" dirty="0" smtClean="0"/>
              <a:t>Injuries </a:t>
            </a:r>
            <a:r>
              <a:rPr lang="en-GB" b="1" dirty="0"/>
              <a:t>may be inflicted by the long nails of the</a:t>
            </a:r>
          </a:p>
          <a:p>
            <a:pPr marL="0" indent="0">
              <a:buNone/>
            </a:pPr>
            <a:r>
              <a:rPr lang="en-GB" b="1" dirty="0"/>
              <a:t>mother, midwife, the baby itself, or </a:t>
            </a:r>
            <a:r>
              <a:rPr lang="en-GB" b="1" dirty="0" smtClean="0"/>
              <a:t>sharp instruments</a:t>
            </a:r>
            <a:r>
              <a:rPr lang="en-GB" b="1" dirty="0"/>
              <a:t>, for example, the safety pin used to</a:t>
            </a:r>
          </a:p>
          <a:p>
            <a:pPr marL="0" indent="0">
              <a:buNone/>
            </a:pPr>
            <a:r>
              <a:rPr lang="en-GB" b="1" dirty="0"/>
              <a:t>secure nappies. Injuries from falls, scalding and</a:t>
            </a:r>
          </a:p>
          <a:p>
            <a:pPr marL="0" indent="0">
              <a:buNone/>
            </a:pPr>
            <a:r>
              <a:rPr lang="en-GB" b="1" dirty="0"/>
              <a:t>burns </a:t>
            </a:r>
            <a:r>
              <a:rPr lang="en-GB" b="1" dirty="0" smtClean="0"/>
              <a:t>are not </a:t>
            </a:r>
            <a:r>
              <a:rPr lang="en-GB" b="1" dirty="0"/>
              <a:t>unusual.</a:t>
            </a:r>
          </a:p>
          <a:p>
            <a:pPr marL="0" indent="0">
              <a:buNone/>
            </a:pPr>
            <a:r>
              <a:rPr lang="en-GB" b="1" dirty="0"/>
              <a:t>The midwife should instruct the mother on how</a:t>
            </a:r>
          </a:p>
          <a:p>
            <a:pPr marL="0" indent="0">
              <a:buNone/>
            </a:pPr>
            <a:r>
              <a:rPr lang="en-GB" b="1" dirty="0"/>
              <a:t>to handle her baby, and teach her how to wrap</a:t>
            </a:r>
          </a:p>
          <a:p>
            <a:pPr marL="0" indent="0">
              <a:buNone/>
            </a:pPr>
            <a:r>
              <a:rPr lang="en-GB" b="1" dirty="0"/>
              <a:t>napkins without using safety pins.</a:t>
            </a:r>
          </a:p>
          <a:p>
            <a:pPr marL="0" indent="0">
              <a:buNone/>
            </a:pPr>
            <a:r>
              <a:rPr lang="en-GB" b="1" dirty="0"/>
              <a:t>She should also be instructed to keep her nails</a:t>
            </a:r>
          </a:p>
          <a:p>
            <a:pPr marL="0" indent="0">
              <a:buNone/>
            </a:pPr>
            <a:r>
              <a:rPr lang="en-GB" b="1" dirty="0"/>
              <a:t>short.</a:t>
            </a:r>
          </a:p>
        </p:txBody>
      </p:sp>
    </p:spTree>
    <p:extLst>
      <p:ext uri="{BB962C8B-B14F-4D97-AF65-F5344CB8AC3E}">
        <p14:creationId xmlns:p14="http://schemas.microsoft.com/office/powerpoint/2010/main" val="1308178447"/>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b="1" dirty="0">
                <a:solidFill>
                  <a:srgbClr val="FF0000"/>
                </a:solidFill>
              </a:rPr>
              <a:t>Prevention from Infection</a:t>
            </a:r>
            <a:br>
              <a:rPr lang="en-GB" b="1" dirty="0">
                <a:solidFill>
                  <a:srgbClr val="FF0000"/>
                </a:solidFill>
              </a:rPr>
            </a:br>
            <a:endParaRPr lang="en-GB" dirty="0">
              <a:solidFill>
                <a:srgbClr val="FF0000"/>
              </a:solidFill>
            </a:endParaRPr>
          </a:p>
        </p:txBody>
      </p:sp>
      <p:sp>
        <p:nvSpPr>
          <p:cNvPr id="3" name="Content Placeholder 2"/>
          <p:cNvSpPr>
            <a:spLocks noGrp="1"/>
          </p:cNvSpPr>
          <p:nvPr>
            <p:ph idx="1"/>
          </p:nvPr>
        </p:nvSpPr>
        <p:spPr>
          <a:xfrm>
            <a:off x="251520" y="692696"/>
            <a:ext cx="8892480" cy="5904656"/>
          </a:xfrm>
        </p:spPr>
        <p:txBody>
          <a:bodyPr>
            <a:normAutofit fontScale="70000" lnSpcReduction="20000"/>
          </a:bodyPr>
          <a:lstStyle/>
          <a:p>
            <a:pPr marL="0" indent="0">
              <a:buNone/>
            </a:pPr>
            <a:r>
              <a:rPr lang="en-GB" b="1" dirty="0" smtClean="0"/>
              <a:t>Infection</a:t>
            </a:r>
            <a:r>
              <a:rPr lang="en-GB" b="1" dirty="0"/>
              <a:t>, especially cross infection, can </a:t>
            </a:r>
            <a:r>
              <a:rPr lang="en-GB" b="1" dirty="0" smtClean="0"/>
              <a:t>be minimised </a:t>
            </a:r>
            <a:r>
              <a:rPr lang="en-GB" b="1" dirty="0"/>
              <a:t>by encouraging mothers to </a:t>
            </a:r>
            <a:r>
              <a:rPr lang="en-GB" b="1" dirty="0" smtClean="0"/>
              <a:t>handle their </a:t>
            </a:r>
            <a:r>
              <a:rPr lang="en-GB" b="1" dirty="0"/>
              <a:t>own babies. Anybody in contact with </a:t>
            </a:r>
            <a:r>
              <a:rPr lang="en-GB" b="1" dirty="0" smtClean="0"/>
              <a:t>the child </a:t>
            </a:r>
            <a:r>
              <a:rPr lang="en-GB" b="1" dirty="0"/>
              <a:t>should be encouraged to wash their </a:t>
            </a:r>
            <a:r>
              <a:rPr lang="en-GB" b="1" dirty="0" smtClean="0"/>
              <a:t>hands before </a:t>
            </a:r>
            <a:r>
              <a:rPr lang="en-GB" b="1" dirty="0"/>
              <a:t>handling the baby.</a:t>
            </a:r>
          </a:p>
          <a:p>
            <a:pPr marL="0" indent="0">
              <a:buNone/>
            </a:pPr>
            <a:r>
              <a:rPr lang="en-GB" b="1" dirty="0"/>
              <a:t>Visitors should be controlled, especially in </a:t>
            </a:r>
            <a:r>
              <a:rPr lang="en-GB" b="1" dirty="0" smtClean="0"/>
              <a:t>a lying </a:t>
            </a:r>
            <a:r>
              <a:rPr lang="en-GB" b="1" dirty="0"/>
              <a:t>in ward.</a:t>
            </a:r>
          </a:p>
          <a:p>
            <a:pPr marL="0" indent="0">
              <a:buNone/>
            </a:pPr>
            <a:r>
              <a:rPr lang="en-GB" b="1" dirty="0"/>
              <a:t>This helps control infection. Midwives or </a:t>
            </a:r>
            <a:r>
              <a:rPr lang="en-GB" b="1" dirty="0" smtClean="0"/>
              <a:t>other attendants </a:t>
            </a:r>
            <a:r>
              <a:rPr lang="en-GB" b="1" dirty="0"/>
              <a:t>with a cold or infections foci, </a:t>
            </a:r>
            <a:r>
              <a:rPr lang="en-GB" b="1" dirty="0" smtClean="0"/>
              <a:t>should not </a:t>
            </a:r>
            <a:r>
              <a:rPr lang="en-GB" b="1" dirty="0"/>
              <a:t>work with babies. Babies born at </a:t>
            </a:r>
            <a:r>
              <a:rPr lang="en-GB" b="1" dirty="0" smtClean="0"/>
              <a:t>home should </a:t>
            </a:r>
            <a:r>
              <a:rPr lang="en-GB" b="1" dirty="0"/>
              <a:t>be nursed indoors, away from visitors </a:t>
            </a:r>
            <a:r>
              <a:rPr lang="en-GB" b="1" dirty="0" smtClean="0"/>
              <a:t>for the first eight </a:t>
            </a:r>
            <a:r>
              <a:rPr lang="en-GB" b="1" dirty="0"/>
              <a:t>days.</a:t>
            </a:r>
          </a:p>
          <a:p>
            <a:pPr marL="0" indent="0">
              <a:buNone/>
            </a:pPr>
            <a:r>
              <a:rPr lang="en-GB" b="1" dirty="0"/>
              <a:t>Immunisation should be administered to </a:t>
            </a:r>
            <a:r>
              <a:rPr lang="en-GB" b="1" dirty="0" smtClean="0"/>
              <a:t>protect the </a:t>
            </a:r>
            <a:r>
              <a:rPr lang="en-GB" b="1" dirty="0"/>
              <a:t>neonate from certain preventable diseases.</a:t>
            </a:r>
          </a:p>
          <a:p>
            <a:pPr marL="0" indent="0">
              <a:buNone/>
            </a:pPr>
            <a:r>
              <a:rPr lang="en-GB" b="1" dirty="0"/>
              <a:t>BCG and oral polio should be given within </a:t>
            </a:r>
            <a:r>
              <a:rPr lang="en-GB" b="1" dirty="0" smtClean="0"/>
              <a:t>the first </a:t>
            </a:r>
            <a:r>
              <a:rPr lang="en-GB" b="1" dirty="0"/>
              <a:t>24hrs after delivery. One of the </a:t>
            </a:r>
            <a:r>
              <a:rPr lang="en-GB" b="1" dirty="0" smtClean="0"/>
              <a:t>advantages of </a:t>
            </a:r>
            <a:r>
              <a:rPr lang="en-GB" b="1" dirty="0"/>
              <a:t>breast feeding is that it protects the </a:t>
            </a:r>
            <a:r>
              <a:rPr lang="en-GB" b="1" dirty="0" smtClean="0"/>
              <a:t>baby against </a:t>
            </a:r>
            <a:r>
              <a:rPr lang="en-GB" b="1" dirty="0"/>
              <a:t>childhood diseases since the breast </a:t>
            </a:r>
            <a:r>
              <a:rPr lang="en-GB" b="1" dirty="0" smtClean="0"/>
              <a:t>milk is </a:t>
            </a:r>
            <a:r>
              <a:rPr lang="en-GB" b="1" dirty="0"/>
              <a:t>rich in </a:t>
            </a:r>
            <a:r>
              <a:rPr lang="en-GB" b="1" dirty="0" err="1"/>
              <a:t>immunoglobulins</a:t>
            </a:r>
            <a:r>
              <a:rPr lang="en-GB" b="1" dirty="0"/>
              <a:t>.</a:t>
            </a:r>
          </a:p>
          <a:p>
            <a:pPr marL="0" indent="0">
              <a:buNone/>
            </a:pPr>
            <a:r>
              <a:rPr lang="en-GB" b="1" dirty="0"/>
              <a:t>The cord is one of the sources of entry for </a:t>
            </a:r>
            <a:r>
              <a:rPr lang="en-GB" b="1" dirty="0" smtClean="0"/>
              <a:t>microorganisms in </a:t>
            </a:r>
            <a:r>
              <a:rPr lang="en-GB" b="1" dirty="0"/>
              <a:t>an infant. The aim of cord care </a:t>
            </a:r>
            <a:r>
              <a:rPr lang="en-GB" b="1" dirty="0" smtClean="0"/>
              <a:t>is to </a:t>
            </a:r>
            <a:r>
              <a:rPr lang="en-GB" b="1" dirty="0"/>
              <a:t>prevent haemorrhage, while getting the </a:t>
            </a:r>
            <a:r>
              <a:rPr lang="en-GB" b="1" dirty="0" smtClean="0"/>
              <a:t>cord to </a:t>
            </a:r>
            <a:r>
              <a:rPr lang="en-GB" b="1" dirty="0"/>
              <a:t>dry up and separate. To this end, you </a:t>
            </a:r>
            <a:r>
              <a:rPr lang="en-GB" b="1" dirty="0" smtClean="0"/>
              <a:t>should check </a:t>
            </a:r>
            <a:r>
              <a:rPr lang="en-GB" b="1" dirty="0"/>
              <a:t>on the cord hourly, because bleeding </a:t>
            </a:r>
            <a:r>
              <a:rPr lang="en-GB" b="1" dirty="0" smtClean="0"/>
              <a:t>may occur </a:t>
            </a:r>
            <a:r>
              <a:rPr lang="en-GB" b="1" dirty="0"/>
              <a:t>if the ligature slips off or as the </a:t>
            </a:r>
            <a:r>
              <a:rPr lang="en-GB" b="1" dirty="0" smtClean="0"/>
              <a:t>Wharton’s </a:t>
            </a:r>
            <a:r>
              <a:rPr lang="en-GB" b="1" dirty="0"/>
              <a:t>jelly shrinks. This is why a thick cord is </a:t>
            </a:r>
            <a:r>
              <a:rPr lang="en-GB" b="1" dirty="0" smtClean="0"/>
              <a:t>more likely </a:t>
            </a:r>
            <a:r>
              <a:rPr lang="en-GB" b="1" dirty="0"/>
              <a:t>to bleed. If there is bleeding, then it </a:t>
            </a:r>
            <a:r>
              <a:rPr lang="en-GB" b="1" dirty="0" smtClean="0"/>
              <a:t>should be legated.</a:t>
            </a:r>
            <a:endParaRPr lang="en-GB" b="1" dirty="0"/>
          </a:p>
        </p:txBody>
      </p:sp>
    </p:spTree>
    <p:extLst>
      <p:ext uri="{BB962C8B-B14F-4D97-AF65-F5344CB8AC3E}">
        <p14:creationId xmlns:p14="http://schemas.microsoft.com/office/powerpoint/2010/main" val="3005497750"/>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Prevention from </a:t>
            </a:r>
            <a:r>
              <a:rPr lang="en-GB" b="1" dirty="0" smtClean="0">
                <a:solidFill>
                  <a:srgbClr val="FF0000"/>
                </a:solidFill>
              </a:rPr>
              <a:t>Infection </a:t>
            </a:r>
            <a:r>
              <a:rPr lang="en-GB" b="1" dirty="0" err="1" smtClean="0">
                <a:solidFill>
                  <a:srgbClr val="FF0000"/>
                </a:solidFill>
              </a:rPr>
              <a:t>cont</a:t>
            </a:r>
            <a:r>
              <a:rPr lang="en-GB" b="1" dirty="0" smtClean="0">
                <a:solidFill>
                  <a:srgbClr val="FF0000"/>
                </a:solidFill>
              </a:rPr>
              <a:t>…</a:t>
            </a:r>
            <a:r>
              <a:rPr lang="en-GB" b="1" dirty="0">
                <a:solidFill>
                  <a:srgbClr val="FF0000"/>
                </a:solidFill>
              </a:rPr>
              <a:t/>
            </a:r>
            <a:br>
              <a:rPr lang="en-GB" b="1" dirty="0">
                <a:solidFill>
                  <a:srgbClr val="FF0000"/>
                </a:solidFill>
              </a:rPr>
            </a:br>
            <a:endParaRPr lang="en-GB" dirty="0"/>
          </a:p>
        </p:txBody>
      </p:sp>
      <p:sp>
        <p:nvSpPr>
          <p:cNvPr id="3" name="Content Placeholder 2"/>
          <p:cNvSpPr>
            <a:spLocks noGrp="1"/>
          </p:cNvSpPr>
          <p:nvPr>
            <p:ph idx="1"/>
          </p:nvPr>
        </p:nvSpPr>
        <p:spPr>
          <a:xfrm>
            <a:off x="457200" y="836712"/>
            <a:ext cx="8229600" cy="5289451"/>
          </a:xfrm>
        </p:spPr>
        <p:txBody>
          <a:bodyPr>
            <a:normAutofit fontScale="85000" lnSpcReduction="20000"/>
          </a:bodyPr>
          <a:lstStyle/>
          <a:p>
            <a:pPr marL="0" indent="0">
              <a:buNone/>
            </a:pPr>
            <a:r>
              <a:rPr lang="en-GB" b="1" dirty="0"/>
              <a:t>The cord should then be observed more </a:t>
            </a:r>
            <a:r>
              <a:rPr lang="en-GB" b="1" dirty="0" smtClean="0"/>
              <a:t>closely. The </a:t>
            </a:r>
            <a:r>
              <a:rPr lang="en-GB" b="1" dirty="0"/>
              <a:t>cord is best left exposed and </a:t>
            </a:r>
            <a:r>
              <a:rPr lang="en-GB" b="1" dirty="0" smtClean="0"/>
              <a:t>mothers should </a:t>
            </a:r>
            <a:r>
              <a:rPr lang="en-GB" b="1" dirty="0"/>
              <a:t>be advised not to use any remedies </a:t>
            </a:r>
            <a:r>
              <a:rPr lang="en-GB" b="1" dirty="0" smtClean="0"/>
              <a:t>on the </a:t>
            </a:r>
            <a:r>
              <a:rPr lang="en-GB" b="1" dirty="0"/>
              <a:t>cord since it predisposes to infection.</a:t>
            </a:r>
          </a:p>
          <a:p>
            <a:pPr marL="0" indent="0">
              <a:buNone/>
            </a:pPr>
            <a:r>
              <a:rPr lang="en-GB" b="1" dirty="0"/>
              <a:t>The midwife should discourage mothers </a:t>
            </a:r>
            <a:r>
              <a:rPr lang="en-GB" b="1" dirty="0" smtClean="0"/>
              <a:t>from touching </a:t>
            </a:r>
            <a:r>
              <a:rPr lang="en-GB" b="1" dirty="0"/>
              <a:t>the cord.</a:t>
            </a:r>
          </a:p>
          <a:p>
            <a:pPr marL="0" indent="0">
              <a:buNone/>
            </a:pPr>
            <a:r>
              <a:rPr lang="en-GB" b="1" dirty="0"/>
              <a:t>When the dry cord breaks off, it may leave a </a:t>
            </a:r>
            <a:r>
              <a:rPr lang="en-GB" b="1" dirty="0" smtClean="0"/>
              <a:t>raw area</a:t>
            </a:r>
            <a:r>
              <a:rPr lang="en-GB" b="1" dirty="0"/>
              <a:t>. This should be cleaned with spirit </a:t>
            </a:r>
            <a:r>
              <a:rPr lang="en-GB" b="1" dirty="0" smtClean="0"/>
              <a:t>and dressed </a:t>
            </a:r>
            <a:r>
              <a:rPr lang="en-GB" b="1" dirty="0"/>
              <a:t>with </a:t>
            </a:r>
            <a:r>
              <a:rPr lang="en-GB" b="1" dirty="0" smtClean="0"/>
              <a:t>normal saline.  You can use spirit because </a:t>
            </a:r>
            <a:r>
              <a:rPr lang="en-GB" b="1" dirty="0"/>
              <a:t>it leaves the site dry. Other </a:t>
            </a:r>
            <a:r>
              <a:rPr lang="en-GB" b="1" dirty="0" smtClean="0"/>
              <a:t>antiseptics leave </a:t>
            </a:r>
            <a:r>
              <a:rPr lang="en-GB" b="1" dirty="0"/>
              <a:t>the place damp, making it ideal for </a:t>
            </a:r>
            <a:r>
              <a:rPr lang="en-GB" b="1" dirty="0" smtClean="0"/>
              <a:t>the multiplication </a:t>
            </a:r>
            <a:r>
              <a:rPr lang="en-GB" b="1" dirty="0"/>
              <a:t>of micro-organisms.</a:t>
            </a:r>
          </a:p>
          <a:p>
            <a:pPr marL="0" indent="0">
              <a:buNone/>
            </a:pPr>
            <a:r>
              <a:rPr lang="en-GB" b="1" i="1" dirty="0">
                <a:solidFill>
                  <a:srgbClr val="FFC000"/>
                </a:solidFill>
              </a:rPr>
              <a:t>Remember</a:t>
            </a:r>
            <a:r>
              <a:rPr lang="en-GB" b="1" i="1" dirty="0"/>
              <a:t>:</a:t>
            </a:r>
          </a:p>
          <a:p>
            <a:pPr marL="0" indent="0">
              <a:buNone/>
            </a:pPr>
            <a:r>
              <a:rPr lang="en-GB" b="1" i="1" dirty="0"/>
              <a:t>If the cord fails to drop off by the sixth day, it</a:t>
            </a:r>
          </a:p>
          <a:p>
            <a:pPr marL="0" indent="0">
              <a:buNone/>
            </a:pPr>
            <a:r>
              <a:rPr lang="en-GB" b="1" i="1" dirty="0"/>
              <a:t>may mean that there is an infection.</a:t>
            </a:r>
            <a:endParaRPr lang="en-GB" dirty="0"/>
          </a:p>
        </p:txBody>
      </p:sp>
    </p:spTree>
    <p:extLst>
      <p:ext uri="{BB962C8B-B14F-4D97-AF65-F5344CB8AC3E}">
        <p14:creationId xmlns:p14="http://schemas.microsoft.com/office/powerpoint/2010/main" val="1291207814"/>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C00000"/>
                </a:solidFill>
              </a:rPr>
              <a:t>Skin Care</a:t>
            </a:r>
            <a:r>
              <a:rPr lang="en-GB" b="1" dirty="0"/>
              <a:t/>
            </a:r>
            <a:br>
              <a:rPr lang="en-GB" b="1" dirty="0"/>
            </a:br>
            <a:endParaRPr lang="en-GB" dirty="0"/>
          </a:p>
        </p:txBody>
      </p:sp>
      <p:sp>
        <p:nvSpPr>
          <p:cNvPr id="3" name="Content Placeholder 2"/>
          <p:cNvSpPr>
            <a:spLocks noGrp="1"/>
          </p:cNvSpPr>
          <p:nvPr>
            <p:ph idx="1"/>
          </p:nvPr>
        </p:nvSpPr>
        <p:spPr>
          <a:xfrm>
            <a:off x="457200" y="908720"/>
            <a:ext cx="8229600" cy="5217443"/>
          </a:xfrm>
        </p:spPr>
        <p:txBody>
          <a:bodyPr>
            <a:normAutofit fontScale="92500" lnSpcReduction="20000"/>
          </a:bodyPr>
          <a:lstStyle/>
          <a:p>
            <a:pPr marL="0" indent="0">
              <a:buNone/>
            </a:pPr>
            <a:r>
              <a:rPr lang="en-GB" b="1" dirty="0" smtClean="0"/>
              <a:t>The </a:t>
            </a:r>
            <a:r>
              <a:rPr lang="en-GB" b="1" dirty="0"/>
              <a:t>neonate’s skin is fragile and easily bruised.</a:t>
            </a:r>
          </a:p>
          <a:p>
            <a:pPr marL="0" indent="0">
              <a:buNone/>
            </a:pPr>
            <a:r>
              <a:rPr lang="en-GB" b="1" dirty="0"/>
              <a:t>Therefore, irritants such as antiseptics, </a:t>
            </a:r>
            <a:r>
              <a:rPr lang="en-GB" b="1" dirty="0" smtClean="0"/>
              <a:t>fabric softeners </a:t>
            </a:r>
            <a:r>
              <a:rPr lang="en-GB" b="1" dirty="0"/>
              <a:t>and starch are discouraged.</a:t>
            </a:r>
          </a:p>
          <a:p>
            <a:pPr marL="0" indent="0">
              <a:buNone/>
            </a:pPr>
            <a:r>
              <a:rPr lang="en-GB" b="1" dirty="0"/>
              <a:t>Creased hard fabrics, stool and urine </a:t>
            </a:r>
            <a:r>
              <a:rPr lang="en-GB" b="1" dirty="0" smtClean="0"/>
              <a:t>may interfere </a:t>
            </a:r>
            <a:r>
              <a:rPr lang="en-GB" b="1" dirty="0"/>
              <a:t>with the skin integrity. To </a:t>
            </a:r>
            <a:r>
              <a:rPr lang="en-GB" b="1" dirty="0" smtClean="0"/>
              <a:t>prevent damage </a:t>
            </a:r>
            <a:r>
              <a:rPr lang="en-GB" b="1" dirty="0"/>
              <a:t>to the baby’s skin, liquid </a:t>
            </a:r>
            <a:r>
              <a:rPr lang="en-GB" b="1" dirty="0" smtClean="0"/>
              <a:t>paraffin preparations </a:t>
            </a:r>
            <a:r>
              <a:rPr lang="en-GB" b="1" dirty="0"/>
              <a:t>may be used because they </a:t>
            </a:r>
            <a:r>
              <a:rPr lang="en-GB" b="1" dirty="0" smtClean="0"/>
              <a:t>serve as </a:t>
            </a:r>
            <a:r>
              <a:rPr lang="en-GB" b="1" dirty="0"/>
              <a:t>good cleansers.</a:t>
            </a:r>
          </a:p>
          <a:p>
            <a:pPr marL="0" indent="0">
              <a:buNone/>
            </a:pPr>
            <a:r>
              <a:rPr lang="en-GB" b="1" i="1" dirty="0">
                <a:solidFill>
                  <a:srgbClr val="FFC000"/>
                </a:solidFill>
              </a:rPr>
              <a:t>Remember:</a:t>
            </a:r>
          </a:p>
          <a:p>
            <a:pPr marL="0" indent="0">
              <a:buNone/>
            </a:pPr>
            <a:r>
              <a:rPr lang="en-GB" b="1" i="1" dirty="0"/>
              <a:t>You should report any </a:t>
            </a:r>
            <a:r>
              <a:rPr lang="en-GB" b="1" i="1" dirty="0" smtClean="0"/>
              <a:t>abnormalities observed </a:t>
            </a:r>
            <a:r>
              <a:rPr lang="en-GB" b="1" i="1" dirty="0"/>
              <a:t>on the umbilical stump such </a:t>
            </a:r>
            <a:r>
              <a:rPr lang="en-GB" b="1" i="1" dirty="0" smtClean="0"/>
              <a:t>as redness</a:t>
            </a:r>
            <a:r>
              <a:rPr lang="en-GB" b="1" i="1" dirty="0"/>
              <a:t>, unpleasant odour or </a:t>
            </a:r>
            <a:r>
              <a:rPr lang="en-GB" b="1" i="1" dirty="0" smtClean="0"/>
              <a:t>bleeding because </a:t>
            </a:r>
            <a:r>
              <a:rPr lang="en-GB" b="1" i="1" dirty="0"/>
              <a:t>these are signs of infection.</a:t>
            </a:r>
            <a:endParaRPr lang="en-GB" dirty="0"/>
          </a:p>
        </p:txBody>
      </p:sp>
    </p:spTree>
    <p:extLst>
      <p:ext uri="{BB962C8B-B14F-4D97-AF65-F5344CB8AC3E}">
        <p14:creationId xmlns:p14="http://schemas.microsoft.com/office/powerpoint/2010/main" val="3566776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INVOLVEMENT IN FANC</a:t>
            </a:r>
            <a:endParaRPr lang="en-US" dirty="0"/>
          </a:p>
        </p:txBody>
      </p:sp>
      <p:sp>
        <p:nvSpPr>
          <p:cNvPr id="3" name="Content Placeholder 2"/>
          <p:cNvSpPr>
            <a:spLocks noGrp="1"/>
          </p:cNvSpPr>
          <p:nvPr>
            <p:ph idx="1"/>
          </p:nvPr>
        </p:nvSpPr>
        <p:spPr/>
        <p:txBody>
          <a:bodyPr>
            <a:normAutofit fontScale="92500" lnSpcReduction="20000"/>
          </a:bodyPr>
          <a:lstStyle/>
          <a:p>
            <a:r>
              <a:rPr lang="en-US" dirty="0"/>
              <a:t>Support and encouragement during pregnancy.</a:t>
            </a:r>
          </a:p>
          <a:p>
            <a:r>
              <a:rPr lang="en-US" dirty="0"/>
              <a:t>Ensure that mothers do not get STI</a:t>
            </a:r>
          </a:p>
          <a:p>
            <a:r>
              <a:rPr lang="en-US" dirty="0"/>
              <a:t>Ensure that they remain faithful</a:t>
            </a:r>
          </a:p>
          <a:p>
            <a:r>
              <a:rPr lang="en-US" dirty="0"/>
              <a:t>Encourage mothers to attend ANC clinic</a:t>
            </a:r>
          </a:p>
          <a:p>
            <a:r>
              <a:rPr lang="en-US" dirty="0"/>
              <a:t>Accompany their wives to the health facilities and during child health</a:t>
            </a:r>
          </a:p>
          <a:p>
            <a:r>
              <a:rPr lang="en-US" dirty="0"/>
              <a:t>Providing enough nutritious food and enhancing compliance with Fe/</a:t>
            </a:r>
            <a:r>
              <a:rPr lang="en-US" dirty="0" err="1"/>
              <a:t>folate</a:t>
            </a:r>
            <a:r>
              <a:rPr lang="en-US" dirty="0"/>
              <a:t>/SP</a:t>
            </a:r>
          </a:p>
          <a:p>
            <a:r>
              <a:rPr lang="en-US" dirty="0"/>
              <a:t>Ensuring the mothers sleep under mosquito nets and have adequate rest</a:t>
            </a:r>
          </a:p>
          <a:p>
            <a:endParaRPr lang="en-US" dirty="0"/>
          </a:p>
        </p:txBody>
      </p:sp>
    </p:spTree>
    <p:extLst>
      <p:ext uri="{BB962C8B-B14F-4D97-AF65-F5344CB8AC3E}">
        <p14:creationId xmlns:p14="http://schemas.microsoft.com/office/powerpoint/2010/main" val="332931801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b="1" dirty="0">
                <a:solidFill>
                  <a:srgbClr val="C00000"/>
                </a:solidFill>
              </a:rPr>
              <a:t>Assessment of Baby’s Growth</a:t>
            </a:r>
            <a:r>
              <a:rPr lang="en-GB" b="1" dirty="0"/>
              <a:t/>
            </a:r>
            <a:br>
              <a:rPr lang="en-GB" b="1" dirty="0"/>
            </a:br>
            <a:endParaRPr lang="en-GB" dirty="0"/>
          </a:p>
        </p:txBody>
      </p:sp>
      <p:sp>
        <p:nvSpPr>
          <p:cNvPr id="3" name="Content Placeholder 2"/>
          <p:cNvSpPr>
            <a:spLocks noGrp="1"/>
          </p:cNvSpPr>
          <p:nvPr>
            <p:ph idx="1"/>
          </p:nvPr>
        </p:nvSpPr>
        <p:spPr>
          <a:xfrm>
            <a:off x="179512" y="764704"/>
            <a:ext cx="8964488" cy="5976664"/>
          </a:xfrm>
        </p:spPr>
        <p:txBody>
          <a:bodyPr>
            <a:noAutofit/>
          </a:bodyPr>
          <a:lstStyle/>
          <a:p>
            <a:pPr marL="0" indent="0">
              <a:buNone/>
            </a:pPr>
            <a:r>
              <a:rPr lang="en-GB" sz="2400" b="1" dirty="0" smtClean="0"/>
              <a:t>The </a:t>
            </a:r>
            <a:r>
              <a:rPr lang="en-GB" sz="2400" b="1" dirty="0"/>
              <a:t>midwife should be able to determine </a:t>
            </a:r>
            <a:r>
              <a:rPr lang="en-GB" sz="2400" b="1" dirty="0" smtClean="0"/>
              <a:t>that the </a:t>
            </a:r>
            <a:r>
              <a:rPr lang="en-GB" sz="2400" b="1" dirty="0"/>
              <a:t>baby is healthy and thriving. A baby who </a:t>
            </a:r>
            <a:r>
              <a:rPr lang="en-GB" sz="2400" b="1" dirty="0" smtClean="0"/>
              <a:t>is healthy </a:t>
            </a:r>
            <a:r>
              <a:rPr lang="en-GB" sz="2400" b="1" dirty="0"/>
              <a:t>and is growing is active, feeds well, </a:t>
            </a:r>
            <a:r>
              <a:rPr lang="en-GB" sz="2400" b="1" dirty="0" smtClean="0"/>
              <a:t>is free </a:t>
            </a:r>
            <a:r>
              <a:rPr lang="en-GB" sz="2400" b="1" dirty="0"/>
              <a:t>from infection and gains weight steadily. </a:t>
            </a:r>
            <a:r>
              <a:rPr lang="en-GB" sz="2400" b="1" dirty="0" smtClean="0"/>
              <a:t>In order </a:t>
            </a:r>
            <a:r>
              <a:rPr lang="en-GB" sz="2400" b="1" dirty="0"/>
              <a:t>to observe these, it is necessary </a:t>
            </a:r>
            <a:r>
              <a:rPr lang="en-GB" sz="2400" b="1" dirty="0" smtClean="0"/>
              <a:t>to examine </a:t>
            </a:r>
            <a:r>
              <a:rPr lang="en-GB" sz="2400" b="1" dirty="0"/>
              <a:t>the baby thoroughly at least once a </a:t>
            </a:r>
            <a:r>
              <a:rPr lang="en-GB" sz="2400" b="1" dirty="0" smtClean="0"/>
              <a:t>day during </a:t>
            </a:r>
            <a:r>
              <a:rPr lang="en-GB" sz="2400" b="1" dirty="0"/>
              <a:t>bath time.</a:t>
            </a:r>
          </a:p>
          <a:p>
            <a:pPr marL="0" indent="0">
              <a:buNone/>
            </a:pPr>
            <a:r>
              <a:rPr lang="en-GB" sz="2400" b="1" dirty="0"/>
              <a:t>The following daily observations should </a:t>
            </a:r>
            <a:r>
              <a:rPr lang="en-GB" sz="2400" b="1" dirty="0" smtClean="0"/>
              <a:t>be recorded </a:t>
            </a:r>
            <a:r>
              <a:rPr lang="en-GB" sz="2400" b="1" dirty="0"/>
              <a:t>in order to determine the baby’s </a:t>
            </a:r>
            <a:r>
              <a:rPr lang="en-GB" sz="2400" b="1" dirty="0" smtClean="0"/>
              <a:t>health status</a:t>
            </a:r>
            <a:r>
              <a:rPr lang="en-GB" sz="2400" b="1" dirty="0"/>
              <a:t>:</a:t>
            </a:r>
          </a:p>
          <a:p>
            <a:pPr marL="0" indent="0">
              <a:buNone/>
            </a:pPr>
            <a:r>
              <a:rPr lang="en-GB" sz="2400" b="1" dirty="0"/>
              <a:t>· General appearance and activity</a:t>
            </a:r>
          </a:p>
          <a:p>
            <a:pPr marL="0" indent="0">
              <a:buNone/>
            </a:pPr>
            <a:r>
              <a:rPr lang="en-GB" sz="2400" b="1" dirty="0"/>
              <a:t>· Exclude any discharge from the </a:t>
            </a:r>
            <a:r>
              <a:rPr lang="en-GB" sz="2400" b="1" dirty="0" smtClean="0"/>
              <a:t>eyes and </a:t>
            </a:r>
            <a:r>
              <a:rPr lang="en-GB" sz="2400" b="1" dirty="0"/>
              <a:t>ears which may be an indicator </a:t>
            </a:r>
            <a:r>
              <a:rPr lang="en-GB" sz="2400" b="1" dirty="0" smtClean="0"/>
              <a:t>of infection</a:t>
            </a:r>
            <a:endParaRPr lang="en-GB" sz="2400" b="1" dirty="0"/>
          </a:p>
          <a:p>
            <a:pPr marL="0" indent="0">
              <a:buNone/>
            </a:pPr>
            <a:r>
              <a:rPr lang="en-GB" sz="2400" b="1" dirty="0"/>
              <a:t>· The skin should be checked to </a:t>
            </a:r>
            <a:r>
              <a:rPr lang="en-GB" sz="2400" b="1" dirty="0" smtClean="0"/>
              <a:t>detect the </a:t>
            </a:r>
            <a:r>
              <a:rPr lang="en-GB" sz="2400" b="1" dirty="0"/>
              <a:t>presence of jaundice, pallor </a:t>
            </a:r>
            <a:r>
              <a:rPr lang="en-GB" sz="2400" b="1" dirty="0" smtClean="0"/>
              <a:t>or cyanosis</a:t>
            </a:r>
            <a:r>
              <a:rPr lang="en-GB" sz="2400" b="1" dirty="0"/>
              <a:t>, septic spots or sore buttocks</a:t>
            </a:r>
          </a:p>
          <a:p>
            <a:pPr marL="0" indent="0">
              <a:buNone/>
            </a:pPr>
            <a:r>
              <a:rPr lang="en-GB" sz="2400" b="1" dirty="0"/>
              <a:t>· Check the mouth to exclude oral </a:t>
            </a:r>
            <a:r>
              <a:rPr lang="en-GB" sz="2400" b="1" dirty="0" smtClean="0"/>
              <a:t>thrush</a:t>
            </a:r>
          </a:p>
          <a:p>
            <a:pPr marL="0" indent="0">
              <a:buNone/>
            </a:pPr>
            <a:r>
              <a:rPr lang="en-GB" sz="2400" b="1" dirty="0" smtClean="0"/>
              <a:t>The </a:t>
            </a:r>
            <a:r>
              <a:rPr lang="en-GB" sz="2400" b="1" dirty="0"/>
              <a:t>umbilical cord should be </a:t>
            </a:r>
            <a:r>
              <a:rPr lang="en-GB" sz="2400" b="1" dirty="0" smtClean="0"/>
              <a:t>examined to </a:t>
            </a:r>
            <a:r>
              <a:rPr lang="en-GB" sz="2400" b="1" dirty="0"/>
              <a:t>ensure that it is drying up and is </a:t>
            </a:r>
            <a:r>
              <a:rPr lang="en-GB" sz="2400" b="1" dirty="0" smtClean="0"/>
              <a:t>not septic.</a:t>
            </a:r>
            <a:endParaRPr lang="en-GB" sz="2400" b="1" dirty="0"/>
          </a:p>
        </p:txBody>
      </p:sp>
    </p:spTree>
    <p:extLst>
      <p:ext uri="{BB962C8B-B14F-4D97-AF65-F5344CB8AC3E}">
        <p14:creationId xmlns:p14="http://schemas.microsoft.com/office/powerpoint/2010/main" val="3805003302"/>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GB" b="1" dirty="0"/>
              <a:t>· Weigh the baby to determine weight gain</a:t>
            </a:r>
          </a:p>
          <a:p>
            <a:pPr marL="0" indent="0">
              <a:buNone/>
            </a:pPr>
            <a:r>
              <a:rPr lang="en-GB" b="1" dirty="0"/>
              <a:t>Other general care measures include:</a:t>
            </a:r>
          </a:p>
          <a:p>
            <a:pPr marL="0" indent="0">
              <a:buNone/>
            </a:pPr>
            <a:r>
              <a:rPr lang="en-GB" b="1" dirty="0"/>
              <a:t>· Observations, especially on respiration</a:t>
            </a:r>
          </a:p>
          <a:p>
            <a:pPr marL="0" indent="0">
              <a:buNone/>
            </a:pPr>
            <a:r>
              <a:rPr lang="en-GB" b="1" dirty="0"/>
              <a:t>· Feeding patterns</a:t>
            </a:r>
          </a:p>
          <a:p>
            <a:pPr marL="0" indent="0">
              <a:buNone/>
            </a:pPr>
            <a:r>
              <a:rPr lang="en-GB" b="1" dirty="0"/>
              <a:t>· Crying</a:t>
            </a:r>
          </a:p>
          <a:p>
            <a:pPr marL="0" indent="0">
              <a:buNone/>
            </a:pPr>
            <a:r>
              <a:rPr lang="en-GB" b="1" dirty="0"/>
              <a:t>· Urinary output</a:t>
            </a:r>
          </a:p>
          <a:p>
            <a:pPr marL="0" indent="0">
              <a:buNone/>
            </a:pPr>
            <a:r>
              <a:rPr lang="en-GB" b="1" dirty="0"/>
              <a:t>· Character of stool</a:t>
            </a:r>
          </a:p>
          <a:p>
            <a:pPr marL="0" indent="0">
              <a:buNone/>
            </a:pPr>
            <a:r>
              <a:rPr lang="en-GB" b="1" dirty="0"/>
              <a:t>Depending on what is observed, document and report to the doctor if necessary. In this way, abnormalities will be detected and corrective measures taken early enough.</a:t>
            </a:r>
          </a:p>
          <a:p>
            <a:pPr marL="0" indent="0">
              <a:buNone/>
            </a:pPr>
            <a:endParaRPr lang="en-GB" dirty="0"/>
          </a:p>
        </p:txBody>
      </p:sp>
      <p:sp>
        <p:nvSpPr>
          <p:cNvPr id="4" name="Title 1"/>
          <p:cNvSpPr>
            <a:spLocks noGrp="1"/>
          </p:cNvSpPr>
          <p:nvPr>
            <p:ph type="title"/>
          </p:nvPr>
        </p:nvSpPr>
        <p:spPr/>
        <p:txBody>
          <a:bodyPr>
            <a:normAutofit fontScale="90000"/>
          </a:bodyPr>
          <a:lstStyle/>
          <a:p>
            <a:r>
              <a:rPr lang="en-GB" b="1" dirty="0">
                <a:solidFill>
                  <a:srgbClr val="C00000"/>
                </a:solidFill>
              </a:rPr>
              <a:t>Assessment of Baby’s </a:t>
            </a:r>
            <a:r>
              <a:rPr lang="en-GB" b="1" dirty="0" smtClean="0">
                <a:solidFill>
                  <a:srgbClr val="C00000"/>
                </a:solidFill>
              </a:rPr>
              <a:t>Growth</a:t>
            </a:r>
            <a:r>
              <a:rPr lang="en-GB" b="1" dirty="0" smtClean="0"/>
              <a:t> </a:t>
            </a:r>
            <a:r>
              <a:rPr lang="en-GB" b="1" dirty="0" smtClean="0">
                <a:solidFill>
                  <a:srgbClr val="C00000"/>
                </a:solidFill>
              </a:rPr>
              <a:t>cont..</a:t>
            </a:r>
            <a:endParaRPr lang="en-GB" dirty="0">
              <a:solidFill>
                <a:srgbClr val="C00000"/>
              </a:solidFill>
            </a:endParaRPr>
          </a:p>
        </p:txBody>
      </p:sp>
    </p:spTree>
    <p:extLst>
      <p:ext uri="{BB962C8B-B14F-4D97-AF65-F5344CB8AC3E}">
        <p14:creationId xmlns:p14="http://schemas.microsoft.com/office/powerpoint/2010/main" val="884244912"/>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83122610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b="1" dirty="0">
                <a:solidFill>
                  <a:srgbClr val="C00000"/>
                </a:solidFill>
              </a:rPr>
              <a:t>Education of the Mother</a:t>
            </a:r>
            <a:r>
              <a:rPr lang="en-GB" b="1" dirty="0"/>
              <a:t/>
            </a:r>
            <a:br>
              <a:rPr lang="en-GB" b="1" dirty="0"/>
            </a:br>
            <a:endParaRPr lang="en-GB" dirty="0"/>
          </a:p>
        </p:txBody>
      </p:sp>
      <p:sp>
        <p:nvSpPr>
          <p:cNvPr id="3" name="Content Placeholder 2"/>
          <p:cNvSpPr>
            <a:spLocks noGrp="1"/>
          </p:cNvSpPr>
          <p:nvPr>
            <p:ph idx="1"/>
          </p:nvPr>
        </p:nvSpPr>
        <p:spPr>
          <a:xfrm>
            <a:off x="457200" y="764704"/>
            <a:ext cx="8229600" cy="5361459"/>
          </a:xfrm>
        </p:spPr>
        <p:txBody>
          <a:bodyPr>
            <a:normAutofit/>
          </a:bodyPr>
          <a:lstStyle/>
          <a:p>
            <a:pPr marL="0" indent="0">
              <a:buNone/>
            </a:pPr>
            <a:r>
              <a:rPr lang="en-GB" b="1" dirty="0" smtClean="0"/>
              <a:t>This </a:t>
            </a:r>
            <a:r>
              <a:rPr lang="en-GB" b="1" dirty="0"/>
              <a:t>should start during the antenatal period.</a:t>
            </a:r>
          </a:p>
          <a:p>
            <a:pPr marL="0" indent="0">
              <a:buNone/>
            </a:pPr>
            <a:r>
              <a:rPr lang="en-GB" b="1" dirty="0"/>
              <a:t>Emphasis should be laid on the following:</a:t>
            </a:r>
          </a:p>
          <a:p>
            <a:pPr marL="0" indent="0">
              <a:buNone/>
            </a:pPr>
            <a:r>
              <a:rPr lang="en-GB" b="1" dirty="0"/>
              <a:t>· Personal hygiene and </a:t>
            </a:r>
            <a:r>
              <a:rPr lang="en-GB" b="1" dirty="0" smtClean="0"/>
              <a:t>general cleanliness</a:t>
            </a:r>
            <a:endParaRPr lang="en-GB" b="1" dirty="0"/>
          </a:p>
          <a:p>
            <a:pPr marL="0" indent="0">
              <a:buNone/>
            </a:pPr>
            <a:r>
              <a:rPr lang="en-GB" b="1" dirty="0"/>
              <a:t>· How to care for the baby (especially </a:t>
            </a:r>
            <a:r>
              <a:rPr lang="en-GB" b="1" dirty="0" smtClean="0"/>
              <a:t>for the </a:t>
            </a:r>
            <a:r>
              <a:rPr lang="en-GB" b="1" dirty="0"/>
              <a:t>primigravidae)</a:t>
            </a:r>
          </a:p>
          <a:p>
            <a:pPr marL="0" indent="0">
              <a:buNone/>
            </a:pPr>
            <a:r>
              <a:rPr lang="en-GB" b="1" dirty="0"/>
              <a:t>· Exclusive breast feeding</a:t>
            </a:r>
          </a:p>
          <a:p>
            <a:pPr marL="0" indent="0">
              <a:buNone/>
            </a:pPr>
            <a:r>
              <a:rPr lang="en-GB" b="1" dirty="0"/>
              <a:t>· Attendance of post-natal clinic, </a:t>
            </a:r>
            <a:r>
              <a:rPr lang="en-GB" b="1" dirty="0" smtClean="0"/>
              <a:t>family planning </a:t>
            </a:r>
            <a:r>
              <a:rPr lang="en-GB" b="1" dirty="0"/>
              <a:t>and infant welfare </a:t>
            </a:r>
            <a:r>
              <a:rPr lang="en-GB" b="1" dirty="0" smtClean="0"/>
              <a:t>clinics.</a:t>
            </a:r>
            <a:endParaRPr lang="en-GB" b="1" dirty="0"/>
          </a:p>
        </p:txBody>
      </p:sp>
    </p:spTree>
    <p:extLst>
      <p:ext uri="{BB962C8B-B14F-4D97-AF65-F5344CB8AC3E}">
        <p14:creationId xmlns:p14="http://schemas.microsoft.com/office/powerpoint/2010/main" val="2231184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FANC</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pPr marL="280988" lvl="0" indent="-280988" algn="just" eaLnBrk="0" fontAlgn="base" hangingPunct="0">
              <a:spcBef>
                <a:spcPct val="0"/>
              </a:spcBef>
              <a:spcAft>
                <a:spcPct val="0"/>
              </a:spcAft>
              <a:buFontTx/>
              <a:buChar char="•"/>
            </a:pPr>
            <a:r>
              <a:rPr lang="en-US" dirty="0">
                <a:latin typeface="Times New Roman" pitchFamily="18" charset="0"/>
                <a:ea typeface="Times New Roman" pitchFamily="18" charset="0"/>
                <a:cs typeface="Times New Roman" pitchFamily="18" charset="0"/>
              </a:rPr>
              <a:t>To promote and maintain the physical, mental and social health of mother and the baby by providing </a:t>
            </a:r>
            <a:r>
              <a:rPr lang="en-US" dirty="0" smtClean="0">
                <a:latin typeface="Times New Roman" pitchFamily="18" charset="0"/>
                <a:ea typeface="Times New Roman" pitchFamily="18" charset="0"/>
                <a:cs typeface="Times New Roman" pitchFamily="18" charset="0"/>
              </a:rPr>
              <a:t>education.</a:t>
            </a:r>
          </a:p>
          <a:p>
            <a:pPr marL="280988" lvl="0" indent="-280988" algn="just" eaLnBrk="0" fontAlgn="base" hangingPunct="0">
              <a:spcBef>
                <a:spcPct val="0"/>
              </a:spcBef>
              <a:spcAft>
                <a:spcPct val="0"/>
              </a:spcAft>
              <a:buFontTx/>
              <a:buChar char="•"/>
            </a:pPr>
            <a:r>
              <a:rPr lang="en-US" dirty="0" smtClean="0">
                <a:latin typeface="Times New Roman" pitchFamily="18" charset="0"/>
                <a:ea typeface="Times New Roman" pitchFamily="18" charset="0"/>
                <a:cs typeface="Times New Roman" pitchFamily="18" charset="0"/>
              </a:rPr>
              <a:t>To </a:t>
            </a:r>
            <a:r>
              <a:rPr lang="en-US" dirty="0">
                <a:latin typeface="Times New Roman" pitchFamily="18" charset="0"/>
                <a:ea typeface="Times New Roman" pitchFamily="18" charset="0"/>
                <a:cs typeface="Times New Roman" pitchFamily="18" charset="0"/>
              </a:rPr>
              <a:t>detect and treat complications arising during </a:t>
            </a:r>
            <a:r>
              <a:rPr lang="en-US" dirty="0" smtClean="0">
                <a:latin typeface="Times New Roman" pitchFamily="18" charset="0"/>
                <a:ea typeface="Times New Roman" pitchFamily="18" charset="0"/>
                <a:cs typeface="Times New Roman" pitchFamily="18" charset="0"/>
              </a:rPr>
              <a:t>pregnancy.</a:t>
            </a:r>
          </a:p>
          <a:p>
            <a:pPr marL="280988" lvl="0" indent="-280988" algn="just" eaLnBrk="0" fontAlgn="base" hangingPunct="0">
              <a:spcBef>
                <a:spcPct val="0"/>
              </a:spcBef>
              <a:spcAft>
                <a:spcPct val="0"/>
              </a:spcAft>
              <a:buFontTx/>
              <a:buChar char="•"/>
            </a:pPr>
            <a:r>
              <a:rPr lang="en-US" dirty="0" smtClean="0">
                <a:latin typeface="Times New Roman" pitchFamily="18" charset="0"/>
                <a:ea typeface="Times New Roman" pitchFamily="18" charset="0"/>
                <a:cs typeface="Times New Roman" pitchFamily="18" charset="0"/>
              </a:rPr>
              <a:t>To </a:t>
            </a:r>
            <a:r>
              <a:rPr lang="en-US" dirty="0">
                <a:latin typeface="Times New Roman" pitchFamily="18" charset="0"/>
                <a:ea typeface="Times New Roman" pitchFamily="18" charset="0"/>
                <a:cs typeface="Times New Roman" pitchFamily="18" charset="0"/>
              </a:rPr>
              <a:t>ensure that the pregnant woman makes an individual birth plan (IBP).</a:t>
            </a:r>
            <a:endParaRPr lang="en-US" dirty="0">
              <a:latin typeface="Arial" pitchFamily="34" charset="0"/>
            </a:endParaRPr>
          </a:p>
          <a:p>
            <a:pPr marL="280988" lvl="0" indent="-280988" algn="just" eaLnBrk="0" fontAlgn="base" hangingPunct="0">
              <a:spcBef>
                <a:spcPct val="0"/>
              </a:spcBef>
              <a:spcAft>
                <a:spcPct val="0"/>
              </a:spcAft>
              <a:buFontTx/>
              <a:buChar char="•"/>
            </a:pPr>
            <a:r>
              <a:rPr lang="en-US" dirty="0">
                <a:latin typeface="Times New Roman" pitchFamily="18" charset="0"/>
                <a:ea typeface="Times New Roman" pitchFamily="18" charset="0"/>
                <a:cs typeface="Times New Roman" pitchFamily="18" charset="0"/>
              </a:rPr>
              <a:t>To promote safe delivery of a healthy baby with minimal stress and injury to mother and baby.</a:t>
            </a:r>
            <a:endParaRPr lang="en-US" dirty="0">
              <a:latin typeface="Arial" pitchFamily="34" charset="0"/>
            </a:endParaRPr>
          </a:p>
          <a:p>
            <a:pPr marL="280988" lvl="0" indent="-280988" algn="just" eaLnBrk="0" fontAlgn="base" hangingPunct="0">
              <a:spcBef>
                <a:spcPct val="0"/>
              </a:spcBef>
              <a:spcAft>
                <a:spcPct val="0"/>
              </a:spcAft>
              <a:buFontTx/>
              <a:buChar char="•"/>
            </a:pPr>
            <a:r>
              <a:rPr lang="en-US" dirty="0">
                <a:latin typeface="Times New Roman" pitchFamily="18" charset="0"/>
                <a:ea typeface="Times New Roman" pitchFamily="18" charset="0"/>
                <a:cs typeface="Times New Roman" pitchFamily="18" charset="0"/>
              </a:rPr>
              <a:t>To help prepare mothers to breastfeed successfully, experience normal puerperium and take good care of the child physically, psychologically and socially</a:t>
            </a:r>
            <a:r>
              <a:rPr lang="en-US" dirty="0" smtClean="0">
                <a:latin typeface="Times New Roman" pitchFamily="18" charset="0"/>
                <a:ea typeface="Times New Roman" pitchFamily="18" charset="0"/>
                <a:cs typeface="Times New Roman" pitchFamily="18" charset="0"/>
              </a:rPr>
              <a:t>.</a:t>
            </a:r>
            <a:endParaRPr lang="en-US" dirty="0">
              <a:latin typeface="Arial" pitchFamily="34" charset="0"/>
            </a:endParaRPr>
          </a:p>
        </p:txBody>
      </p:sp>
    </p:spTree>
    <p:extLst>
      <p:ext uri="{BB962C8B-B14F-4D97-AF65-F5344CB8AC3E}">
        <p14:creationId xmlns:p14="http://schemas.microsoft.com/office/powerpoint/2010/main" val="3153425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OBJECTIVES OF FANC</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EARLY DETECTION AND TREATMENT OF PROBLEMS</a:t>
            </a:r>
          </a:p>
          <a:p>
            <a:pPr marL="514350" indent="-514350">
              <a:buFont typeface="+mj-lt"/>
              <a:buAutoNum type="arabicPeriod"/>
            </a:pPr>
            <a:r>
              <a:rPr lang="en-US" dirty="0" smtClean="0"/>
              <a:t>PREVENTION OF COMPLICATIONS USING SAFE, SIMPLE AND COST EFFECTIVE INTERVENTIONS.</a:t>
            </a:r>
          </a:p>
          <a:p>
            <a:pPr marL="514350" indent="-514350">
              <a:buFont typeface="+mj-lt"/>
              <a:buAutoNum type="arabicPeriod"/>
            </a:pPr>
            <a:r>
              <a:rPr lang="en-US" dirty="0" smtClean="0"/>
              <a:t>BIRTH PREPAREDNESS AND COMPLICATION READINESS.</a:t>
            </a:r>
          </a:p>
          <a:p>
            <a:pPr marL="514350" indent="-514350">
              <a:buFont typeface="+mj-lt"/>
              <a:buAutoNum type="arabicPeriod"/>
            </a:pPr>
            <a:r>
              <a:rPr lang="en-US" dirty="0" smtClean="0"/>
              <a:t>HEALTH PROMOTION  USING HEALTH MESSAGES AND COUNSELLING</a:t>
            </a:r>
          </a:p>
          <a:p>
            <a:pPr marL="514350" indent="-514350">
              <a:buFont typeface="+mj-lt"/>
              <a:buAutoNum type="arabicPeriod"/>
            </a:pPr>
            <a:r>
              <a:rPr lang="en-US" dirty="0" smtClean="0"/>
              <a:t>PROVISION OF CARE BY A  SKILLED ATTENDANT</a:t>
            </a:r>
            <a:endParaRPr lang="en-US" dirty="0"/>
          </a:p>
        </p:txBody>
      </p:sp>
    </p:spTree>
    <p:extLst>
      <p:ext uri="{BB962C8B-B14F-4D97-AF65-F5344CB8AC3E}">
        <p14:creationId xmlns:p14="http://schemas.microsoft.com/office/powerpoint/2010/main" val="3351090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EARLY </a:t>
            </a:r>
            <a:r>
              <a:rPr lang="en-US" dirty="0"/>
              <a:t>DETECTION AND TREATMENT OF PROBLEMS</a:t>
            </a:r>
          </a:p>
        </p:txBody>
      </p:sp>
      <p:sp>
        <p:nvSpPr>
          <p:cNvPr id="3" name="Content Placeholder 2"/>
          <p:cNvSpPr>
            <a:spLocks noGrp="1"/>
          </p:cNvSpPr>
          <p:nvPr>
            <p:ph idx="1"/>
          </p:nvPr>
        </p:nvSpPr>
        <p:spPr/>
        <p:txBody>
          <a:bodyPr>
            <a:normAutofit fontScale="92500"/>
          </a:bodyPr>
          <a:lstStyle/>
          <a:p>
            <a:r>
              <a:rPr lang="en-US" dirty="0" smtClean="0"/>
              <a:t>Identification of existing health problems</a:t>
            </a:r>
          </a:p>
          <a:p>
            <a:pPr lvl="1"/>
            <a:r>
              <a:rPr lang="en-US" dirty="0" err="1" smtClean="0"/>
              <a:t>Anaemia</a:t>
            </a:r>
            <a:endParaRPr lang="en-US" dirty="0" smtClean="0"/>
          </a:p>
          <a:p>
            <a:pPr lvl="1"/>
            <a:r>
              <a:rPr lang="en-US" dirty="0" smtClean="0"/>
              <a:t>P.V bleeding</a:t>
            </a:r>
          </a:p>
          <a:p>
            <a:pPr lvl="1"/>
            <a:r>
              <a:rPr lang="en-US" dirty="0" smtClean="0"/>
              <a:t>PET</a:t>
            </a:r>
          </a:p>
          <a:p>
            <a:pPr lvl="1"/>
            <a:r>
              <a:rPr lang="en-US" dirty="0" smtClean="0"/>
              <a:t>STI, HIV/AIDS, TB, mal </a:t>
            </a:r>
          </a:p>
          <a:p>
            <a:pPr lvl="1"/>
            <a:r>
              <a:rPr lang="en-US" dirty="0" smtClean="0"/>
              <a:t>Chronic diseases-DM, heart diseases, kidney problems</a:t>
            </a:r>
          </a:p>
          <a:p>
            <a:pPr lvl="1"/>
            <a:r>
              <a:rPr lang="en-US" dirty="0" smtClean="0"/>
              <a:t>Decreased or absent fetal </a:t>
            </a:r>
            <a:r>
              <a:rPr lang="en-US" dirty="0" err="1" smtClean="0"/>
              <a:t>movt</a:t>
            </a:r>
            <a:endParaRPr lang="en-US" dirty="0" smtClean="0"/>
          </a:p>
          <a:p>
            <a:pPr lvl="1"/>
            <a:r>
              <a:rPr lang="en-US" dirty="0" err="1" smtClean="0"/>
              <a:t>Malpresentation</a:t>
            </a:r>
            <a:r>
              <a:rPr lang="en-US" dirty="0" smtClean="0"/>
              <a:t> after 36 wks</a:t>
            </a:r>
          </a:p>
          <a:p>
            <a:r>
              <a:rPr lang="en-US" dirty="0" smtClean="0"/>
              <a:t>Disease detection and not risk assessment</a:t>
            </a:r>
            <a:endParaRPr lang="en-US" dirty="0"/>
          </a:p>
        </p:txBody>
      </p:sp>
    </p:spTree>
    <p:extLst>
      <p:ext uri="{BB962C8B-B14F-4D97-AF65-F5344CB8AC3E}">
        <p14:creationId xmlns:p14="http://schemas.microsoft.com/office/powerpoint/2010/main" val="215471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PREVENTION </a:t>
            </a:r>
            <a:r>
              <a:rPr lang="en-US" dirty="0"/>
              <a:t>OF COMPLICATIONS USING SAFE, SIMPLE AND COST EFFECTIVE INTERVENTIONS.</a:t>
            </a:r>
          </a:p>
        </p:txBody>
      </p:sp>
      <p:sp>
        <p:nvSpPr>
          <p:cNvPr id="3" name="Content Placeholder 2"/>
          <p:cNvSpPr>
            <a:spLocks noGrp="1"/>
          </p:cNvSpPr>
          <p:nvPr>
            <p:ph idx="1"/>
          </p:nvPr>
        </p:nvSpPr>
        <p:spPr>
          <a:xfrm>
            <a:off x="381000" y="1981200"/>
            <a:ext cx="8229600" cy="4525963"/>
          </a:xfrm>
        </p:spPr>
        <p:txBody>
          <a:bodyPr>
            <a:normAutofit/>
          </a:bodyPr>
          <a:lstStyle/>
          <a:p>
            <a:r>
              <a:rPr lang="en-US" dirty="0" smtClean="0"/>
              <a:t>TT</a:t>
            </a:r>
          </a:p>
          <a:p>
            <a:r>
              <a:rPr lang="en-US" dirty="0" smtClean="0"/>
              <a:t>FeSO4/ Folate</a:t>
            </a:r>
          </a:p>
          <a:p>
            <a:r>
              <a:rPr lang="en-US" dirty="0" smtClean="0"/>
              <a:t>IPT/ITN/environmental hygiene</a:t>
            </a:r>
          </a:p>
          <a:p>
            <a:r>
              <a:rPr lang="en-US" dirty="0" smtClean="0"/>
              <a:t>Helminthic prophylaxis– </a:t>
            </a:r>
            <a:r>
              <a:rPr lang="en-US" dirty="0" err="1" smtClean="0"/>
              <a:t>mebendezole</a:t>
            </a:r>
            <a:r>
              <a:rPr lang="en-US" dirty="0" smtClean="0"/>
              <a:t> 500mg stat after 1</a:t>
            </a:r>
            <a:r>
              <a:rPr lang="en-US" baseline="30000" dirty="0" smtClean="0"/>
              <a:t>st</a:t>
            </a:r>
            <a:r>
              <a:rPr lang="en-US" dirty="0" smtClean="0"/>
              <a:t> trimester.</a:t>
            </a:r>
          </a:p>
          <a:p>
            <a:r>
              <a:rPr lang="en-US" dirty="0" smtClean="0"/>
              <a:t>Nutritional assessment and </a:t>
            </a:r>
            <a:r>
              <a:rPr lang="en-US" dirty="0" err="1" smtClean="0"/>
              <a:t>counselling</a:t>
            </a:r>
            <a:endParaRPr lang="en-US" dirty="0" smtClean="0"/>
          </a:p>
          <a:p>
            <a:pPr>
              <a:buNone/>
            </a:pPr>
            <a:endParaRPr lang="en-US" dirty="0"/>
          </a:p>
        </p:txBody>
      </p:sp>
    </p:spTree>
    <p:extLst>
      <p:ext uri="{BB962C8B-B14F-4D97-AF65-F5344CB8AC3E}">
        <p14:creationId xmlns:p14="http://schemas.microsoft.com/office/powerpoint/2010/main" val="1831563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BIRTH </a:t>
            </a:r>
            <a:r>
              <a:rPr lang="en-US" dirty="0"/>
              <a:t>PREPAREDNESS AND COMPLICATION READINESS</a:t>
            </a:r>
            <a:r>
              <a:rPr lang="en-US" dirty="0" smtClean="0"/>
              <a:t>.</a:t>
            </a:r>
            <a:endParaRPr lang="en-US" dirty="0"/>
          </a:p>
        </p:txBody>
      </p:sp>
      <p:sp>
        <p:nvSpPr>
          <p:cNvPr id="3" name="Content Placeholder 2"/>
          <p:cNvSpPr>
            <a:spLocks noGrp="1"/>
          </p:cNvSpPr>
          <p:nvPr>
            <p:ph sz="half" idx="1"/>
          </p:nvPr>
        </p:nvSpPr>
        <p:spPr>
          <a:xfrm>
            <a:off x="457200" y="1600200"/>
            <a:ext cx="4191000" cy="4525963"/>
          </a:xfrm>
        </p:spPr>
        <p:txBody>
          <a:bodyPr>
            <a:normAutofit/>
          </a:bodyPr>
          <a:lstStyle/>
          <a:p>
            <a:r>
              <a:rPr lang="en-US" dirty="0" smtClean="0"/>
              <a:t>Place </a:t>
            </a:r>
            <a:r>
              <a:rPr lang="en-US" dirty="0"/>
              <a:t>of birth</a:t>
            </a:r>
          </a:p>
          <a:p>
            <a:r>
              <a:rPr lang="en-US" dirty="0"/>
              <a:t>Skilled attendant</a:t>
            </a:r>
          </a:p>
          <a:p>
            <a:r>
              <a:rPr lang="en-US" dirty="0"/>
              <a:t>Transportation</a:t>
            </a:r>
          </a:p>
          <a:p>
            <a:r>
              <a:rPr lang="en-US" dirty="0"/>
              <a:t>Funds</a:t>
            </a:r>
          </a:p>
          <a:p>
            <a:r>
              <a:rPr lang="en-US" dirty="0" err="1" smtClean="0"/>
              <a:t>Birthcompanion</a:t>
            </a:r>
            <a:r>
              <a:rPr lang="en-US" dirty="0" smtClean="0"/>
              <a:t>/partner</a:t>
            </a:r>
            <a:endParaRPr lang="en-US" dirty="0"/>
          </a:p>
          <a:p>
            <a:r>
              <a:rPr lang="en-US" dirty="0"/>
              <a:t>Items for clean and safe birth and for the </a:t>
            </a:r>
            <a:r>
              <a:rPr lang="en-US" dirty="0" smtClean="0"/>
              <a:t>newborn</a:t>
            </a:r>
            <a:endParaRPr lang="en-US" dirty="0"/>
          </a:p>
        </p:txBody>
      </p:sp>
      <p:sp>
        <p:nvSpPr>
          <p:cNvPr id="4" name="Content Placeholder 3"/>
          <p:cNvSpPr>
            <a:spLocks noGrp="1"/>
          </p:cNvSpPr>
          <p:nvPr>
            <p:ph sz="half" idx="2"/>
          </p:nvPr>
        </p:nvSpPr>
        <p:spPr/>
        <p:txBody>
          <a:bodyPr>
            <a:normAutofit/>
          </a:bodyPr>
          <a:lstStyle/>
          <a:p>
            <a:r>
              <a:rPr lang="en-US" dirty="0"/>
              <a:t>Knowledge of danger signs</a:t>
            </a:r>
          </a:p>
          <a:p>
            <a:r>
              <a:rPr lang="en-US" dirty="0"/>
              <a:t>Choosing of decision maker</a:t>
            </a:r>
          </a:p>
          <a:p>
            <a:r>
              <a:rPr lang="en-US" dirty="0"/>
              <a:t>Emergency funds</a:t>
            </a:r>
          </a:p>
          <a:p>
            <a:r>
              <a:rPr lang="en-US" dirty="0"/>
              <a:t>Emergency transport</a:t>
            </a:r>
          </a:p>
          <a:p>
            <a:r>
              <a:rPr lang="en-US" dirty="0"/>
              <a:t>Blood donor</a:t>
            </a:r>
          </a:p>
          <a:p>
            <a:pPr marL="0" indent="0">
              <a:buNone/>
            </a:pPr>
            <a:endParaRPr lang="en-US" dirty="0"/>
          </a:p>
        </p:txBody>
      </p:sp>
    </p:spTree>
    <p:extLst>
      <p:ext uri="{BB962C8B-B14F-4D97-AF65-F5344CB8AC3E}">
        <p14:creationId xmlns:p14="http://schemas.microsoft.com/office/powerpoint/2010/main" val="269774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SIGNS AND SYMPTOMS OF PREGNANCY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a:t>main symptoms and signs during the first trimester include: </a:t>
            </a:r>
          </a:p>
          <a:p>
            <a:pPr lvl="1"/>
            <a:r>
              <a:rPr lang="en-US" dirty="0" err="1"/>
              <a:t>Amenorrhoea</a:t>
            </a:r>
            <a:endParaRPr lang="en-US" dirty="0"/>
          </a:p>
          <a:p>
            <a:pPr lvl="1"/>
            <a:r>
              <a:rPr lang="en-US" dirty="0"/>
              <a:t>Enlargement and tenderness of the breasts</a:t>
            </a:r>
          </a:p>
          <a:p>
            <a:pPr lvl="1"/>
            <a:r>
              <a:rPr lang="en-US" dirty="0"/>
              <a:t>Nausea</a:t>
            </a:r>
          </a:p>
          <a:p>
            <a:pPr lvl="1"/>
            <a:r>
              <a:rPr lang="en-US" dirty="0"/>
              <a:t>Excessive salivation (</a:t>
            </a:r>
            <a:r>
              <a:rPr lang="en-US" dirty="0" err="1"/>
              <a:t>ptyalism</a:t>
            </a:r>
            <a:r>
              <a:rPr lang="en-US" dirty="0"/>
              <a:t>)</a:t>
            </a:r>
          </a:p>
          <a:p>
            <a:pPr lvl="1"/>
            <a:r>
              <a:rPr lang="en-US" dirty="0"/>
              <a:t>Frequency of micturition due to the pressure of the gravid uterus on the urinary bladder</a:t>
            </a:r>
          </a:p>
          <a:p>
            <a:pPr lvl="1"/>
            <a:r>
              <a:rPr lang="en-US" dirty="0"/>
              <a:t>Constitutional symptoms (that is, tiredness, weakness and sometimes depression)</a:t>
            </a:r>
          </a:p>
          <a:p>
            <a:r>
              <a:rPr lang="en-US" b="1" dirty="0" smtClean="0"/>
              <a:t>Enlargement </a:t>
            </a:r>
            <a:r>
              <a:rPr lang="en-US" b="1" dirty="0"/>
              <a:t>of the Breasts</a:t>
            </a:r>
            <a:r>
              <a:rPr lang="en-US" dirty="0"/>
              <a:t> </a:t>
            </a:r>
          </a:p>
          <a:p>
            <a:r>
              <a:rPr lang="en-US" dirty="0"/>
              <a:t>The nipple and the areola increase in size. Small nodules, known as Montgomery's tubercles, develop around the nipple. The areola darkens.</a:t>
            </a:r>
          </a:p>
          <a:p>
            <a:r>
              <a:rPr lang="en-US" b="1" dirty="0" smtClean="0"/>
              <a:t>The </a:t>
            </a:r>
            <a:r>
              <a:rPr lang="en-US" b="1" dirty="0"/>
              <a:t>Cervix</a:t>
            </a:r>
            <a:r>
              <a:rPr lang="en-US" dirty="0"/>
              <a:t> </a:t>
            </a:r>
            <a:r>
              <a:rPr lang="en-US" dirty="0" smtClean="0"/>
              <a:t>: </a:t>
            </a:r>
            <a:r>
              <a:rPr lang="en-US" dirty="0" err="1" smtClean="0"/>
              <a:t>Jacquemier's</a:t>
            </a:r>
            <a:r>
              <a:rPr lang="en-US" dirty="0" smtClean="0"/>
              <a:t> </a:t>
            </a:r>
            <a:r>
              <a:rPr lang="en-US" dirty="0"/>
              <a:t>sign, </a:t>
            </a:r>
            <a:r>
              <a:rPr lang="en-US" dirty="0" err="1" smtClean="0"/>
              <a:t>Hegar's</a:t>
            </a:r>
            <a:r>
              <a:rPr lang="en-US" dirty="0" smtClean="0"/>
              <a:t> </a:t>
            </a:r>
            <a:r>
              <a:rPr lang="en-US" dirty="0"/>
              <a:t>sign. </a:t>
            </a:r>
            <a:r>
              <a:rPr lang="en-US" dirty="0" err="1" smtClean="0"/>
              <a:t>Osiander's</a:t>
            </a:r>
            <a:r>
              <a:rPr lang="en-US" dirty="0" smtClean="0"/>
              <a:t> </a:t>
            </a:r>
            <a:r>
              <a:rPr lang="en-US" dirty="0"/>
              <a:t>sign. </a:t>
            </a:r>
          </a:p>
        </p:txBody>
      </p:sp>
    </p:spTree>
    <p:extLst>
      <p:ext uri="{BB962C8B-B14F-4D97-AF65-F5344CB8AC3E}">
        <p14:creationId xmlns:p14="http://schemas.microsoft.com/office/powerpoint/2010/main" val="2262130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4.HEALTH </a:t>
            </a:r>
            <a:r>
              <a:rPr lang="en-US" dirty="0"/>
              <a:t>PROMOTION  USING HEALTH MESSAGES AND COUNSELLING</a:t>
            </a:r>
          </a:p>
        </p:txBody>
      </p:sp>
      <p:sp>
        <p:nvSpPr>
          <p:cNvPr id="3" name="Content Placeholder 2"/>
          <p:cNvSpPr>
            <a:spLocks noGrp="1"/>
          </p:cNvSpPr>
          <p:nvPr>
            <p:ph sz="half" idx="1"/>
          </p:nvPr>
        </p:nvSpPr>
        <p:spPr/>
        <p:txBody>
          <a:bodyPr>
            <a:normAutofit/>
          </a:bodyPr>
          <a:lstStyle/>
          <a:p>
            <a:r>
              <a:rPr lang="en-US" dirty="0" smtClean="0"/>
              <a:t>Nutrition </a:t>
            </a:r>
            <a:endParaRPr lang="en-US" dirty="0"/>
          </a:p>
          <a:p>
            <a:r>
              <a:rPr lang="en-US" dirty="0"/>
              <a:t>Rest and exercise</a:t>
            </a:r>
          </a:p>
          <a:p>
            <a:r>
              <a:rPr lang="en-US" dirty="0"/>
              <a:t>Safer sex</a:t>
            </a:r>
          </a:p>
          <a:p>
            <a:r>
              <a:rPr lang="en-US" dirty="0"/>
              <a:t>Care of common discomfort</a:t>
            </a:r>
          </a:p>
          <a:p>
            <a:r>
              <a:rPr lang="en-US" dirty="0"/>
              <a:t>Hygiene</a:t>
            </a:r>
          </a:p>
          <a:p>
            <a:r>
              <a:rPr lang="en-US" dirty="0" smtClean="0"/>
              <a:t>HIV/STI</a:t>
            </a:r>
            <a:endParaRPr lang="en-US" dirty="0"/>
          </a:p>
        </p:txBody>
      </p:sp>
      <p:sp>
        <p:nvSpPr>
          <p:cNvPr id="4" name="Content Placeholder 3"/>
          <p:cNvSpPr>
            <a:spLocks noGrp="1"/>
          </p:cNvSpPr>
          <p:nvPr>
            <p:ph sz="half" idx="2"/>
          </p:nvPr>
        </p:nvSpPr>
        <p:spPr/>
        <p:txBody>
          <a:bodyPr>
            <a:normAutofit/>
          </a:bodyPr>
          <a:lstStyle/>
          <a:p>
            <a:r>
              <a:rPr lang="en-US" dirty="0"/>
              <a:t>Harmful habits</a:t>
            </a:r>
          </a:p>
          <a:p>
            <a:r>
              <a:rPr lang="en-US" dirty="0"/>
              <a:t>Use of IPT/ITN/LLITN</a:t>
            </a:r>
          </a:p>
          <a:p>
            <a:r>
              <a:rPr lang="en-US" dirty="0"/>
              <a:t>Drug use in </a:t>
            </a:r>
            <a:r>
              <a:rPr lang="en-US" dirty="0" err="1"/>
              <a:t>pg</a:t>
            </a:r>
            <a:r>
              <a:rPr lang="en-US" dirty="0"/>
              <a:t> and compliance</a:t>
            </a:r>
          </a:p>
          <a:p>
            <a:r>
              <a:rPr lang="en-US" dirty="0"/>
              <a:t>Newborn care</a:t>
            </a:r>
          </a:p>
          <a:p>
            <a:r>
              <a:rPr lang="en-US" dirty="0"/>
              <a:t>Exclusive BF</a:t>
            </a:r>
          </a:p>
          <a:p>
            <a:r>
              <a:rPr lang="en-US" dirty="0"/>
              <a:t>FP/health timing and </a:t>
            </a:r>
            <a:r>
              <a:rPr lang="en-US" dirty="0" smtClean="0"/>
              <a:t>spacing</a:t>
            </a:r>
            <a:endParaRPr lang="en-US" dirty="0"/>
          </a:p>
        </p:txBody>
      </p:sp>
    </p:spTree>
    <p:extLst>
      <p:ext uri="{BB962C8B-B14F-4D97-AF65-F5344CB8AC3E}">
        <p14:creationId xmlns:p14="http://schemas.microsoft.com/office/powerpoint/2010/main" val="1358820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5. PROVISION </a:t>
            </a:r>
            <a:r>
              <a:rPr lang="en-US" dirty="0"/>
              <a:t>OF CARE BY A  SKILLED ATTENDANT</a:t>
            </a:r>
          </a:p>
        </p:txBody>
      </p:sp>
      <p:sp>
        <p:nvSpPr>
          <p:cNvPr id="6" name="Content Placeholder 5"/>
          <p:cNvSpPr>
            <a:spLocks noGrp="1"/>
          </p:cNvSpPr>
          <p:nvPr>
            <p:ph idx="1"/>
          </p:nvPr>
        </p:nvSpPr>
        <p:spPr/>
        <p:txBody>
          <a:bodyPr/>
          <a:lstStyle/>
          <a:p>
            <a:pPr algn="ctr"/>
            <a:endParaRPr lang="en-US" dirty="0" smtClean="0"/>
          </a:p>
          <a:p>
            <a:pPr algn="ctr"/>
            <a:endParaRPr lang="en-US" dirty="0"/>
          </a:p>
          <a:p>
            <a:pPr algn="ctr"/>
            <a:r>
              <a:rPr lang="en-US" sz="4400" dirty="0" smtClean="0">
                <a:solidFill>
                  <a:srgbClr val="FF0000"/>
                </a:solidFill>
              </a:rPr>
              <a:t>DO WE STILL NEED TO TALK ABOUT THIS REALLY?.....WHERE IS THE EVIDENCE TO THE CONTRARY?</a:t>
            </a:r>
            <a:endParaRPr lang="en-US" sz="4400" dirty="0">
              <a:solidFill>
                <a:srgbClr val="FF0000"/>
              </a:solidFill>
            </a:endParaRPr>
          </a:p>
        </p:txBody>
      </p:sp>
    </p:spTree>
    <p:extLst>
      <p:ext uri="{BB962C8B-B14F-4D97-AF65-F5344CB8AC3E}">
        <p14:creationId xmlns:p14="http://schemas.microsoft.com/office/powerpoint/2010/main" val="2408469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CONTRIBUTING TO THE SUCCESS OF FANC: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SIMPLE</a:t>
            </a:r>
          </a:p>
          <a:p>
            <a:r>
              <a:rPr lang="en-US" dirty="0" smtClean="0"/>
              <a:t>SAFE</a:t>
            </a:r>
          </a:p>
          <a:p>
            <a:r>
              <a:rPr lang="en-US" dirty="0" smtClean="0"/>
              <a:t>FRIENDLY</a:t>
            </a:r>
          </a:p>
          <a:p>
            <a:r>
              <a:rPr lang="en-US" dirty="0" smtClean="0"/>
              <a:t>ACCESSIBLE</a:t>
            </a:r>
          </a:p>
          <a:p>
            <a:r>
              <a:rPr lang="en-US" dirty="0" smtClean="0"/>
              <a:t>RESPECTFUL</a:t>
            </a:r>
          </a:p>
          <a:p>
            <a:r>
              <a:rPr lang="en-US" dirty="0" smtClean="0"/>
              <a:t>MAINTAINS CLIENT RIGHTS:</a:t>
            </a:r>
          </a:p>
          <a:p>
            <a:pPr lvl="1"/>
            <a:r>
              <a:rPr lang="en-US" dirty="0" smtClean="0"/>
              <a:t>DIGNITY</a:t>
            </a:r>
          </a:p>
          <a:p>
            <a:pPr lvl="1"/>
            <a:r>
              <a:rPr lang="en-US" dirty="0" smtClean="0"/>
              <a:t>PRIVACY</a:t>
            </a:r>
          </a:p>
          <a:p>
            <a:pPr lvl="1"/>
            <a:r>
              <a:rPr lang="en-US" dirty="0" smtClean="0"/>
              <a:t>CONFIDENTIALITY</a:t>
            </a:r>
          </a:p>
          <a:p>
            <a:pPr lvl="1"/>
            <a:r>
              <a:rPr lang="en-US" dirty="0" smtClean="0"/>
              <a:t>FULL, ACCURATE AND TIMELY INFORMATION.</a:t>
            </a:r>
          </a:p>
          <a:p>
            <a:pPr lvl="1"/>
            <a:endParaRPr lang="en-US" dirty="0"/>
          </a:p>
        </p:txBody>
      </p:sp>
    </p:spTree>
    <p:extLst>
      <p:ext uri="{BB962C8B-B14F-4D97-AF65-F5344CB8AC3E}">
        <p14:creationId xmlns:p14="http://schemas.microsoft.com/office/powerpoint/2010/main" val="300382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CONTENT/ACTIVITIES OF SCHEDULED VISITS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24400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FIRST VISIT: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HISTORY TAKING</a:t>
            </a:r>
          </a:p>
          <a:p>
            <a:r>
              <a:rPr lang="en-US" dirty="0" smtClean="0"/>
              <a:t>PHYSICAL EXAMINATION</a:t>
            </a:r>
          </a:p>
          <a:p>
            <a:r>
              <a:rPr lang="en-US" dirty="0" smtClean="0"/>
              <a:t>INTERVENTIONS:</a:t>
            </a:r>
          </a:p>
          <a:p>
            <a:pPr lvl="1"/>
            <a:r>
              <a:rPr lang="en-US" dirty="0" smtClean="0"/>
              <a:t>IFAS SUPPLEMENTATION</a:t>
            </a:r>
          </a:p>
          <a:p>
            <a:pPr lvl="1"/>
            <a:r>
              <a:rPr lang="en-US" dirty="0" smtClean="0"/>
              <a:t>TT (KENYA GUIDELINES)</a:t>
            </a:r>
          </a:p>
          <a:p>
            <a:pPr lvl="1"/>
            <a:r>
              <a:rPr lang="en-US" dirty="0" smtClean="0"/>
              <a:t>ANTI MALARIAL PROPHYLAXIS (AFTER 16 WEEKS)</a:t>
            </a:r>
          </a:p>
          <a:p>
            <a:pPr lvl="1"/>
            <a:r>
              <a:rPr lang="en-US" dirty="0" smtClean="0"/>
              <a:t>MEBENDAZOLE</a:t>
            </a:r>
          </a:p>
          <a:p>
            <a:pPr lvl="1"/>
            <a:r>
              <a:rPr lang="en-US" dirty="0" smtClean="0"/>
              <a:t>ANTENATAL PROFILE</a:t>
            </a:r>
          </a:p>
          <a:p>
            <a:r>
              <a:rPr lang="en-US" dirty="0" smtClean="0"/>
              <a:t>THE IBP</a:t>
            </a:r>
          </a:p>
          <a:p>
            <a:r>
              <a:rPr lang="en-US" dirty="0" smtClean="0"/>
              <a:t>DANGER SIGNS</a:t>
            </a:r>
          </a:p>
          <a:p>
            <a:r>
              <a:rPr lang="en-US" dirty="0" smtClean="0"/>
              <a:t>HEALTH EDUCATION</a:t>
            </a:r>
          </a:p>
          <a:p>
            <a:pPr lvl="1"/>
            <a:endParaRPr lang="en-US" dirty="0"/>
          </a:p>
        </p:txBody>
      </p:sp>
    </p:spTree>
    <p:extLst>
      <p:ext uri="{BB962C8B-B14F-4D97-AF65-F5344CB8AC3E}">
        <p14:creationId xmlns:p14="http://schemas.microsoft.com/office/powerpoint/2010/main" val="1504371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OF THE INITIAL ASSESSMENT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a:t>Assess level of health through history and screening tests</a:t>
            </a:r>
          </a:p>
          <a:p>
            <a:r>
              <a:rPr lang="en-US" dirty="0"/>
              <a:t>Establish baseline data-vitals, blood values, urinalysis, uterine growth and fetal development</a:t>
            </a:r>
          </a:p>
          <a:p>
            <a:r>
              <a:rPr lang="en-US" dirty="0"/>
              <a:t>Identify risk factors through history  taking</a:t>
            </a:r>
          </a:p>
          <a:p>
            <a:r>
              <a:rPr lang="en-US" dirty="0"/>
              <a:t>Provide an opportunity for the woman and her to express and discuss any concerns that they might have about current </a:t>
            </a:r>
            <a:r>
              <a:rPr lang="en-US" dirty="0" err="1"/>
              <a:t>pg</a:t>
            </a:r>
            <a:r>
              <a:rPr lang="en-US" dirty="0"/>
              <a:t> and previous loss, labour, birth and puerperium</a:t>
            </a:r>
          </a:p>
          <a:p>
            <a:r>
              <a:rPr lang="en-US" dirty="0"/>
              <a:t>To give public health advice and that pertaining to pregnancy in order to maintain the health of the mother and health development of the growing fetus </a:t>
            </a:r>
          </a:p>
          <a:p>
            <a:r>
              <a:rPr lang="en-US" dirty="0"/>
              <a:t>To build the foundation of a trusting relationship </a:t>
            </a:r>
          </a:p>
          <a:p>
            <a:endParaRPr lang="en-US" dirty="0"/>
          </a:p>
        </p:txBody>
      </p:sp>
    </p:spTree>
    <p:extLst>
      <p:ext uri="{BB962C8B-B14F-4D97-AF65-F5344CB8AC3E}">
        <p14:creationId xmlns:p14="http://schemas.microsoft.com/office/powerpoint/2010/main" val="1741551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COMPONENTS OF ANC</a:t>
            </a:r>
            <a:endParaRPr lang="en-US" dirty="0"/>
          </a:p>
        </p:txBody>
      </p:sp>
      <p:sp>
        <p:nvSpPr>
          <p:cNvPr id="3" name="Subtitle 2"/>
          <p:cNvSpPr>
            <a:spLocks noGrp="1"/>
          </p:cNvSpPr>
          <p:nvPr>
            <p:ph type="subTitle" idx="1"/>
          </p:nvPr>
        </p:nvSpPr>
        <p:spPr/>
        <p:txBody>
          <a:bodyPr/>
          <a:lstStyle/>
          <a:p>
            <a:r>
              <a:rPr lang="en-US" dirty="0" smtClean="0"/>
              <a:t>BY </a:t>
            </a:r>
          </a:p>
          <a:p>
            <a:r>
              <a:rPr lang="en-US" dirty="0" smtClean="0"/>
              <a:t>EVANS KIPTULON</a:t>
            </a:r>
          </a:p>
          <a:p>
            <a:r>
              <a:rPr lang="en-US" smtClean="0"/>
              <a:t>BSN , MPH.</a:t>
            </a:r>
            <a:endParaRPr lang="en-US" dirty="0" smtClean="0"/>
          </a:p>
        </p:txBody>
      </p:sp>
    </p:spTree>
    <p:extLst>
      <p:ext uri="{BB962C8B-B14F-4D97-AF65-F5344CB8AC3E}">
        <p14:creationId xmlns:p14="http://schemas.microsoft.com/office/powerpoint/2010/main" val="1801863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pPr lvl="0"/>
            <a:r>
              <a:rPr lang="en-US" dirty="0" smtClean="0"/>
              <a:t>HISTORY </a:t>
            </a:r>
            <a:r>
              <a:rPr lang="en-US" dirty="0"/>
              <a:t>TAKING</a:t>
            </a:r>
          </a:p>
          <a:p>
            <a:pPr lvl="0"/>
            <a:r>
              <a:rPr lang="en-US" dirty="0"/>
              <a:t>PHYSICAL EXAMINATION </a:t>
            </a:r>
          </a:p>
          <a:p>
            <a:pPr lvl="0"/>
            <a:r>
              <a:rPr lang="en-US" dirty="0"/>
              <a:t>ANC PROFILE</a:t>
            </a:r>
          </a:p>
          <a:p>
            <a:pPr lvl="0"/>
            <a:r>
              <a:rPr lang="en-US" dirty="0"/>
              <a:t>RELEVANT INTERVENTIONS</a:t>
            </a:r>
          </a:p>
          <a:p>
            <a:pPr lvl="0"/>
            <a:r>
              <a:rPr lang="en-US" dirty="0"/>
              <a:t>THE INDIVIDUAL BIRTH PLAN</a:t>
            </a:r>
          </a:p>
          <a:p>
            <a:pPr lvl="0"/>
            <a:r>
              <a:rPr lang="en-US" dirty="0"/>
              <a:t>HEALTH </a:t>
            </a:r>
            <a:r>
              <a:rPr lang="en-US" dirty="0" smtClean="0"/>
              <a:t>EDUCATION TOPICS</a:t>
            </a:r>
            <a:endParaRPr lang="en-US" dirty="0"/>
          </a:p>
          <a:p>
            <a:r>
              <a:rPr lang="en-US" dirty="0"/>
              <a:t>DOCUMENTATION</a:t>
            </a:r>
          </a:p>
        </p:txBody>
      </p:sp>
    </p:spTree>
    <p:extLst>
      <p:ext uri="{BB962C8B-B14F-4D97-AF65-F5344CB8AC3E}">
        <p14:creationId xmlns:p14="http://schemas.microsoft.com/office/powerpoint/2010/main" val="39722847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 TAKING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152336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a:t>
            </a:r>
            <a:endParaRPr lang="en-US" dirty="0"/>
          </a:p>
        </p:txBody>
      </p:sp>
      <p:sp>
        <p:nvSpPr>
          <p:cNvPr id="5" name="Content Placeholder 4"/>
          <p:cNvSpPr>
            <a:spLocks noGrp="1"/>
          </p:cNvSpPr>
          <p:nvPr>
            <p:ph idx="1"/>
          </p:nvPr>
        </p:nvSpPr>
        <p:spPr/>
        <p:txBody>
          <a:bodyPr/>
          <a:lstStyle/>
          <a:p>
            <a:r>
              <a:rPr lang="en-US" dirty="0" smtClean="0"/>
              <a:t>THE COMPREHENSIVE ADULT HEALTH HISTORY:</a:t>
            </a:r>
          </a:p>
          <a:p>
            <a:pPr lvl="1"/>
            <a:r>
              <a:rPr lang="en-US" dirty="0" smtClean="0"/>
              <a:t>DEMOGRAPHIC DATA</a:t>
            </a:r>
          </a:p>
          <a:p>
            <a:pPr lvl="1"/>
            <a:r>
              <a:rPr lang="en-US" dirty="0" smtClean="0"/>
              <a:t>CHIEF COMPLAINTS (PRESENTING COMPLAINTS)</a:t>
            </a:r>
          </a:p>
          <a:p>
            <a:pPr lvl="1"/>
            <a:r>
              <a:rPr lang="en-US" dirty="0" smtClean="0"/>
              <a:t>PAST MEDICAL SURGICAL &amp; PSYCHIATRIC HISTORY</a:t>
            </a:r>
          </a:p>
          <a:p>
            <a:pPr lvl="1"/>
            <a:r>
              <a:rPr lang="en-US" dirty="0" smtClean="0"/>
              <a:t>OBGYN HISTORY</a:t>
            </a:r>
          </a:p>
          <a:p>
            <a:pPr lvl="1"/>
            <a:r>
              <a:rPr lang="en-US" dirty="0" smtClean="0"/>
              <a:t>SOCIO – ECONOMIC HISTORY</a:t>
            </a:r>
          </a:p>
          <a:p>
            <a:pPr lvl="1"/>
            <a:r>
              <a:rPr lang="en-US" dirty="0" smtClean="0"/>
              <a:t>FAMILY MEDICAL HISTORY</a:t>
            </a:r>
            <a:endParaRPr lang="en-US" dirty="0"/>
          </a:p>
        </p:txBody>
      </p:sp>
    </p:spTree>
    <p:extLst>
      <p:ext uri="{BB962C8B-B14F-4D97-AF65-F5344CB8AC3E}">
        <p14:creationId xmlns:p14="http://schemas.microsoft.com/office/powerpoint/2010/main" val="3834780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Quickening</a:t>
            </a:r>
            <a:r>
              <a:rPr lang="en-US" dirty="0" smtClean="0"/>
              <a:t>: This </a:t>
            </a:r>
            <a:r>
              <a:rPr lang="en-US" dirty="0"/>
              <a:t>is when a mother feels the first movements. </a:t>
            </a:r>
            <a:r>
              <a:rPr lang="en-US" dirty="0" err="1"/>
              <a:t>Primigravidae</a:t>
            </a:r>
            <a:r>
              <a:rPr lang="en-US" dirty="0"/>
              <a:t> </a:t>
            </a:r>
            <a:r>
              <a:rPr lang="en-US" dirty="0" err="1"/>
              <a:t>recognise</a:t>
            </a:r>
            <a:r>
              <a:rPr lang="en-US" dirty="0"/>
              <a:t> these movements at about the 20th week, and the multipara at about the 16th week.</a:t>
            </a:r>
          </a:p>
          <a:p>
            <a:r>
              <a:rPr lang="en-US" b="1" dirty="0" smtClean="0"/>
              <a:t>Uterus Enlargement</a:t>
            </a:r>
            <a:r>
              <a:rPr lang="en-US" dirty="0" smtClean="0"/>
              <a:t>: This </a:t>
            </a:r>
            <a:r>
              <a:rPr lang="en-US" dirty="0"/>
              <a:t>occurs around the 12th week. You should be able to feel the enlarged uterus abdominally just above the </a:t>
            </a:r>
            <a:r>
              <a:rPr lang="en-US" dirty="0" err="1"/>
              <a:t>symphysis</a:t>
            </a:r>
            <a:r>
              <a:rPr lang="en-US" dirty="0"/>
              <a:t> pubis. The fundus reaches the level of the umbilicus at about the 22nd week, and the </a:t>
            </a:r>
            <a:r>
              <a:rPr lang="en-US" dirty="0" err="1"/>
              <a:t>xiphisternum</a:t>
            </a:r>
            <a:r>
              <a:rPr lang="en-US" dirty="0"/>
              <a:t> by the 36th week.</a:t>
            </a:r>
          </a:p>
          <a:p>
            <a:r>
              <a:rPr lang="en-US" b="1" dirty="0"/>
              <a:t>Foetal </a:t>
            </a:r>
            <a:r>
              <a:rPr lang="en-US" b="1" dirty="0" smtClean="0"/>
              <a:t>Identification</a:t>
            </a:r>
            <a:r>
              <a:rPr lang="en-US" dirty="0" smtClean="0"/>
              <a:t>: </a:t>
            </a:r>
            <a:r>
              <a:rPr lang="en-US" dirty="0" err="1" smtClean="0"/>
              <a:t>foetal</a:t>
            </a:r>
            <a:r>
              <a:rPr lang="en-US" dirty="0" smtClean="0"/>
              <a:t> parts are palpable, </a:t>
            </a:r>
            <a:r>
              <a:rPr lang="en-US" dirty="0"/>
              <a:t>for example, the head, from the 24th week </a:t>
            </a:r>
            <a:r>
              <a:rPr lang="en-US" dirty="0" smtClean="0"/>
              <a:t>onwards and movements can be felt while </a:t>
            </a:r>
            <a:r>
              <a:rPr lang="en-US" dirty="0"/>
              <a:t>palpating the fundus. Foetal heart sounds can be heard around the 24th week. The rate varies from 120 to 160 beats per minute. </a:t>
            </a:r>
          </a:p>
        </p:txBody>
      </p:sp>
    </p:spTree>
    <p:extLst>
      <p:ext uri="{BB962C8B-B14F-4D97-AF65-F5344CB8AC3E}">
        <p14:creationId xmlns:p14="http://schemas.microsoft.com/office/powerpoint/2010/main" val="1153462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smtClean="0"/>
              <a:t>Personal </a:t>
            </a:r>
            <a:r>
              <a:rPr lang="en-US" b="1" dirty="0"/>
              <a:t>history </a:t>
            </a:r>
            <a:r>
              <a:rPr lang="en-US" b="1" dirty="0" smtClean="0"/>
              <a:t>(combined socioeconomic and demographic data) </a:t>
            </a:r>
            <a:endParaRPr lang="en-US" dirty="0"/>
          </a:p>
          <a:p>
            <a:pPr lvl="1"/>
            <a:r>
              <a:rPr lang="en-US" dirty="0"/>
              <a:t>Name </a:t>
            </a:r>
          </a:p>
          <a:p>
            <a:pPr lvl="1"/>
            <a:r>
              <a:rPr lang="en-US" dirty="0"/>
              <a:t>Age (date of birth) </a:t>
            </a:r>
          </a:p>
          <a:p>
            <a:pPr lvl="1"/>
            <a:r>
              <a:rPr lang="en-US" dirty="0"/>
              <a:t>Physical address and telephone number </a:t>
            </a:r>
          </a:p>
          <a:p>
            <a:pPr lvl="1"/>
            <a:r>
              <a:rPr lang="en-US" dirty="0"/>
              <a:t>Marital status </a:t>
            </a:r>
          </a:p>
          <a:p>
            <a:pPr lvl="1"/>
            <a:r>
              <a:rPr lang="en-US" dirty="0"/>
              <a:t>Educational level: primary, secondary, university </a:t>
            </a:r>
          </a:p>
          <a:p>
            <a:pPr lvl="1"/>
            <a:r>
              <a:rPr lang="en-US" dirty="0"/>
              <a:t>Economic resources: employed? Type of work, position of patient and husband/guardian </a:t>
            </a:r>
          </a:p>
          <a:p>
            <a:pPr lvl="1"/>
            <a:r>
              <a:rPr lang="en-US" dirty="0"/>
              <a:t>Tobacco use (smoking or chewing habit) or use of other harmful substances? </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640338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History </a:t>
            </a:r>
            <a:r>
              <a:rPr lang="en-US" b="1" dirty="0"/>
              <a:t>of present pregnancy </a:t>
            </a:r>
            <a:endParaRPr lang="en-US" dirty="0"/>
          </a:p>
          <a:p>
            <a:pPr lvl="1"/>
            <a:r>
              <a:rPr lang="en-US" dirty="0" smtClean="0"/>
              <a:t>Date </a:t>
            </a:r>
            <a:r>
              <a:rPr lang="en-US" dirty="0"/>
              <a:t>of last menstrual period (</a:t>
            </a:r>
            <a:r>
              <a:rPr lang="en-US" dirty="0" smtClean="0"/>
              <a:t>LMP)certainty </a:t>
            </a:r>
            <a:r>
              <a:rPr lang="en-US" dirty="0"/>
              <a:t>of dates (by regularity, accuracy of recall and other relevant information including contraceptive history). </a:t>
            </a:r>
            <a:endParaRPr lang="en-US" dirty="0" smtClean="0"/>
          </a:p>
          <a:p>
            <a:pPr lvl="1"/>
            <a:r>
              <a:rPr lang="en-US" dirty="0" smtClean="0"/>
              <a:t>Determine </a:t>
            </a:r>
            <a:r>
              <a:rPr lang="en-US" dirty="0"/>
              <a:t>the expected date of delivery based on LMP and all other relevant information. </a:t>
            </a:r>
            <a:endParaRPr lang="en-US" dirty="0" smtClean="0"/>
          </a:p>
          <a:p>
            <a:pPr lvl="2"/>
            <a:r>
              <a:rPr lang="en-US" dirty="0" smtClean="0"/>
              <a:t>Quickening </a:t>
            </a:r>
            <a:r>
              <a:rPr lang="en-US" dirty="0"/>
              <a:t>if applicable </a:t>
            </a:r>
          </a:p>
          <a:p>
            <a:pPr lvl="2"/>
            <a:r>
              <a:rPr lang="en-US" dirty="0" smtClean="0"/>
              <a:t>Any </a:t>
            </a:r>
            <a:r>
              <a:rPr lang="en-US" dirty="0"/>
              <a:t>unexpected event (pain, vaginal bleeding, other: specify) </a:t>
            </a:r>
          </a:p>
        </p:txBody>
      </p:sp>
    </p:spTree>
    <p:extLst>
      <p:ext uri="{BB962C8B-B14F-4D97-AF65-F5344CB8AC3E}">
        <p14:creationId xmlns:p14="http://schemas.microsoft.com/office/powerpoint/2010/main" val="3073895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Obstetric </a:t>
            </a:r>
            <a:r>
              <a:rPr lang="en-US" b="1" dirty="0"/>
              <a:t>history </a:t>
            </a:r>
            <a:endParaRPr lang="en-US" dirty="0"/>
          </a:p>
          <a:p>
            <a:pPr lvl="1"/>
            <a:r>
              <a:rPr lang="en-US" dirty="0"/>
              <a:t>Number of previous pregnancies (</a:t>
            </a:r>
            <a:r>
              <a:rPr lang="en-US" dirty="0" err="1"/>
              <a:t>Gravida</a:t>
            </a:r>
            <a:r>
              <a:rPr lang="en-US" dirty="0"/>
              <a:t> and Parity) </a:t>
            </a:r>
          </a:p>
          <a:p>
            <a:pPr lvl="1"/>
            <a:r>
              <a:rPr lang="en-US" dirty="0"/>
              <a:t>Date (month, year) and outcome of each event (live birth, stillbirth, neonatal death, abortion, ectopic, </a:t>
            </a:r>
            <a:r>
              <a:rPr lang="en-US" dirty="0" err="1"/>
              <a:t>hydatidiform</a:t>
            </a:r>
            <a:r>
              <a:rPr lang="en-US" dirty="0"/>
              <a:t> mole) </a:t>
            </a:r>
          </a:p>
          <a:p>
            <a:pPr lvl="1"/>
            <a:r>
              <a:rPr lang="en-US" dirty="0"/>
              <a:t>Specify (validate) preterm births </a:t>
            </a:r>
          </a:p>
          <a:p>
            <a:pPr lvl="1"/>
            <a:r>
              <a:rPr lang="en-US" dirty="0"/>
              <a:t>Specify type and gestation of any abortion, and management if possible (MVA, D&amp;C) </a:t>
            </a:r>
          </a:p>
          <a:p>
            <a:pPr lvl="1"/>
            <a:r>
              <a:rPr lang="en-US" dirty="0"/>
              <a:t>Birth weight of previous pregnancies (if known) </a:t>
            </a:r>
          </a:p>
          <a:p>
            <a:pPr lvl="1"/>
            <a:r>
              <a:rPr lang="en-US" dirty="0"/>
              <a:t>Sex of the baby / babies </a:t>
            </a:r>
          </a:p>
          <a:p>
            <a:pPr lvl="1"/>
            <a:r>
              <a:rPr lang="en-US" dirty="0"/>
              <a:t>Puerperium (eventful or uneventful) </a:t>
            </a:r>
          </a:p>
          <a:p>
            <a:pPr lvl="1"/>
            <a:r>
              <a:rPr lang="en-US" dirty="0"/>
              <a:t>Periods of exclusive breast-feeding: when? For how long? </a:t>
            </a:r>
          </a:p>
          <a:p>
            <a:endParaRPr lang="en-US" dirty="0"/>
          </a:p>
        </p:txBody>
      </p:sp>
    </p:spTree>
    <p:extLst>
      <p:ext uri="{BB962C8B-B14F-4D97-AF65-F5344CB8AC3E}">
        <p14:creationId xmlns:p14="http://schemas.microsoft.com/office/powerpoint/2010/main" val="1632576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EVENTS IN PREGNANCY (SPECIFY)</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recurrent </a:t>
            </a:r>
            <a:r>
              <a:rPr lang="en-US" dirty="0"/>
              <a:t>early abortion </a:t>
            </a:r>
          </a:p>
          <a:p>
            <a:r>
              <a:rPr lang="en-US" dirty="0" smtClean="0"/>
              <a:t>induced </a:t>
            </a:r>
            <a:r>
              <a:rPr lang="en-US" dirty="0"/>
              <a:t>abortion and any associated complications </a:t>
            </a:r>
          </a:p>
          <a:p>
            <a:r>
              <a:rPr lang="en-US" dirty="0" smtClean="0"/>
              <a:t>thrombosis</a:t>
            </a:r>
            <a:r>
              <a:rPr lang="en-US" dirty="0"/>
              <a:t>, embolus </a:t>
            </a:r>
          </a:p>
          <a:p>
            <a:r>
              <a:rPr lang="en-US" dirty="0" smtClean="0"/>
              <a:t>hypertension</a:t>
            </a:r>
            <a:r>
              <a:rPr lang="en-US" dirty="0"/>
              <a:t>, pre-eclampsia or eclampsia </a:t>
            </a:r>
          </a:p>
          <a:p>
            <a:r>
              <a:rPr lang="en-US" dirty="0" smtClean="0"/>
              <a:t>placental </a:t>
            </a:r>
            <a:r>
              <a:rPr lang="en-US" dirty="0"/>
              <a:t>abruption </a:t>
            </a:r>
          </a:p>
          <a:p>
            <a:r>
              <a:rPr lang="en-US" dirty="0" smtClean="0"/>
              <a:t>placenta </a:t>
            </a:r>
            <a:r>
              <a:rPr lang="en-US" dirty="0" err="1"/>
              <a:t>praevia</a:t>
            </a:r>
            <a:r>
              <a:rPr lang="en-US" dirty="0"/>
              <a:t> </a:t>
            </a:r>
          </a:p>
          <a:p>
            <a:r>
              <a:rPr lang="en-US" dirty="0" smtClean="0"/>
              <a:t>breech </a:t>
            </a:r>
            <a:r>
              <a:rPr lang="en-US" dirty="0"/>
              <a:t>or transverse presentation </a:t>
            </a:r>
          </a:p>
          <a:p>
            <a:r>
              <a:rPr lang="en-US" dirty="0" smtClean="0"/>
              <a:t>obstructed </a:t>
            </a:r>
            <a:r>
              <a:rPr lang="en-US" dirty="0"/>
              <a:t>labour, including dystocia </a:t>
            </a:r>
          </a:p>
          <a:p>
            <a:r>
              <a:rPr lang="en-US" dirty="0" smtClean="0"/>
              <a:t>third-degree </a:t>
            </a:r>
            <a:r>
              <a:rPr lang="en-US" dirty="0"/>
              <a:t>tears </a:t>
            </a:r>
          </a:p>
          <a:p>
            <a:r>
              <a:rPr lang="en-US" dirty="0" smtClean="0"/>
              <a:t>third </a:t>
            </a:r>
            <a:r>
              <a:rPr lang="en-US" dirty="0"/>
              <a:t>stage excessive bleeding </a:t>
            </a:r>
          </a:p>
          <a:p>
            <a:r>
              <a:rPr lang="en-US" dirty="0" smtClean="0"/>
              <a:t>puerperal </a:t>
            </a:r>
            <a:r>
              <a:rPr lang="en-US" dirty="0"/>
              <a:t>sepsis </a:t>
            </a:r>
          </a:p>
          <a:p>
            <a:r>
              <a:rPr lang="en-US" dirty="0" smtClean="0"/>
              <a:t>Gestational </a:t>
            </a:r>
            <a:r>
              <a:rPr lang="en-US" dirty="0"/>
              <a:t>diabetes. </a:t>
            </a:r>
          </a:p>
        </p:txBody>
      </p:sp>
      <p:sp>
        <p:nvSpPr>
          <p:cNvPr id="7" name="Content Placeholder 6"/>
          <p:cNvSpPr>
            <a:spLocks noGrp="1"/>
          </p:cNvSpPr>
          <p:nvPr>
            <p:ph sz="half" idx="2"/>
          </p:nvPr>
        </p:nvSpPr>
        <p:spPr/>
        <p:txBody>
          <a:bodyPr>
            <a:normAutofit fontScale="70000" lnSpcReduction="20000"/>
          </a:bodyPr>
          <a:lstStyle/>
          <a:p>
            <a:r>
              <a:rPr lang="en-US" b="1" dirty="0"/>
              <a:t>Obstetrical operations: </a:t>
            </a:r>
            <a:endParaRPr lang="en-US" dirty="0"/>
          </a:p>
          <a:p>
            <a:r>
              <a:rPr lang="en-US" dirty="0"/>
              <a:t>caesarean section (indication, if known) </a:t>
            </a:r>
          </a:p>
          <a:p>
            <a:r>
              <a:rPr lang="en-US" dirty="0"/>
              <a:t>forceps or vacuum extraction </a:t>
            </a:r>
          </a:p>
          <a:p>
            <a:r>
              <a:rPr lang="en-US" dirty="0"/>
              <a:t>manual removal of the placenta </a:t>
            </a:r>
          </a:p>
          <a:p>
            <a:r>
              <a:rPr lang="en-US" dirty="0"/>
              <a:t>destructive procedures (craniotomy, decapitation) </a:t>
            </a:r>
          </a:p>
          <a:p>
            <a:endParaRPr lang="en-US" dirty="0"/>
          </a:p>
          <a:p>
            <a:endParaRPr lang="en-US" dirty="0"/>
          </a:p>
        </p:txBody>
      </p:sp>
    </p:spTree>
    <p:extLst>
      <p:ext uri="{BB962C8B-B14F-4D97-AF65-F5344CB8AC3E}">
        <p14:creationId xmlns:p14="http://schemas.microsoft.com/office/powerpoint/2010/main" val="34190179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a:t>Special perinatal (</a:t>
            </a:r>
            <a:r>
              <a:rPr lang="en-US" sz="3100" b="1" dirty="0" err="1"/>
              <a:t>foetal</a:t>
            </a:r>
            <a:r>
              <a:rPr lang="en-US" sz="3100" b="1" dirty="0"/>
              <a:t>, newborn) complications </a:t>
            </a:r>
            <a:r>
              <a:rPr lang="en-US" sz="3100" dirty="0"/>
              <a:t>and events in previous pregnancies; specify which pregnancy, validate by records (if possible):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twins </a:t>
            </a:r>
            <a:r>
              <a:rPr lang="en-US" dirty="0"/>
              <a:t>or higher order multiples </a:t>
            </a:r>
          </a:p>
          <a:p>
            <a:r>
              <a:rPr lang="en-US" dirty="0" smtClean="0"/>
              <a:t>low </a:t>
            </a:r>
            <a:r>
              <a:rPr lang="en-US" dirty="0"/>
              <a:t>birth weight: </a:t>
            </a:r>
            <a:endParaRPr lang="en-US" dirty="0" smtClean="0"/>
          </a:p>
          <a:p>
            <a:pPr marL="0" indent="0">
              <a:buNone/>
            </a:pPr>
            <a:r>
              <a:rPr lang="en-US" dirty="0" smtClean="0"/>
              <a:t>&lt;</a:t>
            </a:r>
            <a:r>
              <a:rPr lang="en-US" dirty="0"/>
              <a:t>2500 g </a:t>
            </a:r>
          </a:p>
          <a:p>
            <a:r>
              <a:rPr lang="en-US" dirty="0" smtClean="0"/>
              <a:t>intrauterine </a:t>
            </a:r>
            <a:r>
              <a:rPr lang="en-US" dirty="0"/>
              <a:t>growth restriction (if validated) </a:t>
            </a:r>
          </a:p>
          <a:p>
            <a:r>
              <a:rPr lang="en-US" dirty="0"/>
              <a:t>rhesus-antibody affection (hydrops) </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malformed </a:t>
            </a:r>
            <a:r>
              <a:rPr lang="en-US" dirty="0"/>
              <a:t>or chromosomally abnormal child </a:t>
            </a:r>
          </a:p>
          <a:p>
            <a:r>
              <a:rPr lang="en-US" dirty="0" err="1"/>
              <a:t>macrosomic</a:t>
            </a:r>
            <a:r>
              <a:rPr lang="en-US" dirty="0"/>
              <a:t> (&gt;4500g) newborn </a:t>
            </a:r>
          </a:p>
          <a:p>
            <a:r>
              <a:rPr lang="en-US" dirty="0"/>
              <a:t>resuscitation or other treatment of newborn </a:t>
            </a:r>
          </a:p>
          <a:p>
            <a:r>
              <a:rPr lang="en-US" dirty="0"/>
              <a:t>perinatal, neonatal or infant death (also: later death) </a:t>
            </a:r>
          </a:p>
          <a:p>
            <a:endParaRPr lang="en-US" dirty="0"/>
          </a:p>
        </p:txBody>
      </p:sp>
    </p:spTree>
    <p:extLst>
      <p:ext uri="{BB962C8B-B14F-4D97-AF65-F5344CB8AC3E}">
        <p14:creationId xmlns:p14="http://schemas.microsoft.com/office/powerpoint/2010/main" val="10591097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PHYSICAL EXAMINATION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986667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PREPARATION:</a:t>
            </a:r>
          </a:p>
          <a:p>
            <a:pPr lvl="1"/>
            <a:r>
              <a:rPr lang="en-US" dirty="0" smtClean="0"/>
              <a:t>INFECTION PREVENTION</a:t>
            </a:r>
          </a:p>
          <a:p>
            <a:pPr lvl="1"/>
            <a:r>
              <a:rPr lang="en-US" dirty="0" smtClean="0"/>
              <a:t>PATIENT COMFORT</a:t>
            </a:r>
          </a:p>
          <a:p>
            <a:pPr lvl="1"/>
            <a:r>
              <a:rPr lang="en-US" dirty="0" smtClean="0"/>
              <a:t>PATIENT PRIVACY</a:t>
            </a:r>
          </a:p>
          <a:p>
            <a:pPr lvl="1"/>
            <a:r>
              <a:rPr lang="en-US" dirty="0" smtClean="0"/>
              <a:t>EMPTY BLADDER</a:t>
            </a:r>
          </a:p>
          <a:p>
            <a:pPr lvl="1"/>
            <a:endParaRPr lang="en-US" dirty="0"/>
          </a:p>
        </p:txBody>
      </p:sp>
    </p:spTree>
    <p:extLst>
      <p:ext uri="{BB962C8B-B14F-4D97-AF65-F5344CB8AC3E}">
        <p14:creationId xmlns:p14="http://schemas.microsoft.com/office/powerpoint/2010/main" val="3816155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General appearance</a:t>
            </a:r>
            <a:endParaRPr lang="en-US" dirty="0"/>
          </a:p>
          <a:p>
            <a:r>
              <a:rPr lang="en-US" dirty="0"/>
              <a:t>Head to toe examination </a:t>
            </a:r>
            <a:endParaRPr lang="en-US" dirty="0" smtClean="0"/>
          </a:p>
          <a:p>
            <a:r>
              <a:rPr lang="en-US" dirty="0" smtClean="0"/>
              <a:t>Measure </a:t>
            </a:r>
            <a:r>
              <a:rPr lang="en-US" dirty="0"/>
              <a:t>blood </a:t>
            </a:r>
            <a:r>
              <a:rPr lang="en-US" dirty="0" smtClean="0"/>
              <a:t>pressure (?appropriate technique), </a:t>
            </a:r>
            <a:r>
              <a:rPr lang="en-US" dirty="0"/>
              <a:t>pulse, temperature </a:t>
            </a:r>
          </a:p>
          <a:p>
            <a:r>
              <a:rPr lang="en-US" dirty="0"/>
              <a:t>Record weight (kilograms) and height </a:t>
            </a:r>
            <a:r>
              <a:rPr lang="en-US" dirty="0" smtClean="0"/>
              <a:t>(meters) </a:t>
            </a:r>
            <a:r>
              <a:rPr lang="en-US" dirty="0"/>
              <a:t>to assess the mother's nutritional status </a:t>
            </a:r>
            <a:r>
              <a:rPr lang="en-US" dirty="0" smtClean="0"/>
              <a:t>(assess BMI ?glucose tolerance)</a:t>
            </a:r>
            <a:endParaRPr lang="en-US" dirty="0"/>
          </a:p>
        </p:txBody>
      </p:sp>
    </p:spTree>
    <p:extLst>
      <p:ext uri="{BB962C8B-B14F-4D97-AF65-F5344CB8AC3E}">
        <p14:creationId xmlns:p14="http://schemas.microsoft.com/office/powerpoint/2010/main" val="2128579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REVIEW</a:t>
            </a:r>
            <a:endParaRPr lang="en-US" dirty="0"/>
          </a:p>
        </p:txBody>
      </p:sp>
      <p:sp>
        <p:nvSpPr>
          <p:cNvPr id="3" name="Content Placeholder 2"/>
          <p:cNvSpPr>
            <a:spLocks noGrp="1"/>
          </p:cNvSpPr>
          <p:nvPr>
            <p:ph idx="1"/>
          </p:nvPr>
        </p:nvSpPr>
        <p:spPr/>
        <p:txBody>
          <a:bodyPr>
            <a:normAutofit/>
          </a:bodyPr>
          <a:lstStyle/>
          <a:p>
            <a:r>
              <a:rPr lang="en-US" dirty="0"/>
              <a:t>INTEGUMENTARY (*JACLOWD)</a:t>
            </a:r>
          </a:p>
          <a:p>
            <a:r>
              <a:rPr lang="en-US" dirty="0" smtClean="0"/>
              <a:t>CVS/RESP (venous congestion and edema)</a:t>
            </a:r>
          </a:p>
          <a:p>
            <a:r>
              <a:rPr lang="en-US" dirty="0" smtClean="0"/>
              <a:t>MSS (posture, </a:t>
            </a:r>
            <a:r>
              <a:rPr lang="en-US" b="1" dirty="0" err="1" smtClean="0"/>
              <a:t>pelvimetry</a:t>
            </a:r>
            <a:r>
              <a:rPr lang="en-US" dirty="0" smtClean="0"/>
              <a:t>, height and weight)</a:t>
            </a:r>
          </a:p>
          <a:p>
            <a:r>
              <a:rPr lang="en-US" dirty="0" smtClean="0"/>
              <a:t>NEURO (deep tendon reflexes)</a:t>
            </a:r>
          </a:p>
          <a:p>
            <a:r>
              <a:rPr lang="en-US" dirty="0" smtClean="0"/>
              <a:t>GIS (bowel sounds, </a:t>
            </a:r>
            <a:r>
              <a:rPr lang="en-US" dirty="0" err="1" smtClean="0"/>
              <a:t>diarrhoea</a:t>
            </a:r>
            <a:r>
              <a:rPr lang="en-US" dirty="0" smtClean="0"/>
              <a:t>, constipation)</a:t>
            </a:r>
          </a:p>
          <a:p>
            <a:r>
              <a:rPr lang="en-US" dirty="0" smtClean="0"/>
              <a:t>GUS (dysuria, scars (</a:t>
            </a:r>
            <a:r>
              <a:rPr lang="en-US" dirty="0" err="1" smtClean="0"/>
              <a:t>fgm</a:t>
            </a:r>
            <a:r>
              <a:rPr lang="en-US" dirty="0" smtClean="0"/>
              <a:t>), discharge, bleeding, dyspareunia)</a:t>
            </a:r>
            <a:endParaRPr lang="en-US" dirty="0"/>
          </a:p>
        </p:txBody>
      </p:sp>
    </p:spTree>
    <p:extLst>
      <p:ext uri="{BB962C8B-B14F-4D97-AF65-F5344CB8AC3E}">
        <p14:creationId xmlns:p14="http://schemas.microsoft.com/office/powerpoint/2010/main" val="1631110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ABDOMINAL EXAMINATION </a:t>
            </a:r>
            <a:br>
              <a:rPr lang="en-US" dirty="0" smtClean="0"/>
            </a:br>
            <a:r>
              <a:rPr lang="en-US" dirty="0" smtClean="0"/>
              <a:t>(the midwives’ exam)</a:t>
            </a:r>
            <a:endParaRPr lang="en-US" dirty="0"/>
          </a:p>
        </p:txBody>
      </p:sp>
      <p:sp>
        <p:nvSpPr>
          <p:cNvPr id="3" name="Content Placeholder 2"/>
          <p:cNvSpPr>
            <a:spLocks noGrp="1"/>
          </p:cNvSpPr>
          <p:nvPr>
            <p:ph idx="1"/>
          </p:nvPr>
        </p:nvSpPr>
        <p:spPr/>
        <p:txBody>
          <a:bodyPr/>
          <a:lstStyle/>
          <a:p>
            <a:r>
              <a:rPr lang="en-US" dirty="0" smtClean="0"/>
              <a:t>Objectives of ~</a:t>
            </a:r>
          </a:p>
          <a:p>
            <a:pPr lvl="1"/>
            <a:r>
              <a:rPr lang="en-US" dirty="0" smtClean="0"/>
              <a:t>Observe signs of pregnancy</a:t>
            </a:r>
          </a:p>
          <a:p>
            <a:pPr lvl="1"/>
            <a:r>
              <a:rPr lang="en-US" dirty="0" smtClean="0"/>
              <a:t>Establish a baseline for reference</a:t>
            </a:r>
          </a:p>
          <a:p>
            <a:pPr lvl="1"/>
            <a:r>
              <a:rPr lang="en-US" dirty="0" smtClean="0"/>
              <a:t>Assess fetal size and growth</a:t>
            </a:r>
          </a:p>
          <a:p>
            <a:pPr lvl="1"/>
            <a:r>
              <a:rPr lang="en-US" dirty="0" smtClean="0"/>
              <a:t>Assess fetal well being</a:t>
            </a:r>
          </a:p>
          <a:p>
            <a:pPr lvl="1"/>
            <a:r>
              <a:rPr lang="en-US" dirty="0" smtClean="0"/>
              <a:t>Detect deviations from normal</a:t>
            </a:r>
            <a:endParaRPr lang="en-US" dirty="0"/>
          </a:p>
        </p:txBody>
      </p:sp>
    </p:spTree>
    <p:extLst>
      <p:ext uri="{BB962C8B-B14F-4D97-AF65-F5344CB8AC3E}">
        <p14:creationId xmlns:p14="http://schemas.microsoft.com/office/powerpoint/2010/main" val="4204637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 TESTS AND IMAGING </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ULTRASONOGRAPHY – </a:t>
            </a:r>
          </a:p>
          <a:p>
            <a:pPr lvl="1"/>
            <a:r>
              <a:rPr lang="en-US" dirty="0" smtClean="0"/>
              <a:t>TRANSVAGINAL: DETECTS UTERINE SAC AT 4 WEEKS AND HEART PULSATION AT 5 WEEKS</a:t>
            </a:r>
          </a:p>
          <a:p>
            <a:pPr lvl="1"/>
            <a:r>
              <a:rPr lang="en-US" dirty="0" smtClean="0"/>
              <a:t>TRANSABDOMINAL: BOTH UTERINE SAC AND HEART TONES ARE DETECTABLE AT 6 WEEKS</a:t>
            </a:r>
          </a:p>
          <a:p>
            <a:r>
              <a:rPr lang="en-US" dirty="0"/>
              <a:t>XRAYS – NOT COMMON; IRRADIATION DANGERS</a:t>
            </a:r>
          </a:p>
          <a:p>
            <a:r>
              <a:rPr lang="en-US" dirty="0" smtClean="0"/>
              <a:t>BIOCHEMISTRY – DEPENDANT ON PRESENCE OF THE HORMONE hCG </a:t>
            </a:r>
          </a:p>
          <a:p>
            <a:pPr lvl="1"/>
            <a:r>
              <a:rPr lang="en-US" dirty="0" smtClean="0"/>
              <a:t>IN BLOOD: 6 DAYS AFTER CONCEPTION</a:t>
            </a:r>
          </a:p>
          <a:p>
            <a:pPr lvl="1"/>
            <a:r>
              <a:rPr lang="en-US" dirty="0" smtClean="0"/>
              <a:t>IN URINE: 26 DAYS AFTER CONCEPTION</a:t>
            </a:r>
          </a:p>
          <a:p>
            <a:pPr lvl="1"/>
            <a:r>
              <a:rPr lang="en-US" dirty="0" smtClean="0"/>
              <a:t>ELISA: ENZYME LINKED IMMUNOSORBENT ASSAY</a:t>
            </a:r>
            <a:endParaRPr lang="en-US" dirty="0"/>
          </a:p>
        </p:txBody>
      </p:sp>
    </p:spTree>
    <p:extLst>
      <p:ext uri="{BB962C8B-B14F-4D97-AF65-F5344CB8AC3E}">
        <p14:creationId xmlns:p14="http://schemas.microsoft.com/office/powerpoint/2010/main" val="14586914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INSPECTION:</a:t>
            </a:r>
          </a:p>
          <a:p>
            <a:pPr lvl="1"/>
            <a:r>
              <a:rPr lang="en-US" dirty="0" smtClean="0"/>
              <a:t>SIZE</a:t>
            </a:r>
          </a:p>
          <a:p>
            <a:pPr lvl="1"/>
            <a:r>
              <a:rPr lang="en-US" dirty="0" smtClean="0"/>
              <a:t>SHAPE</a:t>
            </a:r>
          </a:p>
          <a:p>
            <a:pPr lvl="1"/>
            <a:r>
              <a:rPr lang="en-US" dirty="0" smtClean="0"/>
              <a:t>MOVEMENTS </a:t>
            </a:r>
          </a:p>
          <a:p>
            <a:pPr lvl="1"/>
            <a:r>
              <a:rPr lang="en-US" dirty="0" smtClean="0"/>
              <a:t>SKIN CHANGES: SCARS, LINEA NIGRA, STRIAE GRAVIDURUM</a:t>
            </a:r>
            <a:endParaRPr lang="en-US" dirty="0"/>
          </a:p>
        </p:txBody>
      </p:sp>
    </p:spTree>
    <p:extLst>
      <p:ext uri="{BB962C8B-B14F-4D97-AF65-F5344CB8AC3E}">
        <p14:creationId xmlns:p14="http://schemas.microsoft.com/office/powerpoint/2010/main" val="2548270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IE" b="1" dirty="0" smtClean="0"/>
              <a:t>MEASURE FOR:</a:t>
            </a:r>
            <a:endParaRPr lang="en-IE" b="1" dirty="0"/>
          </a:p>
          <a:p>
            <a:r>
              <a:rPr lang="en-IE" dirty="0" smtClean="0"/>
              <a:t>Fundal height (McDonald’s method)</a:t>
            </a:r>
            <a:endParaRPr lang="en-IE" dirty="0"/>
          </a:p>
          <a:p>
            <a:pPr lvl="1"/>
            <a:r>
              <a:rPr lang="en-IE" dirty="0" smtClean="0"/>
              <a:t>Palpate Finger </a:t>
            </a:r>
            <a:r>
              <a:rPr lang="en-IE" dirty="0"/>
              <a:t>breadths </a:t>
            </a:r>
            <a:r>
              <a:rPr lang="en-IE" dirty="0" smtClean="0"/>
              <a:t> above symphysis or below xiphisternum</a:t>
            </a:r>
          </a:p>
          <a:p>
            <a:pPr lvl="1"/>
            <a:r>
              <a:rPr lang="en-IE" dirty="0" smtClean="0"/>
              <a:t>Use of a tape measure</a:t>
            </a:r>
          </a:p>
          <a:p>
            <a:pPr lvl="1"/>
            <a:endParaRPr lang="en-IE" dirty="0"/>
          </a:p>
          <a:p>
            <a:pPr lvl="1"/>
            <a:r>
              <a:rPr lang="en-IE" dirty="0" smtClean="0"/>
              <a:t>Landmarks in fundal height assessment and scoring per finger breadth</a:t>
            </a:r>
            <a:endParaRPr lang="en-GB" dirty="0"/>
          </a:p>
          <a:p>
            <a:endParaRPr lang="en-US" dirty="0"/>
          </a:p>
        </p:txBody>
      </p:sp>
    </p:spTree>
    <p:extLst>
      <p:ext uri="{BB962C8B-B14F-4D97-AF65-F5344CB8AC3E}">
        <p14:creationId xmlns:p14="http://schemas.microsoft.com/office/powerpoint/2010/main" val="14150525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t>PALPATE FOR:</a:t>
            </a:r>
          </a:p>
          <a:p>
            <a:r>
              <a:rPr lang="en-IE" dirty="0" smtClean="0"/>
              <a:t>Lie, Presentation, attitude and engagement</a:t>
            </a:r>
            <a:endParaRPr lang="en-IE" dirty="0"/>
          </a:p>
          <a:p>
            <a:r>
              <a:rPr lang="en-IE" dirty="0" err="1"/>
              <a:t>Fetal</a:t>
            </a:r>
            <a:r>
              <a:rPr lang="en-IE" dirty="0"/>
              <a:t> </a:t>
            </a:r>
            <a:r>
              <a:rPr lang="en-IE" dirty="0" smtClean="0"/>
              <a:t>back and parts</a:t>
            </a:r>
            <a:endParaRPr lang="en-IE" dirty="0"/>
          </a:p>
          <a:p>
            <a:r>
              <a:rPr lang="en-IE" dirty="0" smtClean="0"/>
              <a:t>Contractions and Tenderness </a:t>
            </a:r>
            <a:r>
              <a:rPr lang="en-IE" dirty="0"/>
              <a:t>/ </a:t>
            </a:r>
            <a:r>
              <a:rPr lang="en-IE" dirty="0" smtClean="0"/>
              <a:t>Rigidity</a:t>
            </a:r>
          </a:p>
          <a:p>
            <a:r>
              <a:rPr lang="en-IE" dirty="0" smtClean="0"/>
              <a:t>Use of Leopold’s </a:t>
            </a:r>
            <a:r>
              <a:rPr lang="en-IE" dirty="0" err="1" smtClean="0"/>
              <a:t>manuevers</a:t>
            </a:r>
            <a:endParaRPr lang="en-GB" dirty="0"/>
          </a:p>
          <a:p>
            <a:endParaRPr lang="en-US" dirty="0"/>
          </a:p>
        </p:txBody>
      </p:sp>
    </p:spTree>
    <p:extLst>
      <p:ext uri="{BB962C8B-B14F-4D97-AF65-F5344CB8AC3E}">
        <p14:creationId xmlns:p14="http://schemas.microsoft.com/office/powerpoint/2010/main" val="3513353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AUSCULTATE FOR:</a:t>
            </a:r>
          </a:p>
          <a:p>
            <a:pPr lvl="1"/>
            <a:r>
              <a:rPr lang="en-US" dirty="0" smtClean="0"/>
              <a:t>Fetal heart tones (locate point of maximum intensity)</a:t>
            </a:r>
          </a:p>
          <a:p>
            <a:pPr lvl="1"/>
            <a:r>
              <a:rPr lang="en-US" dirty="0" smtClean="0"/>
              <a:t>Use of a </a:t>
            </a:r>
            <a:r>
              <a:rPr lang="en-US" dirty="0" err="1" smtClean="0"/>
              <a:t>pinard</a:t>
            </a:r>
            <a:r>
              <a:rPr lang="en-US" dirty="0"/>
              <a:t> </a:t>
            </a:r>
            <a:r>
              <a:rPr lang="en-US" dirty="0" smtClean="0"/>
              <a:t>stethoscope, </a:t>
            </a:r>
            <a:r>
              <a:rPr lang="en-US" dirty="0" err="1" smtClean="0"/>
              <a:t>doppler</a:t>
            </a:r>
            <a:r>
              <a:rPr lang="en-US" dirty="0" smtClean="0"/>
              <a:t> sound or </a:t>
            </a:r>
            <a:r>
              <a:rPr lang="en-US" dirty="0" err="1" smtClean="0"/>
              <a:t>cardiotocography</a:t>
            </a:r>
            <a:r>
              <a:rPr lang="en-US" dirty="0" smtClean="0"/>
              <a:t> </a:t>
            </a:r>
            <a:endParaRPr lang="en-US" dirty="0"/>
          </a:p>
        </p:txBody>
      </p:sp>
    </p:spTree>
    <p:extLst>
      <p:ext uri="{BB962C8B-B14F-4D97-AF65-F5344CB8AC3E}">
        <p14:creationId xmlns:p14="http://schemas.microsoft.com/office/powerpoint/2010/main" val="2105289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LEOPOLD’S </a:t>
            </a:r>
            <a:r>
              <a:rPr lang="en-US" dirty="0" smtClean="0"/>
              <a:t>MANUEVERS</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MANUEVER – FUNDAL PALPATION, to measure fundal height</a:t>
            </a:r>
          </a:p>
          <a:p>
            <a:r>
              <a:rPr lang="en-US" dirty="0" smtClean="0"/>
              <a:t>2</a:t>
            </a:r>
            <a:r>
              <a:rPr lang="en-US" baseline="30000" dirty="0" smtClean="0"/>
              <a:t>ND</a:t>
            </a:r>
            <a:r>
              <a:rPr lang="en-US" dirty="0" smtClean="0"/>
              <a:t> MANUEVER – LATERAL PALPATION, lie, determine back and fetal extremities</a:t>
            </a:r>
          </a:p>
          <a:p>
            <a:r>
              <a:rPr lang="en-US" dirty="0" smtClean="0"/>
              <a:t>3</a:t>
            </a:r>
            <a:r>
              <a:rPr lang="en-US" baseline="30000" dirty="0" smtClean="0"/>
              <a:t>RD</a:t>
            </a:r>
            <a:r>
              <a:rPr lang="en-US" dirty="0" smtClean="0"/>
              <a:t> MANUEVER – PELVIC PALPATION, determine presentation(cephalic or breech)</a:t>
            </a:r>
          </a:p>
          <a:p>
            <a:r>
              <a:rPr lang="en-US" dirty="0" smtClean="0"/>
              <a:t>4</a:t>
            </a:r>
            <a:r>
              <a:rPr lang="en-US" baseline="30000" dirty="0" smtClean="0"/>
              <a:t>TH</a:t>
            </a:r>
            <a:r>
              <a:rPr lang="en-US" dirty="0" smtClean="0"/>
              <a:t> MANUEVER – PAWLIK’S GRIP ?DESCENT or ENGAGEMENT</a:t>
            </a:r>
            <a:endParaRPr lang="en-US" dirty="0"/>
          </a:p>
        </p:txBody>
      </p:sp>
    </p:spTree>
    <p:extLst>
      <p:ext uri="{BB962C8B-B14F-4D97-AF65-F5344CB8AC3E}">
        <p14:creationId xmlns:p14="http://schemas.microsoft.com/office/powerpoint/2010/main" val="1013367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dirty="0" smtClean="0">
                <a:cs typeface="Times New Roman" pitchFamily="18" charset="0"/>
              </a:rPr>
              <a:t>FETUS IN UTERUS</a:t>
            </a:r>
          </a:p>
        </p:txBody>
      </p:sp>
      <p:sp>
        <p:nvSpPr>
          <p:cNvPr id="5123" name="Rectangle 3"/>
          <p:cNvSpPr>
            <a:spLocks noGrp="1" noChangeArrowheads="1"/>
          </p:cNvSpPr>
          <p:nvPr>
            <p:ph type="subTitle" idx="1"/>
          </p:nvPr>
        </p:nvSpPr>
        <p:spPr/>
        <p:txBody>
          <a:bodyPr/>
          <a:lstStyle/>
          <a:p>
            <a:pPr eaLnBrk="1" hangingPunct="1"/>
            <a:endParaRPr lang="en-US" smtClean="0">
              <a:cs typeface="Times New Roman" pitchFamily="18" charset="0"/>
            </a:endParaRPr>
          </a:p>
          <a:p>
            <a:pPr eaLnBrk="1" hangingPunct="1"/>
            <a:endParaRPr lang="en-US" smtClean="0"/>
          </a:p>
        </p:txBody>
      </p:sp>
    </p:spTree>
    <p:extLst>
      <p:ext uri="{BB962C8B-B14F-4D97-AF65-F5344CB8AC3E}">
        <p14:creationId xmlns:p14="http://schemas.microsoft.com/office/powerpoint/2010/main" val="15174291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fontScale="90000"/>
          </a:bodyPr>
          <a:lstStyle/>
          <a:p>
            <a:pPr eaLnBrk="1" hangingPunct="1"/>
            <a:r>
              <a:rPr lang="en-US" dirty="0" smtClean="0"/>
              <a:t>The lie: relation of the long axis of the fetus to that of the uterus</a:t>
            </a:r>
          </a:p>
        </p:txBody>
      </p:sp>
      <p:sp>
        <p:nvSpPr>
          <p:cNvPr id="7171" name="Rectangle 5"/>
          <p:cNvSpPr>
            <a:spLocks noGrp="1" noChangeArrowheads="1"/>
          </p:cNvSpPr>
          <p:nvPr>
            <p:ph type="body" idx="1"/>
          </p:nvPr>
        </p:nvSpPr>
        <p:spPr/>
        <p:txBody>
          <a:bodyPr/>
          <a:lstStyle/>
          <a:p>
            <a:pPr eaLnBrk="1" hangingPunct="1"/>
            <a:r>
              <a:rPr lang="en-US" sz="2800" smtClean="0"/>
              <a:t>Longitudinal</a:t>
            </a:r>
          </a:p>
          <a:p>
            <a:pPr lvl="1" eaLnBrk="1" hangingPunct="1"/>
            <a:r>
              <a:rPr lang="en-US" sz="2400" smtClean="0"/>
              <a:t>long axis of the fetus is aligned to the mother’s</a:t>
            </a:r>
          </a:p>
          <a:p>
            <a:pPr lvl="1" eaLnBrk="1" hangingPunct="1"/>
            <a:r>
              <a:rPr lang="en-US" sz="2400" smtClean="0"/>
              <a:t>this is the only NORMAL position</a:t>
            </a:r>
          </a:p>
          <a:p>
            <a:pPr eaLnBrk="1" hangingPunct="1"/>
            <a:r>
              <a:rPr lang="en-US" sz="2800" smtClean="0"/>
              <a:t>Transverse</a:t>
            </a:r>
          </a:p>
          <a:p>
            <a:pPr lvl="1" eaLnBrk="1" hangingPunct="1"/>
            <a:r>
              <a:rPr lang="en-US" sz="2400" smtClean="0"/>
              <a:t>long axis of the fetus is perpendicular to that of the mother’s</a:t>
            </a:r>
          </a:p>
          <a:p>
            <a:pPr eaLnBrk="1" hangingPunct="1"/>
            <a:r>
              <a:rPr lang="en-US" sz="2800" smtClean="0"/>
              <a:t>Oblique</a:t>
            </a:r>
          </a:p>
          <a:p>
            <a:pPr lvl="1" eaLnBrk="1" hangingPunct="1"/>
            <a:r>
              <a:rPr lang="en-US" sz="2400" smtClean="0"/>
              <a:t>long axis of the fetus is 0-90 degrees (or 90-180 degrees) to that of the mother’s</a:t>
            </a:r>
          </a:p>
        </p:txBody>
      </p:sp>
    </p:spTree>
    <p:extLst>
      <p:ext uri="{BB962C8B-B14F-4D97-AF65-F5344CB8AC3E}">
        <p14:creationId xmlns:p14="http://schemas.microsoft.com/office/powerpoint/2010/main" val="20185587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Lie </a:t>
            </a:r>
          </a:p>
        </p:txBody>
      </p:sp>
      <p:sp>
        <p:nvSpPr>
          <p:cNvPr id="8195" name="Text Box 6"/>
          <p:cNvSpPr txBox="1">
            <a:spLocks noChangeArrowheads="1"/>
          </p:cNvSpPr>
          <p:nvPr/>
        </p:nvSpPr>
        <p:spPr bwMode="auto">
          <a:xfrm>
            <a:off x="5715000" y="5105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400"/>
              <a:t>Longitudinal</a:t>
            </a:r>
          </a:p>
        </p:txBody>
      </p:sp>
      <p:sp>
        <p:nvSpPr>
          <p:cNvPr id="8196" name="Text Box 7"/>
          <p:cNvSpPr txBox="1">
            <a:spLocks noChangeArrowheads="1"/>
          </p:cNvSpPr>
          <p:nvPr/>
        </p:nvSpPr>
        <p:spPr bwMode="auto">
          <a:xfrm>
            <a:off x="5715000" y="2743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400"/>
              <a:t>Longitudinal</a:t>
            </a:r>
          </a:p>
        </p:txBody>
      </p:sp>
      <p:sp>
        <p:nvSpPr>
          <p:cNvPr id="8197" name="Text Box 8"/>
          <p:cNvSpPr txBox="1">
            <a:spLocks noChangeArrowheads="1"/>
          </p:cNvSpPr>
          <p:nvPr/>
        </p:nvSpPr>
        <p:spPr bwMode="auto">
          <a:xfrm>
            <a:off x="1143000" y="5486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400"/>
              <a:t>Transverse</a:t>
            </a:r>
          </a:p>
        </p:txBody>
      </p:sp>
      <p:pic>
        <p:nvPicPr>
          <p:cNvPr id="8198" name="Picture 11" descr="D:\FLO\ebooks\longitudinal li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1524000"/>
            <a:ext cx="3700462" cy="3009900"/>
          </a:xfrm>
          <a:noFill/>
        </p:spPr>
      </p:pic>
      <p:pic>
        <p:nvPicPr>
          <p:cNvPr id="8199" name="Picture 12" descr="D:\FLO\ebooks\transverse li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3810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9018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smtClean="0"/>
              <a:t>Attitude</a:t>
            </a:r>
          </a:p>
        </p:txBody>
      </p:sp>
      <p:sp>
        <p:nvSpPr>
          <p:cNvPr id="12291" name="Rectangle 5"/>
          <p:cNvSpPr>
            <a:spLocks noGrp="1" noChangeArrowheads="1"/>
          </p:cNvSpPr>
          <p:nvPr>
            <p:ph type="body" idx="1"/>
          </p:nvPr>
        </p:nvSpPr>
        <p:spPr/>
        <p:txBody>
          <a:bodyPr/>
          <a:lstStyle/>
          <a:p>
            <a:pPr eaLnBrk="1" hangingPunct="1">
              <a:buFont typeface="Wingdings" pitchFamily="2" charset="2"/>
              <a:buNone/>
            </a:pPr>
            <a:r>
              <a:rPr lang="en-US" smtClean="0"/>
              <a:t>Relationship of fetal parts to each other:</a:t>
            </a:r>
          </a:p>
          <a:p>
            <a:pPr eaLnBrk="1" hangingPunct="1"/>
            <a:r>
              <a:rPr lang="en-US" smtClean="0"/>
              <a:t>Flexed – a state of tension</a:t>
            </a:r>
          </a:p>
          <a:p>
            <a:pPr eaLnBrk="1" hangingPunct="1"/>
            <a:r>
              <a:rPr lang="en-US" smtClean="0"/>
              <a:t>Deflexed – state of relaxation</a:t>
            </a:r>
          </a:p>
          <a:p>
            <a:pPr eaLnBrk="1" hangingPunct="1"/>
            <a:r>
              <a:rPr lang="en-US" smtClean="0"/>
              <a:t>Extended </a:t>
            </a:r>
          </a:p>
          <a:p>
            <a:pPr eaLnBrk="1" hangingPunct="1"/>
            <a:endParaRPr lang="en-US" smtClean="0"/>
          </a:p>
        </p:txBody>
      </p:sp>
    </p:spTree>
    <p:extLst>
      <p:ext uri="{BB962C8B-B14F-4D97-AF65-F5344CB8AC3E}">
        <p14:creationId xmlns:p14="http://schemas.microsoft.com/office/powerpoint/2010/main" val="29235588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i="1" dirty="0" smtClean="0"/>
              <a:t>.</a:t>
            </a:r>
            <a:endParaRPr lang="en-US" dirty="0" smtClean="0"/>
          </a:p>
        </p:txBody>
      </p:sp>
      <p:sp>
        <p:nvSpPr>
          <p:cNvPr id="9219" name="Content Placeholder 2"/>
          <p:cNvSpPr>
            <a:spLocks noGrp="1"/>
          </p:cNvSpPr>
          <p:nvPr>
            <p:ph idx="1"/>
          </p:nvPr>
        </p:nvSpPr>
        <p:spPr/>
        <p:txBody>
          <a:bodyPr/>
          <a:lstStyle/>
          <a:p>
            <a:r>
              <a:rPr lang="en-US" b="1" i="1" dirty="0"/>
              <a:t>Fetal </a:t>
            </a:r>
            <a:r>
              <a:rPr lang="en-US" b="1" i="1" dirty="0" smtClean="0"/>
              <a:t>Presentation: The presenting part is that portion of the fetal body that is either foremost within the birth canal or in closest proximity to it. </a:t>
            </a:r>
          </a:p>
          <a:p>
            <a:pPr eaLnBrk="1" hangingPunct="1">
              <a:buFont typeface="Arial" pitchFamily="34" charset="0"/>
              <a:buChar char="•"/>
            </a:pPr>
            <a:r>
              <a:rPr lang="en-US" dirty="0" smtClean="0"/>
              <a:t>It can be felt through abdominal palpation or the cervix on vaginal examination. </a:t>
            </a:r>
            <a:endParaRPr lang="en-US" i="1" dirty="0" smtClean="0"/>
          </a:p>
        </p:txBody>
      </p:sp>
    </p:spTree>
    <p:extLst>
      <p:ext uri="{BB962C8B-B14F-4D97-AF65-F5344CB8AC3E}">
        <p14:creationId xmlns:p14="http://schemas.microsoft.com/office/powerpoint/2010/main" val="1463304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en-US" dirty="0" smtClean="0"/>
              <a:t>PRESUMPTIVE SIGNS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2245214"/>
              </p:ext>
            </p:extLst>
          </p:nvPr>
        </p:nvGraphicFramePr>
        <p:xfrm>
          <a:off x="457200" y="1219200"/>
          <a:ext cx="8229600" cy="53949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SIGN/SYMPTOMS</a:t>
                      </a:r>
                      <a:endParaRPr lang="en-US" dirty="0"/>
                    </a:p>
                  </a:txBody>
                  <a:tcPr/>
                </a:tc>
                <a:tc>
                  <a:txBody>
                    <a:bodyPr/>
                    <a:lstStyle/>
                    <a:p>
                      <a:r>
                        <a:rPr lang="en-US" dirty="0" smtClean="0"/>
                        <a:t>GESTATIONAL AGE OF OCCURENCE</a:t>
                      </a:r>
                      <a:endParaRPr lang="en-US" dirty="0"/>
                    </a:p>
                  </a:txBody>
                  <a:tcPr/>
                </a:tc>
                <a:tc>
                  <a:txBody>
                    <a:bodyPr/>
                    <a:lstStyle/>
                    <a:p>
                      <a:r>
                        <a:rPr lang="en-US" dirty="0" smtClean="0"/>
                        <a:t>DIFFERENTIAL DIAGNOSIS</a:t>
                      </a:r>
                      <a:endParaRPr lang="en-US" dirty="0"/>
                    </a:p>
                  </a:txBody>
                  <a:tcPr/>
                </a:tc>
              </a:tr>
              <a:tr h="370840">
                <a:tc>
                  <a:txBody>
                    <a:bodyPr/>
                    <a:lstStyle/>
                    <a:p>
                      <a:r>
                        <a:rPr lang="en-US" sz="1800" kern="1200" dirty="0" smtClean="0">
                          <a:solidFill>
                            <a:schemeClr val="dk1"/>
                          </a:solidFill>
                          <a:effectLst/>
                          <a:latin typeface="+mn-lt"/>
                          <a:ea typeface="+mn-ea"/>
                          <a:cs typeface="+mn-cs"/>
                        </a:rPr>
                        <a:t>Early breast changes (unreliable in the multigravida).</a:t>
                      </a:r>
                    </a:p>
                    <a:p>
                      <a:r>
                        <a:rPr lang="en-US" sz="1800" kern="1200" dirty="0" smtClean="0">
                          <a:solidFill>
                            <a:schemeClr val="dk1"/>
                          </a:solidFill>
                          <a:effectLst/>
                          <a:latin typeface="+mn-lt"/>
                          <a:ea typeface="+mn-ea"/>
                          <a:cs typeface="+mn-cs"/>
                        </a:rPr>
                        <a:t> </a:t>
                      </a:r>
                    </a:p>
                    <a:p>
                      <a:r>
                        <a:rPr lang="en-US" sz="1800" kern="1200" dirty="0" err="1" smtClean="0">
                          <a:solidFill>
                            <a:schemeClr val="dk1"/>
                          </a:solidFill>
                          <a:effectLst/>
                          <a:latin typeface="+mn-lt"/>
                          <a:ea typeface="+mn-ea"/>
                          <a:cs typeface="+mn-cs"/>
                        </a:rPr>
                        <a:t>Amenorrhoea</a:t>
                      </a:r>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Morning sickness</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Bladder irritability</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Quickening</a:t>
                      </a:r>
                    </a:p>
                    <a:p>
                      <a:endParaRPr lang="en-US" dirty="0"/>
                    </a:p>
                  </a:txBody>
                  <a:tcPr/>
                </a:tc>
                <a:tc>
                  <a:txBody>
                    <a:bodyPr/>
                    <a:lstStyle/>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3-4 weeks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4 weeks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4-14 weeks</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6-12 weeks</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16-20 weeks+</a:t>
                      </a:r>
                      <a:endParaRPr lang="en-US" dirty="0"/>
                    </a:p>
                  </a:txBody>
                  <a:tcPr/>
                </a:tc>
                <a:tc>
                  <a:txBody>
                    <a:bodyPr/>
                    <a:lstStyle/>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Contraceptive pill</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Hormonal imbalance, Emotional stress, Illness</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Gastrointestinal disorders, </a:t>
                      </a:r>
                      <a:r>
                        <a:rPr lang="en-US" sz="1800" kern="1200" dirty="0" err="1" smtClean="0">
                          <a:solidFill>
                            <a:schemeClr val="dk1"/>
                          </a:solidFill>
                          <a:effectLst/>
                          <a:latin typeface="+mn-lt"/>
                          <a:ea typeface="+mn-ea"/>
                          <a:cs typeface="+mn-cs"/>
                        </a:rPr>
                        <a:t>Pyrexial</a:t>
                      </a:r>
                      <a:r>
                        <a:rPr lang="en-US" sz="1800" kern="1200" dirty="0" smtClean="0">
                          <a:solidFill>
                            <a:schemeClr val="dk1"/>
                          </a:solidFill>
                          <a:effectLst/>
                          <a:latin typeface="+mn-lt"/>
                          <a:ea typeface="+mn-ea"/>
                          <a:cs typeface="+mn-cs"/>
                        </a:rPr>
                        <a:t> Illness, Cerebral irritation etc.</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Urinary tract infection, Pelvic </a:t>
                      </a:r>
                      <a:r>
                        <a:rPr lang="en-US" sz="1800" kern="1200" dirty="0" err="1" smtClean="0">
                          <a:solidFill>
                            <a:schemeClr val="dk1"/>
                          </a:solidFill>
                          <a:effectLst/>
                          <a:latin typeface="+mn-lt"/>
                          <a:ea typeface="+mn-ea"/>
                          <a:cs typeface="+mn-cs"/>
                        </a:rPr>
                        <a:t>tumour</a:t>
                      </a:r>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Intestinal movement, ‘wind’</a:t>
                      </a:r>
                    </a:p>
                    <a:p>
                      <a:endParaRPr lang="en-US" dirty="0"/>
                    </a:p>
                  </a:txBody>
                  <a:tcPr/>
                </a:tc>
              </a:tr>
            </a:tbl>
          </a:graphicData>
        </a:graphic>
      </p:graphicFrame>
    </p:spTree>
    <p:extLst>
      <p:ext uri="{BB962C8B-B14F-4D97-AF65-F5344CB8AC3E}">
        <p14:creationId xmlns:p14="http://schemas.microsoft.com/office/powerpoint/2010/main" val="21856474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6"/>
          <p:cNvSpPr>
            <a:spLocks noGrp="1" noChangeArrowheads="1"/>
          </p:cNvSpPr>
          <p:nvPr>
            <p:ph type="title"/>
          </p:nvPr>
        </p:nvSpPr>
        <p:spPr/>
        <p:txBody>
          <a:bodyPr/>
          <a:lstStyle/>
          <a:p>
            <a:pPr eaLnBrk="1" hangingPunct="1"/>
            <a:r>
              <a:rPr lang="en-US" smtClean="0"/>
              <a:t>The presentation is either:</a:t>
            </a:r>
          </a:p>
        </p:txBody>
      </p:sp>
      <p:sp>
        <p:nvSpPr>
          <p:cNvPr id="10243" name="Rectangle 17"/>
          <p:cNvSpPr>
            <a:spLocks noGrp="1" noChangeArrowheads="1"/>
          </p:cNvSpPr>
          <p:nvPr>
            <p:ph type="body" idx="1"/>
          </p:nvPr>
        </p:nvSpPr>
        <p:spPr/>
        <p:txBody>
          <a:bodyPr/>
          <a:lstStyle/>
          <a:p>
            <a:pPr eaLnBrk="1" hangingPunct="1">
              <a:lnSpc>
                <a:spcPct val="80000"/>
              </a:lnSpc>
            </a:pPr>
            <a:r>
              <a:rPr lang="en-US" sz="2800" dirty="0" smtClean="0"/>
              <a:t>Vertex – longitudinal presentation</a:t>
            </a:r>
          </a:p>
          <a:p>
            <a:pPr lvl="1" eaLnBrk="1" hangingPunct="1">
              <a:lnSpc>
                <a:spcPct val="80000"/>
              </a:lnSpc>
            </a:pPr>
            <a:r>
              <a:rPr lang="en-US" sz="2400" dirty="0" smtClean="0"/>
              <a:t>head down in the pelvis</a:t>
            </a:r>
          </a:p>
          <a:p>
            <a:pPr eaLnBrk="1" hangingPunct="1">
              <a:lnSpc>
                <a:spcPct val="80000"/>
              </a:lnSpc>
            </a:pPr>
            <a:r>
              <a:rPr lang="en-US" sz="2800" dirty="0" smtClean="0"/>
              <a:t>Brow – longitudinal presentation</a:t>
            </a:r>
          </a:p>
          <a:p>
            <a:pPr eaLnBrk="1" hangingPunct="1">
              <a:lnSpc>
                <a:spcPct val="80000"/>
              </a:lnSpc>
            </a:pPr>
            <a:r>
              <a:rPr lang="en-US" sz="2800" dirty="0" smtClean="0"/>
              <a:t>Facial – longitudinal presentation</a:t>
            </a:r>
          </a:p>
          <a:p>
            <a:pPr eaLnBrk="1" hangingPunct="1">
              <a:lnSpc>
                <a:spcPct val="80000"/>
              </a:lnSpc>
            </a:pPr>
            <a:r>
              <a:rPr lang="en-US" sz="2800" dirty="0" smtClean="0"/>
              <a:t>Breech – longitudinal presentation</a:t>
            </a:r>
          </a:p>
          <a:p>
            <a:pPr lvl="1" eaLnBrk="1" hangingPunct="1">
              <a:lnSpc>
                <a:spcPct val="80000"/>
              </a:lnSpc>
            </a:pPr>
            <a:r>
              <a:rPr lang="en-US" sz="2400" dirty="0" smtClean="0"/>
              <a:t>head is up in the uterine fundus and the buttock in the pelvis</a:t>
            </a:r>
          </a:p>
          <a:p>
            <a:pPr eaLnBrk="1" hangingPunct="1">
              <a:lnSpc>
                <a:spcPct val="80000"/>
              </a:lnSpc>
            </a:pPr>
            <a:r>
              <a:rPr lang="en-US" sz="2800" dirty="0" smtClean="0"/>
              <a:t>Shoulder- oblique presentation</a:t>
            </a:r>
          </a:p>
          <a:p>
            <a:pPr eaLnBrk="1" hangingPunct="1">
              <a:lnSpc>
                <a:spcPct val="80000"/>
              </a:lnSpc>
            </a:pPr>
            <a:r>
              <a:rPr lang="en-US" sz="2800" dirty="0" smtClean="0"/>
              <a:t>Leg or arm prolapse – transverse presentation</a:t>
            </a:r>
          </a:p>
        </p:txBody>
      </p:sp>
    </p:spTree>
    <p:extLst>
      <p:ext uri="{BB962C8B-B14F-4D97-AF65-F5344CB8AC3E}">
        <p14:creationId xmlns:p14="http://schemas.microsoft.com/office/powerpoint/2010/main" val="36989863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endParaRPr lang="en-US" dirty="0" smtClean="0"/>
          </a:p>
        </p:txBody>
      </p:sp>
      <p:sp>
        <p:nvSpPr>
          <p:cNvPr id="11267" name="Rectangle 5"/>
          <p:cNvSpPr>
            <a:spLocks noGrp="1" noChangeArrowheads="1"/>
          </p:cNvSpPr>
          <p:nvPr>
            <p:ph type="body" idx="1"/>
          </p:nvPr>
        </p:nvSpPr>
        <p:spPr/>
        <p:txBody>
          <a:bodyPr/>
          <a:lstStyle/>
          <a:p>
            <a:r>
              <a:rPr lang="en-US" b="1" dirty="0" smtClean="0"/>
              <a:t>DENOMINATOR</a:t>
            </a:r>
            <a:r>
              <a:rPr lang="en-US" dirty="0" smtClean="0"/>
              <a:t>: The denominator is a “letter” that represents the presenting fetal part</a:t>
            </a:r>
          </a:p>
          <a:p>
            <a:pPr lvl="1" eaLnBrk="1" hangingPunct="1"/>
            <a:r>
              <a:rPr lang="en-US" dirty="0" smtClean="0"/>
              <a:t>Used in the listing system</a:t>
            </a:r>
          </a:p>
          <a:p>
            <a:pPr eaLnBrk="1" hangingPunct="1"/>
            <a:endParaRPr lang="en-US" dirty="0" smtClean="0"/>
          </a:p>
          <a:p>
            <a:pPr lvl="1" eaLnBrk="1" hangingPunct="1">
              <a:buFont typeface="Wingdings" pitchFamily="2" charset="2"/>
              <a:buNone/>
            </a:pPr>
            <a:r>
              <a:rPr lang="en-US" sz="2400" dirty="0" smtClean="0"/>
              <a:t>Occiput		O</a:t>
            </a:r>
          </a:p>
          <a:p>
            <a:pPr lvl="1" eaLnBrk="1" hangingPunct="1">
              <a:buFont typeface="Wingdings" pitchFamily="2" charset="2"/>
              <a:buNone/>
            </a:pPr>
            <a:r>
              <a:rPr lang="en-US" sz="2400" dirty="0" smtClean="0"/>
              <a:t>Sacrum		S </a:t>
            </a:r>
          </a:p>
          <a:p>
            <a:pPr lvl="1" eaLnBrk="1" hangingPunct="1">
              <a:buFont typeface="Wingdings" pitchFamily="2" charset="2"/>
              <a:buNone/>
            </a:pPr>
            <a:r>
              <a:rPr lang="en-US" sz="2400" dirty="0" smtClean="0"/>
              <a:t>Mentum		M</a:t>
            </a:r>
          </a:p>
          <a:p>
            <a:pPr lvl="1" eaLnBrk="1" hangingPunct="1">
              <a:buFont typeface="Wingdings" pitchFamily="2" charset="2"/>
              <a:buNone/>
            </a:pPr>
            <a:r>
              <a:rPr lang="en-US" sz="2400" dirty="0" smtClean="0"/>
              <a:t>Frontal		F</a:t>
            </a:r>
          </a:p>
          <a:p>
            <a:pPr lvl="1" eaLnBrk="1" hangingPunct="1">
              <a:buFont typeface="Wingdings" pitchFamily="2" charset="2"/>
              <a:buNone/>
            </a:pPr>
            <a:r>
              <a:rPr lang="en-US" sz="2400" dirty="0" smtClean="0"/>
              <a:t>Acromion	AC 	or Scapula	SC</a:t>
            </a:r>
          </a:p>
        </p:txBody>
      </p:sp>
    </p:spTree>
    <p:extLst>
      <p:ext uri="{BB962C8B-B14F-4D97-AF65-F5344CB8AC3E}">
        <p14:creationId xmlns:p14="http://schemas.microsoft.com/office/powerpoint/2010/main" val="15295945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6"/>
          <p:cNvSpPr>
            <a:spLocks noGrp="1" noChangeArrowheads="1"/>
          </p:cNvSpPr>
          <p:nvPr>
            <p:ph type="title"/>
          </p:nvPr>
        </p:nvSpPr>
        <p:spPr/>
        <p:txBody>
          <a:bodyPr/>
          <a:lstStyle/>
          <a:p>
            <a:pPr eaLnBrk="1" hangingPunct="1"/>
            <a:endParaRPr lang="sw-KE" smtClean="0"/>
          </a:p>
        </p:txBody>
      </p:sp>
      <p:graphicFrame>
        <p:nvGraphicFramePr>
          <p:cNvPr id="68700" name="Group 92"/>
          <p:cNvGraphicFramePr>
            <a:graphicFrameLocks noGrp="1"/>
          </p:cNvGraphicFramePr>
          <p:nvPr>
            <p:ph idx="1"/>
            <p:extLst>
              <p:ext uri="{D42A27DB-BD31-4B8C-83A1-F6EECF244321}">
                <p14:modId xmlns:p14="http://schemas.microsoft.com/office/powerpoint/2010/main" val="2494829099"/>
              </p:ext>
            </p:extLst>
          </p:nvPr>
        </p:nvGraphicFramePr>
        <p:xfrm>
          <a:off x="228600" y="228600"/>
          <a:ext cx="8686799" cy="6172198"/>
        </p:xfrm>
        <a:graphic>
          <a:graphicData uri="http://schemas.openxmlformats.org/drawingml/2006/table">
            <a:tbl>
              <a:tblPr/>
              <a:tblGrid>
                <a:gridCol w="2936965"/>
                <a:gridCol w="2704284"/>
                <a:gridCol w="3045550"/>
              </a:tblGrid>
              <a:tr h="115236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PRESENTATION</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ATTITUDE</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DENOMINATOR</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r>
              <a:tr h="76972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Vertex</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Flexed</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Occiput</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5236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Brow</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Deflexed </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Frontal</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5236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Facial</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Extended</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Mentum</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9197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Breech</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Can assume any</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Sacrum</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5340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rPr>
                        <a:t>Shoulder</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Can assume any</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dirty="0" err="1" smtClean="0">
                          <a:ln>
                            <a:noFill/>
                          </a:ln>
                          <a:solidFill>
                            <a:schemeClr val="tx1"/>
                          </a:solidFill>
                          <a:effectLst/>
                          <a:latin typeface="Arial" charset="0"/>
                        </a:rPr>
                        <a:t>ACromion</a:t>
                      </a:r>
                      <a:r>
                        <a:rPr kumimoji="0" lang="en-US" sz="2400" b="0" i="0" u="none" strike="noStrike" cap="none" normalizeH="0" baseline="0" dirty="0" smtClean="0">
                          <a:ln>
                            <a:noFill/>
                          </a:ln>
                          <a:solidFill>
                            <a:schemeClr val="tx1"/>
                          </a:solidFill>
                          <a:effectLst/>
                          <a:latin typeface="Arial" charset="0"/>
                        </a:rPr>
                        <a:t>/ Scapula</a:t>
                      </a:r>
                    </a:p>
                  </a:txBody>
                  <a:tcPr marT="45713" marB="45713"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967771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sp>
        <p:nvSpPr>
          <p:cNvPr id="7" name="Content Placeholder 6"/>
          <p:cNvSpPr>
            <a:spLocks noGrp="1"/>
          </p:cNvSpPr>
          <p:nvPr>
            <p:ph sz="half" idx="2"/>
          </p:nvPr>
        </p:nvSpPr>
        <p:spPr/>
        <p:txBody>
          <a:bodyPr/>
          <a:lstStyle/>
          <a:p>
            <a:r>
              <a:rPr lang="en-US" dirty="0"/>
              <a:t>Lie</a:t>
            </a:r>
          </a:p>
          <a:p>
            <a:pPr lvl="1"/>
            <a:r>
              <a:rPr lang="en-US" dirty="0"/>
              <a:t>Longitudinal</a:t>
            </a:r>
          </a:p>
          <a:p>
            <a:r>
              <a:rPr lang="en-US" dirty="0"/>
              <a:t>Presentation</a:t>
            </a:r>
          </a:p>
          <a:p>
            <a:pPr lvl="1"/>
            <a:r>
              <a:rPr lang="en-US" dirty="0"/>
              <a:t>Breech</a:t>
            </a:r>
          </a:p>
          <a:p>
            <a:r>
              <a:rPr lang="en-US" dirty="0"/>
              <a:t>Denominator</a:t>
            </a:r>
          </a:p>
          <a:p>
            <a:pPr lvl="1"/>
            <a:r>
              <a:rPr lang="en-US" dirty="0"/>
              <a:t>Sacrum</a:t>
            </a:r>
          </a:p>
        </p:txBody>
      </p:sp>
      <p:pic>
        <p:nvPicPr>
          <p:cNvPr id="8" name="Picture 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1371600"/>
            <a:ext cx="2971800" cy="4648200"/>
          </a:xfrm>
          <a:noFill/>
        </p:spPr>
      </p:pic>
    </p:spTree>
    <p:extLst>
      <p:ext uri="{BB962C8B-B14F-4D97-AF65-F5344CB8AC3E}">
        <p14:creationId xmlns:p14="http://schemas.microsoft.com/office/powerpoint/2010/main" val="2397550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b="1" dirty="0" smtClean="0"/>
              <a:t>POSITION</a:t>
            </a:r>
            <a:r>
              <a:rPr lang="en-US" dirty="0" smtClean="0"/>
              <a:t>: It </a:t>
            </a:r>
            <a:r>
              <a:rPr lang="en-US" dirty="0"/>
              <a:t>refers to the relationships of </a:t>
            </a:r>
            <a:r>
              <a:rPr lang="en-US" dirty="0" smtClean="0"/>
              <a:t>the Denominator to a point on the maternal pelvic brim.</a:t>
            </a:r>
            <a:endParaRPr lang="en-US" dirty="0"/>
          </a:p>
          <a:p>
            <a:endParaRPr lang="en-US" dirty="0"/>
          </a:p>
        </p:txBody>
      </p:sp>
    </p:spTree>
    <p:extLst>
      <p:ext uri="{BB962C8B-B14F-4D97-AF65-F5344CB8AC3E}">
        <p14:creationId xmlns:p14="http://schemas.microsoft.com/office/powerpoint/2010/main" val="410939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ONE1007"/>
          <p:cNvPicPr>
            <a:picLocks noGrp="1" noChangeAspect="1" noChangeArrowheads="1"/>
          </p:cNvPicPr>
          <p:nvPr>
            <p:ph sz="half" idx="2"/>
          </p:nvPr>
        </p:nvPicPr>
        <p:blipFill>
          <a:blip r:embed="rId3">
            <a:lum bright="-12000" contrast="6000"/>
            <a:extLst>
              <a:ext uri="{28A0092B-C50C-407E-A947-70E740481C1C}">
                <a14:useLocalDpi xmlns:a14="http://schemas.microsoft.com/office/drawing/2010/main" val="0"/>
              </a:ext>
            </a:extLst>
          </a:blip>
          <a:srcRect r="28075" b="43163"/>
          <a:stretch>
            <a:fillRect/>
          </a:stretch>
        </p:blipFill>
        <p:spPr>
          <a:xfrm>
            <a:off x="304800" y="152400"/>
            <a:ext cx="8610600" cy="6477000"/>
          </a:xfrm>
          <a:gradFill rotWithShape="1">
            <a:gsLst>
              <a:gs pos="0">
                <a:srgbClr val="9900FF"/>
              </a:gs>
              <a:gs pos="100000">
                <a:srgbClr val="470076">
                  <a:alpha val="0"/>
                </a:srgbClr>
              </a:gs>
            </a:gsLst>
            <a:lin ang="5400000" scaled="1"/>
          </a:gradFill>
          <a:ln w="57150" cmpd="thinThick">
            <a:solidFill>
              <a:srgbClr val="9900FF"/>
            </a:solidFill>
            <a:miter lim="800000"/>
            <a:headEnd/>
            <a:tailEnd/>
          </a:ln>
        </p:spPr>
      </p:pic>
      <p:sp>
        <p:nvSpPr>
          <p:cNvPr id="15365" name="Oval 5"/>
          <p:cNvSpPr>
            <a:spLocks noChangeArrowheads="1"/>
          </p:cNvSpPr>
          <p:nvPr/>
        </p:nvSpPr>
        <p:spPr bwMode="auto">
          <a:xfrm>
            <a:off x="4343400" y="3657600"/>
            <a:ext cx="533400" cy="381000"/>
          </a:xfrm>
          <a:prstGeom prst="ellipse">
            <a:avLst/>
          </a:prstGeom>
          <a:gradFill rotWithShape="1">
            <a:gsLst>
              <a:gs pos="0">
                <a:srgbClr val="9900FF"/>
              </a:gs>
              <a:gs pos="100000">
                <a:srgbClr val="470076">
                  <a:alpha val="0"/>
                </a:srgbClr>
              </a:gs>
            </a:gsLst>
            <a:lin ang="5400000" scaled="1"/>
          </a:gradFill>
          <a:ln w="57150" cmpd="thinThick">
            <a:solidFill>
              <a:srgbClr val="9900FF"/>
            </a:solidFill>
            <a:round/>
            <a:headEnd/>
            <a:tailEnd/>
          </a:ln>
        </p:spPr>
        <p:txBody>
          <a:bodyPr wrap="none" anchor="ctr"/>
          <a:lstStyle/>
          <a:p>
            <a:pPr algn="ctr"/>
            <a:r>
              <a:rPr lang="en-US" b="1" dirty="0">
                <a:solidFill>
                  <a:srgbClr val="000066"/>
                </a:solidFill>
                <a:latin typeface="Tahoma" pitchFamily="34" charset="0"/>
              </a:rPr>
              <a:t>P</a:t>
            </a:r>
          </a:p>
        </p:txBody>
      </p:sp>
      <p:sp>
        <p:nvSpPr>
          <p:cNvPr id="15366" name="Oval 6"/>
          <p:cNvSpPr>
            <a:spLocks noChangeArrowheads="1"/>
          </p:cNvSpPr>
          <p:nvPr/>
        </p:nvSpPr>
        <p:spPr bwMode="auto">
          <a:xfrm>
            <a:off x="5867400" y="2667000"/>
            <a:ext cx="533400" cy="381000"/>
          </a:xfrm>
          <a:prstGeom prst="ellipse">
            <a:avLst/>
          </a:prstGeom>
          <a:gradFill rotWithShape="1">
            <a:gsLst>
              <a:gs pos="0">
                <a:srgbClr val="9900FF"/>
              </a:gs>
              <a:gs pos="100000">
                <a:srgbClr val="470076">
                  <a:alpha val="0"/>
                </a:srgbClr>
              </a:gs>
            </a:gsLst>
            <a:lin ang="5400000" scaled="1"/>
          </a:gradFill>
          <a:ln w="57150" cmpd="thinThick">
            <a:solidFill>
              <a:srgbClr val="9900FF"/>
            </a:solidFill>
            <a:round/>
            <a:headEnd/>
            <a:tailEnd/>
          </a:ln>
        </p:spPr>
        <p:txBody>
          <a:bodyPr wrap="none" anchor="ctr"/>
          <a:lstStyle/>
          <a:p>
            <a:pPr algn="ctr"/>
            <a:r>
              <a:rPr lang="en-US" b="1" dirty="0">
                <a:solidFill>
                  <a:srgbClr val="000066"/>
                </a:solidFill>
                <a:latin typeface="Tahoma" pitchFamily="34" charset="0"/>
              </a:rPr>
              <a:t>LT</a:t>
            </a:r>
          </a:p>
        </p:txBody>
      </p:sp>
      <p:sp>
        <p:nvSpPr>
          <p:cNvPr id="15367" name="Oval 7"/>
          <p:cNvSpPr>
            <a:spLocks noChangeArrowheads="1"/>
          </p:cNvSpPr>
          <p:nvPr/>
        </p:nvSpPr>
        <p:spPr bwMode="auto">
          <a:xfrm>
            <a:off x="4267200" y="1066800"/>
            <a:ext cx="533400" cy="381000"/>
          </a:xfrm>
          <a:prstGeom prst="ellipse">
            <a:avLst/>
          </a:prstGeom>
          <a:gradFill rotWithShape="1">
            <a:gsLst>
              <a:gs pos="0">
                <a:srgbClr val="9900FF"/>
              </a:gs>
              <a:gs pos="100000">
                <a:srgbClr val="470076">
                  <a:alpha val="0"/>
                </a:srgbClr>
              </a:gs>
            </a:gsLst>
            <a:lin ang="5400000" scaled="1"/>
          </a:gradFill>
          <a:ln w="57150" cmpd="thinThick">
            <a:solidFill>
              <a:srgbClr val="9900FF"/>
            </a:solidFill>
            <a:round/>
            <a:headEnd/>
            <a:tailEnd/>
          </a:ln>
        </p:spPr>
        <p:txBody>
          <a:bodyPr wrap="none" anchor="ctr"/>
          <a:lstStyle/>
          <a:p>
            <a:pPr algn="ctr"/>
            <a:r>
              <a:rPr lang="en-US" b="1" dirty="0">
                <a:solidFill>
                  <a:srgbClr val="000066"/>
                </a:solidFill>
                <a:latin typeface="Tahoma" pitchFamily="34" charset="0"/>
              </a:rPr>
              <a:t>A</a:t>
            </a:r>
          </a:p>
        </p:txBody>
      </p:sp>
      <p:sp>
        <p:nvSpPr>
          <p:cNvPr id="15368" name="Oval 8"/>
          <p:cNvSpPr>
            <a:spLocks noChangeArrowheads="1"/>
          </p:cNvSpPr>
          <p:nvPr/>
        </p:nvSpPr>
        <p:spPr bwMode="auto">
          <a:xfrm>
            <a:off x="2819400" y="2667000"/>
            <a:ext cx="533400" cy="381000"/>
          </a:xfrm>
          <a:prstGeom prst="ellipse">
            <a:avLst/>
          </a:prstGeom>
          <a:gradFill rotWithShape="1">
            <a:gsLst>
              <a:gs pos="0">
                <a:srgbClr val="9900FF"/>
              </a:gs>
              <a:gs pos="100000">
                <a:srgbClr val="470076">
                  <a:alpha val="0"/>
                </a:srgbClr>
              </a:gs>
            </a:gsLst>
            <a:lin ang="5400000" scaled="1"/>
          </a:gradFill>
          <a:ln w="57150" cmpd="thinThick">
            <a:solidFill>
              <a:srgbClr val="9900FF"/>
            </a:solidFill>
            <a:round/>
            <a:headEnd/>
            <a:tailEnd/>
          </a:ln>
        </p:spPr>
        <p:txBody>
          <a:bodyPr wrap="none" anchor="ctr"/>
          <a:lstStyle/>
          <a:p>
            <a:pPr algn="ctr"/>
            <a:r>
              <a:rPr lang="en-US" b="1" dirty="0">
                <a:solidFill>
                  <a:srgbClr val="000066"/>
                </a:solidFill>
                <a:latin typeface="Tahoma" pitchFamily="34" charset="0"/>
              </a:rPr>
              <a:t>RT</a:t>
            </a:r>
          </a:p>
        </p:txBody>
      </p:sp>
      <p:sp>
        <p:nvSpPr>
          <p:cNvPr id="15369" name="Text Box 9"/>
          <p:cNvSpPr txBox="1">
            <a:spLocks noChangeArrowheads="1"/>
          </p:cNvSpPr>
          <p:nvPr/>
        </p:nvSpPr>
        <p:spPr bwMode="auto">
          <a:xfrm>
            <a:off x="3495530" y="2438400"/>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a:latin typeface="Tahoma" pitchFamily="34" charset="0"/>
              </a:rPr>
              <a:t>RA</a:t>
            </a:r>
          </a:p>
        </p:txBody>
      </p:sp>
      <p:sp>
        <p:nvSpPr>
          <p:cNvPr id="15370" name="Text Box 10"/>
          <p:cNvSpPr txBox="1">
            <a:spLocks noChangeArrowheads="1"/>
          </p:cNvSpPr>
          <p:nvPr/>
        </p:nvSpPr>
        <p:spPr bwMode="auto">
          <a:xfrm>
            <a:off x="3486582" y="3276600"/>
            <a:ext cx="541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a:latin typeface="Tahoma" pitchFamily="34" charset="0"/>
              </a:rPr>
              <a:t>RP</a:t>
            </a:r>
          </a:p>
        </p:txBody>
      </p:sp>
      <p:sp>
        <p:nvSpPr>
          <p:cNvPr id="15371" name="Text Box 11"/>
          <p:cNvSpPr txBox="1">
            <a:spLocks noChangeArrowheads="1"/>
          </p:cNvSpPr>
          <p:nvPr/>
        </p:nvSpPr>
        <p:spPr bwMode="auto">
          <a:xfrm>
            <a:off x="5126183" y="3124200"/>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a:latin typeface="Tahoma" pitchFamily="34" charset="0"/>
              </a:rPr>
              <a:t>LP</a:t>
            </a:r>
          </a:p>
        </p:txBody>
      </p:sp>
      <p:sp>
        <p:nvSpPr>
          <p:cNvPr id="15372" name="Text Box 12"/>
          <p:cNvSpPr txBox="1">
            <a:spLocks noChangeArrowheads="1"/>
          </p:cNvSpPr>
          <p:nvPr/>
        </p:nvSpPr>
        <p:spPr bwMode="auto">
          <a:xfrm>
            <a:off x="5146964" y="2362200"/>
            <a:ext cx="519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a:latin typeface="Tahoma" pitchFamily="34" charset="0"/>
              </a:rPr>
              <a:t>LA</a:t>
            </a:r>
          </a:p>
        </p:txBody>
      </p:sp>
      <p:sp>
        <p:nvSpPr>
          <p:cNvPr id="207885" name="Line 13"/>
          <p:cNvSpPr>
            <a:spLocks noChangeShapeType="1"/>
          </p:cNvSpPr>
          <p:nvPr/>
        </p:nvSpPr>
        <p:spPr bwMode="auto">
          <a:xfrm flipV="1">
            <a:off x="4572000" y="1447800"/>
            <a:ext cx="0" cy="7620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886" name="Line 14"/>
          <p:cNvSpPr>
            <a:spLocks noChangeShapeType="1"/>
          </p:cNvSpPr>
          <p:nvPr/>
        </p:nvSpPr>
        <p:spPr bwMode="auto">
          <a:xfrm flipV="1">
            <a:off x="5057775" y="1714500"/>
            <a:ext cx="457200" cy="6858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887" name="Line 15"/>
          <p:cNvSpPr>
            <a:spLocks noChangeShapeType="1"/>
          </p:cNvSpPr>
          <p:nvPr/>
        </p:nvSpPr>
        <p:spPr bwMode="auto">
          <a:xfrm flipV="1">
            <a:off x="5146964" y="2812473"/>
            <a:ext cx="609600" cy="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888" name="Line 16"/>
          <p:cNvSpPr>
            <a:spLocks noChangeShapeType="1"/>
          </p:cNvSpPr>
          <p:nvPr/>
        </p:nvSpPr>
        <p:spPr bwMode="auto">
          <a:xfrm>
            <a:off x="4994564" y="3124200"/>
            <a:ext cx="457200" cy="3048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889" name="Line 17"/>
          <p:cNvSpPr>
            <a:spLocks noChangeShapeType="1"/>
          </p:cNvSpPr>
          <p:nvPr/>
        </p:nvSpPr>
        <p:spPr bwMode="auto">
          <a:xfrm flipH="1">
            <a:off x="3623469" y="3124200"/>
            <a:ext cx="609600" cy="3048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890" name="Line 18"/>
          <p:cNvSpPr>
            <a:spLocks noChangeShapeType="1"/>
          </p:cNvSpPr>
          <p:nvPr/>
        </p:nvSpPr>
        <p:spPr bwMode="auto">
          <a:xfrm flipH="1" flipV="1">
            <a:off x="3505200" y="1828800"/>
            <a:ext cx="381000" cy="4572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891" name="Line 19"/>
          <p:cNvSpPr>
            <a:spLocks noChangeShapeType="1"/>
          </p:cNvSpPr>
          <p:nvPr/>
        </p:nvSpPr>
        <p:spPr bwMode="auto">
          <a:xfrm flipH="1" flipV="1">
            <a:off x="3486582" y="2798618"/>
            <a:ext cx="609600" cy="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892" name="Line 20"/>
          <p:cNvSpPr>
            <a:spLocks noChangeShapeType="1"/>
          </p:cNvSpPr>
          <p:nvPr/>
        </p:nvSpPr>
        <p:spPr bwMode="auto">
          <a:xfrm>
            <a:off x="4610100" y="2971800"/>
            <a:ext cx="0" cy="6096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792896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7885"/>
                                        </p:tgtEl>
                                        <p:attrNameLst>
                                          <p:attrName>style.visibility</p:attrName>
                                        </p:attrNameLst>
                                      </p:cBhvr>
                                      <p:to>
                                        <p:strVal val="visible"/>
                                      </p:to>
                                    </p:set>
                                    <p:animEffect transition="in" filter="strips(upLeft)">
                                      <p:cBhvr>
                                        <p:cTn id="7" dur="500"/>
                                        <p:tgtEl>
                                          <p:spTgt spid="2078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07885"/>
                                        </p:tgtEl>
                                      </p:cBhvr>
                                    </p:animEffect>
                                    <p:set>
                                      <p:cBhvr>
                                        <p:cTn id="12" dur="1" fill="hold">
                                          <p:stCondLst>
                                            <p:cond delay="499"/>
                                          </p:stCondLst>
                                        </p:cTn>
                                        <p:tgtEl>
                                          <p:spTgt spid="20788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207886"/>
                                        </p:tgtEl>
                                        <p:attrNameLst>
                                          <p:attrName>style.visibility</p:attrName>
                                        </p:attrNameLst>
                                      </p:cBhvr>
                                      <p:to>
                                        <p:strVal val="visible"/>
                                      </p:to>
                                    </p:set>
                                    <p:animEffect transition="in" filter="strips(upLeft)">
                                      <p:cBhvr>
                                        <p:cTn id="17" dur="500"/>
                                        <p:tgtEl>
                                          <p:spTgt spid="2078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07886"/>
                                        </p:tgtEl>
                                      </p:cBhvr>
                                    </p:animEffect>
                                    <p:set>
                                      <p:cBhvr>
                                        <p:cTn id="22" dur="1" fill="hold">
                                          <p:stCondLst>
                                            <p:cond delay="499"/>
                                          </p:stCondLst>
                                        </p:cTn>
                                        <p:tgtEl>
                                          <p:spTgt spid="20788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9" fill="hold" grpId="0" nodeType="clickEffect">
                                  <p:stCondLst>
                                    <p:cond delay="0"/>
                                  </p:stCondLst>
                                  <p:childTnLst>
                                    <p:set>
                                      <p:cBhvr>
                                        <p:cTn id="26" dur="1" fill="hold">
                                          <p:stCondLst>
                                            <p:cond delay="0"/>
                                          </p:stCondLst>
                                        </p:cTn>
                                        <p:tgtEl>
                                          <p:spTgt spid="207887"/>
                                        </p:tgtEl>
                                        <p:attrNameLst>
                                          <p:attrName>style.visibility</p:attrName>
                                        </p:attrNameLst>
                                      </p:cBhvr>
                                      <p:to>
                                        <p:strVal val="visible"/>
                                      </p:to>
                                    </p:set>
                                    <p:animEffect transition="in" filter="strips(upLeft)">
                                      <p:cBhvr>
                                        <p:cTn id="27" dur="500"/>
                                        <p:tgtEl>
                                          <p:spTgt spid="2078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207887"/>
                                        </p:tgtEl>
                                      </p:cBhvr>
                                    </p:animEffect>
                                    <p:set>
                                      <p:cBhvr>
                                        <p:cTn id="32" dur="1" fill="hold">
                                          <p:stCondLst>
                                            <p:cond delay="499"/>
                                          </p:stCondLst>
                                        </p:cTn>
                                        <p:tgtEl>
                                          <p:spTgt spid="20788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9" fill="hold" grpId="0" nodeType="clickEffect">
                                  <p:stCondLst>
                                    <p:cond delay="0"/>
                                  </p:stCondLst>
                                  <p:childTnLst>
                                    <p:set>
                                      <p:cBhvr>
                                        <p:cTn id="36" dur="1" fill="hold">
                                          <p:stCondLst>
                                            <p:cond delay="0"/>
                                          </p:stCondLst>
                                        </p:cTn>
                                        <p:tgtEl>
                                          <p:spTgt spid="207888"/>
                                        </p:tgtEl>
                                        <p:attrNameLst>
                                          <p:attrName>style.visibility</p:attrName>
                                        </p:attrNameLst>
                                      </p:cBhvr>
                                      <p:to>
                                        <p:strVal val="visible"/>
                                      </p:to>
                                    </p:set>
                                    <p:animEffect transition="in" filter="strips(upLeft)">
                                      <p:cBhvr>
                                        <p:cTn id="37" dur="500"/>
                                        <p:tgtEl>
                                          <p:spTgt spid="2078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07888"/>
                                        </p:tgtEl>
                                      </p:cBhvr>
                                    </p:animEffect>
                                    <p:set>
                                      <p:cBhvr>
                                        <p:cTn id="42" dur="1" fill="hold">
                                          <p:stCondLst>
                                            <p:cond delay="499"/>
                                          </p:stCondLst>
                                        </p:cTn>
                                        <p:tgtEl>
                                          <p:spTgt spid="20788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9" fill="hold" grpId="0" nodeType="clickEffect">
                                  <p:stCondLst>
                                    <p:cond delay="0"/>
                                  </p:stCondLst>
                                  <p:childTnLst>
                                    <p:set>
                                      <p:cBhvr>
                                        <p:cTn id="46" dur="1" fill="hold">
                                          <p:stCondLst>
                                            <p:cond delay="0"/>
                                          </p:stCondLst>
                                        </p:cTn>
                                        <p:tgtEl>
                                          <p:spTgt spid="207892"/>
                                        </p:tgtEl>
                                        <p:attrNameLst>
                                          <p:attrName>style.visibility</p:attrName>
                                        </p:attrNameLst>
                                      </p:cBhvr>
                                      <p:to>
                                        <p:strVal val="visible"/>
                                      </p:to>
                                    </p:set>
                                    <p:animEffect transition="in" filter="strips(upLeft)">
                                      <p:cBhvr>
                                        <p:cTn id="47" dur="500"/>
                                        <p:tgtEl>
                                          <p:spTgt spid="20789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1" nodeType="clickEffect">
                                  <p:stCondLst>
                                    <p:cond delay="0"/>
                                  </p:stCondLst>
                                  <p:childTnLst>
                                    <p:animEffect transition="out" filter="blinds(horizontal)">
                                      <p:cBhvr>
                                        <p:cTn id="51" dur="500"/>
                                        <p:tgtEl>
                                          <p:spTgt spid="207892"/>
                                        </p:tgtEl>
                                      </p:cBhvr>
                                    </p:animEffect>
                                    <p:set>
                                      <p:cBhvr>
                                        <p:cTn id="52" dur="1" fill="hold">
                                          <p:stCondLst>
                                            <p:cond delay="499"/>
                                          </p:stCondLst>
                                        </p:cTn>
                                        <p:tgtEl>
                                          <p:spTgt spid="207892"/>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9" fill="hold" grpId="0" nodeType="clickEffect">
                                  <p:stCondLst>
                                    <p:cond delay="0"/>
                                  </p:stCondLst>
                                  <p:childTnLst>
                                    <p:set>
                                      <p:cBhvr>
                                        <p:cTn id="56" dur="1" fill="hold">
                                          <p:stCondLst>
                                            <p:cond delay="0"/>
                                          </p:stCondLst>
                                        </p:cTn>
                                        <p:tgtEl>
                                          <p:spTgt spid="207889"/>
                                        </p:tgtEl>
                                        <p:attrNameLst>
                                          <p:attrName>style.visibility</p:attrName>
                                        </p:attrNameLst>
                                      </p:cBhvr>
                                      <p:to>
                                        <p:strVal val="visible"/>
                                      </p:to>
                                    </p:set>
                                    <p:animEffect transition="in" filter="strips(upLeft)">
                                      <p:cBhvr>
                                        <p:cTn id="57" dur="500"/>
                                        <p:tgtEl>
                                          <p:spTgt spid="20788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xit" presetSubtype="10" fill="hold" grpId="1" nodeType="clickEffect">
                                  <p:stCondLst>
                                    <p:cond delay="0"/>
                                  </p:stCondLst>
                                  <p:childTnLst>
                                    <p:animEffect transition="out" filter="blinds(horizontal)">
                                      <p:cBhvr>
                                        <p:cTn id="61" dur="500"/>
                                        <p:tgtEl>
                                          <p:spTgt spid="207889"/>
                                        </p:tgtEl>
                                      </p:cBhvr>
                                    </p:animEffect>
                                    <p:set>
                                      <p:cBhvr>
                                        <p:cTn id="62" dur="1" fill="hold">
                                          <p:stCondLst>
                                            <p:cond delay="499"/>
                                          </p:stCondLst>
                                        </p:cTn>
                                        <p:tgtEl>
                                          <p:spTgt spid="207889"/>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9" fill="hold" grpId="0" nodeType="clickEffect">
                                  <p:stCondLst>
                                    <p:cond delay="0"/>
                                  </p:stCondLst>
                                  <p:childTnLst>
                                    <p:set>
                                      <p:cBhvr>
                                        <p:cTn id="66" dur="1" fill="hold">
                                          <p:stCondLst>
                                            <p:cond delay="0"/>
                                          </p:stCondLst>
                                        </p:cTn>
                                        <p:tgtEl>
                                          <p:spTgt spid="207891"/>
                                        </p:tgtEl>
                                        <p:attrNameLst>
                                          <p:attrName>style.visibility</p:attrName>
                                        </p:attrNameLst>
                                      </p:cBhvr>
                                      <p:to>
                                        <p:strVal val="visible"/>
                                      </p:to>
                                    </p:set>
                                    <p:animEffect transition="in" filter="strips(upLeft)">
                                      <p:cBhvr>
                                        <p:cTn id="67" dur="500"/>
                                        <p:tgtEl>
                                          <p:spTgt spid="20789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xit" presetSubtype="10" fill="hold" grpId="1" nodeType="clickEffect">
                                  <p:stCondLst>
                                    <p:cond delay="0"/>
                                  </p:stCondLst>
                                  <p:childTnLst>
                                    <p:animEffect transition="out" filter="blinds(horizontal)">
                                      <p:cBhvr>
                                        <p:cTn id="71" dur="500"/>
                                        <p:tgtEl>
                                          <p:spTgt spid="207891"/>
                                        </p:tgtEl>
                                      </p:cBhvr>
                                    </p:animEffect>
                                    <p:set>
                                      <p:cBhvr>
                                        <p:cTn id="72" dur="1" fill="hold">
                                          <p:stCondLst>
                                            <p:cond delay="499"/>
                                          </p:stCondLst>
                                        </p:cTn>
                                        <p:tgtEl>
                                          <p:spTgt spid="207891"/>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8" presetClass="entr" presetSubtype="9" fill="hold" grpId="0" nodeType="clickEffect">
                                  <p:stCondLst>
                                    <p:cond delay="0"/>
                                  </p:stCondLst>
                                  <p:childTnLst>
                                    <p:set>
                                      <p:cBhvr>
                                        <p:cTn id="76" dur="1" fill="hold">
                                          <p:stCondLst>
                                            <p:cond delay="0"/>
                                          </p:stCondLst>
                                        </p:cTn>
                                        <p:tgtEl>
                                          <p:spTgt spid="207890"/>
                                        </p:tgtEl>
                                        <p:attrNameLst>
                                          <p:attrName>style.visibility</p:attrName>
                                        </p:attrNameLst>
                                      </p:cBhvr>
                                      <p:to>
                                        <p:strVal val="visible"/>
                                      </p:to>
                                    </p:set>
                                    <p:animEffect transition="in" filter="strips(upLeft)">
                                      <p:cBhvr>
                                        <p:cTn id="77" dur="500"/>
                                        <p:tgtEl>
                                          <p:spTgt spid="20789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xit" presetSubtype="10" fill="hold" grpId="1" nodeType="clickEffect">
                                  <p:stCondLst>
                                    <p:cond delay="0"/>
                                  </p:stCondLst>
                                  <p:childTnLst>
                                    <p:animEffect transition="out" filter="blinds(horizontal)">
                                      <p:cBhvr>
                                        <p:cTn id="81" dur="500"/>
                                        <p:tgtEl>
                                          <p:spTgt spid="207890"/>
                                        </p:tgtEl>
                                      </p:cBhvr>
                                    </p:animEffect>
                                    <p:set>
                                      <p:cBhvr>
                                        <p:cTn id="82" dur="1" fill="hold">
                                          <p:stCondLst>
                                            <p:cond delay="499"/>
                                          </p:stCondLst>
                                        </p:cTn>
                                        <p:tgtEl>
                                          <p:spTgt spid="2078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5" grpId="0" animBg="1"/>
      <p:bldP spid="207885" grpId="1" animBg="1"/>
      <p:bldP spid="207886" grpId="0" animBg="1"/>
      <p:bldP spid="207886" grpId="1" animBg="1"/>
      <p:bldP spid="207887" grpId="0" animBg="1"/>
      <p:bldP spid="207887" grpId="1" animBg="1"/>
      <p:bldP spid="207888" grpId="0" animBg="1"/>
      <p:bldP spid="207888" grpId="1" animBg="1"/>
      <p:bldP spid="207889" grpId="0" animBg="1"/>
      <p:bldP spid="207889" grpId="1" animBg="1"/>
      <p:bldP spid="207890" grpId="0" animBg="1"/>
      <p:bldP spid="207890" grpId="1" animBg="1"/>
      <p:bldP spid="207891" grpId="0" animBg="1"/>
      <p:bldP spid="207891" grpId="1" animBg="1"/>
      <p:bldP spid="207892" grpId="0" animBg="1"/>
      <p:bldP spid="207892"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smtClean="0"/>
              <a:t>Flexed Vertex Presentation</a:t>
            </a:r>
            <a:br>
              <a:rPr lang="en-US" smtClean="0"/>
            </a:br>
            <a:r>
              <a:rPr lang="en-US" smtClean="0"/>
              <a:t>8 Possibilities</a:t>
            </a:r>
          </a:p>
        </p:txBody>
      </p:sp>
      <p:pic>
        <p:nvPicPr>
          <p:cNvPr id="22" name="Picture 2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28600" y="1828800"/>
            <a:ext cx="373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p:txBody>
          <a:bodyPr/>
          <a:lstStyle/>
          <a:p>
            <a:endParaRPr lang="en-US" dirty="0"/>
          </a:p>
        </p:txBody>
      </p:sp>
      <p:sp>
        <p:nvSpPr>
          <p:cNvPr id="17413" name="Oval 8"/>
          <p:cNvSpPr>
            <a:spLocks noChangeArrowheads="1"/>
          </p:cNvSpPr>
          <p:nvPr/>
        </p:nvSpPr>
        <p:spPr bwMode="auto">
          <a:xfrm>
            <a:off x="6019800" y="3276600"/>
            <a:ext cx="381000" cy="1752600"/>
          </a:xfrm>
          <a:prstGeom prst="ellips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sw-KE"/>
          </a:p>
        </p:txBody>
      </p:sp>
      <p:sp>
        <p:nvSpPr>
          <p:cNvPr id="17414" name="Oval 10"/>
          <p:cNvSpPr>
            <a:spLocks noChangeArrowheads="1"/>
          </p:cNvSpPr>
          <p:nvPr/>
        </p:nvSpPr>
        <p:spPr bwMode="auto">
          <a:xfrm>
            <a:off x="4973638" y="4287838"/>
            <a:ext cx="2438400" cy="381000"/>
          </a:xfrm>
          <a:prstGeom prst="ellips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sw-KE"/>
          </a:p>
        </p:txBody>
      </p:sp>
      <p:sp>
        <p:nvSpPr>
          <p:cNvPr id="17415" name="Line 11"/>
          <p:cNvSpPr>
            <a:spLocks noChangeShapeType="1"/>
          </p:cNvSpPr>
          <p:nvPr/>
        </p:nvSpPr>
        <p:spPr bwMode="auto">
          <a:xfrm>
            <a:off x="5105400" y="3886200"/>
            <a:ext cx="2133600" cy="914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16" name="Line 12"/>
          <p:cNvSpPr>
            <a:spLocks noChangeShapeType="1"/>
          </p:cNvSpPr>
          <p:nvPr/>
        </p:nvSpPr>
        <p:spPr bwMode="auto">
          <a:xfrm flipV="1">
            <a:off x="5105400" y="3962400"/>
            <a:ext cx="2133600" cy="838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17" name="Line 13"/>
          <p:cNvSpPr>
            <a:spLocks noChangeShapeType="1"/>
          </p:cNvSpPr>
          <p:nvPr/>
        </p:nvSpPr>
        <p:spPr bwMode="auto">
          <a:xfrm>
            <a:off x="5791200" y="3429000"/>
            <a:ext cx="838200" cy="1828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18" name="Line 14"/>
          <p:cNvSpPr>
            <a:spLocks noChangeShapeType="1"/>
          </p:cNvSpPr>
          <p:nvPr/>
        </p:nvSpPr>
        <p:spPr bwMode="auto">
          <a:xfrm flipV="1">
            <a:off x="5791200" y="3429000"/>
            <a:ext cx="914400" cy="1676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19" name="Text Box 15"/>
          <p:cNvSpPr txBox="1">
            <a:spLocks noChangeArrowheads="1"/>
          </p:cNvSpPr>
          <p:nvPr/>
        </p:nvSpPr>
        <p:spPr bwMode="auto">
          <a:xfrm>
            <a:off x="5964238" y="3429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t>OA</a:t>
            </a:r>
          </a:p>
        </p:txBody>
      </p:sp>
      <p:sp>
        <p:nvSpPr>
          <p:cNvPr id="17420" name="Text Box 16"/>
          <p:cNvSpPr txBox="1">
            <a:spLocks noChangeArrowheads="1"/>
          </p:cNvSpPr>
          <p:nvPr/>
        </p:nvSpPr>
        <p:spPr bwMode="auto">
          <a:xfrm>
            <a:off x="5105400" y="42052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t>ROL</a:t>
            </a:r>
          </a:p>
        </p:txBody>
      </p:sp>
      <p:sp>
        <p:nvSpPr>
          <p:cNvPr id="17421" name="Text Box 17"/>
          <p:cNvSpPr txBox="1">
            <a:spLocks noChangeArrowheads="1"/>
          </p:cNvSpPr>
          <p:nvPr/>
        </p:nvSpPr>
        <p:spPr bwMode="auto">
          <a:xfrm>
            <a:off x="6629400" y="4191000"/>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LOL</a:t>
            </a:r>
          </a:p>
        </p:txBody>
      </p:sp>
      <p:sp>
        <p:nvSpPr>
          <p:cNvPr id="17422" name="Text Box 18"/>
          <p:cNvSpPr txBox="1">
            <a:spLocks noChangeArrowheads="1"/>
          </p:cNvSpPr>
          <p:nvPr/>
        </p:nvSpPr>
        <p:spPr bwMode="auto">
          <a:xfrm>
            <a:off x="5964238" y="46751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t>OP</a:t>
            </a:r>
          </a:p>
        </p:txBody>
      </p:sp>
      <p:sp>
        <p:nvSpPr>
          <p:cNvPr id="17423" name="Text Box 20"/>
          <p:cNvSpPr txBox="1">
            <a:spLocks noChangeArrowheads="1"/>
          </p:cNvSpPr>
          <p:nvPr/>
        </p:nvSpPr>
        <p:spPr bwMode="auto">
          <a:xfrm>
            <a:off x="5410200" y="37480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dirty="0"/>
              <a:t>ROA</a:t>
            </a:r>
          </a:p>
        </p:txBody>
      </p:sp>
      <p:sp>
        <p:nvSpPr>
          <p:cNvPr id="17424" name="Text Box 21"/>
          <p:cNvSpPr txBox="1">
            <a:spLocks noChangeArrowheads="1"/>
          </p:cNvSpPr>
          <p:nvPr/>
        </p:nvSpPr>
        <p:spPr bwMode="auto">
          <a:xfrm>
            <a:off x="6477000" y="3733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t>LOA</a:t>
            </a:r>
          </a:p>
        </p:txBody>
      </p:sp>
      <p:sp>
        <p:nvSpPr>
          <p:cNvPr id="17425" name="Text Box 22"/>
          <p:cNvSpPr txBox="1">
            <a:spLocks noChangeArrowheads="1"/>
          </p:cNvSpPr>
          <p:nvPr/>
        </p:nvSpPr>
        <p:spPr bwMode="auto">
          <a:xfrm>
            <a:off x="5319713" y="4654550"/>
            <a:ext cx="700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t>ROP</a:t>
            </a:r>
          </a:p>
        </p:txBody>
      </p:sp>
      <p:sp>
        <p:nvSpPr>
          <p:cNvPr id="17426" name="Text Box 23"/>
          <p:cNvSpPr txBox="1">
            <a:spLocks noChangeArrowheads="1"/>
          </p:cNvSpPr>
          <p:nvPr/>
        </p:nvSpPr>
        <p:spPr bwMode="auto">
          <a:xfrm>
            <a:off x="6462713" y="46751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t>LOP</a:t>
            </a:r>
          </a:p>
        </p:txBody>
      </p:sp>
    </p:spTree>
    <p:extLst>
      <p:ext uri="{BB962C8B-B14F-4D97-AF65-F5344CB8AC3E}">
        <p14:creationId xmlns:p14="http://schemas.microsoft.com/office/powerpoint/2010/main" val="8618319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smtClean="0"/>
              <a:t>Engagement</a:t>
            </a:r>
          </a:p>
        </p:txBody>
      </p:sp>
      <p:sp>
        <p:nvSpPr>
          <p:cNvPr id="19459" name="Rectangle 5"/>
          <p:cNvSpPr>
            <a:spLocks noGrp="1" noChangeArrowheads="1"/>
          </p:cNvSpPr>
          <p:nvPr>
            <p:ph type="body" idx="1"/>
          </p:nvPr>
        </p:nvSpPr>
        <p:spPr/>
        <p:txBody>
          <a:bodyPr/>
          <a:lstStyle/>
          <a:p>
            <a:pPr eaLnBrk="1" hangingPunct="1">
              <a:lnSpc>
                <a:spcPct val="90000"/>
              </a:lnSpc>
            </a:pPr>
            <a:r>
              <a:rPr lang="en-US" sz="2800" smtClean="0"/>
              <a:t>Determined by the amount of head/ presenting part that is above or below the pelvic brim</a:t>
            </a:r>
          </a:p>
          <a:p>
            <a:pPr eaLnBrk="1" hangingPunct="1">
              <a:lnSpc>
                <a:spcPct val="90000"/>
              </a:lnSpc>
            </a:pPr>
            <a:endParaRPr lang="en-US" sz="2800" smtClean="0"/>
          </a:p>
          <a:p>
            <a:pPr eaLnBrk="1" hangingPunct="1">
              <a:lnSpc>
                <a:spcPct val="90000"/>
              </a:lnSpc>
            </a:pPr>
            <a:r>
              <a:rPr lang="en-US" sz="2800" smtClean="0"/>
              <a:t>This is usually done by dividing the head into ”fifths”</a:t>
            </a:r>
          </a:p>
          <a:p>
            <a:pPr eaLnBrk="1" hangingPunct="1">
              <a:lnSpc>
                <a:spcPct val="90000"/>
              </a:lnSpc>
            </a:pPr>
            <a:endParaRPr lang="en-US" sz="2800" smtClean="0"/>
          </a:p>
          <a:p>
            <a:pPr eaLnBrk="1" hangingPunct="1">
              <a:lnSpc>
                <a:spcPct val="90000"/>
              </a:lnSpc>
              <a:buFont typeface="Wingdings" pitchFamily="2" charset="2"/>
              <a:buNone/>
            </a:pPr>
            <a:endParaRPr lang="en-US" sz="2800" smtClean="0"/>
          </a:p>
        </p:txBody>
      </p:sp>
    </p:spTree>
    <p:extLst>
      <p:ext uri="{BB962C8B-B14F-4D97-AF65-F5344CB8AC3E}">
        <p14:creationId xmlns:p14="http://schemas.microsoft.com/office/powerpoint/2010/main" val="33484027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533400"/>
            <a:ext cx="7158038" cy="1412875"/>
          </a:xfrm>
        </p:spPr>
        <p:txBody>
          <a:bodyPr>
            <a:normAutofit fontScale="90000"/>
          </a:bodyPr>
          <a:lstStyle/>
          <a:p>
            <a:pPr eaLnBrk="1" hangingPunct="1"/>
            <a:r>
              <a:rPr lang="en-US" sz="8800" dirty="0" smtClean="0"/>
              <a:t>Questions? </a:t>
            </a:r>
          </a:p>
        </p:txBody>
      </p:sp>
      <p:pic>
        <p:nvPicPr>
          <p:cNvPr id="23555" name="Picture 2" descr="D:\FLO\ebooks\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438400"/>
            <a:ext cx="46767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4546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t>ASSIGNMENT</a:t>
            </a:r>
            <a:r>
              <a:rPr lang="en-US" sz="4000" smtClean="0"/>
              <a:t>: LIST FIVE (OR MORE) FACTORS </a:t>
            </a:r>
            <a:r>
              <a:rPr lang="en-US" sz="4000" dirty="0" smtClean="0"/>
              <a:t>THAT CAUSE NON – ENGAGEMENT OF THE FETAL HEAD AT TERM.</a:t>
            </a:r>
            <a:endParaRPr lang="en-US" sz="4000" dirty="0"/>
          </a:p>
        </p:txBody>
      </p:sp>
    </p:spTree>
    <p:extLst>
      <p:ext uri="{BB962C8B-B14F-4D97-AF65-F5344CB8AC3E}">
        <p14:creationId xmlns:p14="http://schemas.microsoft.com/office/powerpoint/2010/main" val="244963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09"/>
            <a:ext cx="8229600" cy="1143000"/>
          </a:xfrm>
        </p:spPr>
        <p:txBody>
          <a:bodyPr/>
          <a:lstStyle/>
          <a:p>
            <a:r>
              <a:rPr lang="en-US" dirty="0" smtClean="0"/>
              <a:t>PROBABLE SIGNS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6330667"/>
              </p:ext>
            </p:extLst>
          </p:nvPr>
        </p:nvGraphicFramePr>
        <p:xfrm>
          <a:off x="228600" y="990600"/>
          <a:ext cx="8763000" cy="5669280"/>
        </p:xfrm>
        <a:graphic>
          <a:graphicData uri="http://schemas.openxmlformats.org/drawingml/2006/table">
            <a:tbl>
              <a:tblPr firstRow="1" bandRow="1">
                <a:tableStyleId>{5C22544A-7EE6-4342-B048-85BDC9FD1C3A}</a:tableStyleId>
              </a:tblPr>
              <a:tblGrid>
                <a:gridCol w="3505200"/>
                <a:gridCol w="2743200"/>
                <a:gridCol w="2514600"/>
              </a:tblGrid>
              <a:tr h="370840">
                <a:tc>
                  <a:txBody>
                    <a:bodyPr/>
                    <a:lstStyle/>
                    <a:p>
                      <a:r>
                        <a:rPr lang="en-US" dirty="0" smtClean="0"/>
                        <a:t>SIGN/SYMPTOM</a:t>
                      </a:r>
                      <a:endParaRPr lang="en-US" dirty="0"/>
                    </a:p>
                  </a:txBody>
                  <a:tcPr/>
                </a:tc>
                <a:tc>
                  <a:txBody>
                    <a:bodyPr/>
                    <a:lstStyle/>
                    <a:p>
                      <a:r>
                        <a:rPr lang="en-US" dirty="0" smtClean="0"/>
                        <a:t>GESTATIONAL AGE OF OCCURENCE</a:t>
                      </a:r>
                      <a:endParaRPr lang="en-US" dirty="0"/>
                    </a:p>
                  </a:txBody>
                  <a:tcPr/>
                </a:tc>
                <a:tc>
                  <a:txBody>
                    <a:bodyPr/>
                    <a:lstStyle/>
                    <a:p>
                      <a:r>
                        <a:rPr lang="en-US" dirty="0" smtClean="0"/>
                        <a:t>DIFFERENTIAL DIAGNOSIS</a:t>
                      </a:r>
                      <a:endParaRPr lang="en-US" dirty="0"/>
                    </a:p>
                  </a:txBody>
                  <a:tcPr/>
                </a:tc>
              </a:tr>
              <a:tr h="370840">
                <a:tc>
                  <a:txBody>
                    <a:bodyPr/>
                    <a:lstStyle/>
                    <a:p>
                      <a:r>
                        <a:rPr lang="en-US" sz="1800" kern="1200" dirty="0" smtClean="0">
                          <a:solidFill>
                            <a:schemeClr val="dk1"/>
                          </a:solidFill>
                          <a:effectLst/>
                          <a:latin typeface="+mn-lt"/>
                          <a:ea typeface="+mn-ea"/>
                          <a:cs typeface="+mn-cs"/>
                        </a:rPr>
                        <a:t>Presence of hCG* in:</a:t>
                      </a:r>
                    </a:p>
                    <a:p>
                      <a:pPr lvl="0"/>
                      <a:r>
                        <a:rPr lang="en-US" sz="1800" kern="1200" dirty="0" smtClean="0">
                          <a:solidFill>
                            <a:schemeClr val="dk1"/>
                          </a:solidFill>
                          <a:effectLst/>
                          <a:latin typeface="+mn-lt"/>
                          <a:ea typeface="+mn-ea"/>
                          <a:cs typeface="+mn-cs"/>
                        </a:rPr>
                        <a:t>Blood</a:t>
                      </a:r>
                    </a:p>
                    <a:p>
                      <a:pPr lvl="0"/>
                      <a:r>
                        <a:rPr lang="en-US" sz="1800" kern="1200" dirty="0" smtClean="0">
                          <a:solidFill>
                            <a:schemeClr val="dk1"/>
                          </a:solidFill>
                          <a:effectLst/>
                          <a:latin typeface="+mn-lt"/>
                          <a:ea typeface="+mn-ea"/>
                          <a:cs typeface="+mn-cs"/>
                        </a:rPr>
                        <a:t>Urine</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Softened isthmus (</a:t>
                      </a:r>
                      <a:r>
                        <a:rPr lang="en-US" sz="1800" kern="1200" dirty="0" err="1" smtClean="0">
                          <a:solidFill>
                            <a:schemeClr val="dk1"/>
                          </a:solidFill>
                          <a:effectLst/>
                          <a:latin typeface="+mn-lt"/>
                          <a:ea typeface="+mn-ea"/>
                          <a:cs typeface="+mn-cs"/>
                        </a:rPr>
                        <a:t>Hegar's</a:t>
                      </a:r>
                      <a:r>
                        <a:rPr lang="en-US" sz="1800" kern="1200" dirty="0" smtClean="0">
                          <a:solidFill>
                            <a:schemeClr val="dk1"/>
                          </a:solidFill>
                          <a:effectLst/>
                          <a:latin typeface="+mn-lt"/>
                          <a:ea typeface="+mn-ea"/>
                          <a:cs typeface="+mn-cs"/>
                        </a:rPr>
                        <a:t> sign)</a:t>
                      </a:r>
                    </a:p>
                    <a:p>
                      <a:r>
                        <a:rPr lang="en-US" sz="1800" kern="1200" dirty="0" smtClean="0">
                          <a:solidFill>
                            <a:schemeClr val="dk1"/>
                          </a:solidFill>
                          <a:effectLst/>
                          <a:latin typeface="+mn-lt"/>
                          <a:ea typeface="+mn-ea"/>
                          <a:cs typeface="+mn-cs"/>
                        </a:rPr>
                        <a:t> </a:t>
                      </a:r>
                    </a:p>
                    <a:p>
                      <a:r>
                        <a:rPr lang="en-US" sz="1800" kern="1200" dirty="0" err="1" smtClean="0">
                          <a:solidFill>
                            <a:schemeClr val="dk1"/>
                          </a:solidFill>
                          <a:effectLst/>
                          <a:latin typeface="+mn-lt"/>
                          <a:ea typeface="+mn-ea"/>
                          <a:cs typeface="+mn-cs"/>
                        </a:rPr>
                        <a:t>Blueing</a:t>
                      </a:r>
                      <a:r>
                        <a:rPr lang="en-US" sz="1800" kern="1200" dirty="0" smtClean="0">
                          <a:solidFill>
                            <a:schemeClr val="dk1"/>
                          </a:solidFill>
                          <a:effectLst/>
                          <a:latin typeface="+mn-lt"/>
                          <a:ea typeface="+mn-ea"/>
                          <a:cs typeface="+mn-cs"/>
                        </a:rPr>
                        <a:t> of vagina</a:t>
                      </a:r>
                    </a:p>
                    <a:p>
                      <a:r>
                        <a:rPr lang="en-US" sz="1800" kern="1200" dirty="0" smtClean="0">
                          <a:solidFill>
                            <a:schemeClr val="dk1"/>
                          </a:solidFill>
                          <a:effectLst/>
                          <a:latin typeface="+mn-lt"/>
                          <a:ea typeface="+mn-ea"/>
                          <a:cs typeface="+mn-cs"/>
                        </a:rPr>
                        <a:t>(</a:t>
                      </a:r>
                      <a:r>
                        <a:rPr lang="en-US" sz="1800" kern="1200" dirty="0" err="1" smtClean="0">
                          <a:solidFill>
                            <a:schemeClr val="dk1"/>
                          </a:solidFill>
                          <a:effectLst/>
                          <a:latin typeface="+mn-lt"/>
                          <a:ea typeface="+mn-ea"/>
                          <a:cs typeface="+mn-cs"/>
                        </a:rPr>
                        <a:t>Jacquemier's</a:t>
                      </a:r>
                      <a:r>
                        <a:rPr lang="en-US" sz="1800" kern="1200" dirty="0" smtClean="0">
                          <a:solidFill>
                            <a:schemeClr val="dk1"/>
                          </a:solidFill>
                          <a:effectLst/>
                          <a:latin typeface="+mn-lt"/>
                          <a:ea typeface="+mn-ea"/>
                          <a:cs typeface="+mn-cs"/>
                        </a:rPr>
                        <a:t> sign/</a:t>
                      </a:r>
                      <a:r>
                        <a:rPr lang="en-US" sz="1800" kern="1200" dirty="0" err="1" smtClean="0">
                          <a:solidFill>
                            <a:schemeClr val="dk1"/>
                          </a:solidFill>
                          <a:effectLst/>
                          <a:latin typeface="+mn-lt"/>
                          <a:ea typeface="+mn-ea"/>
                          <a:cs typeface="+mn-cs"/>
                        </a:rPr>
                        <a:t>chadwick’s</a:t>
                      </a:r>
                      <a:r>
                        <a:rPr lang="en-US" sz="1800" kern="1200" dirty="0" smtClean="0">
                          <a:solidFill>
                            <a:schemeClr val="dk1"/>
                          </a:solidFill>
                          <a:effectLst/>
                          <a:latin typeface="+mn-lt"/>
                          <a:ea typeface="+mn-ea"/>
                          <a:cs typeface="+mn-cs"/>
                        </a:rPr>
                        <a:t>)</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Pulsation in </a:t>
                      </a:r>
                      <a:r>
                        <a:rPr lang="en-US" sz="1800" kern="1200" dirty="0" err="1" smtClean="0">
                          <a:solidFill>
                            <a:schemeClr val="dk1"/>
                          </a:solidFill>
                          <a:effectLst/>
                          <a:latin typeface="+mn-lt"/>
                          <a:ea typeface="+mn-ea"/>
                          <a:cs typeface="+mn-cs"/>
                        </a:rPr>
                        <a:t>fornices</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Osiander's</a:t>
                      </a:r>
                      <a:r>
                        <a:rPr lang="en-US" sz="1800" kern="1200" dirty="0" smtClean="0">
                          <a:solidFill>
                            <a:schemeClr val="dk1"/>
                          </a:solidFill>
                          <a:effectLst/>
                          <a:latin typeface="+mn-lt"/>
                          <a:ea typeface="+mn-ea"/>
                          <a:cs typeface="+mn-cs"/>
                        </a:rPr>
                        <a:t> sign)</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Uterine growth</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Braxton Hicks contractions</a:t>
                      </a:r>
                    </a:p>
                    <a:p>
                      <a:r>
                        <a:rPr lang="en-US" sz="1800" kern="1200" dirty="0" smtClean="0">
                          <a:solidFill>
                            <a:schemeClr val="dk1"/>
                          </a:solidFill>
                          <a:effectLst/>
                          <a:latin typeface="+mn-lt"/>
                          <a:ea typeface="+mn-ea"/>
                          <a:cs typeface="+mn-cs"/>
                        </a:rPr>
                        <a:t>Ballottement of foetus</a:t>
                      </a:r>
                    </a:p>
                    <a:p>
                      <a:endParaRPr lang="en-US" dirty="0"/>
                    </a:p>
                  </a:txBody>
                  <a:tcPr/>
                </a:tc>
                <a:tc>
                  <a:txBody>
                    <a:bodyPr/>
                    <a:lstStyle/>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4-12 weeks</a:t>
                      </a:r>
                    </a:p>
                    <a:p>
                      <a:r>
                        <a:rPr lang="en-US" sz="1800" kern="1200" dirty="0" smtClean="0">
                          <a:solidFill>
                            <a:schemeClr val="dk1"/>
                          </a:solidFill>
                          <a:effectLst/>
                          <a:latin typeface="+mn-lt"/>
                          <a:ea typeface="+mn-ea"/>
                          <a:cs typeface="+mn-cs"/>
                        </a:rPr>
                        <a:t>6-12 weeks</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6-12 weeks</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8 weeks</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8 weeks</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8 weeks</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16 weeks</a:t>
                      </a:r>
                    </a:p>
                    <a:p>
                      <a:r>
                        <a:rPr lang="en-US" sz="1800" kern="1200" dirty="0" smtClean="0">
                          <a:solidFill>
                            <a:schemeClr val="dk1"/>
                          </a:solidFill>
                          <a:effectLst/>
                          <a:latin typeface="+mn-lt"/>
                          <a:ea typeface="+mn-ea"/>
                          <a:cs typeface="+mn-cs"/>
                        </a:rPr>
                        <a:t>16-28 weeks</a:t>
                      </a:r>
                      <a:endParaRPr lang="en-US" dirty="0"/>
                    </a:p>
                  </a:txBody>
                  <a:tcPr/>
                </a:tc>
                <a:tc>
                  <a:txBody>
                    <a:bodyPr/>
                    <a:lstStyle/>
                    <a:p>
                      <a:endParaRPr lang="fr-FR" sz="1800" kern="1200" dirty="0" smtClean="0">
                        <a:solidFill>
                          <a:schemeClr val="dk1"/>
                        </a:solidFill>
                        <a:effectLst/>
                        <a:latin typeface="+mn-lt"/>
                        <a:ea typeface="+mn-ea"/>
                        <a:cs typeface="+mn-cs"/>
                      </a:endParaRPr>
                    </a:p>
                    <a:p>
                      <a:r>
                        <a:rPr lang="fr-FR" sz="1800" kern="1200" dirty="0" err="1" smtClean="0">
                          <a:solidFill>
                            <a:schemeClr val="dk1"/>
                          </a:solidFill>
                          <a:effectLst/>
                          <a:latin typeface="+mn-lt"/>
                          <a:ea typeface="+mn-ea"/>
                          <a:cs typeface="+mn-cs"/>
                        </a:rPr>
                        <a:t>Hydatidiform</a:t>
                      </a:r>
                      <a:r>
                        <a:rPr lang="fr-FR" sz="1800" kern="1200" dirty="0" smtClean="0">
                          <a:solidFill>
                            <a:schemeClr val="dk1"/>
                          </a:solidFill>
                          <a:effectLst/>
                          <a:latin typeface="+mn-lt"/>
                          <a:ea typeface="+mn-ea"/>
                          <a:cs typeface="+mn-cs"/>
                        </a:rPr>
                        <a:t> mole</a:t>
                      </a:r>
                      <a:endParaRPr lang="en-US" sz="1800" kern="1200" dirty="0" smtClean="0">
                        <a:solidFill>
                          <a:schemeClr val="dk1"/>
                        </a:solidFill>
                        <a:effectLst/>
                        <a:latin typeface="+mn-lt"/>
                        <a:ea typeface="+mn-ea"/>
                        <a:cs typeface="+mn-cs"/>
                      </a:endParaRPr>
                    </a:p>
                    <a:p>
                      <a:r>
                        <a:rPr lang="fr-FR" sz="1800" kern="1200" dirty="0" err="1" smtClean="0">
                          <a:solidFill>
                            <a:schemeClr val="dk1"/>
                          </a:solidFill>
                          <a:effectLst/>
                          <a:latin typeface="+mn-lt"/>
                          <a:ea typeface="+mn-ea"/>
                          <a:cs typeface="+mn-cs"/>
                        </a:rPr>
                        <a:t>Choriocarcinoma</a:t>
                      </a:r>
                      <a:endParaRPr lang="en-US" sz="1800" kern="1200" dirty="0" smtClean="0">
                        <a:solidFill>
                          <a:schemeClr val="dk1"/>
                        </a:solidFill>
                        <a:effectLst/>
                        <a:latin typeface="+mn-lt"/>
                        <a:ea typeface="+mn-ea"/>
                        <a:cs typeface="+mn-cs"/>
                      </a:endParaRPr>
                    </a:p>
                    <a:p>
                      <a:r>
                        <a:rPr lang="fr-FR" sz="1800" kern="1200" dirty="0" smtClean="0">
                          <a:solidFill>
                            <a:schemeClr val="dk1"/>
                          </a:solidFill>
                          <a:effectLst/>
                          <a:latin typeface="+mn-lt"/>
                          <a:ea typeface="+mn-ea"/>
                          <a:cs typeface="+mn-cs"/>
                        </a:rPr>
                        <a:t> </a:t>
                      </a:r>
                      <a:endParaRPr lang="en-US" sz="1800" kern="1200" dirty="0" smtClean="0">
                        <a:solidFill>
                          <a:schemeClr val="dk1"/>
                        </a:solidFill>
                        <a:effectLst/>
                        <a:latin typeface="+mn-lt"/>
                        <a:ea typeface="+mn-ea"/>
                        <a:cs typeface="+mn-cs"/>
                      </a:endParaRPr>
                    </a:p>
                    <a:p>
                      <a:r>
                        <a:rPr lang="fr-FR" sz="1800" kern="1200" dirty="0" smtClean="0">
                          <a:solidFill>
                            <a:schemeClr val="dk1"/>
                          </a:solidFill>
                          <a:effectLst/>
                          <a:latin typeface="+mn-lt"/>
                          <a:ea typeface="+mn-ea"/>
                          <a:cs typeface="+mn-cs"/>
                        </a:rPr>
                        <a:t> </a:t>
                      </a:r>
                      <a:r>
                        <a:rPr lang="fr-FR" sz="1800" kern="1200" dirty="0" err="1" smtClean="0">
                          <a:solidFill>
                            <a:schemeClr val="dk1"/>
                          </a:solidFill>
                          <a:effectLst/>
                          <a:latin typeface="+mn-lt"/>
                          <a:ea typeface="+mn-ea"/>
                          <a:cs typeface="+mn-cs"/>
                        </a:rPr>
                        <a:t>Pelvic</a:t>
                      </a:r>
                      <a:r>
                        <a:rPr lang="fr-FR" sz="1800" kern="1200" dirty="0" smtClean="0">
                          <a:solidFill>
                            <a:schemeClr val="dk1"/>
                          </a:solidFill>
                          <a:effectLst/>
                          <a:latin typeface="+mn-lt"/>
                          <a:ea typeface="+mn-ea"/>
                          <a:cs typeface="+mn-cs"/>
                        </a:rPr>
                        <a:t> congestion</a:t>
                      </a:r>
                      <a:endParaRPr lang="en-US" sz="1800" kern="1200" dirty="0" smtClean="0">
                        <a:solidFill>
                          <a:schemeClr val="dk1"/>
                        </a:solidFill>
                        <a:effectLst/>
                        <a:latin typeface="+mn-lt"/>
                        <a:ea typeface="+mn-ea"/>
                        <a:cs typeface="+mn-cs"/>
                      </a:endParaRPr>
                    </a:p>
                    <a:p>
                      <a:r>
                        <a:rPr lang="fr-FR" sz="1800" kern="1200" dirty="0" smtClean="0">
                          <a:solidFill>
                            <a:schemeClr val="dk1"/>
                          </a:solidFill>
                          <a:effectLst/>
                          <a:latin typeface="+mn-lt"/>
                          <a:ea typeface="+mn-ea"/>
                          <a:cs typeface="+mn-cs"/>
                        </a:rPr>
                        <a:t> </a:t>
                      </a:r>
                      <a:endParaRPr lang="en-US" sz="1800" kern="1200" dirty="0" smtClean="0">
                        <a:solidFill>
                          <a:schemeClr val="dk1"/>
                        </a:solidFill>
                        <a:effectLst/>
                        <a:latin typeface="+mn-lt"/>
                        <a:ea typeface="+mn-ea"/>
                        <a:cs typeface="+mn-cs"/>
                      </a:endParaRPr>
                    </a:p>
                    <a:p>
                      <a:r>
                        <a:rPr lang="fr-FR" sz="1800" kern="1200" dirty="0" smtClean="0">
                          <a:solidFill>
                            <a:schemeClr val="dk1"/>
                          </a:solidFill>
                          <a:effectLst/>
                          <a:latin typeface="+mn-lt"/>
                          <a:ea typeface="+mn-ea"/>
                          <a:cs typeface="+mn-cs"/>
                        </a:rPr>
                        <a:t> </a:t>
                      </a:r>
                      <a:endParaRPr lang="en-US" sz="1800" kern="1200" dirty="0" smtClean="0">
                        <a:solidFill>
                          <a:schemeClr val="dk1"/>
                        </a:solidFill>
                        <a:effectLst/>
                        <a:latin typeface="+mn-lt"/>
                        <a:ea typeface="+mn-ea"/>
                        <a:cs typeface="+mn-cs"/>
                      </a:endParaRPr>
                    </a:p>
                    <a:p>
                      <a:r>
                        <a:rPr lang="fr-FR" sz="1800" kern="1200" dirty="0" smtClean="0">
                          <a:solidFill>
                            <a:schemeClr val="dk1"/>
                          </a:solidFill>
                          <a:effectLst/>
                          <a:latin typeface="+mn-lt"/>
                          <a:ea typeface="+mn-ea"/>
                          <a:cs typeface="+mn-cs"/>
                        </a:rPr>
                        <a:t> </a:t>
                      </a:r>
                    </a:p>
                    <a:p>
                      <a:endParaRPr lang="fr-FR" sz="1800" kern="1200" dirty="0" smtClean="0">
                        <a:solidFill>
                          <a:schemeClr val="dk1"/>
                        </a:solidFill>
                        <a:effectLst/>
                        <a:latin typeface="+mn-lt"/>
                        <a:ea typeface="+mn-ea"/>
                        <a:cs typeface="+mn-cs"/>
                      </a:endParaRPr>
                    </a:p>
                    <a:p>
                      <a:endParaRPr lang="en-US" sz="1800" kern="1200" dirty="0" smtClean="0">
                        <a:solidFill>
                          <a:schemeClr val="dk1"/>
                        </a:solidFill>
                        <a:effectLst/>
                        <a:latin typeface="+mn-lt"/>
                        <a:ea typeface="+mn-ea"/>
                        <a:cs typeface="+mn-cs"/>
                      </a:endParaRPr>
                    </a:p>
                    <a:p>
                      <a:endParaRPr lang="fr-FR" sz="1800" kern="1200" dirty="0" smtClean="0">
                        <a:solidFill>
                          <a:schemeClr val="dk1"/>
                        </a:solidFill>
                        <a:effectLst/>
                        <a:latin typeface="+mn-lt"/>
                        <a:ea typeface="+mn-ea"/>
                        <a:cs typeface="+mn-cs"/>
                      </a:endParaRPr>
                    </a:p>
                    <a:p>
                      <a:endParaRPr lang="fr-FR" sz="1800" kern="1200" dirty="0" smtClean="0">
                        <a:solidFill>
                          <a:schemeClr val="dk1"/>
                        </a:solidFill>
                        <a:effectLst/>
                        <a:latin typeface="+mn-lt"/>
                        <a:ea typeface="+mn-ea"/>
                        <a:cs typeface="+mn-cs"/>
                      </a:endParaRPr>
                    </a:p>
                    <a:p>
                      <a:endParaRPr lang="fr-FR" sz="1800" kern="1200" dirty="0" smtClean="0">
                        <a:solidFill>
                          <a:schemeClr val="dk1"/>
                        </a:solidFill>
                        <a:effectLst/>
                        <a:latin typeface="+mn-lt"/>
                        <a:ea typeface="+mn-ea"/>
                        <a:cs typeface="+mn-cs"/>
                      </a:endParaRPr>
                    </a:p>
                    <a:p>
                      <a:r>
                        <a:rPr lang="fr-FR" sz="1800" kern="1200" dirty="0" err="1" smtClean="0">
                          <a:solidFill>
                            <a:schemeClr val="dk1"/>
                          </a:solidFill>
                          <a:effectLst/>
                          <a:latin typeface="+mn-lt"/>
                          <a:ea typeface="+mn-ea"/>
                          <a:cs typeface="+mn-cs"/>
                        </a:rPr>
                        <a:t>Tumours</a:t>
                      </a:r>
                      <a:endParaRPr lang="en-US" sz="1800" kern="1200" dirty="0" smtClean="0">
                        <a:solidFill>
                          <a:schemeClr val="dk1"/>
                        </a:solidFill>
                        <a:effectLst/>
                        <a:latin typeface="+mn-lt"/>
                        <a:ea typeface="+mn-ea"/>
                        <a:cs typeface="+mn-cs"/>
                      </a:endParaRPr>
                    </a:p>
                    <a:p>
                      <a:endParaRPr lang="en-US" dirty="0"/>
                    </a:p>
                  </a:txBody>
                  <a:tcPr/>
                </a:tc>
              </a:tr>
            </a:tbl>
          </a:graphicData>
        </a:graphic>
      </p:graphicFrame>
    </p:spTree>
    <p:extLst>
      <p:ext uri="{BB962C8B-B14F-4D97-AF65-F5344CB8AC3E}">
        <p14:creationId xmlns:p14="http://schemas.microsoft.com/office/powerpoint/2010/main" val="14533561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AUSCULTATE: DEMONSTRATE TECHNIQUE</a:t>
            </a:r>
            <a:endParaRPr lang="en-US" dirty="0"/>
          </a:p>
        </p:txBody>
      </p:sp>
    </p:spTree>
    <p:extLst>
      <p:ext uri="{BB962C8B-B14F-4D97-AF65-F5344CB8AC3E}">
        <p14:creationId xmlns:p14="http://schemas.microsoft.com/office/powerpoint/2010/main" val="11837264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ANC PROFILE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06829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Perform the following tests: </a:t>
            </a:r>
            <a:endParaRPr lang="en-US" dirty="0"/>
          </a:p>
        </p:txBody>
      </p:sp>
      <p:sp>
        <p:nvSpPr>
          <p:cNvPr id="3" name="Content Placeholder 2"/>
          <p:cNvSpPr>
            <a:spLocks noGrp="1"/>
          </p:cNvSpPr>
          <p:nvPr>
            <p:ph idx="1"/>
          </p:nvPr>
        </p:nvSpPr>
        <p:spPr/>
        <p:txBody>
          <a:bodyPr>
            <a:normAutofit fontScale="92500"/>
          </a:bodyPr>
          <a:lstStyle/>
          <a:p>
            <a:r>
              <a:rPr lang="en-US" dirty="0" smtClean="0"/>
              <a:t>Urine:</a:t>
            </a:r>
          </a:p>
          <a:p>
            <a:pPr lvl="1"/>
            <a:r>
              <a:rPr lang="en-US" dirty="0" smtClean="0"/>
              <a:t>Multiple dipstick </a:t>
            </a:r>
            <a:r>
              <a:rPr lang="en-US" dirty="0"/>
              <a:t>test for proteinuria, acetone and sugar for all women and urinalysis for bacteriuria </a:t>
            </a:r>
          </a:p>
          <a:p>
            <a:r>
              <a:rPr lang="en-US" dirty="0"/>
              <a:t>Blood: </a:t>
            </a:r>
            <a:endParaRPr lang="en-US" dirty="0" smtClean="0"/>
          </a:p>
          <a:p>
            <a:pPr lvl="1"/>
            <a:r>
              <a:rPr lang="en-US" dirty="0" smtClean="0"/>
              <a:t>Syphilis (</a:t>
            </a:r>
            <a:r>
              <a:rPr lang="en-US" dirty="0"/>
              <a:t>VDRL or RPR) </a:t>
            </a:r>
            <a:r>
              <a:rPr lang="en-US" dirty="0" smtClean="0"/>
              <a:t>/ DUOKIT</a:t>
            </a:r>
            <a:endParaRPr lang="en-US" dirty="0"/>
          </a:p>
          <a:p>
            <a:pPr lvl="1"/>
            <a:r>
              <a:rPr lang="en-US" dirty="0"/>
              <a:t>Blood-group typing (ABO and rhesus) </a:t>
            </a:r>
          </a:p>
          <a:p>
            <a:pPr lvl="1"/>
            <a:r>
              <a:rPr lang="en-US" dirty="0" err="1"/>
              <a:t>Haemoglobin</a:t>
            </a:r>
            <a:r>
              <a:rPr lang="en-US" dirty="0"/>
              <a:t> (</a:t>
            </a:r>
            <a:r>
              <a:rPr lang="en-US" dirty="0" err="1"/>
              <a:t>Hb</a:t>
            </a:r>
            <a:r>
              <a:rPr lang="en-US" dirty="0"/>
              <a:t>) </a:t>
            </a:r>
          </a:p>
          <a:p>
            <a:r>
              <a:rPr lang="en-US" dirty="0" err="1"/>
              <a:t>Counselling</a:t>
            </a:r>
            <a:r>
              <a:rPr lang="en-US" dirty="0"/>
              <a:t> and testing for HIV </a:t>
            </a:r>
            <a:r>
              <a:rPr lang="en-US" dirty="0" smtClean="0"/>
              <a:t>(PMTCT)</a:t>
            </a:r>
            <a:endParaRPr lang="en-US" dirty="0"/>
          </a:p>
          <a:p>
            <a:r>
              <a:rPr lang="en-US" dirty="0" smtClean="0"/>
              <a:t>ICFT screening for TB; Sputum </a:t>
            </a:r>
            <a:r>
              <a:rPr lang="en-US" dirty="0"/>
              <a:t>for AFB if indicated </a:t>
            </a:r>
          </a:p>
          <a:p>
            <a:endParaRPr lang="en-US" dirty="0"/>
          </a:p>
        </p:txBody>
      </p:sp>
    </p:spTree>
    <p:extLst>
      <p:ext uri="{BB962C8B-B14F-4D97-AF65-F5344CB8AC3E}">
        <p14:creationId xmlns:p14="http://schemas.microsoft.com/office/powerpoint/2010/main" val="24007813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RELEVANT INTERVENTIONS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752256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r>
              <a:rPr lang="en-US" dirty="0" smtClean="0"/>
              <a:t>Iron </a:t>
            </a:r>
            <a:r>
              <a:rPr lang="en-US" dirty="0"/>
              <a:t>and folic acid supplements to all women </a:t>
            </a:r>
          </a:p>
          <a:p>
            <a:r>
              <a:rPr lang="en-US" dirty="0" smtClean="0"/>
              <a:t>LLIN</a:t>
            </a:r>
            <a:endParaRPr lang="en-US" dirty="0"/>
          </a:p>
          <a:p>
            <a:r>
              <a:rPr lang="en-US" dirty="0"/>
              <a:t>Tetanus </a:t>
            </a:r>
            <a:r>
              <a:rPr lang="en-US" dirty="0" smtClean="0"/>
              <a:t>toxoid</a:t>
            </a:r>
          </a:p>
          <a:p>
            <a:r>
              <a:rPr lang="en-US" dirty="0" err="1"/>
              <a:t>Mebendazole</a:t>
            </a:r>
            <a:r>
              <a:rPr lang="en-US" dirty="0"/>
              <a:t> 500mg stat </a:t>
            </a:r>
          </a:p>
        </p:txBody>
      </p:sp>
      <p:sp>
        <p:nvSpPr>
          <p:cNvPr id="5" name="Content Placeholder 4"/>
          <p:cNvSpPr>
            <a:spLocks noGrp="1"/>
          </p:cNvSpPr>
          <p:nvPr>
            <p:ph sz="half" idx="2"/>
          </p:nvPr>
        </p:nvSpPr>
        <p:spPr/>
        <p:txBody>
          <a:bodyPr>
            <a:normAutofit/>
          </a:bodyPr>
          <a:lstStyle/>
          <a:p>
            <a:r>
              <a:rPr lang="en-US" dirty="0" smtClean="0"/>
              <a:t>In </a:t>
            </a:r>
            <a:r>
              <a:rPr lang="en-US" dirty="0"/>
              <a:t>malaria endemic areas: </a:t>
            </a:r>
            <a:r>
              <a:rPr lang="en-US" dirty="0" err="1"/>
              <a:t>sufadoxine</a:t>
            </a:r>
            <a:r>
              <a:rPr lang="en-US" dirty="0"/>
              <a:t>/pyrimethamine (IPT), three tablets </a:t>
            </a:r>
            <a:r>
              <a:rPr lang="en-US" dirty="0" smtClean="0"/>
              <a:t> </a:t>
            </a:r>
            <a:r>
              <a:rPr lang="en-US" dirty="0"/>
              <a:t>to be taken at the facility under supervision(DOT) </a:t>
            </a:r>
            <a:endParaRPr lang="en-US" dirty="0" smtClean="0"/>
          </a:p>
          <a:p>
            <a:r>
              <a:rPr lang="en-US" dirty="0" smtClean="0"/>
              <a:t>4 week interval until term</a:t>
            </a:r>
            <a:endParaRPr lang="en-US" dirty="0"/>
          </a:p>
          <a:p>
            <a:endParaRPr lang="en-US" dirty="0"/>
          </a:p>
        </p:txBody>
      </p:sp>
    </p:spTree>
    <p:extLst>
      <p:ext uri="{BB962C8B-B14F-4D97-AF65-F5344CB8AC3E}">
        <p14:creationId xmlns:p14="http://schemas.microsoft.com/office/powerpoint/2010/main" val="39838282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92500" lnSpcReduction="10000"/>
          </a:bodyPr>
          <a:lstStyle/>
          <a:p>
            <a:r>
              <a:rPr lang="en-US" dirty="0"/>
              <a:t>Refer </a:t>
            </a:r>
            <a:r>
              <a:rPr lang="en-US" dirty="0" smtClean="0"/>
              <a:t>or manage:</a:t>
            </a:r>
            <a:endParaRPr lang="en-US" dirty="0"/>
          </a:p>
          <a:p>
            <a:pPr lvl="1"/>
            <a:r>
              <a:rPr lang="en-US" dirty="0" smtClean="0"/>
              <a:t>Severe </a:t>
            </a:r>
            <a:r>
              <a:rPr lang="en-US" dirty="0"/>
              <a:t>anaemia, Hb &lt;7.0 g/ml </a:t>
            </a:r>
          </a:p>
          <a:p>
            <a:pPr lvl="1"/>
            <a:r>
              <a:rPr lang="en-US" dirty="0" smtClean="0"/>
              <a:t>Antepartum Hemorrhage </a:t>
            </a:r>
            <a:endParaRPr lang="en-US" dirty="0"/>
          </a:p>
          <a:p>
            <a:pPr lvl="1"/>
            <a:r>
              <a:rPr lang="en-US" dirty="0" smtClean="0"/>
              <a:t>High </a:t>
            </a:r>
            <a:r>
              <a:rPr lang="en-US" dirty="0"/>
              <a:t>blood pressure (&gt;140/90 mm Hg) </a:t>
            </a:r>
          </a:p>
          <a:p>
            <a:pPr lvl="1"/>
            <a:r>
              <a:rPr lang="en-US" dirty="0" smtClean="0"/>
              <a:t>Intra-uterine </a:t>
            </a:r>
            <a:r>
              <a:rPr lang="en-US" dirty="0"/>
              <a:t>growth restriction / IUCD </a:t>
            </a:r>
          </a:p>
          <a:p>
            <a:pPr lvl="1"/>
            <a:r>
              <a:rPr lang="en-US" dirty="0" smtClean="0"/>
              <a:t>Underweight</a:t>
            </a:r>
            <a:r>
              <a:rPr lang="en-US" dirty="0"/>
              <a:t>, use mid upper </a:t>
            </a:r>
            <a:r>
              <a:rPr lang="en-US" dirty="0" smtClean="0"/>
              <a:t>arm circumference (MUAC</a:t>
            </a:r>
            <a:r>
              <a:rPr lang="en-US" dirty="0"/>
              <a:t>) </a:t>
            </a:r>
          </a:p>
          <a:p>
            <a:pPr lvl="1"/>
            <a:r>
              <a:rPr lang="en-US" dirty="0" smtClean="0"/>
              <a:t>Polyhydramnios </a:t>
            </a:r>
            <a:endParaRPr lang="en-US" dirty="0"/>
          </a:p>
          <a:p>
            <a:pPr lvl="1"/>
            <a:r>
              <a:rPr lang="en-US" dirty="0" smtClean="0"/>
              <a:t>Tuberculosis </a:t>
            </a:r>
            <a:endParaRPr lang="en-US" dirty="0"/>
          </a:p>
          <a:p>
            <a:pPr lvl="1"/>
            <a:r>
              <a:rPr lang="en-US" dirty="0" smtClean="0"/>
              <a:t>Opportunistic </a:t>
            </a:r>
            <a:r>
              <a:rPr lang="en-US" dirty="0"/>
              <a:t>infections / AIDS </a:t>
            </a:r>
          </a:p>
          <a:p>
            <a:endParaRPr lang="en-US" dirty="0"/>
          </a:p>
        </p:txBody>
      </p:sp>
    </p:spTree>
    <p:extLst>
      <p:ext uri="{BB962C8B-B14F-4D97-AF65-F5344CB8AC3E}">
        <p14:creationId xmlns:p14="http://schemas.microsoft.com/office/powerpoint/2010/main" val="19860093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BIRTH PLAN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13426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en-US" dirty="0" smtClean="0"/>
              <a:t>The </a:t>
            </a:r>
            <a:r>
              <a:rPr lang="en-US" dirty="0"/>
              <a:t>Expected Date of Delivery (EDD) </a:t>
            </a:r>
          </a:p>
          <a:p>
            <a:r>
              <a:rPr lang="en-US" dirty="0" smtClean="0"/>
              <a:t>The </a:t>
            </a:r>
            <a:r>
              <a:rPr lang="en-US" dirty="0"/>
              <a:t>danger signs in pregnancy, childbirth and the postpartum period. </a:t>
            </a:r>
            <a:r>
              <a:rPr lang="en-US" dirty="0" smtClean="0"/>
              <a:t>The </a:t>
            </a:r>
            <a:r>
              <a:rPr lang="en-US" dirty="0"/>
              <a:t>danger signs for the newborn. </a:t>
            </a:r>
          </a:p>
          <a:p>
            <a:r>
              <a:rPr lang="en-US" dirty="0" smtClean="0"/>
              <a:t>She </a:t>
            </a:r>
            <a:r>
              <a:rPr lang="en-US" dirty="0"/>
              <a:t>should decide on who will be the skilled attendant at her delivery and where </a:t>
            </a:r>
          </a:p>
          <a:p>
            <a:r>
              <a:rPr lang="en-US" dirty="0" smtClean="0"/>
              <a:t>She </a:t>
            </a:r>
            <a:r>
              <a:rPr lang="en-US" dirty="0"/>
              <a:t>should be advised to identify a birth companion </a:t>
            </a:r>
          </a:p>
          <a:p>
            <a:r>
              <a:rPr lang="en-US" dirty="0" smtClean="0"/>
              <a:t>What </a:t>
            </a:r>
            <a:r>
              <a:rPr lang="en-US" dirty="0"/>
              <a:t>transport she will use before, during labour and after delivery if complications arise </a:t>
            </a:r>
          </a:p>
          <a:p>
            <a:r>
              <a:rPr lang="en-US" dirty="0" smtClean="0"/>
              <a:t>How </a:t>
            </a:r>
            <a:r>
              <a:rPr lang="en-US" dirty="0"/>
              <a:t>she will raise funds for transport, delivery charges and for essential items/supplies </a:t>
            </a:r>
          </a:p>
          <a:p>
            <a:r>
              <a:rPr lang="en-US" dirty="0" smtClean="0"/>
              <a:t>Identification </a:t>
            </a:r>
            <a:r>
              <a:rPr lang="en-US" dirty="0"/>
              <a:t>of possible blood donors in case of </a:t>
            </a:r>
            <a:r>
              <a:rPr lang="en-US" dirty="0" smtClean="0"/>
              <a:t>hemorrhage </a:t>
            </a:r>
            <a:endParaRPr lang="en-US" dirty="0"/>
          </a:p>
          <a:p>
            <a:r>
              <a:rPr lang="en-US" dirty="0" smtClean="0"/>
              <a:t>A </a:t>
            </a:r>
            <a:r>
              <a:rPr lang="en-US" dirty="0"/>
              <a:t>decision maker is identified in case of emergency </a:t>
            </a:r>
            <a:endParaRPr lang="en-US" dirty="0" smtClean="0"/>
          </a:p>
          <a:p>
            <a:r>
              <a:rPr lang="en-US" dirty="0" smtClean="0"/>
              <a:t>Mother Baby package</a:t>
            </a:r>
            <a:endParaRPr lang="en-US" dirty="0"/>
          </a:p>
          <a:p>
            <a:endParaRPr lang="en-US" dirty="0"/>
          </a:p>
        </p:txBody>
      </p:sp>
    </p:spTree>
    <p:extLst>
      <p:ext uri="{BB962C8B-B14F-4D97-AF65-F5344CB8AC3E}">
        <p14:creationId xmlns:p14="http://schemas.microsoft.com/office/powerpoint/2010/main" val="40395657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DANGER SIGNS</a:t>
            </a:r>
            <a:endParaRPr lang="en-US" b="1" dirty="0"/>
          </a:p>
        </p:txBody>
      </p:sp>
      <p:sp>
        <p:nvSpPr>
          <p:cNvPr id="3" name="Content Placeholder 2"/>
          <p:cNvSpPr>
            <a:spLocks noGrp="1"/>
          </p:cNvSpPr>
          <p:nvPr>
            <p:ph idx="1"/>
          </p:nvPr>
        </p:nvSpPr>
        <p:spPr/>
        <p:txBody>
          <a:bodyPr>
            <a:normAutofit/>
          </a:bodyPr>
          <a:lstStyle/>
          <a:p>
            <a:r>
              <a:rPr lang="en-US" dirty="0" smtClean="0"/>
              <a:t>Danger </a:t>
            </a:r>
            <a:r>
              <a:rPr lang="en-US" dirty="0"/>
              <a:t>signs in pregnancy </a:t>
            </a:r>
          </a:p>
          <a:p>
            <a:pPr lvl="1"/>
            <a:r>
              <a:rPr lang="en-US" dirty="0" smtClean="0"/>
              <a:t>Bleeding </a:t>
            </a:r>
            <a:r>
              <a:rPr lang="en-US" dirty="0"/>
              <a:t>per </a:t>
            </a:r>
            <a:r>
              <a:rPr lang="en-US" dirty="0" smtClean="0"/>
              <a:t>vagina</a:t>
            </a:r>
            <a:endParaRPr lang="en-US" dirty="0"/>
          </a:p>
          <a:p>
            <a:pPr lvl="1"/>
            <a:r>
              <a:rPr lang="en-US" dirty="0" smtClean="0"/>
              <a:t>Drainage </a:t>
            </a:r>
            <a:r>
              <a:rPr lang="en-US" dirty="0"/>
              <a:t>of liquor </a:t>
            </a:r>
          </a:p>
          <a:p>
            <a:pPr lvl="1"/>
            <a:r>
              <a:rPr lang="en-US" dirty="0" smtClean="0"/>
              <a:t>Severe </a:t>
            </a:r>
            <a:r>
              <a:rPr lang="en-US" dirty="0"/>
              <a:t>abdominal pains </a:t>
            </a:r>
          </a:p>
          <a:p>
            <a:pPr lvl="1"/>
            <a:r>
              <a:rPr lang="en-US" dirty="0" smtClean="0"/>
              <a:t>Severe frontal headaches </a:t>
            </a:r>
            <a:endParaRPr lang="en-US" dirty="0"/>
          </a:p>
          <a:p>
            <a:pPr lvl="1"/>
            <a:r>
              <a:rPr lang="en-US" dirty="0" smtClean="0"/>
              <a:t>Generalized </a:t>
            </a:r>
            <a:r>
              <a:rPr lang="en-US" dirty="0"/>
              <a:t>body swelling </a:t>
            </a:r>
          </a:p>
          <a:p>
            <a:pPr lvl="1"/>
            <a:r>
              <a:rPr lang="en-US" dirty="0" smtClean="0"/>
              <a:t>Reduced </a:t>
            </a:r>
            <a:r>
              <a:rPr lang="en-US" dirty="0" err="1"/>
              <a:t>foetal</a:t>
            </a:r>
            <a:r>
              <a:rPr lang="en-US" dirty="0"/>
              <a:t> movements </a:t>
            </a:r>
          </a:p>
          <a:p>
            <a:pPr lvl="1"/>
            <a:r>
              <a:rPr lang="en-US" dirty="0" smtClean="0"/>
              <a:t>Convulsions </a:t>
            </a:r>
            <a:endParaRPr lang="en-US" dirty="0"/>
          </a:p>
          <a:p>
            <a:endParaRPr lang="en-US" dirty="0"/>
          </a:p>
        </p:txBody>
      </p:sp>
    </p:spTree>
    <p:extLst>
      <p:ext uri="{BB962C8B-B14F-4D97-AF65-F5344CB8AC3E}">
        <p14:creationId xmlns:p14="http://schemas.microsoft.com/office/powerpoint/2010/main" val="26091794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Danger signs in labour </a:t>
            </a:r>
          </a:p>
          <a:p>
            <a:pPr lvl="1"/>
            <a:r>
              <a:rPr lang="en-US" dirty="0" smtClean="0"/>
              <a:t>Labour </a:t>
            </a:r>
            <a:r>
              <a:rPr lang="en-US" dirty="0"/>
              <a:t>pains for more than 12 hours (sun rise to sunset) </a:t>
            </a:r>
          </a:p>
          <a:p>
            <a:pPr lvl="1"/>
            <a:r>
              <a:rPr lang="en-US" dirty="0" smtClean="0"/>
              <a:t>Excessive </a:t>
            </a:r>
            <a:r>
              <a:rPr lang="en-US" dirty="0"/>
              <a:t>bleeding </a:t>
            </a:r>
          </a:p>
          <a:p>
            <a:pPr lvl="1"/>
            <a:r>
              <a:rPr lang="en-US" dirty="0" smtClean="0"/>
              <a:t>Ruptured </a:t>
            </a:r>
            <a:r>
              <a:rPr lang="en-US" dirty="0"/>
              <a:t>membranes without labour for more than 12 hours </a:t>
            </a:r>
          </a:p>
          <a:p>
            <a:pPr lvl="1"/>
            <a:r>
              <a:rPr lang="en-US" dirty="0" smtClean="0"/>
              <a:t>Convulsions </a:t>
            </a:r>
            <a:r>
              <a:rPr lang="en-US" dirty="0"/>
              <a:t>during labour </a:t>
            </a:r>
          </a:p>
          <a:p>
            <a:pPr lvl="1"/>
            <a:r>
              <a:rPr lang="en-US" dirty="0" smtClean="0"/>
              <a:t>Loss </a:t>
            </a:r>
            <a:r>
              <a:rPr lang="en-US" dirty="0"/>
              <a:t>of consciousness </a:t>
            </a:r>
          </a:p>
          <a:p>
            <a:pPr lvl="1"/>
            <a:r>
              <a:rPr lang="en-US" dirty="0" smtClean="0"/>
              <a:t>Cord</a:t>
            </a:r>
            <a:r>
              <a:rPr lang="en-US" dirty="0"/>
              <a:t>, arm or leg prolapse </a:t>
            </a:r>
          </a:p>
          <a:p>
            <a:endParaRPr lang="en-US" dirty="0"/>
          </a:p>
        </p:txBody>
      </p:sp>
    </p:spTree>
    <p:extLst>
      <p:ext uri="{BB962C8B-B14F-4D97-AF65-F5344CB8AC3E}">
        <p14:creationId xmlns:p14="http://schemas.microsoft.com/office/powerpoint/2010/main" val="427462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SIGNS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6096144"/>
              </p:ext>
            </p:extLst>
          </p:nvPr>
        </p:nvGraphicFramePr>
        <p:xfrm>
          <a:off x="457200" y="1600200"/>
          <a:ext cx="8229600" cy="42976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SIGN/SYMPTOM</a:t>
                      </a:r>
                      <a:endParaRPr lang="en-US" dirty="0"/>
                    </a:p>
                  </a:txBody>
                  <a:tcPr/>
                </a:tc>
                <a:tc>
                  <a:txBody>
                    <a:bodyPr/>
                    <a:lstStyle/>
                    <a:p>
                      <a:r>
                        <a:rPr lang="en-US" dirty="0" smtClean="0"/>
                        <a:t>GESTATIONAL AGE OF OCCURRENCE</a:t>
                      </a:r>
                      <a:endParaRPr lang="en-US" dirty="0"/>
                    </a:p>
                  </a:txBody>
                  <a:tcPr/>
                </a:tc>
                <a:tc>
                  <a:txBody>
                    <a:bodyPr/>
                    <a:lstStyle/>
                    <a:p>
                      <a:r>
                        <a:rPr lang="en-US" dirty="0" smtClean="0"/>
                        <a:t>DIFFERENTIAL DIAGNOSIS</a:t>
                      </a:r>
                      <a:endParaRPr lang="en-US" dirty="0"/>
                    </a:p>
                  </a:txBody>
                  <a:tcPr/>
                </a:tc>
              </a:tr>
              <a:tr h="370840">
                <a:tc>
                  <a:txBody>
                    <a:bodyPr/>
                    <a:lstStyle/>
                    <a:p>
                      <a:r>
                        <a:rPr lang="en-US" sz="1800" kern="1200" dirty="0" err="1" smtClean="0">
                          <a:solidFill>
                            <a:schemeClr val="dk1"/>
                          </a:solidFill>
                          <a:effectLst/>
                          <a:latin typeface="+mn-lt"/>
                          <a:ea typeface="+mn-ea"/>
                          <a:cs typeface="+mn-cs"/>
                        </a:rPr>
                        <a:t>Visualisation</a:t>
                      </a:r>
                      <a:r>
                        <a:rPr lang="en-US" sz="1800" kern="1200" dirty="0" smtClean="0">
                          <a:solidFill>
                            <a:schemeClr val="dk1"/>
                          </a:solidFill>
                          <a:effectLst/>
                          <a:latin typeface="+mn-lt"/>
                          <a:ea typeface="+mn-ea"/>
                          <a:cs typeface="+mn-cs"/>
                        </a:rPr>
                        <a:t> of foetus by:</a:t>
                      </a:r>
                    </a:p>
                    <a:p>
                      <a:pPr lvl="0"/>
                      <a:r>
                        <a:rPr lang="en-US" sz="1800" kern="1200" dirty="0" smtClean="0">
                          <a:solidFill>
                            <a:schemeClr val="dk1"/>
                          </a:solidFill>
                          <a:effectLst/>
                          <a:latin typeface="+mn-lt"/>
                          <a:ea typeface="+mn-ea"/>
                          <a:cs typeface="+mn-cs"/>
                        </a:rPr>
                        <a:t> Ultrasound</a:t>
                      </a:r>
                    </a:p>
                    <a:p>
                      <a:pPr lvl="0"/>
                      <a:r>
                        <a:rPr lang="en-US" sz="1800" kern="1200" dirty="0" smtClean="0">
                          <a:solidFill>
                            <a:schemeClr val="dk1"/>
                          </a:solidFill>
                          <a:effectLst/>
                          <a:latin typeface="+mn-lt"/>
                          <a:ea typeface="+mn-ea"/>
                          <a:cs typeface="+mn-cs"/>
                        </a:rPr>
                        <a:t> X-ray</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Foetal heart sounds by:</a:t>
                      </a:r>
                    </a:p>
                    <a:p>
                      <a:pPr lvl="0"/>
                      <a:r>
                        <a:rPr lang="en-US" sz="1800" kern="1200" dirty="0" smtClean="0">
                          <a:solidFill>
                            <a:schemeClr val="dk1"/>
                          </a:solidFill>
                          <a:effectLst/>
                          <a:latin typeface="+mn-lt"/>
                          <a:ea typeface="+mn-ea"/>
                          <a:cs typeface="+mn-cs"/>
                        </a:rPr>
                        <a:t>ultrasound</a:t>
                      </a:r>
                    </a:p>
                    <a:p>
                      <a:pPr lvl="0"/>
                      <a:r>
                        <a:rPr lang="en-US" sz="1800" kern="1200" dirty="0" err="1" smtClean="0">
                          <a:solidFill>
                            <a:schemeClr val="dk1"/>
                          </a:solidFill>
                          <a:effectLst/>
                          <a:latin typeface="+mn-lt"/>
                          <a:ea typeface="+mn-ea"/>
                          <a:cs typeface="+mn-cs"/>
                        </a:rPr>
                        <a:t>foetal</a:t>
                      </a:r>
                      <a:r>
                        <a:rPr lang="en-US" sz="1800" kern="1200" dirty="0" smtClean="0">
                          <a:solidFill>
                            <a:schemeClr val="dk1"/>
                          </a:solidFill>
                          <a:effectLst/>
                          <a:latin typeface="+mn-lt"/>
                          <a:ea typeface="+mn-ea"/>
                          <a:cs typeface="+mn-cs"/>
                        </a:rPr>
                        <a:t> stethoscope</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Foetal movements:</a:t>
                      </a:r>
                    </a:p>
                    <a:p>
                      <a:pPr lvl="0"/>
                      <a:r>
                        <a:rPr lang="en-US" sz="1800" kern="1200" dirty="0" smtClean="0">
                          <a:solidFill>
                            <a:schemeClr val="dk1"/>
                          </a:solidFill>
                          <a:effectLst/>
                          <a:latin typeface="+mn-lt"/>
                          <a:ea typeface="+mn-ea"/>
                          <a:cs typeface="+mn-cs"/>
                        </a:rPr>
                        <a:t>palpable</a:t>
                      </a:r>
                    </a:p>
                    <a:p>
                      <a:pPr lvl="0"/>
                      <a:r>
                        <a:rPr lang="en-US" sz="1800" kern="1200" dirty="0" smtClean="0">
                          <a:solidFill>
                            <a:schemeClr val="dk1"/>
                          </a:solidFill>
                          <a:effectLst/>
                          <a:latin typeface="+mn-lt"/>
                          <a:ea typeface="+mn-ea"/>
                          <a:cs typeface="+mn-cs"/>
                        </a:rPr>
                        <a:t>visible</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Foetal parts palpated</a:t>
                      </a:r>
                      <a:endParaRPr lang="en-US" dirty="0"/>
                    </a:p>
                  </a:txBody>
                  <a:tcPr/>
                </a:tc>
                <a:tc>
                  <a:txBody>
                    <a:bodyPr/>
                    <a:lstStyle/>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6 weeks +</a:t>
                      </a:r>
                    </a:p>
                    <a:p>
                      <a:r>
                        <a:rPr lang="en-US" sz="1800" kern="1200" dirty="0" smtClean="0">
                          <a:solidFill>
                            <a:schemeClr val="dk1"/>
                          </a:solidFill>
                          <a:effectLst/>
                          <a:latin typeface="+mn-lt"/>
                          <a:ea typeface="+mn-ea"/>
                          <a:cs typeface="+mn-cs"/>
                        </a:rPr>
                        <a:t>16 weeks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6 weeks+</a:t>
                      </a:r>
                    </a:p>
                    <a:p>
                      <a:r>
                        <a:rPr lang="en-US" sz="1800" kern="1200" dirty="0" smtClean="0">
                          <a:solidFill>
                            <a:schemeClr val="dk1"/>
                          </a:solidFill>
                          <a:effectLst/>
                          <a:latin typeface="+mn-lt"/>
                          <a:ea typeface="+mn-ea"/>
                          <a:cs typeface="+mn-cs"/>
                        </a:rPr>
                        <a:t>20-24 weeks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22 weeks +</a:t>
                      </a:r>
                    </a:p>
                    <a:p>
                      <a:r>
                        <a:rPr lang="en-US" sz="1800" kern="1200" dirty="0" smtClean="0">
                          <a:solidFill>
                            <a:schemeClr val="dk1"/>
                          </a:solidFill>
                          <a:effectLst/>
                          <a:latin typeface="+mn-lt"/>
                          <a:ea typeface="+mn-ea"/>
                          <a:cs typeface="+mn-cs"/>
                        </a:rPr>
                        <a:t>late pregnancy</a:t>
                      </a:r>
                    </a:p>
                    <a:p>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24 weeks +</a:t>
                      </a:r>
                      <a:endParaRPr lang="en-US" dirty="0"/>
                    </a:p>
                  </a:txBody>
                  <a:tcPr/>
                </a:tc>
                <a:tc>
                  <a:txBody>
                    <a:bodyPr/>
                    <a:lstStyle/>
                    <a:p>
                      <a:r>
                        <a:rPr lang="en-US" sz="1800" kern="1200" dirty="0" smtClean="0">
                          <a:solidFill>
                            <a:schemeClr val="dk1"/>
                          </a:solidFill>
                          <a:effectLst/>
                          <a:latin typeface="+mn-lt"/>
                          <a:ea typeface="+mn-ea"/>
                          <a:cs typeface="+mn-cs"/>
                        </a:rPr>
                        <a:t>No alternative</a:t>
                      </a:r>
                    </a:p>
                    <a:p>
                      <a:r>
                        <a:rPr lang="en-US" sz="1800" kern="1200" dirty="0" smtClean="0">
                          <a:solidFill>
                            <a:schemeClr val="dk1"/>
                          </a:solidFill>
                          <a:effectLst/>
                          <a:latin typeface="+mn-lt"/>
                          <a:ea typeface="+mn-ea"/>
                          <a:cs typeface="+mn-cs"/>
                        </a:rPr>
                        <a:t> diagnosis</a:t>
                      </a:r>
                    </a:p>
                    <a:p>
                      <a:endParaRPr lang="en-US" dirty="0"/>
                    </a:p>
                  </a:txBody>
                  <a:tcPr/>
                </a:tc>
              </a:tr>
            </a:tbl>
          </a:graphicData>
        </a:graphic>
      </p:graphicFrame>
    </p:spTree>
    <p:extLst>
      <p:ext uri="{BB962C8B-B14F-4D97-AF65-F5344CB8AC3E}">
        <p14:creationId xmlns:p14="http://schemas.microsoft.com/office/powerpoint/2010/main" val="12906490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Danger signs in postpartum period (mother) </a:t>
            </a:r>
          </a:p>
          <a:p>
            <a:pPr lvl="1"/>
            <a:r>
              <a:rPr lang="en-US" dirty="0" smtClean="0"/>
              <a:t>Excessive </a:t>
            </a:r>
            <a:r>
              <a:rPr lang="en-US" dirty="0"/>
              <a:t>bleeding </a:t>
            </a:r>
          </a:p>
          <a:p>
            <a:pPr lvl="1"/>
            <a:r>
              <a:rPr lang="en-US" dirty="0" smtClean="0"/>
              <a:t>Fever </a:t>
            </a:r>
            <a:endParaRPr lang="en-US" dirty="0"/>
          </a:p>
          <a:p>
            <a:pPr lvl="1"/>
            <a:r>
              <a:rPr lang="en-US" dirty="0" smtClean="0"/>
              <a:t>Foul </a:t>
            </a:r>
            <a:r>
              <a:rPr lang="en-US" dirty="0"/>
              <a:t>smelling discharge </a:t>
            </a:r>
          </a:p>
          <a:p>
            <a:pPr lvl="1"/>
            <a:r>
              <a:rPr lang="en-US" dirty="0" smtClean="0"/>
              <a:t>Abdominal </a:t>
            </a:r>
            <a:r>
              <a:rPr lang="en-US" dirty="0"/>
              <a:t>cramps or pains </a:t>
            </a:r>
          </a:p>
          <a:p>
            <a:pPr lvl="1"/>
            <a:r>
              <a:rPr lang="en-US" dirty="0" smtClean="0"/>
              <a:t>Painful </a:t>
            </a:r>
            <a:r>
              <a:rPr lang="en-US" dirty="0"/>
              <a:t>breasts or cracked nipples </a:t>
            </a:r>
          </a:p>
          <a:p>
            <a:pPr lvl="1"/>
            <a:r>
              <a:rPr lang="en-US" dirty="0" smtClean="0"/>
              <a:t>Mental </a:t>
            </a:r>
            <a:r>
              <a:rPr lang="en-US" dirty="0"/>
              <a:t>disturbances </a:t>
            </a:r>
          </a:p>
          <a:p>
            <a:pPr lvl="1"/>
            <a:r>
              <a:rPr lang="en-US" dirty="0" smtClean="0"/>
              <a:t>Extreme </a:t>
            </a:r>
            <a:r>
              <a:rPr lang="en-US" dirty="0"/>
              <a:t>fatigue </a:t>
            </a:r>
          </a:p>
          <a:p>
            <a:pPr lvl="1"/>
            <a:r>
              <a:rPr lang="en-US" dirty="0" smtClean="0"/>
              <a:t>Facial </a:t>
            </a:r>
            <a:r>
              <a:rPr lang="en-US" dirty="0"/>
              <a:t>or hand swelling </a:t>
            </a:r>
          </a:p>
          <a:p>
            <a:pPr lvl="1"/>
            <a:r>
              <a:rPr lang="en-US" dirty="0" smtClean="0"/>
              <a:t>Headaches </a:t>
            </a:r>
            <a:endParaRPr lang="en-US" dirty="0"/>
          </a:p>
          <a:p>
            <a:pPr lvl="1"/>
            <a:r>
              <a:rPr lang="en-US" dirty="0" smtClean="0"/>
              <a:t>Convulsions </a:t>
            </a:r>
            <a:endParaRPr lang="en-US" dirty="0"/>
          </a:p>
          <a:p>
            <a:pPr lvl="1"/>
            <a:r>
              <a:rPr lang="en-US" dirty="0" smtClean="0"/>
              <a:t>Painful </a:t>
            </a:r>
            <a:r>
              <a:rPr lang="en-US" dirty="0"/>
              <a:t>calf muscles </a:t>
            </a:r>
          </a:p>
          <a:p>
            <a:endParaRPr lang="en-US" dirty="0"/>
          </a:p>
        </p:txBody>
      </p:sp>
    </p:spTree>
    <p:extLst>
      <p:ext uri="{BB962C8B-B14F-4D97-AF65-F5344CB8AC3E}">
        <p14:creationId xmlns:p14="http://schemas.microsoft.com/office/powerpoint/2010/main" val="12450495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Danger signs in postpartum period (newborn) </a:t>
            </a:r>
          </a:p>
          <a:p>
            <a:pPr lvl="1"/>
            <a:r>
              <a:rPr lang="en-US" dirty="0" smtClean="0"/>
              <a:t>Fast </a:t>
            </a:r>
            <a:r>
              <a:rPr lang="en-US" dirty="0"/>
              <a:t>breathing(more than 60 breaths/minute) </a:t>
            </a:r>
          </a:p>
          <a:p>
            <a:pPr lvl="1"/>
            <a:r>
              <a:rPr lang="en-US" dirty="0" smtClean="0"/>
              <a:t>Slow </a:t>
            </a:r>
            <a:r>
              <a:rPr lang="en-US" dirty="0"/>
              <a:t>breathing less than 30 breaths per minute </a:t>
            </a:r>
          </a:p>
          <a:p>
            <a:pPr lvl="1"/>
            <a:r>
              <a:rPr lang="en-US" dirty="0" smtClean="0"/>
              <a:t>Severe </a:t>
            </a:r>
            <a:r>
              <a:rPr lang="en-US" dirty="0"/>
              <a:t>chest in-drawing - Grunting </a:t>
            </a:r>
          </a:p>
          <a:p>
            <a:pPr lvl="1"/>
            <a:r>
              <a:rPr lang="en-US" dirty="0" smtClean="0"/>
              <a:t>Umbilicus </a:t>
            </a:r>
            <a:r>
              <a:rPr lang="en-US" dirty="0"/>
              <a:t>draining pus /redness extending to skin </a:t>
            </a:r>
          </a:p>
          <a:p>
            <a:pPr lvl="1"/>
            <a:r>
              <a:rPr lang="en-US" dirty="0" smtClean="0"/>
              <a:t>Floppy </a:t>
            </a:r>
            <a:r>
              <a:rPr lang="en-US" dirty="0"/>
              <a:t>or stiff </a:t>
            </a:r>
          </a:p>
          <a:p>
            <a:pPr lvl="1"/>
            <a:r>
              <a:rPr lang="en-US" dirty="0" smtClean="0"/>
              <a:t>Fever</a:t>
            </a:r>
            <a:endParaRPr lang="en-US" dirty="0"/>
          </a:p>
          <a:p>
            <a:pPr lvl="1"/>
            <a:r>
              <a:rPr lang="en-US" dirty="0" smtClean="0"/>
              <a:t>Convulsions </a:t>
            </a:r>
            <a:endParaRPr lang="en-US" dirty="0"/>
          </a:p>
          <a:p>
            <a:pPr lvl="1"/>
            <a:r>
              <a:rPr lang="en-US" dirty="0" smtClean="0"/>
              <a:t>More </a:t>
            </a:r>
            <a:r>
              <a:rPr lang="en-US" dirty="0"/>
              <a:t>than 10 skin pustules </a:t>
            </a:r>
          </a:p>
          <a:p>
            <a:pPr lvl="1"/>
            <a:r>
              <a:rPr lang="en-US" dirty="0" smtClean="0"/>
              <a:t>Bleeding </a:t>
            </a:r>
            <a:r>
              <a:rPr lang="en-US" dirty="0"/>
              <a:t>from stump/cut </a:t>
            </a:r>
          </a:p>
          <a:p>
            <a:endParaRPr lang="en-US" dirty="0"/>
          </a:p>
        </p:txBody>
      </p:sp>
    </p:spTree>
    <p:extLst>
      <p:ext uri="{BB962C8B-B14F-4D97-AF65-F5344CB8AC3E}">
        <p14:creationId xmlns:p14="http://schemas.microsoft.com/office/powerpoint/2010/main" val="22052086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PROMOTION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024120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r>
              <a:rPr lang="en-US" dirty="0" smtClean="0"/>
              <a:t>Scheduling the next appointment</a:t>
            </a:r>
            <a:endParaRPr lang="en-US" dirty="0"/>
          </a:p>
          <a:p>
            <a:r>
              <a:rPr lang="en-US" dirty="0" smtClean="0"/>
              <a:t>Personal hygiene</a:t>
            </a:r>
          </a:p>
          <a:p>
            <a:r>
              <a:rPr lang="en-US" dirty="0" smtClean="0"/>
              <a:t>Rest </a:t>
            </a:r>
          </a:p>
          <a:p>
            <a:r>
              <a:rPr lang="en-US" dirty="0" smtClean="0"/>
              <a:t>Nutrition  </a:t>
            </a:r>
          </a:p>
          <a:p>
            <a:r>
              <a:rPr lang="en-US" dirty="0" smtClean="0"/>
              <a:t>Family planning</a:t>
            </a:r>
          </a:p>
          <a:p>
            <a:r>
              <a:rPr lang="en-US" dirty="0" smtClean="0"/>
              <a:t>Malaria prevention</a:t>
            </a:r>
          </a:p>
        </p:txBody>
      </p:sp>
      <p:sp>
        <p:nvSpPr>
          <p:cNvPr id="5" name="Content Placeholder 4"/>
          <p:cNvSpPr>
            <a:spLocks noGrp="1"/>
          </p:cNvSpPr>
          <p:nvPr>
            <p:ph sz="half" idx="2"/>
          </p:nvPr>
        </p:nvSpPr>
        <p:spPr/>
        <p:txBody>
          <a:bodyPr>
            <a:normAutofit/>
          </a:bodyPr>
          <a:lstStyle/>
          <a:p>
            <a:r>
              <a:rPr lang="en-US" dirty="0"/>
              <a:t>Worm infestations</a:t>
            </a:r>
          </a:p>
          <a:p>
            <a:r>
              <a:rPr lang="en-US" dirty="0"/>
              <a:t>HIV/AIDS and PMTCT. </a:t>
            </a:r>
          </a:p>
          <a:p>
            <a:r>
              <a:rPr lang="en-US" dirty="0" smtClean="0"/>
              <a:t>Safe sex</a:t>
            </a:r>
            <a:endParaRPr lang="en-US" dirty="0"/>
          </a:p>
          <a:p>
            <a:r>
              <a:rPr lang="en-US" dirty="0"/>
              <a:t>Advise </a:t>
            </a:r>
            <a:r>
              <a:rPr lang="en-US" dirty="0" smtClean="0"/>
              <a:t>to </a:t>
            </a:r>
            <a:r>
              <a:rPr lang="en-US" dirty="0"/>
              <a:t>stop the use of </a:t>
            </a:r>
            <a:r>
              <a:rPr lang="en-US" dirty="0" smtClean="0"/>
              <a:t>alcohol, drugs and tobacco </a:t>
            </a:r>
            <a:endParaRPr lang="en-US" dirty="0"/>
          </a:p>
          <a:p>
            <a:endParaRPr lang="en-US" dirty="0"/>
          </a:p>
        </p:txBody>
      </p:sp>
    </p:spTree>
    <p:extLst>
      <p:ext uri="{BB962C8B-B14F-4D97-AF65-F5344CB8AC3E}">
        <p14:creationId xmlns:p14="http://schemas.microsoft.com/office/powerpoint/2010/main" val="35157348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r>
              <a:rPr lang="en-US" dirty="0"/>
              <a:t>Counsel on breast-feeding of the last born child; when to stop breast-feeding, generally until seven months gestation (but avoid breastfeeding if there is history of habitual abortion) </a:t>
            </a:r>
          </a:p>
          <a:p>
            <a:endParaRPr lang="en-US" dirty="0"/>
          </a:p>
        </p:txBody>
      </p:sp>
      <p:sp>
        <p:nvSpPr>
          <p:cNvPr id="4" name="Content Placeholder 3"/>
          <p:cNvSpPr>
            <a:spLocks noGrp="1"/>
          </p:cNvSpPr>
          <p:nvPr>
            <p:ph sz="half" idx="2"/>
          </p:nvPr>
        </p:nvSpPr>
        <p:spPr/>
        <p:txBody>
          <a:bodyPr>
            <a:normAutofit/>
          </a:bodyPr>
          <a:lstStyle/>
          <a:p>
            <a:r>
              <a:rPr lang="en-US" dirty="0"/>
              <a:t>Counsel on exclusive and early initiation of breast-feeding (alternative options will be discussed in other chapters) </a:t>
            </a:r>
          </a:p>
          <a:p>
            <a:endParaRPr lang="en-US" dirty="0"/>
          </a:p>
        </p:txBody>
      </p:sp>
    </p:spTree>
    <p:extLst>
      <p:ext uri="{BB962C8B-B14F-4D97-AF65-F5344CB8AC3E}">
        <p14:creationId xmlns:p14="http://schemas.microsoft.com/office/powerpoint/2010/main" val="41342862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LABOUR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Availability of mother baby package</a:t>
            </a:r>
          </a:p>
          <a:p>
            <a:r>
              <a:rPr lang="en-US" dirty="0" smtClean="0"/>
              <a:t>Counsel </a:t>
            </a:r>
            <a:r>
              <a:rPr lang="en-US" dirty="0"/>
              <a:t>on the signs of labour (contractions, vaginal discharge, lower abdominal pains) </a:t>
            </a:r>
          </a:p>
          <a:p>
            <a:r>
              <a:rPr lang="en-US" dirty="0"/>
              <a:t>In case of an emergency home delivery the mother should be encouraged to visit the health facility within 48 </a:t>
            </a:r>
            <a:r>
              <a:rPr lang="en-US" dirty="0" err="1"/>
              <a:t>hrs</a:t>
            </a:r>
            <a:r>
              <a:rPr lang="en-US" dirty="0"/>
              <a:t> for a postnatal check-up </a:t>
            </a:r>
          </a:p>
          <a:p>
            <a:r>
              <a:rPr lang="en-US" dirty="0" smtClean="0"/>
              <a:t>Questions </a:t>
            </a:r>
            <a:r>
              <a:rPr lang="en-US" dirty="0"/>
              <a:t>&amp; answers: time for free communication </a:t>
            </a:r>
          </a:p>
          <a:p>
            <a:r>
              <a:rPr lang="en-US" dirty="0" smtClean="0"/>
              <a:t>Schedule </a:t>
            </a:r>
            <a:r>
              <a:rPr lang="en-US" dirty="0"/>
              <a:t>appointment as per recommendations (state date, and hour). This should be written in the woman’s antenatal card and in the clinic’s appointment book. </a:t>
            </a:r>
          </a:p>
          <a:p>
            <a:endParaRPr lang="en-US" dirty="0"/>
          </a:p>
          <a:p>
            <a:endParaRPr lang="en-US" dirty="0"/>
          </a:p>
        </p:txBody>
      </p:sp>
    </p:spTree>
    <p:extLst>
      <p:ext uri="{BB962C8B-B14F-4D97-AF65-F5344CB8AC3E}">
        <p14:creationId xmlns:p14="http://schemas.microsoft.com/office/powerpoint/2010/main" val="15285011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DOCUMENTATION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40155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Maintain complete records </a:t>
            </a:r>
            <a:endParaRPr lang="en-US" dirty="0"/>
          </a:p>
          <a:p>
            <a:pPr lvl="1"/>
            <a:r>
              <a:rPr lang="en-US" dirty="0"/>
              <a:t>Complete clinic record. Give the ANC card/ mother child booklet to the patient and advise her to bring it with her to all appointments she may have with any health services. </a:t>
            </a:r>
          </a:p>
          <a:p>
            <a:endParaRPr lang="en-US" dirty="0"/>
          </a:p>
        </p:txBody>
      </p:sp>
    </p:spTree>
    <p:extLst>
      <p:ext uri="{BB962C8B-B14F-4D97-AF65-F5344CB8AC3E}">
        <p14:creationId xmlns:p14="http://schemas.microsoft.com/office/powerpoint/2010/main" val="42665418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RISK</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Although every pregnancy is at risk, the following conditions require careful monitoring: </a:t>
            </a:r>
            <a:endParaRPr lang="en-US" dirty="0"/>
          </a:p>
          <a:p>
            <a:pPr lvl="1"/>
            <a:r>
              <a:rPr lang="en-US" dirty="0" smtClean="0"/>
              <a:t>Poor </a:t>
            </a:r>
            <a:r>
              <a:rPr lang="en-US" dirty="0"/>
              <a:t>obstetrical history - Strikingly short stature </a:t>
            </a:r>
          </a:p>
          <a:p>
            <a:pPr lvl="1"/>
            <a:r>
              <a:rPr lang="en-US" dirty="0" smtClean="0"/>
              <a:t>Very </a:t>
            </a:r>
            <a:r>
              <a:rPr lang="en-US" dirty="0"/>
              <a:t>young maternal age (below 15 years) </a:t>
            </a:r>
            <a:r>
              <a:rPr lang="en-US" dirty="0" smtClean="0"/>
              <a:t>– </a:t>
            </a:r>
            <a:r>
              <a:rPr lang="en-US" smtClean="0"/>
              <a:t>Nulliparity</a:t>
            </a:r>
            <a:r>
              <a:rPr lang="en-US" dirty="0" smtClean="0"/>
              <a:t> </a:t>
            </a:r>
            <a:r>
              <a:rPr lang="en-US" dirty="0"/>
              <a:t>and </a:t>
            </a:r>
            <a:r>
              <a:rPr lang="en-US" dirty="0" smtClean="0"/>
              <a:t>grand </a:t>
            </a:r>
            <a:r>
              <a:rPr lang="en-US" dirty="0" err="1" smtClean="0"/>
              <a:t>multiparity</a:t>
            </a:r>
            <a:r>
              <a:rPr lang="en-US" dirty="0" smtClean="0"/>
              <a:t> </a:t>
            </a:r>
            <a:endParaRPr lang="en-US" dirty="0"/>
          </a:p>
          <a:p>
            <a:pPr lvl="1"/>
            <a:r>
              <a:rPr lang="en-US" dirty="0" smtClean="0"/>
              <a:t>Size-date </a:t>
            </a:r>
            <a:r>
              <a:rPr lang="en-US" dirty="0"/>
              <a:t>discrepancy - Unwanted pregnancy </a:t>
            </a:r>
          </a:p>
          <a:p>
            <a:pPr lvl="1"/>
            <a:r>
              <a:rPr lang="en-US" dirty="0" smtClean="0"/>
              <a:t>Extreme </a:t>
            </a:r>
            <a:r>
              <a:rPr lang="en-US" dirty="0"/>
              <a:t>social disruption or deprivation -Preterm labour in previous pregnancy </a:t>
            </a:r>
          </a:p>
          <a:p>
            <a:pPr lvl="1"/>
            <a:r>
              <a:rPr lang="en-US" dirty="0" smtClean="0"/>
              <a:t>Multiple </a:t>
            </a:r>
            <a:r>
              <a:rPr lang="en-US" dirty="0"/>
              <a:t>gestation - Abnormal lie/presentation </a:t>
            </a:r>
          </a:p>
          <a:p>
            <a:pPr lvl="1"/>
            <a:r>
              <a:rPr lang="en-US" dirty="0" smtClean="0"/>
              <a:t>Previous </a:t>
            </a:r>
            <a:r>
              <a:rPr lang="en-US" dirty="0"/>
              <a:t>uterine scar 	</a:t>
            </a:r>
          </a:p>
          <a:p>
            <a:pPr marL="0" indent="0">
              <a:buNone/>
            </a:pPr>
            <a:endParaRPr lang="en-US" dirty="0"/>
          </a:p>
        </p:txBody>
      </p:sp>
    </p:spTree>
    <p:extLst>
      <p:ext uri="{BB962C8B-B14F-4D97-AF65-F5344CB8AC3E}">
        <p14:creationId xmlns:p14="http://schemas.microsoft.com/office/powerpoint/2010/main" val="5389629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800" b="1" dirty="0" smtClean="0"/>
              <a:t>MINOR DISORDERS OF PREGNANCY</a:t>
            </a:r>
            <a:endParaRPr lang="en-US" sz="4800" b="1" dirty="0"/>
          </a:p>
        </p:txBody>
      </p:sp>
      <p:sp>
        <p:nvSpPr>
          <p:cNvPr id="5" name="Subtitle 4"/>
          <p:cNvSpPr>
            <a:spLocks noGrp="1"/>
          </p:cNvSpPr>
          <p:nvPr>
            <p:ph type="subTitle" idx="1"/>
          </p:nvPr>
        </p:nvSpPr>
        <p:spPr/>
        <p:txBody>
          <a:bodyPr/>
          <a:lstStyle/>
          <a:p>
            <a:r>
              <a:rPr lang="en-US" dirty="0" smtClean="0"/>
              <a:t>BY </a:t>
            </a:r>
          </a:p>
          <a:p>
            <a:r>
              <a:rPr lang="en-US" dirty="0" smtClean="0"/>
              <a:t>EVANS KIPTULON</a:t>
            </a:r>
            <a:endParaRPr lang="en-US" dirty="0"/>
          </a:p>
        </p:txBody>
      </p:sp>
    </p:spTree>
    <p:extLst>
      <p:ext uri="{BB962C8B-B14F-4D97-AF65-F5344CB8AC3E}">
        <p14:creationId xmlns:p14="http://schemas.microsoft.com/office/powerpoint/2010/main" val="2499309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20314</Words>
  <Application>Microsoft Office PowerPoint</Application>
  <PresentationFormat>On-screen Show (4:3)</PresentationFormat>
  <Paragraphs>2240</Paragraphs>
  <Slides>343</Slides>
  <Notes>16</Notes>
  <HiddenSlides>0</HiddenSlides>
  <MMClips>0</MMClips>
  <ScaleCrop>false</ScaleCrop>
  <HeadingPairs>
    <vt:vector size="4" baseType="variant">
      <vt:variant>
        <vt:lpstr>Theme</vt:lpstr>
      </vt:variant>
      <vt:variant>
        <vt:i4>1</vt:i4>
      </vt:variant>
      <vt:variant>
        <vt:lpstr>Slide Titles</vt:lpstr>
      </vt:variant>
      <vt:variant>
        <vt:i4>343</vt:i4>
      </vt:variant>
    </vt:vector>
  </HeadingPairs>
  <TitlesOfParts>
    <vt:vector size="344" baseType="lpstr">
      <vt:lpstr>Office Theme</vt:lpstr>
      <vt:lpstr>BASIC CONCEPTS IN MANAGEMENT OF NORMAL PREGNANCY</vt:lpstr>
      <vt:lpstr>PowerPoint Presentation</vt:lpstr>
      <vt:lpstr>PowerPoint Presentation</vt:lpstr>
      <vt:lpstr>SIGNS AND SYMPTOMS OF PREGNANCY</vt:lpstr>
      <vt:lpstr>PowerPoint Presentation</vt:lpstr>
      <vt:lpstr>LAB TESTS AND IMAGING </vt:lpstr>
      <vt:lpstr>PRESUMPTIVE SIGNS</vt:lpstr>
      <vt:lpstr>PROBABLE SIGNS</vt:lpstr>
      <vt:lpstr>POSITIVE SIGNS</vt:lpstr>
      <vt:lpstr>RESPECTFUL MATERNITY CARE</vt:lpstr>
      <vt:lpstr>OBJECTIVES</vt:lpstr>
      <vt:lpstr>PowerPoint Presentation</vt:lpstr>
      <vt:lpstr>PowerPoint Presentation</vt:lpstr>
      <vt:lpstr>PowerPoint Presentation</vt:lpstr>
      <vt:lpstr>PRINCIPLES OF RESPECTFUL MATERNITY CARE:</vt:lpstr>
      <vt:lpstr>TABLE</vt:lpstr>
      <vt:lpstr>OVER MEDICALISED MNH CARE</vt:lpstr>
      <vt:lpstr>PowerPoint Presentation</vt:lpstr>
      <vt:lpstr>ROLE OF THE MIDWIFE</vt:lpstr>
      <vt:lpstr>ROLE OF THE MIDWIFE</vt:lpstr>
      <vt:lpstr>PowerPoint Presentation</vt:lpstr>
      <vt:lpstr>PowerPoint Presentation</vt:lpstr>
      <vt:lpstr>Common practices that are harmful </vt:lpstr>
      <vt:lpstr>Accountability for our practices</vt:lpstr>
      <vt:lpstr>QUESTIONS?</vt:lpstr>
      <vt:lpstr>ANTENATAL CARE: A FOCUSED APPROACH</vt:lpstr>
      <vt:lpstr>OBJECTIVES</vt:lpstr>
      <vt:lpstr>PowerPoint Presentation</vt:lpstr>
      <vt:lpstr>FOCUSED ANTENATAL CARE</vt:lpstr>
      <vt:lpstr>SCHEDULE OF FANC VISITS</vt:lpstr>
      <vt:lpstr>RISK VS. FOCUSED APPROACH</vt:lpstr>
      <vt:lpstr>ROLE OF THE MIDWIFE IN FANC</vt:lpstr>
      <vt:lpstr>PowerPoint Presentation</vt:lpstr>
      <vt:lpstr>MALE INVOLVEMENT IN FANC</vt:lpstr>
      <vt:lpstr>ELEMENTS OF FANC</vt:lpstr>
      <vt:lpstr>  OBJECTIVES OF FANC</vt:lpstr>
      <vt:lpstr>1. EARLY DETECTION AND TREATMENT OF PROBLEMS</vt:lpstr>
      <vt:lpstr>2. PREVENTION OF COMPLICATIONS USING SAFE, SIMPLE AND COST EFFECTIVE INTERVENTIONS.</vt:lpstr>
      <vt:lpstr>3. BIRTH PREPAREDNESS AND COMPLICATION READINESS.</vt:lpstr>
      <vt:lpstr>4.HEALTH PROMOTION  USING HEALTH MESSAGES AND COUNSELLING</vt:lpstr>
      <vt:lpstr>5. PROVISION OF CARE BY A  SKILLED ATTENDANT</vt:lpstr>
      <vt:lpstr>FACTORS CONTRIBUTING TO THE SUCCESS OF FANC:</vt:lpstr>
      <vt:lpstr>CONTENT/ACTIVITIES OF SCHEDULED VISITS</vt:lpstr>
      <vt:lpstr> FIRST VISIT:</vt:lpstr>
      <vt:lpstr>OBJECTIVES OF THE INITIAL ASSESSMENT</vt:lpstr>
      <vt:lpstr>COMPONENTS OF ANC</vt:lpstr>
      <vt:lpstr>OUTLINE</vt:lpstr>
      <vt:lpstr>HISTORY TAKING</vt:lpstr>
      <vt:lpstr>REVIEW:</vt:lpstr>
      <vt:lpstr>PowerPoint Presentation</vt:lpstr>
      <vt:lpstr>PowerPoint Presentation</vt:lpstr>
      <vt:lpstr>PowerPoint Presentation</vt:lpstr>
      <vt:lpstr>EVENTS IN PREGNANCY (SPECIFY)</vt:lpstr>
      <vt:lpstr>Special perinatal (foetal, newborn) complications and events in previous pregnancies; specify which pregnancy, validate by records (if possible): </vt:lpstr>
      <vt:lpstr>THE PHYSICAL EXAMINATION</vt:lpstr>
      <vt:lpstr>PowerPoint Presentation</vt:lpstr>
      <vt:lpstr>PowerPoint Presentation</vt:lpstr>
      <vt:lpstr>SYSTEMS REVIEW</vt:lpstr>
      <vt:lpstr>ABDOMINAL EXAMINATION  (the midwives’ exam)</vt:lpstr>
      <vt:lpstr>PowerPoint Presentation</vt:lpstr>
      <vt:lpstr>PowerPoint Presentation</vt:lpstr>
      <vt:lpstr>PowerPoint Presentation</vt:lpstr>
      <vt:lpstr>PowerPoint Presentation</vt:lpstr>
      <vt:lpstr>THE LEOPOLD’S MANUEVERS</vt:lpstr>
      <vt:lpstr>FETUS IN UTERUS</vt:lpstr>
      <vt:lpstr>The lie: relation of the long axis of the fetus to that of the uterus</vt:lpstr>
      <vt:lpstr>Lie </vt:lpstr>
      <vt:lpstr>Attitude</vt:lpstr>
      <vt:lpstr>.</vt:lpstr>
      <vt:lpstr>The presentation is either:</vt:lpstr>
      <vt:lpstr>PowerPoint Presentation</vt:lpstr>
      <vt:lpstr>PowerPoint Presentation</vt:lpstr>
      <vt:lpstr>EXAMPLE</vt:lpstr>
      <vt:lpstr>PowerPoint Presentation</vt:lpstr>
      <vt:lpstr>PowerPoint Presentation</vt:lpstr>
      <vt:lpstr>Flexed Vertex Presentation 8 Possibilities</vt:lpstr>
      <vt:lpstr>Engagement</vt:lpstr>
      <vt:lpstr>Questions? </vt:lpstr>
      <vt:lpstr>PowerPoint Presentation</vt:lpstr>
      <vt:lpstr>PowerPoint Presentation</vt:lpstr>
      <vt:lpstr>THE ANC PROFILE</vt:lpstr>
      <vt:lpstr>Perform the following tests: </vt:lpstr>
      <vt:lpstr>RELEVANT INTERVENTIONS</vt:lpstr>
      <vt:lpstr>PowerPoint Presentation</vt:lpstr>
      <vt:lpstr>PowerPoint Presentation</vt:lpstr>
      <vt:lpstr>THE BIRTH PLAN</vt:lpstr>
      <vt:lpstr>PowerPoint Presentation</vt:lpstr>
      <vt:lpstr>DANGER SIGNS</vt:lpstr>
      <vt:lpstr>PowerPoint Presentation</vt:lpstr>
      <vt:lpstr>PowerPoint Presentation</vt:lpstr>
      <vt:lpstr>PowerPoint Presentation</vt:lpstr>
      <vt:lpstr>HEALTH PROMOTION</vt:lpstr>
      <vt:lpstr>PowerPoint Presentation</vt:lpstr>
      <vt:lpstr>PowerPoint Presentation</vt:lpstr>
      <vt:lpstr>PREPARATION FOR LABOUR</vt:lpstr>
      <vt:lpstr>DOCUMENTATION</vt:lpstr>
      <vt:lpstr>PowerPoint Presentation</vt:lpstr>
      <vt:lpstr>ASSESSING RISK</vt:lpstr>
      <vt:lpstr>MINOR DISORDERS OF PREGNANCY</vt:lpstr>
      <vt:lpstr>OBJECTIVES</vt:lpstr>
      <vt:lpstr>Disorders can escalate into more serious complication of pregnancy. The common minor disorders that occurs during pregnancy include;</vt:lpstr>
      <vt:lpstr>MORNING SICKNESS:</vt:lpstr>
      <vt:lpstr>PowerPoint Presentation</vt:lpstr>
      <vt:lpstr>PowerPoint Presentation</vt:lpstr>
      <vt:lpstr>HEART BURN </vt:lpstr>
      <vt:lpstr>PowerPoint Presentation</vt:lpstr>
      <vt:lpstr>BACKACHE</vt:lpstr>
      <vt:lpstr>CONSTIPATION:Caused by reduced peristaltic movement caused by progesterone and displaced gut by uterus. </vt:lpstr>
      <vt:lpstr>FAINTING </vt:lpstr>
      <vt:lpstr>PowerPoint Presentation</vt:lpstr>
      <vt:lpstr>VARICOSE VEINS </vt:lpstr>
      <vt:lpstr>PowerPoint Presentation</vt:lpstr>
      <vt:lpstr>PowerPoint Presentation</vt:lpstr>
      <vt:lpstr>ITCHING OF THE SKIN (PRURITIS)</vt:lpstr>
      <vt:lpstr>PowerPoint Presentation</vt:lpstr>
      <vt:lpstr>ITCHING OF THE VULVA </vt:lpstr>
      <vt:lpstr>PowerPoint Presentation</vt:lpstr>
      <vt:lpstr>PICA </vt:lpstr>
      <vt:lpstr>ASSIGNMENT</vt:lpstr>
      <vt:lpstr>CHANGE AND ADAPTATION IN PREGNANCY</vt:lpstr>
      <vt:lpstr>PowerPoint Presentation</vt:lpstr>
      <vt:lpstr>WHY DOES IT MATTER?</vt:lpstr>
      <vt:lpstr>PowerPoint Presentation</vt:lpstr>
      <vt:lpstr>PREGNANCY IS NOT A DISEASE !</vt:lpstr>
      <vt:lpstr>PowerPoint Presentation</vt:lpstr>
      <vt:lpstr>PowerPoint Presentation</vt:lpstr>
      <vt:lpstr>GASTROINTESTINAL AND METABOLIC</vt:lpstr>
      <vt:lpstr>PowerPoint Presentation</vt:lpstr>
      <vt:lpstr>PowerPoint Presentation</vt:lpstr>
      <vt:lpstr>METABOLIC CHANGES</vt:lpstr>
      <vt:lpstr>PowerPoint Presentation</vt:lpstr>
      <vt:lpstr>HEMATOLOGIC, CARDIOVASCULAR AND RESPIRATORY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URINARY SYSTEM</vt:lpstr>
      <vt:lpstr>QUESTIONS?</vt:lpstr>
      <vt:lpstr>PowerPoint Presentation</vt:lpstr>
      <vt:lpstr>Outline</vt:lpstr>
      <vt:lpstr>Definition</vt:lpstr>
      <vt:lpstr>Risks of MTCT</vt:lpstr>
      <vt:lpstr>Maternal factors</vt:lpstr>
      <vt:lpstr>Obstetric factors</vt:lpstr>
      <vt:lpstr>Fetal factors</vt:lpstr>
      <vt:lpstr>Viral factors</vt:lpstr>
      <vt:lpstr>Postpartum Breastfeeding</vt:lpstr>
      <vt:lpstr>Benefits of Preventing Mother-to-Child Transmission of HIV</vt:lpstr>
      <vt:lpstr>PILLARS OF PMTCT</vt:lpstr>
      <vt:lpstr>Primary prevention</vt:lpstr>
      <vt:lpstr>Family planning</vt:lpstr>
      <vt:lpstr>MTCT interventions</vt:lpstr>
      <vt:lpstr>PowerPoint Presentation</vt:lpstr>
      <vt:lpstr>PowerPoint Presentation</vt:lpstr>
      <vt:lpstr>PowerPoint Presentation</vt:lpstr>
      <vt:lpstr>ARV in pregnancy</vt:lpstr>
      <vt:lpstr>PowerPoint Presentation</vt:lpstr>
      <vt:lpstr>PowerPoint Presentation</vt:lpstr>
      <vt:lpstr>PowerPoint Presentation</vt:lpstr>
      <vt:lpstr>PowerPoint Presentation</vt:lpstr>
      <vt:lpstr>PowerPoint Presentation</vt:lpstr>
      <vt:lpstr>   </vt:lpstr>
      <vt:lpstr>PowerPoint Presentation</vt:lpstr>
      <vt:lpstr>IMMEDIATE POSTPARTUM </vt:lpstr>
      <vt:lpstr>PowerPoint Presentation</vt:lpstr>
      <vt:lpstr>PowerPoint Presentation</vt:lpstr>
      <vt:lpstr>MTCT interventions</vt:lpstr>
      <vt:lpstr>PowerPoint Presentation</vt:lpstr>
      <vt:lpstr>PowerPoint Presentation</vt:lpstr>
      <vt:lpstr>Infant feeding</vt:lpstr>
      <vt:lpstr>Care and followup of children of HIV-infected mothers</vt:lpstr>
      <vt:lpstr>PowerPoint Presentation</vt:lpstr>
      <vt:lpstr>Normal Labour</vt:lpstr>
      <vt:lpstr>The normal Labour.</vt:lpstr>
      <vt:lpstr>The normal Labour cont...</vt:lpstr>
      <vt:lpstr>The normal Labour cont...</vt:lpstr>
      <vt:lpstr>The normal Labour cont...</vt:lpstr>
      <vt:lpstr>The normal Labour cont...</vt:lpstr>
      <vt:lpstr>Labour cont.... </vt:lpstr>
      <vt:lpstr>Difference between true and false labour</vt:lpstr>
      <vt:lpstr>Labour cont.... </vt:lpstr>
      <vt:lpstr>Mechanical Factors </vt:lpstr>
      <vt:lpstr>Stages of labour</vt:lpstr>
      <vt:lpstr>Pre-Labour or Premonitory Signs of Labour </vt:lpstr>
      <vt:lpstr> </vt:lpstr>
      <vt:lpstr>PowerPoint Presentation</vt:lpstr>
      <vt:lpstr>PowerPoint Presentation</vt:lpstr>
      <vt:lpstr>Physiology of 1st stage of labour</vt:lpstr>
      <vt:lpstr>Uterine action :Contractions </vt:lpstr>
      <vt:lpstr>PowerPoint Presentation</vt:lpstr>
      <vt:lpstr> </vt:lpstr>
      <vt:lpstr>PowerPoint Presentation</vt:lpstr>
      <vt:lpstr>PowerPoint Presentation</vt:lpstr>
      <vt:lpstr>PowerPoint Presentation</vt:lpstr>
      <vt:lpstr>PowerPoint Presentation</vt:lpstr>
      <vt:lpstr>Mechanical factors</vt:lpstr>
      <vt:lpstr>PowerPoint Presentation</vt:lpstr>
      <vt:lpstr>PowerPoint Presentation</vt:lpstr>
      <vt:lpstr>PowerPoint Presentation</vt:lpstr>
      <vt:lpstr>Maternal physiological changes</vt:lpstr>
      <vt:lpstr>PowerPoint Presentation</vt:lpstr>
      <vt:lpstr>PowerPoint Presentation</vt:lpstr>
      <vt:lpstr>INTRODUCTORY BLOCK- 2014 class</vt:lpstr>
      <vt:lpstr>Recognition of 1st  Stages of Labour </vt:lpstr>
      <vt:lpstr>Second Stage </vt:lpstr>
      <vt:lpstr>Physiology of 2nd stage  </vt:lpstr>
      <vt:lpstr>PowerPoint Presentation</vt:lpstr>
      <vt:lpstr>Recognition of 2nd stage</vt:lpstr>
      <vt:lpstr>Phases of 2nd stage</vt:lpstr>
      <vt:lpstr>Duration of 2nd stage</vt:lpstr>
      <vt:lpstr>Maternal response to transition and 2nd stage</vt:lpstr>
      <vt:lpstr>PowerPoint Presentation</vt:lpstr>
      <vt:lpstr>Factors that determines the position a mother may adopt in 2nd stage</vt:lpstr>
      <vt:lpstr>Principles for Mechanism of  normal labour</vt:lpstr>
      <vt:lpstr>Conditions necessary for normal mechanism of labour</vt:lpstr>
      <vt:lpstr>Main movements in normal labour</vt:lpstr>
      <vt:lpstr>Third stage of labour</vt:lpstr>
      <vt:lpstr>PowerPoint Presentation</vt:lpstr>
      <vt:lpstr>PowerPoint Presentation</vt:lpstr>
      <vt:lpstr>Physiology of 3rd stage </vt:lpstr>
      <vt:lpstr>PowerPoint Presentation</vt:lpstr>
      <vt:lpstr>PowerPoint Presentation</vt:lpstr>
      <vt:lpstr>PowerPoint Presentation</vt:lpstr>
      <vt:lpstr>Methods of placental separation (characteristics)</vt:lpstr>
      <vt:lpstr>PowerPoint Presentation</vt:lpstr>
      <vt:lpstr>PowerPoint Presentation</vt:lpstr>
      <vt:lpstr>PowerPoint Presentation</vt:lpstr>
      <vt:lpstr>PowerPoint Presentation</vt:lpstr>
      <vt:lpstr>Fourth Stage </vt:lpstr>
      <vt:lpstr>PowerPoint Presentation</vt:lpstr>
      <vt:lpstr>Management of Normal Labour    </vt:lpstr>
      <vt:lpstr>Admission </vt:lpstr>
      <vt:lpstr>PowerPoint Presentation</vt:lpstr>
      <vt:lpstr>Better birth initiatives (BBI)</vt:lpstr>
      <vt:lpstr>Admission cont… </vt:lpstr>
      <vt:lpstr>History Taking </vt:lpstr>
      <vt:lpstr>PowerPoint Presentation</vt:lpstr>
      <vt:lpstr>Observations </vt:lpstr>
      <vt:lpstr>Head to Toe Physical Examination </vt:lpstr>
      <vt:lpstr>How to Examine the Mother Systematically </vt:lpstr>
      <vt:lpstr>Vaginal Examination during Labour</vt:lpstr>
      <vt:lpstr>PowerPoint Presentation</vt:lpstr>
      <vt:lpstr>PowerPoint Presentation</vt:lpstr>
      <vt:lpstr>PowerPoint Presentation</vt:lpstr>
      <vt:lpstr>Vaginal examination cont..</vt:lpstr>
      <vt:lpstr>PowerPoint Presentation</vt:lpstr>
      <vt:lpstr>PowerPoint Presentation</vt:lpstr>
      <vt:lpstr>PowerPoint Presentation</vt:lpstr>
      <vt:lpstr>PowerPoint Presentation</vt:lpstr>
      <vt:lpstr>Assessing well being of the mother</vt:lpstr>
      <vt:lpstr>PowerPoint Presentation</vt:lpstr>
      <vt:lpstr>PowerPoint Presentation</vt:lpstr>
      <vt:lpstr>Assessing fetal well being</vt:lpstr>
      <vt:lpstr>Pain management</vt:lpstr>
      <vt:lpstr>Tool for mgt of 1st stage</vt:lpstr>
      <vt:lpstr>Management of 2nd stage</vt:lpstr>
      <vt:lpstr>PowerPoint Presentation</vt:lpstr>
      <vt:lpstr>Management of 3rd stage of labour</vt:lpstr>
      <vt:lpstr>Expectant mgt of 3rd stage</vt:lpstr>
      <vt:lpstr>Active mgt of 3rd stage of labour</vt:lpstr>
      <vt:lpstr>Guidelines following mgt of 3rd stage </vt:lpstr>
      <vt:lpstr>Administration of Uterotonics</vt:lpstr>
      <vt:lpstr>Clamping of cord</vt:lpstr>
      <vt:lpstr>Effects of early cord clamping  (within 30 seconds-3 minutes)</vt:lpstr>
      <vt:lpstr>Advantages of delayed cord clamping</vt:lpstr>
      <vt:lpstr>PowerPoint Presentation</vt:lpstr>
      <vt:lpstr>Delivery of placenta</vt:lpstr>
      <vt:lpstr>Some points to note while delivering placenta</vt:lpstr>
      <vt:lpstr>Delivery of placenta cont…</vt:lpstr>
      <vt:lpstr>PowerPoint Presentation</vt:lpstr>
      <vt:lpstr>PowerPoint Presentation</vt:lpstr>
      <vt:lpstr>Completion of 3rd stage of labour</vt:lpstr>
      <vt:lpstr>7. Examination of the placenta</vt:lpstr>
      <vt:lpstr>PowerPoint Presentation</vt:lpstr>
      <vt:lpstr>8.Examination uterus</vt:lpstr>
      <vt:lpstr>Immediate care </vt:lpstr>
      <vt:lpstr>Records </vt:lpstr>
      <vt:lpstr>Perineal trauma </vt:lpstr>
      <vt:lpstr>Factors associated with reduced incidence of perineal trauma</vt:lpstr>
      <vt:lpstr>Perineal trauma </vt:lpstr>
      <vt:lpstr>Classification of perineal trauma </vt:lpstr>
      <vt:lpstr>Episiotomy </vt:lpstr>
      <vt:lpstr> </vt:lpstr>
      <vt:lpstr>The Pelvis cont...</vt:lpstr>
      <vt:lpstr>The Pelvis cont...</vt:lpstr>
      <vt:lpstr>The Discharge </vt:lpstr>
      <vt:lpstr>Management of First Stage of Labour </vt:lpstr>
      <vt:lpstr>Management of First Stage of Labour cont…</vt:lpstr>
      <vt:lpstr>Management of First Stage of Labour cont…</vt:lpstr>
      <vt:lpstr>the observations you are supposed to record in the partogram</vt:lpstr>
      <vt:lpstr>Observations to record on the partograph cont…</vt:lpstr>
      <vt:lpstr>PowerPoint Presentation</vt:lpstr>
      <vt:lpstr>PowerPoint Presentation</vt:lpstr>
      <vt:lpstr>Prevention of Infection </vt:lpstr>
      <vt:lpstr>The three P’s</vt:lpstr>
      <vt:lpstr>Management of the Second Stage of Normal Labour cont…</vt:lpstr>
      <vt:lpstr>Management of the Second Stage of Normal Labour cont…</vt:lpstr>
      <vt:lpstr>Management of the Second Stage of Normal Labour cont…</vt:lpstr>
      <vt:lpstr>Management of the Second Stage of Normal Labour cont…</vt:lpstr>
      <vt:lpstr>Management of the Second Stage of Normal Labour cont…</vt:lpstr>
      <vt:lpstr>Management of the Second Stage of Normal Labour cont…</vt:lpstr>
      <vt:lpstr>Mgt of the Second Stage of Normal Labour cont…</vt:lpstr>
      <vt:lpstr>Principles of the Third Stage of Labour </vt:lpstr>
      <vt:lpstr>Principles of the Third Stage of Labour </vt:lpstr>
      <vt:lpstr>Principles of the Third Stage of Labour cont…</vt:lpstr>
      <vt:lpstr>PowerPoint Presentation</vt:lpstr>
      <vt:lpstr>THE NORMAL NEANATE</vt:lpstr>
      <vt:lpstr>Introduction</vt:lpstr>
      <vt:lpstr>Objectives </vt:lpstr>
      <vt:lpstr>Physiology of the Newborn </vt:lpstr>
      <vt:lpstr>Changes in the Lungs </vt:lpstr>
      <vt:lpstr>Circulatory Changes cont… </vt:lpstr>
      <vt:lpstr>Circulatory Changes</vt:lpstr>
      <vt:lpstr>Circulatory Changes cont… </vt:lpstr>
      <vt:lpstr>Circulatory Changes cont… </vt:lpstr>
      <vt:lpstr>Thermo (Heat) Regulation </vt:lpstr>
      <vt:lpstr>Other Physiological Changes In a Newborn </vt:lpstr>
      <vt:lpstr>Digestion </vt:lpstr>
      <vt:lpstr>Weight </vt:lpstr>
      <vt:lpstr>Skin </vt:lpstr>
      <vt:lpstr>Care of a Newborn </vt:lpstr>
      <vt:lpstr>Immediate Care of a Newborn </vt:lpstr>
      <vt:lpstr>Immediate Care of a Newborn cont..</vt:lpstr>
      <vt:lpstr>Immediate Care of a Newborn cont…</vt:lpstr>
      <vt:lpstr>Examination of the Baby </vt:lpstr>
      <vt:lpstr>Examination of the Baby cont..</vt:lpstr>
      <vt:lpstr>Examination of the Baby cont..</vt:lpstr>
      <vt:lpstr>Examination of the Baby cont..</vt:lpstr>
      <vt:lpstr>Subsequent Care </vt:lpstr>
      <vt:lpstr>Maintenance of the Established Respiration </vt:lpstr>
      <vt:lpstr>Provision of Nutrition </vt:lpstr>
      <vt:lpstr>Provision of Warmth </vt:lpstr>
      <vt:lpstr>Protection from Injury and Infection </vt:lpstr>
      <vt:lpstr>Prevention from Infection </vt:lpstr>
      <vt:lpstr>Prevention from Infection cont… </vt:lpstr>
      <vt:lpstr>Skin Care </vt:lpstr>
      <vt:lpstr>Assessment of Baby’s Growth </vt:lpstr>
      <vt:lpstr>Assessment of Baby’s Growth cont..</vt:lpstr>
      <vt:lpstr>PowerPoint Presentation</vt:lpstr>
      <vt:lpstr>Education of the Mother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ANTENATAL CARE</dc:title>
  <dc:creator>ADMIN</dc:creator>
  <cp:lastModifiedBy>USER</cp:lastModifiedBy>
  <cp:revision>42</cp:revision>
  <dcterms:created xsi:type="dcterms:W3CDTF">2006-08-16T00:00:00Z</dcterms:created>
  <dcterms:modified xsi:type="dcterms:W3CDTF">2021-11-01T11:00:09Z</dcterms:modified>
</cp:coreProperties>
</file>